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14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1" r:id="rId13"/>
    <p:sldId id="272" r:id="rId14"/>
    <p:sldId id="317" r:id="rId15"/>
    <p:sldId id="273" r:id="rId16"/>
    <p:sldId id="323" r:id="rId17"/>
    <p:sldId id="318" r:id="rId18"/>
    <p:sldId id="276" r:id="rId19"/>
    <p:sldId id="277" r:id="rId20"/>
    <p:sldId id="278" r:id="rId21"/>
    <p:sldId id="279" r:id="rId22"/>
    <p:sldId id="315" r:id="rId23"/>
    <p:sldId id="322" r:id="rId24"/>
    <p:sldId id="292" r:id="rId25"/>
    <p:sldId id="320" r:id="rId26"/>
    <p:sldId id="319" r:id="rId27"/>
    <p:sldId id="293" r:id="rId28"/>
    <p:sldId id="295" r:id="rId29"/>
    <p:sldId id="296" r:id="rId30"/>
    <p:sldId id="299" r:id="rId31"/>
    <p:sldId id="300" r:id="rId32"/>
    <p:sldId id="301" r:id="rId33"/>
    <p:sldId id="32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70E1-758A-4818-901F-C1C1D4D62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26CE3-08CA-4BAC-9ED0-D5DCF5B3C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FE0BE-873E-4A87-A000-4C2D1731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A1ED-AA13-4ABF-9220-2BED0C4FF3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A9468-2045-43F2-A3A3-35A69656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9FA26-3439-4E80-B57E-ECF53C69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F7D1-49E2-4273-A22F-2540D2D4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9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2926-A7B0-427A-AEB8-7F26737B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82657-0220-4D4B-9183-5B8AB4AF4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7AAE0-B138-4A50-AEC9-7C879225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A1ED-AA13-4ABF-9220-2BED0C4FF3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DDD40-2E57-4126-B9F7-B9541E137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D1622-9502-4947-9843-CD76ADDA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F7D1-49E2-4273-A22F-2540D2D4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5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EA1C1-4863-4775-9A62-F87C65459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1F767-8394-4D2C-B36F-BDFF4E76F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A2318-3427-41AF-8076-498F60CC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A1ED-AA13-4ABF-9220-2BED0C4FF3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C89E6-8333-44EE-B094-22BB4DA3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C1A04-13F9-470C-A5F5-DED945A2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F7D1-49E2-4273-A22F-2540D2D4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9A4F4C-88D8-462A-B893-80AB23F33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3F6860-3A0A-455E-87A4-F410ECA42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08D47C-2971-47DB-8154-016EE66BA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95440-AA6A-42BD-963A-74E8B4802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1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DF5D33-52D7-4F5F-938F-C5AD9CA30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B16789-ED3C-4567-AAB4-0C097B1F4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016120-2F9A-4126-A8FE-842267C878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C2098-B06D-4488-B05C-95EB936CF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4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18B1-0725-42B5-81B6-4252C3AF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71131-0EBF-4E0B-9FD0-B80851CDB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6DBFE-67F7-400D-AB1D-E6552C7F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A1ED-AA13-4ABF-9220-2BED0C4FF3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89733-A2E2-49E0-8F51-6F998856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DFAB-D86B-4DE2-87CA-FE99F7AA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F7D1-49E2-4273-A22F-2540D2D4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29506-B8BE-4B27-8AFF-A28EABCA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B4C4E-9E5C-4F90-852B-E233FC51C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C704B-044B-47A5-A66C-1AD1539A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A1ED-AA13-4ABF-9220-2BED0C4FF3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FF658-2C19-4B4B-A2F6-3EA30D67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2FF6B-6C5B-4ADA-A755-6DC42A1E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F7D1-49E2-4273-A22F-2540D2D4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49C2-CD0A-408F-BA76-83428621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58F89-D783-4D02-91C4-16947C831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DB4E4-FA6E-4553-921F-1793E524F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33019-B217-4584-8E6A-DB115E98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A1ED-AA13-4ABF-9220-2BED0C4FF3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B8C9C-16A6-4F43-902E-B321E587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F0BC3-2D09-4A66-849E-8EB0EA38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F7D1-49E2-4273-A22F-2540D2D4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9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5C0C-D09C-47F2-A863-1F1084A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3443A-780F-4F4E-9A6A-A2FB09981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EB0BE-F80A-4430-A6BF-97783E8B4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2546F-DE12-4CCE-B08D-D4224294A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FC4E9-31A2-4827-984B-AC46D3DEC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17EE4-9919-4F47-9232-9D3CDA90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A1ED-AA13-4ABF-9220-2BED0C4FF3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9730C-1F02-4978-B215-D938C266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777810-5D14-44CF-83C3-B9A5B0ED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F7D1-49E2-4273-A22F-2540D2D4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7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CCDC-2EE7-44E6-8640-F0725A41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64691-15E6-48C6-83D8-8218BEF5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A1ED-AA13-4ABF-9220-2BED0C4FF3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466FD-CDB9-45F7-9A15-52B7D324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3378F-F5B4-4C40-B66B-434824BC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F7D1-49E2-4273-A22F-2540D2D4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8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81600-B20F-406A-A2E7-2D2154FF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A1ED-AA13-4ABF-9220-2BED0C4FF3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2E439-BE77-44B0-9DF3-06E5BD00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6AB1F-FC93-4F63-8C03-F682C54D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F7D1-49E2-4273-A22F-2540D2D4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1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C7BE-F8DA-47C7-B524-43AF0891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FF26-8EEC-4897-BAFC-CDEFB132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22487-C884-4D7D-9AF3-5D812830E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90FFF-0C94-4EF3-82BE-328C74D8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A1ED-AA13-4ABF-9220-2BED0C4FF3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3EDBA-9586-4FFB-8DA0-62B1E1B5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AE4F7-E3E3-4A14-881C-AC1D5501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F7D1-49E2-4273-A22F-2540D2D4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4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75FD-5A1E-4718-A6E3-82A0C5100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DBF3EF-0A3A-4E2A-B749-53EDD426E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62F2A-CF9B-411E-8B73-7F1766D07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79120-6AD2-4687-BA64-41B94FB5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A1ED-AA13-4ABF-9220-2BED0C4FF3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11744-3C09-4E70-BB6A-B00EB29AC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CC7B7-A539-416B-A7EA-40EA8139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F7D1-49E2-4273-A22F-2540D2D4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6B4CE5-E56E-4A70-938D-8375DA4B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D8FBB-D7E8-446B-9885-77EFD301F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097A-2EEB-40EB-9574-075DCE17A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FA1ED-AA13-4ABF-9220-2BED0C4FF3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F84CA-0C1D-4630-986C-20061BEF6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BCDB0-4F1B-4763-A408-D140F61CB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BF7D1-49E2-4273-A22F-2540D2D4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4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png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3.png"/><Relationship Id="rId4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2D3C3ECE-FAC1-4567-88AC-67E1E7B7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13FB1C-640B-4282-9A73-252ED7D5FC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F6456E21-C514-4227-91B1-517D41D3D2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00809" y="1219200"/>
            <a:ext cx="9521687" cy="2209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Program </a:t>
            </a:r>
            <a:r>
              <a:rPr lang="en-US" altLang="en-US" b="1" dirty="0" err="1"/>
              <a:t>Dinamis</a:t>
            </a:r>
            <a:br>
              <a:rPr lang="en-US" altLang="en-US" b="1" dirty="0"/>
            </a:br>
            <a:r>
              <a:rPr lang="en-US" altLang="en-US" b="1" dirty="0"/>
              <a:t>(</a:t>
            </a:r>
            <a:r>
              <a:rPr lang="en-US" altLang="en-US" b="1" i="1" dirty="0"/>
              <a:t>Dynamic Programming</a:t>
            </a:r>
            <a:r>
              <a:rPr lang="en-US" altLang="en-US" b="1" dirty="0"/>
              <a:t>)</a:t>
            </a:r>
            <a:br>
              <a:rPr lang="en-US" altLang="en-US" b="1" dirty="0"/>
            </a:br>
            <a:r>
              <a:rPr lang="en-US" altLang="en-US" sz="4000" b="1" dirty="0" err="1"/>
              <a:t>Bagian</a:t>
            </a:r>
            <a:r>
              <a:rPr lang="en-US" altLang="en-US" sz="4000" b="1" dirty="0"/>
              <a:t> 1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0F22AF9F-1E91-40F8-BA3A-DD615CA462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7162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err="1"/>
              <a:t>Bahan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Kuliah</a:t>
            </a:r>
            <a:r>
              <a:rPr lang="en-US" altLang="en-US" sz="2800" dirty="0"/>
              <a:t> IF2211 </a:t>
            </a:r>
            <a:r>
              <a:rPr lang="en-US" altLang="en-US" sz="2800" dirty="0" err="1"/>
              <a:t>Strategi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Algoritma</a:t>
            </a:r>
            <a:endParaRPr lang="en-US" altLang="en-US" sz="2800" dirty="0"/>
          </a:p>
        </p:txBody>
      </p:sp>
      <p:sp>
        <p:nvSpPr>
          <p:cNvPr id="3077" name="TextBox 4">
            <a:extLst>
              <a:ext uri="{FF2B5EF4-FFF2-40B4-BE49-F238E27FC236}">
                <a16:creationId xmlns:a16="http://schemas.microsoft.com/office/drawing/2014/main" id="{7858FBF9-6EB9-4DB7-BFCA-4F33AF413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006" y="5304630"/>
            <a:ext cx="50929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Program </a:t>
            </a:r>
            <a:r>
              <a:rPr lang="en-US" altLang="en-US" sz="2800" dirty="0" err="1">
                <a:latin typeface="+mn-lt"/>
              </a:rPr>
              <a:t>Studi</a:t>
            </a:r>
            <a:r>
              <a:rPr lang="en-US" altLang="en-US" sz="2800" dirty="0">
                <a:latin typeface="+mn-lt"/>
              </a:rPr>
              <a:t> Teknik </a:t>
            </a:r>
            <a:r>
              <a:rPr lang="en-US" altLang="en-US" sz="2800" dirty="0" err="1">
                <a:latin typeface="+mn-lt"/>
              </a:rPr>
              <a:t>Informatika</a:t>
            </a:r>
            <a:r>
              <a:rPr lang="en-US" altLang="en-US" sz="2800" dirty="0"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STEI-ITB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2AA46FCE-F7E3-4A59-A470-695DEE6F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A114C-2142-4E1C-AB1D-7EF3BB49A29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F381E7D-65AA-45D8-86D1-28D64B154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Dua pendekatan PD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3329E7C-2D2D-4508-BB77-DF999C646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pendekatan</a:t>
            </a:r>
            <a:r>
              <a:rPr lang="en-US" altLang="en-US" dirty="0"/>
              <a:t> yang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program </a:t>
            </a:r>
            <a:r>
              <a:rPr lang="en-US" altLang="en-US" dirty="0" err="1"/>
              <a:t>dinamis</a:t>
            </a:r>
            <a:r>
              <a:rPr lang="en-US" altLang="en-US" dirty="0"/>
              <a:t>: </a:t>
            </a:r>
          </a:p>
          <a:p>
            <a:pPr marL="514350" indent="-514350" eaLnBrk="1" hangingPunct="1">
              <a:buAutoNum type="arabicPeriod"/>
            </a:pPr>
            <a:r>
              <a:rPr lang="en-US" altLang="en-US" dirty="0"/>
              <a:t>Program </a:t>
            </a:r>
            <a:r>
              <a:rPr lang="en-US" altLang="en-US" dirty="0" err="1"/>
              <a:t>dinamis</a:t>
            </a:r>
            <a:r>
              <a:rPr lang="en-US" altLang="en-US" dirty="0"/>
              <a:t> </a:t>
            </a:r>
            <a:r>
              <a:rPr lang="en-US" altLang="en-US" dirty="0" err="1"/>
              <a:t>maju</a:t>
            </a:r>
            <a:r>
              <a:rPr lang="en-US" altLang="en-US" dirty="0"/>
              <a:t> (</a:t>
            </a:r>
            <a:r>
              <a:rPr lang="en-US" altLang="en-US" i="1" dirty="0"/>
              <a:t>forward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i="1" dirty="0"/>
              <a:t>up-down</a:t>
            </a:r>
            <a:r>
              <a:rPr lang="en-US" altLang="en-US" dirty="0"/>
              <a:t>) 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ym typeface="Wingdings" panose="05000000000000000000" pitchFamily="2" charset="2"/>
              </a:rPr>
              <a:t>Perhitungan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dilakukan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dari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tahap</a:t>
            </a:r>
            <a:r>
              <a:rPr lang="en-US" altLang="en-US" dirty="0">
                <a:sym typeface="Wingdings" panose="05000000000000000000" pitchFamily="2" charset="2"/>
              </a:rPr>
              <a:t> 1, 2, …, </a:t>
            </a:r>
            <a:r>
              <a:rPr lang="en-US" altLang="en-US" i="1" dirty="0">
                <a:sym typeface="Wingdings" panose="05000000000000000000" pitchFamily="2" charset="2"/>
              </a:rPr>
              <a:t>n </a:t>
            </a:r>
            <a:r>
              <a:rPr lang="en-US" altLang="en-US" dirty="0">
                <a:sym typeface="Wingdings" panose="05000000000000000000" pitchFamily="2" charset="2"/>
              </a:rPr>
              <a:t>– 1, </a:t>
            </a:r>
            <a:r>
              <a:rPr lang="en-US" altLang="en-US" i="1" dirty="0">
                <a:sym typeface="Wingdings" panose="05000000000000000000" pitchFamily="2" charset="2"/>
              </a:rPr>
              <a:t>n</a:t>
            </a:r>
          </a:p>
          <a:p>
            <a:pPr marL="0" indent="0" eaLnBrk="1" hangingPunct="1">
              <a:buNone/>
            </a:pPr>
            <a:endParaRPr lang="en-US" altLang="en-US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ym typeface="Wingdings" panose="05000000000000000000" pitchFamily="2" charset="2"/>
              </a:rPr>
              <a:t>2</a:t>
            </a:r>
            <a:r>
              <a:rPr lang="en-US" altLang="en-US" dirty="0"/>
              <a:t>.  Program </a:t>
            </a:r>
            <a:r>
              <a:rPr lang="en-US" altLang="en-US" dirty="0" err="1"/>
              <a:t>dinamis</a:t>
            </a:r>
            <a:r>
              <a:rPr lang="en-US" altLang="en-US" dirty="0"/>
              <a:t> </a:t>
            </a:r>
            <a:r>
              <a:rPr lang="en-US" altLang="en-US" dirty="0" err="1"/>
              <a:t>mundur</a:t>
            </a:r>
            <a:r>
              <a:rPr lang="en-US" altLang="en-US" dirty="0"/>
              <a:t> (</a:t>
            </a:r>
            <a:r>
              <a:rPr lang="en-US" altLang="en-US" i="1" dirty="0"/>
              <a:t>backward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i="1" dirty="0"/>
              <a:t>bottom-up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 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ym typeface="Wingdings" panose="05000000000000000000" pitchFamily="2" charset="2"/>
              </a:rPr>
              <a:t>Perhitungan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dilakukan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dari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tahap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i="1" dirty="0">
                <a:sym typeface="Wingdings" panose="05000000000000000000" pitchFamily="2" charset="2"/>
              </a:rPr>
              <a:t>n</a:t>
            </a:r>
            <a:r>
              <a:rPr lang="en-US" altLang="en-US" dirty="0">
                <a:sym typeface="Wingdings" panose="05000000000000000000" pitchFamily="2" charset="2"/>
              </a:rPr>
              <a:t>, </a:t>
            </a:r>
            <a:r>
              <a:rPr lang="en-US" altLang="en-US" i="1" dirty="0">
                <a:sym typeface="Wingdings" panose="05000000000000000000" pitchFamily="2" charset="2"/>
              </a:rPr>
              <a:t>n</a:t>
            </a:r>
            <a:r>
              <a:rPr lang="en-US" altLang="en-US" dirty="0">
                <a:sym typeface="Wingdings" panose="05000000000000000000" pitchFamily="2" charset="2"/>
              </a:rPr>
              <a:t> – 1, …, 2, 1.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438490ED-2C5B-46F1-B86D-04DCC300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9A210-8D24-4709-9D70-30FAF6C760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8E8FA15-E23B-4553-AE61-017CE92D8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6745" y="1261240"/>
            <a:ext cx="10426262" cy="4834759"/>
          </a:xfrm>
        </p:spPr>
        <p:txBody>
          <a:bodyPr/>
          <a:lstStyle/>
          <a:p>
            <a:pPr marL="49213" indent="-49213">
              <a:buNone/>
              <a:defRPr/>
            </a:pP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(</a:t>
            </a:r>
            <a:r>
              <a:rPr lang="en-US" i="1" dirty="0"/>
              <a:t>variable</a:t>
            </a:r>
            <a:r>
              <a:rPr lang="en-US" dirty="0"/>
              <a:t>)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1, 2, …, </a:t>
            </a:r>
            <a:r>
              <a:rPr lang="en-US" i="1" dirty="0"/>
              <a:t>n</a:t>
            </a:r>
            <a:r>
              <a:rPr lang="en-US" dirty="0"/>
              <a:t>. </a:t>
            </a:r>
            <a:r>
              <a:rPr lang="en-US" dirty="0" err="1"/>
              <a:t>Maka</a:t>
            </a:r>
            <a:r>
              <a:rPr lang="en-US" dirty="0"/>
              <a:t>,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b="1" dirty="0"/>
              <a:t>Program </a:t>
            </a:r>
            <a:r>
              <a:rPr lang="en-US" b="1" dirty="0" err="1"/>
              <a:t>dinamis</a:t>
            </a:r>
            <a:r>
              <a:rPr lang="en-US" b="1" dirty="0"/>
              <a:t> </a:t>
            </a:r>
            <a:r>
              <a:rPr lang="en-US" b="1" dirty="0" err="1"/>
              <a:t>maju</a:t>
            </a:r>
            <a:r>
              <a:rPr lang="en-US" dirty="0"/>
              <a:t>. Program </a:t>
            </a:r>
            <a:r>
              <a:rPr lang="en-US" dirty="0" err="1"/>
              <a:t>dinamis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1,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maju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2, 3, dan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en-US" dirty="0"/>
              <a:t>      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.</a:t>
            </a:r>
          </a:p>
          <a:p>
            <a:pPr marL="609600" indent="-609600">
              <a:buFontTx/>
              <a:buAutoNum type="arabicPeriod"/>
              <a:defRPr/>
            </a:pPr>
            <a:endParaRPr lang="en-US" dirty="0"/>
          </a:p>
          <a:p>
            <a:pPr marL="609600" indent="-609600">
              <a:buFont typeface="+mj-lt"/>
              <a:buAutoNum type="arabicPeriod" startAt="2"/>
              <a:defRPr/>
            </a:pPr>
            <a:r>
              <a:rPr lang="en-US" b="1" dirty="0"/>
              <a:t>Program </a:t>
            </a:r>
            <a:r>
              <a:rPr lang="en-US" b="1" dirty="0" err="1"/>
              <a:t>dinamis</a:t>
            </a:r>
            <a:r>
              <a:rPr lang="en-US" b="1" dirty="0"/>
              <a:t> </a:t>
            </a:r>
            <a:r>
              <a:rPr lang="en-US" b="1" dirty="0" err="1"/>
              <a:t>mundur</a:t>
            </a:r>
            <a:r>
              <a:rPr lang="en-US" dirty="0"/>
              <a:t>. Program </a:t>
            </a:r>
            <a:r>
              <a:rPr lang="en-US" dirty="0" err="1"/>
              <a:t>dinamis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mundur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– 1, </a:t>
            </a:r>
            <a:r>
              <a:rPr lang="en-US" i="1" dirty="0"/>
              <a:t>n</a:t>
            </a:r>
            <a:r>
              <a:rPr lang="en-US" dirty="0"/>
              <a:t> – 2, dan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1.  </a:t>
            </a:r>
          </a:p>
          <a:p>
            <a:pPr marL="0" indent="0">
              <a:buNone/>
              <a:defRPr/>
            </a:pPr>
            <a:r>
              <a:rPr lang="en-US" dirty="0"/>
              <a:t>      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-1</a:t>
            </a:r>
            <a:r>
              <a:rPr lang="en-US" dirty="0"/>
              <a:t>, …,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  <a:p>
            <a:pPr marL="609600" indent="-609600">
              <a:buFontTx/>
              <a:buAutoNum type="arabicPeriod"/>
              <a:defRPr/>
            </a:pPr>
            <a:endParaRPr lang="en-US" dirty="0"/>
          </a:p>
          <a:p>
            <a:pPr marL="609600" indent="-609600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0B720AB7-7ADA-4E16-AA30-3D56BEDF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CC81E5-92FC-410D-B843-41EEDBF8E54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4D6E0F0-B152-4810-ACD4-44BDF38BD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err="1"/>
              <a:t>Langkah-langkah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Pengembangan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Algoritma</a:t>
            </a:r>
            <a:r>
              <a:rPr lang="en-US" altLang="en-US" sz="4000" dirty="0"/>
              <a:t> Program </a:t>
            </a:r>
            <a:r>
              <a:rPr lang="en-US" altLang="en-US" sz="4000" dirty="0" err="1"/>
              <a:t>Dinamis</a:t>
            </a:r>
            <a:endParaRPr lang="en-US" altLang="en-US" sz="4000" dirty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2EEAE63-B312-4AD7-B350-E42028BFC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3200" dirty="0" err="1"/>
              <a:t>Karakteristikkan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struktur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solusi</a:t>
            </a:r>
            <a:r>
              <a:rPr lang="en-US" altLang="en-US" sz="3200" dirty="0"/>
              <a:t> optimal.</a:t>
            </a:r>
          </a:p>
          <a:p>
            <a:pPr marL="0" indent="0">
              <a:buNone/>
            </a:pPr>
            <a:r>
              <a:rPr lang="en-US" altLang="en-US" sz="3200" dirty="0"/>
              <a:t>       </a:t>
            </a:r>
            <a:r>
              <a:rPr lang="en-US" altLang="en-US" dirty="0"/>
              <a:t>- </a:t>
            </a:r>
            <a:r>
              <a:rPr lang="en-US" altLang="en-US" dirty="0" err="1"/>
              <a:t>tahap</a:t>
            </a:r>
            <a:r>
              <a:rPr lang="en-US" altLang="en-US" dirty="0"/>
              <a:t>, variable </a:t>
            </a:r>
            <a:r>
              <a:rPr lang="en-US" altLang="en-US" dirty="0" err="1"/>
              <a:t>keputusan</a:t>
            </a:r>
            <a:r>
              <a:rPr lang="en-US" altLang="en-US" dirty="0"/>
              <a:t>, status (state), </a:t>
            </a:r>
            <a:r>
              <a:rPr lang="en-US" altLang="en-US" dirty="0" err="1"/>
              <a:t>dsb</a:t>
            </a:r>
            <a:endParaRPr lang="en-US" altLang="en-US" dirty="0"/>
          </a:p>
          <a:p>
            <a:pPr marL="609600" indent="-609600">
              <a:buFont typeface="+mj-lt"/>
              <a:buAutoNum type="arabicPeriod" startAt="2"/>
            </a:pPr>
            <a:r>
              <a:rPr lang="en-US" altLang="en-US" sz="3200" dirty="0" err="1"/>
              <a:t>Definisikan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secara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rekursif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nilai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solusi</a:t>
            </a:r>
            <a:r>
              <a:rPr lang="en-US" altLang="en-US" sz="3200" dirty="0"/>
              <a:t> optimal.</a:t>
            </a:r>
          </a:p>
          <a:p>
            <a:pPr marL="0" indent="0">
              <a:buNone/>
            </a:pPr>
            <a:r>
              <a:rPr lang="en-US" altLang="en-US" sz="3200" dirty="0"/>
              <a:t>       </a:t>
            </a:r>
            <a:r>
              <a:rPr lang="en-US" altLang="en-US" dirty="0"/>
              <a:t>-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optimal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sebelumnya</a:t>
            </a:r>
            <a:endParaRPr lang="en-US" altLang="en-US" dirty="0"/>
          </a:p>
          <a:p>
            <a:pPr marL="609600" indent="-609600">
              <a:buFont typeface="+mj-lt"/>
              <a:buAutoNum type="arabicPeriod" startAt="3"/>
            </a:pPr>
            <a:r>
              <a:rPr lang="en-US" altLang="en-US" sz="3200" dirty="0" err="1"/>
              <a:t>Hitung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nilai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solusi</a:t>
            </a:r>
            <a:r>
              <a:rPr lang="en-US" altLang="en-US" sz="3200" dirty="0"/>
              <a:t> optimal </a:t>
            </a:r>
            <a:r>
              <a:rPr lang="en-US" altLang="en-US" sz="3200" dirty="0" err="1"/>
              <a:t>secara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maju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atau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mundur</a:t>
            </a:r>
            <a:r>
              <a:rPr lang="en-US" altLang="en-US" sz="3200" dirty="0"/>
              <a:t>.</a:t>
            </a:r>
          </a:p>
          <a:p>
            <a:pPr marL="0" indent="0">
              <a:buNone/>
            </a:pPr>
            <a:r>
              <a:rPr lang="en-US" altLang="en-US" sz="3200" dirty="0"/>
              <a:t>       </a:t>
            </a:r>
            <a:r>
              <a:rPr lang="en-US" altLang="en-US" dirty="0"/>
              <a:t>-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tabel</a:t>
            </a:r>
            <a:r>
              <a:rPr lang="en-US" altLang="en-US" dirty="0"/>
              <a:t>	</a:t>
            </a:r>
          </a:p>
          <a:p>
            <a:pPr marL="609600" indent="-609600">
              <a:buFont typeface="+mj-lt"/>
              <a:buAutoNum type="arabicPeriod" startAt="4"/>
            </a:pPr>
            <a:r>
              <a:rPr lang="en-US" altLang="en-US" sz="3200" dirty="0" err="1"/>
              <a:t>Rekonstruksi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solusi</a:t>
            </a:r>
            <a:r>
              <a:rPr lang="en-US" altLang="en-US" sz="3200" dirty="0"/>
              <a:t> optimal (</a:t>
            </a:r>
            <a:r>
              <a:rPr lang="en-US" altLang="en-US" sz="3200" dirty="0" err="1"/>
              <a:t>opsional</a:t>
            </a:r>
            <a:r>
              <a:rPr lang="en-US" altLang="en-US" sz="3200" dirty="0"/>
              <a:t>).</a:t>
            </a:r>
          </a:p>
          <a:p>
            <a:pPr marL="0" indent="625475">
              <a:buNone/>
            </a:pPr>
            <a:r>
              <a:rPr lang="en-US" altLang="en-US" sz="3200" dirty="0"/>
              <a:t>- </a:t>
            </a:r>
            <a:r>
              <a:rPr lang="en-US" altLang="en-US" sz="2400" dirty="0" err="1"/>
              <a:t>rekonstruksi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mundur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>
            <a:extLst>
              <a:ext uri="{FF2B5EF4-FFF2-40B4-BE49-F238E27FC236}">
                <a16:creationId xmlns:a16="http://schemas.microsoft.com/office/drawing/2014/main" id="{A2C4B79D-700D-4BCD-83D4-2444289DD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345931-4D40-4796-8CDB-4E3907D75D8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813CE58-9B8E-496E-A66A-7554F917B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538" y="469679"/>
            <a:ext cx="1127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/>
              <a:t>Persoalan</a:t>
            </a:r>
            <a:r>
              <a:rPr lang="en-US" altLang="en-US" sz="4000" b="1" dirty="0"/>
              <a:t> 1: </a:t>
            </a:r>
            <a:r>
              <a:rPr lang="en-US" altLang="en-US" sz="4000" b="1" dirty="0" err="1"/>
              <a:t>Lintasan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Terpendek</a:t>
            </a:r>
            <a:r>
              <a:rPr lang="en-US" altLang="en-US" sz="4000" b="1" dirty="0"/>
              <a:t> (</a:t>
            </a:r>
            <a:r>
              <a:rPr lang="en-US" altLang="en-US" sz="4000" b="1" i="1" dirty="0"/>
              <a:t>Shortest Path</a:t>
            </a:r>
            <a:r>
              <a:rPr lang="en-US" altLang="en-US" sz="4000" b="1" dirty="0"/>
              <a:t>)</a:t>
            </a:r>
            <a:r>
              <a:rPr lang="en-US" altLang="en-US" sz="4000" dirty="0"/>
              <a:t> 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85C9323-670A-4BEA-942C-670B1B80BE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6745" y="1981200"/>
            <a:ext cx="10100441" cy="4114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Tentukan</a:t>
            </a:r>
            <a:r>
              <a:rPr lang="en-US" altLang="en-US" dirty="0"/>
              <a:t> </a:t>
            </a:r>
            <a:r>
              <a:rPr lang="en-US" altLang="en-US" dirty="0" err="1"/>
              <a:t>lintasan</a:t>
            </a:r>
            <a:r>
              <a:rPr lang="en-US" altLang="en-US" dirty="0"/>
              <a:t> </a:t>
            </a:r>
            <a:r>
              <a:rPr lang="en-US" altLang="en-US" dirty="0" err="1"/>
              <a:t>terpendek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1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10: </a:t>
            </a:r>
          </a:p>
          <a:p>
            <a:pPr eaLnBrk="1" hangingPunct="1"/>
            <a:endParaRPr lang="en-US" altLang="en-US" dirty="0"/>
          </a:p>
        </p:txBody>
      </p:sp>
      <p:graphicFrame>
        <p:nvGraphicFramePr>
          <p:cNvPr id="20485" name="Object 4">
            <a:extLst>
              <a:ext uri="{FF2B5EF4-FFF2-40B4-BE49-F238E27FC236}">
                <a16:creationId xmlns:a16="http://schemas.microsoft.com/office/drawing/2014/main" id="{12F58596-4B00-46C7-81F0-64DDB788C16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8672767"/>
              </p:ext>
            </p:extLst>
          </p:nvPr>
        </p:nvGraphicFramePr>
        <p:xfrm>
          <a:off x="1474788" y="2863850"/>
          <a:ext cx="8316912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VISIO" r:id="rId3" imgW="5255773" imgH="2124267" progId="Visio.Drawing.5">
                  <p:embed/>
                </p:oleObj>
              </mc:Choice>
              <mc:Fallback>
                <p:oleObj name="VISIO" r:id="rId3" imgW="5255773" imgH="2124267" progId="Visio.Drawing.5">
                  <p:embed/>
                  <p:pic>
                    <p:nvPicPr>
                      <p:cNvPr id="20485" name="Object 4">
                        <a:extLst>
                          <a:ext uri="{FF2B5EF4-FFF2-40B4-BE49-F238E27FC236}">
                            <a16:creationId xmlns:a16="http://schemas.microsoft.com/office/drawing/2014/main" id="{12F58596-4B00-46C7-81F0-64DDB788C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2863850"/>
                        <a:ext cx="8316912" cy="33623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44775567-1F7F-46E0-8A4E-B1636A06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861F74-BAA2-49AA-B9BA-94FB33C229A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2E377499-CBD6-4371-9540-F9EFF6761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89000"/>
            <a:ext cx="85344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9217E7-AB30-452E-9662-1588150F3211}"/>
              </a:ext>
            </a:extLst>
          </p:cNvPr>
          <p:cNvSpPr txBox="1"/>
          <p:nvPr/>
        </p:nvSpPr>
        <p:spPr>
          <a:xfrm>
            <a:off x="3821986" y="6063962"/>
            <a:ext cx="5295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to find the shortest path?</a:t>
            </a:r>
          </a:p>
        </p:txBody>
      </p:sp>
    </p:spTree>
    <p:extLst>
      <p:ext uri="{BB962C8B-B14F-4D97-AF65-F5344CB8AC3E}">
        <p14:creationId xmlns:p14="http://schemas.microsoft.com/office/powerpoint/2010/main" val="1877158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57B5A2D6-1276-4A51-92E8-CE78D50C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7B0E1D-D099-4B29-869E-4BE6B08E12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A40FABF-ADD4-4B72-93B7-1F31036B0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03238"/>
            <a:ext cx="83058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i="1" dirty="0">
                <a:solidFill>
                  <a:srgbClr val="FF0000"/>
                </a:solidFill>
              </a:rPr>
              <a:t>(a)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Karakteristikkan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struktur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solusi</a:t>
            </a:r>
            <a:r>
              <a:rPr lang="en-US" altLang="en-US" sz="3200" b="1" i="1" dirty="0">
                <a:solidFill>
                  <a:srgbClr val="FF0000"/>
                </a:solidFill>
              </a:rPr>
              <a:t> optimal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14E31BD-4F3D-4978-A711-FEC2FE262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5468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4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simpul-simpul</a:t>
            </a:r>
            <a:r>
              <a:rPr lang="en-US" altLang="en-US" dirty="0"/>
              <a:t> yang </a:t>
            </a:r>
            <a:r>
              <a:rPr lang="en-US" altLang="en-US" dirty="0" err="1"/>
              <a:t>dikunjungi</a:t>
            </a:r>
            <a:r>
              <a:rPr lang="en-US" altLang="en-US" dirty="0"/>
              <a:t> pada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</a:p>
          <a:p>
            <a:pPr marL="0" indent="0" eaLnBrk="1" hangingPunct="1">
              <a:buNone/>
            </a:pPr>
            <a:r>
              <a:rPr lang="en-US" altLang="en-US" i="1" dirty="0"/>
              <a:t>  </a:t>
            </a:r>
            <a:r>
              <a:rPr lang="en-US" altLang="en-US" dirty="0"/>
              <a:t> (</a:t>
            </a:r>
            <a:r>
              <a:rPr lang="en-US" altLang="en-US" i="1" dirty="0"/>
              <a:t>k</a:t>
            </a:r>
            <a:r>
              <a:rPr lang="en-US" altLang="en-US" dirty="0"/>
              <a:t> = 1, 2, 3, 4). </a:t>
            </a:r>
            <a:r>
              <a:rPr lang="en-US" altLang="en-US" dirty="0" err="1"/>
              <a:t>Tahap</a:t>
            </a:r>
            <a:r>
              <a:rPr lang="en-US" altLang="en-US" dirty="0"/>
              <a:t> 5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baseline="-25000" dirty="0"/>
              <a:t>5</a:t>
            </a:r>
            <a:r>
              <a:rPr lang="en-US" altLang="en-US" dirty="0"/>
              <a:t>=10 </a:t>
            </a:r>
          </a:p>
          <a:p>
            <a:pPr eaLnBrk="1" hangingPunct="1"/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pendekatan</a:t>
            </a:r>
            <a:r>
              <a:rPr lang="en-US" altLang="en-US" dirty="0"/>
              <a:t> program </a:t>
            </a:r>
            <a:r>
              <a:rPr lang="en-US" altLang="en-US" dirty="0" err="1"/>
              <a:t>dinamis</a:t>
            </a:r>
            <a:r>
              <a:rPr lang="en-US" altLang="en-US" dirty="0"/>
              <a:t> </a:t>
            </a:r>
            <a:r>
              <a:rPr lang="en-US" altLang="en-US" dirty="0" err="1"/>
              <a:t>maju</a:t>
            </a:r>
            <a:endParaRPr lang="en-US" altLang="en-US" dirty="0"/>
          </a:p>
          <a:p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rute</a:t>
            </a:r>
            <a:r>
              <a:rPr lang="en-US" altLang="en-US" dirty="0"/>
              <a:t> yang </a:t>
            </a:r>
            <a:r>
              <a:rPr lang="en-US" altLang="en-US" dirty="0" err="1"/>
              <a:t>dilalui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	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x</a:t>
            </a:r>
            <a:r>
              <a:rPr lang="en-US" altLang="en-US" baseline="-25000" dirty="0"/>
              <a:t>3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x</a:t>
            </a:r>
            <a:r>
              <a:rPr lang="en-US" altLang="en-US" baseline="-25000" dirty="0"/>
              <a:t>4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baseline="-25000" dirty="0">
                <a:sym typeface="Symbol" panose="05050102010706020507" pitchFamily="18" charset="2"/>
              </a:rPr>
              <a:t>5</a:t>
            </a:r>
            <a:r>
              <a:rPr lang="en-US" altLang="en-US" dirty="0">
                <a:sym typeface="Symbol" panose="05050102010706020507" pitchFamily="18" charset="2"/>
              </a:rPr>
              <a:t>=</a:t>
            </a:r>
            <a:r>
              <a:rPr lang="en-US" altLang="en-US" dirty="0">
                <a:sym typeface="Wingdings" panose="05000000000000000000" pitchFamily="2" charset="2"/>
              </a:rPr>
              <a:t>10</a:t>
            </a:r>
            <a:r>
              <a:rPr lang="en-US" altLang="en-US" dirty="0"/>
              <a:t>     </a:t>
            </a:r>
          </a:p>
          <a:p>
            <a:pPr eaLnBrk="1" hangingPunct="1"/>
            <a:endParaRPr lang="en-US" altLang="en-US" dirty="0"/>
          </a:p>
          <a:p>
            <a:pPr>
              <a:buNone/>
            </a:pPr>
            <a:r>
              <a:rPr lang="en-US" altLang="en-US" dirty="0"/>
              <a:t>Pada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,</a:t>
            </a:r>
            <a:endParaRPr lang="en-US" altLang="en-US" i="1" dirty="0"/>
          </a:p>
          <a:p>
            <a:r>
              <a:rPr lang="en-US" altLang="en-US" i="1" dirty="0" err="1"/>
              <a:t>Tahap</a:t>
            </a:r>
            <a:r>
              <a:rPr lang="en-US" altLang="en-US" dirty="0"/>
              <a:t> (</a:t>
            </a:r>
            <a:r>
              <a:rPr lang="en-US" altLang="en-US" i="1" dirty="0"/>
              <a:t>k</a:t>
            </a:r>
            <a:r>
              <a:rPr lang="en-US" altLang="en-US" dirty="0"/>
              <a:t>) </a:t>
            </a:r>
            <a:r>
              <a:rPr lang="en-US" altLang="en-US" dirty="0" err="1"/>
              <a:t>adalah</a:t>
            </a:r>
            <a:r>
              <a:rPr lang="en-US" altLang="en-US" dirty="0"/>
              <a:t> proses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tujuan</a:t>
            </a:r>
            <a:r>
              <a:rPr lang="en-US" altLang="en-US" dirty="0"/>
              <a:t> </a:t>
            </a:r>
            <a:r>
              <a:rPr lang="en-US" altLang="en-US" dirty="0" err="1"/>
              <a:t>berikutnya</a:t>
            </a:r>
            <a:r>
              <a:rPr lang="en-US" altLang="en-US" dirty="0"/>
              <a:t> (</a:t>
            </a:r>
            <a:r>
              <a:rPr lang="en-US" altLang="en-US" dirty="0" err="1"/>
              <a:t>ada</a:t>
            </a:r>
            <a:r>
              <a:rPr lang="en-US" altLang="en-US" dirty="0"/>
              <a:t> 4 </a:t>
            </a:r>
            <a:r>
              <a:rPr lang="en-US" altLang="en-US" dirty="0" err="1"/>
              <a:t>tahap</a:t>
            </a:r>
            <a:r>
              <a:rPr lang="en-US" altLang="en-US" dirty="0"/>
              <a:t>). </a:t>
            </a:r>
          </a:p>
          <a:p>
            <a:endParaRPr lang="en-US" altLang="en-US" i="1" dirty="0"/>
          </a:p>
          <a:p>
            <a:r>
              <a:rPr lang="en-US" altLang="en-US" i="1" dirty="0"/>
              <a:t>Status</a:t>
            </a:r>
            <a:r>
              <a:rPr lang="en-US" altLang="en-US" dirty="0"/>
              <a:t> (</a:t>
            </a:r>
            <a:r>
              <a:rPr lang="en-US" altLang="en-US" i="1" dirty="0"/>
              <a:t>s</a:t>
            </a:r>
            <a:r>
              <a:rPr lang="en-US" altLang="en-US" dirty="0"/>
              <a:t>) yang </a:t>
            </a:r>
            <a:r>
              <a:rPr lang="en-US" altLang="en-US" dirty="0" err="1"/>
              <a:t>berhubungan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masing-masing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simpul-simpul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graf</a:t>
            </a:r>
            <a:r>
              <a:rPr lang="en-US" altLang="en-US" dirty="0"/>
              <a:t> multi-</a:t>
            </a:r>
            <a:r>
              <a:rPr lang="en-US" altLang="en-US" dirty="0" err="1"/>
              <a:t>tahap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A10DA9C9-63F1-424F-B94B-6D23E18F1A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7101" y="1681092"/>
          <a:ext cx="10420640" cy="421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VISIO" r:id="rId3" imgW="5255773" imgH="2124267" progId="Visio.Drawing.5">
                  <p:embed/>
                </p:oleObj>
              </mc:Choice>
              <mc:Fallback>
                <p:oleObj name="VISIO" r:id="rId3" imgW="5255773" imgH="2124267" progId="Visio.Drawing.5">
                  <p:embed/>
                  <p:pic>
                    <p:nvPicPr>
                      <p:cNvPr id="2" name="Object 4">
                        <a:extLst>
                          <a:ext uri="{FF2B5EF4-FFF2-40B4-BE49-F238E27FC236}">
                            <a16:creationId xmlns:a16="http://schemas.microsoft.com/office/drawing/2014/main" id="{A10DA9C9-63F1-424F-B94B-6D23E18F1A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101" y="1681092"/>
                        <a:ext cx="10420640" cy="4212811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7C0D04-A401-40ED-BD28-2EDAE6C2C125}"/>
              </a:ext>
            </a:extLst>
          </p:cNvPr>
          <p:cNvSpPr txBox="1"/>
          <p:nvPr/>
        </p:nvSpPr>
        <p:spPr>
          <a:xfrm>
            <a:off x="1020414" y="1556059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Tahap</a:t>
            </a:r>
            <a:r>
              <a:rPr lang="en-US" sz="2400" dirty="0"/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56D8B-FD51-4307-9471-9DB048626692}"/>
              </a:ext>
            </a:extLst>
          </p:cNvPr>
          <p:cNvSpPr txBox="1"/>
          <p:nvPr/>
        </p:nvSpPr>
        <p:spPr>
          <a:xfrm>
            <a:off x="2991449" y="1556058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Tahap</a:t>
            </a:r>
            <a:r>
              <a:rPr lang="en-US" sz="2400" dirty="0"/>
              <a:t>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7E693-F231-41BA-8D70-AEAECD8EF204}"/>
              </a:ext>
            </a:extLst>
          </p:cNvPr>
          <p:cNvSpPr txBox="1"/>
          <p:nvPr/>
        </p:nvSpPr>
        <p:spPr>
          <a:xfrm>
            <a:off x="6924661" y="1556057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Tahap</a:t>
            </a:r>
            <a:r>
              <a:rPr lang="en-US" sz="2400" dirty="0"/>
              <a:t>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62514-8321-4B9A-9829-FA018942CAEE}"/>
              </a:ext>
            </a:extLst>
          </p:cNvPr>
          <p:cNvSpPr txBox="1"/>
          <p:nvPr/>
        </p:nvSpPr>
        <p:spPr>
          <a:xfrm>
            <a:off x="9087450" y="1556057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Tahap</a:t>
            </a:r>
            <a:r>
              <a:rPr lang="en-US" sz="2400" dirty="0"/>
              <a:t> 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0338F0-43DF-437F-A04F-BC2919F9810E}"/>
              </a:ext>
            </a:extLst>
          </p:cNvPr>
          <p:cNvCxnSpPr>
            <a:cxnSpLocks/>
          </p:cNvCxnSpPr>
          <p:nvPr/>
        </p:nvCxnSpPr>
        <p:spPr>
          <a:xfrm>
            <a:off x="2079906" y="1681092"/>
            <a:ext cx="0" cy="421281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658B4-4211-4A02-A304-C10F3DA3DD3C}"/>
              </a:ext>
            </a:extLst>
          </p:cNvPr>
          <p:cNvCxnSpPr>
            <a:cxnSpLocks/>
          </p:cNvCxnSpPr>
          <p:nvPr/>
        </p:nvCxnSpPr>
        <p:spPr>
          <a:xfrm>
            <a:off x="4049740" y="1681092"/>
            <a:ext cx="0" cy="421281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31437A-DCD2-4341-89E6-F99A6D4C070C}"/>
              </a:ext>
            </a:extLst>
          </p:cNvPr>
          <p:cNvCxnSpPr>
            <a:cxnSpLocks/>
          </p:cNvCxnSpPr>
          <p:nvPr/>
        </p:nvCxnSpPr>
        <p:spPr>
          <a:xfrm>
            <a:off x="2970371" y="1681092"/>
            <a:ext cx="0" cy="421281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F65396-0EB1-4E5D-88A0-463EE9ABB203}"/>
              </a:ext>
            </a:extLst>
          </p:cNvPr>
          <p:cNvCxnSpPr>
            <a:cxnSpLocks/>
          </p:cNvCxnSpPr>
          <p:nvPr/>
        </p:nvCxnSpPr>
        <p:spPr>
          <a:xfrm>
            <a:off x="8038702" y="1681092"/>
            <a:ext cx="0" cy="421281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A092B1-5C09-4015-A006-6309441D1E60}"/>
              </a:ext>
            </a:extLst>
          </p:cNvPr>
          <p:cNvCxnSpPr>
            <a:cxnSpLocks/>
          </p:cNvCxnSpPr>
          <p:nvPr/>
        </p:nvCxnSpPr>
        <p:spPr>
          <a:xfrm>
            <a:off x="7000631" y="1681092"/>
            <a:ext cx="0" cy="421281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B20364-66B9-4E4E-87D1-22E3175E5527}"/>
              </a:ext>
            </a:extLst>
          </p:cNvPr>
          <p:cNvCxnSpPr>
            <a:cxnSpLocks/>
          </p:cNvCxnSpPr>
          <p:nvPr/>
        </p:nvCxnSpPr>
        <p:spPr>
          <a:xfrm>
            <a:off x="9087451" y="1681091"/>
            <a:ext cx="0" cy="421281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C9D701-9667-4A96-9B54-A1EFDDED37BA}"/>
              </a:ext>
            </a:extLst>
          </p:cNvPr>
          <p:cNvCxnSpPr>
            <a:cxnSpLocks/>
          </p:cNvCxnSpPr>
          <p:nvPr/>
        </p:nvCxnSpPr>
        <p:spPr>
          <a:xfrm>
            <a:off x="10115064" y="1681091"/>
            <a:ext cx="0" cy="421281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70353C9-786E-4354-8511-851AA8536307}"/>
              </a:ext>
            </a:extLst>
          </p:cNvPr>
          <p:cNvSpPr txBox="1"/>
          <p:nvPr/>
        </p:nvSpPr>
        <p:spPr>
          <a:xfrm>
            <a:off x="1070854" y="5902009"/>
            <a:ext cx="67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DD6643-42D7-4571-AE6C-F00E1F42FCDC}"/>
              </a:ext>
            </a:extLst>
          </p:cNvPr>
          <p:cNvSpPr txBox="1"/>
          <p:nvPr/>
        </p:nvSpPr>
        <p:spPr>
          <a:xfrm>
            <a:off x="3159274" y="5893901"/>
            <a:ext cx="60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1506EE-65EF-4B6B-88D3-C3061A269003}"/>
              </a:ext>
            </a:extLst>
          </p:cNvPr>
          <p:cNvSpPr txBox="1"/>
          <p:nvPr/>
        </p:nvSpPr>
        <p:spPr>
          <a:xfrm>
            <a:off x="7245765" y="5875733"/>
            <a:ext cx="60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212580-0CD5-4773-BC31-31D5C15515CB}"/>
              </a:ext>
            </a:extLst>
          </p:cNvPr>
          <p:cNvSpPr txBox="1"/>
          <p:nvPr/>
        </p:nvSpPr>
        <p:spPr>
          <a:xfrm>
            <a:off x="9297980" y="5875733"/>
            <a:ext cx="60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534B14-656E-47E8-A1C3-2B67700CC435}"/>
              </a:ext>
            </a:extLst>
          </p:cNvPr>
          <p:cNvSpPr txBox="1"/>
          <p:nvPr/>
        </p:nvSpPr>
        <p:spPr>
          <a:xfrm>
            <a:off x="10958681" y="5875733"/>
            <a:ext cx="123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5</a:t>
            </a:r>
            <a:r>
              <a:rPr lang="en-US" sz="2800" dirty="0"/>
              <a:t>=10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456858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99A3A-847B-44FA-B447-F4A0DDAAD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79" y="1232451"/>
            <a:ext cx="11091041" cy="53906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rekurens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terpendek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		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i="1" baseline="-25000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1,s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/>
              <a:t>			(basis)</a:t>
            </a:r>
          </a:p>
          <a:p>
            <a:pPr marL="0" indent="0">
              <a:buNone/>
            </a:pPr>
            <a:r>
              <a:rPr lang="en-US" dirty="0"/>
              <a:t> 		</a:t>
            </a:r>
            <a:r>
              <a:rPr lang="en-US" i="1" dirty="0" err="1">
                <a:solidFill>
                  <a:srgbClr val="FF0000"/>
                </a:solidFill>
              </a:rPr>
              <a:t>f</a:t>
            </a:r>
            <a:r>
              <a:rPr lang="en-US" i="1" baseline="-25000" dirty="0" err="1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)  = min {</a:t>
            </a:r>
            <a:r>
              <a:rPr lang="en-US" i="1" dirty="0" err="1">
                <a:solidFill>
                  <a:srgbClr val="FF0000"/>
                </a:solidFill>
              </a:rPr>
              <a:t>f</a:t>
            </a:r>
            <a:r>
              <a:rPr lang="en-US" i="1" baseline="-25000" dirty="0" err="1">
                <a:solidFill>
                  <a:srgbClr val="FF0000"/>
                </a:solidFill>
              </a:rPr>
              <a:t>k</a:t>
            </a:r>
            <a:r>
              <a:rPr lang="en-US" baseline="-25000" dirty="0">
                <a:solidFill>
                  <a:srgbClr val="FF0000"/>
                </a:solidFill>
              </a:rPr>
              <a:t> – 1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x</a:t>
            </a:r>
            <a:r>
              <a:rPr lang="en-US" i="1" baseline="-25000" dirty="0" err="1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)  + </a:t>
            </a:r>
            <a:r>
              <a:rPr lang="en-US" i="1" dirty="0" err="1">
                <a:solidFill>
                  <a:srgbClr val="FF0000"/>
                </a:solidFill>
              </a:rPr>
              <a:t>c</a:t>
            </a:r>
            <a:r>
              <a:rPr lang="en-US" i="1" baseline="-25000" dirty="0" err="1">
                <a:solidFill>
                  <a:srgbClr val="FF0000"/>
                </a:solidFill>
              </a:rPr>
              <a:t>xk</a:t>
            </a:r>
            <a:r>
              <a:rPr lang="en-US" baseline="-25000" dirty="0" err="1">
                <a:solidFill>
                  <a:srgbClr val="FF0000"/>
                </a:solidFill>
              </a:rPr>
              <a:t>,</a:t>
            </a:r>
            <a:r>
              <a:rPr lang="en-US" i="1" baseline="-25000" dirty="0" err="1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}</a:t>
            </a:r>
            <a:r>
              <a:rPr lang="en-US" dirty="0"/>
              <a:t>		(</a:t>
            </a:r>
            <a:r>
              <a:rPr lang="en-US" dirty="0" err="1"/>
              <a:t>rekurens</a:t>
            </a:r>
            <a:r>
              <a:rPr lang="en-US" dirty="0"/>
              <a:t>)	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= 2, 3, 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/>
              <a:t>Keterangan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  : </a:t>
            </a:r>
            <a:r>
              <a:rPr lang="en-US" dirty="0" err="1"/>
              <a:t>peubah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pada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  (</a:t>
            </a:r>
            <a:r>
              <a:rPr lang="en-US" i="1" dirty="0"/>
              <a:t>k</a:t>
            </a:r>
            <a:r>
              <a:rPr lang="en-US" dirty="0"/>
              <a:t> = 2, 3, 4).</a:t>
            </a:r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i="1" dirty="0"/>
              <a:t>s</a:t>
            </a:r>
            <a:r>
              <a:rPr lang="en-US" dirty="0"/>
              <a:t>   : status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tahap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c. </a:t>
            </a:r>
            <a:r>
              <a:rPr lang="en-US" i="1" dirty="0" err="1"/>
              <a:t>c</a:t>
            </a:r>
            <a:r>
              <a:rPr lang="en-US" i="1" baseline="-25000" dirty="0" err="1"/>
              <a:t>xk</a:t>
            </a:r>
            <a:r>
              <a:rPr lang="en-US" baseline="-25000" dirty="0" err="1"/>
              <a:t>,</a:t>
            </a:r>
            <a:r>
              <a:rPr lang="en-US" i="1" baseline="-25000" dirty="0" err="1"/>
              <a:t>s</a:t>
            </a:r>
            <a:r>
              <a:rPr lang="en-US" dirty="0"/>
              <a:t>  : </a:t>
            </a:r>
            <a:r>
              <a:rPr lang="en-US" dirty="0" err="1"/>
              <a:t>bobot</a:t>
            </a:r>
            <a:r>
              <a:rPr lang="en-US" dirty="0"/>
              <a:t> (</a:t>
            </a:r>
            <a:r>
              <a:rPr lang="en-US" i="1" dirty="0"/>
              <a:t>cost</a:t>
            </a:r>
            <a:r>
              <a:rPr lang="en-US" dirty="0"/>
              <a:t>)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s</a:t>
            </a:r>
          </a:p>
          <a:p>
            <a:pPr marL="0" indent="0">
              <a:buNone/>
            </a:pPr>
            <a:r>
              <a:rPr lang="en-US" dirty="0"/>
              <a:t>	d. 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: </a:t>
            </a:r>
            <a:r>
              <a:rPr lang="en-US" dirty="0" err="1"/>
              <a:t>nilai</a:t>
            </a:r>
            <a:r>
              <a:rPr lang="en-US" dirty="0"/>
              <a:t> minimum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 err="1"/>
              <a:t>f</a:t>
            </a:r>
            <a:r>
              <a:rPr lang="en-US" baseline="-25000" dirty="0" err="1"/>
              <a:t>k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	e. 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i="1" baseline="-25000" dirty="0"/>
              <a:t> – 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) : </a:t>
            </a:r>
            <a:r>
              <a:rPr lang="en-US" dirty="0" err="1"/>
              <a:t>nilai</a:t>
            </a:r>
            <a:r>
              <a:rPr lang="en-US" dirty="0"/>
              <a:t> minimum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B1E88A-4FDB-416E-9641-58A31D143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479" y="234882"/>
            <a:ext cx="83058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i="1" dirty="0">
                <a:solidFill>
                  <a:srgbClr val="FF0000"/>
                </a:solidFill>
              </a:rPr>
              <a:t>(b)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Definisikan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hubungan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rekursif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solusi</a:t>
            </a:r>
            <a:r>
              <a:rPr lang="en-US" altLang="en-US" sz="3200" b="1" i="1" dirty="0">
                <a:solidFill>
                  <a:srgbClr val="FF0000"/>
                </a:solidFill>
              </a:rPr>
              <a:t> optimal</a:t>
            </a:r>
          </a:p>
        </p:txBody>
      </p:sp>
    </p:spTree>
    <p:extLst>
      <p:ext uri="{BB962C8B-B14F-4D97-AF65-F5344CB8AC3E}">
        <p14:creationId xmlns:p14="http://schemas.microsoft.com/office/powerpoint/2010/main" val="36769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914623B8-E2AA-48B6-ACED-AB2D06BF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C1C4B8-18C7-4974-BA3C-1E0E35DBAE0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graphicFrame>
        <p:nvGraphicFramePr>
          <p:cNvPr id="24579" name="Object 2">
            <a:extLst>
              <a:ext uri="{FF2B5EF4-FFF2-40B4-BE49-F238E27FC236}">
                <a16:creationId xmlns:a16="http://schemas.microsoft.com/office/drawing/2014/main" id="{C5DD6D9E-27C8-4306-8117-4AB96180D98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400456"/>
              </p:ext>
            </p:extLst>
          </p:nvPr>
        </p:nvGraphicFramePr>
        <p:xfrm>
          <a:off x="950706" y="1694872"/>
          <a:ext cx="8158668" cy="4661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Document" r:id="rId3" imgW="5396075" imgH="3083337" progId="Word.Document.8">
                  <p:embed/>
                </p:oleObj>
              </mc:Choice>
              <mc:Fallback>
                <p:oleObj name="Document" r:id="rId3" imgW="5396075" imgH="3083337" progId="Word.Document.8">
                  <p:embed/>
                  <p:pic>
                    <p:nvPicPr>
                      <p:cNvPr id="24579" name="Object 2">
                        <a:extLst>
                          <a:ext uri="{FF2B5EF4-FFF2-40B4-BE49-F238E27FC236}">
                            <a16:creationId xmlns:a16="http://schemas.microsoft.com/office/drawing/2014/main" id="{C5DD6D9E-27C8-4306-8117-4AB96180D9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706" y="1694872"/>
                        <a:ext cx="8158668" cy="4661478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E4B67CA-D7D0-4EBA-8713-5B507B5B2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540" y="255795"/>
            <a:ext cx="6633869" cy="25567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4B96D4-B3DC-4198-84B9-BEDD4AA06281}"/>
              </a:ext>
            </a:extLst>
          </p:cNvPr>
          <p:cNvSpPr/>
          <p:nvPr/>
        </p:nvSpPr>
        <p:spPr>
          <a:xfrm>
            <a:off x="5956924" y="4263190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f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FF0000"/>
                </a:solidFill>
              </a:rPr>
              <a:t>) =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baseline="-25000" dirty="0">
                <a:solidFill>
                  <a:srgbClr val="FF0000"/>
                </a:solidFill>
              </a:rPr>
              <a:t>x</a:t>
            </a:r>
            <a:r>
              <a:rPr lang="en-US" sz="2800" baseline="-25000" dirty="0">
                <a:solidFill>
                  <a:srgbClr val="FF0000"/>
                </a:solidFill>
              </a:rPr>
              <a:t>1,s</a:t>
            </a:r>
            <a:r>
              <a:rPr lang="en-US" dirty="0">
                <a:solidFill>
                  <a:srgbClr val="FF0000"/>
                </a:solidFill>
              </a:rPr>
              <a:t>	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0210BF-B8F4-4AD6-9C3F-78F017FDBA1F}"/>
              </a:ext>
            </a:extLst>
          </p:cNvPr>
          <p:cNvSpPr/>
          <p:nvPr/>
        </p:nvSpPr>
        <p:spPr>
          <a:xfrm>
            <a:off x="556276" y="342109"/>
            <a:ext cx="4567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(c )</a:t>
            </a:r>
            <a:r>
              <a:rPr lang="en-US" altLang="en-US" sz="2800" dirty="0" err="1">
                <a:solidFill>
                  <a:srgbClr val="FF0000"/>
                </a:solidFill>
              </a:rPr>
              <a:t>Hitung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nilai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solusi</a:t>
            </a:r>
            <a:r>
              <a:rPr lang="en-US" altLang="en-US" sz="2800" dirty="0">
                <a:solidFill>
                  <a:srgbClr val="FF0000"/>
                </a:solidFill>
              </a:rPr>
              <a:t> optimal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0A26F40F-CE1E-45D7-AABD-7A56B09C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32E305-9C63-4ADA-B192-408178E56DD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graphicFrame>
        <p:nvGraphicFramePr>
          <p:cNvPr id="25603" name="Object 2">
            <a:extLst>
              <a:ext uri="{FF2B5EF4-FFF2-40B4-BE49-F238E27FC236}">
                <a16:creationId xmlns:a16="http://schemas.microsoft.com/office/drawing/2014/main" id="{64355306-C2C2-4CCC-9EBB-2174FFD080C4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78501440"/>
              </p:ext>
            </p:extLst>
          </p:nvPr>
        </p:nvGraphicFramePr>
        <p:xfrm>
          <a:off x="1207259" y="2574785"/>
          <a:ext cx="8774941" cy="428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Document" r:id="rId3" imgW="5492182" imgH="2687371" progId="Word.Document.8">
                  <p:embed/>
                </p:oleObj>
              </mc:Choice>
              <mc:Fallback>
                <p:oleObj name="Document" r:id="rId3" imgW="5492182" imgH="2687371" progId="Word.Document.8">
                  <p:embed/>
                  <p:pic>
                    <p:nvPicPr>
                      <p:cNvPr id="25603" name="Object 2">
                        <a:extLst>
                          <a:ext uri="{FF2B5EF4-FFF2-40B4-BE49-F238E27FC236}">
                            <a16:creationId xmlns:a16="http://schemas.microsoft.com/office/drawing/2014/main" id="{64355306-C2C2-4CCC-9EBB-2174FFD080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259" y="2574785"/>
                        <a:ext cx="8774941" cy="428321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FAAE4DB-EF44-4AF4-B59C-9AFF3293B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947" y="136525"/>
            <a:ext cx="6143201" cy="23676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61159A-E3B6-4CE6-802E-B62FFFB0CC38}"/>
              </a:ext>
            </a:extLst>
          </p:cNvPr>
          <p:cNvSpPr/>
          <p:nvPr/>
        </p:nvSpPr>
        <p:spPr>
          <a:xfrm>
            <a:off x="2442406" y="6312897"/>
            <a:ext cx="4120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</a:rPr>
              <a:t>f</a:t>
            </a:r>
            <a:r>
              <a:rPr lang="en-US" sz="2800" i="1" baseline="-25000" dirty="0" err="1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FF0000"/>
                </a:solidFill>
              </a:rPr>
              <a:t>)  = min {</a:t>
            </a:r>
            <a:r>
              <a:rPr lang="en-US" sz="2800" i="1" dirty="0" err="1">
                <a:solidFill>
                  <a:srgbClr val="FF0000"/>
                </a:solidFill>
              </a:rPr>
              <a:t>f</a:t>
            </a:r>
            <a:r>
              <a:rPr lang="en-US" sz="2800" i="1" baseline="-25000" dirty="0" err="1">
                <a:solidFill>
                  <a:srgbClr val="FF0000"/>
                </a:solidFill>
              </a:rPr>
              <a:t>k</a:t>
            </a:r>
            <a:r>
              <a:rPr lang="en-US" sz="2800" baseline="-25000" dirty="0">
                <a:solidFill>
                  <a:srgbClr val="FF0000"/>
                </a:solidFill>
              </a:rPr>
              <a:t> – 1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 err="1">
                <a:solidFill>
                  <a:srgbClr val="FF0000"/>
                </a:solidFill>
              </a:rPr>
              <a:t>x</a:t>
            </a:r>
            <a:r>
              <a:rPr lang="en-US" sz="2800" i="1" baseline="-25000" dirty="0" err="1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  + </a:t>
            </a:r>
            <a:r>
              <a:rPr lang="en-US" sz="2800" i="1" dirty="0" err="1">
                <a:solidFill>
                  <a:srgbClr val="FF0000"/>
                </a:solidFill>
              </a:rPr>
              <a:t>c</a:t>
            </a:r>
            <a:r>
              <a:rPr lang="en-US" sz="2800" i="1" baseline="-25000" dirty="0" err="1">
                <a:solidFill>
                  <a:srgbClr val="FF0000"/>
                </a:solidFill>
              </a:rPr>
              <a:t>xk</a:t>
            </a:r>
            <a:r>
              <a:rPr lang="en-US" sz="2800" baseline="-25000" dirty="0" err="1">
                <a:solidFill>
                  <a:srgbClr val="FF0000"/>
                </a:solidFill>
              </a:rPr>
              <a:t>,</a:t>
            </a:r>
            <a:r>
              <a:rPr lang="en-US" sz="2800" i="1" baseline="-25000" dirty="0" err="1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FF0000"/>
                </a:solidFill>
              </a:rPr>
              <a:t> }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CDD31-6453-4127-9484-DAEB7F659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617" y="391215"/>
            <a:ext cx="4392357" cy="2060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812FD5-96EB-4749-B4BB-9619F1B7EE74}"/>
              </a:ext>
            </a:extLst>
          </p:cNvPr>
          <p:cNvSpPr txBox="1"/>
          <p:nvPr/>
        </p:nvSpPr>
        <p:spPr>
          <a:xfrm flipH="1">
            <a:off x="1063487" y="21883"/>
            <a:ext cx="34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sebelumnya</a:t>
            </a:r>
            <a:r>
              <a:rPr lang="en-US" sz="2000" dirty="0"/>
              <a:t> (</a:t>
            </a:r>
            <a:r>
              <a:rPr lang="en-US" sz="2000" dirty="0" err="1"/>
              <a:t>Tahap</a:t>
            </a:r>
            <a:r>
              <a:rPr lang="en-US" sz="2000" dirty="0"/>
              <a:t> 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ABE75A77-5C65-47B1-9C99-1BFD179A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204EEF-6612-4D4D-9039-6C0EA9EB9D6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6F825F0-504E-44E9-B1DA-4EEA1141E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Program </a:t>
            </a:r>
            <a:r>
              <a:rPr lang="en-US" altLang="en-US" dirty="0" err="1"/>
              <a:t>Dinamis</a:t>
            </a:r>
            <a:endParaRPr lang="en-US" altLang="en-US" dirty="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D56D5A0-3420-4D71-A554-AF0A06F1D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974" y="1981199"/>
            <a:ext cx="9879496" cy="4511676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b="1" dirty="0"/>
              <a:t>Program </a:t>
            </a:r>
            <a:r>
              <a:rPr lang="en-US" b="1" dirty="0" err="1"/>
              <a:t>Dinamis</a:t>
            </a:r>
            <a:r>
              <a:rPr lang="en-US" dirty="0"/>
              <a:t> (</a:t>
            </a:r>
            <a:r>
              <a:rPr lang="en-US" i="1" dirty="0"/>
              <a:t>dynamic programming</a:t>
            </a:r>
            <a:r>
              <a:rPr lang="en-US" dirty="0"/>
              <a:t>): </a:t>
            </a:r>
          </a:p>
          <a:p>
            <a:pPr marL="457200" indent="-457200">
              <a:buNone/>
              <a:defRPr/>
            </a:pPr>
            <a:r>
              <a:rPr lang="en-US" dirty="0"/>
              <a:t>   -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menguraikan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(</a:t>
            </a:r>
            <a:r>
              <a:rPr lang="en-US" i="1" dirty="0"/>
              <a:t>stage</a:t>
            </a:r>
            <a:r>
              <a:rPr lang="en-US" dirty="0"/>
              <a:t>) </a:t>
            </a:r>
          </a:p>
          <a:p>
            <a:pPr marL="465138" indent="-465138">
              <a:buNone/>
              <a:defRPr/>
            </a:pPr>
            <a:r>
              <a:rPr lang="en-US" dirty="0"/>
              <a:t>   -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.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Kata “program”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kaitannya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pemrograman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Istilah</a:t>
            </a:r>
            <a:r>
              <a:rPr lang="en-US" dirty="0"/>
              <a:t> “</a:t>
            </a:r>
            <a:r>
              <a:rPr lang="en-US" dirty="0" err="1"/>
              <a:t>dinamis</a:t>
            </a:r>
            <a:r>
              <a:rPr lang="en-US" dirty="0"/>
              <a:t>”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solusinya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(yang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8704D498-BE63-47C6-848F-E02FFB8D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8A335D-C541-45DA-9B04-78500BDE234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0D95CB-BCE6-45DE-B722-CECF614A4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70" y="482750"/>
            <a:ext cx="6014430" cy="231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6A927-F5B0-4215-A644-5D76DDE0B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58" y="2977249"/>
            <a:ext cx="8284780" cy="3446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EB789-23A2-404C-9788-74C3D00F1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34" y="389548"/>
            <a:ext cx="5860666" cy="25043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56CEA6-AC12-41CD-9219-6CC0788E691E}"/>
              </a:ext>
            </a:extLst>
          </p:cNvPr>
          <p:cNvSpPr txBox="1"/>
          <p:nvPr/>
        </p:nvSpPr>
        <p:spPr>
          <a:xfrm flipH="1">
            <a:off x="153764" y="-10562"/>
            <a:ext cx="34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sebelumnya</a:t>
            </a:r>
            <a:r>
              <a:rPr lang="en-US" sz="2000" dirty="0"/>
              <a:t> (</a:t>
            </a:r>
            <a:r>
              <a:rPr lang="en-US" sz="2000" dirty="0" err="1"/>
              <a:t>Tahap</a:t>
            </a:r>
            <a:r>
              <a:rPr lang="en-US" sz="2000" dirty="0"/>
              <a:t> 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E4DEA5-D9C4-415B-89A9-AD5503F5E72A}"/>
              </a:ext>
            </a:extLst>
          </p:cNvPr>
          <p:cNvSpPr/>
          <p:nvPr/>
        </p:nvSpPr>
        <p:spPr>
          <a:xfrm>
            <a:off x="2927710" y="6413586"/>
            <a:ext cx="4120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</a:rPr>
              <a:t>f</a:t>
            </a:r>
            <a:r>
              <a:rPr lang="en-US" sz="2800" i="1" baseline="-25000" dirty="0" err="1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FF0000"/>
                </a:solidFill>
              </a:rPr>
              <a:t>)  = min {</a:t>
            </a:r>
            <a:r>
              <a:rPr lang="en-US" sz="2800" i="1" dirty="0" err="1">
                <a:solidFill>
                  <a:srgbClr val="FF0000"/>
                </a:solidFill>
              </a:rPr>
              <a:t>f</a:t>
            </a:r>
            <a:r>
              <a:rPr lang="en-US" sz="2800" i="1" baseline="-25000" dirty="0" err="1">
                <a:solidFill>
                  <a:srgbClr val="FF0000"/>
                </a:solidFill>
              </a:rPr>
              <a:t>k</a:t>
            </a:r>
            <a:r>
              <a:rPr lang="en-US" sz="2800" baseline="-25000" dirty="0">
                <a:solidFill>
                  <a:srgbClr val="FF0000"/>
                </a:solidFill>
              </a:rPr>
              <a:t> – 1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 err="1">
                <a:solidFill>
                  <a:srgbClr val="FF0000"/>
                </a:solidFill>
              </a:rPr>
              <a:t>x</a:t>
            </a:r>
            <a:r>
              <a:rPr lang="en-US" sz="2800" i="1" baseline="-25000" dirty="0" err="1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  + </a:t>
            </a:r>
            <a:r>
              <a:rPr lang="en-US" sz="2800" i="1" dirty="0" err="1">
                <a:solidFill>
                  <a:srgbClr val="FF0000"/>
                </a:solidFill>
              </a:rPr>
              <a:t>c</a:t>
            </a:r>
            <a:r>
              <a:rPr lang="en-US" sz="2800" i="1" baseline="-25000" dirty="0" err="1">
                <a:solidFill>
                  <a:srgbClr val="FF0000"/>
                </a:solidFill>
              </a:rPr>
              <a:t>xk</a:t>
            </a:r>
            <a:r>
              <a:rPr lang="en-US" sz="2800" baseline="-25000" dirty="0" err="1">
                <a:solidFill>
                  <a:srgbClr val="FF0000"/>
                </a:solidFill>
              </a:rPr>
              <a:t>,</a:t>
            </a:r>
            <a:r>
              <a:rPr lang="en-US" sz="2800" i="1" baseline="-25000" dirty="0" err="1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FF0000"/>
                </a:solidFill>
              </a:rPr>
              <a:t> }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9401A84D-381F-4E3B-87EE-C84E5EBA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AFF751-0A11-47F3-A396-1D68D4EC025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B79299E4-9FF0-477C-AF6B-6B67EC04249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380534"/>
              </p:ext>
            </p:extLst>
          </p:nvPr>
        </p:nvGraphicFramePr>
        <p:xfrm>
          <a:off x="1741096" y="3260608"/>
          <a:ext cx="8709807" cy="337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Document" r:id="rId3" imgW="5424871" imgH="2103881" progId="Word.Document.8">
                  <p:embed/>
                </p:oleObj>
              </mc:Choice>
              <mc:Fallback>
                <p:oleObj name="Document" r:id="rId3" imgW="5424871" imgH="2103881" progId="Word.Document.8">
                  <p:embed/>
                  <p:pic>
                    <p:nvPicPr>
                      <p:cNvPr id="27651" name="Object 3">
                        <a:extLst>
                          <a:ext uri="{FF2B5EF4-FFF2-40B4-BE49-F238E27FC236}">
                            <a16:creationId xmlns:a16="http://schemas.microsoft.com/office/drawing/2014/main" id="{B79299E4-9FF0-477C-AF6B-6B67EC042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096" y="3260608"/>
                        <a:ext cx="8709807" cy="337753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A067F01-0443-4C01-9A82-EBCFE7FEA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77761"/>
            <a:ext cx="6014430" cy="231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4B2752-0786-4898-8714-D3DB1E09F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70" y="376466"/>
            <a:ext cx="5874433" cy="2419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27F140-1289-4434-98D8-69B60A8E45C0}"/>
              </a:ext>
            </a:extLst>
          </p:cNvPr>
          <p:cNvSpPr txBox="1"/>
          <p:nvPr/>
        </p:nvSpPr>
        <p:spPr>
          <a:xfrm flipH="1">
            <a:off x="153764" y="-10562"/>
            <a:ext cx="34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sebelumnya</a:t>
            </a:r>
            <a:r>
              <a:rPr lang="en-US" sz="2000" dirty="0"/>
              <a:t> (</a:t>
            </a:r>
            <a:r>
              <a:rPr lang="en-US" sz="2000" dirty="0" err="1"/>
              <a:t>Tahap</a:t>
            </a:r>
            <a:r>
              <a:rPr lang="en-US" sz="2000" dirty="0"/>
              <a:t> 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B54FC9-29EC-4E25-9559-08B09A5E523D}"/>
              </a:ext>
            </a:extLst>
          </p:cNvPr>
          <p:cNvSpPr/>
          <p:nvPr/>
        </p:nvSpPr>
        <p:spPr>
          <a:xfrm>
            <a:off x="3895983" y="6198255"/>
            <a:ext cx="4120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</a:rPr>
              <a:t>f</a:t>
            </a:r>
            <a:r>
              <a:rPr lang="en-US" sz="2800" i="1" baseline="-25000" dirty="0" err="1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FF0000"/>
                </a:solidFill>
              </a:rPr>
              <a:t>)  = min {</a:t>
            </a:r>
            <a:r>
              <a:rPr lang="en-US" sz="2800" i="1" dirty="0" err="1">
                <a:solidFill>
                  <a:srgbClr val="FF0000"/>
                </a:solidFill>
              </a:rPr>
              <a:t>f</a:t>
            </a:r>
            <a:r>
              <a:rPr lang="en-US" sz="2800" i="1" baseline="-25000" dirty="0" err="1">
                <a:solidFill>
                  <a:srgbClr val="FF0000"/>
                </a:solidFill>
              </a:rPr>
              <a:t>k</a:t>
            </a:r>
            <a:r>
              <a:rPr lang="en-US" sz="2800" baseline="-25000" dirty="0">
                <a:solidFill>
                  <a:srgbClr val="FF0000"/>
                </a:solidFill>
              </a:rPr>
              <a:t> – 1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 err="1">
                <a:solidFill>
                  <a:srgbClr val="FF0000"/>
                </a:solidFill>
              </a:rPr>
              <a:t>x</a:t>
            </a:r>
            <a:r>
              <a:rPr lang="en-US" sz="2800" i="1" baseline="-25000" dirty="0" err="1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  + </a:t>
            </a:r>
            <a:r>
              <a:rPr lang="en-US" sz="2800" i="1" dirty="0" err="1">
                <a:solidFill>
                  <a:srgbClr val="FF0000"/>
                </a:solidFill>
              </a:rPr>
              <a:t>c</a:t>
            </a:r>
            <a:r>
              <a:rPr lang="en-US" sz="2800" i="1" baseline="-25000" dirty="0" err="1">
                <a:solidFill>
                  <a:srgbClr val="FF0000"/>
                </a:solidFill>
              </a:rPr>
              <a:t>xk</a:t>
            </a:r>
            <a:r>
              <a:rPr lang="en-US" sz="2800" baseline="-25000" dirty="0" err="1">
                <a:solidFill>
                  <a:srgbClr val="FF0000"/>
                </a:solidFill>
              </a:rPr>
              <a:t>,</a:t>
            </a:r>
            <a:r>
              <a:rPr lang="en-US" sz="2800" i="1" baseline="-25000" dirty="0" err="1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FF0000"/>
                </a:solidFill>
              </a:rPr>
              <a:t> }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91892BA7-7506-4893-9648-DE10CF06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F97C4C-9EF7-4043-A9A7-0F79F824A1F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graphicFrame>
        <p:nvGraphicFramePr>
          <p:cNvPr id="28675" name="Object 2">
            <a:extLst>
              <a:ext uri="{FF2B5EF4-FFF2-40B4-BE49-F238E27FC236}">
                <a16:creationId xmlns:a16="http://schemas.microsoft.com/office/drawing/2014/main" id="{E732F36C-6627-48FB-BED9-AC4950E26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620006"/>
              </p:ext>
            </p:extLst>
          </p:nvPr>
        </p:nvGraphicFramePr>
        <p:xfrm>
          <a:off x="199697" y="878441"/>
          <a:ext cx="10328502" cy="56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Document" r:id="rId3" imgW="5637808" imgH="2751523" progId="Word.Document.12">
                  <p:embed/>
                </p:oleObj>
              </mc:Choice>
              <mc:Fallback>
                <p:oleObj name="Document" r:id="rId3" imgW="5637808" imgH="2751523" progId="Word.Document.12">
                  <p:embed/>
                  <p:pic>
                    <p:nvPicPr>
                      <p:cNvPr id="28675" name="Object 2">
                        <a:extLst>
                          <a:ext uri="{FF2B5EF4-FFF2-40B4-BE49-F238E27FC236}">
                            <a16:creationId xmlns:a16="http://schemas.microsoft.com/office/drawing/2014/main" id="{E732F36C-6627-48FB-BED9-AC4950E26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97" y="878441"/>
                        <a:ext cx="10328502" cy="567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8A58C00-65FC-43B2-980F-4A1454AEB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869" y="4890532"/>
            <a:ext cx="5013434" cy="1830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EBE431-1E90-4236-A971-882D00AE9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8869" y="2762889"/>
            <a:ext cx="4761185" cy="1980517"/>
          </a:xfrm>
          <a:prstGeom prst="rect">
            <a:avLst/>
          </a:prstGeom>
        </p:spPr>
      </p:pic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7B499DC4-3E67-46F6-87A8-72376F825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433810"/>
              </p:ext>
            </p:extLst>
          </p:nvPr>
        </p:nvGraphicFramePr>
        <p:xfrm>
          <a:off x="6978869" y="212874"/>
          <a:ext cx="4761185" cy="23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Document" r:id="rId7" imgW="5492182" imgH="2687371" progId="Word.Document.8">
                  <p:embed/>
                </p:oleObj>
              </mc:Choice>
              <mc:Fallback>
                <p:oleObj name="Document" r:id="rId7" imgW="5492182" imgH="2687371" progId="Word.Document.8">
                  <p:embed/>
                  <p:pic>
                    <p:nvPicPr>
                      <p:cNvPr id="25603" name="Object 2">
                        <a:extLst>
                          <a:ext uri="{FF2B5EF4-FFF2-40B4-BE49-F238E27FC236}">
                            <a16:creationId xmlns:a16="http://schemas.microsoft.com/office/drawing/2014/main" id="{64355306-C2C2-4CCC-9EBB-2174FFD080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869" y="212874"/>
                        <a:ext cx="4761185" cy="23240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51CFB8B-B5EA-4BE5-8715-F0D43E45206C}"/>
              </a:ext>
            </a:extLst>
          </p:cNvPr>
          <p:cNvSpPr/>
          <p:nvPr/>
        </p:nvSpPr>
        <p:spPr>
          <a:xfrm>
            <a:off x="199697" y="176326"/>
            <a:ext cx="4713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(d) </a:t>
            </a:r>
            <a:r>
              <a:rPr lang="en-US" altLang="en-US" sz="2800" dirty="0" err="1">
                <a:solidFill>
                  <a:srgbClr val="FF0000"/>
                </a:solidFill>
              </a:rPr>
              <a:t>Rekonstruksi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solusi</a:t>
            </a:r>
            <a:r>
              <a:rPr lang="en-US" altLang="en-US" sz="2800" dirty="0">
                <a:solidFill>
                  <a:srgbClr val="FF0000"/>
                </a:solidFill>
              </a:rPr>
              <a:t> optimal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E15E-7BAF-4F8F-8D78-16AC8258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5FF08-7D06-42BB-AA40-51E425935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4413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Selesaikan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</a:t>
            </a:r>
            <a:r>
              <a:rPr lang="en-US" sz="2400" i="1" dirty="0"/>
              <a:t>shortest path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program </a:t>
            </a:r>
            <a:r>
              <a:rPr lang="en-US" sz="2400" dirty="0" err="1"/>
              <a:t>dinamis</a:t>
            </a:r>
            <a:r>
              <a:rPr lang="en-US" sz="2400" dirty="0"/>
              <a:t> </a:t>
            </a:r>
            <a:r>
              <a:rPr lang="en-US" sz="2400" dirty="0" err="1"/>
              <a:t>mundur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Carilah</a:t>
            </a:r>
            <a:r>
              <a:rPr lang="en-US" sz="2400" dirty="0"/>
              <a:t> </a:t>
            </a: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terpendek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 1 </a:t>
            </a:r>
            <a:r>
              <a:rPr lang="en-US" sz="2400" dirty="0" err="1"/>
              <a:t>ke</a:t>
            </a:r>
            <a:r>
              <a:rPr lang="en-US" sz="2400" dirty="0"/>
              <a:t> 6 pada </a:t>
            </a:r>
            <a:r>
              <a:rPr lang="en-US" sz="2400" dirty="0" err="1"/>
              <a:t>graf</a:t>
            </a:r>
            <a:r>
              <a:rPr lang="en-US" sz="2400" dirty="0"/>
              <a:t> (a) dan </a:t>
            </a:r>
            <a:r>
              <a:rPr lang="en-US" sz="2400" dirty="0" err="1"/>
              <a:t>dari</a:t>
            </a:r>
            <a:r>
              <a:rPr lang="en-US" sz="2400" dirty="0"/>
              <a:t> d </a:t>
            </a:r>
            <a:r>
              <a:rPr lang="en-US" sz="2400" dirty="0" err="1"/>
              <a:t>ke</a:t>
            </a:r>
            <a:r>
              <a:rPr lang="en-US" sz="2400" dirty="0"/>
              <a:t> k pada </a:t>
            </a:r>
            <a:r>
              <a:rPr lang="en-US" sz="2400" dirty="0" err="1"/>
              <a:t>graf</a:t>
            </a:r>
            <a:r>
              <a:rPr lang="en-US" sz="2400" dirty="0"/>
              <a:t> (b):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A8633-55B2-4662-B38B-E44614C4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17" y="3429000"/>
            <a:ext cx="4688289" cy="2633870"/>
          </a:xfrm>
          <a:prstGeom prst="rect">
            <a:avLst/>
          </a:prstGeom>
        </p:spPr>
      </p:pic>
      <p:pic>
        <p:nvPicPr>
          <p:cNvPr id="6" name="Picture 5" descr="A women who is looking at the camera&#10;&#10;Description automatically generated">
            <a:extLst>
              <a:ext uri="{FF2B5EF4-FFF2-40B4-BE49-F238E27FC236}">
                <a16:creationId xmlns:a16="http://schemas.microsoft.com/office/drawing/2014/main" id="{464CE7B5-400F-4390-BE17-807AF78D4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90" y="3101628"/>
            <a:ext cx="5481022" cy="3288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163047-829E-4A03-917E-D478DCD6AA6C}"/>
              </a:ext>
            </a:extLst>
          </p:cNvPr>
          <p:cNvSpPr txBox="1"/>
          <p:nvPr/>
        </p:nvSpPr>
        <p:spPr>
          <a:xfrm>
            <a:off x="3039962" y="6205575"/>
            <a:ext cx="82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(a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25ABE6-944E-440F-B4E4-EA58E778AD19}"/>
              </a:ext>
            </a:extLst>
          </p:cNvPr>
          <p:cNvSpPr txBox="1"/>
          <p:nvPr/>
        </p:nvSpPr>
        <p:spPr>
          <a:xfrm>
            <a:off x="9012101" y="6216100"/>
            <a:ext cx="82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(b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4358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3333EED7-33F5-4119-B090-6C85A7DE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D80B71-4467-4A18-B4F0-D947584D3EC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dirty="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1E65A53-EC48-4D53-B6CC-3545D10D6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Persoalan</a:t>
            </a:r>
            <a:r>
              <a:rPr lang="en-US" altLang="en-US" b="1" dirty="0"/>
              <a:t> 2: </a:t>
            </a:r>
            <a:r>
              <a:rPr lang="en-US" altLang="en-US" b="1" i="1" dirty="0"/>
              <a:t>Integer</a:t>
            </a:r>
            <a:r>
              <a:rPr lang="en-US" altLang="en-US" b="1" dirty="0"/>
              <a:t> </a:t>
            </a:r>
            <a:r>
              <a:rPr lang="en-US" altLang="en-US" b="1" i="1" dirty="0"/>
              <a:t>Knapsack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78DBA16-44E5-4C6A-8091-8F07700D9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6556513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i="1" dirty="0"/>
              <a:t>M</a:t>
            </a:r>
            <a:r>
              <a:rPr lang="en-US" altLang="en-US" dirty="0"/>
              <a:t>. </a:t>
            </a:r>
            <a:r>
              <a:rPr lang="en-US" altLang="en-US" dirty="0" err="1"/>
              <a:t>Terdapat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,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i="1" dirty="0" err="1"/>
              <a:t>w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dan 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r>
              <a:rPr lang="en-US" altLang="en-US" dirty="0" err="1"/>
              <a:t>Bagaimana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objek-objek</a:t>
            </a:r>
            <a:r>
              <a:rPr lang="en-US" altLang="en-US" dirty="0"/>
              <a:t> yang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total </a:t>
            </a:r>
            <a:r>
              <a:rPr lang="en-US" altLang="en-US" dirty="0" err="1"/>
              <a:t>keuntungan</a:t>
            </a:r>
            <a:r>
              <a:rPr lang="en-US" altLang="en-US" dirty="0"/>
              <a:t> yang </a:t>
            </a:r>
            <a:r>
              <a:rPr lang="en-US" altLang="en-US" dirty="0" err="1"/>
              <a:t>diperoleh</a:t>
            </a:r>
            <a:r>
              <a:rPr lang="en-US" altLang="en-US" dirty="0"/>
              <a:t> </a:t>
            </a:r>
            <a:r>
              <a:rPr lang="en-US" altLang="en-US" dirty="0" err="1"/>
              <a:t>maksimal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r>
              <a:rPr lang="en-US" altLang="en-US" sz="2400" dirty="0"/>
              <a:t>  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BB2E8B7-2CE8-45CF-A5D3-1B5C1DD74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39" y="1972639"/>
            <a:ext cx="4332928" cy="37552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FE03E-76E4-4B26-A6E6-52152806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367" y="4327683"/>
            <a:ext cx="5599675" cy="2393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FFC6CF-EEBE-497A-A851-53EFA2662EEE}"/>
              </a:ext>
            </a:extLst>
          </p:cNvPr>
          <p:cNvSpPr/>
          <p:nvPr/>
        </p:nvSpPr>
        <p:spPr>
          <a:xfrm>
            <a:off x="3774127" y="5578526"/>
            <a:ext cx="430010" cy="442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900840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D2BC5400-D7B0-4905-8ED3-575EFACC5A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797574"/>
              </p:ext>
            </p:extLst>
          </p:nvPr>
        </p:nvGraphicFramePr>
        <p:xfrm>
          <a:off x="1286634" y="1225549"/>
          <a:ext cx="9777207" cy="4042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Document" r:id="rId3" imgW="5401717" imgH="2305155" progId="Word.Document.8">
                  <p:embed/>
                </p:oleObj>
              </mc:Choice>
              <mc:Fallback>
                <p:oleObj name="Document" r:id="rId3" imgW="5401717" imgH="2305155" progId="Word.Document.8">
                  <p:embed/>
                  <p:pic>
                    <p:nvPicPr>
                      <p:cNvPr id="47108" name="Object 3">
                        <a:extLst>
                          <a:ext uri="{FF2B5EF4-FFF2-40B4-BE49-F238E27FC236}">
                            <a16:creationId xmlns:a16="http://schemas.microsoft.com/office/drawing/2014/main" id="{876EC2FB-906D-425E-B6A1-61FA5C9AB4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634" y="1225549"/>
                        <a:ext cx="9777207" cy="4042189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949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CD59880-540F-4966-AF29-13C859251F85}"/>
              </a:ext>
            </a:extLst>
          </p:cNvPr>
          <p:cNvSpPr txBox="1">
            <a:spLocks noChangeArrowheads="1"/>
          </p:cNvSpPr>
          <p:nvPr/>
        </p:nvSpPr>
        <p:spPr>
          <a:xfrm>
            <a:off x="758688" y="596348"/>
            <a:ext cx="10899912" cy="5665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Pada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,</a:t>
            </a:r>
          </a:p>
          <a:p>
            <a:pPr marL="609600" indent="-381000">
              <a:buFontTx/>
              <a:buAutoNum type="arabicPeriod"/>
            </a:pPr>
            <a:r>
              <a:rPr lang="en-US" altLang="en-US" dirty="0" err="1"/>
              <a:t>Tahap</a:t>
            </a:r>
            <a:r>
              <a:rPr lang="en-US" altLang="en-US" dirty="0"/>
              <a:t> (</a:t>
            </a:r>
            <a:r>
              <a:rPr lang="en-US" altLang="en-US" i="1" dirty="0"/>
              <a:t>k</a:t>
            </a:r>
            <a:r>
              <a:rPr lang="en-US" altLang="en-US" dirty="0"/>
              <a:t>) </a:t>
            </a:r>
            <a:r>
              <a:rPr lang="en-US" altLang="en-US" dirty="0" err="1"/>
              <a:t>adalah</a:t>
            </a:r>
            <a:r>
              <a:rPr lang="en-US" altLang="en-US" dirty="0"/>
              <a:t> proses </a:t>
            </a:r>
            <a:r>
              <a:rPr lang="en-US" altLang="en-US" dirty="0" err="1"/>
              <a:t>memasukkan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(</a:t>
            </a:r>
            <a:r>
              <a:rPr lang="en-US" altLang="en-US" i="1" dirty="0"/>
              <a:t>knapsack</a:t>
            </a:r>
            <a:r>
              <a:rPr lang="en-US" altLang="en-US" dirty="0"/>
              <a:t>) (pada </a:t>
            </a:r>
            <a:r>
              <a:rPr lang="en-US" altLang="en-US" dirty="0" err="1"/>
              <a:t>contoh</a:t>
            </a:r>
            <a:r>
              <a:rPr lang="en-US" altLang="en-US" dirty="0"/>
              <a:t> di </a:t>
            </a:r>
            <a:r>
              <a:rPr lang="en-US" altLang="en-US" dirty="0" err="1"/>
              <a:t>atas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3 </a:t>
            </a:r>
            <a:r>
              <a:rPr lang="en-US" altLang="en-US" dirty="0" err="1"/>
              <a:t>tahap</a:t>
            </a:r>
            <a:r>
              <a:rPr lang="en-US" altLang="en-US" dirty="0"/>
              <a:t>). </a:t>
            </a:r>
          </a:p>
          <a:p>
            <a:pPr marL="609600" indent="-381000">
              <a:buFontTx/>
              <a:buAutoNum type="arabicPeriod"/>
            </a:pPr>
            <a:endParaRPr lang="en-US" altLang="en-US" dirty="0"/>
          </a:p>
          <a:p>
            <a:pPr marL="609600" indent="-381000">
              <a:buFontTx/>
              <a:buAutoNum type="arabicPeriod"/>
            </a:pPr>
            <a:r>
              <a:rPr lang="en-US" altLang="en-US" dirty="0"/>
              <a:t>Status (</a:t>
            </a:r>
            <a:r>
              <a:rPr lang="en-US" altLang="en-US" i="1" dirty="0"/>
              <a:t>y</a:t>
            </a:r>
            <a:r>
              <a:rPr lang="en-US" altLang="en-US" dirty="0"/>
              <a:t>)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dirty="0" err="1"/>
              <a:t>muat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yang </a:t>
            </a:r>
            <a:r>
              <a:rPr lang="en-US" altLang="en-US" u="sng" dirty="0" err="1"/>
              <a:t>tersisa</a:t>
            </a:r>
            <a:r>
              <a:rPr lang="en-US" altLang="en-US" dirty="0"/>
              <a:t> </a:t>
            </a:r>
            <a:r>
              <a:rPr lang="en-US" altLang="en-US" dirty="0" err="1"/>
              <a:t>setelah</a:t>
            </a:r>
            <a:r>
              <a:rPr lang="en-US" altLang="en-US" dirty="0"/>
              <a:t> </a:t>
            </a:r>
            <a:r>
              <a:rPr lang="en-US" altLang="en-US" dirty="0" err="1"/>
              <a:t>memasukkan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pada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sebelumnya</a:t>
            </a:r>
            <a:r>
              <a:rPr lang="en-US" altLang="en-US" dirty="0"/>
              <a:t>. </a:t>
            </a:r>
          </a:p>
          <a:p>
            <a:pPr marL="609600" indent="-609600">
              <a:buFont typeface="Arial" panose="020B0604020202020204" pitchFamily="34" charset="0"/>
              <a:buNone/>
            </a:pPr>
            <a:endParaRPr lang="en-US" altLang="en-US" dirty="0"/>
          </a:p>
          <a:p>
            <a:r>
              <a:rPr lang="en-US" altLang="en-US" dirty="0"/>
              <a:t>Dari </a:t>
            </a:r>
            <a:r>
              <a:rPr lang="en-US" altLang="en-US" dirty="0" err="1"/>
              <a:t>tahap</a:t>
            </a:r>
            <a:r>
              <a:rPr lang="en-US" altLang="en-US" dirty="0"/>
              <a:t> ke-1,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masukkan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ke-1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satuan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sampai</a:t>
            </a:r>
            <a:r>
              <a:rPr lang="en-US" altLang="en-US" dirty="0"/>
              <a:t> </a:t>
            </a:r>
            <a:r>
              <a:rPr lang="en-US" altLang="en-US" dirty="0" err="1"/>
              <a:t>batas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dirty="0" err="1"/>
              <a:t>maksimumnya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Karena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pendekatan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praktis</a:t>
            </a:r>
            <a:r>
              <a:rPr lang="en-US" altLang="en-US" dirty="0"/>
              <a:t>. </a:t>
            </a:r>
          </a:p>
          <a:p>
            <a:pPr marL="609600" indent="-609600">
              <a:buFont typeface="Arial" panose="020B0604020202020204" pitchFamily="34" charset="0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00512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4078DD28-4DAE-4A54-9D59-5C2D209E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356455-3108-4288-8A53-7FF62E009D7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48D8376-286D-4053-9F54-D1FEB5E01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348" y="1606481"/>
            <a:ext cx="10108096" cy="36450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ketika</a:t>
            </a:r>
            <a:r>
              <a:rPr lang="en-US" altLang="en-US" dirty="0"/>
              <a:t> </a:t>
            </a:r>
            <a:r>
              <a:rPr lang="en-US" altLang="en-US" dirty="0" err="1"/>
              <a:t>memasukkan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pada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,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dirty="0" err="1"/>
              <a:t>muat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sekarang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  </a:t>
            </a:r>
            <a:r>
              <a:rPr lang="en-US" altLang="en-US" i="1" dirty="0"/>
              <a:t>y</a:t>
            </a:r>
            <a:r>
              <a:rPr lang="en-US" altLang="en-US" dirty="0"/>
              <a:t> – </a:t>
            </a:r>
            <a:r>
              <a:rPr lang="en-US" altLang="en-US" i="1" dirty="0"/>
              <a:t>w</a:t>
            </a:r>
            <a:r>
              <a:rPr lang="en-US" altLang="en-US" i="1" baseline="-25000" dirty="0"/>
              <a:t>k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mengisi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dirty="0" err="1"/>
              <a:t>sisanya</a:t>
            </a:r>
            <a:r>
              <a:rPr lang="en-US" altLang="en-US" dirty="0"/>
              <a:t>,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menerapkan</a:t>
            </a:r>
            <a:r>
              <a:rPr lang="en-US" altLang="en-US" dirty="0"/>
              <a:t> </a:t>
            </a:r>
            <a:r>
              <a:rPr lang="en-US" altLang="en-US" dirty="0" err="1"/>
              <a:t>prinsip</a:t>
            </a:r>
            <a:r>
              <a:rPr lang="en-US" altLang="en-US" dirty="0"/>
              <a:t> </a:t>
            </a:r>
            <a:r>
              <a:rPr lang="en-US" altLang="en-US" dirty="0" err="1"/>
              <a:t>optimalitas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mengacu</a:t>
            </a:r>
            <a:r>
              <a:rPr lang="en-US" altLang="en-US" dirty="0"/>
              <a:t> pada </a:t>
            </a:r>
            <a:r>
              <a:rPr lang="en-US" altLang="en-US" dirty="0" err="1"/>
              <a:t>nilai</a:t>
            </a:r>
            <a:r>
              <a:rPr lang="en-US" altLang="en-US" dirty="0"/>
              <a:t> optimum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sebelumnya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dirty="0" err="1"/>
              <a:t>sisa</a:t>
            </a:r>
            <a:r>
              <a:rPr lang="en-US" altLang="en-US" dirty="0"/>
              <a:t> </a:t>
            </a:r>
            <a:r>
              <a:rPr lang="en-US" altLang="en-US" i="1" dirty="0"/>
              <a:t>y</a:t>
            </a:r>
            <a:r>
              <a:rPr lang="en-US" altLang="en-US" dirty="0"/>
              <a:t> – </a:t>
            </a:r>
            <a:r>
              <a:rPr lang="en-US" altLang="en-US" i="1" dirty="0" err="1"/>
              <a:t>w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 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Nilai optimum pada </a:t>
            </a:r>
            <a:r>
              <a:rPr lang="en-US" altLang="en-US" dirty="0" err="1"/>
              <a:t>tahpa</a:t>
            </a:r>
            <a:r>
              <a:rPr lang="en-US" altLang="en-US" dirty="0"/>
              <a:t> </a:t>
            </a:r>
            <a:r>
              <a:rPr lang="en-US" altLang="en-US" dirty="0" err="1"/>
              <a:t>sebelumnya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</a:t>
            </a:r>
            <a:r>
              <a:rPr lang="en-US" altLang="en-US" baseline="-25000" dirty="0"/>
              <a:t>-1</a:t>
            </a:r>
            <a:r>
              <a:rPr lang="en-US" altLang="en-US" dirty="0"/>
              <a:t>(</a:t>
            </a:r>
            <a:r>
              <a:rPr lang="en-US" altLang="en-US" i="1" dirty="0"/>
              <a:t>y</a:t>
            </a:r>
            <a:r>
              <a:rPr lang="en-US" altLang="en-US" dirty="0"/>
              <a:t> – </a:t>
            </a:r>
            <a:r>
              <a:rPr lang="en-US" altLang="en-US" i="1" dirty="0" err="1"/>
              <a:t>w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968685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D459D650-E146-490B-8942-4B2E7036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CCDB-09B6-4F39-99DB-4F7CC892329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F1831ED-9558-4C22-BF3F-11BAA297B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4277" y="549276"/>
            <a:ext cx="10595113" cy="55467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Selanjutnya</a:t>
            </a:r>
            <a:r>
              <a:rPr lang="en-US" altLang="en-US" dirty="0"/>
              <a:t>,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bandingkan</a:t>
            </a:r>
            <a:r>
              <a:rPr lang="en-US" altLang="en-US" dirty="0"/>
              <a:t>: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dirty="0" err="1"/>
              <a:t>pengisian</a:t>
            </a:r>
            <a:r>
              <a:rPr lang="en-US" altLang="en-US" dirty="0"/>
              <a:t> pada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 (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k</a:t>
            </a:r>
            <a:r>
              <a:rPr lang="en-US" altLang="en-US" dirty="0"/>
              <a:t>) + 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</a:t>
            </a:r>
            <a:r>
              <a:rPr lang="en-US" altLang="en-US" baseline="-25000" dirty="0"/>
              <a:t>-1</a:t>
            </a:r>
            <a:r>
              <a:rPr lang="en-US" altLang="en-US" dirty="0"/>
              <a:t>(</a:t>
            </a:r>
            <a:r>
              <a:rPr lang="en-US" altLang="en-US" i="1" dirty="0"/>
              <a:t>y</a:t>
            </a:r>
            <a:r>
              <a:rPr lang="en-US" altLang="en-US" dirty="0"/>
              <a:t> – </a:t>
            </a:r>
            <a:r>
              <a:rPr lang="en-US" altLang="en-US" i="1" dirty="0" err="1"/>
              <a:t>w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 		</a:t>
            </a:r>
          </a:p>
          <a:p>
            <a:pPr marL="0" indent="0" eaLnBrk="1" hangingPunct="1">
              <a:buNone/>
            </a:pPr>
            <a:r>
              <a:rPr lang="en-US" altLang="en-US" dirty="0"/>
              <a:t>		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dirty="0" err="1"/>
              <a:t>pengisian</a:t>
            </a:r>
            <a:r>
              <a:rPr lang="en-US" altLang="en-US" dirty="0"/>
              <a:t>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 – 1 </a:t>
            </a:r>
            <a:r>
              <a:rPr lang="en-US" altLang="en-US" dirty="0" err="1"/>
              <a:t>objek</a:t>
            </a:r>
            <a:r>
              <a:rPr lang="en-US" altLang="en-US" dirty="0"/>
              <a:t>,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</a:t>
            </a:r>
            <a:r>
              <a:rPr lang="en-US" altLang="en-US" baseline="-25000" dirty="0"/>
              <a:t>-1</a:t>
            </a:r>
            <a:r>
              <a:rPr lang="en-US" altLang="en-US" dirty="0"/>
              <a:t>(</a:t>
            </a:r>
            <a:r>
              <a:rPr lang="en-US" altLang="en-US" i="1" dirty="0"/>
              <a:t>y</a:t>
            </a:r>
            <a:r>
              <a:rPr lang="en-US" altLang="en-US" dirty="0"/>
              <a:t>).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k</a:t>
            </a:r>
            <a:r>
              <a:rPr lang="en-US" altLang="en-US" dirty="0"/>
              <a:t> +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</a:t>
            </a:r>
            <a:r>
              <a:rPr lang="en-US" altLang="en-US" baseline="-25000" dirty="0"/>
              <a:t>-1</a:t>
            </a:r>
            <a:r>
              <a:rPr lang="en-US" altLang="en-US" dirty="0"/>
              <a:t>(</a:t>
            </a:r>
            <a:r>
              <a:rPr lang="en-US" altLang="en-US" i="1" dirty="0"/>
              <a:t>y</a:t>
            </a:r>
            <a:r>
              <a:rPr lang="en-US" altLang="en-US" dirty="0"/>
              <a:t> – </a:t>
            </a:r>
            <a:r>
              <a:rPr lang="en-US" altLang="en-US" i="1" dirty="0" err="1"/>
              <a:t>w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 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kecil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</a:t>
            </a:r>
            <a:r>
              <a:rPr lang="en-US" altLang="en-US" baseline="-25000" dirty="0"/>
              <a:t>-1</a:t>
            </a:r>
            <a:r>
              <a:rPr lang="en-US" altLang="en-US" dirty="0"/>
              <a:t>(</a:t>
            </a:r>
            <a:r>
              <a:rPr lang="en-US" altLang="en-US" i="1" dirty="0"/>
              <a:t>y</a:t>
            </a:r>
            <a:r>
              <a:rPr lang="en-US" altLang="en-US" dirty="0"/>
              <a:t>),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yang </a:t>
            </a:r>
            <a:r>
              <a:rPr lang="en-US" altLang="en-US" dirty="0" err="1"/>
              <a:t>ke</a:t>
            </a:r>
            <a:r>
              <a:rPr lang="en-US" altLang="en-US" dirty="0"/>
              <a:t>-</a:t>
            </a:r>
            <a:r>
              <a:rPr lang="en-US" altLang="en-US" i="1" dirty="0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, </a:t>
            </a:r>
          </a:p>
          <a:p>
            <a:pPr marL="0" indent="0"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k</a:t>
            </a:r>
            <a:r>
              <a:rPr lang="en-US" altLang="en-US" dirty="0"/>
              <a:t> +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</a:t>
            </a:r>
            <a:r>
              <a:rPr lang="en-US" altLang="en-US" baseline="-25000" dirty="0"/>
              <a:t>-1</a:t>
            </a:r>
            <a:r>
              <a:rPr lang="en-US" altLang="en-US" dirty="0"/>
              <a:t>(</a:t>
            </a:r>
            <a:r>
              <a:rPr lang="en-US" altLang="en-US" i="1" dirty="0"/>
              <a:t>y</a:t>
            </a:r>
            <a:r>
              <a:rPr lang="en-US" altLang="en-US" dirty="0"/>
              <a:t> – </a:t>
            </a:r>
            <a:r>
              <a:rPr lang="en-US" altLang="en-US" i="1" dirty="0" err="1"/>
              <a:t>w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 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k</a:t>
            </a:r>
            <a:r>
              <a:rPr lang="en-US" altLang="en-US" baseline="-25000" dirty="0"/>
              <a:t>-1</a:t>
            </a:r>
            <a:r>
              <a:rPr lang="en-US" altLang="en-US" dirty="0"/>
              <a:t>(</a:t>
            </a:r>
            <a:r>
              <a:rPr lang="en-US" altLang="en-US" i="1" dirty="0"/>
              <a:t>y</a:t>
            </a:r>
            <a:r>
              <a:rPr lang="en-US" altLang="en-US" dirty="0"/>
              <a:t>),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yang </a:t>
            </a:r>
            <a:r>
              <a:rPr lang="en-US" altLang="en-US" dirty="0" err="1"/>
              <a:t>ke</a:t>
            </a:r>
            <a:r>
              <a:rPr lang="en-US" altLang="en-US" dirty="0"/>
              <a:t>-</a:t>
            </a:r>
            <a:r>
              <a:rPr lang="en-US" altLang="en-US" i="1" dirty="0"/>
              <a:t>k</a:t>
            </a:r>
          </a:p>
          <a:p>
            <a:pPr marL="0" indent="0">
              <a:buNone/>
            </a:pPr>
            <a:r>
              <a:rPr lang="en-US" altLang="en-US" i="1" dirty="0"/>
              <a:t>  </a:t>
            </a:r>
            <a:r>
              <a:rPr lang="en-US" altLang="en-US" dirty="0"/>
              <a:t> </a:t>
            </a:r>
            <a:r>
              <a:rPr lang="en-US" altLang="en-US" dirty="0" err="1"/>
              <a:t>dimasukkan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508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2745DD8E-6A0C-4B67-B5CC-0A2F3C8C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995719-B311-4C4B-BAC7-D7A3EB499E8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graphicFrame>
        <p:nvGraphicFramePr>
          <p:cNvPr id="45060" name="Object 3">
            <a:extLst>
              <a:ext uri="{FF2B5EF4-FFF2-40B4-BE49-F238E27FC236}">
                <a16:creationId xmlns:a16="http://schemas.microsoft.com/office/drawing/2014/main" id="{1879100B-2648-4A26-9CB9-1FAC748F399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944165"/>
              </p:ext>
            </p:extLst>
          </p:nvPr>
        </p:nvGraphicFramePr>
        <p:xfrm>
          <a:off x="1812236" y="498803"/>
          <a:ext cx="8169964" cy="281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2" name="Document" r:id="rId3" imgW="5258295" imgH="1871455" progId="Word.Document.8">
                  <p:embed/>
                </p:oleObj>
              </mc:Choice>
              <mc:Fallback>
                <p:oleObj name="Document" r:id="rId3" imgW="5258295" imgH="1871455" progId="Word.Document.8">
                  <p:embed/>
                  <p:pic>
                    <p:nvPicPr>
                      <p:cNvPr id="45060" name="Object 3">
                        <a:extLst>
                          <a:ext uri="{FF2B5EF4-FFF2-40B4-BE49-F238E27FC236}">
                            <a16:creationId xmlns:a16="http://schemas.microsoft.com/office/drawing/2014/main" id="{1879100B-2648-4A26-9CB9-1FAC748F39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236" y="498803"/>
                        <a:ext cx="8169964" cy="281897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44230D9C-4529-4422-9FC0-F452D9818238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537375"/>
            <a:ext cx="10876722" cy="281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(</a:t>
            </a:r>
            <a:r>
              <a:rPr lang="en-US" altLang="en-US" sz="2400" i="1" dirty="0"/>
              <a:t>y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keuntungan</a:t>
            </a:r>
            <a:r>
              <a:rPr lang="en-US" altLang="en-US" sz="2400" dirty="0"/>
              <a:t> optimum pada </a:t>
            </a:r>
            <a:r>
              <a:rPr lang="en-US" altLang="en-US" sz="2400" dirty="0" err="1"/>
              <a:t>tahap</a:t>
            </a:r>
            <a:r>
              <a:rPr lang="en-US" altLang="en-US" sz="2400" dirty="0"/>
              <a:t> </a:t>
            </a:r>
            <a:r>
              <a:rPr lang="en-US" altLang="en-US" sz="2400" i="1" dirty="0"/>
              <a:t>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kapasitas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sebesar</a:t>
            </a:r>
            <a:r>
              <a:rPr lang="en-US" altLang="en-US" sz="2400" dirty="0"/>
              <a:t> </a:t>
            </a:r>
            <a:r>
              <a:rPr lang="en-US" altLang="en-US" sz="2400" i="1" dirty="0"/>
              <a:t>y</a:t>
            </a:r>
            <a:r>
              <a:rPr lang="en-US" altLang="en-US" sz="2400" dirty="0"/>
              <a:t>. </a:t>
            </a:r>
          </a:p>
          <a:p>
            <a:pPr>
              <a:lnSpc>
                <a:spcPct val="80000"/>
              </a:lnSpc>
            </a:pPr>
            <a:endParaRPr lang="en-US" altLang="en-US" sz="2400" i="1" dirty="0"/>
          </a:p>
          <a:p>
            <a:pPr>
              <a:lnSpc>
                <a:spcPct val="80000"/>
              </a:lnSpc>
            </a:pPr>
            <a:r>
              <a:rPr lang="en-US" altLang="en-US" sz="2400" i="1" dirty="0"/>
              <a:t>f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(</a:t>
            </a:r>
            <a:r>
              <a:rPr lang="en-US" altLang="en-US" sz="2400" i="1" dirty="0"/>
              <a:t>y</a:t>
            </a:r>
            <a:r>
              <a:rPr lang="en-US" altLang="en-US" sz="2400" dirty="0"/>
              <a:t>) = 0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kosong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kapasitas</a:t>
            </a:r>
            <a:r>
              <a:rPr lang="en-US" altLang="en-US" sz="2400" dirty="0"/>
              <a:t> </a:t>
            </a:r>
            <a:r>
              <a:rPr lang="en-US" altLang="en-US" sz="2400" i="1" dirty="0"/>
              <a:t>y</a:t>
            </a:r>
            <a:r>
              <a:rPr lang="en-US" alt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altLang="en-US" sz="2400" i="1" dirty="0"/>
          </a:p>
          <a:p>
            <a:pPr>
              <a:lnSpc>
                <a:spcPct val="80000"/>
              </a:lnSpc>
            </a:pP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k</a:t>
            </a:r>
            <a:r>
              <a:rPr lang="en-US" altLang="en-US" sz="2400" dirty="0"/>
              <a:t>(</a:t>
            </a:r>
            <a:r>
              <a:rPr lang="en-US" altLang="en-US" sz="2400" i="1" dirty="0"/>
              <a:t>y</a:t>
            </a:r>
            <a:r>
              <a:rPr lang="en-US" altLang="en-US" sz="2400" dirty="0"/>
              <a:t>) = -</a:t>
            </a:r>
            <a:r>
              <a:rPr lang="en-US" altLang="en-US" sz="2400" dirty="0">
                <a:sym typeface="Symbol" panose="05050102010706020507" pitchFamily="18" charset="2"/>
              </a:rPr>
              <a:t>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kapasitas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negatif</a:t>
            </a:r>
            <a:r>
              <a:rPr lang="en-US" altLang="en-US" sz="2400" dirty="0"/>
              <a:t>. </a:t>
            </a:r>
          </a:p>
          <a:p>
            <a:pPr>
              <a:lnSpc>
                <a:spcPct val="80000"/>
              </a:lnSpc>
            </a:pPr>
            <a:r>
              <a:rPr lang="en-US" altLang="en-US" sz="2400" dirty="0" err="1"/>
              <a:t>Solusi</a:t>
            </a:r>
            <a:r>
              <a:rPr lang="en-US" altLang="en-US" sz="2400" dirty="0"/>
              <a:t> optimum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f</a:t>
            </a:r>
            <a:r>
              <a:rPr lang="en-US" altLang="en-US" sz="2400" i="1" baseline="-25000" dirty="0" err="1"/>
              <a:t>n</a:t>
            </a:r>
            <a:r>
              <a:rPr lang="en-US" altLang="en-US" sz="2400" dirty="0"/>
              <a:t>(</a:t>
            </a:r>
            <a:r>
              <a:rPr lang="en-US" altLang="en-US" sz="2400" i="1" dirty="0"/>
              <a:t>M</a:t>
            </a:r>
            <a:r>
              <a:rPr lang="en-US" altLang="en-US" sz="2400" dirty="0"/>
              <a:t>).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4685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00FC830F-DFD4-4A81-93F8-B2CE80237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1003851"/>
            <a:ext cx="10099071" cy="4485861"/>
          </a:xfrm>
        </p:spPr>
        <p:txBody>
          <a:bodyPr/>
          <a:lstStyle/>
          <a:p>
            <a:r>
              <a:rPr lang="en-US" altLang="en-US" dirty="0"/>
              <a:t>Program </a:t>
            </a:r>
            <a:r>
              <a:rPr lang="en-US" altLang="en-US" dirty="0" err="1"/>
              <a:t>dinamis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menyelesaikan</a:t>
            </a:r>
            <a:r>
              <a:rPr lang="en-US" altLang="en-US" dirty="0"/>
              <a:t> </a:t>
            </a:r>
            <a:r>
              <a:rPr lang="en-US" altLang="en-US" dirty="0" err="1"/>
              <a:t>persoalan-persoalan</a:t>
            </a:r>
            <a:r>
              <a:rPr lang="en-US" altLang="en-US" dirty="0"/>
              <a:t> </a:t>
            </a:r>
            <a:r>
              <a:rPr lang="en-US" altLang="en-US" dirty="0" err="1"/>
              <a:t>optimasi</a:t>
            </a:r>
            <a:r>
              <a:rPr lang="en-US" altLang="en-US" dirty="0"/>
              <a:t> (</a:t>
            </a:r>
            <a:r>
              <a:rPr lang="en-US" altLang="en-US" dirty="0" err="1"/>
              <a:t>maksimasi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minimisasi</a:t>
            </a:r>
            <a:r>
              <a:rPr lang="en-US" altLang="en-US" dirty="0"/>
              <a:t>)</a:t>
            </a:r>
          </a:p>
          <a:p>
            <a:endParaRPr lang="en-US" altLang="en-US" dirty="0"/>
          </a:p>
          <a:p>
            <a:r>
              <a:rPr lang="en-US" altLang="en-US" dirty="0" err="1"/>
              <a:t>Perbedaan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Greedy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Program </a:t>
            </a:r>
            <a:r>
              <a:rPr lang="en-US" altLang="en-US" dirty="0" err="1"/>
              <a:t>Dinamis</a:t>
            </a:r>
            <a:r>
              <a:rPr lang="en-US" altLang="en-US" dirty="0"/>
              <a:t>:</a:t>
            </a:r>
          </a:p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b="1" dirty="0">
                <a:sym typeface="Wingdings" panose="05000000000000000000" pitchFamily="2" charset="2"/>
              </a:rPr>
              <a:t>Greedy</a:t>
            </a:r>
            <a:r>
              <a:rPr lang="en-US" altLang="en-US" dirty="0">
                <a:sym typeface="Wingdings" panose="05000000000000000000" pitchFamily="2" charset="2"/>
              </a:rPr>
              <a:t>: </a:t>
            </a:r>
            <a:r>
              <a:rPr lang="en-US" altLang="en-US" dirty="0" err="1">
                <a:sym typeface="Wingdings" panose="05000000000000000000" pitchFamily="2" charset="2"/>
              </a:rPr>
              <a:t>hanya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satu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rangkaian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keputusan</a:t>
            </a:r>
            <a:r>
              <a:rPr lang="en-US" altLang="en-US" dirty="0">
                <a:sym typeface="Wingdings" panose="05000000000000000000" pitchFamily="2" charset="2"/>
              </a:rPr>
              <a:t> yang </a:t>
            </a:r>
            <a:r>
              <a:rPr lang="en-US" altLang="en-US" dirty="0" err="1">
                <a:sym typeface="Wingdings" panose="05000000000000000000" pitchFamily="2" charset="2"/>
              </a:rPr>
              <a:t>dihasilkan</a:t>
            </a:r>
            <a:endParaRPr lang="en-US" altLang="en-US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en-US" dirty="0">
                <a:sym typeface="Wingdings" panose="05000000000000000000" pitchFamily="2" charset="2"/>
              </a:rPr>
              <a:t>	 </a:t>
            </a:r>
            <a:r>
              <a:rPr lang="en-US" altLang="en-US" b="1" dirty="0">
                <a:sym typeface="Wingdings" panose="05000000000000000000" pitchFamily="2" charset="2"/>
              </a:rPr>
              <a:t>Program </a:t>
            </a:r>
            <a:r>
              <a:rPr lang="en-US" altLang="en-US" b="1" dirty="0" err="1">
                <a:sym typeface="Wingdings" panose="05000000000000000000" pitchFamily="2" charset="2"/>
              </a:rPr>
              <a:t>dinamis</a:t>
            </a:r>
            <a:r>
              <a:rPr lang="en-US" altLang="en-US" dirty="0">
                <a:sym typeface="Wingdings" panose="05000000000000000000" pitchFamily="2" charset="2"/>
              </a:rPr>
              <a:t>: </a:t>
            </a:r>
            <a:r>
              <a:rPr lang="en-US" altLang="en-US" dirty="0" err="1">
                <a:sym typeface="Wingdings" panose="05000000000000000000" pitchFamily="2" charset="2"/>
              </a:rPr>
              <a:t>lebih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dari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satu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rangkaian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keputusan</a:t>
            </a:r>
            <a:r>
              <a:rPr lang="en-US" altLang="en-US" dirty="0">
                <a:sym typeface="Wingdings" panose="05000000000000000000" pitchFamily="2" charset="2"/>
              </a:rPr>
              <a:t> yang </a:t>
            </a:r>
            <a:r>
              <a:rPr lang="en-US" altLang="en-US" dirty="0" err="1">
                <a:sym typeface="Wingdings" panose="05000000000000000000" pitchFamily="2" charset="2"/>
              </a:rPr>
              <a:t>dipertimbangkan</a:t>
            </a:r>
            <a:r>
              <a:rPr lang="en-US" altLang="en-US" dirty="0">
                <a:sym typeface="Wingdings" panose="05000000000000000000" pitchFamily="2" charset="2"/>
              </a:rPr>
              <a:t>.</a:t>
            </a:r>
          </a:p>
          <a:p>
            <a:pPr>
              <a:buFontTx/>
              <a:buNone/>
            </a:pPr>
            <a:endParaRPr lang="en-US" altLang="en-US" dirty="0">
              <a:sym typeface="Wingdings" panose="05000000000000000000" pitchFamily="2" charset="2"/>
            </a:endParaRPr>
          </a:p>
          <a:p>
            <a:endParaRPr lang="en-US" altLang="en-US" dirty="0"/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632475C7-8764-4F50-ACD1-28EDF859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E7225D-B203-4D49-BD41-5E647BB31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>
            <a:extLst>
              <a:ext uri="{FF2B5EF4-FFF2-40B4-BE49-F238E27FC236}">
                <a16:creationId xmlns:a16="http://schemas.microsoft.com/office/drawing/2014/main" id="{4A8D06CC-831B-4F21-B737-32FFCC91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93FE2-60D1-4245-8B1C-E5CF70DEF94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graphicFrame>
        <p:nvGraphicFramePr>
          <p:cNvPr id="48131" name="Object 2">
            <a:extLst>
              <a:ext uri="{FF2B5EF4-FFF2-40B4-BE49-F238E27FC236}">
                <a16:creationId xmlns:a16="http://schemas.microsoft.com/office/drawing/2014/main" id="{DA59C4C6-12B3-4870-AC10-20756249521B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51046115"/>
              </p:ext>
            </p:extLst>
          </p:nvPr>
        </p:nvGraphicFramePr>
        <p:xfrm>
          <a:off x="3906079" y="850841"/>
          <a:ext cx="7969170" cy="515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0" name="Document" r:id="rId3" imgW="5401717" imgH="3530015" progId="Word.Document.8">
                  <p:embed/>
                </p:oleObj>
              </mc:Choice>
              <mc:Fallback>
                <p:oleObj name="Document" r:id="rId3" imgW="5401717" imgH="3530015" progId="Word.Document.8">
                  <p:embed/>
                  <p:pic>
                    <p:nvPicPr>
                      <p:cNvPr id="48131" name="Object 2">
                        <a:extLst>
                          <a:ext uri="{FF2B5EF4-FFF2-40B4-BE49-F238E27FC236}">
                            <a16:creationId xmlns:a16="http://schemas.microsoft.com/office/drawing/2014/main" id="{DA59C4C6-12B3-4870-AC10-2075624952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079" y="850841"/>
                        <a:ext cx="7969170" cy="5156317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812414C-3EAD-4901-9A86-EBAE03040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51" y="850841"/>
            <a:ext cx="3331708" cy="237558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E13FA5-7CB4-405C-B5CD-8BCFDCAC99AF}"/>
              </a:ext>
            </a:extLst>
          </p:cNvPr>
          <p:cNvCxnSpPr/>
          <p:nvPr/>
        </p:nvCxnSpPr>
        <p:spPr>
          <a:xfrm>
            <a:off x="1938130" y="1958009"/>
            <a:ext cx="0" cy="11231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1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>
            <a:extLst>
              <a:ext uri="{FF2B5EF4-FFF2-40B4-BE49-F238E27FC236}">
                <a16:creationId xmlns:a16="http://schemas.microsoft.com/office/drawing/2014/main" id="{83CC6131-763C-4E02-8207-F6AA6041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B44D1E-F564-4F2A-B029-45B1FD680C7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graphicFrame>
        <p:nvGraphicFramePr>
          <p:cNvPr id="49155" name="Object 2">
            <a:extLst>
              <a:ext uri="{FF2B5EF4-FFF2-40B4-BE49-F238E27FC236}">
                <a16:creationId xmlns:a16="http://schemas.microsoft.com/office/drawing/2014/main" id="{AC4A714B-FC45-4C71-9AAF-15E37340AAED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55573927"/>
              </p:ext>
            </p:extLst>
          </p:nvPr>
        </p:nvGraphicFramePr>
        <p:xfrm>
          <a:off x="3974442" y="751735"/>
          <a:ext cx="7911931" cy="5144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4" name="Document" r:id="rId3" imgW="5401717" imgH="3547277" progId="Word.Document.8">
                  <p:embed/>
                </p:oleObj>
              </mc:Choice>
              <mc:Fallback>
                <p:oleObj name="Document" r:id="rId3" imgW="5401717" imgH="3547277" progId="Word.Document.8">
                  <p:embed/>
                  <p:pic>
                    <p:nvPicPr>
                      <p:cNvPr id="49155" name="Object 2">
                        <a:extLst>
                          <a:ext uri="{FF2B5EF4-FFF2-40B4-BE49-F238E27FC236}">
                            <a16:creationId xmlns:a16="http://schemas.microsoft.com/office/drawing/2014/main" id="{AC4A714B-FC45-4C71-9AAF-15E37340AA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4442" y="751735"/>
                        <a:ext cx="7911931" cy="5144321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AFB5168-E1B0-4684-9ABC-BECDCEDBD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27" y="751735"/>
            <a:ext cx="3331708" cy="23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>
            <a:extLst>
              <a:ext uri="{FF2B5EF4-FFF2-40B4-BE49-F238E27FC236}">
                <a16:creationId xmlns:a16="http://schemas.microsoft.com/office/drawing/2014/main" id="{05BB03CF-A70E-4839-827F-628491F3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335AEB-7B81-4F53-B229-406516F868E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graphicFrame>
        <p:nvGraphicFramePr>
          <p:cNvPr id="50179" name="Object 2">
            <a:extLst>
              <a:ext uri="{FF2B5EF4-FFF2-40B4-BE49-F238E27FC236}">
                <a16:creationId xmlns:a16="http://schemas.microsoft.com/office/drawing/2014/main" id="{783A9219-CB41-4927-83F1-74A282FF94FA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87250054"/>
              </p:ext>
            </p:extLst>
          </p:nvPr>
        </p:nvGraphicFramePr>
        <p:xfrm>
          <a:off x="4144962" y="912019"/>
          <a:ext cx="7208838" cy="503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8" name="Document" r:id="rId3" imgW="5401717" imgH="3809798" progId="Word.Document.8">
                  <p:embed/>
                </p:oleObj>
              </mc:Choice>
              <mc:Fallback>
                <p:oleObj name="Document" r:id="rId3" imgW="5401717" imgH="3809798" progId="Word.Document.8">
                  <p:embed/>
                  <p:pic>
                    <p:nvPicPr>
                      <p:cNvPr id="50179" name="Object 2">
                        <a:extLst>
                          <a:ext uri="{FF2B5EF4-FFF2-40B4-BE49-F238E27FC236}">
                            <a16:creationId xmlns:a16="http://schemas.microsoft.com/office/drawing/2014/main" id="{783A9219-CB41-4927-83F1-74A282FF94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2" y="912019"/>
                        <a:ext cx="7208838" cy="5033962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2A07D28-1E28-43EA-8D10-79333381A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92" y="912019"/>
            <a:ext cx="3331708" cy="23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91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3DF0-8B92-4EC0-9F3E-DEE20E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BELAJAR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626B7-E9EA-4E29-ABEF-460CB96D1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6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535642AC-8201-4E7B-86CF-CAF4F2C4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F27065-1EC2-44CE-9746-151CF3FB0BC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0DF87E5-1588-47E3-A5CC-04DA2A02F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dirty="0" err="1"/>
              <a:t>Tinjau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graf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bawah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ini</a:t>
            </a:r>
            <a:r>
              <a:rPr lang="en-US" altLang="en-US" sz="2800" dirty="0"/>
              <a:t>. Kita </a:t>
            </a:r>
            <a:r>
              <a:rPr lang="en-US" altLang="en-US" sz="2800" dirty="0" err="1"/>
              <a:t>ingin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menemukan</a:t>
            </a:r>
            <a:r>
              <a:rPr lang="en-US" altLang="en-US" sz="2800" dirty="0"/>
              <a:t> </a:t>
            </a:r>
            <a:r>
              <a:rPr lang="en-US" altLang="en-US" sz="2800" b="1" dirty="0" err="1"/>
              <a:t>lintasan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terpendek</a:t>
            </a:r>
            <a:r>
              <a:rPr lang="en-US" altLang="en-US" sz="2800" b="1" dirty="0"/>
              <a:t> </a:t>
            </a:r>
            <a:r>
              <a:rPr lang="en-US" altLang="en-US" sz="2800" dirty="0" err="1"/>
              <a:t>dari</a:t>
            </a:r>
            <a:r>
              <a:rPr lang="en-US" altLang="en-US" sz="2800" dirty="0"/>
              <a:t> 1 </a:t>
            </a:r>
            <a:r>
              <a:rPr lang="en-US" altLang="en-US" sz="2800" dirty="0" err="1"/>
              <a:t>ke</a:t>
            </a:r>
            <a:r>
              <a:rPr lang="en-US" altLang="en-US" sz="2800" dirty="0"/>
              <a:t> 10. </a:t>
            </a:r>
          </a:p>
        </p:txBody>
      </p:sp>
      <p:graphicFrame>
        <p:nvGraphicFramePr>
          <p:cNvPr id="9220" name="Object 3">
            <a:extLst>
              <a:ext uri="{FF2B5EF4-FFF2-40B4-BE49-F238E27FC236}">
                <a16:creationId xmlns:a16="http://schemas.microsoft.com/office/drawing/2014/main" id="{DA758561-EB1F-42B2-8A8C-E0C6C43D7A1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95765"/>
              </p:ext>
            </p:extLst>
          </p:nvPr>
        </p:nvGraphicFramePr>
        <p:xfrm>
          <a:off x="1524000" y="1572852"/>
          <a:ext cx="9144000" cy="369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VISIO" r:id="rId3" imgW="5255773" imgH="2124267" progId="Visio.Drawing.5">
                  <p:embed/>
                </p:oleObj>
              </mc:Choice>
              <mc:Fallback>
                <p:oleObj name="VISIO" r:id="rId3" imgW="5255773" imgH="2124267" progId="Visio.Drawing.5">
                  <p:embed/>
                  <p:pic>
                    <p:nvPicPr>
                      <p:cNvPr id="9220" name="Object 3">
                        <a:extLst>
                          <a:ext uri="{FF2B5EF4-FFF2-40B4-BE49-F238E27FC236}">
                            <a16:creationId xmlns:a16="http://schemas.microsoft.com/office/drawing/2014/main" id="{DA758561-EB1F-42B2-8A8C-E0C6C43D7A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72852"/>
                        <a:ext cx="9144000" cy="3694113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4">
            <a:extLst>
              <a:ext uri="{FF2B5EF4-FFF2-40B4-BE49-F238E27FC236}">
                <a16:creationId xmlns:a16="http://schemas.microsoft.com/office/drawing/2014/main" id="{961AD889-10D2-4A49-A8C1-D6B4700DD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25353"/>
            <a:ext cx="10634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+mn-lt"/>
              </a:rPr>
              <a:t>Greedy</a:t>
            </a:r>
            <a:r>
              <a:rPr lang="en-US" altLang="en-US" sz="2400" dirty="0">
                <a:latin typeface="+mn-lt"/>
              </a:rPr>
              <a:t>: </a:t>
            </a:r>
            <a:r>
              <a:rPr lang="en-US" altLang="en-US" sz="2400" dirty="0" err="1">
                <a:latin typeface="+mn-lt"/>
              </a:rPr>
              <a:t>dari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setiap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simpul</a:t>
            </a:r>
            <a:r>
              <a:rPr lang="en-US" altLang="en-US" sz="2400" dirty="0">
                <a:latin typeface="+mn-lt"/>
              </a:rPr>
              <a:t>, </a:t>
            </a:r>
            <a:r>
              <a:rPr lang="en-US" altLang="en-US" sz="2400" dirty="0" err="1">
                <a:latin typeface="+mn-lt"/>
              </a:rPr>
              <a:t>ambil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sisi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bobot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terkecil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ke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simpul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berikutnya</a:t>
            </a:r>
            <a:endParaRPr lang="en-US" altLang="en-U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+mn-lt"/>
              </a:rPr>
              <a:t>Solusi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greedy</a:t>
            </a:r>
            <a:r>
              <a:rPr lang="en-US" altLang="en-US" sz="2400" dirty="0">
                <a:latin typeface="+mn-lt"/>
              </a:rPr>
              <a:t>: 1 – 2 – 6 – 9 – 10 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cost</a:t>
            </a:r>
            <a:r>
              <a:rPr lang="en-US" altLang="en-US" sz="2400" dirty="0">
                <a:latin typeface="+mn-lt"/>
              </a:rPr>
              <a:t> = 2 + 4 + 3 + 4 = 13  </a:t>
            </a:r>
            <a:r>
              <a:rPr lang="en-US" altLang="en-US" sz="24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latin typeface="+mn-lt"/>
                <a:sym typeface="Wingdings" panose="05000000000000000000" pitchFamily="2" charset="2"/>
              </a:rPr>
              <a:t>tidak</a:t>
            </a:r>
            <a:r>
              <a:rPr lang="en-US" altLang="en-US" sz="2400" dirty="0">
                <a:latin typeface="+mn-lt"/>
                <a:sym typeface="Wingdings" panose="05000000000000000000" pitchFamily="2" charset="2"/>
              </a:rPr>
              <a:t> optimal!</a:t>
            </a:r>
            <a:endParaRPr lang="en-US" alt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997EDA05-3158-4EEA-9DD5-47240577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5338D3-D94B-4D68-9902-653D3FD92A0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04934E2-2257-4A61-8332-3333DB79A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Prinsip</a:t>
            </a:r>
            <a:r>
              <a:rPr lang="en-US" altLang="en-US" dirty="0"/>
              <a:t> </a:t>
            </a:r>
            <a:r>
              <a:rPr lang="en-US" altLang="en-US" dirty="0" err="1"/>
              <a:t>Optimalitas</a:t>
            </a:r>
            <a:endParaRPr lang="en-US" altLang="en-US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AF33999-0AA1-4E2E-9100-3278ED065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Pada program </a:t>
            </a:r>
            <a:r>
              <a:rPr lang="en-US" altLang="en-US" dirty="0" err="1"/>
              <a:t>dinamis</a:t>
            </a:r>
            <a:r>
              <a:rPr lang="en-US" altLang="en-US" dirty="0"/>
              <a:t>, </a:t>
            </a:r>
            <a:r>
              <a:rPr lang="en-US" altLang="en-US" dirty="0" err="1"/>
              <a:t>rangkaian</a:t>
            </a:r>
            <a:r>
              <a:rPr lang="en-US" altLang="en-US" dirty="0"/>
              <a:t> </a:t>
            </a:r>
            <a:r>
              <a:rPr lang="en-US" altLang="en-US" dirty="0" err="1"/>
              <a:t>keputusan</a:t>
            </a:r>
            <a:r>
              <a:rPr lang="en-US" altLang="en-US" dirty="0"/>
              <a:t> yang optimal </a:t>
            </a:r>
            <a:r>
              <a:rPr lang="en-US" altLang="en-US" dirty="0" err="1"/>
              <a:t>dibuat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b="1" dirty="0" err="1"/>
              <a:t>Prinsip</a:t>
            </a:r>
            <a:r>
              <a:rPr lang="en-US" altLang="en-US" b="1" dirty="0"/>
              <a:t> </a:t>
            </a:r>
            <a:r>
              <a:rPr lang="en-US" altLang="en-US" b="1" dirty="0" err="1"/>
              <a:t>Optimalitas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Prinsip</a:t>
            </a:r>
            <a:r>
              <a:rPr lang="en-US" altLang="en-US" dirty="0"/>
              <a:t> </a:t>
            </a:r>
            <a:r>
              <a:rPr lang="en-US" altLang="en-US" dirty="0" err="1"/>
              <a:t>Optimalitas</a:t>
            </a:r>
            <a:r>
              <a:rPr lang="en-US" altLang="en-US" dirty="0"/>
              <a:t>:</a:t>
            </a:r>
            <a:r>
              <a:rPr lang="en-US" altLang="en-US" i="1" dirty="0"/>
              <a:t> </a:t>
            </a:r>
            <a:r>
              <a:rPr lang="en-US" altLang="en-US" i="1" dirty="0" err="1"/>
              <a:t>jika</a:t>
            </a:r>
            <a:r>
              <a:rPr lang="en-US" altLang="en-US" i="1" dirty="0"/>
              <a:t> </a:t>
            </a:r>
            <a:r>
              <a:rPr lang="en-US" altLang="en-US" i="1" dirty="0" err="1"/>
              <a:t>solusi</a:t>
            </a:r>
            <a:r>
              <a:rPr lang="en-US" altLang="en-US" i="1" dirty="0"/>
              <a:t> total optimal, </a:t>
            </a:r>
            <a:r>
              <a:rPr lang="en-US" altLang="en-US" i="1" dirty="0" err="1"/>
              <a:t>maka</a:t>
            </a:r>
            <a:r>
              <a:rPr lang="en-US" altLang="en-US" i="1" dirty="0"/>
              <a:t> </a:t>
            </a:r>
            <a:r>
              <a:rPr lang="en-US" altLang="en-US" i="1" dirty="0" err="1"/>
              <a:t>bagian</a:t>
            </a:r>
            <a:r>
              <a:rPr lang="en-US" altLang="en-US" i="1" dirty="0"/>
              <a:t> </a:t>
            </a:r>
            <a:r>
              <a:rPr lang="en-US" altLang="en-US" i="1" dirty="0" err="1"/>
              <a:t>solusi</a:t>
            </a:r>
            <a:r>
              <a:rPr lang="en-US" altLang="en-US" i="1" dirty="0"/>
              <a:t> </a:t>
            </a:r>
            <a:r>
              <a:rPr lang="en-US" altLang="en-US" i="1" dirty="0" err="1"/>
              <a:t>sampai</a:t>
            </a:r>
            <a:r>
              <a:rPr lang="en-US" altLang="en-US" i="1" dirty="0"/>
              <a:t> </a:t>
            </a:r>
            <a:r>
              <a:rPr lang="en-US" altLang="en-US" i="1" dirty="0" err="1"/>
              <a:t>tahap</a:t>
            </a:r>
            <a:r>
              <a:rPr lang="en-US" altLang="en-US" i="1" dirty="0"/>
              <a:t> </a:t>
            </a:r>
            <a:r>
              <a:rPr lang="en-US" altLang="en-US" i="1" dirty="0" err="1"/>
              <a:t>ke</a:t>
            </a:r>
            <a:r>
              <a:rPr lang="en-US" altLang="en-US" i="1" dirty="0"/>
              <a:t>-k juga optimal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r>
              <a:rPr lang="en-US" altLang="en-US" dirty="0" err="1"/>
              <a:t>Prinsip</a:t>
            </a:r>
            <a:r>
              <a:rPr lang="en-US" altLang="en-US" dirty="0"/>
              <a:t> </a:t>
            </a:r>
            <a:r>
              <a:rPr lang="en-US" altLang="en-US" dirty="0" err="1"/>
              <a:t>optimalitas</a:t>
            </a:r>
            <a:r>
              <a:rPr lang="en-US" altLang="en-US" dirty="0"/>
              <a:t> </a:t>
            </a:r>
            <a:r>
              <a:rPr lang="en-US" altLang="en-US" dirty="0" err="1"/>
              <a:t>berarti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bekerja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i="1" dirty="0"/>
              <a:t>k  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i="1" dirty="0"/>
              <a:t>k </a:t>
            </a:r>
            <a:r>
              <a:rPr lang="en-US" altLang="en-US" dirty="0"/>
              <a:t>+ 1,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hasil</a:t>
            </a:r>
            <a:r>
              <a:rPr lang="en-US" altLang="en-US" dirty="0"/>
              <a:t> optimal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tanpa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kembali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awal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7A79FF23-442D-416E-89A5-E1BFF5F1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F7361C-1D81-4E2A-AB78-28C242FC796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A182635-8CCA-4F81-AA3F-4312F6346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317" y="974035"/>
            <a:ext cx="11035862" cy="5121966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Ongkos</a:t>
            </a:r>
            <a:r>
              <a:rPr lang="en-US" altLang="en-US" dirty="0"/>
              <a:t> pada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 +1 =  (</a:t>
            </a:r>
            <a:r>
              <a:rPr lang="en-US" altLang="en-US" dirty="0" err="1"/>
              <a:t>ongkos</a:t>
            </a:r>
            <a:r>
              <a:rPr lang="en-US" altLang="en-US" dirty="0"/>
              <a:t> yang </a:t>
            </a:r>
            <a:r>
              <a:rPr lang="en-US" altLang="en-US" dirty="0" err="1"/>
              <a:t>dihasilkan</a:t>
            </a:r>
            <a:r>
              <a:rPr lang="en-US" altLang="en-US" dirty="0"/>
              <a:t> pada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 )  + 				  (</a:t>
            </a:r>
            <a:r>
              <a:rPr lang="en-US" altLang="en-US" dirty="0" err="1"/>
              <a:t>ongkos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 + 1, </a:t>
            </a:r>
            <a:r>
              <a:rPr lang="en-US" altLang="en-US" dirty="0" err="1"/>
              <a:t>atau</a:t>
            </a:r>
            <a:r>
              <a:rPr lang="en-US" altLang="en-US" dirty="0"/>
              <a:t>            )</a:t>
            </a:r>
          </a:p>
        </p:txBody>
      </p:sp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A962BB03-EA5E-4EEB-9AC2-F795FD377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250749"/>
              </p:ext>
            </p:extLst>
          </p:nvPr>
        </p:nvGraphicFramePr>
        <p:xfrm>
          <a:off x="10639425" y="1808065"/>
          <a:ext cx="869403" cy="556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3" imgW="317225" imgH="203024" progId="Equation.3">
                  <p:embed/>
                </p:oleObj>
              </mc:Choice>
              <mc:Fallback>
                <p:oleObj name="Equation" r:id="rId3" imgW="317225" imgH="203024" progId="Equation.3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69BAA12B-28A4-4C68-BDE8-0DC8B7FE1B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9425" y="1808065"/>
                        <a:ext cx="869403" cy="556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883D71D1-BE41-44C6-B458-F224B32F5CB9}"/>
              </a:ext>
            </a:extLst>
          </p:cNvPr>
          <p:cNvSpPr/>
          <p:nvPr/>
        </p:nvSpPr>
        <p:spPr>
          <a:xfrm>
            <a:off x="2620617" y="3882369"/>
            <a:ext cx="609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E1D5B3-5406-4DA7-99E7-A0A3712A9EFC}"/>
              </a:ext>
            </a:extLst>
          </p:cNvPr>
          <p:cNvSpPr/>
          <p:nvPr/>
        </p:nvSpPr>
        <p:spPr>
          <a:xfrm>
            <a:off x="3839817" y="3882369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B8E86E-55E5-4C26-96E2-7FFCC2CAE80B}"/>
              </a:ext>
            </a:extLst>
          </p:cNvPr>
          <p:cNvSpPr/>
          <p:nvPr/>
        </p:nvSpPr>
        <p:spPr>
          <a:xfrm>
            <a:off x="5973417" y="3882369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i="1" dirty="0"/>
              <a:t>k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65E4272-E308-416F-B773-717F702FF710}"/>
              </a:ext>
            </a:extLst>
          </p:cNvPr>
          <p:cNvSpPr/>
          <p:nvPr/>
        </p:nvSpPr>
        <p:spPr>
          <a:xfrm>
            <a:off x="7573617" y="3882369"/>
            <a:ext cx="838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i="1" dirty="0"/>
              <a:t>k +</a:t>
            </a:r>
            <a:r>
              <a:rPr lang="en-US" sz="1600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449ECC-CC4D-4076-BD7D-3E3709794841}"/>
              </a:ext>
            </a:extLst>
          </p:cNvPr>
          <p:cNvSpPr/>
          <p:nvPr/>
        </p:nvSpPr>
        <p:spPr>
          <a:xfrm>
            <a:off x="9631017" y="3882369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i="1" dirty="0"/>
              <a:t>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E721CC-793D-4A1B-9970-AC01912EE38A}"/>
              </a:ext>
            </a:extLst>
          </p:cNvPr>
          <p:cNvSpPr/>
          <p:nvPr/>
        </p:nvSpPr>
        <p:spPr>
          <a:xfrm>
            <a:off x="4678017" y="3653769"/>
            <a:ext cx="914400" cy="533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i="1" dirty="0"/>
              <a:t>…</a:t>
            </a:r>
            <a:r>
              <a:rPr lang="en-US" sz="2800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ECD02CB-C3F9-4A5D-B9EE-AA2ADA49069F}"/>
              </a:ext>
            </a:extLst>
          </p:cNvPr>
          <p:cNvSpPr/>
          <p:nvPr/>
        </p:nvSpPr>
        <p:spPr>
          <a:xfrm>
            <a:off x="8736324" y="3825876"/>
            <a:ext cx="914400" cy="533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i="1" dirty="0"/>
              <a:t>…</a:t>
            </a:r>
            <a:r>
              <a:rPr lang="en-US" sz="2800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C650002-9501-4564-93E9-5043EACFF765}"/>
              </a:ext>
            </a:extLst>
          </p:cNvPr>
          <p:cNvSpPr/>
          <p:nvPr/>
        </p:nvSpPr>
        <p:spPr>
          <a:xfrm>
            <a:off x="2049117" y="2967969"/>
            <a:ext cx="6953907" cy="27064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71646D-9397-451C-AB93-995C31475352}"/>
              </a:ext>
            </a:extLst>
          </p:cNvPr>
          <p:cNvCxnSpPr>
            <a:stCxn id="21" idx="6"/>
            <a:endCxn id="22" idx="2"/>
          </p:cNvCxnSpPr>
          <p:nvPr/>
        </p:nvCxnSpPr>
        <p:spPr>
          <a:xfrm>
            <a:off x="6583017" y="4149069"/>
            <a:ext cx="990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11FA950D-E91F-4971-B132-CD9BA5B56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331588"/>
              </p:ext>
            </p:extLst>
          </p:nvPr>
        </p:nvGraphicFramePr>
        <p:xfrm>
          <a:off x="6811618" y="3577569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5" imgW="317225" imgH="203024" progId="Equation.3">
                  <p:embed/>
                </p:oleObj>
              </mc:Choice>
              <mc:Fallback>
                <p:oleObj name="Equation" r:id="rId5" imgW="317225" imgH="203024" progId="Equation.3">
                  <p:embed/>
                  <p:pic>
                    <p:nvPicPr>
                      <p:cNvPr id="11277" name="Object 4">
                        <a:extLst>
                          <a:ext uri="{FF2B5EF4-FFF2-40B4-BE49-F238E27FC236}">
                            <a16:creationId xmlns:a16="http://schemas.microsoft.com/office/drawing/2014/main" id="{94040C93-7435-4533-85C5-0B4649D371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618" y="3577569"/>
                        <a:ext cx="7143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75F462AD-3ABB-4938-89D8-00B73D443788}"/>
              </a:ext>
            </a:extLst>
          </p:cNvPr>
          <p:cNvSpPr/>
          <p:nvPr/>
        </p:nvSpPr>
        <p:spPr>
          <a:xfrm>
            <a:off x="2247555" y="3425169"/>
            <a:ext cx="4487862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18BF524E-D204-4F67-9EB3-B96D9BC8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405" y="4285594"/>
            <a:ext cx="240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Ongkos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sampai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tahak</a:t>
            </a:r>
            <a:r>
              <a:rPr lang="en-US" altLang="en-US" sz="1800" dirty="0"/>
              <a:t> </a:t>
            </a:r>
            <a:r>
              <a:rPr lang="en-US" altLang="en-US" sz="1800" i="1" dirty="0"/>
              <a:t>k</a:t>
            </a:r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6934D002-1755-444F-A431-42C9978F2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222" y="4887485"/>
            <a:ext cx="257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Ongkos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sampai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tahap</a:t>
            </a:r>
            <a:r>
              <a:rPr lang="en-US" altLang="en-US" sz="1800" dirty="0"/>
              <a:t> </a:t>
            </a:r>
            <a:r>
              <a:rPr lang="en-US" altLang="en-US" sz="1800" i="1" dirty="0"/>
              <a:t>k</a:t>
            </a:r>
            <a:r>
              <a:rPr lang="en-US" altLang="en-US" sz="1800" dirty="0"/>
              <a:t>+1</a:t>
            </a:r>
            <a:endParaRPr lang="en-US" altLang="en-US" sz="18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166F433E-E213-4CAD-B792-ADA0FCEE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5866F2-4D24-4321-97FB-2A7720C80D9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C564E0A-702B-4E1E-83BD-711BC42F5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err="1"/>
              <a:t>Karakteristik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Persoalan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dengan</a:t>
            </a:r>
            <a:r>
              <a:rPr lang="en-US" altLang="en-US" sz="3600" b="1" dirty="0"/>
              <a:t> Program </a:t>
            </a:r>
            <a:r>
              <a:rPr lang="en-US" altLang="en-US" sz="3600" b="1" dirty="0" err="1"/>
              <a:t>Dinamis</a:t>
            </a:r>
            <a:endParaRPr lang="en-US" altLang="en-US" sz="3600" b="1" dirty="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2136C63-ABC1-409B-B584-33DAA74F7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dibagi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(</a:t>
            </a:r>
            <a:r>
              <a:rPr lang="en-US" altLang="en-US" i="1" dirty="0"/>
              <a:t>stage</a:t>
            </a:r>
            <a:r>
              <a:rPr lang="en-US" altLang="en-US" dirty="0"/>
              <a:t>), yang 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diambil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keputusan</a:t>
            </a:r>
            <a:r>
              <a:rPr lang="en-US" altLang="en-US" dirty="0"/>
              <a:t>.</a:t>
            </a:r>
          </a:p>
          <a:p>
            <a:pPr marL="609600" indent="-609600"/>
            <a:endParaRPr lang="en-US" altLang="en-US" dirty="0"/>
          </a:p>
          <a:p>
            <a:pPr marL="609600" indent="-609600">
              <a:buFontTx/>
              <a:buAutoNum type="arabicPeriod" startAt="2"/>
            </a:pPr>
            <a:r>
              <a:rPr lang="en-US" altLang="en-US" dirty="0" err="1"/>
              <a:t>Masing-masing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sejumlah</a:t>
            </a:r>
            <a:r>
              <a:rPr lang="en-US" altLang="en-US" dirty="0"/>
              <a:t> status (</a:t>
            </a:r>
            <a:r>
              <a:rPr lang="en-US" altLang="en-US" i="1" dirty="0"/>
              <a:t>state</a:t>
            </a:r>
            <a:r>
              <a:rPr lang="en-US" altLang="en-US" dirty="0"/>
              <a:t>) yang </a:t>
            </a:r>
            <a:r>
              <a:rPr lang="en-US" altLang="en-US" dirty="0" err="1"/>
              <a:t>berhubungan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.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umum</a:t>
            </a:r>
            <a:r>
              <a:rPr lang="en-US" altLang="en-US" dirty="0"/>
              <a:t>, status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bermacam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</a:t>
            </a:r>
            <a:r>
              <a:rPr lang="en-US" altLang="en-US" dirty="0" err="1"/>
              <a:t>masukan</a:t>
            </a:r>
            <a:r>
              <a:rPr lang="en-US" altLang="en-US" dirty="0"/>
              <a:t> yang </a:t>
            </a:r>
            <a:r>
              <a:rPr lang="en-US" altLang="en-US" dirty="0" err="1"/>
              <a:t>ada</a:t>
            </a:r>
            <a:r>
              <a:rPr lang="en-US" altLang="en-US" dirty="0"/>
              <a:t> pada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D6E4C286-B93F-43FF-AAD1-97AEC279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2A084-04EE-467B-97E8-810A845142E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BC0FC98-1717-467B-91BE-85C812FA2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b="1" dirty="0"/>
              <a:t>Graf </a:t>
            </a:r>
            <a:r>
              <a:rPr lang="en-US" altLang="en-US" sz="2800" b="1" dirty="0" err="1"/>
              <a:t>multitahap</a:t>
            </a:r>
            <a:r>
              <a:rPr lang="en-US" altLang="en-US" sz="2800" dirty="0"/>
              <a:t> (</a:t>
            </a:r>
            <a:r>
              <a:rPr lang="en-US" altLang="en-US" sz="2800" i="1" dirty="0"/>
              <a:t>multistage graph</a:t>
            </a:r>
            <a:r>
              <a:rPr lang="en-US" altLang="en-US" sz="2800" dirty="0"/>
              <a:t>). </a:t>
            </a:r>
            <a:r>
              <a:rPr lang="en-US" altLang="en-US" sz="2800" dirty="0" err="1"/>
              <a:t>Tiap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simpul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graf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tersebut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menyatakan</a:t>
            </a:r>
            <a:r>
              <a:rPr lang="en-US" altLang="en-US" sz="2800" dirty="0"/>
              <a:t> status, </a:t>
            </a:r>
            <a:r>
              <a:rPr lang="en-US" altLang="en-US" sz="2800" dirty="0" err="1"/>
              <a:t>sedangkan</a:t>
            </a:r>
            <a:r>
              <a:rPr lang="en-US" altLang="en-US" sz="2800" dirty="0"/>
              <a:t> </a:t>
            </a:r>
            <a:r>
              <a:rPr lang="en-US" altLang="en-US" sz="2800" i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i="1" dirty="0"/>
              <a:t>V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 … </a:t>
            </a:r>
            <a:r>
              <a:rPr lang="en-US" altLang="en-US" sz="2800" dirty="0" err="1"/>
              <a:t>menyatakan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tahap</a:t>
            </a:r>
            <a:r>
              <a:rPr lang="en-US" altLang="en-US" sz="2800" dirty="0"/>
              <a:t>.</a:t>
            </a:r>
          </a:p>
        </p:txBody>
      </p:sp>
      <p:graphicFrame>
        <p:nvGraphicFramePr>
          <p:cNvPr id="13316" name="Object 3">
            <a:extLst>
              <a:ext uri="{FF2B5EF4-FFF2-40B4-BE49-F238E27FC236}">
                <a16:creationId xmlns:a16="http://schemas.microsoft.com/office/drawing/2014/main" id="{EED6B86D-1408-49AA-8934-71A3833310B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877268"/>
              </p:ext>
            </p:extLst>
          </p:nvPr>
        </p:nvGraphicFramePr>
        <p:xfrm>
          <a:off x="1807212" y="1539875"/>
          <a:ext cx="8577575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VISIO" r:id="rId3" imgW="5110550" imgH="2867958" progId="Visio.Drawing.5">
                  <p:embed/>
                </p:oleObj>
              </mc:Choice>
              <mc:Fallback>
                <p:oleObj name="VISIO" r:id="rId3" imgW="5110550" imgH="2867958" progId="Visio.Drawing.5">
                  <p:embed/>
                  <p:pic>
                    <p:nvPicPr>
                      <p:cNvPr id="13316" name="Object 3">
                        <a:extLst>
                          <a:ext uri="{FF2B5EF4-FFF2-40B4-BE49-F238E27FC236}">
                            <a16:creationId xmlns:a16="http://schemas.microsoft.com/office/drawing/2014/main" id="{EED6B86D-1408-49AA-8934-71A3833310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212" y="1539875"/>
                        <a:ext cx="8577575" cy="481647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D7541E5F-2D85-43B5-B8EA-DEEDBA33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0AECCB-93F3-47FC-B6A4-4F1714F7AD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29B0808-6628-4666-B599-1EBA83C47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703" y="536714"/>
            <a:ext cx="10639097" cy="5913782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AutoNum type="arabicPeriod" startAt="3"/>
            </a:pPr>
            <a:r>
              <a:rPr lang="en-US" altLang="en-US" dirty="0"/>
              <a:t>Hasil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keputusan</a:t>
            </a:r>
            <a:r>
              <a:rPr lang="en-US" altLang="en-US" dirty="0"/>
              <a:t> yang </a:t>
            </a:r>
            <a:r>
              <a:rPr lang="en-US" altLang="en-US" dirty="0" err="1"/>
              <a:t>diambil</a:t>
            </a:r>
            <a:r>
              <a:rPr lang="en-US" altLang="en-US" dirty="0"/>
              <a:t> 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ditransformasikan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status yang </a:t>
            </a:r>
            <a:r>
              <a:rPr lang="en-US" altLang="en-US" dirty="0" err="1"/>
              <a:t>bersangkutan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status </a:t>
            </a:r>
            <a:r>
              <a:rPr lang="en-US" altLang="en-US" dirty="0" err="1"/>
              <a:t>berikutnya</a:t>
            </a:r>
            <a:r>
              <a:rPr lang="en-US" altLang="en-US" dirty="0"/>
              <a:t> pada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berikutnya</a:t>
            </a:r>
            <a:r>
              <a:rPr lang="en-US" altLang="en-US" dirty="0"/>
              <a:t>.</a:t>
            </a:r>
          </a:p>
          <a:p>
            <a:pPr marL="609600" indent="-609600">
              <a:buFontTx/>
              <a:buAutoNum type="arabicPeriod" startAt="3"/>
            </a:pPr>
            <a:endParaRPr lang="en-US" altLang="en-US" dirty="0"/>
          </a:p>
          <a:p>
            <a:pPr marL="609600" indent="-609600">
              <a:buFontTx/>
              <a:buAutoNum type="arabicPeriod" startAt="4"/>
            </a:pPr>
            <a:r>
              <a:rPr lang="en-US" altLang="en-US" dirty="0" err="1"/>
              <a:t>Ongkos</a:t>
            </a:r>
            <a:r>
              <a:rPr lang="en-US" altLang="en-US" dirty="0"/>
              <a:t> (</a:t>
            </a:r>
            <a:r>
              <a:rPr lang="en-US" altLang="en-US" i="1" dirty="0"/>
              <a:t>cost</a:t>
            </a:r>
            <a:r>
              <a:rPr lang="en-US" altLang="en-US" dirty="0"/>
              <a:t>) pada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meningkat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teratur</a:t>
            </a:r>
            <a:r>
              <a:rPr lang="en-US" altLang="en-US" dirty="0"/>
              <a:t> (</a:t>
            </a:r>
            <a:r>
              <a:rPr lang="en-US" altLang="en-US" i="1" dirty="0"/>
              <a:t>steadily</a:t>
            </a:r>
            <a:r>
              <a:rPr lang="en-US" altLang="en-US" dirty="0"/>
              <a:t>)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bertambahnya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tahapan</a:t>
            </a:r>
            <a:r>
              <a:rPr lang="en-US" altLang="en-US" dirty="0"/>
              <a:t>.</a:t>
            </a:r>
          </a:p>
          <a:p>
            <a:pPr marL="609600" indent="-609600">
              <a:buFontTx/>
              <a:buAutoNum type="arabicPeriod" startAt="4"/>
            </a:pPr>
            <a:endParaRPr lang="en-US" altLang="en-US" dirty="0"/>
          </a:p>
          <a:p>
            <a:pPr marL="609600" indent="-609600">
              <a:buFontTx/>
              <a:buAutoNum type="arabicPeriod" startAt="4"/>
            </a:pPr>
            <a:r>
              <a:rPr lang="en-US" altLang="en-US" dirty="0" err="1"/>
              <a:t>Ongkos</a:t>
            </a:r>
            <a:r>
              <a:rPr lang="en-US" altLang="en-US" dirty="0"/>
              <a:t> pada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bergantung</a:t>
            </a:r>
            <a:r>
              <a:rPr lang="en-US" altLang="en-US" dirty="0"/>
              <a:t> pada </a:t>
            </a:r>
            <a:r>
              <a:rPr lang="en-US" altLang="en-US" dirty="0" err="1"/>
              <a:t>ongkos</a:t>
            </a:r>
            <a:r>
              <a:rPr lang="en-US" altLang="en-US" dirty="0"/>
              <a:t> </a:t>
            </a:r>
            <a:r>
              <a:rPr lang="en-US" altLang="en-US" dirty="0" err="1"/>
              <a:t>tahap-tahap</a:t>
            </a:r>
            <a:r>
              <a:rPr lang="en-US" altLang="en-US" dirty="0"/>
              <a:t> yang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berjalan</a:t>
            </a:r>
            <a:r>
              <a:rPr lang="en-US" altLang="en-US" dirty="0"/>
              <a:t> dan </a:t>
            </a:r>
            <a:r>
              <a:rPr lang="en-US" altLang="en-US" dirty="0" err="1"/>
              <a:t>onkos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berikutnya</a:t>
            </a:r>
            <a:r>
              <a:rPr lang="en-US" altLang="en-US" dirty="0"/>
              <a:t>.</a:t>
            </a:r>
          </a:p>
          <a:p>
            <a:pPr marL="609600" indent="-609600">
              <a:buFont typeface="Times New Roman" panose="02020603050405020304" pitchFamily="18" charset="0"/>
              <a:buAutoNum type="arabicPeriod" startAt="6"/>
            </a:pPr>
            <a:endParaRPr lang="en-US" altLang="en-US" dirty="0"/>
          </a:p>
          <a:p>
            <a:pPr marL="609600" indent="-609600">
              <a:buFont typeface="Times New Roman" panose="02020603050405020304" pitchFamily="18" charset="0"/>
              <a:buAutoNum type="arabicPeriod" startAt="6"/>
            </a:pPr>
            <a:r>
              <a:rPr lang="en-US" altLang="en-US" dirty="0" err="1"/>
              <a:t>Adanya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rekursif</a:t>
            </a:r>
            <a:r>
              <a:rPr lang="en-US" altLang="en-US" dirty="0"/>
              <a:t> yang </a:t>
            </a:r>
            <a:r>
              <a:rPr lang="en-US" altLang="en-US" dirty="0" err="1"/>
              <a:t>mengidentifikasikan</a:t>
            </a:r>
            <a:r>
              <a:rPr lang="en-US" altLang="en-US" dirty="0"/>
              <a:t> </a:t>
            </a:r>
            <a:r>
              <a:rPr lang="en-US" altLang="en-US" dirty="0" err="1"/>
              <a:t>keputusan</a:t>
            </a:r>
            <a:r>
              <a:rPr lang="en-US" altLang="en-US" dirty="0"/>
              <a:t> </a:t>
            </a:r>
            <a:r>
              <a:rPr lang="en-US" altLang="en-US" dirty="0" err="1"/>
              <a:t>terbaik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status pada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memberikan</a:t>
            </a:r>
            <a:r>
              <a:rPr lang="en-US" altLang="en-US" dirty="0"/>
              <a:t> </a:t>
            </a:r>
            <a:r>
              <a:rPr lang="en-US" altLang="en-US" dirty="0" err="1"/>
              <a:t>keputusan</a:t>
            </a:r>
            <a:r>
              <a:rPr lang="en-US" altLang="en-US" dirty="0"/>
              <a:t> </a:t>
            </a:r>
            <a:r>
              <a:rPr lang="en-US" altLang="en-US" dirty="0" err="1"/>
              <a:t>terbaik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status pada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 + 1. </a:t>
            </a:r>
          </a:p>
          <a:p>
            <a:pPr marL="609600" indent="-609600">
              <a:buFontTx/>
              <a:buAutoNum type="arabicPeriod" startAt="6"/>
            </a:pPr>
            <a:endParaRPr lang="en-US" altLang="en-US" dirty="0"/>
          </a:p>
          <a:p>
            <a:pPr marL="609600" indent="-609600">
              <a:buFont typeface="Times New Roman" panose="02020603050405020304" pitchFamily="18" charset="0"/>
              <a:buAutoNum type="arabicPeriod" startAt="7"/>
            </a:pPr>
            <a:r>
              <a:rPr lang="en-US" altLang="en-US" dirty="0" err="1"/>
              <a:t>Prinsip</a:t>
            </a:r>
            <a:r>
              <a:rPr lang="en-US" altLang="en-US" dirty="0"/>
              <a:t> </a:t>
            </a:r>
            <a:r>
              <a:rPr lang="en-US" altLang="en-US" dirty="0" err="1"/>
              <a:t>optimalitas</a:t>
            </a:r>
            <a:r>
              <a:rPr lang="en-US" altLang="en-US" dirty="0"/>
              <a:t> </a:t>
            </a:r>
            <a:r>
              <a:rPr lang="en-US" altLang="en-US" dirty="0" err="1"/>
              <a:t>berlaku</a:t>
            </a:r>
            <a:r>
              <a:rPr lang="en-US" altLang="en-US" dirty="0"/>
              <a:t> pada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.</a:t>
            </a:r>
          </a:p>
          <a:p>
            <a:pPr marL="609600" indent="-609600">
              <a:buFontTx/>
              <a:buAutoNum type="arabicPeriod" startAt="4"/>
            </a:pP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1153</Words>
  <Application>Microsoft Office PowerPoint</Application>
  <PresentationFormat>Widescreen</PresentationFormat>
  <Paragraphs>184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Document</vt:lpstr>
      <vt:lpstr>VISIO</vt:lpstr>
      <vt:lpstr>Equation</vt:lpstr>
      <vt:lpstr>Program Dinamis (Dynamic Programming) Bagian 1</vt:lpstr>
      <vt:lpstr>Program Dinamis</vt:lpstr>
      <vt:lpstr>PowerPoint Presentation</vt:lpstr>
      <vt:lpstr>Tinjau graf di bawah ini. Kita ingin menemukan lintasan terpendek dari 1 ke 10. </vt:lpstr>
      <vt:lpstr>Prinsip Optimalitas</vt:lpstr>
      <vt:lpstr>PowerPoint Presentation</vt:lpstr>
      <vt:lpstr>Karakteristik Persoalan dengan Program Dinamis</vt:lpstr>
      <vt:lpstr>Graf multitahap (multistage graph). Tiap simpul di dalam graf tersebut menyatakan status, sedangkan V1, V2, … menyatakan tahap.</vt:lpstr>
      <vt:lpstr>PowerPoint Presentation</vt:lpstr>
      <vt:lpstr>Dua pendekatan PD</vt:lpstr>
      <vt:lpstr>PowerPoint Presentation</vt:lpstr>
      <vt:lpstr>Langkah-langkah Pengembangan Algoritma Program Dinamis</vt:lpstr>
      <vt:lpstr>Persoalan 1: Lintasan Terpendek (Shortest Path) </vt:lpstr>
      <vt:lpstr>PowerPoint Presentation</vt:lpstr>
      <vt:lpstr>(a) Karakteristikkan struktur solusi optimal</vt:lpstr>
      <vt:lpstr>PowerPoint Presentation</vt:lpstr>
      <vt:lpstr>(b) Definisikan hubungan rekursif solusi optimal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Persoalan 2: Integer Knapsack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Dinamis (Dynamic Programming) Bagian 1</dc:title>
  <dc:creator>Dr.Ir. Rinaldi Munir, MT</dc:creator>
  <cp:lastModifiedBy>Dr.Ir. Rinaldi Munir, MT</cp:lastModifiedBy>
  <cp:revision>47</cp:revision>
  <dcterms:created xsi:type="dcterms:W3CDTF">2020-03-30T07:09:47Z</dcterms:created>
  <dcterms:modified xsi:type="dcterms:W3CDTF">2020-04-01T03:53:05Z</dcterms:modified>
</cp:coreProperties>
</file>