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2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3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7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5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2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3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7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7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6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1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E615B-804C-49A0-A7E6-C3FB882375E2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1304-F4EA-424B-8228-14554836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6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Algoritma</a:t>
            </a:r>
            <a:r>
              <a:rPr lang="en-US" dirty="0" smtClean="0"/>
              <a:t> Divide and Conquer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Oleh</a:t>
            </a:r>
            <a:r>
              <a:rPr lang="en-US" dirty="0" smtClean="0"/>
              <a:t>: Rinaldi </a:t>
            </a:r>
            <a:r>
              <a:rPr lang="en-US" dirty="0" err="1" smtClean="0"/>
              <a:t>Munir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01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230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larik</a:t>
            </a:r>
            <a:r>
              <a:rPr lang="en-US" dirty="0" smtClean="0"/>
              <a:t> (array) integer 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…, a</a:t>
            </a:r>
            <a:r>
              <a:rPr lang="en-US" baseline="-25000" dirty="0" smtClean="0"/>
              <a:t>n</a:t>
            </a:r>
            <a:r>
              <a:rPr lang="en-US" dirty="0" smtClean="0"/>
              <a:t>.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i="1" dirty="0" smtClean="0"/>
              <a:t>sub-sequence</a:t>
            </a:r>
            <a:r>
              <a:rPr lang="en-US" dirty="0" smtClean="0"/>
              <a:t> yang </a:t>
            </a:r>
            <a:r>
              <a:rPr lang="en-US" dirty="0" err="1" smtClean="0"/>
              <a:t>kontigu</a:t>
            </a:r>
            <a:r>
              <a:rPr lang="en-US" dirty="0" smtClean="0"/>
              <a:t> (</a:t>
            </a:r>
            <a:r>
              <a:rPr lang="en-US" dirty="0" err="1" smtClean="0"/>
              <a:t>berderetan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larik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: 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[–2 , 11,  –4 , 13, –5 , 2, –1, 3] 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maksimum</a:t>
            </a:r>
            <a:r>
              <a:rPr lang="en-US" sz="2800" dirty="0" smtClean="0"/>
              <a:t> </a:t>
            </a:r>
            <a:r>
              <a:rPr lang="en-US" sz="2800" i="1" dirty="0" smtClean="0"/>
              <a:t>sub-sequence</a:t>
            </a:r>
            <a:r>
              <a:rPr lang="en-US" sz="2800" dirty="0" smtClean="0"/>
              <a:t> </a:t>
            </a:r>
            <a:r>
              <a:rPr lang="en-US" sz="2800" dirty="0" err="1" smtClean="0"/>
              <a:t>kontigu</a:t>
            </a:r>
            <a:r>
              <a:rPr lang="en-US" sz="2800" dirty="0" smtClean="0"/>
              <a:t> = 20,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[11, –4 , 13].</a:t>
            </a:r>
          </a:p>
          <a:p>
            <a:pPr marL="0" indent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/>
              <a:t> </a:t>
            </a:r>
            <a:r>
              <a:rPr lang="en-US" dirty="0" smtClean="0"/>
              <a:t>(a) </a:t>
            </a:r>
            <a:r>
              <a:rPr lang="en-US" i="1" dirty="0" smtClean="0"/>
              <a:t>brute force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(b) </a:t>
            </a:r>
            <a:r>
              <a:rPr lang="en-US" i="1" dirty="0" smtClean="0"/>
              <a:t>divide </a:t>
            </a:r>
            <a:r>
              <a:rPr lang="en-US" i="1" dirty="0" smtClean="0"/>
              <a:t>and conquer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caranya</a:t>
            </a:r>
            <a:r>
              <a:rPr lang="en-US" dirty="0" smtClean="0"/>
              <a:t> (</a:t>
            </a:r>
            <a:r>
              <a:rPr lang="en-US" dirty="0" err="1" smtClean="0"/>
              <a:t>langkah-langkahnya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pseudo-code</a:t>
            </a:r>
            <a:r>
              <a:rPr lang="en-US" dirty="0"/>
              <a:t>)? </a:t>
            </a:r>
            <a:r>
              <a:rPr lang="en-US" dirty="0" err="1"/>
              <a:t>Jelaskan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.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asimptotiknya</a:t>
            </a:r>
            <a:r>
              <a:rPr lang="en-US" dirty="0"/>
              <a:t>?					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Petunjuk</a:t>
            </a:r>
            <a:r>
              <a:rPr lang="en-US" dirty="0" smtClean="0"/>
              <a:t>: 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sepasang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terdekat</a:t>
            </a:r>
            <a:r>
              <a:rPr lang="en-US" dirty="0" smtClean="0"/>
              <a:t>/ </a:t>
            </a:r>
            <a:r>
              <a:rPr lang="en-US" i="1" dirty="0" smtClean="0"/>
              <a:t>The Closest Point Pair Problem</a:t>
            </a:r>
            <a:r>
              <a:rPr lang="en-US" dirty="0" smtClean="0"/>
              <a:t>).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AU" dirty="0" err="1" smtClean="0"/>
              <a:t>Algoritma</a:t>
            </a:r>
            <a:r>
              <a:rPr lang="en-AU" dirty="0" smtClean="0"/>
              <a:t> </a:t>
            </a:r>
            <a:r>
              <a:rPr lang="en-AU" i="1" dirty="0" smtClean="0"/>
              <a:t>brute force</a:t>
            </a:r>
            <a:r>
              <a:rPr lang="en-AU" dirty="0" smtClean="0"/>
              <a:t>:</a:t>
            </a:r>
          </a:p>
          <a:p>
            <a:pPr marL="0" indent="0">
              <a:buNone/>
              <a:defRPr/>
            </a:pPr>
            <a:r>
              <a:rPr lang="en-AU" dirty="0" smtClean="0"/>
              <a:t>    - </a:t>
            </a:r>
            <a:r>
              <a:rPr lang="en-AU" dirty="0" err="1"/>
              <a:t>Tuliskan</a:t>
            </a:r>
            <a:r>
              <a:rPr lang="en-AU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1 </a:t>
            </a:r>
            <a:r>
              <a:rPr lang="en-US" dirty="0" err="1"/>
              <a:t>elemen</a:t>
            </a:r>
            <a:r>
              <a:rPr lang="en-US" dirty="0"/>
              <a:t> (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buah</a:t>
            </a:r>
            <a:r>
              <a:rPr lang="en-US" dirty="0"/>
              <a:t>), </a:t>
            </a:r>
            <a:r>
              <a:rPr lang="en-US" i="1" dirty="0"/>
              <a:t>sub-sequence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2 </a:t>
            </a:r>
            <a:r>
              <a:rPr lang="en-US" dirty="0" err="1"/>
              <a:t>elemen</a:t>
            </a:r>
            <a:r>
              <a:rPr lang="en-US" dirty="0"/>
              <a:t> (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– 1 </a:t>
            </a:r>
            <a:r>
              <a:rPr lang="en-US" dirty="0" err="1"/>
              <a:t>buah</a:t>
            </a:r>
            <a:r>
              <a:rPr lang="en-US" dirty="0"/>
              <a:t>),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(1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buah</a:t>
            </a:r>
            <a:r>
              <a:rPr lang="en-US" dirty="0"/>
              <a:t>).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endParaRPr lang="en-AU" dirty="0"/>
          </a:p>
          <a:p>
            <a:pPr marL="0" indent="0">
              <a:buFontTx/>
              <a:buNone/>
              <a:defRPr/>
            </a:pPr>
            <a:r>
              <a:rPr lang="en-US" i="1" dirty="0"/>
              <a:t>	n</a:t>
            </a:r>
            <a:r>
              <a:rPr lang="en-US" dirty="0"/>
              <a:t> + (</a:t>
            </a:r>
            <a:r>
              <a:rPr lang="en-US" i="1" dirty="0"/>
              <a:t>n</a:t>
            </a:r>
            <a:r>
              <a:rPr lang="en-US" dirty="0"/>
              <a:t> – 1) + (</a:t>
            </a:r>
            <a:r>
              <a:rPr lang="en-US" i="1" dirty="0"/>
              <a:t>n</a:t>
            </a:r>
            <a:r>
              <a:rPr lang="en-US" dirty="0"/>
              <a:t> – 2) + … + 2 + 1 = 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 + 1)/2 </a:t>
            </a:r>
          </a:p>
          <a:p>
            <a:pPr marL="0" indent="0">
              <a:buFontTx/>
              <a:buNone/>
              <a:defRPr/>
            </a:pPr>
            <a:r>
              <a:rPr lang="en-US" i="1" dirty="0"/>
              <a:t>        sub-sequence</a:t>
            </a:r>
            <a:r>
              <a:rPr lang="en-US" dirty="0"/>
              <a:t>.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-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i="1" dirty="0"/>
              <a:t>sub-sequence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-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yang </a:t>
            </a:r>
            <a:r>
              <a:rPr lang="en-US" dirty="0" err="1"/>
              <a:t>jumlahnya</a:t>
            </a:r>
            <a:r>
              <a:rPr lang="en-US" dirty="0"/>
              <a:t> </a:t>
            </a:r>
            <a:r>
              <a:rPr lang="en-US" dirty="0" err="1"/>
              <a:t>maksimum</a:t>
            </a: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sub-sequence </a:t>
            </a:r>
            <a:r>
              <a:rPr lang="en-US" dirty="0" err="1"/>
              <a:t>adalah</a:t>
            </a:r>
            <a:r>
              <a:rPr lang="en-US" dirty="0"/>
              <a:t> O(</a:t>
            </a:r>
            <a:r>
              <a:rPr lang="en-US" i="1" dirty="0"/>
              <a:t>n</a:t>
            </a:r>
            <a:r>
              <a:rPr lang="en-US" dirty="0"/>
              <a:t>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O(</a:t>
            </a:r>
            <a:r>
              <a:rPr lang="en-US" i="1" dirty="0"/>
              <a:t>n</a:t>
            </a:r>
            <a:r>
              <a:rPr lang="en-US" dirty="0"/>
              <a:t>.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 + 1)/2) = 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).</a:t>
            </a: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 smtClean="0"/>
              <a:t>Penyelesaian</a:t>
            </a:r>
            <a:r>
              <a:rPr lang="en-US" dirty="0" smtClean="0"/>
              <a:t> (a) </a:t>
            </a:r>
            <a:r>
              <a:rPr lang="en-US" i="1" dirty="0" smtClean="0"/>
              <a:t>brute force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Penyelesaian</a:t>
            </a:r>
            <a:r>
              <a:rPr lang="en-US" dirty="0" smtClean="0"/>
              <a:t> (b) </a:t>
            </a:r>
            <a:r>
              <a:rPr lang="en-US" i="1" dirty="0" smtClean="0"/>
              <a:t>divide and conquer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1086"/>
            <a:ext cx="10515600" cy="4855027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i="1" dirty="0" smtClean="0"/>
              <a:t>divide and conquer</a:t>
            </a:r>
            <a:r>
              <a:rPr lang="en-US" dirty="0" smtClean="0"/>
              <a:t>:</a:t>
            </a:r>
          </a:p>
          <a:p>
            <a:pPr marL="0" lvl="0" indent="0">
              <a:buNone/>
            </a:pPr>
            <a:r>
              <a:rPr lang="en-US" dirty="0" smtClean="0"/>
              <a:t>if  </a:t>
            </a:r>
            <a:r>
              <a:rPr lang="en-US" i="1" dirty="0"/>
              <a:t>n</a:t>
            </a:r>
            <a:r>
              <a:rPr lang="en-US" dirty="0"/>
              <a:t> = 1,  </a:t>
            </a:r>
            <a:r>
              <a:rPr lang="en-US" dirty="0" err="1"/>
              <a:t>maka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maksimum</a:t>
            </a:r>
            <a:r>
              <a:rPr lang="en-US" dirty="0"/>
              <a:t> =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b="1" dirty="0"/>
              <a:t>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else</a:t>
            </a:r>
            <a:endParaRPr lang="en-US" dirty="0"/>
          </a:p>
          <a:p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upa-larik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yang </a:t>
            </a:r>
            <a:r>
              <a:rPr lang="en-US" dirty="0" err="1"/>
              <a:t>kontigu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685800" indent="-457200">
              <a:buFont typeface="+mj-lt"/>
              <a:buAutoNum type="alphaLcParenR"/>
            </a:pPr>
            <a:r>
              <a:rPr lang="en-US" dirty="0"/>
              <a:t>Case 1: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yang </a:t>
            </a:r>
            <a:r>
              <a:rPr lang="en-US" dirty="0" err="1"/>
              <a:t>berjumlah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upa-larik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.</a:t>
            </a:r>
          </a:p>
          <a:p>
            <a:pPr marL="685800" indent="-457200">
              <a:buFont typeface="+mj-lt"/>
              <a:buAutoNum type="alphaLcParenR"/>
            </a:pPr>
            <a:r>
              <a:rPr lang="en-US" dirty="0"/>
              <a:t>Case 2: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yang </a:t>
            </a:r>
            <a:r>
              <a:rPr lang="en-US" dirty="0" err="1"/>
              <a:t>berjumlah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upa-larik</a:t>
            </a:r>
            <a:r>
              <a:rPr lang="en-US" dirty="0"/>
              <a:t> </a:t>
            </a:r>
            <a:r>
              <a:rPr lang="en-US" dirty="0" err="1"/>
              <a:t>kanan</a:t>
            </a:r>
            <a:endParaRPr lang="en-US" dirty="0"/>
          </a:p>
          <a:p>
            <a:pPr marL="685800" indent="-457200">
              <a:buFont typeface="+mj-lt"/>
              <a:buAutoNum type="alphaLcParenR"/>
            </a:pPr>
            <a:r>
              <a:rPr lang="en-US" dirty="0"/>
              <a:t>Case 3: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yang </a:t>
            </a:r>
            <a:r>
              <a:rPr lang="en-US" dirty="0" err="1"/>
              <a:t>berjumlah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upalarik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berakhir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upa-larik</a:t>
            </a:r>
            <a:r>
              <a:rPr lang="en-US" dirty="0"/>
              <a:t> </a:t>
            </a:r>
            <a:r>
              <a:rPr lang="en-US" dirty="0" err="1" smtClean="0"/>
              <a:t>kanan</a:t>
            </a:r>
            <a:endParaRPr lang="en-US" dirty="0" smtClean="0"/>
          </a:p>
          <a:p>
            <a:pPr lvl="0" indent="0">
              <a:buNone/>
            </a:pPr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(a), (b), </a:t>
            </a:r>
            <a:r>
              <a:rPr lang="en-US" dirty="0" err="1" smtClean="0"/>
              <a:t>dan</a:t>
            </a:r>
            <a:r>
              <a:rPr lang="en-US" dirty="0" smtClean="0"/>
              <a:t> (c)</a:t>
            </a:r>
          </a:p>
          <a:p>
            <a:pPr marL="685800" indent="-45720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8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 err="1" smtClean="0"/>
              <a:t>Detil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:</a:t>
            </a:r>
          </a:p>
          <a:p>
            <a:pPr lvl="0"/>
            <a:r>
              <a:rPr lang="en-US" dirty="0" smtClean="0"/>
              <a:t>Case </a:t>
            </a:r>
            <a:r>
              <a:rPr lang="en-US" dirty="0"/>
              <a:t>1: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rekursif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yang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upa-larik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Case </a:t>
            </a:r>
            <a:r>
              <a:rPr lang="en-US" dirty="0"/>
              <a:t>2: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rekursif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yang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upa-larik</a:t>
            </a:r>
            <a:r>
              <a:rPr lang="en-US" dirty="0"/>
              <a:t> </a:t>
            </a:r>
            <a:r>
              <a:rPr lang="en-US" dirty="0" err="1"/>
              <a:t>kanan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 </a:t>
            </a:r>
            <a:r>
              <a:rPr lang="en-US" dirty="0"/>
              <a:t>Case 3: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i="1" dirty="0"/>
              <a:t>sub-sequence</a:t>
            </a:r>
            <a:r>
              <a:rPr lang="en-US" dirty="0"/>
              <a:t> yang </a:t>
            </a:r>
            <a:r>
              <a:rPr lang="en-US" dirty="0" err="1"/>
              <a:t>berawal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upa-larik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berakhir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upa-larik</a:t>
            </a:r>
            <a:r>
              <a:rPr lang="en-US" dirty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. </a:t>
            </a:r>
            <a:r>
              <a:rPr lang="en-US" dirty="0" err="1" smtClean="0"/>
              <a:t>Caranya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marL="0" lvl="0" indent="0">
              <a:buNone/>
            </a:pPr>
            <a:r>
              <a:rPr lang="en-US" dirty="0" smtClean="0"/>
              <a:t>       -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upalarik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 smtClean="0"/>
              <a:t>kiri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       -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upalarik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tengah+1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- </a:t>
            </a:r>
            <a:r>
              <a:rPr lang="en-US" dirty="0" err="1" smtClean="0"/>
              <a:t>Kombinasikan</a:t>
            </a:r>
            <a:r>
              <a:rPr lang="en-US" dirty="0" smtClean="0"/>
              <a:t>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jumlahkan</a:t>
            </a:r>
            <a:r>
              <a:rPr lang="en-US" dirty="0"/>
              <a:t> </a:t>
            </a:r>
            <a:r>
              <a:rPr lang="en-US" dirty="0" err="1"/>
              <a:t>hasilnya</a:t>
            </a:r>
            <a:endParaRPr lang="en-US" dirty="0"/>
          </a:p>
          <a:p>
            <a:pPr lvl="0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9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59971"/>
            <a:ext cx="10874829" cy="5316992"/>
          </a:xfrm>
        </p:spPr>
        <p:txBody>
          <a:bodyPr/>
          <a:lstStyle/>
          <a:p>
            <a:pPr marL="0" lvl="1" indent="0">
              <a:spcBef>
                <a:spcPts val="1000"/>
              </a:spcBef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[–2 , 11,  –4 , 13, –5 , 2, –1, 3] 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	[–2 , 11,  –4 , 13]       [–5 , 2, –1, 3]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err="1" smtClean="0"/>
              <a:t>Kasus</a:t>
            </a:r>
            <a:r>
              <a:rPr lang="en-US" sz="2400" dirty="0" smtClean="0"/>
              <a:t> 1: sub-array </a:t>
            </a:r>
            <a:r>
              <a:rPr lang="en-US" sz="2400" dirty="0" err="1" smtClean="0"/>
              <a:t>kontigu</a:t>
            </a:r>
            <a:r>
              <a:rPr lang="en-US" sz="2400" dirty="0" smtClean="0"/>
              <a:t> di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[11,  –4 , 13]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11 – 4 + 13 = 20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Kasus</a:t>
            </a:r>
            <a:r>
              <a:rPr lang="en-US" sz="2400" dirty="0" smtClean="0"/>
              <a:t> 2: sub-array </a:t>
            </a:r>
            <a:r>
              <a:rPr lang="en-US" sz="2400" dirty="0" err="1" smtClean="0"/>
              <a:t>kontigu</a:t>
            </a:r>
            <a:r>
              <a:rPr lang="en-US" sz="2400" dirty="0" smtClean="0"/>
              <a:t> di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[2,  –1 , 3]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 – 1 + 3 = 4</a:t>
            </a:r>
          </a:p>
          <a:p>
            <a:pPr marL="0" indent="0">
              <a:buNone/>
            </a:pPr>
            <a:r>
              <a:rPr lang="en-US" sz="2400" dirty="0" err="1" smtClean="0"/>
              <a:t>Kasus</a:t>
            </a:r>
            <a:r>
              <a:rPr lang="en-US" sz="2400" dirty="0" smtClean="0"/>
              <a:t> 3: sub-array </a:t>
            </a:r>
            <a:r>
              <a:rPr lang="en-US" sz="2400" dirty="0" err="1" smtClean="0"/>
              <a:t>kontigu</a:t>
            </a:r>
            <a:r>
              <a:rPr lang="en-US" sz="2400" dirty="0" smtClean="0"/>
              <a:t> di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[11,  –4 , 13, -5, 2, -1, 3]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19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Max(20, 4, 10) = 20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olidFill>
                  <a:srgbClr val="FF0000"/>
                </a:solidFill>
              </a:rPr>
              <a:t>[11,  –4 , 13]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830286" y="1273629"/>
            <a:ext cx="827314" cy="881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57600" y="1273629"/>
            <a:ext cx="1045029" cy="881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196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4914"/>
            <a:ext cx="10515600" cy="57041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Rincian</a:t>
            </a:r>
            <a:r>
              <a:rPr lang="en-US" dirty="0" smtClean="0"/>
              <a:t>: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–2  	11	–4 	13	–5	2	–1	3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–2  	11	–4 	13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–5	2	–1	3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u="sng" dirty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–2  	11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–4 	13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–5	2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–1	3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u="sng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–2 </a:t>
            </a:r>
            <a:r>
              <a:rPr lang="en-US" dirty="0" smtClean="0">
                <a:solidFill>
                  <a:srgbClr val="FF0000"/>
                </a:solidFill>
              </a:rPr>
              <a:t> 	</a:t>
            </a:r>
            <a:r>
              <a:rPr lang="en-US" u="sng" dirty="0" smtClean="0">
                <a:solidFill>
                  <a:srgbClr val="FF0000"/>
                </a:solidFill>
              </a:rPr>
              <a:t>11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–4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13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–5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–1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3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–2 </a:t>
            </a:r>
            <a:r>
              <a:rPr lang="en-US" dirty="0" smtClean="0">
                <a:solidFill>
                  <a:srgbClr val="FF0000"/>
                </a:solidFill>
              </a:rPr>
              <a:t> 	</a:t>
            </a:r>
            <a:r>
              <a:rPr lang="en-US" u="sng" dirty="0" smtClean="0">
                <a:solidFill>
                  <a:srgbClr val="FF0000"/>
                </a:solidFill>
              </a:rPr>
              <a:t>11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–4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13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–5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–1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u="sng" dirty="0" smtClean="0">
                <a:solidFill>
                  <a:srgbClr val="FF0000"/>
                </a:solidFill>
              </a:rPr>
              <a:t>3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m=-2   m =11    m =-4       m = 13     m =-5     m = 2      m = -1     m = 3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Ket</a:t>
            </a:r>
            <a:r>
              <a:rPr lang="en-US" sz="2000" dirty="0" smtClean="0">
                <a:solidFill>
                  <a:srgbClr val="FF0000"/>
                </a:solidFill>
              </a:rPr>
              <a:t>: m = </a:t>
            </a:r>
            <a:r>
              <a:rPr lang="en-US" sz="2000" dirty="0" err="1" smtClean="0">
                <a:solidFill>
                  <a:srgbClr val="FF0000"/>
                </a:solidFill>
              </a:rPr>
              <a:t>nilai</a:t>
            </a:r>
            <a:r>
              <a:rPr lang="en-US" sz="2000" dirty="0" smtClean="0">
                <a:solidFill>
                  <a:srgbClr val="FF0000"/>
                </a:solidFill>
              </a:rPr>
              <a:t> max sub-array </a:t>
            </a:r>
            <a:r>
              <a:rPr lang="en-US" sz="2000" dirty="0" err="1" smtClean="0">
                <a:solidFill>
                  <a:srgbClr val="FF0000"/>
                </a:solidFill>
              </a:rPr>
              <a:t>kontigu</a:t>
            </a:r>
            <a:endParaRPr lang="en-US" sz="2000" dirty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793949"/>
              </p:ext>
            </p:extLst>
          </p:nvPr>
        </p:nvGraphicFramePr>
        <p:xfrm>
          <a:off x="7847012" y="1273627"/>
          <a:ext cx="4257902" cy="3548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409400" imgH="1155600" progId="Equation.3">
                  <p:embed/>
                </p:oleObj>
              </mc:Choice>
              <mc:Fallback>
                <p:oleObj name="Equation" r:id="rId3" imgW="140940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7012" y="1273627"/>
                        <a:ext cx="4257902" cy="35487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4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4914"/>
            <a:ext cx="10515600" cy="5502049"/>
          </a:xfrm>
        </p:spPr>
        <p:txBody>
          <a:bodyPr>
            <a:normAutofit lnSpcReduction="10000"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Combine: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–2  	11</a:t>
            </a: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u="sng" dirty="0" smtClean="0">
                <a:solidFill>
                  <a:srgbClr val="FF0000"/>
                </a:solidFill>
              </a:rPr>
              <a:t>–4 	13</a:t>
            </a: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u="sng" dirty="0" smtClean="0">
                <a:solidFill>
                  <a:srgbClr val="FF0000"/>
                </a:solidFill>
              </a:rPr>
              <a:t>–5	2</a:t>
            </a: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u="sng" dirty="0" smtClean="0">
                <a:solidFill>
                  <a:srgbClr val="FF0000"/>
                </a:solidFill>
              </a:rPr>
              <a:t>–1	3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m1 = -2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[-2]</a:t>
            </a:r>
            <a:r>
              <a:rPr lang="en-US" sz="2000" dirty="0" smtClean="0">
                <a:solidFill>
                  <a:srgbClr val="FF0000"/>
                </a:solidFill>
              </a:rPr>
              <a:t>		m1 = -4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[-4]</a:t>
            </a:r>
            <a:r>
              <a:rPr lang="en-US" sz="2000" dirty="0" smtClean="0">
                <a:solidFill>
                  <a:srgbClr val="FF0000"/>
                </a:solidFill>
              </a:rPr>
              <a:t>		m1 = -5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[-5]</a:t>
            </a:r>
            <a:r>
              <a:rPr lang="en-US" sz="2000" dirty="0" smtClean="0">
                <a:solidFill>
                  <a:srgbClr val="FF0000"/>
                </a:solidFill>
              </a:rPr>
              <a:t>		m1 = -1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[-1]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m2 = 11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[11]</a:t>
            </a:r>
            <a:r>
              <a:rPr lang="en-US" sz="2000" dirty="0" smtClean="0">
                <a:solidFill>
                  <a:srgbClr val="FF0000"/>
                </a:solidFill>
              </a:rPr>
              <a:t>		m2 = 13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[13]</a:t>
            </a:r>
            <a:r>
              <a:rPr lang="en-US" sz="2000" dirty="0" smtClean="0">
                <a:solidFill>
                  <a:srgbClr val="FF0000"/>
                </a:solidFill>
              </a:rPr>
              <a:t>		m2 = 2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[2]</a:t>
            </a:r>
            <a:r>
              <a:rPr lang="en-US" sz="2000" dirty="0" smtClean="0">
                <a:solidFill>
                  <a:srgbClr val="FF0000"/>
                </a:solidFill>
              </a:rPr>
              <a:t>		m2 = 3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[3]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m3 = 9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[-2, 11]		m3 = 9[-4, 13]		m3 = -3[-5,2]		m3 = 2[-1, 3]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max = 11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[11]</a:t>
            </a:r>
            <a:r>
              <a:rPr lang="en-US" sz="2000" dirty="0" smtClean="0">
                <a:solidFill>
                  <a:srgbClr val="FF0000"/>
                </a:solidFill>
              </a:rPr>
              <a:t>		max = 13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[13]</a:t>
            </a:r>
            <a:r>
              <a:rPr lang="en-US" sz="2000" dirty="0" smtClean="0">
                <a:solidFill>
                  <a:srgbClr val="FF0000"/>
                </a:solidFill>
              </a:rPr>
              <a:t>		max = 2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[2]</a:t>
            </a:r>
            <a:r>
              <a:rPr lang="en-US" sz="2000" dirty="0" smtClean="0">
                <a:solidFill>
                  <a:srgbClr val="FF0000"/>
                </a:solidFill>
              </a:rPr>
              <a:t>		max = 3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[3]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</a:t>
            </a:r>
            <a:endParaRPr lang="en-US" sz="2000" dirty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u="sng" dirty="0" smtClean="0">
                <a:solidFill>
                  <a:srgbClr val="FF0000"/>
                </a:solidFill>
              </a:rPr>
              <a:t>–2  	11	–4 	13</a:t>
            </a:r>
            <a:r>
              <a:rPr lang="en-US" sz="2000" dirty="0" smtClean="0">
                <a:solidFill>
                  <a:srgbClr val="FF0000"/>
                </a:solidFill>
              </a:rPr>
              <a:t>			</a:t>
            </a:r>
            <a:r>
              <a:rPr lang="en-US" sz="2000" u="sng" dirty="0" smtClean="0">
                <a:solidFill>
                  <a:srgbClr val="FF0000"/>
                </a:solidFill>
              </a:rPr>
              <a:t>–5	2	–1	3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m1 =  11, m2 = 13, m3 = 20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[11,-4,13]</a:t>
            </a:r>
            <a:r>
              <a:rPr lang="en-US" sz="2000" dirty="0" smtClean="0">
                <a:solidFill>
                  <a:srgbClr val="FF0000"/>
                </a:solidFill>
              </a:rPr>
              <a:t>               	 m1 =  2, m2 = 3, m3 = 4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[2,-1,3]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max = 20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[11, -4, 13]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  	                 max = 4 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[2, -1, 3]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sz="20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u="sng" dirty="0" smtClean="0">
                <a:solidFill>
                  <a:srgbClr val="FF0000"/>
                </a:solidFill>
              </a:rPr>
              <a:t>–2  	11	–4 	13	–5	2	–1	3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m1 =  20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[11, -4, 13]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   m2 = 4 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[2, -1, 3]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m3 </a:t>
            </a:r>
            <a:r>
              <a:rPr lang="en-US" sz="2000" smtClean="0">
                <a:solidFill>
                  <a:srgbClr val="FF0000"/>
                </a:solidFill>
                <a:sym typeface="Wingdings" panose="05000000000000000000" pitchFamily="2" charset="2"/>
              </a:rPr>
              <a:t>= 19  </a:t>
            </a:r>
            <a:r>
              <a:rPr lang="en-US" sz="2000" smtClean="0">
                <a:solidFill>
                  <a:srgbClr val="FF0000"/>
                </a:solidFill>
              </a:rPr>
              <a:t>[11,  –4 , 13, -5, 2, -1, 3]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max = 20  [11, -4, 13]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endParaRPr 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44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Content Placeholder 2"/>
          <p:cNvSpPr>
            <a:spLocks noGrp="1"/>
          </p:cNvSpPr>
          <p:nvPr>
            <p:ph idx="1"/>
          </p:nvPr>
        </p:nvSpPr>
        <p:spPr>
          <a:xfrm>
            <a:off x="598714" y="533400"/>
            <a:ext cx="9383486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algoritma</a:t>
            </a:r>
            <a:r>
              <a:rPr lang="en-US" altLang="en-US" sz="2400" dirty="0" smtClean="0"/>
              <a:t>: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i="1" dirty="0"/>
              <a:t>T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penjumlahan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level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pemanggilan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rekursif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/2 </a:t>
            </a:r>
            <a:r>
              <a:rPr lang="en-US" altLang="en-US" sz="2400" dirty="0" err="1"/>
              <a:t>elemen</a:t>
            </a:r>
            <a:r>
              <a:rPr lang="en-US" altLang="en-US" sz="2400" dirty="0"/>
              <a:t> </a:t>
            </a:r>
            <a:r>
              <a:rPr lang="en-US" altLang="en-US" sz="2400" i="1" dirty="0"/>
              <a:t>array.</a:t>
            </a:r>
          </a:p>
          <a:p>
            <a:pPr>
              <a:buFontTx/>
              <a:buNone/>
            </a:pPr>
            <a:r>
              <a:rPr lang="en-US" altLang="en-US" sz="2400" i="1" dirty="0" smtClean="0"/>
              <a:t>    </a:t>
            </a:r>
            <a:r>
              <a:rPr lang="en-US" altLang="en-US" sz="2400" dirty="0" err="1" smtClean="0"/>
              <a:t>Operasi</a:t>
            </a:r>
            <a:r>
              <a:rPr lang="en-US" altLang="en-US" sz="2400" i="1" dirty="0" smtClean="0"/>
              <a:t> </a:t>
            </a:r>
            <a:r>
              <a:rPr lang="en-US" altLang="en-US" sz="2400" dirty="0" err="1" smtClean="0"/>
              <a:t>penjumlahan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sub-</a:t>
            </a:r>
            <a:r>
              <a:rPr lang="en-US" altLang="en-US" sz="2400" dirty="0" err="1" smtClean="0"/>
              <a:t>aray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sepanjang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maks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n </a:t>
            </a:r>
            <a:r>
              <a:rPr lang="en-US" altLang="en-US" sz="2400" dirty="0" err="1" smtClean="0"/>
              <a:t>elemen</a:t>
            </a:r>
            <a:r>
              <a:rPr lang="en-US" altLang="en-US" sz="2400" dirty="0" smtClean="0"/>
              <a:t> = </a:t>
            </a:r>
            <a:r>
              <a:rPr lang="en-US" altLang="en-US" sz="2400" i="1" dirty="0" err="1" smtClean="0"/>
              <a:t>cn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	</a:t>
            </a:r>
          </a:p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i="1" dirty="0"/>
              <a:t>n </a:t>
            </a:r>
            <a:r>
              <a:rPr lang="en-US" altLang="en-US" sz="2400" dirty="0"/>
              <a:t>= 1, </a:t>
            </a:r>
            <a:r>
              <a:rPr lang="en-US" altLang="en-US" sz="2400" dirty="0" err="1" smtClean="0"/>
              <a:t>operasi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penjumlahan</a:t>
            </a:r>
            <a:r>
              <a:rPr lang="en-US" altLang="en-US" sz="2400" dirty="0" smtClean="0"/>
              <a:t> = </a:t>
            </a:r>
            <a:r>
              <a:rPr lang="en-US" altLang="en-US" sz="2400" dirty="0"/>
              <a:t>0,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umum</a:t>
            </a:r>
            <a:r>
              <a:rPr lang="en-US" altLang="en-US" sz="2400" dirty="0"/>
              <a:t> = </a:t>
            </a:r>
            <a:r>
              <a:rPr lang="en-US" altLang="en-US" sz="2400" i="1" dirty="0"/>
              <a:t>a</a:t>
            </a:r>
            <a:r>
              <a:rPr lang="en-US" altLang="en-US" sz="2400" dirty="0"/>
              <a:t>.	</a:t>
            </a:r>
            <a:endParaRPr lang="en-US" altLang="en-US" sz="2400" i="1" dirty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63C132-1D96-457D-BBF7-959C63AF750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530465"/>
              </p:ext>
            </p:extLst>
          </p:nvPr>
        </p:nvGraphicFramePr>
        <p:xfrm>
          <a:off x="2133601" y="3929741"/>
          <a:ext cx="4158117" cy="1034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1841500" imgH="457200" progId="Equation.3">
                  <p:embed/>
                </p:oleObj>
              </mc:Choice>
              <mc:Fallback>
                <p:oleObj name="Equation" r:id="rId3" imgW="18415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1" y="3929741"/>
                        <a:ext cx="4158117" cy="10341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98714" y="5399704"/>
            <a:ext cx="5829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Menurut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Teorema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Master, 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= O(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log 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59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253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Equation</vt:lpstr>
      <vt:lpstr>Latihan Soal  Algoritma Divide and Conquer</vt:lpstr>
      <vt:lpstr>Soal 1</vt:lpstr>
      <vt:lpstr>Penyelesaian (a) brute force:</vt:lpstr>
      <vt:lpstr>Penyelesaian (b) divide and conquer: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Latihan Soal  Algoritma Divide and Conquer</dc:title>
  <dc:creator>rinaldi-irk</dc:creator>
  <cp:lastModifiedBy>rinaldi-irk</cp:lastModifiedBy>
  <cp:revision>10</cp:revision>
  <dcterms:created xsi:type="dcterms:W3CDTF">2020-02-11T09:35:47Z</dcterms:created>
  <dcterms:modified xsi:type="dcterms:W3CDTF">2020-02-12T04:22:44Z</dcterms:modified>
</cp:coreProperties>
</file>