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6" r:id="rId9"/>
    <p:sldId id="287" r:id="rId10"/>
    <p:sldId id="263" r:id="rId11"/>
    <p:sldId id="293" r:id="rId12"/>
    <p:sldId id="270" r:id="rId13"/>
    <p:sldId id="288" r:id="rId14"/>
    <p:sldId id="290" r:id="rId15"/>
    <p:sldId id="291" r:id="rId16"/>
    <p:sldId id="294" r:id="rId17"/>
    <p:sldId id="292" r:id="rId18"/>
    <p:sldId id="265" r:id="rId19"/>
    <p:sldId id="266" r:id="rId20"/>
    <p:sldId id="267" r:id="rId21"/>
    <p:sldId id="281" r:id="rId22"/>
    <p:sldId id="282" r:id="rId23"/>
    <p:sldId id="283" r:id="rId24"/>
    <p:sldId id="284" r:id="rId25"/>
    <p:sldId id="285" r:id="rId26"/>
    <p:sldId id="268" r:id="rId27"/>
    <p:sldId id="272" r:id="rId28"/>
    <p:sldId id="273" r:id="rId29"/>
    <p:sldId id="269" r:id="rId30"/>
    <p:sldId id="274" r:id="rId31"/>
    <p:sldId id="275" r:id="rId32"/>
    <p:sldId id="27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99066-0179-4287-8BF3-3C8401B5B250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FB262-1833-4CDA-8353-28922540A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87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81E4-EF1C-498A-921C-75E7B26E51C2}" type="datetime1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A1A3-87C5-45A6-A857-79204878E846}" type="datetime1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9D53-3679-4383-BD56-E95B557A4861}" type="datetime1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50952-192E-4040-A379-185FE3956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735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3CEFF-E241-48A2-8294-3219C72B31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62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CB30-DADB-4A04-B1AB-A5FC4D52125E}" type="datetime1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8207-B066-4AD4-8BDC-8B03CEED41BA}" type="datetime1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A9A4-31AA-460D-8E09-2BE6AB8C6A9B}" type="datetime1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05D3-D9FE-4B6D-A46A-709CD716C518}" type="datetime1">
              <a:rPr lang="en-US" smtClean="0"/>
              <a:pPr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2DAF-2FE8-4C91-BBE9-5A5DD189C94C}" type="datetime1">
              <a:rPr lang="en-US" smtClean="0"/>
              <a:pPr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F822-CC57-4F99-8602-3DC7B191D972}" type="datetime1">
              <a:rPr lang="en-US" smtClean="0"/>
              <a:pPr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17A2-03ED-49A4-A194-1B0F5F46BC8A}" type="datetime1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E9EC-1AD4-4EDA-8B14-3BC20D9C44D9}" type="datetime1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EE76B-B2B0-4495-8AC6-9E31F90FE639}" type="datetime1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2.doc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2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1470025"/>
          </a:xfrm>
        </p:spPr>
        <p:txBody>
          <a:bodyPr/>
          <a:lstStyle/>
          <a:p>
            <a:r>
              <a:rPr lang="en-US" b="1" dirty="0" smtClean="0"/>
              <a:t>Decrease and Conquer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6781800" cy="1752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IF2211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Oleh</a:t>
            </a:r>
            <a:r>
              <a:rPr lang="en-US" dirty="0" smtClean="0"/>
              <a:t>: </a:t>
            </a:r>
            <a:r>
              <a:rPr lang="en-US" dirty="0" err="1" smtClean="0"/>
              <a:t>Rinaldi</a:t>
            </a:r>
            <a:r>
              <a:rPr lang="en-US" dirty="0" smtClean="0"/>
              <a:t> </a:t>
            </a:r>
            <a:r>
              <a:rPr lang="en-US" dirty="0" err="1" smtClean="0"/>
              <a:t>Munir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49530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Program </a:t>
            </a:r>
            <a:r>
              <a:rPr lang="en-US" sz="2400" dirty="0" err="1" smtClean="0"/>
              <a:t>Studi</a:t>
            </a:r>
            <a:r>
              <a:rPr lang="en-US" sz="2400" dirty="0" smtClean="0"/>
              <a:t> </a:t>
            </a:r>
            <a:r>
              <a:rPr lang="en-US" sz="2400" dirty="0" err="1" smtClean="0"/>
              <a:t>Teknik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Informatika</a:t>
            </a:r>
            <a:endParaRPr lang="en-US" sz="2400" dirty="0" smtClean="0"/>
          </a:p>
          <a:p>
            <a:pPr algn="ctr"/>
            <a:r>
              <a:rPr lang="en-US" sz="2400" dirty="0" err="1" smtClean="0"/>
              <a:t>Sekolah</a:t>
            </a:r>
            <a:r>
              <a:rPr lang="en-US" sz="2400" dirty="0" smtClean="0"/>
              <a:t> </a:t>
            </a:r>
            <a:r>
              <a:rPr lang="en-US" sz="2400" dirty="0" err="1" smtClean="0"/>
              <a:t>Teknik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Informatika</a:t>
            </a:r>
            <a:r>
              <a:rPr lang="en-US" sz="2400" dirty="0" smtClean="0"/>
              <a:t> ITB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i="1" dirty="0" smtClean="0"/>
              <a:t>Selection sort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Misalkan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i="1" dirty="0" smtClean="0"/>
              <a:t>a</a:t>
            </a:r>
            <a:r>
              <a:rPr lang="en-US" sz="2400" dirty="0" smtClean="0"/>
              <a:t> </a:t>
            </a:r>
            <a:r>
              <a:rPr lang="en-US" sz="2400" dirty="0" err="1" smtClean="0"/>
              <a:t>berisi</a:t>
            </a:r>
            <a:r>
              <a:rPr lang="en-US" sz="2400" dirty="0" smtClean="0"/>
              <a:t> </a:t>
            </a:r>
            <a:r>
              <a:rPr lang="en-US" sz="2400" dirty="0" err="1" smtClean="0"/>
              <a:t>elemen-elemen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 	4	12	3	9	1	21	5	2</a:t>
            </a:r>
          </a:p>
          <a:p>
            <a:pPr>
              <a:buNone/>
            </a:pPr>
            <a:r>
              <a:rPr lang="en-US" sz="2400" dirty="0" smtClean="0"/>
              <a:t> 	</a:t>
            </a:r>
            <a:r>
              <a:rPr lang="en-US" sz="2400" dirty="0" err="1" smtClean="0"/>
              <a:t>Langkah-langkah</a:t>
            </a:r>
            <a:r>
              <a:rPr lang="en-US" sz="2400" dirty="0" smtClean="0"/>
              <a:t> </a:t>
            </a:r>
            <a:r>
              <a:rPr lang="en-US" sz="2400" dirty="0" err="1" smtClean="0"/>
              <a:t>pengurutan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i="1" dirty="0" smtClean="0"/>
              <a:t>Selection Sort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0" y="2209800"/>
          <a:ext cx="8768744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Document" r:id="rId3" imgW="5506690" imgH="2631358" progId="Word.Document.12">
                  <p:embed/>
                </p:oleObj>
              </mc:Choice>
              <mc:Fallback>
                <p:oleObj name="Document" r:id="rId3" imgW="5506690" imgH="2631358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09800"/>
                        <a:ext cx="8768744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72423A-AAEF-40E1-9A5F-C628E9D5E29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  <p:graphicFrame>
        <p:nvGraphicFramePr>
          <p:cNvPr id="58371" name="Object 2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493469115"/>
              </p:ext>
            </p:extLst>
          </p:nvPr>
        </p:nvGraphicFramePr>
        <p:xfrm>
          <a:off x="209233" y="1592262"/>
          <a:ext cx="8942387" cy="474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Document" r:id="rId3" imgW="5617209" imgH="2639959" progId="Word.Document.8">
                  <p:embed/>
                </p:oleObj>
              </mc:Choice>
              <mc:Fallback>
                <p:oleObj name="Document" r:id="rId3" imgW="5617209" imgH="263995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33" y="1592262"/>
                        <a:ext cx="8942387" cy="474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838200"/>
            <a:ext cx="3134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Pohon</a:t>
            </a:r>
            <a:r>
              <a:rPr lang="en-US" sz="2400" dirty="0" smtClean="0"/>
              <a:t> </a:t>
            </a:r>
            <a:r>
              <a:rPr lang="en-US" sz="2400" dirty="0" err="1" smtClean="0"/>
              <a:t>pembagian</a:t>
            </a:r>
            <a:r>
              <a:rPr lang="en-US" sz="2400" dirty="0" smtClean="0"/>
              <a:t> </a:t>
            </a:r>
            <a:r>
              <a:rPr lang="en-US" sz="2400" dirty="0" err="1" smtClean="0"/>
              <a:t>larik</a:t>
            </a:r>
            <a:r>
              <a:rPr lang="en-US" sz="2400" dirty="0" smtClean="0"/>
              <a:t>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300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sz="2800" dirty="0" err="1" smtClean="0"/>
              <a:t>Kompleksitas</a:t>
            </a:r>
            <a:r>
              <a:rPr lang="en-US" sz="2800" dirty="0" smtClean="0"/>
              <a:t> </a:t>
            </a:r>
            <a:r>
              <a:rPr lang="en-US" sz="2800" dirty="0" err="1" smtClean="0"/>
              <a:t>waktu</a:t>
            </a:r>
            <a:r>
              <a:rPr lang="en-US" sz="2800" dirty="0" smtClean="0"/>
              <a:t> </a:t>
            </a:r>
            <a:r>
              <a:rPr lang="en-US" sz="2800" dirty="0" err="1" smtClean="0"/>
              <a:t>algoritma</a:t>
            </a:r>
            <a:r>
              <a:rPr lang="en-US" sz="2800" dirty="0" smtClean="0"/>
              <a:t> </a:t>
            </a:r>
            <a:r>
              <a:rPr lang="en-US" sz="2800" i="1" dirty="0" smtClean="0"/>
              <a:t>Selection Sort: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 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i="1" dirty="0" smtClean="0"/>
              <a:t>T</a:t>
            </a:r>
            <a:r>
              <a:rPr lang="en-US" sz="2800" dirty="0" smtClean="0"/>
              <a:t>(</a:t>
            </a:r>
            <a:r>
              <a:rPr lang="en-US" sz="2800" i="1" dirty="0" smtClean="0"/>
              <a:t>n</a:t>
            </a:r>
            <a:r>
              <a:rPr lang="en-US" sz="2800" dirty="0" smtClean="0"/>
              <a:t>) = </a:t>
            </a:r>
            <a:r>
              <a:rPr lang="en-US" sz="2800" dirty="0" err="1" smtClean="0"/>
              <a:t>waktu</a:t>
            </a:r>
            <a:r>
              <a:rPr lang="en-US" sz="2800" dirty="0" smtClean="0"/>
              <a:t> </a:t>
            </a:r>
            <a:r>
              <a:rPr lang="en-US" sz="2800" dirty="0" err="1" smtClean="0"/>
              <a:t>pembagian</a:t>
            </a:r>
            <a:r>
              <a:rPr lang="en-US" sz="2800" dirty="0" smtClean="0"/>
              <a:t> + </a:t>
            </a:r>
            <a:r>
              <a:rPr lang="en-US" sz="2800" dirty="0" err="1" smtClean="0"/>
              <a:t>waktu</a:t>
            </a:r>
            <a:r>
              <a:rPr lang="en-US" sz="2800" dirty="0" smtClean="0"/>
              <a:t> </a:t>
            </a:r>
            <a:r>
              <a:rPr lang="en-US" sz="2800" dirty="0" err="1" smtClean="0"/>
              <a:t>pemanggilan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		    </a:t>
            </a:r>
            <a:r>
              <a:rPr lang="en-US" sz="2800" dirty="0" err="1" smtClean="0"/>
              <a:t>rekurens</a:t>
            </a:r>
            <a:r>
              <a:rPr lang="en-US" sz="2800" dirty="0" smtClean="0"/>
              <a:t> </a:t>
            </a:r>
            <a:r>
              <a:rPr lang="en-US" sz="2800" i="1" dirty="0" smtClean="0"/>
              <a:t>Selection Sort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</a:t>
            </a:r>
            <a:r>
              <a:rPr lang="en-US" sz="2800" dirty="0" err="1" smtClean="0"/>
              <a:t>tabel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		    </a:t>
            </a:r>
            <a:r>
              <a:rPr lang="en-US" sz="2800" dirty="0" err="1" smtClean="0"/>
              <a:t>kanan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berukuran</a:t>
            </a:r>
            <a:r>
              <a:rPr lang="en-US" sz="2800" dirty="0" smtClean="0"/>
              <a:t> </a:t>
            </a:r>
            <a:r>
              <a:rPr lang="en-US" sz="2800" i="1" dirty="0" smtClean="0"/>
              <a:t>n</a:t>
            </a:r>
            <a:r>
              <a:rPr lang="en-US" sz="2800" dirty="0" smtClean="0"/>
              <a:t> </a:t>
            </a:r>
            <a:r>
              <a:rPr lang="en-US" sz="2800" dirty="0" err="1" smtClean="0"/>
              <a:t>elemen</a:t>
            </a:r>
            <a:r>
              <a:rPr lang="en-US" sz="2800" dirty="0" smtClean="0"/>
              <a:t>. </a:t>
            </a:r>
          </a:p>
          <a:p>
            <a:endParaRPr lang="en-US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2514600" y="3352800"/>
          <a:ext cx="424349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Equation" r:id="rId3" imgW="1701800" imgH="431800" progId="Equation.3">
                  <p:embed/>
                </p:oleObj>
              </mc:Choice>
              <mc:Fallback>
                <p:oleObj name="Equation" r:id="rId3" imgW="1701800" imgH="431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352800"/>
                        <a:ext cx="4243493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14400" y="5105400"/>
            <a:ext cx="73292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Persamaan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pada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bagian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rekurensi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bila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diselesaikan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menghasilkan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=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07A68B-67A7-409F-9ED8-DC2BC5CB5B3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graphicFrame>
        <p:nvGraphicFramePr>
          <p:cNvPr id="33796" name="Object 3"/>
          <p:cNvGraphicFramePr>
            <a:graphicFrameLocks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115997"/>
              </p:ext>
            </p:extLst>
          </p:nvPr>
        </p:nvGraphicFramePr>
        <p:xfrm>
          <a:off x="395288" y="1658938"/>
          <a:ext cx="8278812" cy="444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name="Document" r:id="rId3" imgW="5773161" imgH="3096945" progId="Word.Document.8">
                  <p:embed/>
                </p:oleObj>
              </mc:Choice>
              <mc:Fallback>
                <p:oleObj name="Document" r:id="rId3" imgW="5773161" imgH="309694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658938"/>
                        <a:ext cx="8278812" cy="444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58900"/>
            <a:ext cx="8229600" cy="381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2400" b="1" dirty="0" err="1" smtClean="0"/>
              <a:t>Contoh</a:t>
            </a:r>
            <a:r>
              <a:rPr lang="en-US" altLang="en-US" sz="2400" b="1" dirty="0" smtClean="0"/>
              <a:t> 3: </a:t>
            </a:r>
            <a:r>
              <a:rPr lang="en-US" altLang="en-US" sz="2400" b="1" i="1" dirty="0" smtClean="0"/>
              <a:t>Insertion </a:t>
            </a:r>
            <a:r>
              <a:rPr lang="en-US" altLang="en-US" sz="2400" b="1" i="1" dirty="0" smtClean="0"/>
              <a:t>Sort</a:t>
            </a:r>
          </a:p>
        </p:txBody>
      </p:sp>
    </p:spTree>
    <p:extLst>
      <p:ext uri="{BB962C8B-B14F-4D97-AF65-F5344CB8AC3E}">
        <p14:creationId xmlns:p14="http://schemas.microsoft.com/office/powerpoint/2010/main" val="32479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E7EB17-1103-403F-B86B-1FF6D54A0DC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graphicFrame>
        <p:nvGraphicFramePr>
          <p:cNvPr id="35843" name="Object 2"/>
          <p:cNvGraphicFramePr>
            <a:graphicFrameLocks noChangeAspect="1"/>
          </p:cNvGraphicFramePr>
          <p:nvPr>
            <p:ph/>
          </p:nvPr>
        </p:nvGraphicFramePr>
        <p:xfrm>
          <a:off x="971550" y="549275"/>
          <a:ext cx="6624638" cy="578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Document" r:id="rId3" imgW="5617209" imgH="4901241" progId="Word.Document.8">
                  <p:embed/>
                </p:oleObj>
              </mc:Choice>
              <mc:Fallback>
                <p:oleObj name="Document" r:id="rId3" imgW="5617209" imgH="490124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49275"/>
                        <a:ext cx="6624638" cy="578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74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43222C-C04C-4A31-BEF9-DB2C2B15001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graphicFrame>
        <p:nvGraphicFramePr>
          <p:cNvPr id="36867" name="Object 2"/>
          <p:cNvGraphicFramePr>
            <a:graphicFrameLocks noChangeAspect="1"/>
          </p:cNvGraphicFramePr>
          <p:nvPr>
            <p:ph/>
          </p:nvPr>
        </p:nvGraphicFramePr>
        <p:xfrm>
          <a:off x="609600" y="787400"/>
          <a:ext cx="8075613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Document" r:id="rId4" imgW="5629454" imgH="3116765" progId="Word.Document.8">
                  <p:embed/>
                </p:oleObj>
              </mc:Choice>
              <mc:Fallback>
                <p:oleObj name="Document" r:id="rId4" imgW="5629454" imgH="311676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787400"/>
                        <a:ext cx="8075613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13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72423A-AAEF-40E1-9A5F-C628E9D5E29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graphicFrame>
        <p:nvGraphicFramePr>
          <p:cNvPr id="58371" name="Object 2"/>
          <p:cNvGraphicFramePr>
            <a:graphicFrameLocks noChangeAspect="1"/>
          </p:cNvGraphicFramePr>
          <p:nvPr>
            <p:ph/>
          </p:nvPr>
        </p:nvGraphicFramePr>
        <p:xfrm>
          <a:off x="209233" y="1592262"/>
          <a:ext cx="8942387" cy="474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Document" r:id="rId3" imgW="5617209" imgH="2639959" progId="Word.Document.8">
                  <p:embed/>
                </p:oleObj>
              </mc:Choice>
              <mc:Fallback>
                <p:oleObj name="Document" r:id="rId3" imgW="5617209" imgH="263995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33" y="1592262"/>
                        <a:ext cx="8942387" cy="474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838200"/>
            <a:ext cx="3134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Pohon</a:t>
            </a:r>
            <a:r>
              <a:rPr lang="en-US" sz="2400" dirty="0" smtClean="0"/>
              <a:t> </a:t>
            </a:r>
            <a:r>
              <a:rPr lang="en-US" sz="2400" dirty="0" err="1" smtClean="0"/>
              <a:t>pembagian</a:t>
            </a:r>
            <a:r>
              <a:rPr lang="en-US" sz="2400" dirty="0" smtClean="0"/>
              <a:t> </a:t>
            </a:r>
            <a:r>
              <a:rPr lang="en-US" sz="2400" dirty="0" err="1" smtClean="0"/>
              <a:t>larik</a:t>
            </a:r>
            <a:r>
              <a:rPr lang="en-US" sz="2400" dirty="0" smtClean="0"/>
              <a:t>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122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783DA2-BF20-4857-9242-C03A25455D8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04813"/>
            <a:ext cx="8362950" cy="57261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Kompleksitas waktu algoritma </a:t>
            </a:r>
            <a:r>
              <a:rPr lang="en-US" altLang="en-US" sz="2800" i="1" smtClean="0"/>
              <a:t>Insertion Sort</a:t>
            </a:r>
            <a:r>
              <a:rPr lang="en-US" altLang="en-US" sz="2800" smtClean="0"/>
              <a:t>: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>
              <a:buFontTx/>
              <a:buNone/>
            </a:pPr>
            <a:endParaRPr lang="en-US" altLang="en-US" sz="2800" smtClean="0"/>
          </a:p>
        </p:txBody>
      </p:sp>
      <p:graphicFrame>
        <p:nvGraphicFramePr>
          <p:cNvPr id="37892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1116013" y="1125538"/>
          <a:ext cx="3816350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Equation" r:id="rId3" imgW="2420142" imgH="583301" progId="Equation.3">
                  <p:embed/>
                </p:oleObj>
              </mc:Choice>
              <mc:Fallback>
                <p:oleObj name="Equation" r:id="rId3" imgW="2420142" imgH="5833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125538"/>
                        <a:ext cx="3816350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763588" y="2466975"/>
          <a:ext cx="7345362" cy="359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Document" r:id="rId5" imgW="5617209" imgH="2861484" progId="Word.Document.8">
                  <p:embed/>
                </p:oleObj>
              </mc:Choice>
              <mc:Fallback>
                <p:oleObj name="Document" r:id="rId5" imgW="5617209" imgH="286148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2466975"/>
                        <a:ext cx="7345362" cy="359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287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Decrease by a Constant  Factor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3352800" y="1447800"/>
            <a:ext cx="2209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berukuran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52600" y="2743200"/>
            <a:ext cx="23622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Sub-</a:t>
            </a:r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berukuran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/2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42672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Solusi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Sub-</a:t>
            </a:r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59436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Solusi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semula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0"/>
          </p:cNvCxnSpPr>
          <p:nvPr/>
        </p:nvCxnSpPr>
        <p:spPr>
          <a:xfrm rot="5400000">
            <a:off x="2950043" y="2016824"/>
            <a:ext cx="710033" cy="7427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4"/>
            <a:endCxn id="7" idx="0"/>
          </p:cNvCxnSpPr>
          <p:nvPr/>
        </p:nvCxnSpPr>
        <p:spPr>
          <a:xfrm rot="5400000">
            <a:off x="2552700" y="3886200"/>
            <a:ext cx="762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2"/>
          </p:cNvCxnSpPr>
          <p:nvPr/>
        </p:nvCxnSpPr>
        <p:spPr>
          <a:xfrm rot="5400000">
            <a:off x="2686050" y="5238750"/>
            <a:ext cx="457200" cy="381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95600" y="5486400"/>
            <a:ext cx="23622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5" idx="5"/>
          </p:cNvCxnSpPr>
          <p:nvPr/>
        </p:nvCxnSpPr>
        <p:spPr>
          <a:xfrm rot="16200000" flipV="1">
            <a:off x="3521775" y="3750375"/>
            <a:ext cx="3453233" cy="188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8" idx="0"/>
          </p:cNvCxnSpPr>
          <p:nvPr/>
        </p:nvCxnSpPr>
        <p:spPr>
          <a:xfrm rot="16200000" flipH="1">
            <a:off x="3829050" y="5695950"/>
            <a:ext cx="457200" cy="381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3</a:t>
            </a:r>
            <a:r>
              <a:rPr lang="en-US" sz="2800" dirty="0" smtClean="0"/>
              <a:t>: </a:t>
            </a:r>
            <a:r>
              <a:rPr lang="en-US" sz="2800" i="1" dirty="0" smtClean="0"/>
              <a:t>Binary search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Kondisi</a:t>
            </a:r>
            <a:r>
              <a:rPr lang="en-US" sz="2800" dirty="0" smtClean="0"/>
              <a:t> </a:t>
            </a:r>
            <a:r>
              <a:rPr lang="en-US" sz="2800" dirty="0" err="1" smtClean="0"/>
              <a:t>awal</a:t>
            </a:r>
            <a:r>
              <a:rPr lang="en-US" sz="2800" dirty="0" smtClean="0"/>
              <a:t>: </a:t>
            </a:r>
            <a:r>
              <a:rPr lang="en-US" sz="2800" dirty="0" err="1" smtClean="0"/>
              <a:t>larik</a:t>
            </a:r>
            <a:r>
              <a:rPr lang="en-US" sz="2800" dirty="0" smtClean="0"/>
              <a:t> </a:t>
            </a:r>
            <a:r>
              <a:rPr lang="en-US" sz="2800" i="1" dirty="0" smtClean="0"/>
              <a:t>A</a:t>
            </a:r>
            <a:r>
              <a:rPr lang="en-US" sz="2800" dirty="0" smtClean="0"/>
              <a:t> </a:t>
            </a:r>
            <a:r>
              <a:rPr lang="en-US" sz="2800" dirty="0" err="1" smtClean="0"/>
              <a:t>sudah</a:t>
            </a:r>
            <a:r>
              <a:rPr lang="en-US" sz="2800" dirty="0" smtClean="0"/>
              <a:t> </a:t>
            </a:r>
            <a:r>
              <a:rPr lang="en-US" sz="2800" dirty="0" err="1" smtClean="0"/>
              <a:t>terurut</a:t>
            </a:r>
            <a:r>
              <a:rPr lang="en-US" sz="2800" dirty="0" smtClean="0"/>
              <a:t> </a:t>
            </a:r>
            <a:r>
              <a:rPr lang="en-US" sz="2800" dirty="0" err="1" smtClean="0"/>
              <a:t>menaik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		      </a:t>
            </a:r>
            <a:r>
              <a:rPr lang="en-US" sz="2800" i="1" dirty="0" smtClean="0"/>
              <a:t>K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dicari</a:t>
            </a:r>
            <a:endParaRPr lang="en-US" sz="2800" dirty="0"/>
          </a:p>
          <a:p>
            <a:pPr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609600" y="2743200"/>
          <a:ext cx="7806267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Visio" r:id="rId3" imgW="4390263" imgH="942594" progId="Visio.Drawing.11">
                  <p:embed/>
                </p:oleObj>
              </mc:Choice>
              <mc:Fallback>
                <p:oleObj name="Visio" r:id="rId3" imgW="4390263" imgH="942594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743200"/>
                        <a:ext cx="7806267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724400"/>
            <a:ext cx="7344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</a:t>
            </a:r>
            <a:r>
              <a:rPr lang="en-US" sz="2400" dirty="0" err="1" smtClean="0"/>
              <a:t>tengah</a:t>
            </a:r>
            <a:r>
              <a:rPr lang="en-US" sz="2400" dirty="0" smtClean="0"/>
              <a:t> (mid) </a:t>
            </a:r>
            <a:r>
              <a:rPr lang="en-US" sz="2400" dirty="0" smtClean="0">
                <a:sym typeface="Symbol"/>
              </a:rPr>
              <a:t>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dirty="0" err="1" smtClean="0">
                <a:sym typeface="Symbol"/>
              </a:rPr>
              <a:t>maka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pencarian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dilakukan</a:t>
            </a:r>
            <a:r>
              <a:rPr lang="en-US" sz="2400" dirty="0" smtClean="0">
                <a:sym typeface="Symbol"/>
              </a:rPr>
              <a:t> </a:t>
            </a:r>
          </a:p>
          <a:p>
            <a:r>
              <a:rPr lang="en-US" sz="2400" dirty="0" err="1" smtClean="0">
                <a:sym typeface="Symbol"/>
              </a:rPr>
              <a:t>hanya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pada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setengah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bagian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larik</a:t>
            </a:r>
            <a:r>
              <a:rPr lang="en-US" sz="2400" dirty="0" smtClean="0">
                <a:sym typeface="Symbol"/>
              </a:rPr>
              <a:t> (</a:t>
            </a:r>
            <a:r>
              <a:rPr lang="en-US" sz="2400" dirty="0" err="1" smtClean="0">
                <a:sym typeface="Symbol"/>
              </a:rPr>
              <a:t>kiri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atau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kanan</a:t>
            </a:r>
            <a:r>
              <a:rPr lang="en-US" sz="2400" dirty="0" smtClean="0">
                <a:sym typeface="Symbol"/>
              </a:rPr>
              <a:t>)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7760" y="5715000"/>
            <a:ext cx="8746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persoalan</a:t>
            </a:r>
            <a:r>
              <a:rPr lang="en-US" sz="2400" dirty="0" smtClean="0"/>
              <a:t> </a:t>
            </a:r>
            <a:r>
              <a:rPr lang="en-US" sz="2400" dirty="0" err="1" smtClean="0"/>
              <a:t>selalu</a:t>
            </a:r>
            <a:r>
              <a:rPr lang="en-US" sz="2400" dirty="0" smtClean="0"/>
              <a:t> </a:t>
            </a:r>
            <a:r>
              <a:rPr lang="en-US" sz="2400" dirty="0" err="1" smtClean="0"/>
              <a:t>berkurang</a:t>
            </a:r>
            <a:r>
              <a:rPr lang="en-US" sz="2400" dirty="0" smtClean="0"/>
              <a:t>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semula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bagain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diproses</a:t>
            </a:r>
            <a:r>
              <a:rPr lang="en-US" sz="2400" dirty="0" smtClean="0"/>
              <a:t>,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lagi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Decrease and conquer</a:t>
            </a:r>
            <a:r>
              <a:rPr lang="en-US" sz="2800" dirty="0" smtClean="0"/>
              <a:t>: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desain</a:t>
            </a:r>
            <a:r>
              <a:rPr lang="en-US" sz="2800" dirty="0" smtClean="0"/>
              <a:t> </a:t>
            </a:r>
            <a:r>
              <a:rPr lang="en-US" sz="2800" dirty="0" err="1" smtClean="0"/>
              <a:t>algoritma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mereduksi</a:t>
            </a:r>
            <a:r>
              <a:rPr lang="en-US" sz="2800" dirty="0" smtClean="0"/>
              <a:t> 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sub-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kecil</a:t>
            </a:r>
            <a:r>
              <a:rPr lang="en-US" sz="2800" dirty="0" smtClean="0"/>
              <a:t>, </a:t>
            </a:r>
            <a:r>
              <a:rPr lang="en-US" sz="2800" dirty="0" err="1" smtClean="0"/>
              <a:t>tetapi</a:t>
            </a:r>
            <a:r>
              <a:rPr lang="en-US" sz="2800" dirty="0" smtClean="0"/>
              <a:t> </a:t>
            </a:r>
            <a:r>
              <a:rPr lang="en-US" sz="2800" dirty="0" err="1" smtClean="0"/>
              <a:t>selanjutnya</a:t>
            </a:r>
            <a:r>
              <a:rPr lang="en-US" sz="2800" dirty="0" smtClean="0"/>
              <a:t>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memproses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sub-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</a:t>
            </a:r>
            <a:r>
              <a:rPr lang="en-US" sz="2800" dirty="0" err="1" smtClean="0"/>
              <a:t>saja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err="1" smtClean="0"/>
              <a:t>Berbeda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i="1" dirty="0" smtClean="0"/>
              <a:t>divide and conquer  </a:t>
            </a:r>
            <a:r>
              <a:rPr lang="en-US" sz="2800" dirty="0" smtClean="0"/>
              <a:t>yang </a:t>
            </a:r>
            <a:r>
              <a:rPr lang="en-US" sz="2800" dirty="0" err="1" smtClean="0"/>
              <a:t>memproses</a:t>
            </a:r>
            <a:r>
              <a:rPr lang="en-US" sz="2800" dirty="0" smtClean="0"/>
              <a:t> </a:t>
            </a:r>
            <a:r>
              <a:rPr lang="en-US" sz="2800" i="1" dirty="0" err="1" smtClean="0"/>
              <a:t>semua</a:t>
            </a:r>
            <a:r>
              <a:rPr lang="en-US" sz="2800" dirty="0" smtClean="0"/>
              <a:t> sub-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menggabung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solusi</a:t>
            </a:r>
            <a:r>
              <a:rPr lang="en-US" sz="2800" dirty="0" smtClean="0"/>
              <a:t>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sub-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60198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 dirty="0" smtClean="0"/>
              <a:t>	procedure</a:t>
            </a:r>
            <a:r>
              <a:rPr lang="en-US" sz="2400" dirty="0" smtClean="0"/>
              <a:t> </a:t>
            </a:r>
            <a:r>
              <a:rPr lang="en-US" sz="2400" dirty="0" err="1" smtClean="0"/>
              <a:t>bin_search</a:t>
            </a:r>
            <a:r>
              <a:rPr lang="en-US" sz="2400" dirty="0" smtClean="0"/>
              <a:t>(input </a:t>
            </a:r>
            <a:r>
              <a:rPr lang="en-US" sz="2400" i="1" dirty="0" smtClean="0"/>
              <a:t>A</a:t>
            </a:r>
            <a:r>
              <a:rPr lang="en-US" sz="2400" dirty="0" smtClean="0"/>
              <a:t> : </a:t>
            </a:r>
            <a:r>
              <a:rPr lang="en-US" sz="2400" dirty="0" err="1" smtClean="0"/>
              <a:t>ArrayOfInteger</a:t>
            </a:r>
            <a:r>
              <a:rPr lang="en-US" sz="2400" dirty="0" smtClean="0"/>
              <a:t>;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            input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, </a:t>
            </a:r>
            <a:r>
              <a:rPr lang="en-US" sz="2400" i="1" dirty="0" smtClean="0"/>
              <a:t>j</a:t>
            </a:r>
            <a:r>
              <a:rPr lang="en-US" sz="2400" dirty="0" smtClean="0"/>
              <a:t> : </a:t>
            </a:r>
            <a:r>
              <a:rPr lang="en-US" sz="2400" b="1" dirty="0" smtClean="0"/>
              <a:t>integer</a:t>
            </a:r>
            <a:r>
              <a:rPr lang="en-US" sz="2400" dirty="0" smtClean="0"/>
              <a:t>; input </a:t>
            </a:r>
            <a:r>
              <a:rPr lang="en-US" sz="2400" i="1" dirty="0" smtClean="0"/>
              <a:t>K</a:t>
            </a:r>
            <a:r>
              <a:rPr lang="en-US" sz="2400" dirty="0" smtClean="0"/>
              <a:t> : </a:t>
            </a:r>
            <a:r>
              <a:rPr lang="en-US" sz="2400" b="1" dirty="0" smtClean="0"/>
              <a:t>integer</a:t>
            </a:r>
            <a:r>
              <a:rPr lang="en-US" sz="2400" dirty="0" smtClean="0"/>
              <a:t>; output </a:t>
            </a:r>
            <a:r>
              <a:rPr lang="en-US" sz="2400" i="1" dirty="0" err="1" smtClean="0"/>
              <a:t>idx</a:t>
            </a:r>
            <a:r>
              <a:rPr lang="en-US" sz="2400" i="1" dirty="0" smtClean="0"/>
              <a:t> </a:t>
            </a:r>
            <a:r>
              <a:rPr lang="en-US" sz="2400" dirty="0" smtClean="0"/>
              <a:t>: </a:t>
            </a:r>
            <a:r>
              <a:rPr lang="en-US" sz="2400" b="1" dirty="0" smtClean="0"/>
              <a:t>integer</a:t>
            </a:r>
            <a:r>
              <a:rPr lang="en-US" sz="2400" dirty="0" smtClean="0"/>
              <a:t>) 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  <a:r>
              <a:rPr lang="en-US" sz="2400" b="1" dirty="0" err="1" smtClean="0">
                <a:sym typeface="Symbol"/>
              </a:rPr>
              <a:t>Deklarasi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	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: </a:t>
            </a:r>
            <a:r>
              <a:rPr lang="en-US" sz="2400" b="1" dirty="0" smtClean="0">
                <a:sym typeface="Symbol"/>
              </a:rPr>
              <a:t>integer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ym typeface="Symbol"/>
              </a:rPr>
              <a:t>	</a:t>
            </a:r>
            <a:r>
              <a:rPr lang="en-US" sz="2400" b="1" dirty="0" err="1" smtClean="0">
                <a:sym typeface="Symbol"/>
              </a:rPr>
              <a:t>Algoritma</a:t>
            </a:r>
            <a:r>
              <a:rPr lang="en-US" sz="2400" dirty="0" smtClean="0">
                <a:sym typeface="Symbol"/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&gt; j </a:t>
            </a:r>
            <a:r>
              <a:rPr lang="en-US" sz="2400" b="1" dirty="0" smtClean="0">
                <a:sym typeface="Symbol"/>
              </a:rPr>
              <a:t>then</a:t>
            </a:r>
            <a:r>
              <a:rPr lang="en-US" sz="2400" dirty="0" smtClean="0">
                <a:sym typeface="Symbol"/>
              </a:rPr>
              <a:t>   </a:t>
            </a:r>
            <a:r>
              <a:rPr lang="en-US" sz="2400" i="1" dirty="0" smtClean="0">
                <a:sym typeface="Symbol"/>
              </a:rPr>
              <a:t>{ </a:t>
            </a:r>
            <a:r>
              <a:rPr lang="en-US" sz="2400" i="1" dirty="0" err="1" smtClean="0">
                <a:sym typeface="Symbol"/>
              </a:rPr>
              <a:t>ukuran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larik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sudah</a:t>
            </a:r>
            <a:r>
              <a:rPr lang="en-US" sz="2400" i="1" dirty="0" smtClean="0">
                <a:sym typeface="Symbol"/>
              </a:rPr>
              <a:t> 0}</a:t>
            </a:r>
            <a:endParaRPr lang="en-US" sz="2400" b="1" i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    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 -1     </a:t>
            </a:r>
            <a:r>
              <a:rPr lang="en-US" sz="2400" i="1" dirty="0" smtClean="0">
                <a:sym typeface="Symbol"/>
              </a:rPr>
              <a:t>{ k </a:t>
            </a:r>
            <a:r>
              <a:rPr lang="en-US" sz="2400" i="1" dirty="0" err="1" smtClean="0">
                <a:sym typeface="Symbol"/>
              </a:rPr>
              <a:t>tidak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ditemukan</a:t>
            </a:r>
            <a:r>
              <a:rPr lang="en-US" sz="2400" i="1" dirty="0" smtClean="0">
                <a:sym typeface="Symbol"/>
              </a:rPr>
              <a:t> }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mid  (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+ </a:t>
            </a:r>
            <a:r>
              <a:rPr lang="en-US" sz="2400" i="1" dirty="0" smtClean="0">
                <a:sym typeface="Symbol"/>
              </a:rPr>
              <a:t>j</a:t>
            </a:r>
            <a:r>
              <a:rPr lang="en-US" sz="2400" dirty="0" smtClean="0">
                <a:sym typeface="Symbol"/>
              </a:rPr>
              <a:t>)/2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) = </a:t>
            </a:r>
            <a:r>
              <a:rPr lang="en-US" sz="2400" i="1" dirty="0" smtClean="0">
                <a:sym typeface="Symbol"/>
              </a:rPr>
              <a:t>K </a:t>
            </a:r>
            <a:r>
              <a:rPr lang="en-US" sz="2400" b="1" dirty="0" smtClean="0">
                <a:sym typeface="Symbol"/>
              </a:rPr>
              <a:t>then</a:t>
            </a:r>
            <a:r>
              <a:rPr lang="en-US" sz="2400" dirty="0" smtClean="0">
                <a:sym typeface="Symbol"/>
              </a:rPr>
              <a:t>   </a:t>
            </a:r>
            <a:r>
              <a:rPr lang="en-US" sz="2400" i="1" dirty="0" smtClean="0">
                <a:sym typeface="Symbol"/>
              </a:rPr>
              <a:t>{ k </a:t>
            </a:r>
            <a:r>
              <a:rPr lang="en-US" sz="2400" i="1" dirty="0" err="1" smtClean="0">
                <a:sym typeface="Symbol"/>
              </a:rPr>
              <a:t>ditemukan</a:t>
            </a:r>
            <a:r>
              <a:rPr lang="en-US" sz="2400" i="1" dirty="0" smtClean="0">
                <a:sym typeface="Symbol"/>
              </a:rPr>
              <a:t> }</a:t>
            </a:r>
            <a:endParaRPr lang="en-US" sz="2400" b="1" i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    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dirty="0" smtClean="0">
                <a:sym typeface="Symbol"/>
              </a:rPr>
              <a:t>  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	        </a:t>
            </a:r>
            <a:r>
              <a:rPr lang="en-US" sz="2400" i="1" dirty="0" smtClean="0">
                <a:sym typeface="Symbol"/>
              </a:rPr>
              <a:t>{ </a:t>
            </a:r>
            <a:r>
              <a:rPr lang="en-US" sz="2400" i="1" dirty="0" err="1" smtClean="0">
                <a:sym typeface="Symbol"/>
              </a:rPr>
              <a:t>indeks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elemen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larik</a:t>
            </a:r>
            <a:r>
              <a:rPr lang="en-US" sz="2400" i="1" dirty="0" smtClean="0">
                <a:sym typeface="Symbol"/>
              </a:rPr>
              <a:t> yang </a:t>
            </a:r>
            <a:r>
              <a:rPr lang="en-US" sz="2400" i="1" dirty="0" err="1" smtClean="0">
                <a:sym typeface="Symbol"/>
              </a:rPr>
              <a:t>bernilai</a:t>
            </a:r>
            <a:r>
              <a:rPr lang="en-US" sz="2400" i="1" dirty="0" smtClean="0">
                <a:sym typeface="Symbol"/>
              </a:rPr>
              <a:t> = K }	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                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) &gt;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  </a:t>
            </a:r>
            <a:r>
              <a:rPr lang="en-US" sz="2400" b="1" dirty="0" smtClean="0">
                <a:sym typeface="Symbol"/>
              </a:rPr>
              <a:t>then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         </a:t>
            </a:r>
            <a:r>
              <a:rPr lang="en-US" sz="2400" dirty="0" err="1" smtClean="0">
                <a:sym typeface="Symbol"/>
              </a:rPr>
              <a:t>bin_search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– 1,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dirty="0" smtClean="0">
                <a:sym typeface="Symbol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      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         </a:t>
            </a:r>
            <a:r>
              <a:rPr lang="en-US" sz="2400" dirty="0" err="1" smtClean="0">
                <a:sym typeface="Symbol"/>
              </a:rPr>
              <a:t>bin_search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>
                <a:sym typeface="Symbol"/>
              </a:rPr>
              <a:t>+</a:t>
            </a:r>
            <a:r>
              <a:rPr lang="en-US" sz="2400" dirty="0" smtClean="0">
                <a:sym typeface="Symbol"/>
              </a:rPr>
              <a:t> 1, </a:t>
            </a:r>
            <a:r>
              <a:rPr lang="en-US" sz="2400" i="1" dirty="0" smtClean="0">
                <a:sym typeface="Symbol"/>
              </a:rPr>
              <a:t>j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dirty="0" smtClean="0">
                <a:sym typeface="Symbol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        </a:t>
            </a:r>
            <a:r>
              <a:rPr lang="en-US" sz="2400" b="1" dirty="0" err="1" smtClean="0">
                <a:sym typeface="Symbol"/>
              </a:rPr>
              <a:t>endif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ym typeface="Symbol"/>
              </a:rPr>
              <a:t>               </a:t>
            </a:r>
            <a:r>
              <a:rPr lang="en-US" sz="2400" b="1" dirty="0" err="1" smtClean="0">
                <a:sym typeface="Symbol"/>
              </a:rPr>
              <a:t>endif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ym typeface="Symbol"/>
              </a:rPr>
              <a:t>       </a:t>
            </a:r>
            <a:r>
              <a:rPr lang="en-US" sz="2400" b="1" dirty="0" err="1" smtClean="0">
                <a:sym typeface="Symbol"/>
              </a:rPr>
              <a:t>endif</a:t>
            </a:r>
            <a:r>
              <a:rPr lang="en-US" sz="2400" b="1" dirty="0" smtClean="0">
                <a:sym typeface="Symbol"/>
              </a:rPr>
              <a:t>     </a:t>
            </a:r>
            <a:r>
              <a:rPr lang="en-US" sz="2400" dirty="0" smtClean="0">
                <a:sym typeface="Symbol"/>
              </a:rPr>
              <a:t>          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</a:t>
            </a:r>
            <a:r>
              <a:rPr lang="en-US" sz="2400" dirty="0" err="1" smtClean="0"/>
              <a:t>perbandingan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Relasi</a:t>
            </a:r>
            <a:r>
              <a:rPr lang="en-US" sz="2400" dirty="0" smtClean="0"/>
              <a:t> </a:t>
            </a:r>
            <a:r>
              <a:rPr lang="en-US" sz="2400" dirty="0" err="1" smtClean="0"/>
              <a:t>rekursif</a:t>
            </a:r>
            <a:r>
              <a:rPr lang="en-US" sz="2400" dirty="0" smtClean="0"/>
              <a:t> </a:t>
            </a:r>
            <a:r>
              <a:rPr lang="en-US" sz="2400" dirty="0" err="1" smtClean="0"/>
              <a:t>tsb</a:t>
            </a:r>
            <a:r>
              <a:rPr lang="en-US" sz="2400" dirty="0" smtClean="0"/>
              <a:t> </a:t>
            </a:r>
            <a:r>
              <a:rPr lang="en-US" sz="2400" dirty="0" err="1" smtClean="0"/>
              <a:t>diselesaikan</a:t>
            </a:r>
            <a:r>
              <a:rPr lang="en-US" sz="2400" dirty="0" smtClean="0"/>
              <a:t> </a:t>
            </a:r>
            <a:r>
              <a:rPr lang="en-US" sz="2400" dirty="0" err="1" smtClean="0"/>
              <a:t>sbb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	T(n)  	= 1 + T(n/2)</a:t>
            </a:r>
          </a:p>
          <a:p>
            <a:pPr>
              <a:buNone/>
            </a:pPr>
            <a:r>
              <a:rPr lang="en-US" sz="2400" dirty="0" smtClean="0"/>
              <a:t>			= 1 + (1 + T(n/4)) = 2 + T(n/4)</a:t>
            </a:r>
          </a:p>
          <a:p>
            <a:pPr>
              <a:buNone/>
            </a:pPr>
            <a:r>
              <a:rPr lang="en-US" sz="2400" dirty="0" smtClean="0"/>
              <a:t>			=  2 + (1 + T(n/8)) = 3 + T(n/8)</a:t>
            </a:r>
          </a:p>
          <a:p>
            <a:pPr>
              <a:buNone/>
            </a:pPr>
            <a:r>
              <a:rPr lang="en-US" sz="2400" dirty="0" smtClean="0"/>
              <a:t>			= … = j + T(n/2</a:t>
            </a:r>
            <a:r>
              <a:rPr lang="en-US" sz="2400" baseline="30000" dirty="0" smtClean="0"/>
              <a:t>j</a:t>
            </a:r>
            <a:r>
              <a:rPr lang="en-US" sz="2400" dirty="0" smtClean="0"/>
              <a:t>)</a:t>
            </a:r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Asumsi</a:t>
            </a:r>
            <a:r>
              <a:rPr lang="en-US" sz="2400" dirty="0" smtClean="0"/>
              <a:t>: n = 2</a:t>
            </a:r>
            <a:r>
              <a:rPr lang="en-US" sz="2400" baseline="30000" dirty="0" smtClean="0"/>
              <a:t>j</a:t>
            </a:r>
            <a:r>
              <a:rPr lang="en-US" sz="2400" dirty="0" smtClean="0"/>
              <a:t>  </a:t>
            </a:r>
            <a:r>
              <a:rPr lang="en-US" sz="2400" dirty="0" smtClean="0">
                <a:sym typeface="Wingdings" pitchFamily="2" charset="2"/>
              </a:rPr>
              <a:t> j = </a:t>
            </a:r>
            <a:r>
              <a:rPr lang="en-US" sz="2400" baseline="30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log n</a:t>
            </a:r>
          </a:p>
          <a:p>
            <a:pPr>
              <a:buNone/>
            </a:pPr>
            <a:r>
              <a:rPr lang="en-US" sz="2400" dirty="0" smtClean="0">
                <a:sym typeface="Wingdings" pitchFamily="2" charset="2"/>
              </a:rPr>
              <a:t>	T(n) = </a:t>
            </a:r>
            <a:r>
              <a:rPr lang="en-US" sz="2400" baseline="30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log n + T(1) = </a:t>
            </a:r>
            <a:r>
              <a:rPr lang="en-US" sz="2400" baseline="30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log n + (1 + T(0)) = 1 + </a:t>
            </a:r>
            <a:r>
              <a:rPr lang="en-US" sz="2400" baseline="30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log n = O(</a:t>
            </a:r>
            <a:r>
              <a:rPr lang="en-US" sz="2400" baseline="30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log n)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43000" y="1066800"/>
          <a:ext cx="3505200" cy="976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Equation" r:id="rId3" imgW="1549080" imgH="431640" progId="Equation.3">
                  <p:embed/>
                </p:oleObj>
              </mc:Choice>
              <mc:Fallback>
                <p:oleObj name="Equation" r:id="rId3" imgW="15490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066800"/>
                        <a:ext cx="3505200" cy="9768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4: </a:t>
            </a:r>
            <a:r>
              <a:rPr lang="en-US" sz="2800" i="1" dirty="0" smtClean="0"/>
              <a:t>Interpolation Search</a:t>
            </a:r>
          </a:p>
          <a:p>
            <a:pPr>
              <a:buNone/>
            </a:pPr>
            <a:r>
              <a:rPr lang="en-US" sz="2800" i="1" dirty="0" smtClean="0"/>
              <a:t>	- </a:t>
            </a:r>
            <a:r>
              <a:rPr lang="en-US" sz="2800" dirty="0" smtClean="0"/>
              <a:t>Analog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pencarian</a:t>
            </a:r>
            <a:r>
              <a:rPr lang="en-US" sz="2800" dirty="0" smtClean="0"/>
              <a:t> data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kamus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dirty="0" err="1" smtClean="0"/>
              <a:t>perkiraan</a:t>
            </a:r>
            <a:r>
              <a:rPr lang="en-US" sz="2800" dirty="0" smtClean="0"/>
              <a:t> </a:t>
            </a:r>
            <a:r>
              <a:rPr lang="en-US" sz="2800" dirty="0" err="1" smtClean="0"/>
              <a:t>letak</a:t>
            </a:r>
            <a:r>
              <a:rPr lang="en-US" sz="2800" dirty="0" smtClean="0"/>
              <a:t>.</a:t>
            </a:r>
            <a:r>
              <a:rPr lang="en-US" sz="2800" i="1" dirty="0" smtClean="0"/>
              <a:t>	</a:t>
            </a:r>
          </a:p>
          <a:p>
            <a:pPr>
              <a:buNone/>
            </a:pPr>
            <a:r>
              <a:rPr lang="en-US" sz="2800" dirty="0" smtClean="0"/>
              <a:t>	</a:t>
            </a:r>
          </a:p>
          <a:p>
            <a:pPr>
              <a:buNone/>
            </a:pPr>
            <a:r>
              <a:rPr lang="en-US" sz="2800" dirty="0" smtClean="0"/>
              <a:t>	- </a:t>
            </a:r>
            <a:r>
              <a:rPr lang="en-US" sz="2800" dirty="0" err="1" smtClean="0"/>
              <a:t>Kondisi</a:t>
            </a:r>
            <a:r>
              <a:rPr lang="en-US" sz="2800" dirty="0" smtClean="0"/>
              <a:t> </a:t>
            </a:r>
            <a:r>
              <a:rPr lang="en-US" sz="2800" dirty="0" err="1" smtClean="0"/>
              <a:t>awal</a:t>
            </a:r>
            <a:r>
              <a:rPr lang="en-US" sz="2800" dirty="0" smtClean="0"/>
              <a:t>: </a:t>
            </a:r>
            <a:r>
              <a:rPr lang="en-US" sz="2800" dirty="0" err="1" smtClean="0"/>
              <a:t>larik</a:t>
            </a:r>
            <a:r>
              <a:rPr lang="en-US" sz="2800" dirty="0" smtClean="0"/>
              <a:t> </a:t>
            </a:r>
            <a:r>
              <a:rPr lang="en-US" sz="2800" i="1" dirty="0" smtClean="0"/>
              <a:t>A</a:t>
            </a:r>
            <a:r>
              <a:rPr lang="en-US" sz="2800" dirty="0" smtClean="0"/>
              <a:t> </a:t>
            </a:r>
            <a:r>
              <a:rPr lang="en-US" sz="2800" dirty="0" err="1" smtClean="0"/>
              <a:t>sudah</a:t>
            </a:r>
            <a:r>
              <a:rPr lang="en-US" sz="2800" dirty="0" smtClean="0"/>
              <a:t> </a:t>
            </a:r>
            <a:r>
              <a:rPr lang="en-US" sz="2800" dirty="0" err="1" smtClean="0"/>
              <a:t>terurut</a:t>
            </a:r>
            <a:r>
              <a:rPr lang="en-US" sz="2800" dirty="0" smtClean="0"/>
              <a:t> </a:t>
            </a:r>
            <a:r>
              <a:rPr lang="en-US" sz="2800" dirty="0" err="1" smtClean="0"/>
              <a:t>menaik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		        </a:t>
            </a:r>
            <a:r>
              <a:rPr lang="en-US" sz="2800" i="1" dirty="0" smtClean="0"/>
              <a:t>K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dicari</a:t>
            </a:r>
            <a:endParaRPr lang="en-US" sz="2800" dirty="0" smtClean="0"/>
          </a:p>
          <a:p>
            <a:pPr>
              <a:buNone/>
            </a:pP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90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1000"/>
            <a:ext cx="496454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43000" y="4114800"/>
          <a:ext cx="3802626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Equation" r:id="rId4" imgW="1511280" imgH="393480" progId="Equation.3">
                  <p:embed/>
                </p:oleObj>
              </mc:Choice>
              <mc:Fallback>
                <p:oleObj name="Equation" r:id="rId4" imgW="1511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14800"/>
                        <a:ext cx="3802626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127125" y="5334000"/>
          <a:ext cx="55387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1" name="Equation" r:id="rId6" imgW="2044440" imgH="393480" progId="Equation.3">
                  <p:embed/>
                </p:oleObj>
              </mc:Choice>
              <mc:Fallback>
                <p:oleObj name="Equation" r:id="rId6" imgW="2044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5" y="5334000"/>
                        <a:ext cx="5538788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6453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60198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 dirty="0" smtClean="0"/>
              <a:t>	procedure</a:t>
            </a:r>
            <a:r>
              <a:rPr lang="en-US" sz="2400" dirty="0" smtClean="0"/>
              <a:t> </a:t>
            </a:r>
            <a:r>
              <a:rPr lang="en-US" sz="2400" dirty="0" err="1" smtClean="0"/>
              <a:t>interpolation_search</a:t>
            </a:r>
            <a:r>
              <a:rPr lang="en-US" sz="2400" dirty="0" smtClean="0"/>
              <a:t>(input </a:t>
            </a:r>
            <a:r>
              <a:rPr lang="en-US" sz="2400" i="1" dirty="0" smtClean="0"/>
              <a:t>A</a:t>
            </a:r>
            <a:r>
              <a:rPr lang="en-US" sz="2400" dirty="0" smtClean="0"/>
              <a:t> : </a:t>
            </a:r>
            <a:r>
              <a:rPr lang="en-US" sz="2400" dirty="0" err="1" smtClean="0"/>
              <a:t>ArrayOfInteger</a:t>
            </a:r>
            <a:r>
              <a:rPr lang="en-US" sz="2400" dirty="0" smtClean="0"/>
              <a:t>;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            input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, </a:t>
            </a:r>
            <a:r>
              <a:rPr lang="en-US" sz="2400" i="1" dirty="0" smtClean="0"/>
              <a:t>j</a:t>
            </a:r>
            <a:r>
              <a:rPr lang="en-US" sz="2400" dirty="0" smtClean="0"/>
              <a:t> : </a:t>
            </a:r>
            <a:r>
              <a:rPr lang="en-US" sz="2400" b="1" dirty="0" smtClean="0"/>
              <a:t>integer</a:t>
            </a:r>
            <a:r>
              <a:rPr lang="en-US" sz="2400" dirty="0" smtClean="0"/>
              <a:t>; input </a:t>
            </a:r>
            <a:r>
              <a:rPr lang="en-US" sz="2400" i="1" dirty="0" smtClean="0"/>
              <a:t>K </a:t>
            </a:r>
            <a:r>
              <a:rPr lang="en-US" sz="2400" dirty="0" smtClean="0"/>
              <a:t>: </a:t>
            </a:r>
            <a:r>
              <a:rPr lang="en-US" sz="2400" b="1" dirty="0" smtClean="0"/>
              <a:t>integer</a:t>
            </a:r>
            <a:r>
              <a:rPr lang="en-US" sz="2400" dirty="0" smtClean="0"/>
              <a:t>; output </a:t>
            </a:r>
            <a:r>
              <a:rPr lang="en-US" sz="2400" i="1" dirty="0" err="1" smtClean="0"/>
              <a:t>idx</a:t>
            </a:r>
            <a:r>
              <a:rPr lang="en-US" sz="2400" i="1" dirty="0" smtClean="0"/>
              <a:t> </a:t>
            </a:r>
            <a:r>
              <a:rPr lang="en-US" sz="2400" dirty="0" smtClean="0"/>
              <a:t>: </a:t>
            </a:r>
            <a:r>
              <a:rPr lang="en-US" sz="2400" b="1" dirty="0" smtClean="0"/>
              <a:t>integer</a:t>
            </a:r>
            <a:r>
              <a:rPr lang="en-US" sz="2400" dirty="0" smtClean="0"/>
              <a:t>) 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  <a:r>
              <a:rPr lang="en-US" sz="2400" b="1" dirty="0" err="1" smtClean="0">
                <a:sym typeface="Symbol"/>
              </a:rPr>
              <a:t>Deklarasi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	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: </a:t>
            </a:r>
            <a:r>
              <a:rPr lang="en-US" sz="2400" b="1" dirty="0" smtClean="0">
                <a:sym typeface="Symbol"/>
              </a:rPr>
              <a:t>integer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ym typeface="Symbol"/>
              </a:rPr>
              <a:t>	</a:t>
            </a:r>
            <a:r>
              <a:rPr lang="en-US" sz="2400" b="1" dirty="0" err="1" smtClean="0">
                <a:sym typeface="Symbol"/>
              </a:rPr>
              <a:t>Algoritma</a:t>
            </a:r>
            <a:r>
              <a:rPr lang="en-US" sz="2400" dirty="0" smtClean="0">
                <a:sym typeface="Symbol"/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&gt; </a:t>
            </a:r>
            <a:r>
              <a:rPr lang="en-US" sz="2400" i="1" dirty="0" smtClean="0">
                <a:sym typeface="Symbol"/>
              </a:rPr>
              <a:t>j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b="1" dirty="0" smtClean="0">
                <a:sym typeface="Symbol"/>
              </a:rPr>
              <a:t>then</a:t>
            </a:r>
            <a:r>
              <a:rPr lang="en-US" sz="2400" dirty="0" smtClean="0">
                <a:sym typeface="Symbol"/>
              </a:rPr>
              <a:t>      </a:t>
            </a:r>
            <a:r>
              <a:rPr lang="en-US" sz="2400" i="1" dirty="0" smtClean="0">
                <a:sym typeface="Symbol"/>
              </a:rPr>
              <a:t>{ </a:t>
            </a:r>
            <a:r>
              <a:rPr lang="en-US" sz="2400" i="1" dirty="0" err="1" smtClean="0">
                <a:sym typeface="Symbol"/>
              </a:rPr>
              <a:t>ukuran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larik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sudah</a:t>
            </a:r>
            <a:r>
              <a:rPr lang="en-US" sz="2400" i="1" dirty="0" smtClean="0">
                <a:sym typeface="Symbol"/>
              </a:rPr>
              <a:t> 0}</a:t>
            </a:r>
            <a:endParaRPr lang="en-US" sz="2400" b="1" i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    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 -1     </a:t>
            </a:r>
            <a:r>
              <a:rPr lang="en-US" sz="2400" i="1" dirty="0" smtClean="0">
                <a:sym typeface="Symbol"/>
              </a:rPr>
              <a:t>{ K </a:t>
            </a:r>
            <a:r>
              <a:rPr lang="en-US" sz="2400" i="1" dirty="0" err="1" smtClean="0">
                <a:sym typeface="Symbol"/>
              </a:rPr>
              <a:t>tidak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ditemukan</a:t>
            </a:r>
            <a:r>
              <a:rPr lang="en-US" sz="2400" i="1" dirty="0" smtClean="0">
                <a:sym typeface="Symbol"/>
              </a:rPr>
              <a:t> }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mid  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 + (</a:t>
            </a:r>
            <a:r>
              <a:rPr lang="en-US" sz="2400" i="1" dirty="0" smtClean="0">
                <a:sym typeface="Symbol"/>
              </a:rPr>
              <a:t>j </a:t>
            </a:r>
            <a:r>
              <a:rPr lang="en-US" sz="2400" dirty="0" smtClean="0">
                <a:sym typeface="Symbol"/>
              </a:rPr>
              <a:t>– 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) *(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 –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))/ (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j</a:t>
            </a:r>
            <a:r>
              <a:rPr lang="en-US" sz="2400" dirty="0" smtClean="0">
                <a:sym typeface="Symbol"/>
              </a:rPr>
              <a:t>) –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 (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))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) = </a:t>
            </a:r>
            <a:r>
              <a:rPr lang="en-US" sz="2400" i="1" dirty="0" smtClean="0">
                <a:sym typeface="Symbol"/>
              </a:rPr>
              <a:t>K </a:t>
            </a:r>
            <a:r>
              <a:rPr lang="en-US" sz="2400" b="1" dirty="0" smtClean="0">
                <a:sym typeface="Symbol"/>
              </a:rPr>
              <a:t>then</a:t>
            </a:r>
            <a:r>
              <a:rPr lang="en-US" sz="2400" dirty="0" smtClean="0">
                <a:sym typeface="Symbol"/>
              </a:rPr>
              <a:t>   </a:t>
            </a:r>
            <a:r>
              <a:rPr lang="en-US" sz="2400" i="1" dirty="0" smtClean="0">
                <a:sym typeface="Symbol"/>
              </a:rPr>
              <a:t>{ K </a:t>
            </a:r>
            <a:r>
              <a:rPr lang="en-US" sz="2400" i="1" dirty="0" err="1" smtClean="0">
                <a:sym typeface="Symbol"/>
              </a:rPr>
              <a:t>ditemukan</a:t>
            </a:r>
            <a:r>
              <a:rPr lang="en-US" sz="2400" i="1" dirty="0" smtClean="0">
                <a:sym typeface="Symbol"/>
              </a:rPr>
              <a:t> }</a:t>
            </a:r>
            <a:endParaRPr lang="en-US" sz="2400" b="1" i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    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dirty="0" smtClean="0">
                <a:sym typeface="Symbol"/>
              </a:rPr>
              <a:t>  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	        </a:t>
            </a:r>
            <a:r>
              <a:rPr lang="en-US" sz="2400" i="1" dirty="0" smtClean="0">
                <a:sym typeface="Symbol"/>
              </a:rPr>
              <a:t>{ </a:t>
            </a:r>
            <a:r>
              <a:rPr lang="en-US" sz="2400" i="1" dirty="0" err="1" smtClean="0">
                <a:sym typeface="Symbol"/>
              </a:rPr>
              <a:t>indeks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elemen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larik</a:t>
            </a:r>
            <a:r>
              <a:rPr lang="en-US" sz="2400" i="1" dirty="0" smtClean="0">
                <a:sym typeface="Symbol"/>
              </a:rPr>
              <a:t> yang </a:t>
            </a:r>
            <a:r>
              <a:rPr lang="en-US" sz="2400" i="1" dirty="0" err="1" smtClean="0">
                <a:sym typeface="Symbol"/>
              </a:rPr>
              <a:t>bernilai</a:t>
            </a:r>
            <a:r>
              <a:rPr lang="en-US" sz="2400" i="1" dirty="0" smtClean="0">
                <a:sym typeface="Symbol"/>
              </a:rPr>
              <a:t> = K }	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                </a:t>
            </a:r>
            <a:r>
              <a:rPr lang="en-US" sz="2400" dirty="0">
                <a:sym typeface="Symbol"/>
              </a:rPr>
              <a:t> </a:t>
            </a:r>
            <a:r>
              <a:rPr lang="en-US" sz="2400" b="1" dirty="0">
                <a:sym typeface="Symbol"/>
              </a:rPr>
              <a:t>if</a:t>
            </a:r>
            <a:r>
              <a:rPr lang="en-US" sz="2400" dirty="0">
                <a:sym typeface="Symbol"/>
              </a:rPr>
              <a:t>   </a:t>
            </a:r>
            <a:r>
              <a:rPr lang="en-US" sz="2400" i="1" dirty="0">
                <a:sym typeface="Symbol"/>
              </a:rPr>
              <a:t>A</a:t>
            </a:r>
            <a:r>
              <a:rPr lang="en-US" sz="2400" dirty="0">
                <a:sym typeface="Symbol"/>
              </a:rPr>
              <a:t>(</a:t>
            </a:r>
            <a:r>
              <a:rPr lang="en-US" sz="2400" i="1" dirty="0">
                <a:sym typeface="Symbol"/>
              </a:rPr>
              <a:t>mid</a:t>
            </a:r>
            <a:r>
              <a:rPr lang="en-US" sz="2400" dirty="0">
                <a:sym typeface="Symbol"/>
              </a:rPr>
              <a:t>) &gt; </a:t>
            </a:r>
            <a:r>
              <a:rPr lang="en-US" sz="2400" i="1" dirty="0">
                <a:sym typeface="Symbol"/>
              </a:rPr>
              <a:t>K</a:t>
            </a:r>
            <a:r>
              <a:rPr lang="en-US" sz="2400" dirty="0">
                <a:sym typeface="Symbol"/>
              </a:rPr>
              <a:t>  </a:t>
            </a:r>
            <a:r>
              <a:rPr lang="en-US" sz="2400" b="1" dirty="0">
                <a:sym typeface="Symbol"/>
              </a:rPr>
              <a:t>then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                         </a:t>
            </a:r>
            <a:r>
              <a:rPr lang="en-US" sz="2400" dirty="0" err="1" smtClean="0">
                <a:solidFill>
                  <a:prstClr val="black"/>
                </a:solidFill>
              </a:rPr>
              <a:t>interpolation_search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>
                <a:sym typeface="Symbol"/>
              </a:rPr>
              <a:t>, </a:t>
            </a:r>
            <a:r>
              <a:rPr lang="en-US" sz="2400" i="1" dirty="0" err="1">
                <a:sym typeface="Symbol"/>
              </a:rPr>
              <a:t>i</a:t>
            </a:r>
            <a:r>
              <a:rPr lang="en-US" sz="2400" dirty="0">
                <a:sym typeface="Symbol"/>
              </a:rPr>
              <a:t>, </a:t>
            </a:r>
            <a:r>
              <a:rPr lang="en-US" sz="2400" i="1" dirty="0">
                <a:sym typeface="Symbol"/>
              </a:rPr>
              <a:t>mid</a:t>
            </a:r>
            <a:r>
              <a:rPr lang="en-US" sz="2400" dirty="0">
                <a:sym typeface="Symbol"/>
              </a:rPr>
              <a:t> – 1, </a:t>
            </a:r>
            <a:r>
              <a:rPr lang="en-US" sz="2400" i="1" dirty="0">
                <a:sym typeface="Symbol"/>
              </a:rPr>
              <a:t>K</a:t>
            </a:r>
            <a:r>
              <a:rPr lang="en-US" sz="2400" dirty="0">
                <a:sym typeface="Symbol"/>
              </a:rPr>
              <a:t>, </a:t>
            </a:r>
            <a:r>
              <a:rPr lang="en-US" sz="2400" i="1" dirty="0" err="1">
                <a:sym typeface="Symbol"/>
              </a:rPr>
              <a:t>idx</a:t>
            </a:r>
            <a:r>
              <a:rPr lang="en-US" sz="2400" dirty="0">
                <a:sym typeface="Symbol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	      </a:t>
            </a:r>
            <a:r>
              <a:rPr lang="en-US" sz="2400" b="1" dirty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                         </a:t>
            </a:r>
            <a:r>
              <a:rPr lang="en-US" sz="2400" dirty="0" err="1"/>
              <a:t>interpolation_search</a:t>
            </a:r>
            <a:r>
              <a:rPr lang="en-US" sz="2400" dirty="0"/>
              <a:t> 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>
                <a:sym typeface="Symbol"/>
              </a:rPr>
              <a:t>A</a:t>
            </a:r>
            <a:r>
              <a:rPr lang="en-US" sz="2400" dirty="0">
                <a:sym typeface="Symbol"/>
              </a:rPr>
              <a:t>, </a:t>
            </a:r>
            <a:r>
              <a:rPr lang="en-US" sz="2400" i="1" dirty="0">
                <a:sym typeface="Symbol"/>
              </a:rPr>
              <a:t>mid</a:t>
            </a:r>
            <a:r>
              <a:rPr lang="en-US" sz="2400" dirty="0">
                <a:sym typeface="Symbol"/>
              </a:rPr>
              <a:t> + 1, </a:t>
            </a:r>
            <a:r>
              <a:rPr lang="en-US" sz="2400" i="1" dirty="0">
                <a:sym typeface="Symbol"/>
              </a:rPr>
              <a:t>j</a:t>
            </a:r>
            <a:r>
              <a:rPr lang="en-US" sz="2400" dirty="0">
                <a:sym typeface="Symbol"/>
              </a:rPr>
              <a:t>, </a:t>
            </a:r>
            <a:r>
              <a:rPr lang="en-US" sz="2400" i="1" dirty="0">
                <a:sym typeface="Symbol"/>
              </a:rPr>
              <a:t>K</a:t>
            </a:r>
            <a:r>
              <a:rPr lang="en-US" sz="2400" dirty="0">
                <a:sym typeface="Symbol"/>
              </a:rPr>
              <a:t>, </a:t>
            </a:r>
            <a:r>
              <a:rPr lang="en-US" sz="2400" i="1" dirty="0" err="1">
                <a:sym typeface="Symbol"/>
              </a:rPr>
              <a:t>idx</a:t>
            </a:r>
            <a:r>
              <a:rPr lang="en-US" sz="2400" dirty="0">
                <a:sym typeface="Symbol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                   </a:t>
            </a:r>
            <a:r>
              <a:rPr lang="en-US" sz="2400" b="1" dirty="0" err="1">
                <a:sym typeface="Symbol"/>
              </a:rPr>
              <a:t>endif</a:t>
            </a:r>
            <a:r>
              <a:rPr lang="en-US" sz="2400" b="1" dirty="0">
                <a:sym typeface="Symbol"/>
              </a:rPr>
              <a:t>             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dirty="0">
                <a:sym typeface="Symbol"/>
              </a:rPr>
              <a:t> </a:t>
            </a:r>
            <a:r>
              <a:rPr lang="en-US" sz="2400" b="1" dirty="0" smtClean="0">
                <a:sym typeface="Symbol"/>
              </a:rPr>
              <a:t>               </a:t>
            </a:r>
            <a:r>
              <a:rPr lang="en-US" sz="2400" b="1" dirty="0" err="1" smtClean="0">
                <a:sym typeface="Symbol"/>
              </a:rPr>
              <a:t>endif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ym typeface="Symbol"/>
              </a:rPr>
              <a:t>       </a:t>
            </a:r>
            <a:r>
              <a:rPr lang="en-US" sz="2400" b="1" dirty="0" err="1" smtClean="0">
                <a:sym typeface="Symbol"/>
              </a:rPr>
              <a:t>endif</a:t>
            </a:r>
            <a:r>
              <a:rPr lang="en-US" sz="2400" b="1" dirty="0" smtClean="0">
                <a:sym typeface="Symbol"/>
              </a:rPr>
              <a:t>     </a:t>
            </a:r>
            <a:r>
              <a:rPr lang="en-US" sz="2400" dirty="0" smtClean="0">
                <a:sym typeface="Symbol"/>
              </a:rPr>
              <a:t>          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32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Kompleksitas</a:t>
            </a:r>
            <a:r>
              <a:rPr lang="en-US" sz="2800" dirty="0" smtClean="0"/>
              <a:t> </a:t>
            </a:r>
            <a:r>
              <a:rPr lang="en-US" sz="2800" dirty="0" err="1" smtClean="0"/>
              <a:t>algoritma</a:t>
            </a:r>
            <a:r>
              <a:rPr lang="en-US" sz="2800" dirty="0" smtClean="0"/>
              <a:t> </a:t>
            </a:r>
            <a:r>
              <a:rPr lang="en-US" sz="2800" i="1" dirty="0" smtClean="0"/>
              <a:t>interpolation search</a:t>
            </a:r>
            <a:r>
              <a:rPr lang="en-US" sz="2800" dirty="0" smtClean="0"/>
              <a:t>: </a:t>
            </a:r>
          </a:p>
          <a:p>
            <a:pPr>
              <a:buNone/>
            </a:pPr>
            <a:r>
              <a:rPr lang="en-US" sz="2800" i="1" dirty="0" smtClean="0"/>
              <a:t>	- </a:t>
            </a:r>
            <a:r>
              <a:rPr lang="en-US" sz="2800" dirty="0" err="1" smtClean="0"/>
              <a:t>Kasus</a:t>
            </a:r>
            <a:r>
              <a:rPr lang="en-US" sz="2800" dirty="0" smtClean="0"/>
              <a:t> </a:t>
            </a:r>
            <a:r>
              <a:rPr lang="en-US" sz="2800" dirty="0" err="1" smtClean="0"/>
              <a:t>terburuk</a:t>
            </a:r>
            <a:r>
              <a:rPr lang="en-US" sz="2800" dirty="0" smtClean="0"/>
              <a:t>: </a:t>
            </a:r>
            <a:r>
              <a:rPr lang="en-US" sz="2800" i="1" dirty="0" smtClean="0"/>
              <a:t>O</a:t>
            </a:r>
            <a:r>
              <a:rPr lang="en-US" sz="2800" dirty="0" smtClean="0"/>
              <a:t>(</a:t>
            </a:r>
            <a:r>
              <a:rPr lang="en-US" sz="2800" i="1" dirty="0" smtClean="0"/>
              <a:t>n</a:t>
            </a:r>
            <a:r>
              <a:rPr lang="en-US" sz="2800" dirty="0" smtClean="0"/>
              <a:t>),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sembarang</a:t>
            </a:r>
            <a:r>
              <a:rPr lang="en-US" sz="2800" dirty="0" smtClean="0"/>
              <a:t> </a:t>
            </a:r>
            <a:r>
              <a:rPr lang="en-US" sz="2800" dirty="0" err="1" smtClean="0"/>
              <a:t>distribusi</a:t>
            </a:r>
            <a:r>
              <a:rPr lang="en-US" sz="2800" dirty="0" smtClean="0"/>
              <a:t> data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- </a:t>
            </a:r>
            <a:r>
              <a:rPr lang="en-US" sz="2800" dirty="0" err="1" smtClean="0"/>
              <a:t>Kasus</a:t>
            </a:r>
            <a:r>
              <a:rPr lang="en-US" sz="2800" dirty="0" smtClean="0"/>
              <a:t> </a:t>
            </a:r>
            <a:r>
              <a:rPr lang="en-US" sz="2800" dirty="0" err="1" smtClean="0"/>
              <a:t>terbaik</a:t>
            </a:r>
            <a:r>
              <a:rPr lang="en-US" sz="2800" dirty="0" smtClean="0"/>
              <a:t>: </a:t>
            </a:r>
            <a:r>
              <a:rPr lang="en-US" sz="2800" i="1" dirty="0" smtClean="0"/>
              <a:t>O</a:t>
            </a:r>
            <a:r>
              <a:rPr lang="en-US" sz="2800" dirty="0" smtClean="0"/>
              <a:t>(log </a:t>
            </a:r>
            <a:r>
              <a:rPr lang="en-US" sz="2800" dirty="0" err="1" smtClean="0"/>
              <a:t>log</a:t>
            </a:r>
            <a:r>
              <a:rPr lang="en-US" sz="2800" dirty="0" smtClean="0"/>
              <a:t> </a:t>
            </a:r>
            <a:r>
              <a:rPr lang="en-US" sz="2800" i="1" dirty="0" smtClean="0"/>
              <a:t>n</a:t>
            </a:r>
            <a:r>
              <a:rPr lang="en-US" sz="2800" dirty="0" smtClean="0"/>
              <a:t>), </a:t>
            </a:r>
            <a:r>
              <a:rPr lang="en-US" sz="2800" dirty="0" err="1" smtClean="0"/>
              <a:t>jika</a:t>
            </a:r>
            <a:r>
              <a:rPr lang="en-US" sz="2800" dirty="0" smtClean="0"/>
              <a:t> data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senarai</a:t>
            </a:r>
            <a:r>
              <a:rPr lang="en-US" sz="2800" dirty="0" smtClean="0"/>
              <a:t> </a:t>
            </a:r>
            <a:r>
              <a:rPr lang="en-US" sz="2800" dirty="0" err="1" smtClean="0"/>
              <a:t>terdistribusi</a:t>
            </a:r>
            <a:r>
              <a:rPr lang="en-US" sz="2800" dirty="0" smtClean="0"/>
              <a:t> </a:t>
            </a:r>
            <a:r>
              <a:rPr lang="en-US" sz="2800" i="1" dirty="0" smtClean="0"/>
              <a:t>uniform</a:t>
            </a:r>
          </a:p>
          <a:p>
            <a:pPr>
              <a:buNone/>
            </a:pPr>
            <a:endParaRPr lang="en-US" sz="2800" i="1" dirty="0" smtClean="0"/>
          </a:p>
          <a:p>
            <a:pPr>
              <a:buNone/>
            </a:pPr>
            <a:r>
              <a:rPr lang="en-US" sz="2800" i="1" dirty="0" smtClean="0"/>
              <a:t>	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2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5</a:t>
            </a:r>
            <a:r>
              <a:rPr lang="en-US" sz="2800" dirty="0" smtClean="0"/>
              <a:t> (</a:t>
            </a:r>
            <a:r>
              <a:rPr lang="en-US" sz="2800" dirty="0" err="1" smtClean="0"/>
              <a:t>Mencari</a:t>
            </a:r>
            <a:r>
              <a:rPr lang="en-US" sz="2800" dirty="0" smtClean="0"/>
              <a:t> </a:t>
            </a:r>
            <a:r>
              <a:rPr lang="en-US" sz="2800" dirty="0" err="1" smtClean="0"/>
              <a:t>koin</a:t>
            </a:r>
            <a:r>
              <a:rPr lang="en-US" sz="2800" dirty="0" smtClean="0"/>
              <a:t> </a:t>
            </a:r>
            <a:r>
              <a:rPr lang="en-US" sz="2800" dirty="0" err="1" smtClean="0"/>
              <a:t>palsu</a:t>
            </a:r>
            <a:r>
              <a:rPr lang="en-US" sz="2800" dirty="0" smtClean="0"/>
              <a:t>). </a:t>
            </a:r>
            <a:r>
              <a:rPr lang="en-US" sz="2800" dirty="0" err="1" smtClean="0"/>
              <a:t>Diberikan</a:t>
            </a:r>
            <a:r>
              <a:rPr lang="en-US" sz="2800" dirty="0" smtClean="0"/>
              <a:t> </a:t>
            </a:r>
            <a:r>
              <a:rPr lang="en-US" sz="2800" i="1" dirty="0" smtClean="0"/>
              <a:t>n</a:t>
            </a:r>
            <a:r>
              <a:rPr lang="en-US" sz="2800" dirty="0" smtClean="0"/>
              <a:t> </a:t>
            </a:r>
            <a:r>
              <a:rPr lang="en-US" sz="2800" dirty="0" err="1" smtClean="0"/>
              <a:t>buah</a:t>
            </a:r>
            <a:r>
              <a:rPr lang="en-US" sz="2800" dirty="0" smtClean="0"/>
              <a:t> </a:t>
            </a:r>
            <a:r>
              <a:rPr lang="en-US" sz="2800" dirty="0" err="1" smtClean="0"/>
              <a:t>koin</a:t>
            </a:r>
            <a:r>
              <a:rPr lang="en-US" sz="2800" dirty="0" smtClean="0"/>
              <a:t> yang </a:t>
            </a:r>
            <a:r>
              <a:rPr lang="en-US" sz="2800" dirty="0" err="1" smtClean="0"/>
              <a:t>identik</a:t>
            </a:r>
            <a:r>
              <a:rPr lang="en-US" sz="2800" dirty="0" smtClean="0"/>
              <a:t>,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diantaranya</a:t>
            </a:r>
            <a:r>
              <a:rPr lang="en-US" sz="2800" dirty="0" smtClean="0"/>
              <a:t> </a:t>
            </a:r>
            <a:r>
              <a:rPr lang="en-US" sz="2800" dirty="0" err="1" smtClean="0"/>
              <a:t>palsu</a:t>
            </a:r>
            <a:r>
              <a:rPr lang="en-US" sz="2800" dirty="0" smtClean="0"/>
              <a:t>. </a:t>
            </a:r>
            <a:r>
              <a:rPr lang="en-US" sz="2800" dirty="0" err="1" smtClean="0"/>
              <a:t>Asumsikan</a:t>
            </a:r>
            <a:r>
              <a:rPr lang="en-US" sz="2800" dirty="0" smtClean="0"/>
              <a:t> </a:t>
            </a:r>
            <a:r>
              <a:rPr lang="en-US" sz="2800" dirty="0" err="1" smtClean="0"/>
              <a:t>koin</a:t>
            </a:r>
            <a:r>
              <a:rPr lang="en-US" sz="2800" dirty="0" smtClean="0"/>
              <a:t> yang </a:t>
            </a:r>
            <a:r>
              <a:rPr lang="en-US" sz="2800" dirty="0" err="1" smtClean="0"/>
              <a:t>palsu</a:t>
            </a:r>
            <a:r>
              <a:rPr lang="en-US" sz="2800" dirty="0" smtClean="0"/>
              <a:t> </a:t>
            </a:r>
            <a:r>
              <a:rPr lang="en-US" sz="2800" dirty="0" err="1" smtClean="0"/>
              <a:t>mempunyai</a:t>
            </a:r>
            <a:r>
              <a:rPr lang="en-US" sz="2800" dirty="0" smtClean="0"/>
              <a:t> </a:t>
            </a:r>
            <a:r>
              <a:rPr lang="en-US" sz="2800" dirty="0" err="1" smtClean="0"/>
              <a:t>berat</a:t>
            </a:r>
            <a:r>
              <a:rPr lang="en-US" sz="2800" dirty="0" smtClean="0"/>
              <a:t> yang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ringan</a:t>
            </a:r>
            <a:r>
              <a:rPr lang="en-US" sz="2800" dirty="0" smtClean="0"/>
              <a:t> </a:t>
            </a:r>
            <a:r>
              <a:rPr lang="en-US" sz="2800" dirty="0" err="1" smtClean="0"/>
              <a:t>daripada</a:t>
            </a:r>
            <a:r>
              <a:rPr lang="en-US" sz="2800" dirty="0" smtClean="0"/>
              <a:t> </a:t>
            </a:r>
            <a:r>
              <a:rPr lang="en-US" sz="2800" dirty="0" err="1" smtClean="0"/>
              <a:t>koin</a:t>
            </a:r>
            <a:r>
              <a:rPr lang="en-US" sz="2800" dirty="0" smtClean="0"/>
              <a:t> </a:t>
            </a:r>
            <a:r>
              <a:rPr lang="en-US" sz="2800" dirty="0" err="1" smtClean="0"/>
              <a:t>asli</a:t>
            </a:r>
            <a:r>
              <a:rPr lang="en-US" sz="2800" dirty="0" smtClean="0"/>
              <a:t>.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mencari</a:t>
            </a:r>
            <a:r>
              <a:rPr lang="en-US" sz="2800" dirty="0" smtClean="0"/>
              <a:t> yang </a:t>
            </a:r>
            <a:r>
              <a:rPr lang="en-US" sz="2800" dirty="0" err="1" smtClean="0"/>
              <a:t>palsu</a:t>
            </a:r>
            <a:r>
              <a:rPr lang="en-US" sz="2800" dirty="0" smtClean="0"/>
              <a:t>, </a:t>
            </a:r>
            <a:r>
              <a:rPr lang="en-US" sz="2800" dirty="0" err="1" smtClean="0"/>
              <a:t>disediakan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timbangan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teliti</a:t>
            </a:r>
            <a:r>
              <a:rPr lang="en-US" sz="2800" dirty="0" smtClean="0"/>
              <a:t>. </a:t>
            </a:r>
            <a:r>
              <a:rPr lang="en-US" sz="2800" dirty="0" err="1" smtClean="0"/>
              <a:t>Carilah</a:t>
            </a:r>
            <a:r>
              <a:rPr lang="en-US" sz="2800" dirty="0" smtClean="0"/>
              <a:t> </a:t>
            </a:r>
            <a:r>
              <a:rPr lang="en-US" sz="2800" dirty="0" err="1" smtClean="0"/>
              <a:t>koin</a:t>
            </a:r>
            <a:r>
              <a:rPr lang="en-US" sz="2800" dirty="0" smtClean="0"/>
              <a:t> yang </a:t>
            </a:r>
            <a:r>
              <a:rPr lang="en-US" sz="2800" dirty="0" err="1" smtClean="0"/>
              <a:t>palsu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dirty="0" err="1" smtClean="0"/>
              <a:t>penimbangan</a:t>
            </a:r>
            <a:r>
              <a:rPr lang="en-US" sz="2800" dirty="0" smtClean="0"/>
              <a:t>.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endParaRPr lang="en-US" sz="2800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276600"/>
            <a:ext cx="2895600" cy="291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6576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sz="2400" dirty="0" err="1" smtClean="0"/>
              <a:t>Algoritma</a:t>
            </a:r>
            <a:r>
              <a:rPr lang="en-US" sz="2400" dirty="0" smtClean="0"/>
              <a:t> </a:t>
            </a:r>
            <a:r>
              <a:rPr lang="en-US" sz="2400" i="1" dirty="0" smtClean="0"/>
              <a:t>decrease and conquer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1.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himpunan</a:t>
            </a:r>
            <a:r>
              <a:rPr lang="en-US" sz="2400" dirty="0" smtClean="0"/>
              <a:t> </a:t>
            </a:r>
            <a:r>
              <a:rPr lang="en-US" sz="2400" dirty="0" err="1" smtClean="0"/>
              <a:t>koin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sub-</a:t>
            </a:r>
            <a:r>
              <a:rPr lang="en-US" sz="2400" dirty="0" err="1" smtClean="0"/>
              <a:t>himpunan</a:t>
            </a:r>
            <a:r>
              <a:rPr lang="en-US" sz="2400" dirty="0" smtClean="0"/>
              <a:t>, </a:t>
            </a:r>
            <a:r>
              <a:rPr lang="en-US" sz="2400" dirty="0" err="1" smtClean="0"/>
              <a:t>masing-masing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</a:t>
            </a:r>
            <a:r>
              <a:rPr lang="en-US" sz="2400" i="1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/2 </a:t>
            </a:r>
            <a:r>
              <a:rPr lang="en-US" sz="2400" dirty="0" err="1" smtClean="0">
                <a:sym typeface="Symbol"/>
              </a:rPr>
              <a:t>koin</a:t>
            </a:r>
            <a:r>
              <a:rPr lang="en-US" sz="2400" dirty="0" smtClean="0">
                <a:sym typeface="Symbol"/>
              </a:rPr>
              <a:t>. </a:t>
            </a:r>
            <a:r>
              <a:rPr lang="en-US" sz="2400" dirty="0" err="1" smtClean="0">
                <a:sym typeface="Symbol"/>
              </a:rPr>
              <a:t>Jika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n </a:t>
            </a:r>
            <a:r>
              <a:rPr lang="en-US" sz="2400" dirty="0" err="1" smtClean="0">
                <a:sym typeface="Symbol"/>
              </a:rPr>
              <a:t>ganjil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dirty="0" err="1" smtClean="0">
                <a:sym typeface="Symbol"/>
              </a:rPr>
              <a:t>maka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satu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buah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koin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tidak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dimasukkan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ke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dalam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kedua</a:t>
            </a:r>
            <a:r>
              <a:rPr lang="en-US" sz="2400" dirty="0" smtClean="0">
                <a:sym typeface="Symbol"/>
              </a:rPr>
              <a:t> sub-</a:t>
            </a:r>
            <a:r>
              <a:rPr lang="en-US" sz="2400" dirty="0" err="1" smtClean="0">
                <a:sym typeface="Symbol"/>
              </a:rPr>
              <a:t>himpunan</a:t>
            </a:r>
            <a:r>
              <a:rPr lang="en-US" sz="2400" dirty="0" smtClean="0">
                <a:sym typeface="Symbol"/>
              </a:rPr>
              <a:t>.</a:t>
            </a:r>
          </a:p>
          <a:p>
            <a:pPr>
              <a:buNone/>
            </a:pPr>
            <a:r>
              <a:rPr lang="en-US" sz="2400" dirty="0" smtClean="0">
                <a:sym typeface="Symbol"/>
              </a:rPr>
              <a:t>	2. </a:t>
            </a:r>
            <a:r>
              <a:rPr lang="en-US" sz="2400" dirty="0" err="1" smtClean="0">
                <a:sym typeface="Symbol"/>
              </a:rPr>
              <a:t>Timbang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kedua</a:t>
            </a:r>
            <a:r>
              <a:rPr lang="en-US" sz="2400" dirty="0" smtClean="0">
                <a:sym typeface="Symbol"/>
              </a:rPr>
              <a:t> sub-</a:t>
            </a:r>
            <a:r>
              <a:rPr lang="en-US" sz="2400" dirty="0" err="1" smtClean="0">
                <a:sym typeface="Symbol"/>
              </a:rPr>
              <a:t>himpunan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dengan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neraca</a:t>
            </a:r>
            <a:r>
              <a:rPr lang="en-US" sz="2400" dirty="0" smtClean="0">
                <a:sym typeface="Symbol"/>
              </a:rPr>
              <a:t>.</a:t>
            </a:r>
          </a:p>
          <a:p>
            <a:pPr>
              <a:buNone/>
            </a:pPr>
            <a:r>
              <a:rPr lang="en-US" sz="2400" dirty="0" smtClean="0">
                <a:sym typeface="Symbol"/>
              </a:rPr>
              <a:t>	3. </a:t>
            </a:r>
            <a:r>
              <a:rPr lang="en-US" sz="2400" dirty="0" err="1" smtClean="0">
                <a:sym typeface="Symbol"/>
              </a:rPr>
              <a:t>Jika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beratnya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sama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dirty="0" err="1" smtClean="0">
                <a:sym typeface="Symbol"/>
              </a:rPr>
              <a:t>berarti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satu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koin</a:t>
            </a:r>
            <a:r>
              <a:rPr lang="en-US" sz="2400" dirty="0" smtClean="0">
                <a:sym typeface="Symbol"/>
              </a:rPr>
              <a:t> yang </a:t>
            </a:r>
            <a:r>
              <a:rPr lang="en-US" sz="2400" dirty="0" err="1" smtClean="0">
                <a:sym typeface="Symbol"/>
              </a:rPr>
              <a:t>tersisa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adalah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palsu</a:t>
            </a:r>
            <a:r>
              <a:rPr lang="en-US" sz="2400" dirty="0" smtClean="0">
                <a:sym typeface="Symbol"/>
              </a:rPr>
              <a:t>.</a:t>
            </a:r>
          </a:p>
          <a:p>
            <a:pPr>
              <a:buNone/>
            </a:pPr>
            <a:r>
              <a:rPr lang="en-US" sz="2400" dirty="0" smtClean="0">
                <a:sym typeface="Symbol"/>
              </a:rPr>
              <a:t>	4. </a:t>
            </a:r>
            <a:r>
              <a:rPr lang="en-US" sz="2400" dirty="0" err="1" smtClean="0">
                <a:sym typeface="Symbol"/>
              </a:rPr>
              <a:t>Jika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beratnya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tidak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sama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dirty="0" err="1" smtClean="0">
                <a:sym typeface="Symbol"/>
              </a:rPr>
              <a:t>maka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ulangi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proses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untuk</a:t>
            </a:r>
            <a:r>
              <a:rPr lang="en-US" sz="2400" dirty="0" smtClean="0">
                <a:sym typeface="Symbol"/>
              </a:rPr>
              <a:t> sub-</a:t>
            </a:r>
            <a:r>
              <a:rPr lang="en-US" sz="2400" dirty="0" err="1" smtClean="0">
                <a:sym typeface="Symbol"/>
              </a:rPr>
              <a:t>himpunan</a:t>
            </a:r>
            <a:r>
              <a:rPr lang="en-US" sz="2400" dirty="0" smtClean="0">
                <a:sym typeface="Symbol"/>
              </a:rPr>
              <a:t> yang </a:t>
            </a:r>
            <a:r>
              <a:rPr lang="en-US" sz="2400" dirty="0" err="1" smtClean="0">
                <a:sym typeface="Symbol"/>
              </a:rPr>
              <a:t>beratnya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lebih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ringan</a:t>
            </a:r>
            <a:r>
              <a:rPr lang="en-US" sz="2400" dirty="0" smtClean="0">
                <a:sym typeface="Symbol"/>
              </a:rPr>
              <a:t> (</a:t>
            </a:r>
            <a:r>
              <a:rPr lang="en-US" sz="2400" dirty="0" err="1" smtClean="0">
                <a:sym typeface="Symbol"/>
              </a:rPr>
              <a:t>salah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satu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koin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di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dalamnya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palsu</a:t>
            </a:r>
            <a:r>
              <a:rPr lang="en-US" sz="2400" dirty="0" smtClean="0">
                <a:sym typeface="Symbol"/>
              </a:rPr>
              <a:t>).</a:t>
            </a:r>
          </a:p>
          <a:p>
            <a:pPr>
              <a:buNone/>
            </a:pPr>
            <a:r>
              <a:rPr lang="en-US" sz="2400" dirty="0" smtClean="0">
                <a:sym typeface="Symbol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648200"/>
            <a:ext cx="1600200" cy="161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8768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/>
          </a:bodyPr>
          <a:lstStyle/>
          <a:p>
            <a:r>
              <a:rPr lang="en-US" sz="2800" dirty="0" err="1" smtClean="0"/>
              <a:t>Ukuran</a:t>
            </a:r>
            <a:r>
              <a:rPr lang="en-US" sz="2800" dirty="0" smtClean="0"/>
              <a:t> 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</a:t>
            </a:r>
            <a:r>
              <a:rPr lang="en-US" sz="2800" dirty="0" err="1" smtClean="0"/>
              <a:t>selalu</a:t>
            </a:r>
            <a:r>
              <a:rPr lang="en-US" sz="2800" dirty="0" smtClean="0"/>
              <a:t> </a:t>
            </a:r>
            <a:r>
              <a:rPr lang="en-US" sz="2800" dirty="0" err="1" smtClean="0"/>
              <a:t>berkurang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faktor</a:t>
            </a:r>
            <a:r>
              <a:rPr lang="en-US" sz="2800" dirty="0" smtClean="0"/>
              <a:t> </a:t>
            </a:r>
            <a:r>
              <a:rPr lang="en-US" sz="2800" dirty="0" err="1" smtClean="0"/>
              <a:t>setengah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ukuran</a:t>
            </a:r>
            <a:r>
              <a:rPr lang="en-US" sz="2800" dirty="0" smtClean="0"/>
              <a:t> </a:t>
            </a:r>
            <a:r>
              <a:rPr lang="en-US" sz="2800" dirty="0" err="1" smtClean="0"/>
              <a:t>semula</a:t>
            </a:r>
            <a:r>
              <a:rPr lang="en-US" sz="2800" dirty="0" smtClean="0"/>
              <a:t>.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setengah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diproses</a:t>
            </a:r>
            <a:r>
              <a:rPr lang="en-US" sz="2800" dirty="0" smtClean="0"/>
              <a:t>, </a:t>
            </a:r>
            <a:r>
              <a:rPr lang="en-US" sz="2800" dirty="0" err="1" smtClean="0"/>
              <a:t>setengah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yang lain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diproses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Jumlah</a:t>
            </a:r>
            <a:r>
              <a:rPr lang="en-US" sz="2800" dirty="0" smtClean="0"/>
              <a:t> </a:t>
            </a:r>
            <a:r>
              <a:rPr lang="en-US" sz="2800" dirty="0" err="1" smtClean="0"/>
              <a:t>penimbangan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Penyelesaian</a:t>
            </a:r>
            <a:r>
              <a:rPr lang="en-US" sz="2800" dirty="0" smtClean="0"/>
              <a:t> </a:t>
            </a:r>
            <a:r>
              <a:rPr lang="en-US" sz="2800" dirty="0" err="1" smtClean="0"/>
              <a:t>relasi</a:t>
            </a:r>
            <a:r>
              <a:rPr lang="en-US" sz="2800" dirty="0" smtClean="0"/>
              <a:t> </a:t>
            </a:r>
            <a:r>
              <a:rPr lang="en-US" sz="2800" dirty="0" err="1" smtClean="0"/>
              <a:t>rekurens</a:t>
            </a:r>
            <a:r>
              <a:rPr lang="en-US" sz="2800" dirty="0" smtClean="0"/>
              <a:t> T(n) </a:t>
            </a:r>
            <a:r>
              <a:rPr lang="en-US" sz="2800" dirty="0" err="1" smtClean="0"/>
              <a:t>mirip</a:t>
            </a:r>
            <a:r>
              <a:rPr lang="en-US" sz="2800" dirty="0" smtClean="0"/>
              <a:t>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</a:t>
            </a:r>
            <a:r>
              <a:rPr lang="en-US" sz="2800" i="1" dirty="0" smtClean="0"/>
              <a:t>binary search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pPr lvl="1">
              <a:buNone/>
            </a:pPr>
            <a:r>
              <a:rPr lang="en-US" sz="2400" dirty="0" smtClean="0"/>
              <a:t>	</a:t>
            </a:r>
            <a:r>
              <a:rPr lang="en-US" dirty="0" smtClean="0"/>
              <a:t>T(n) = 1 + T(</a:t>
            </a:r>
            <a:r>
              <a:rPr lang="en-US" dirty="0" smtClean="0">
                <a:sym typeface="Symbol"/>
              </a:rPr>
              <a:t>n/2) = …. = O(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log n)</a:t>
            </a:r>
            <a:endParaRPr lang="en-US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752600" y="2971800"/>
          <a:ext cx="39031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Equation" r:id="rId3" imgW="1625400" imgH="444240" progId="Equation.3">
                  <p:embed/>
                </p:oleObj>
              </mc:Choice>
              <mc:Fallback>
                <p:oleObj name="Equation" r:id="rId3" imgW="162540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971800"/>
                        <a:ext cx="390317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Decrease by a Variable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6</a:t>
            </a:r>
            <a:r>
              <a:rPr lang="en-US" sz="2800" dirty="0" smtClean="0"/>
              <a:t>:  </a:t>
            </a:r>
            <a:r>
              <a:rPr lang="en-US" sz="2800" dirty="0" err="1" smtClean="0"/>
              <a:t>Menghitung</a:t>
            </a:r>
            <a:r>
              <a:rPr lang="en-US" sz="2800" dirty="0" smtClean="0"/>
              <a:t> median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i="1" dirty="0" smtClean="0"/>
              <a:t>Selection Problem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i="1" dirty="0" smtClean="0"/>
              <a:t>Selection problem</a:t>
            </a:r>
            <a:r>
              <a:rPr lang="en-US" sz="2400" dirty="0" smtClean="0"/>
              <a:t>: </a:t>
            </a:r>
            <a:r>
              <a:rPr lang="en-US" sz="2400" dirty="0" err="1" smtClean="0"/>
              <a:t>mencari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</a:t>
            </a:r>
            <a:r>
              <a:rPr lang="en-US" sz="2400" dirty="0" err="1" smtClean="0"/>
              <a:t>terkecil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-</a:t>
            </a:r>
            <a:r>
              <a:rPr lang="en-US" sz="2400" i="1" dirty="0" smtClean="0"/>
              <a:t>k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senarai</a:t>
            </a:r>
            <a:r>
              <a:rPr lang="en-US" sz="2400" dirty="0" smtClean="0"/>
              <a:t> </a:t>
            </a:r>
            <a:r>
              <a:rPr lang="en-US" sz="2400" dirty="0" err="1" smtClean="0"/>
              <a:t>beranggotan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err="1" smtClean="0"/>
              <a:t>Jika</a:t>
            </a:r>
            <a:r>
              <a:rPr lang="en-US" sz="2400" dirty="0" smtClean="0"/>
              <a:t> k = 1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elemen</a:t>
            </a:r>
            <a:r>
              <a:rPr lang="en-US" sz="2400" dirty="0" smtClean="0">
                <a:sym typeface="Wingdings" pitchFamily="2" charset="2"/>
              </a:rPr>
              <a:t> paling </a:t>
            </a:r>
            <a:r>
              <a:rPr lang="en-US" sz="2400" dirty="0" err="1" smtClean="0">
                <a:sym typeface="Wingdings" pitchFamily="2" charset="2"/>
              </a:rPr>
              <a:t>kecil</a:t>
            </a:r>
            <a:r>
              <a:rPr lang="en-US" sz="2400" dirty="0" smtClean="0">
                <a:sym typeface="Wingdings" pitchFamily="2" charset="2"/>
              </a:rPr>
              <a:t> (minimum)</a:t>
            </a:r>
          </a:p>
          <a:p>
            <a:pPr lvl="1"/>
            <a:r>
              <a:rPr lang="en-US" sz="2400" dirty="0" err="1" smtClean="0">
                <a:sym typeface="Wingdings" pitchFamily="2" charset="2"/>
              </a:rPr>
              <a:t>Jika</a:t>
            </a:r>
            <a:r>
              <a:rPr lang="en-US" sz="2400" dirty="0" smtClean="0">
                <a:sym typeface="Wingdings" pitchFamily="2" charset="2"/>
              </a:rPr>
              <a:t> k = n  </a:t>
            </a:r>
            <a:r>
              <a:rPr lang="en-US" sz="2400" dirty="0" err="1" smtClean="0">
                <a:sym typeface="Wingdings" pitchFamily="2" charset="2"/>
              </a:rPr>
              <a:t>elemen</a:t>
            </a:r>
            <a:r>
              <a:rPr lang="en-US" sz="2400" dirty="0" smtClean="0">
                <a:sym typeface="Wingdings" pitchFamily="2" charset="2"/>
              </a:rPr>
              <a:t> paling </a:t>
            </a:r>
            <a:r>
              <a:rPr lang="en-US" sz="2400" dirty="0" err="1" smtClean="0">
                <a:sym typeface="Wingdings" pitchFamily="2" charset="2"/>
              </a:rPr>
              <a:t>besar</a:t>
            </a:r>
            <a:r>
              <a:rPr lang="en-US" sz="2400" dirty="0" smtClean="0">
                <a:sym typeface="Wingdings" pitchFamily="2" charset="2"/>
              </a:rPr>
              <a:t> (</a:t>
            </a:r>
            <a:r>
              <a:rPr lang="en-US" sz="2400" dirty="0" err="1" smtClean="0">
                <a:sym typeface="Wingdings" pitchFamily="2" charset="2"/>
              </a:rPr>
              <a:t>maksimum</a:t>
            </a:r>
            <a:r>
              <a:rPr lang="en-US" sz="2400" dirty="0" smtClean="0">
                <a:sym typeface="Wingdings" pitchFamily="2" charset="2"/>
              </a:rPr>
              <a:t>)</a:t>
            </a:r>
          </a:p>
          <a:p>
            <a:pPr lvl="1"/>
            <a:r>
              <a:rPr lang="en-US" sz="2400" dirty="0" err="1" smtClean="0">
                <a:sym typeface="Wingdings" pitchFamily="2" charset="2"/>
              </a:rPr>
              <a:t>Jika</a:t>
            </a:r>
            <a:r>
              <a:rPr lang="en-US" sz="2400" dirty="0" smtClean="0">
                <a:sym typeface="Wingdings" pitchFamily="2" charset="2"/>
              </a:rPr>
              <a:t> k = </a:t>
            </a:r>
            <a:r>
              <a:rPr lang="en-US" sz="2400" dirty="0" smtClean="0">
                <a:sym typeface="Symbol"/>
              </a:rPr>
              <a:t>n/2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elemen</a:t>
            </a:r>
            <a:r>
              <a:rPr lang="en-US" sz="2400" dirty="0" smtClean="0">
                <a:sym typeface="Wingdings" pitchFamily="2" charset="2"/>
              </a:rPr>
              <a:t> median</a:t>
            </a:r>
          </a:p>
          <a:p>
            <a:pPr lvl="1"/>
            <a:endParaRPr lang="en-US" sz="2400" dirty="0" smtClean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sz="2400" dirty="0" err="1" smtClean="0">
                <a:sym typeface="Wingdings" pitchFamily="2" charset="2"/>
              </a:rPr>
              <a:t>Bagaimana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mencari</a:t>
            </a:r>
            <a:r>
              <a:rPr lang="en-US" sz="2400" dirty="0" smtClean="0">
                <a:sym typeface="Wingdings" pitchFamily="2" charset="2"/>
              </a:rPr>
              <a:t> median </a:t>
            </a:r>
            <a:r>
              <a:rPr lang="en-US" sz="2400" dirty="0" err="1" smtClean="0">
                <a:sym typeface="Wingdings" pitchFamily="2" charset="2"/>
              </a:rPr>
              <a:t>dari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senarai</a:t>
            </a:r>
            <a:r>
              <a:rPr lang="en-US" sz="2400" dirty="0" smtClean="0">
                <a:sym typeface="Wingdings" pitchFamily="2" charset="2"/>
              </a:rPr>
              <a:t> yang </a:t>
            </a:r>
            <a:r>
              <a:rPr lang="en-US" sz="2400" dirty="0" err="1" smtClean="0">
                <a:sym typeface="Wingdings" pitchFamily="2" charset="2"/>
              </a:rPr>
              <a:t>tidak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terurut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namun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tidak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perlu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mengurutkan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senarai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terlebih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dahulu</a:t>
            </a:r>
            <a:r>
              <a:rPr lang="en-US" sz="2400" dirty="0" smtClean="0">
                <a:sym typeface="Wingdings" pitchFamily="2" charset="2"/>
              </a:rPr>
              <a:t>?</a:t>
            </a:r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Decrease and conquer </a:t>
            </a:r>
            <a:r>
              <a:rPr lang="en-US" sz="2800" dirty="0" err="1" smtClean="0"/>
              <a:t>terdiri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</a:t>
            </a:r>
            <a:r>
              <a:rPr lang="en-US" sz="2800" dirty="0" err="1" smtClean="0"/>
              <a:t>tahapan</a:t>
            </a:r>
            <a:r>
              <a:rPr lang="en-US" sz="2800" dirty="0" smtClean="0"/>
              <a:t>: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1. </a:t>
            </a:r>
            <a:r>
              <a:rPr lang="en-US" sz="2800" i="1" dirty="0" smtClean="0"/>
              <a:t>Decrease</a:t>
            </a:r>
            <a:r>
              <a:rPr lang="en-US" sz="2800" dirty="0" smtClean="0"/>
              <a:t>: </a:t>
            </a:r>
            <a:r>
              <a:rPr lang="en-US" sz="2800" dirty="0" err="1" smtClean="0"/>
              <a:t>mereduksi</a:t>
            </a:r>
            <a:r>
              <a:rPr lang="en-US" sz="2800" dirty="0" smtClean="0"/>
              <a:t> 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kecil</a:t>
            </a:r>
            <a:r>
              <a:rPr lang="en-US" sz="2800" dirty="0" smtClean="0"/>
              <a:t> (</a:t>
            </a:r>
            <a:r>
              <a:rPr lang="en-US" sz="2800" dirty="0" err="1" smtClean="0"/>
              <a:t>biasanya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sub-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).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 smtClean="0"/>
              <a:t>	2. </a:t>
            </a:r>
            <a:r>
              <a:rPr lang="en-US" sz="2800" i="1" dirty="0" smtClean="0"/>
              <a:t>Conquer</a:t>
            </a:r>
            <a:r>
              <a:rPr lang="en-US" sz="2800" dirty="0" smtClean="0"/>
              <a:t>: </a:t>
            </a:r>
            <a:r>
              <a:rPr lang="en-US" sz="2800" dirty="0" err="1" smtClean="0"/>
              <a:t>memproses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sub-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rekursif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tahap</a:t>
            </a:r>
            <a:r>
              <a:rPr lang="en-US" sz="2800" dirty="0" smtClean="0"/>
              <a:t> </a:t>
            </a:r>
            <a:r>
              <a:rPr lang="en-US" sz="2800" i="1" dirty="0" smtClean="0"/>
              <a:t>combine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i="1" dirty="0" smtClean="0"/>
              <a:t>decrease and conquer.</a:t>
            </a: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516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Algoritmanya</a:t>
            </a:r>
            <a:r>
              <a:rPr lang="en-US" dirty="0" smtClean="0"/>
              <a:t>: </a:t>
            </a:r>
          </a:p>
          <a:p>
            <a:pPr marL="457200" indent="-457200">
              <a:buAutoNum type="arabicPeriod"/>
            </a:pPr>
            <a:r>
              <a:rPr lang="en-US" sz="2400" dirty="0" err="1" smtClean="0"/>
              <a:t>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partisi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senarai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partisi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 Quick Sort (</a:t>
            </a:r>
            <a:r>
              <a:rPr lang="en-US" sz="2400" dirty="0" err="1" smtClean="0"/>
              <a:t>varian</a:t>
            </a:r>
            <a:r>
              <a:rPr lang="en-US" sz="2400" dirty="0" smtClean="0"/>
              <a:t> 2). </a:t>
            </a:r>
            <a:r>
              <a:rPr lang="en-US" sz="2400" dirty="0" err="1" smtClean="0"/>
              <a:t>Partisi</a:t>
            </a:r>
            <a:r>
              <a:rPr lang="en-US" sz="2400" dirty="0" smtClean="0"/>
              <a:t>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</a:t>
            </a:r>
            <a:r>
              <a:rPr lang="en-US" sz="2400" dirty="0" err="1" smtClean="0"/>
              <a:t>senarai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i="1" dirty="0" smtClean="0"/>
              <a:t>pivot</a:t>
            </a:r>
            <a:r>
              <a:rPr lang="en-US" sz="2400" dirty="0" smtClean="0"/>
              <a:t> </a:t>
            </a:r>
            <a:r>
              <a:rPr lang="en-US" sz="2400" i="1" dirty="0" smtClean="0"/>
              <a:t>p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lagi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i="1" dirty="0" smtClean="0"/>
              <a:t>pivot p</a:t>
            </a:r>
            <a:r>
              <a:rPr lang="en-US" sz="2400" dirty="0" smtClean="0"/>
              <a:t>.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err="1" smtClean="0"/>
              <a:t>Misalkan</a:t>
            </a:r>
            <a:r>
              <a:rPr lang="en-US" sz="2400" dirty="0" smtClean="0"/>
              <a:t> </a:t>
            </a:r>
            <a:r>
              <a:rPr lang="en-US" sz="2400" i="1" dirty="0" smtClean="0"/>
              <a:t>s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posisi</a:t>
            </a:r>
            <a:r>
              <a:rPr lang="en-US" sz="2400" dirty="0" smtClean="0"/>
              <a:t> </a:t>
            </a:r>
            <a:r>
              <a:rPr lang="en-US" sz="2400" dirty="0" err="1" smtClean="0"/>
              <a:t>pem-partisian</a:t>
            </a:r>
            <a:r>
              <a:rPr lang="en-US" sz="2400" dirty="0" smtClean="0"/>
              <a:t>.  </a:t>
            </a:r>
          </a:p>
          <a:p>
            <a:pPr marL="457200" indent="-45720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Jika</a:t>
            </a:r>
            <a:r>
              <a:rPr lang="en-US" sz="2400" dirty="0" smtClean="0"/>
              <a:t> s = </a:t>
            </a:r>
            <a:r>
              <a:rPr lang="en-US" sz="2400" dirty="0" smtClean="0">
                <a:sym typeface="Symbol"/>
              </a:rPr>
              <a:t>n/2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pivot </a:t>
            </a:r>
            <a:r>
              <a:rPr lang="en-US" sz="2400" i="1" dirty="0" smtClean="0"/>
              <a:t>p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median yang </a:t>
            </a:r>
            <a:r>
              <a:rPr lang="en-US" sz="2400" dirty="0" err="1" smtClean="0"/>
              <a:t>dicari</a:t>
            </a:r>
            <a:endParaRPr lang="en-US" sz="2400" dirty="0" smtClean="0"/>
          </a:p>
          <a:p>
            <a:pPr marL="457200" indent="-45720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Jika</a:t>
            </a:r>
            <a:r>
              <a:rPr lang="en-US" sz="2400" dirty="0" smtClean="0"/>
              <a:t> s &gt; </a:t>
            </a:r>
            <a:r>
              <a:rPr lang="en-US" sz="2400" dirty="0" smtClean="0">
                <a:sym typeface="Symbol"/>
              </a:rPr>
              <a:t>n/2</a:t>
            </a:r>
            <a:r>
              <a:rPr lang="en-US" sz="2400" dirty="0" smtClean="0"/>
              <a:t>,  </a:t>
            </a:r>
            <a:r>
              <a:rPr lang="en-US" sz="2400" dirty="0" err="1" smtClean="0"/>
              <a:t>maka</a:t>
            </a:r>
            <a:r>
              <a:rPr lang="en-US" sz="2400" dirty="0" smtClean="0"/>
              <a:t> median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kiri</a:t>
            </a:r>
            <a:endParaRPr lang="en-US" sz="2400" dirty="0" smtClean="0"/>
          </a:p>
          <a:p>
            <a:pPr marL="457200" indent="-45720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Jika</a:t>
            </a:r>
            <a:r>
              <a:rPr lang="en-US" sz="2400" dirty="0" smtClean="0"/>
              <a:t> s &lt; </a:t>
            </a:r>
            <a:r>
              <a:rPr lang="en-US" sz="2400" dirty="0" smtClean="0">
                <a:sym typeface="Symbol"/>
              </a:rPr>
              <a:t>n/2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median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kanan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81201" y="2590800"/>
          <a:ext cx="3962399" cy="105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Equation" r:id="rId3" imgW="1193760" imgH="393480" progId="Equation.3">
                  <p:embed/>
                </p:oleObj>
              </mc:Choice>
              <mc:Fallback>
                <p:oleObj name="Equation" r:id="rId3" imgW="11937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2590800"/>
                        <a:ext cx="3962399" cy="105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382000" cy="5668963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dirty="0" smtClean="0"/>
              <a:t>:  </a:t>
            </a:r>
            <a:r>
              <a:rPr lang="en-US" sz="2400" dirty="0" err="1" smtClean="0"/>
              <a:t>Temukan</a:t>
            </a:r>
            <a:r>
              <a:rPr lang="en-US" sz="2400" dirty="0" smtClean="0"/>
              <a:t> median </a:t>
            </a:r>
            <a:r>
              <a:rPr lang="en-US" sz="2400" dirty="0" err="1" smtClean="0"/>
              <a:t>dari</a:t>
            </a:r>
            <a:r>
              <a:rPr lang="en-US" sz="2400" dirty="0" smtClean="0"/>
              <a:t> 4, 1, 10, 9, 7, 12, 8, 2, 15.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, </a:t>
            </a:r>
            <a:r>
              <a:rPr lang="en-US" sz="2400" i="1" dirty="0" smtClean="0"/>
              <a:t>k</a:t>
            </a:r>
            <a:r>
              <a:rPr lang="en-US" sz="2400" dirty="0" smtClean="0"/>
              <a:t> = </a:t>
            </a:r>
            <a:r>
              <a:rPr lang="en-US" sz="2400" dirty="0" smtClean="0">
                <a:sym typeface="Symbol"/>
              </a:rPr>
              <a:t>9/2  = 5</a:t>
            </a:r>
            <a:r>
              <a:rPr lang="en-US" sz="2400" dirty="0" smtClean="0"/>
              <a:t>,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persoalannya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mencari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</a:t>
            </a:r>
            <a:r>
              <a:rPr lang="en-US" sz="2400" dirty="0" err="1" smtClean="0"/>
              <a:t>terkecil</a:t>
            </a:r>
            <a:r>
              <a:rPr lang="en-US" sz="2400" dirty="0" smtClean="0"/>
              <a:t> ke-5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senarai</a:t>
            </a:r>
            <a:r>
              <a:rPr lang="en-US" sz="2400" dirty="0" smtClean="0"/>
              <a:t>. 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Partisi</a:t>
            </a:r>
            <a:r>
              <a:rPr lang="en-US" sz="2400" dirty="0" smtClean="0"/>
              <a:t>  </a:t>
            </a:r>
            <a:r>
              <a:rPr lang="en-US" sz="2400" dirty="0" err="1" smtClean="0"/>
              <a:t>senarai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memilih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pivot:</a:t>
            </a:r>
          </a:p>
          <a:p>
            <a:pPr>
              <a:buNone/>
            </a:pPr>
            <a:r>
              <a:rPr lang="en-US" sz="2400" dirty="0" smtClean="0"/>
              <a:t>		</a:t>
            </a:r>
            <a:r>
              <a:rPr lang="en-US" sz="2400" b="1" dirty="0" smtClean="0"/>
              <a:t>4</a:t>
            </a:r>
            <a:r>
              <a:rPr lang="en-US" sz="2400" dirty="0" smtClean="0"/>
              <a:t>     1     10      9     7     12      8     2      15	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partisi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	2     1     </a:t>
            </a:r>
            <a:r>
              <a:rPr lang="en-US" sz="2400" b="1" dirty="0" smtClean="0"/>
              <a:t>4</a:t>
            </a:r>
            <a:r>
              <a:rPr lang="en-US" sz="2400" dirty="0" smtClean="0"/>
              <a:t>        9     7     12      8     10    15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i="1" dirty="0" smtClean="0"/>
              <a:t>s</a:t>
            </a:r>
            <a:r>
              <a:rPr lang="en-US" sz="2400" dirty="0" smtClean="0"/>
              <a:t> = 3 &lt; 5,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memproses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kanan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		           </a:t>
            </a:r>
            <a:r>
              <a:rPr lang="en-US" sz="2400" b="1" dirty="0" smtClean="0"/>
              <a:t>9</a:t>
            </a:r>
            <a:r>
              <a:rPr lang="en-US" sz="2400" dirty="0" smtClean="0"/>
              <a:t>     7     12      8     10    15 	</a:t>
            </a:r>
          </a:p>
          <a:p>
            <a:pPr>
              <a:buNone/>
            </a:pPr>
            <a:r>
              <a:rPr lang="en-US" sz="2400" dirty="0" smtClean="0"/>
              <a:t>			           8     7       </a:t>
            </a:r>
            <a:r>
              <a:rPr lang="en-US" sz="2400" b="1" dirty="0" smtClean="0"/>
              <a:t>9</a:t>
            </a:r>
            <a:r>
              <a:rPr lang="en-US" sz="2400" dirty="0" smtClean="0"/>
              <a:t>     12    10    15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i="1" dirty="0" smtClean="0"/>
              <a:t>s</a:t>
            </a:r>
            <a:r>
              <a:rPr lang="en-US" sz="2400" dirty="0" smtClean="0"/>
              <a:t> = 6  &gt; 5,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memproses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kiri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		           </a:t>
            </a:r>
            <a:r>
              <a:rPr lang="en-US" sz="2400" b="1" dirty="0" smtClean="0"/>
              <a:t>8 </a:t>
            </a:r>
            <a:r>
              <a:rPr lang="en-US" sz="2400" dirty="0" smtClean="0"/>
              <a:t>    7</a:t>
            </a:r>
          </a:p>
          <a:p>
            <a:pPr>
              <a:buNone/>
            </a:pPr>
            <a:r>
              <a:rPr lang="en-US" sz="2400" dirty="0" smtClean="0"/>
              <a:t>			           7     </a:t>
            </a:r>
            <a:r>
              <a:rPr lang="en-US" sz="2400" b="1" dirty="0" smtClean="0"/>
              <a:t>8</a:t>
            </a:r>
            <a:r>
              <a:rPr lang="en-US" sz="2400" dirty="0" smtClean="0"/>
              <a:t>		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31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447800" y="3429000"/>
            <a:ext cx="685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24200" y="3429000"/>
            <a:ext cx="3124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48000" y="4800600"/>
            <a:ext cx="685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48200" y="4800600"/>
            <a:ext cx="152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400" y="6248400"/>
            <a:ext cx="5443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Sekarang</a:t>
            </a:r>
            <a:r>
              <a:rPr lang="en-US" sz="2400" dirty="0" smtClean="0"/>
              <a:t> </a:t>
            </a:r>
            <a:r>
              <a:rPr lang="en-US" sz="2400" i="1" dirty="0" smtClean="0"/>
              <a:t>s</a:t>
            </a:r>
            <a:r>
              <a:rPr lang="en-US" sz="2400" dirty="0" smtClean="0"/>
              <a:t> = </a:t>
            </a:r>
            <a:r>
              <a:rPr lang="en-US" sz="2400" i="1" dirty="0" smtClean="0"/>
              <a:t>k</a:t>
            </a:r>
            <a:r>
              <a:rPr lang="en-US" sz="2400" dirty="0" smtClean="0"/>
              <a:t> = 5 </a:t>
            </a:r>
            <a:r>
              <a:rPr lang="en-US" sz="2400" dirty="0" smtClean="0">
                <a:sym typeface="Wingdings" pitchFamily="2" charset="2"/>
              </a:rPr>
              <a:t> stop. </a:t>
            </a:r>
            <a:r>
              <a:rPr lang="en-US" sz="2400" dirty="0" err="1" smtClean="0">
                <a:sym typeface="Wingdings" pitchFamily="2" charset="2"/>
              </a:rPr>
              <a:t>Jadi</a:t>
            </a:r>
            <a:r>
              <a:rPr lang="en-US" sz="2400" dirty="0" smtClean="0">
                <a:sym typeface="Wingdings" pitchFamily="2" charset="2"/>
              </a:rPr>
              <a:t> median = 8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447800" y="2590800"/>
            <a:ext cx="4724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48000" y="6096000"/>
            <a:ext cx="304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81400" y="6096000"/>
            <a:ext cx="304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Kompleksitas</a:t>
            </a:r>
            <a:r>
              <a:rPr lang="en-US" sz="2800" dirty="0" smtClean="0"/>
              <a:t> </a:t>
            </a:r>
            <a:r>
              <a:rPr lang="en-US" sz="2800" dirty="0" err="1" smtClean="0"/>
              <a:t>algoritma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Solusi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relasi</a:t>
            </a:r>
            <a:r>
              <a:rPr lang="en-US" sz="2800" dirty="0" smtClean="0"/>
              <a:t> </a:t>
            </a:r>
            <a:r>
              <a:rPr lang="en-US" sz="2800" dirty="0" err="1" smtClean="0"/>
              <a:t>rekurens</a:t>
            </a:r>
            <a:r>
              <a:rPr lang="en-US" sz="2800" dirty="0" smtClean="0"/>
              <a:t>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(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Teorema</a:t>
            </a:r>
            <a:r>
              <a:rPr lang="en-US" sz="2800" dirty="0" smtClean="0"/>
              <a:t> Master):</a:t>
            </a:r>
          </a:p>
          <a:p>
            <a:pPr>
              <a:buNone/>
            </a:pPr>
            <a:r>
              <a:rPr lang="en-US" sz="2800" dirty="0" smtClean="0"/>
              <a:t>			</a:t>
            </a:r>
          </a:p>
          <a:p>
            <a:pPr>
              <a:buNone/>
            </a:pPr>
            <a:r>
              <a:rPr lang="en-US" sz="2800" dirty="0" smtClean="0"/>
              <a:t>		T(n) = T(n/2) + </a:t>
            </a:r>
            <a:r>
              <a:rPr lang="en-US" sz="2800" dirty="0" err="1" smtClean="0"/>
              <a:t>cn</a:t>
            </a:r>
            <a:r>
              <a:rPr lang="en-US" sz="2800" dirty="0" smtClean="0"/>
              <a:t> = … = O(n)	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52600" y="1600200"/>
          <a:ext cx="370018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Equation" r:id="rId3" imgW="1612800" imgH="431640" progId="Equation.3">
                  <p:embed/>
                </p:oleObj>
              </mc:Choice>
              <mc:Fallback>
                <p:oleObj name="Equation" r:id="rId3" imgW="16128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00200"/>
                        <a:ext cx="3700182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Tiga</a:t>
            </a:r>
            <a:r>
              <a:rPr lang="en-US" sz="2800" dirty="0" smtClean="0"/>
              <a:t> </a:t>
            </a:r>
            <a:r>
              <a:rPr lang="en-US" sz="2800" dirty="0" err="1" smtClean="0"/>
              <a:t>varian</a:t>
            </a:r>
            <a:r>
              <a:rPr lang="en-US" sz="2800" dirty="0" smtClean="0"/>
              <a:t> </a:t>
            </a:r>
            <a:r>
              <a:rPr lang="en-US" sz="2800" i="1" dirty="0" smtClean="0"/>
              <a:t>decrease and conquer</a:t>
            </a:r>
            <a:r>
              <a:rPr lang="en-US" sz="2800" dirty="0" smtClean="0"/>
              <a:t>: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1. </a:t>
            </a:r>
            <a:r>
              <a:rPr lang="en-US" sz="2400" b="1" i="1" dirty="0" smtClean="0"/>
              <a:t>Decrease by a constant</a:t>
            </a:r>
            <a:r>
              <a:rPr lang="en-US" sz="2400" dirty="0" smtClean="0"/>
              <a:t>: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instans</a:t>
            </a:r>
            <a:r>
              <a:rPr lang="en-US" sz="2400" dirty="0" smtClean="0"/>
              <a:t> </a:t>
            </a:r>
            <a:r>
              <a:rPr lang="en-US" sz="2400" dirty="0" err="1" smtClean="0"/>
              <a:t>persoalan</a:t>
            </a:r>
            <a:r>
              <a:rPr lang="en-US" sz="2400" dirty="0" smtClean="0"/>
              <a:t> </a:t>
            </a:r>
            <a:r>
              <a:rPr lang="en-US" sz="2400" dirty="0" err="1" smtClean="0"/>
              <a:t>direduksi</a:t>
            </a:r>
            <a:r>
              <a:rPr lang="en-US" sz="2400" dirty="0" smtClean="0"/>
              <a:t> 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</a:t>
            </a:r>
            <a:r>
              <a:rPr lang="en-US" sz="2400" dirty="0" err="1" smtClean="0"/>
              <a:t>konstanta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iterasi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.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konstanta</a:t>
            </a:r>
            <a:r>
              <a:rPr lang="en-US" sz="2400" dirty="0" smtClean="0"/>
              <a:t> = 1.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 smtClean="0"/>
              <a:t>	2. </a:t>
            </a:r>
            <a:r>
              <a:rPr lang="en-US" sz="2400" b="1" i="1" dirty="0" smtClean="0"/>
              <a:t>Decrease by a constant factor</a:t>
            </a:r>
            <a:r>
              <a:rPr lang="en-US" sz="2400" dirty="0" smtClean="0"/>
              <a:t>: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instans</a:t>
            </a:r>
            <a:r>
              <a:rPr lang="en-US" sz="2400" dirty="0" smtClean="0"/>
              <a:t> </a:t>
            </a:r>
            <a:r>
              <a:rPr lang="en-US" sz="2400" dirty="0" err="1" smtClean="0"/>
              <a:t>persoalan</a:t>
            </a:r>
            <a:r>
              <a:rPr lang="en-US" sz="2400" dirty="0" smtClean="0"/>
              <a:t> </a:t>
            </a:r>
            <a:r>
              <a:rPr lang="en-US" sz="2400" dirty="0" err="1" smtClean="0"/>
              <a:t>direduksi</a:t>
            </a:r>
            <a:r>
              <a:rPr lang="en-US" sz="2400" dirty="0" smtClean="0"/>
              <a:t> 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</a:t>
            </a:r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konstanta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iterasi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.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konstanta</a:t>
            </a:r>
            <a:r>
              <a:rPr lang="en-US" sz="2400" dirty="0" smtClean="0"/>
              <a:t> = 2.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 smtClean="0"/>
              <a:t>	3. </a:t>
            </a:r>
            <a:r>
              <a:rPr lang="en-US" sz="2400" b="1" i="1" dirty="0" smtClean="0"/>
              <a:t>Decrease by a variable size</a:t>
            </a:r>
            <a:r>
              <a:rPr lang="en-US" sz="2400" dirty="0" smtClean="0"/>
              <a:t>: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instans</a:t>
            </a:r>
            <a:r>
              <a:rPr lang="en-US" sz="2400" dirty="0" smtClean="0"/>
              <a:t> </a:t>
            </a:r>
            <a:r>
              <a:rPr lang="en-US" sz="2400" dirty="0" err="1" smtClean="0"/>
              <a:t>persoalan</a:t>
            </a:r>
            <a:r>
              <a:rPr lang="en-US" sz="2400" dirty="0" smtClean="0"/>
              <a:t> </a:t>
            </a:r>
            <a:r>
              <a:rPr lang="en-US" sz="2400" dirty="0" err="1" smtClean="0"/>
              <a:t>direduksi</a:t>
            </a:r>
            <a:r>
              <a:rPr lang="en-US" sz="2400" dirty="0" smtClean="0"/>
              <a:t>  </a:t>
            </a:r>
            <a:r>
              <a:rPr lang="en-US" sz="2400" dirty="0" err="1" smtClean="0"/>
              <a:t>bervariasi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iterasi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. 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Decrease by a Constant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3352800" y="1447800"/>
            <a:ext cx="2209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berukuran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52600" y="2743200"/>
            <a:ext cx="23622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Sub-</a:t>
            </a:r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berukuran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 – 1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42672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Solusi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Sub-</a:t>
            </a:r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59436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Solsi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semula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0"/>
          </p:cNvCxnSpPr>
          <p:nvPr/>
        </p:nvCxnSpPr>
        <p:spPr>
          <a:xfrm rot="5400000">
            <a:off x="2950043" y="2016824"/>
            <a:ext cx="710033" cy="7427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4"/>
            <a:endCxn id="7" idx="0"/>
          </p:cNvCxnSpPr>
          <p:nvPr/>
        </p:nvCxnSpPr>
        <p:spPr>
          <a:xfrm rot="5400000">
            <a:off x="2552700" y="3886200"/>
            <a:ext cx="762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2"/>
          </p:cNvCxnSpPr>
          <p:nvPr/>
        </p:nvCxnSpPr>
        <p:spPr>
          <a:xfrm rot="5400000">
            <a:off x="2686050" y="5238750"/>
            <a:ext cx="457200" cy="381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95600" y="5486400"/>
            <a:ext cx="23622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5" idx="5"/>
          </p:cNvCxnSpPr>
          <p:nvPr/>
        </p:nvCxnSpPr>
        <p:spPr>
          <a:xfrm rot="16200000" flipV="1">
            <a:off x="3521775" y="3750375"/>
            <a:ext cx="3453233" cy="188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8" idx="0"/>
          </p:cNvCxnSpPr>
          <p:nvPr/>
        </p:nvCxnSpPr>
        <p:spPr>
          <a:xfrm rot="16200000" flipH="1">
            <a:off x="3829050" y="5695950"/>
            <a:ext cx="457200" cy="381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b="1" dirty="0" smtClean="0"/>
              <a:t> 1</a:t>
            </a:r>
            <a:r>
              <a:rPr lang="en-US" sz="2400" dirty="0" smtClean="0"/>
              <a:t>: </a:t>
            </a:r>
            <a:r>
              <a:rPr lang="en-US" sz="2400" dirty="0" err="1" smtClean="0"/>
              <a:t>Persoalan</a:t>
            </a:r>
            <a:r>
              <a:rPr lang="en-US" sz="2400" dirty="0" smtClean="0"/>
              <a:t> </a:t>
            </a:r>
            <a:r>
              <a:rPr lang="en-US" sz="2400" dirty="0" err="1" smtClean="0"/>
              <a:t>perpangkatan</a:t>
            </a:r>
            <a:r>
              <a:rPr lang="en-US" sz="2400" dirty="0" smtClean="0"/>
              <a:t> </a:t>
            </a:r>
            <a:r>
              <a:rPr lang="en-US" sz="2400" i="1" dirty="0" smtClean="0"/>
              <a:t>a</a:t>
            </a:r>
            <a:r>
              <a:rPr lang="en-US" sz="2400" i="1" baseline="30000" dirty="0" smtClean="0"/>
              <a:t>n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i="1" dirty="0" smtClean="0"/>
              <a:t>decrease and conquer</a:t>
            </a:r>
            <a:r>
              <a:rPr lang="en-US" sz="2400" dirty="0" smtClean="0"/>
              <a:t>: </a:t>
            </a: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Kompleksitas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(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kali):</a:t>
            </a:r>
          </a:p>
          <a:p>
            <a:pPr>
              <a:buNone/>
            </a:pPr>
            <a:r>
              <a:rPr lang="en-US" sz="2400" dirty="0" smtClean="0"/>
              <a:t>		</a:t>
            </a:r>
          </a:p>
          <a:p>
            <a:pPr>
              <a:buNone/>
            </a:pPr>
            <a:r>
              <a:rPr lang="en-US" sz="2400" dirty="0" smtClean="0"/>
              <a:t>		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diselesaikan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		T(n) = T(n – 1) + 1 = …. = O(n)</a:t>
            </a:r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 </a:t>
            </a:r>
            <a:r>
              <a:rPr lang="en-US" sz="2400" i="1" dirty="0" smtClean="0"/>
              <a:t>brute-force</a:t>
            </a:r>
            <a:r>
              <a:rPr lang="en-US" sz="2400" dirty="0" smtClean="0"/>
              <a:t>.	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  <a:p>
            <a:pPr>
              <a:buNone/>
            </a:pPr>
            <a:r>
              <a:rPr lang="en-US" sz="2400" dirty="0" smtClean="0"/>
              <a:t>		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81200" y="3505200"/>
          <a:ext cx="3428999" cy="940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3" imgW="1434960" imgH="393480" progId="Equation.3">
                  <p:embed/>
                </p:oleObj>
              </mc:Choice>
              <mc:Fallback>
                <p:oleObj name="Equation" r:id="rId3" imgW="14349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505200"/>
                        <a:ext cx="3428999" cy="9406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51025" y="1552575"/>
          <a:ext cx="30988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5" imgW="1231560" imgH="431640" progId="Equation.3">
                  <p:embed/>
                </p:oleObj>
              </mc:Choice>
              <mc:Fallback>
                <p:oleObj name="Equation" r:id="rId5" imgW="123156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5" y="1552575"/>
                        <a:ext cx="3098800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sz="2400" b="1" dirty="0" smtClean="0"/>
              <a:t>function</a:t>
            </a:r>
            <a:r>
              <a:rPr lang="en-US" sz="2400" dirty="0" smtClean="0"/>
              <a:t> exp(</a:t>
            </a:r>
            <a:r>
              <a:rPr lang="en-US" sz="2400" i="1" dirty="0" smtClean="0"/>
              <a:t>a</a:t>
            </a:r>
            <a:r>
              <a:rPr lang="en-US" sz="2400" dirty="0" smtClean="0"/>
              <a:t> : </a:t>
            </a:r>
            <a:r>
              <a:rPr lang="en-US" sz="2400" b="1" dirty="0" smtClean="0"/>
              <a:t>real</a:t>
            </a:r>
            <a:r>
              <a:rPr lang="en-US" sz="2400" dirty="0" smtClean="0"/>
              <a:t>; </a:t>
            </a:r>
            <a:r>
              <a:rPr lang="en-US" sz="2400" i="1" dirty="0" smtClean="0"/>
              <a:t>n</a:t>
            </a:r>
            <a:r>
              <a:rPr lang="en-US" sz="2400" dirty="0" smtClean="0"/>
              <a:t> : </a:t>
            </a:r>
            <a:r>
              <a:rPr lang="en-US" sz="2400" b="1" dirty="0" smtClean="0"/>
              <a:t>integer</a:t>
            </a:r>
            <a:r>
              <a:rPr lang="en-US" sz="2400" dirty="0" smtClean="0"/>
              <a:t>) </a:t>
            </a:r>
            <a:r>
              <a:rPr lang="en-US" sz="2400" dirty="0" smtClean="0">
                <a:sym typeface="Symbol"/>
              </a:rPr>
              <a:t> </a:t>
            </a:r>
            <a:r>
              <a:rPr lang="en-US" sz="2400" b="1" dirty="0" smtClean="0">
                <a:sym typeface="Symbol"/>
              </a:rPr>
              <a:t>real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err="1" smtClean="0">
                <a:sym typeface="Symbol"/>
              </a:rPr>
              <a:t>Deklarasi</a:t>
            </a:r>
            <a:endParaRPr lang="en-US" sz="2400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 : </a:t>
            </a:r>
            <a:r>
              <a:rPr lang="en-US" sz="2400" b="1" dirty="0" smtClean="0">
                <a:sym typeface="Symbol"/>
              </a:rPr>
              <a:t>integer</a:t>
            </a:r>
          </a:p>
          <a:p>
            <a:pPr>
              <a:spcBef>
                <a:spcPts val="0"/>
              </a:spcBef>
              <a:buNone/>
            </a:pPr>
            <a:endParaRPr lang="en-US" sz="2400" dirty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  <a:r>
              <a:rPr lang="en-US" sz="2400" dirty="0" err="1" smtClean="0">
                <a:sym typeface="Symbol"/>
              </a:rPr>
              <a:t>Algoritma</a:t>
            </a:r>
            <a:r>
              <a:rPr lang="en-US" sz="2400" dirty="0" smtClean="0">
                <a:sym typeface="Symbol"/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 = 0 </a:t>
            </a:r>
            <a:r>
              <a:rPr lang="en-US" sz="2400" b="1" dirty="0" smtClean="0">
                <a:sym typeface="Symbol"/>
              </a:rPr>
              <a:t>then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     </a:t>
            </a:r>
            <a:r>
              <a:rPr lang="en-US" sz="2400" b="1" dirty="0" smtClean="0">
                <a:sym typeface="Symbol"/>
              </a:rPr>
              <a:t>return</a:t>
            </a:r>
            <a:r>
              <a:rPr lang="en-US" sz="2400" dirty="0" smtClean="0">
                <a:sym typeface="Symbol"/>
              </a:rPr>
              <a:t> 1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    </a:t>
            </a:r>
            <a:r>
              <a:rPr lang="en-US" sz="2400" b="1" dirty="0" smtClean="0">
                <a:sym typeface="Symbol"/>
              </a:rPr>
              <a:t>return</a:t>
            </a:r>
            <a:r>
              <a:rPr lang="en-US" sz="2400" dirty="0" smtClean="0">
                <a:sym typeface="Symbol"/>
              </a:rPr>
              <a:t> exp(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 – 1) * </a:t>
            </a:r>
            <a:r>
              <a:rPr lang="en-US" sz="2400" i="1" dirty="0" smtClean="0">
                <a:sym typeface="Symbol"/>
              </a:rPr>
              <a:t>a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</a:t>
            </a:r>
            <a:r>
              <a:rPr lang="en-US" sz="2400" b="1" dirty="0" err="1" smtClean="0">
                <a:sym typeface="Symbol"/>
              </a:rPr>
              <a:t>endif</a:t>
            </a:r>
            <a:r>
              <a:rPr lang="en-US" sz="2400" dirty="0" smtClean="0">
                <a:sym typeface="Symbol"/>
              </a:rPr>
              <a:t> 	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2A4711-A4F5-4625-9153-8F69C9C7174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675655" y="1371600"/>
            <a:ext cx="8229600" cy="381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2400" b="1" dirty="0" err="1" smtClean="0"/>
              <a:t>Contoh</a:t>
            </a:r>
            <a:r>
              <a:rPr lang="en-US" altLang="en-US" sz="2400" b="1" dirty="0" smtClean="0"/>
              <a:t> 2: </a:t>
            </a:r>
            <a:r>
              <a:rPr lang="en-US" altLang="en-US" sz="2400" b="1" i="1" dirty="0" smtClean="0"/>
              <a:t>Selection </a:t>
            </a:r>
            <a:r>
              <a:rPr lang="en-US" altLang="en-US" sz="2400" b="1" i="1" dirty="0" smtClean="0"/>
              <a:t>Sort</a:t>
            </a:r>
          </a:p>
        </p:txBody>
      </p:sp>
      <p:graphicFrame>
        <p:nvGraphicFramePr>
          <p:cNvPr id="61444" name="Object 2"/>
          <p:cNvGraphicFramePr>
            <a:graphicFrameLocks noChangeAspect="1"/>
          </p:cNvGraphicFramePr>
          <p:nvPr>
            <p:ph idx="1"/>
          </p:nvPr>
        </p:nvGraphicFramePr>
        <p:xfrm>
          <a:off x="645175" y="1936895"/>
          <a:ext cx="7886989" cy="3273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Document" r:id="rId3" imgW="5760990" imgH="2347590" progId="Word.Document.8">
                  <p:embed/>
                </p:oleObj>
              </mc:Choice>
              <mc:Fallback>
                <p:oleObj name="Document" r:id="rId3" imgW="5760990" imgH="234759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75" y="1936895"/>
                        <a:ext cx="7886989" cy="3273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70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BA4FAC-4662-43C4-BCDC-DF68B19F29B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/>
          </a:p>
        </p:txBody>
      </p:sp>
      <p:graphicFrame>
        <p:nvGraphicFramePr>
          <p:cNvPr id="62467" name="Object 2"/>
          <p:cNvGraphicFramePr>
            <a:graphicFrameLocks noChangeAspect="1"/>
          </p:cNvGraphicFramePr>
          <p:nvPr>
            <p:ph/>
          </p:nvPr>
        </p:nvGraphicFramePr>
        <p:xfrm>
          <a:off x="900113" y="620713"/>
          <a:ext cx="7777162" cy="569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Document" r:id="rId3" imgW="5760990" imgH="4214369" progId="Word.Document.8">
                  <p:embed/>
                </p:oleObj>
              </mc:Choice>
              <mc:Fallback>
                <p:oleObj name="Document" r:id="rId3" imgW="5760990" imgH="421436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620713"/>
                        <a:ext cx="7777162" cy="569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305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527</Words>
  <Application>Microsoft Office PowerPoint</Application>
  <PresentationFormat>On-screen Show (4:3)</PresentationFormat>
  <Paragraphs>242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Calibri</vt:lpstr>
      <vt:lpstr>Symbol</vt:lpstr>
      <vt:lpstr>Times New Roman</vt:lpstr>
      <vt:lpstr>Wingdings</vt:lpstr>
      <vt:lpstr>Office Theme</vt:lpstr>
      <vt:lpstr>Equation</vt:lpstr>
      <vt:lpstr>Document</vt:lpstr>
      <vt:lpstr>Visio</vt:lpstr>
      <vt:lpstr>Microsoft Word Document</vt:lpstr>
      <vt:lpstr>Microsoft Word 97 - 2003 Document</vt:lpstr>
      <vt:lpstr>Microsoft Equation 3.0</vt:lpstr>
      <vt:lpstr>Decrease and Conquer</vt:lpstr>
      <vt:lpstr>PowerPoint Presentation</vt:lpstr>
      <vt:lpstr>PowerPoint Presentation</vt:lpstr>
      <vt:lpstr>PowerPoint Presentation</vt:lpstr>
      <vt:lpstr>Decrease by a Constant</vt:lpstr>
      <vt:lpstr>PowerPoint Presentation</vt:lpstr>
      <vt:lpstr>PowerPoint Presentation</vt:lpstr>
      <vt:lpstr>Contoh 2: Selection Sort</vt:lpstr>
      <vt:lpstr>PowerPoint Presentation</vt:lpstr>
      <vt:lpstr>PowerPoint Presentation</vt:lpstr>
      <vt:lpstr>PowerPoint Presentation</vt:lpstr>
      <vt:lpstr>PowerPoint Presentation</vt:lpstr>
      <vt:lpstr>Contoh 3: Insertion Sort</vt:lpstr>
      <vt:lpstr>PowerPoint Presentation</vt:lpstr>
      <vt:lpstr>PowerPoint Presentation</vt:lpstr>
      <vt:lpstr>PowerPoint Presentation</vt:lpstr>
      <vt:lpstr>PowerPoint Presentation</vt:lpstr>
      <vt:lpstr>Decrease by a Constant  Factor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Decrease by a Variable Size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Decrease and Conquer</dc:title>
  <dc:creator>user</dc:creator>
  <cp:lastModifiedBy>rinaldi-irk</cp:lastModifiedBy>
  <cp:revision>41</cp:revision>
  <dcterms:created xsi:type="dcterms:W3CDTF">2011-09-20T00:50:19Z</dcterms:created>
  <dcterms:modified xsi:type="dcterms:W3CDTF">2020-02-12T04:00:11Z</dcterms:modified>
</cp:coreProperties>
</file>