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2" r:id="rId3"/>
    <p:sldId id="297" r:id="rId4"/>
    <p:sldId id="296" r:id="rId5"/>
    <p:sldId id="290" r:id="rId6"/>
    <p:sldId id="298" r:id="rId7"/>
    <p:sldId id="299" r:id="rId8"/>
    <p:sldId id="300" r:id="rId9"/>
    <p:sldId id="301" r:id="rId10"/>
    <p:sldId id="302" r:id="rId11"/>
    <p:sldId id="313" r:id="rId12"/>
    <p:sldId id="322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3" r:id="rId21"/>
    <p:sldId id="311" r:id="rId22"/>
    <p:sldId id="31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96FF0-0120-41E9-A158-816CA0CE18C5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94F9-270F-43CE-985C-889A71F4F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8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E426-C366-4696-96DD-C92A557A6C0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91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68E51-0AA2-47E9-B716-8D7762992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3170A-CF39-4B3E-B99E-42D969671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18D89-37D9-4F76-A337-48F9DD7B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D22A1-E3D4-4803-9E98-589744B5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03C1D-817F-417C-8738-8385F00E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7C94-75CA-4977-9E18-DDBACCEF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8032B-C5C7-46F6-AC80-2DC4486A9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58CB-4E3C-4687-AD10-54F91318B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F5DA7-459A-44B9-A368-DC90AF4A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15AEB-5D05-429F-B5CA-D0934A48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8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4A9351-C4D3-4DDA-B8EB-900270378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C0EA6-BC16-4920-863C-6BD6BE371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66551-0F9E-4FBB-BB22-8D96AC1C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B5F8D-CA0B-4417-8C62-D725D1F9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E3017-133D-47A7-9A7B-EA677893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9AA9-7601-428D-A407-7DEC37D3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F5F71-5D98-412F-B1B2-ECBAF3BB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74201-7417-450E-A767-7E506C7B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FFA61-B0B0-4333-B1BB-09D0678B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5788E-A384-4309-8B90-879A2396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16D23-5591-413E-8E8C-980F5E35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7F782-C0F3-49D9-9559-2EF878BAF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A664-74CC-4F23-B3D2-CCA1C891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289F2-CBD0-427C-B135-AA59C533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1052-4A02-417A-B3A9-AE71BEBA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141D-1DAD-4AE3-8916-FBC3BAB7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933C6-BF95-4B38-8B30-9AC1CAA1B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AAAFC-CC17-4D49-B6A4-0020CDB4D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F1ED0-D89D-4E87-8471-4E138B79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A00D8-BDE0-4BC1-84D1-FE9CD158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FE701-4035-4EEF-B3C5-CA672EF2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2C3E-01A8-4FF1-AF51-5683BB21C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34539-5CCB-48AA-883F-36D1EEF0B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07DA-67E7-431B-B070-8BE3271FD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8B2D0-8DE5-43DA-8411-975AE35F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4CBFD-9BDD-42AD-BDC1-57FD59818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C2ED58-11DE-4832-B245-B38F2C1F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EEC90-AAF1-4BFD-AAEB-052419BD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1C544-E124-49FA-B2F8-25559D76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3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33C5-F0E3-430E-A829-A109919E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B19CC-C0E4-4CDB-B4B9-3998FA5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3A706-A721-406F-B26B-420F0F2D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CCA6C-A995-437D-BCE2-703E0AD8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2F937-2ABA-42C5-A273-F1B3E9DBD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29702-68A5-4819-BC57-B9D4373A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CF58E-E321-4AEF-A6C0-F2A0E19C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C1D6-08CD-49EF-A685-DCB5E23D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DB991-EF3C-4C83-888A-474FFEC4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44AFB-1E54-4160-9098-757501650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C658F-CE58-4385-8973-435E7ED6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F99A5-C57D-43E5-BC0A-E048FE37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8D28E-5B26-40AE-A643-86C1FB8B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8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9D5F-C296-4345-973B-CB3218D0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70CEC-4A91-4D48-816E-2427DAD46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CE2FD-C911-4B8C-884A-B80A0E1CC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E9D7B-691C-488F-BCFA-C458CC00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9B88C-71BF-489E-AA3E-B2CD2E63B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C5A56-3388-4D73-8A9E-45873CA8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ACDFF-BD71-4EFD-8018-CFCF970D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DE70C-1092-4AD7-A6A6-7FC28D890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96DB5-E7C5-416B-AE8B-163900A9C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CFB0-C4B7-4DCE-B7C1-14277E635AF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006D9-A93F-4140-8BC8-5C111D847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BE4AF-C8FB-4BE3-8939-5FE9921A3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B1A1-B8C5-4285-83D3-329309ED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9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9831" y="126876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Algoritma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>
                <a:solidFill>
                  <a:srgbClr val="FF0000"/>
                </a:solidFill>
              </a:rPr>
              <a:t>Branch &amp; Bound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>(</a:t>
            </a:r>
            <a:r>
              <a:rPr lang="en-US" sz="4400" b="1" dirty="0" err="1">
                <a:solidFill>
                  <a:srgbClr val="FF0000"/>
                </a:solidFill>
              </a:rPr>
              <a:t>Bagian</a:t>
            </a:r>
            <a:r>
              <a:rPr lang="en-US" sz="4400" b="1" dirty="0">
                <a:solidFill>
                  <a:srgbClr val="FF0000"/>
                </a:solidFill>
              </a:rPr>
              <a:t> 2)</a:t>
            </a:r>
            <a:endParaRPr lang="id-ID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9656" y="2973281"/>
            <a:ext cx="6700862" cy="1752600"/>
          </a:xfrm>
        </p:spPr>
        <p:txBody>
          <a:bodyPr>
            <a:normAutofit/>
          </a:bodyPr>
          <a:lstStyle/>
          <a:p>
            <a:r>
              <a:rPr lang="id-ID" sz="3200" dirty="0"/>
              <a:t>Bahan Kuliah IF2211 Strategi Algoritma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1322" y="5007304"/>
            <a:ext cx="54975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 – STEI ITB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76" y="857232"/>
            <a:ext cx="6929487" cy="499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8414" y="5715017"/>
            <a:ext cx="5600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D70EA-EF2D-4A4E-BB99-0A5E31EA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47D25-34EE-472F-9504-8661BB08D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7194755" cy="52197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(TSP) </a:t>
            </a:r>
            <a:r>
              <a:rPr lang="en-US" sz="2600" dirty="0" err="1"/>
              <a:t>Diberikan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graf</a:t>
            </a:r>
            <a:r>
              <a:rPr lang="en-US" sz="2600" dirty="0"/>
              <a:t> </a:t>
            </a:r>
            <a:r>
              <a:rPr lang="en-US" sz="2600" dirty="0" err="1"/>
              <a:t>lengkap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4 </a:t>
            </a:r>
            <a:r>
              <a:rPr lang="en-US" sz="2600" dirty="0" err="1"/>
              <a:t>simpul</a:t>
            </a:r>
            <a:r>
              <a:rPr lang="en-US" sz="2600" dirty="0"/>
              <a:t> yang </a:t>
            </a:r>
            <a:r>
              <a:rPr lang="en-US" sz="2600" dirty="0" err="1"/>
              <a:t>dinyatakan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berbobot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 </a:t>
            </a:r>
          </a:p>
          <a:p>
            <a:pPr marL="0" indent="0">
              <a:buNone/>
            </a:pPr>
            <a:r>
              <a:rPr lang="en-US" sz="2600" dirty="0"/>
              <a:t> </a:t>
            </a:r>
          </a:p>
          <a:p>
            <a:r>
              <a:rPr lang="en-US" sz="2600" dirty="0" err="1"/>
              <a:t>Simpul</a:t>
            </a:r>
            <a:r>
              <a:rPr lang="en-US" sz="2600" dirty="0"/>
              <a:t> </a:t>
            </a:r>
            <a:r>
              <a:rPr lang="en-US" sz="2600" dirty="0" err="1"/>
              <a:t>diberi</a:t>
            </a:r>
            <a:r>
              <a:rPr lang="en-US" sz="2600" dirty="0"/>
              <a:t> </a:t>
            </a:r>
            <a:r>
              <a:rPr lang="en-US" sz="2600" dirty="0" err="1"/>
              <a:t>nomor</a:t>
            </a:r>
            <a:r>
              <a:rPr lang="en-US" sz="2600" dirty="0"/>
              <a:t> 1, 2, 3, dan 4. </a:t>
            </a:r>
            <a:r>
              <a:rPr lang="en-US" sz="2600" dirty="0" err="1"/>
              <a:t>Jika</a:t>
            </a:r>
            <a:r>
              <a:rPr lang="en-US" sz="2600" dirty="0"/>
              <a:t> tur </a:t>
            </a:r>
            <a:r>
              <a:rPr lang="en-US" sz="2600" dirty="0" err="1"/>
              <a:t>dimulai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 3 , </a:t>
            </a:r>
            <a:r>
              <a:rPr lang="en-US" sz="2600" dirty="0" err="1"/>
              <a:t>tentukan</a:t>
            </a:r>
            <a:r>
              <a:rPr lang="en-US" sz="2600" dirty="0"/>
              <a:t> tur TSP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minimum (</a:t>
            </a:r>
            <a:r>
              <a:rPr lang="en-US" sz="2600" dirty="0" err="1"/>
              <a:t>dari</a:t>
            </a:r>
            <a:r>
              <a:rPr lang="en-US" sz="2600" dirty="0"/>
              <a:t> 3 </a:t>
            </a:r>
            <a:r>
              <a:rPr lang="en-US" sz="2600" dirty="0" err="1"/>
              <a:t>kembali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3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 yang lain </a:t>
            </a:r>
            <a:r>
              <a:rPr lang="en-US" sz="2600" dirty="0" err="1"/>
              <a:t>tepat</a:t>
            </a:r>
            <a:r>
              <a:rPr lang="en-US" sz="2600" dirty="0"/>
              <a:t> </a:t>
            </a:r>
            <a:r>
              <a:rPr lang="en-US" sz="2600" dirty="0" err="1"/>
              <a:t>sekali</a:t>
            </a:r>
            <a:r>
              <a:rPr lang="en-US" sz="2600" dirty="0"/>
              <a:t>). </a:t>
            </a:r>
            <a:r>
              <a:rPr lang="en-US" sz="2600" dirty="0" err="1"/>
              <a:t>Selesaikan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i="1" dirty="0"/>
              <a:t>branch and bound</a:t>
            </a:r>
            <a:r>
              <a:rPr lang="en-US" sz="2600" dirty="0"/>
              <a:t>. </a:t>
            </a:r>
            <a:r>
              <a:rPr lang="en-US" sz="2600" i="1" dirty="0"/>
              <a:t>Bound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cost </a:t>
            </a:r>
            <a:r>
              <a:rPr lang="en-US" sz="2600" dirty="0" err="1"/>
              <a:t>dihitung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ongkos</a:t>
            </a:r>
            <a:r>
              <a:rPr lang="en-US" sz="2600" dirty="0"/>
              <a:t> </a:t>
            </a:r>
            <a:r>
              <a:rPr lang="en-US" sz="2600" dirty="0" err="1"/>
              <a:t>tereduksi</a:t>
            </a:r>
            <a:r>
              <a:rPr lang="en-US" sz="2600" dirty="0"/>
              <a:t> (</a:t>
            </a:r>
            <a:r>
              <a:rPr lang="en-US" sz="2600" i="1" dirty="0"/>
              <a:t>reduced cost </a:t>
            </a:r>
            <a:r>
              <a:rPr lang="en-US" sz="2600" i="1" dirty="0" err="1"/>
              <a:t>matices</a:t>
            </a:r>
            <a:r>
              <a:rPr lang="en-US" sz="2600" dirty="0"/>
              <a:t>).  </a:t>
            </a:r>
            <a:r>
              <a:rPr lang="en-US" sz="2600" dirty="0" err="1"/>
              <a:t>Tuliskan</a:t>
            </a:r>
            <a:r>
              <a:rPr lang="en-US" sz="2600" dirty="0"/>
              <a:t> </a:t>
            </a:r>
            <a:r>
              <a:rPr lang="en-US" sz="2600" dirty="0" err="1"/>
              <a:t>jawaban</a:t>
            </a:r>
            <a:r>
              <a:rPr lang="en-US" sz="2600" dirty="0"/>
              <a:t> </a:t>
            </a:r>
            <a:r>
              <a:rPr lang="en-US" sz="2600" dirty="0" err="1"/>
              <a:t>anda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menggambarkan</a:t>
            </a:r>
            <a:r>
              <a:rPr lang="en-US" sz="2600" dirty="0"/>
              <a:t> </a:t>
            </a:r>
            <a:r>
              <a:rPr lang="en-US" sz="2600" dirty="0" err="1"/>
              <a:t>pohon</a:t>
            </a:r>
            <a:r>
              <a:rPr lang="en-US" sz="2600" dirty="0"/>
              <a:t> </a:t>
            </a:r>
            <a:r>
              <a:rPr lang="en-US" sz="2600" dirty="0" err="1"/>
              <a:t>ruang</a:t>
            </a:r>
            <a:r>
              <a:rPr lang="en-US" sz="2600" dirty="0"/>
              <a:t> status </a:t>
            </a:r>
            <a:r>
              <a:rPr lang="en-US" sz="2600" dirty="0" err="1"/>
              <a:t>beserta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bound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setiap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, </a:t>
            </a:r>
            <a:r>
              <a:rPr lang="en-US" sz="2600" dirty="0" err="1"/>
              <a:t>solusi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X dan total </a:t>
            </a:r>
            <a:r>
              <a:rPr lang="en-US" sz="2600" dirty="0" err="1"/>
              <a:t>bobot</a:t>
            </a:r>
            <a:r>
              <a:rPr lang="en-US" sz="2600" dirty="0"/>
              <a:t>. </a:t>
            </a:r>
          </a:p>
          <a:p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A4BE222-9956-494F-B4CD-7BAF270AE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314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578D156-748C-42B2-8035-20EB55200D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930478"/>
              </p:ext>
            </p:extLst>
          </p:nvPr>
        </p:nvGraphicFramePr>
        <p:xfrm>
          <a:off x="8165074" y="2170165"/>
          <a:ext cx="3315317" cy="237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1091726" imgH="774364" progId="Equation.3">
                  <p:embed/>
                </p:oleObj>
              </mc:Choice>
              <mc:Fallback>
                <p:oleObj r:id="rId3" imgW="1091726" imgH="77436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5074" y="2170165"/>
                        <a:ext cx="3315317" cy="2373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8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3269-1F37-43E7-9106-D0C94CAA6F0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Penyelesaian: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9DE1AA-1F23-4EF3-BFF5-674F5874D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86" y="1518475"/>
            <a:ext cx="6388013" cy="5177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F728C-E169-49FC-909C-60FE65B3B8A6}"/>
              </a:ext>
            </a:extLst>
          </p:cNvPr>
          <p:cNvSpPr txBox="1"/>
          <p:nvPr/>
        </p:nvSpPr>
        <p:spPr>
          <a:xfrm>
            <a:off x="1190625" y="1244393"/>
            <a:ext cx="3903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status yang </a:t>
            </a:r>
            <a:r>
              <a:rPr lang="en-US" sz="2000" dirty="0" err="1"/>
              <a:t>terbentuk</a:t>
            </a:r>
            <a:r>
              <a:rPr lang="en-US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6332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544019-AA51-4B69-9E26-A244ACAAB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201675" cy="439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39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104240-9134-447B-915B-AC80EDC53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41" y="1339624"/>
            <a:ext cx="11758718" cy="376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1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E070D0-9BF7-4847-8B75-53B73EFD4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18" y="1222049"/>
            <a:ext cx="11367964" cy="36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7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E8D3AB-396B-4B5A-92A6-DD12241E3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44" y="1054875"/>
            <a:ext cx="11315656" cy="357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71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C48422-68BA-4BDC-88F8-D2F6869A6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13" y="1066699"/>
            <a:ext cx="11163974" cy="35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9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0B5214-6A95-47A2-9E2E-9BFAC730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76" y="1390640"/>
            <a:ext cx="11540431" cy="360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461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F836AC-E8BA-4A91-A5EF-7B4884AC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62" y="981324"/>
            <a:ext cx="10685912" cy="4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4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2EED-2D42-4331-8A10-39FE9549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A311BDE5-2480-456D-92F8-D76A9BDB33B3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7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Pada </a:t>
            </a:r>
            <a:r>
              <a:rPr lang="en-US" dirty="0" err="1"/>
              <a:t>pembahasan</a:t>
            </a:r>
            <a:r>
              <a:rPr lang="en-US" dirty="0"/>
              <a:t> TSP </a:t>
            </a:r>
            <a:r>
              <a:rPr lang="en-US" dirty="0" err="1"/>
              <a:t>sebelumnya</a:t>
            </a:r>
            <a:r>
              <a:rPr lang="en-US" dirty="0"/>
              <a:t>, c</a:t>
            </a:r>
            <a:r>
              <a:rPr lang="id-ID" i="1" dirty="0"/>
              <a:t>ost</a:t>
            </a:r>
            <a:r>
              <a:rPr lang="id-ID" dirty="0"/>
              <a:t> setiap simpul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id-ID" i="1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ongkos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, dan </a:t>
            </a:r>
            <a:r>
              <a:rPr lang="en-US" dirty="0" err="1"/>
              <a:t>ongkos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i="1" dirty="0"/>
              <a:t>goal</a:t>
            </a:r>
            <a:r>
              <a:rPr lang="en-US" dirty="0"/>
              <a:t>)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c(S) = c(R) + {A(</a:t>
            </a:r>
            <a:r>
              <a:rPr lang="en-US" dirty="0" err="1"/>
              <a:t>i,j</a:t>
            </a:r>
            <a:r>
              <a:rPr lang="en-US" dirty="0"/>
              <a:t>) + r}</a:t>
            </a:r>
          </a:p>
          <a:p>
            <a:pPr marL="0" indent="0">
              <a:buNone/>
            </a:pPr>
            <a:r>
              <a:rPr lang="en-US" dirty="0"/>
              <a:t>	c(R) = cost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S</a:t>
            </a:r>
          </a:p>
          <a:p>
            <a:pPr marL="0" indent="0">
              <a:buNone/>
            </a:pPr>
            <a:r>
              <a:rPr lang="en-US" dirty="0"/>
              <a:t>	g(</a:t>
            </a:r>
            <a:r>
              <a:rPr lang="en-US" dirty="0" err="1"/>
              <a:t>i</a:t>
            </a:r>
            <a:r>
              <a:rPr lang="en-US" dirty="0"/>
              <a:t>) = A(</a:t>
            </a:r>
            <a:r>
              <a:rPr lang="en-US" dirty="0" err="1"/>
              <a:t>i</a:t>
            </a:r>
            <a:r>
              <a:rPr lang="en-US" dirty="0"/>
              <a:t>, j) + r</a:t>
            </a:r>
          </a:p>
          <a:p>
            <a:endParaRPr lang="en-US" dirty="0"/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heuristik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cost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tur </a:t>
            </a:r>
            <a:r>
              <a:rPr lang="en-US" dirty="0" err="1"/>
              <a:t>lengkap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7315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5706-5C02-4EC3-AB06-9F15E1B4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EB41-8C70-4F52-A0F3-E45DE110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702564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</a:t>
            </a:r>
            <a:r>
              <a:rPr lang="en-US" i="1" dirty="0"/>
              <a:t>Assignment Problem</a:t>
            </a:r>
            <a:r>
              <a:rPr lang="en-US" dirty="0"/>
              <a:t>)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4 orang </a:t>
            </a:r>
            <a:r>
              <a:rPr lang="en-US" dirty="0" err="1"/>
              <a:t>orang</a:t>
            </a:r>
            <a:r>
              <a:rPr lang="en-US" dirty="0"/>
              <a:t> dan 4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i="1" dirty="0"/>
              <a:t>job</a:t>
            </a:r>
            <a:r>
              <a:rPr lang="en-US" dirty="0"/>
              <a:t>).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akan</a:t>
            </a:r>
            <a:r>
              <a:rPr lang="en-US" dirty="0"/>
              <a:t> di-</a:t>
            </a:r>
            <a:r>
              <a:rPr lang="en-US" i="1" dirty="0"/>
              <a:t>assign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job. </a:t>
            </a:r>
            <a:r>
              <a:rPr lang="en-US" dirty="0" err="1"/>
              <a:t>Ongkos</a:t>
            </a:r>
            <a:r>
              <a:rPr lang="en-US" dirty="0"/>
              <a:t> (</a:t>
            </a:r>
            <a:r>
              <a:rPr lang="en-US" i="1" dirty="0"/>
              <a:t>cost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</a:t>
            </a:r>
            <a:r>
              <a:rPr lang="en-US" i="1" dirty="0"/>
              <a:t>assign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job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</a:t>
            </a:r>
            <a:r>
              <a:rPr lang="en-US" i="1" dirty="0"/>
              <a:t>assign</a:t>
            </a:r>
            <a:r>
              <a:rPr lang="en-US" dirty="0"/>
              <a:t> job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sehingga</a:t>
            </a:r>
            <a:r>
              <a:rPr lang="en-US" dirty="0"/>
              <a:t> total </a:t>
            </a:r>
            <a:r>
              <a:rPr lang="en-US" dirty="0" err="1"/>
              <a:t>ongkos</a:t>
            </a:r>
            <a:r>
              <a:rPr lang="en-US" dirty="0"/>
              <a:t> </a:t>
            </a:r>
            <a:r>
              <a:rPr lang="en-US" i="1" dirty="0"/>
              <a:t>assignment</a:t>
            </a:r>
            <a:r>
              <a:rPr lang="en-US" dirty="0"/>
              <a:t> </a:t>
            </a:r>
            <a:r>
              <a:rPr lang="en-US" dirty="0" err="1"/>
              <a:t>seminimal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? </a:t>
            </a:r>
            <a:r>
              <a:rPr lang="en-US" dirty="0" err="1"/>
              <a:t>Selesaikan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branch and bound</a:t>
            </a:r>
            <a:r>
              <a:rPr lang="en-US" dirty="0"/>
              <a:t>. </a:t>
            </a:r>
            <a:r>
              <a:rPr lang="en-US" i="1" dirty="0"/>
              <a:t>Bound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ongkos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 (</a:t>
            </a:r>
            <a:r>
              <a:rPr lang="en-US" i="1" dirty="0"/>
              <a:t>reduced cost </a:t>
            </a:r>
            <a:r>
              <a:rPr lang="en-US" i="1" dirty="0" err="1"/>
              <a:t>matices</a:t>
            </a:r>
            <a:r>
              <a:rPr lang="en-US" dirty="0"/>
              <a:t>).  </a:t>
            </a:r>
            <a:r>
              <a:rPr lang="en-US" dirty="0" err="1"/>
              <a:t>Gambarkan</a:t>
            </a:r>
            <a:r>
              <a:rPr lang="en-US" dirty="0"/>
              <a:t> juga proses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statusnya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61DD1-1865-40F0-8231-7AF86DB87B5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322" y="3031014"/>
            <a:ext cx="4287838" cy="1825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774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60" y="494829"/>
            <a:ext cx="8229600" cy="850106"/>
          </a:xfrm>
        </p:spPr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640" y="1394703"/>
            <a:ext cx="10452016" cy="483337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Persoalan</a:t>
            </a:r>
            <a:r>
              <a:rPr lang="en-US" dirty="0"/>
              <a:t> 1/0 Knapsack</a:t>
            </a:r>
          </a:p>
          <a:p>
            <a:r>
              <a:rPr lang="en-US" dirty="0" err="1"/>
              <a:t>Kapasitas</a:t>
            </a:r>
            <a:r>
              <a:rPr lang="en-US" dirty="0"/>
              <a:t> knapsack : 10</a:t>
            </a:r>
          </a:p>
          <a:p>
            <a:r>
              <a:rPr lang="en-US" dirty="0" err="1"/>
              <a:t>Dengan</a:t>
            </a:r>
            <a:r>
              <a:rPr lang="en-US" dirty="0"/>
              <a:t> B&amp;B: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pencabangan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/>
              <a:t>Petunjuk</a:t>
            </a:r>
            <a:r>
              <a:rPr lang="en-US" dirty="0"/>
              <a:t>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item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diikutsertakan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i="1" dirty="0"/>
              <a:t>item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aras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/>
              <a:t>Petunjuk</a:t>
            </a:r>
            <a:r>
              <a:rPr lang="en-US" dirty="0"/>
              <a:t>: </a:t>
            </a:r>
            <a:r>
              <a:rPr lang="en-US" dirty="0" err="1"/>
              <a:t>ingat</a:t>
            </a:r>
            <a:r>
              <a:rPr lang="en-US" dirty="0"/>
              <a:t> Greedy,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keuntungan</a:t>
            </a:r>
            <a:r>
              <a:rPr lang="en-US" dirty="0"/>
              <a:t> optimal?</a:t>
            </a:r>
          </a:p>
          <a:p>
            <a:pPr lvl="1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err="1"/>
              <a:t>Petunjuk</a:t>
            </a:r>
            <a:r>
              <a:rPr lang="en-US" dirty="0"/>
              <a:t>: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?   </a:t>
            </a:r>
          </a:p>
          <a:p>
            <a:pPr marL="457200" lvl="1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dioptimasi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(</a:t>
            </a:r>
            <a:r>
              <a:rPr lang="en-US" i="1" dirty="0"/>
              <a:t>bounding function</a:t>
            </a:r>
            <a:r>
              <a:rPr lang="en-US" dirty="0"/>
              <a:t>)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?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6672" t="56231" r="29478" b="13654"/>
          <a:stretch/>
        </p:blipFill>
        <p:spPr>
          <a:xfrm>
            <a:off x="7849785" y="494829"/>
            <a:ext cx="3966516" cy="267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30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</p:spTree>
    <p:extLst>
      <p:ext uri="{BB962C8B-B14F-4D97-AF65-F5344CB8AC3E}">
        <p14:creationId xmlns:p14="http://schemas.microsoft.com/office/powerpoint/2010/main" val="13488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Bobot Tur Lengkap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(tur </a:t>
            </a:r>
            <a:r>
              <a:rPr lang="en-US" dirty="0" err="1">
                <a:solidFill>
                  <a:srgbClr val="FF0000"/>
                </a:solidFill>
              </a:rPr>
              <a:t>dimulai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a)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472" y="1357298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56" y="1643051"/>
            <a:ext cx="2343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Arrow 8"/>
          <p:cNvSpPr/>
          <p:nvPr/>
        </p:nvSpPr>
        <p:spPr>
          <a:xfrm>
            <a:off x="5024430" y="1714488"/>
            <a:ext cx="1857388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Tour lengkap: a,c,d,b,a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71925" y="3286124"/>
            <a:ext cx="4648961" cy="120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3792" y="4492602"/>
            <a:ext cx="7102613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309787" y="3286123"/>
            <a:ext cx="2133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Solusi: (a,i</a:t>
            </a:r>
            <a:r>
              <a:rPr lang="en-US" sz="2000" baseline="-25000" dirty="0"/>
              <a:t>2</a:t>
            </a:r>
            <a:r>
              <a:rPr lang="id-ID" sz="2000" dirty="0"/>
              <a:t>,i</a:t>
            </a:r>
            <a:r>
              <a:rPr lang="en-US" sz="2000" baseline="-25000" dirty="0"/>
              <a:t>3</a:t>
            </a:r>
            <a:r>
              <a:rPr lang="id-ID" sz="2000" dirty="0"/>
              <a:t>,i</a:t>
            </a:r>
            <a:r>
              <a:rPr lang="en-US" sz="2000" baseline="-25000" dirty="0"/>
              <a:t>4</a:t>
            </a:r>
            <a:r>
              <a:rPr lang="id-ID" sz="2000" dirty="0"/>
              <a:t>,a)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195485" y="2357430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09852" y="2857496"/>
            <a:ext cx="135732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167174" y="2357430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809852" y="1785926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9E5FC45-3579-4ED0-AA76-E02ED88EEC1F}"/>
              </a:ext>
            </a:extLst>
          </p:cNvPr>
          <p:cNvSpPr/>
          <p:nvPr/>
        </p:nvSpPr>
        <p:spPr>
          <a:xfrm>
            <a:off x="2309787" y="1323934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1D926-033A-44D3-A05C-4A20DA33AF8F}"/>
              </a:ext>
            </a:extLst>
          </p:cNvPr>
          <p:cNvSpPr txBox="1"/>
          <p:nvPr/>
        </p:nvSpPr>
        <p:spPr>
          <a:xfrm>
            <a:off x="3423433" y="14250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B&amp;B-TSP dengan Bobot Tur Lengkap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2969" y="2050464"/>
            <a:ext cx="546621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703605" y="1442532"/>
            <a:ext cx="249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Hasil pengamatan: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6888" y="3285319"/>
            <a:ext cx="6658632" cy="317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Simpul Akar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472" y="1357298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7305" y="1571612"/>
            <a:ext cx="6977485" cy="153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2738414" y="1928802"/>
            <a:ext cx="1500198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80558" y="231249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38414" y="1928802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167968" y="231249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24364" y="4820246"/>
            <a:ext cx="1013632" cy="9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2100552" y="4111668"/>
            <a:ext cx="4706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yang </a:t>
            </a:r>
            <a:r>
              <a:rPr lang="en-US" sz="2400" dirty="0" err="1"/>
              <a:t>terbentuk</a:t>
            </a:r>
            <a:r>
              <a:rPr lang="en-US" sz="2400" dirty="0"/>
              <a:t>: </a:t>
            </a:r>
            <a:endParaRPr lang="id-ID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F3F0B9-4C19-4F74-9A30-902C3B2550CB}"/>
              </a:ext>
            </a:extLst>
          </p:cNvPr>
          <p:cNvSpPr txBox="1"/>
          <p:nvPr/>
        </p:nvSpPr>
        <p:spPr>
          <a:xfrm>
            <a:off x="3423433" y="142502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687C51-4BAD-48FA-9053-691C90BBBA8A}"/>
              </a:ext>
            </a:extLst>
          </p:cNvPr>
          <p:cNvSpPr/>
          <p:nvPr/>
        </p:nvSpPr>
        <p:spPr>
          <a:xfrm>
            <a:off x="2309787" y="1323934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B&amp;B-TSP dengan Bobot Tur Lengkap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2" y="1428519"/>
            <a:ext cx="6441998" cy="26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5955" y="1654768"/>
            <a:ext cx="4412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Contoh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menghitung</a:t>
            </a:r>
            <a:r>
              <a:rPr lang="en-US" sz="2000" dirty="0">
                <a:solidFill>
                  <a:srgbClr val="FF0000"/>
                </a:solidFill>
              </a:rPr>
              <a:t> cost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2:</a:t>
            </a:r>
          </a:p>
          <a:p>
            <a:r>
              <a:rPr lang="id-ID" sz="2000" dirty="0"/>
              <a:t>Untuk i</a:t>
            </a:r>
            <a:r>
              <a:rPr lang="id-ID" sz="2000" baseline="-25000" dirty="0"/>
              <a:t>2</a:t>
            </a:r>
            <a:r>
              <a:rPr lang="id-ID" sz="2000" dirty="0"/>
              <a:t>=b, sisi </a:t>
            </a:r>
            <a:r>
              <a:rPr lang="en-US" sz="2000" dirty="0"/>
              <a:t>(</a:t>
            </a:r>
            <a:r>
              <a:rPr lang="id-ID" sz="2000" dirty="0"/>
              <a:t>a</a:t>
            </a:r>
            <a:r>
              <a:rPr lang="en-US" sz="2000" dirty="0"/>
              <a:t>, b)</a:t>
            </a:r>
            <a:r>
              <a:rPr lang="id-ID" sz="2000" dirty="0"/>
              <a:t> wajib diambil.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7493" y="4077514"/>
            <a:ext cx="4649688" cy="214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8D7A739-16CD-47F6-A440-8D3428CAD7C8}"/>
              </a:ext>
            </a:extLst>
          </p:cNvPr>
          <p:cNvSpPr/>
          <p:nvPr/>
        </p:nvSpPr>
        <p:spPr>
          <a:xfrm>
            <a:off x="2003298" y="4465972"/>
            <a:ext cx="4706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yang </a:t>
            </a:r>
            <a:r>
              <a:rPr lang="en-US" sz="2400" dirty="0" err="1"/>
              <a:t>terbentuk</a:t>
            </a:r>
            <a:r>
              <a:rPr lang="en-US" sz="2400" dirty="0"/>
              <a:t>: </a:t>
            </a:r>
            <a:endParaRPr lang="id-ID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C9406C-F7E5-4FA3-ADA4-7BB71C6AA9E5}"/>
              </a:ext>
            </a:extLst>
          </p:cNvPr>
          <p:cNvSpPr/>
          <p:nvPr/>
        </p:nvSpPr>
        <p:spPr>
          <a:xfrm>
            <a:off x="4883160" y="253806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7A0F3B-F22E-41CE-BA8B-BED8DB8CD58F}"/>
              </a:ext>
            </a:extLst>
          </p:cNvPr>
          <p:cNvSpPr/>
          <p:nvPr/>
        </p:nvSpPr>
        <p:spPr>
          <a:xfrm>
            <a:off x="6239536" y="1745044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A614D7-9CC7-43F0-A518-8EAE73CCA022}"/>
              </a:ext>
            </a:extLst>
          </p:cNvPr>
          <p:cNvSpPr/>
          <p:nvPr/>
        </p:nvSpPr>
        <p:spPr>
          <a:xfrm>
            <a:off x="6239536" y="248233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8B72AC6-405B-4201-B6A5-D377F4B819BC}"/>
              </a:ext>
            </a:extLst>
          </p:cNvPr>
          <p:cNvSpPr/>
          <p:nvPr/>
        </p:nvSpPr>
        <p:spPr>
          <a:xfrm>
            <a:off x="6320219" y="3358423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47AF295A-E47B-45FD-886A-1994FD8CA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6110" y="2352158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7E92117-FAA5-4197-A35D-25F7BC5E7529}"/>
              </a:ext>
            </a:extLst>
          </p:cNvPr>
          <p:cNvSpPr txBox="1"/>
          <p:nvPr/>
        </p:nvSpPr>
        <p:spPr>
          <a:xfrm>
            <a:off x="2203432" y="2328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44C274-0E20-41E8-9CD9-63E7381A33BF}"/>
              </a:ext>
            </a:extLst>
          </p:cNvPr>
          <p:cNvSpPr/>
          <p:nvPr/>
        </p:nvSpPr>
        <p:spPr>
          <a:xfrm>
            <a:off x="1074604" y="2339446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25AC14-88E4-4E0D-A3AE-B0265F148C8A}"/>
              </a:ext>
            </a:extLst>
          </p:cNvPr>
          <p:cNvCxnSpPr>
            <a:cxnSpLocks/>
          </p:cNvCxnSpPr>
          <p:nvPr/>
        </p:nvCxnSpPr>
        <p:spPr>
          <a:xfrm>
            <a:off x="1449048" y="2757052"/>
            <a:ext cx="15897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5FB5203-FA95-4E26-8B77-849261797734}"/>
              </a:ext>
            </a:extLst>
          </p:cNvPr>
          <p:cNvSpPr txBox="1"/>
          <p:nvPr/>
        </p:nvSpPr>
        <p:spPr>
          <a:xfrm>
            <a:off x="4708724" y="2892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45E1B7-F0FB-4249-B4C1-7C729DD3C2D4}"/>
              </a:ext>
            </a:extLst>
          </p:cNvPr>
          <p:cNvSpPr txBox="1"/>
          <p:nvPr/>
        </p:nvSpPr>
        <p:spPr>
          <a:xfrm>
            <a:off x="5418226" y="5971071"/>
            <a:ext cx="616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hidup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berikutnya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diekspansi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3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B46ECB-E3B5-41E9-B712-E1C55826333E}"/>
              </a:ext>
            </a:extLst>
          </p:cNvPr>
          <p:cNvSpPr txBox="1"/>
          <p:nvPr/>
        </p:nvSpPr>
        <p:spPr>
          <a:xfrm>
            <a:off x="8258971" y="1486433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5CCE20-59CD-4399-9CBB-7CD9F44E93DA}"/>
              </a:ext>
            </a:extLst>
          </p:cNvPr>
          <p:cNvSpPr txBox="1"/>
          <p:nvPr/>
        </p:nvSpPr>
        <p:spPr>
          <a:xfrm>
            <a:off x="8173991" y="2280950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C900AA-8709-4146-B105-98FFC2FAC781}"/>
              </a:ext>
            </a:extLst>
          </p:cNvPr>
          <p:cNvSpPr txBox="1"/>
          <p:nvPr/>
        </p:nvSpPr>
        <p:spPr>
          <a:xfrm>
            <a:off x="8102337" y="3095259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3470" y="0"/>
            <a:ext cx="9290307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33155" y="3293784"/>
            <a:ext cx="5220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Contoh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menghitung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5:</a:t>
            </a:r>
          </a:p>
          <a:p>
            <a:r>
              <a:rPr lang="id-ID" sz="2000" dirty="0"/>
              <a:t>Untuk i</a:t>
            </a:r>
            <a:r>
              <a:rPr lang="id-ID" sz="2000" baseline="-25000" dirty="0"/>
              <a:t>3</a:t>
            </a:r>
            <a:r>
              <a:rPr lang="id-ID" sz="2000" dirty="0"/>
              <a:t>=b, sisi </a:t>
            </a:r>
            <a:r>
              <a:rPr lang="en-US" sz="2000" dirty="0"/>
              <a:t>(</a:t>
            </a:r>
            <a:r>
              <a:rPr lang="id-ID" sz="2000" dirty="0"/>
              <a:t>a</a:t>
            </a:r>
            <a:r>
              <a:rPr lang="en-US" sz="2000" dirty="0"/>
              <a:t>, c)</a:t>
            </a:r>
            <a:r>
              <a:rPr lang="id-ID" sz="2000" dirty="0"/>
              <a:t> dan </a:t>
            </a:r>
            <a:r>
              <a:rPr lang="en-US" sz="2000" dirty="0" err="1"/>
              <a:t>sisi</a:t>
            </a:r>
            <a:r>
              <a:rPr lang="en-US" sz="2000" dirty="0"/>
              <a:t> (</a:t>
            </a:r>
            <a:r>
              <a:rPr lang="id-ID" sz="2000" dirty="0"/>
              <a:t>c</a:t>
            </a:r>
            <a:r>
              <a:rPr lang="en-US" sz="2000" dirty="0"/>
              <a:t>, b)</a:t>
            </a:r>
            <a:r>
              <a:rPr lang="id-ID" sz="2000" dirty="0"/>
              <a:t> wajib diambil.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27828" y="2650286"/>
            <a:ext cx="4826251" cy="325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67556" y="4003277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02200F-B8AD-49DF-9D7D-829CB83C01B4}"/>
              </a:ext>
            </a:extLst>
          </p:cNvPr>
          <p:cNvSpPr txBox="1"/>
          <p:nvPr/>
        </p:nvSpPr>
        <p:spPr>
          <a:xfrm>
            <a:off x="3424878" y="402103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326BD-B8BA-4ADF-95AF-85CC67C3BFD8}"/>
              </a:ext>
            </a:extLst>
          </p:cNvPr>
          <p:cNvSpPr/>
          <p:nvPr/>
        </p:nvSpPr>
        <p:spPr>
          <a:xfrm>
            <a:off x="2341376" y="3985685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D1E958-5D5F-4908-9BE1-77EF062D4582}"/>
              </a:ext>
            </a:extLst>
          </p:cNvPr>
          <p:cNvSpPr/>
          <p:nvPr/>
        </p:nvSpPr>
        <p:spPr>
          <a:xfrm>
            <a:off x="2583470" y="116646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8A053FF-0A24-42DF-8007-018A378D4211}"/>
              </a:ext>
            </a:extLst>
          </p:cNvPr>
          <p:cNvSpPr/>
          <p:nvPr/>
        </p:nvSpPr>
        <p:spPr>
          <a:xfrm>
            <a:off x="4151640" y="23174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8C396A8-4000-407C-A972-814839FCB0AD}"/>
              </a:ext>
            </a:extLst>
          </p:cNvPr>
          <p:cNvSpPr/>
          <p:nvPr/>
        </p:nvSpPr>
        <p:spPr>
          <a:xfrm>
            <a:off x="4223616" y="116646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237B34-AF53-401F-AFF4-9729DCC7260E}"/>
              </a:ext>
            </a:extLst>
          </p:cNvPr>
          <p:cNvSpPr/>
          <p:nvPr/>
        </p:nvSpPr>
        <p:spPr>
          <a:xfrm>
            <a:off x="4223616" y="2129522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C4BC96-F42B-46CA-8061-F7CD228B930D}"/>
              </a:ext>
            </a:extLst>
          </p:cNvPr>
          <p:cNvSpPr/>
          <p:nvPr/>
        </p:nvSpPr>
        <p:spPr>
          <a:xfrm>
            <a:off x="5289560" y="527510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E91DBF4-F11C-494E-A8A7-EFFC6E570EA0}"/>
              </a:ext>
            </a:extLst>
          </p:cNvPr>
          <p:cNvSpPr/>
          <p:nvPr/>
        </p:nvSpPr>
        <p:spPr>
          <a:xfrm>
            <a:off x="5289560" y="1815597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39D90E-64A3-4B1B-A074-9E186C8EA656}"/>
              </a:ext>
            </a:extLst>
          </p:cNvPr>
          <p:cNvCxnSpPr/>
          <p:nvPr/>
        </p:nvCxnSpPr>
        <p:spPr>
          <a:xfrm rot="5400000">
            <a:off x="2129177" y="4998998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00F1FA-02D6-494A-BE37-8E5C5075AB4C}"/>
              </a:ext>
            </a:extLst>
          </p:cNvPr>
          <p:cNvCxnSpPr/>
          <p:nvPr/>
        </p:nvCxnSpPr>
        <p:spPr>
          <a:xfrm flipV="1">
            <a:off x="2656844" y="4566991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8C832D9-A28C-49FE-A35F-A4945F4E6ACB}"/>
              </a:ext>
            </a:extLst>
          </p:cNvPr>
          <p:cNvSpPr txBox="1"/>
          <p:nvPr/>
        </p:nvSpPr>
        <p:spPr>
          <a:xfrm>
            <a:off x="2583470" y="15311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7924EC-D8FD-41C7-B820-2F83D875C0A4}"/>
              </a:ext>
            </a:extLst>
          </p:cNvPr>
          <p:cNvSpPr txBox="1"/>
          <p:nvPr/>
        </p:nvSpPr>
        <p:spPr>
          <a:xfrm>
            <a:off x="4469536" y="12865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34.5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570010-1FBC-436D-812C-D5FB9C8877FB}"/>
              </a:ext>
            </a:extLst>
          </p:cNvPr>
          <p:cNvSpPr txBox="1"/>
          <p:nvPr/>
        </p:nvSpPr>
        <p:spPr>
          <a:xfrm>
            <a:off x="4273454" y="14915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F29A2B-031F-4FE5-AB7D-5CF30DDF95C7}"/>
              </a:ext>
            </a:extLst>
          </p:cNvPr>
          <p:cNvSpPr txBox="1"/>
          <p:nvPr/>
        </p:nvSpPr>
        <p:spPr>
          <a:xfrm>
            <a:off x="4223616" y="24656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02BDBB-63A8-4BF1-A0C1-ED49B74E2B9A}"/>
              </a:ext>
            </a:extLst>
          </p:cNvPr>
          <p:cNvSpPr txBox="1"/>
          <p:nvPr/>
        </p:nvSpPr>
        <p:spPr>
          <a:xfrm>
            <a:off x="7456331" y="250056"/>
            <a:ext cx="31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    c               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CE4ED2-44CC-4404-BA56-3A06AFEBFC88}"/>
              </a:ext>
            </a:extLst>
          </p:cNvPr>
          <p:cNvSpPr txBox="1"/>
          <p:nvPr/>
        </p:nvSpPr>
        <p:spPr>
          <a:xfrm>
            <a:off x="7290386" y="1491511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    c                  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E21F35-05C6-42B5-9F73-446BE896169A}"/>
              </a:ext>
            </a:extLst>
          </p:cNvPr>
          <p:cNvSpPr txBox="1"/>
          <p:nvPr/>
        </p:nvSpPr>
        <p:spPr>
          <a:xfrm>
            <a:off x="5963710" y="5908309"/>
            <a:ext cx="616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hidup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berikutnya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diekspansi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5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2281" y="523658"/>
            <a:ext cx="7886691" cy="584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B7E863-3679-4430-A7E1-39378521A241}"/>
              </a:ext>
            </a:extLst>
          </p:cNvPr>
          <p:cNvSpPr txBox="1"/>
          <p:nvPr/>
        </p:nvSpPr>
        <p:spPr>
          <a:xfrm>
            <a:off x="280169" y="2353276"/>
            <a:ext cx="345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menghitung</a:t>
            </a:r>
            <a:r>
              <a:rPr lang="en-US" dirty="0">
                <a:solidFill>
                  <a:srgbClr val="FF0000"/>
                </a:solidFill>
              </a:rPr>
              <a:t> cost </a:t>
            </a:r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7: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D4DA22-3570-4C06-BA61-7E6DEFCE981D}"/>
              </a:ext>
            </a:extLst>
          </p:cNvPr>
          <p:cNvSpPr txBox="1"/>
          <p:nvPr/>
        </p:nvSpPr>
        <p:spPr>
          <a:xfrm>
            <a:off x="482596" y="5076611"/>
            <a:ext cx="512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 </a:t>
            </a:r>
            <a:r>
              <a:rPr lang="en-US" dirty="0">
                <a:sym typeface="Symbol" panose="05050102010706020507" pitchFamily="18" charset="2"/>
              </a:rPr>
              <a:t> 1/2 [(10 + 5) + (8 + 9) + (10 + 9) + (5 + 8) = 32</a:t>
            </a:r>
            <a:endParaRPr lang="en-US" dirty="0"/>
          </a:p>
        </p:txBody>
      </p:sp>
      <p:pic>
        <p:nvPicPr>
          <p:cNvPr id="31" name="Picture 3">
            <a:extLst>
              <a:ext uri="{FF2B5EF4-FFF2-40B4-BE49-F238E27FC236}">
                <a16:creationId xmlns:a16="http://schemas.microsoft.com/office/drawing/2014/main" id="{502862D1-14EC-4616-A146-DB0E22112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596" y="2927854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991B383-AD4E-4A02-A02C-ECB66610843C}"/>
              </a:ext>
            </a:extLst>
          </p:cNvPr>
          <p:cNvSpPr txBox="1"/>
          <p:nvPr/>
        </p:nvSpPr>
        <p:spPr>
          <a:xfrm>
            <a:off x="1839918" y="294561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F62702-27A4-4E97-B0E7-DA9C1D9C706B}"/>
              </a:ext>
            </a:extLst>
          </p:cNvPr>
          <p:cNvSpPr/>
          <p:nvPr/>
        </p:nvSpPr>
        <p:spPr>
          <a:xfrm>
            <a:off x="756416" y="2910262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1E180FB-3E49-453D-A6C5-AC8093C61646}"/>
              </a:ext>
            </a:extLst>
          </p:cNvPr>
          <p:cNvCxnSpPr/>
          <p:nvPr/>
        </p:nvCxnSpPr>
        <p:spPr>
          <a:xfrm rot="5400000">
            <a:off x="544217" y="3923575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BC95F2-19EC-4C42-B9DF-1E48C4B07C89}"/>
              </a:ext>
            </a:extLst>
          </p:cNvPr>
          <p:cNvCxnSpPr/>
          <p:nvPr/>
        </p:nvCxnSpPr>
        <p:spPr>
          <a:xfrm flipV="1">
            <a:off x="1071884" y="3491568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9B588E2-3D49-4D31-8DF0-DB12FA8D268D}"/>
              </a:ext>
            </a:extLst>
          </p:cNvPr>
          <p:cNvCxnSpPr/>
          <p:nvPr/>
        </p:nvCxnSpPr>
        <p:spPr>
          <a:xfrm rot="5400000">
            <a:off x="2526657" y="3923575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CFF497B-FD91-41D2-B38E-DEB9CE6D44F1}"/>
              </a:ext>
            </a:extLst>
          </p:cNvPr>
          <p:cNvSpPr/>
          <p:nvPr/>
        </p:nvSpPr>
        <p:spPr>
          <a:xfrm>
            <a:off x="280169" y="2676232"/>
            <a:ext cx="4079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</a:t>
            </a:r>
            <a:r>
              <a:rPr lang="id-ID" dirty="0"/>
              <a:t>si </a:t>
            </a:r>
            <a:r>
              <a:rPr lang="en-US" dirty="0"/>
              <a:t>(</a:t>
            </a:r>
            <a:r>
              <a:rPr lang="id-ID" dirty="0"/>
              <a:t>a</a:t>
            </a:r>
            <a:r>
              <a:rPr lang="en-US" dirty="0"/>
              <a:t>, c), (c, b), dan (b, d)</a:t>
            </a:r>
            <a:r>
              <a:rPr lang="id-ID" dirty="0"/>
              <a:t> wajib diambil.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03" y="450196"/>
            <a:ext cx="6765045" cy="564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8D530B3B-956A-4DEB-9DF7-FF1297739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0436" y="4864970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F2A6D77-26A1-43BF-8F21-0DE55E61E926}"/>
              </a:ext>
            </a:extLst>
          </p:cNvPr>
          <p:cNvSpPr txBox="1"/>
          <p:nvPr/>
        </p:nvSpPr>
        <p:spPr>
          <a:xfrm>
            <a:off x="9957758" y="4882726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A63089-AF07-4D2E-AE02-80C668C102EA}"/>
              </a:ext>
            </a:extLst>
          </p:cNvPr>
          <p:cNvSpPr/>
          <p:nvPr/>
        </p:nvSpPr>
        <p:spPr>
          <a:xfrm>
            <a:off x="8874256" y="4847378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069729-FEA2-4E2C-B7A5-487FDFE561B5}"/>
              </a:ext>
            </a:extLst>
          </p:cNvPr>
          <p:cNvCxnSpPr/>
          <p:nvPr/>
        </p:nvCxnSpPr>
        <p:spPr>
          <a:xfrm>
            <a:off x="9207659" y="5432857"/>
            <a:ext cx="1500198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60CE3F-FAB0-422A-832B-64D35876A55D}"/>
              </a:ext>
            </a:extLst>
          </p:cNvPr>
          <p:cNvCxnSpPr/>
          <p:nvPr/>
        </p:nvCxnSpPr>
        <p:spPr>
          <a:xfrm rot="5400000">
            <a:off x="10652690" y="5860691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9|2.5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624</Words>
  <Application>Microsoft Office PowerPoint</Application>
  <PresentationFormat>Widescreen</PresentationFormat>
  <Paragraphs>88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Equation.3</vt:lpstr>
      <vt:lpstr>Algoritma Branch &amp; Bound (Bagian 2)</vt:lpstr>
      <vt:lpstr>TSP (lanjutan)</vt:lpstr>
      <vt:lpstr>Bobot Tur Lengkap (tur dimulai dari a)</vt:lpstr>
      <vt:lpstr>B&amp;B-TSP dengan Bobot Tur Lengkap</vt:lpstr>
      <vt:lpstr>Cost Simpul Akar</vt:lpstr>
      <vt:lpstr>B&amp;B-TSP dengan Bobot Tur Lengkap</vt:lpstr>
      <vt:lpstr>PowerPoint Presentation</vt:lpstr>
      <vt:lpstr>PowerPoint Presentation</vt:lpstr>
      <vt:lpstr>PowerPoint Presentation</vt:lpstr>
      <vt:lpstr>PowerPoint Presentation</vt:lpstr>
      <vt:lpstr>Latihan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2:</vt:lpstr>
      <vt:lpstr>Latihan 3: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Branch &amp; Bound</dc:title>
  <dc:creator>Dr.Ir. Rinaldi Munir, MT</dc:creator>
  <cp:lastModifiedBy>Dr.Ir. Rinaldi Munir, MT</cp:lastModifiedBy>
  <cp:revision>22</cp:revision>
  <dcterms:created xsi:type="dcterms:W3CDTF">2020-03-17T12:51:25Z</dcterms:created>
  <dcterms:modified xsi:type="dcterms:W3CDTF">2020-03-23T04:57:10Z</dcterms:modified>
</cp:coreProperties>
</file>