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313" r:id="rId4"/>
    <p:sldId id="268" r:id="rId5"/>
    <p:sldId id="269" r:id="rId6"/>
    <p:sldId id="270" r:id="rId7"/>
    <p:sldId id="274" r:id="rId8"/>
    <p:sldId id="267" r:id="rId9"/>
    <p:sldId id="278" r:id="rId10"/>
    <p:sldId id="280" r:id="rId11"/>
    <p:sldId id="281" r:id="rId12"/>
    <p:sldId id="282" r:id="rId13"/>
    <p:sldId id="283" r:id="rId14"/>
    <p:sldId id="284" r:id="rId15"/>
    <p:sldId id="292" r:id="rId16"/>
    <p:sldId id="285" r:id="rId17"/>
    <p:sldId id="314" r:id="rId18"/>
    <p:sldId id="286" r:id="rId19"/>
    <p:sldId id="303" r:id="rId20"/>
    <p:sldId id="294" r:id="rId21"/>
    <p:sldId id="287" r:id="rId22"/>
    <p:sldId id="288" r:id="rId23"/>
    <p:sldId id="295" r:id="rId24"/>
    <p:sldId id="310" r:id="rId25"/>
  </p:sldIdLst>
  <p:sldSz cx="9144000" cy="6858000" type="screen4x3"/>
  <p:notesSz cx="20929600" cy="298196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069388" cy="1490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1855450" y="0"/>
            <a:ext cx="9069388" cy="1490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B7637-5609-4AB3-8314-99CAA927219A}" type="datetimeFigureOut">
              <a:rPr lang="id-ID" smtClean="0"/>
              <a:pPr/>
              <a:t>27/07/2020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28324175"/>
            <a:ext cx="9069388" cy="14906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1855450" y="28324175"/>
            <a:ext cx="9069388" cy="14906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D441B-D9C8-4FDA-80BE-D42DDBA9537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1522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/>
          <a:lstStyle>
            <a:lvl1pPr algn="l">
              <a:defRPr sz="38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855264" y="0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/>
          <a:lstStyle>
            <a:lvl1pPr algn="r">
              <a:defRPr sz="3800"/>
            </a:lvl1pPr>
          </a:lstStyle>
          <a:p>
            <a:fld id="{9D3FBC9D-8F23-4AF7-84DD-4EB4716ED015}" type="datetimeFigureOut">
              <a:rPr lang="id-ID" smtClean="0"/>
              <a:pPr/>
              <a:t>27/07/2020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09900" y="2236788"/>
            <a:ext cx="14909800" cy="1118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89993" tIns="144996" rIns="289993" bIns="144996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92960" y="14164310"/>
            <a:ext cx="16743680" cy="13418820"/>
          </a:xfrm>
          <a:prstGeom prst="rect">
            <a:avLst/>
          </a:prstGeom>
        </p:spPr>
        <p:txBody>
          <a:bodyPr vert="horz" lIns="289993" tIns="144996" rIns="289993" bIns="1449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28323445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 anchor="b"/>
          <a:lstStyle>
            <a:lvl1pPr algn="l">
              <a:defRPr sz="38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855264" y="28323445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 anchor="b"/>
          <a:lstStyle>
            <a:lvl1pPr algn="r">
              <a:defRPr sz="3800"/>
            </a:lvl1pPr>
          </a:lstStyle>
          <a:p>
            <a:fld id="{613BE426-C366-4696-96DD-C92A557A6C0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4714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BE426-C366-4696-96DD-C92A557A6C02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4917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EF1-F8A4-470A-B3DF-7BB226C74C79}" type="datetime1">
              <a:rPr lang="id-ID" smtClean="0"/>
              <a:t>27/07/2020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AE43-B24A-41E2-98FE-AB57BC6BAC6B}" type="datetime1">
              <a:rPr lang="id-ID" smtClean="0"/>
              <a:t>27/07/2020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1ED5-C240-4C97-83E4-5AC054E7B925}" type="datetime1">
              <a:rPr lang="id-ID" smtClean="0"/>
              <a:t>27/07/2020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5419-2CF8-46D9-A3D7-979633A4BAE3}" type="datetime1">
              <a:rPr lang="id-ID" smtClean="0"/>
              <a:t>27/07/2020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745C-A962-4C71-B726-EEE6E9054B07}" type="datetime1">
              <a:rPr lang="id-ID" smtClean="0"/>
              <a:t>27/07/2020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7D23-6F09-4D5B-81F2-C4935D87DF76}" type="datetime1">
              <a:rPr lang="id-ID" smtClean="0"/>
              <a:t>27/07/2020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EAE6-9E01-4AE0-83E9-995DF79E026E}" type="datetime1">
              <a:rPr lang="id-ID" smtClean="0"/>
              <a:t>27/07/2020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DA8F-A00C-43AA-84FB-5299FBE88A00}" type="datetime1">
              <a:rPr lang="id-ID" smtClean="0"/>
              <a:t>27/07/2020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BE1B-9ED8-41F0-BF8B-89F97946802A}" type="datetime1">
              <a:rPr lang="id-ID" smtClean="0"/>
              <a:t>27/07/2020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F530-5FF4-47D2-AB25-516EBF6C67FA}" type="datetime1">
              <a:rPr lang="id-ID" smtClean="0"/>
              <a:t>27/07/2020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3925-0065-41C6-8E67-1842EB0DD5F6}" type="datetime1">
              <a:rPr lang="id-ID" smtClean="0"/>
              <a:t>27/07/2020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A9D24-4E0D-43DB-9ACE-A54843CB8FB7}" type="datetime1">
              <a:rPr lang="id-ID" smtClean="0"/>
              <a:t>27/07/2020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IF2211 B&amp;B/NUM-MLK-RN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848E6-D71A-473D-AAC8-8FB6DC0E7D7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4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5.png"/><Relationship Id="rId7" Type="http://schemas.openxmlformats.org/officeDocument/2006/relationships/image" Target="../media/image2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png"/><Relationship Id="rId5" Type="http://schemas.openxmlformats.org/officeDocument/2006/relationships/image" Target="../media/image25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28.png"/><Relationship Id="rId12" Type="http://schemas.openxmlformats.org/officeDocument/2006/relationships/image" Target="../media/image2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2.png"/><Relationship Id="rId10" Type="http://schemas.openxmlformats.org/officeDocument/2006/relationships/image" Target="../media/image26.png"/><Relationship Id="rId4" Type="http://schemas.openxmlformats.org/officeDocument/2006/relationships/image" Target="../media/image19.png"/><Relationship Id="rId9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5831" y="1268760"/>
            <a:ext cx="7772400" cy="1470025"/>
          </a:xfrm>
        </p:spPr>
        <p:txBody>
          <a:bodyPr/>
          <a:lstStyle/>
          <a:p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id-ID" dirty="0"/>
              <a:t>Branch &amp; Bound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738785"/>
            <a:ext cx="6700862" cy="1752600"/>
          </a:xfrm>
        </p:spPr>
        <p:txBody>
          <a:bodyPr/>
          <a:lstStyle/>
          <a:p>
            <a:r>
              <a:rPr lang="id-ID" dirty="0"/>
              <a:t>Bahan Kuliah IF2211 Strategi Algoritma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77321" y="5007303"/>
            <a:ext cx="54975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Informatika</a:t>
            </a:r>
            <a:r>
              <a:rPr lang="en-US" sz="2800" dirty="0"/>
              <a:t> – STEI ITB</a:t>
            </a:r>
          </a:p>
          <a:p>
            <a:pPr algn="ctr"/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Pohon Ruang Status TSP 4 Simpul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 l="26742"/>
          <a:stretch>
            <a:fillRect/>
          </a:stretch>
        </p:blipFill>
        <p:spPr bwMode="auto">
          <a:xfrm>
            <a:off x="4214810" y="1571612"/>
            <a:ext cx="4305289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>
          <a:xfrm rot="5400000">
            <a:off x="6000760" y="2428868"/>
            <a:ext cx="85725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5929322" y="3214686"/>
            <a:ext cx="571504" cy="4286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642776" y="4357694"/>
            <a:ext cx="715174" cy="7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429388" y="2000240"/>
            <a:ext cx="1428760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7358082" y="3214686"/>
            <a:ext cx="571504" cy="4286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7072330" y="4357694"/>
            <a:ext cx="715174" cy="7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2910" y="4572008"/>
            <a:ext cx="1984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A=1; B=2; C=3; D=4</a:t>
            </a:r>
          </a:p>
          <a:p>
            <a:r>
              <a:rPr lang="id-ID" dirty="0"/>
              <a:t>Simpul awal=1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00562" y="5214950"/>
            <a:ext cx="36576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Solusi: 1-3-2-4-1 atau 1-4-2-3-1</a:t>
            </a:r>
          </a:p>
          <a:p>
            <a:r>
              <a:rPr lang="id-ID" dirty="0"/>
              <a:t>Bobot=5+8+9+10=32 </a:t>
            </a:r>
            <a:br>
              <a:rPr lang="id-ID" dirty="0"/>
            </a:br>
            <a:r>
              <a:rPr lang="id-ID" dirty="0"/>
              <a:t>(lihat diktat: TSP-Brute Force hal 20)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785926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TSP dengan B &amp; B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785926"/>
            <a:ext cx="314038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85720" y="4386695"/>
            <a:ext cx="4372073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Verdana" pitchFamily="34" charset="0"/>
              </a:rPr>
              <a:t>Brute Force: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Verdana" pitchFamily="34" charset="0"/>
              </a:rPr>
              <a:t>  - </a:t>
            </a:r>
            <a:r>
              <a:rPr lang="id-ID" dirty="0">
                <a:latin typeface="Verdana" pitchFamily="34" charset="0"/>
              </a:rPr>
              <a:t>4!=</a:t>
            </a:r>
            <a:r>
              <a:rPr lang="en-US" dirty="0">
                <a:latin typeface="Verdana" pitchFamily="34" charset="0"/>
              </a:rPr>
              <a:t>24</a:t>
            </a:r>
            <a:r>
              <a:rPr lang="id-ID" dirty="0">
                <a:latin typeface="Verdana" pitchFamily="34" charset="0"/>
              </a:rPr>
              <a:t> sirkuit hamilton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Verdana" pitchFamily="34" charset="0"/>
              </a:rPr>
              <a:t>  - </a:t>
            </a:r>
            <a:r>
              <a:rPr lang="id-ID" dirty="0">
                <a:latin typeface="Verdana" pitchFamily="34" charset="0"/>
              </a:rPr>
              <a:t>Solusi: 1-4-2-5-3-1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Verdana" pitchFamily="34" charset="0"/>
              </a:rPr>
              <a:t>  - </a:t>
            </a:r>
            <a:r>
              <a:rPr lang="id-ID" dirty="0">
                <a:latin typeface="Verdana" pitchFamily="34" charset="0"/>
              </a:rPr>
              <a:t>Bobot: 10+6+2+7+3=28</a:t>
            </a:r>
          </a:p>
          <a:p>
            <a:pPr>
              <a:lnSpc>
                <a:spcPct val="90000"/>
              </a:lnSpc>
            </a:pPr>
            <a:endParaRPr lang="id-ID" dirty="0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id-ID" dirty="0">
                <a:latin typeface="Verdana" pitchFamily="34" charset="0"/>
              </a:rPr>
              <a:t>Greedy: </a:t>
            </a:r>
            <a:endParaRPr lang="en-US" dirty="0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Verdana" pitchFamily="34" charset="0"/>
              </a:rPr>
              <a:t>  - </a:t>
            </a:r>
            <a:r>
              <a:rPr lang="en-US" dirty="0" err="1">
                <a:latin typeface="Verdana" pitchFamily="34" charset="0"/>
              </a:rPr>
              <a:t>Solusi</a:t>
            </a:r>
            <a:r>
              <a:rPr lang="en-US" dirty="0">
                <a:latin typeface="Verdana" pitchFamily="34" charset="0"/>
              </a:rPr>
              <a:t>: </a:t>
            </a:r>
            <a:r>
              <a:rPr lang="id-ID" dirty="0">
                <a:latin typeface="Verdana" pitchFamily="34" charset="0"/>
              </a:rPr>
              <a:t>1-4-5-2-3-1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Verdana" pitchFamily="34" charset="0"/>
              </a:rPr>
              <a:t>  - </a:t>
            </a:r>
            <a:r>
              <a:rPr lang="id-ID" dirty="0">
                <a:latin typeface="Verdana" pitchFamily="34" charset="0"/>
              </a:rPr>
              <a:t>Bobot: 10+3+4+</a:t>
            </a:r>
            <a:r>
              <a:rPr lang="id-ID" dirty="0">
                <a:solidFill>
                  <a:srgbClr val="FF0000"/>
                </a:solidFill>
                <a:latin typeface="Verdana" pitchFamily="34" charset="0"/>
              </a:rPr>
              <a:t>16</a:t>
            </a:r>
            <a:r>
              <a:rPr lang="id-ID" dirty="0">
                <a:latin typeface="Verdana" pitchFamily="34" charset="0"/>
              </a:rPr>
              <a:t>+3=36</a:t>
            </a:r>
            <a:r>
              <a:rPr lang="en-US" dirty="0">
                <a:latin typeface="Verdana" pitchFamily="34" charset="0"/>
              </a:rPr>
              <a:t> </a:t>
            </a:r>
            <a:endParaRPr lang="id-ID" dirty="0">
              <a:latin typeface="Verdana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000496" y="1643050"/>
            <a:ext cx="4929193" cy="4249304"/>
            <a:chOff x="4000496" y="1643050"/>
            <a:chExt cx="4929193" cy="4249304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00496" y="1643050"/>
              <a:ext cx="4929193" cy="4249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Straight Connector 8"/>
            <p:cNvCxnSpPr/>
            <p:nvPr/>
          </p:nvCxnSpPr>
          <p:spPr>
            <a:xfrm rot="16200000" flipH="1">
              <a:off x="6322231" y="1964521"/>
              <a:ext cx="785818" cy="7143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6500826" y="3000372"/>
              <a:ext cx="571504" cy="5715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6251587" y="4037017"/>
              <a:ext cx="642148" cy="28495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393669" y="5107793"/>
              <a:ext cx="64294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5286380" y="5857892"/>
            <a:ext cx="3401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/>
              <a:t>B&amp;B-TSP dgn Reduced Cost Matrix</a:t>
            </a:r>
          </a:p>
          <a:p>
            <a:r>
              <a:rPr lang="id-ID" dirty="0"/>
              <a:t>X</a:t>
            </a:r>
            <a:r>
              <a:rPr lang="id-ID" baseline="-25000" dirty="0"/>
              <a:t>0</a:t>
            </a:r>
            <a:r>
              <a:rPr lang="id-ID" dirty="0"/>
              <a:t>=X</a:t>
            </a:r>
            <a:r>
              <a:rPr lang="id-ID" baseline="-25000" dirty="0"/>
              <a:t>5</a:t>
            </a:r>
            <a:r>
              <a:rPr lang="id-ID" dirty="0"/>
              <a:t>=1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5720" y="1285860"/>
            <a:ext cx="5184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Contoh lain TSP 5 simpul (matriks bobot/cost matrix):</a:t>
            </a:r>
          </a:p>
        </p:txBody>
      </p:sp>
      <p:sp>
        <p:nvSpPr>
          <p:cNvPr id="15" name="Oval 14"/>
          <p:cNvSpPr/>
          <p:nvPr/>
        </p:nvSpPr>
        <p:spPr>
          <a:xfrm>
            <a:off x="2643174" y="1714488"/>
            <a:ext cx="571504" cy="571504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Oval 16"/>
          <p:cNvSpPr/>
          <p:nvPr/>
        </p:nvSpPr>
        <p:spPr>
          <a:xfrm>
            <a:off x="3208408" y="3145528"/>
            <a:ext cx="571504" cy="571504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Oval 17"/>
          <p:cNvSpPr/>
          <p:nvPr/>
        </p:nvSpPr>
        <p:spPr>
          <a:xfrm>
            <a:off x="3214678" y="2214554"/>
            <a:ext cx="571504" cy="571504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Oval 19"/>
          <p:cNvSpPr/>
          <p:nvPr/>
        </p:nvSpPr>
        <p:spPr>
          <a:xfrm>
            <a:off x="1408208" y="3649584"/>
            <a:ext cx="571504" cy="571504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Oval 20"/>
          <p:cNvSpPr/>
          <p:nvPr/>
        </p:nvSpPr>
        <p:spPr>
          <a:xfrm>
            <a:off x="2632344" y="2643182"/>
            <a:ext cx="571504" cy="571504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Cost dari Simpul Hidup TSP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/>
              <a:t>Matriks ongkos-tereduksi (reduced cost matrix) dari graf</a:t>
            </a:r>
          </a:p>
          <a:p>
            <a:pPr marL="914400" lvl="1" indent="-382588"/>
            <a:r>
              <a:rPr lang="id-ID" dirty="0"/>
              <a:t>Sebuah matriks dikatakan tereduksi jika setiap kolom dan barisnya mengandung paling sedikit satu buah nol dan semua elemen lainnya non-negatif.</a:t>
            </a:r>
          </a:p>
          <a:p>
            <a:pPr marL="914400" lvl="1" indent="-382588"/>
            <a:r>
              <a:rPr lang="en-US" u="sng" dirty="0">
                <a:solidFill>
                  <a:schemeClr val="tx2"/>
                </a:solidFill>
              </a:rPr>
              <a:t>Batas (</a:t>
            </a:r>
            <a:r>
              <a:rPr lang="en-US" i="1" u="sng" dirty="0">
                <a:solidFill>
                  <a:schemeClr val="tx2"/>
                </a:solidFill>
              </a:rPr>
              <a:t>bound</a:t>
            </a:r>
            <a:r>
              <a:rPr lang="en-US" u="sng" dirty="0">
                <a:solidFill>
                  <a:schemeClr val="tx2"/>
                </a:solidFill>
              </a:rPr>
              <a:t>)</a:t>
            </a:r>
            <a:r>
              <a:rPr lang="id-ID" u="sng" dirty="0">
                <a:solidFill>
                  <a:schemeClr val="tx2"/>
                </a:solidFill>
              </a:rPr>
              <a:t>: </a:t>
            </a:r>
            <a:r>
              <a:rPr lang="id-ID" dirty="0">
                <a:solidFill>
                  <a:schemeClr val="tx2"/>
                </a:solidFill>
              </a:rPr>
              <a:t>Jumlah total elemen pengurang dari semua baris dan kolom merupakan batas bawah dari total bobot minimum tur. </a:t>
            </a:r>
            <a:r>
              <a:rPr lang="id-ID" dirty="0"/>
              <a:t>(hal 159)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Bobot minimum tur lengkap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Reduced Cost Matrix: Contoh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3116"/>
            <a:ext cx="23812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143116"/>
            <a:ext cx="2389803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ight Arrow 7"/>
          <p:cNvSpPr/>
          <p:nvPr/>
        </p:nvSpPr>
        <p:spPr>
          <a:xfrm>
            <a:off x="3571868" y="2500306"/>
            <a:ext cx="1785950" cy="1285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Reduksi baris dan kolom</a:t>
            </a:r>
          </a:p>
        </p:txBody>
      </p:sp>
      <p:sp>
        <p:nvSpPr>
          <p:cNvPr id="9" name="Rectangle 8"/>
          <p:cNvSpPr/>
          <p:nvPr/>
        </p:nvSpPr>
        <p:spPr>
          <a:xfrm>
            <a:off x="5643570" y="4214818"/>
            <a:ext cx="30718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/>
              <a:t>Setiap kolom dan barisnya mengandung paling sedikit satu buah nol dan semua elemen lainnya non-negatif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14480" y="1428736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/>
              <a:t>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15140" y="1357298"/>
            <a:ext cx="421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/>
              <a:t>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95" y="73308"/>
            <a:ext cx="8229600" cy="1143000"/>
          </a:xfrm>
        </p:spPr>
        <p:txBody>
          <a:bodyPr/>
          <a:lstStyle/>
          <a:p>
            <a:r>
              <a:rPr lang="id-ID" dirty="0"/>
              <a:t>Reduced Cost Matrix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5186" y="1219820"/>
            <a:ext cx="623362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0730" y="3552311"/>
            <a:ext cx="6693783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FA3EA5-3591-4B0E-B269-39E27DA5A3E0}"/>
              </a:ext>
            </a:extLst>
          </p:cNvPr>
          <p:cNvSpPr txBox="1"/>
          <p:nvPr/>
        </p:nvSpPr>
        <p:spPr>
          <a:xfrm>
            <a:off x="1043608" y="5956240"/>
            <a:ext cx="5916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Total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pengurang</a:t>
            </a:r>
            <a:r>
              <a:rPr lang="en-US" sz="2000" dirty="0"/>
              <a:t> = 10 + 2 + 2 + 3 + 4 + 1 + 3 = 25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F98DC30-BDB4-4978-9FA4-1A8E2715E1BC}"/>
              </a:ext>
            </a:extLst>
          </p:cNvPr>
          <p:cNvCxnSpPr>
            <a:cxnSpLocks/>
          </p:cNvCxnSpPr>
          <p:nvPr/>
        </p:nvCxnSpPr>
        <p:spPr>
          <a:xfrm>
            <a:off x="6801244" y="6186090"/>
            <a:ext cx="317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6AC1448-83C0-4DDC-857B-DA58421B051B}"/>
              </a:ext>
            </a:extLst>
          </p:cNvPr>
          <p:cNvSpPr txBox="1"/>
          <p:nvPr/>
        </p:nvSpPr>
        <p:spPr>
          <a:xfrm>
            <a:off x="7118571" y="6001424"/>
            <a:ext cx="172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akar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314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B&amp;B-TSP dgn Reduced Cost Matrix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70000" lnSpcReduction="20000"/>
          </a:bodyPr>
          <a:lstStyle/>
          <a:p>
            <a:r>
              <a:rPr lang="id-ID" dirty="0"/>
              <a:t>Misalkan:  </a:t>
            </a:r>
          </a:p>
          <a:p>
            <a:pPr lvl="1"/>
            <a:r>
              <a:rPr lang="id-ID" dirty="0"/>
              <a:t>A: matriks tereduksi untuk simpul R. </a:t>
            </a:r>
          </a:p>
          <a:p>
            <a:pPr lvl="1"/>
            <a:r>
              <a:rPr lang="id-ID" dirty="0"/>
              <a:t>S: anak dari simpul R sehingga sisi (R, S) pada pohon ruang status berkoresponden dengan sisi (i, j) pada perjalanan.  </a:t>
            </a:r>
          </a:p>
          <a:p>
            <a:r>
              <a:rPr lang="id-ID" dirty="0"/>
              <a:t>Jika  S bukan simpul daun, maka matriks bobot tereduksi untuk simpul S dapat dihitung sebagai berikut: </a:t>
            </a:r>
          </a:p>
          <a:p>
            <a:pPr lvl="1"/>
            <a:r>
              <a:rPr lang="id-ID" dirty="0"/>
              <a:t>(a)  ubah semua nilai pada baris  i dan kolom  j menjadi </a:t>
            </a:r>
            <a:r>
              <a:rPr lang="id-ID" dirty="0">
                <a:sym typeface="Symbol"/>
              </a:rPr>
              <a:t></a:t>
            </a:r>
            <a:r>
              <a:rPr lang="id-ID" dirty="0"/>
              <a:t>. Ini untuk mencegah agar tidak ada lintasan yang keluar dari simpul i atau masuk pada simpul j;  </a:t>
            </a:r>
          </a:p>
          <a:p>
            <a:pPr lvl="1"/>
            <a:r>
              <a:rPr lang="id-ID" dirty="0"/>
              <a:t>(b)  ubah  A(j, 1) menjadi </a:t>
            </a:r>
            <a:r>
              <a:rPr lang="id-ID" dirty="0">
                <a:sym typeface="Symbol"/>
              </a:rPr>
              <a:t></a:t>
            </a:r>
            <a:r>
              <a:rPr lang="id-ID" dirty="0"/>
              <a:t>. Ini untuk mencegah penggunaan sisi (j, 1); </a:t>
            </a:r>
          </a:p>
          <a:p>
            <a:pPr lvl="1"/>
            <a:r>
              <a:rPr lang="id-ID" dirty="0"/>
              <a:t>(c)  reduksi kembali semua baris dan kolom pada matriks A kecuali untuk elemen </a:t>
            </a:r>
            <a:r>
              <a:rPr lang="id-ID" dirty="0">
                <a:sym typeface="Symbol"/>
              </a:rPr>
              <a:t></a:t>
            </a:r>
            <a:r>
              <a:rPr lang="id-ID" dirty="0"/>
              <a:t>. </a:t>
            </a:r>
          </a:p>
          <a:p>
            <a:pPr lvl="1"/>
            <a:r>
              <a:rPr lang="id-ID" dirty="0"/>
              <a:t>Jika  r adalah total semua pengurang, maka nilai batas untuk simpul S adalah:  </a:t>
            </a:r>
          </a:p>
          <a:p>
            <a:pPr lvl="1"/>
            <a:endParaRPr lang="id-ID" dirty="0"/>
          </a:p>
          <a:p>
            <a:pPr lvl="1"/>
            <a:r>
              <a:rPr lang="id-ID" dirty="0"/>
              <a:t>Hasil reduksi ini menghasilkan matriks B.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357826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B&amp;B-TSP dgn Reduced Cost Matrix (1)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1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Misalkan:  </a:t>
            </a:r>
          </a:p>
          <a:p>
            <a:pPr lvl="1">
              <a:buNone/>
            </a:pPr>
            <a:r>
              <a:rPr lang="id-ID" dirty="0"/>
              <a:t>A: matriks tereduksi untuk simpul R. </a:t>
            </a:r>
          </a:p>
          <a:p>
            <a:pPr lvl="1">
              <a:buNone/>
            </a:pPr>
            <a:r>
              <a:rPr lang="id-ID" dirty="0">
                <a:solidFill>
                  <a:schemeClr val="tx2"/>
                </a:solidFill>
              </a:rPr>
              <a:t>Simpul awal (R) = 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7782" y="3357563"/>
            <a:ext cx="2109964" cy="164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93960" y="3357562"/>
            <a:ext cx="203575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1821862" y="2928934"/>
            <a:ext cx="3241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/>
              <a:t>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36902" y="2857496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/>
              <a:t>A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3250622" y="3500438"/>
            <a:ext cx="3500462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R1-10; R2-2; R3-2; R4-3; R5-4; </a:t>
            </a:r>
            <a:br>
              <a:rPr lang="id-ID" dirty="0"/>
            </a:br>
            <a:r>
              <a:rPr lang="id-ID" dirty="0"/>
              <a:t>C1-1; C3-3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0034" y="5123125"/>
            <a:ext cx="8429684" cy="1163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lvl="1" indent="14288">
              <a:lnSpc>
                <a:spcPct val="90000"/>
              </a:lnSpc>
              <a:spcBef>
                <a:spcPct val="20000"/>
              </a:spcBef>
            </a:pPr>
            <a:r>
              <a:rPr lang="id-ID" sz="2400" dirty="0"/>
              <a:t>S: anak dari simpul R sehingga sisi (R, S) pada pohon ruang status berkoresponden dengan sisi (i, j) pada perjalanan.  </a:t>
            </a:r>
          </a:p>
          <a:p>
            <a:pPr marL="442913" lvl="1" indent="14288">
              <a:lnSpc>
                <a:spcPct val="90000"/>
              </a:lnSpc>
              <a:spcBef>
                <a:spcPct val="20000"/>
              </a:spcBef>
            </a:pPr>
            <a:r>
              <a:rPr lang="id-ID" sz="2400" dirty="0">
                <a:solidFill>
                  <a:schemeClr val="tx2"/>
                </a:solidFill>
              </a:rPr>
              <a:t>S </a:t>
            </a:r>
            <a:r>
              <a:rPr lang="id-ID" sz="2400" dirty="0">
                <a:solidFill>
                  <a:schemeClr val="tx2"/>
                </a:solidFill>
                <a:sym typeface="Symbol"/>
              </a:rPr>
              <a:t></a:t>
            </a:r>
            <a:r>
              <a:rPr lang="id-ID" sz="2400" dirty="0">
                <a:solidFill>
                  <a:schemeClr val="tx2"/>
                </a:solidFill>
              </a:rPr>
              <a:t> {2,3,4,5}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B&amp;B-TSP dgn Reduced Cost Matrix (2)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57428"/>
          </a:xfrm>
        </p:spPr>
        <p:txBody>
          <a:bodyPr>
            <a:normAutofit fontScale="62500" lnSpcReduction="20000"/>
          </a:bodyPr>
          <a:lstStyle/>
          <a:p>
            <a:r>
              <a:rPr lang="id-ID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A: matriks tereduksi R; S: anak dari simpul R</a:t>
            </a:r>
          </a:p>
          <a:p>
            <a:r>
              <a:rPr lang="id-ID" dirty="0"/>
              <a:t>Jika  S bukan simpul daun, maka matriks bobot tereduksi untuk simpul S dapat dihitung sebagai berikut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slide 32)</a:t>
            </a:r>
            <a:r>
              <a:rPr lang="id-ID" dirty="0"/>
              <a:t>: </a:t>
            </a:r>
          </a:p>
          <a:p>
            <a:pPr lvl="1"/>
            <a:r>
              <a:rPr lang="id-ID" dirty="0"/>
              <a:t>(a)  ubah semua nilai pada baris  i dan kolom  j menjadi </a:t>
            </a:r>
            <a:r>
              <a:rPr lang="id-ID" dirty="0">
                <a:sym typeface="Symbol"/>
              </a:rPr>
              <a:t></a:t>
            </a:r>
            <a:r>
              <a:rPr lang="id-ID" dirty="0"/>
              <a:t>. Ini untuk mencegah agar tidak ada lintasan yang keluar dari simpul i atau masuk pada simpul j;  </a:t>
            </a:r>
          </a:p>
          <a:p>
            <a:pPr lvl="1"/>
            <a:r>
              <a:rPr lang="id-ID" dirty="0"/>
              <a:t>(b)  ubah  A(j, 1) menjadi </a:t>
            </a:r>
            <a:r>
              <a:rPr lang="id-ID" dirty="0">
                <a:sym typeface="Symbol"/>
              </a:rPr>
              <a:t></a:t>
            </a:r>
            <a:r>
              <a:rPr lang="id-ID" dirty="0"/>
              <a:t>. Ini untuk mencegah penggunaan sisi (j, 1)</a:t>
            </a:r>
          </a:p>
          <a:p>
            <a:pPr lvl="1"/>
            <a:r>
              <a:rPr lang="id-ID" dirty="0"/>
              <a:t>(c)  reduksi kembali semua baris dan kolom pada matriks A kecuali untuk elemen </a:t>
            </a:r>
            <a:r>
              <a:rPr lang="id-ID" dirty="0">
                <a:sym typeface="Symbol"/>
              </a:rPr>
              <a:t></a:t>
            </a:r>
            <a:r>
              <a:rPr lang="id-ID" dirty="0"/>
              <a:t>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7224" y="3714752"/>
            <a:ext cx="3093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Contoh: R=1; S=2 (bukan daun)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572008"/>
            <a:ext cx="203575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1214414" y="4071942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/>
              <a:t>A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500570"/>
            <a:ext cx="2072487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ight Arrow 10"/>
          <p:cNvSpPr/>
          <p:nvPr/>
        </p:nvSpPr>
        <p:spPr>
          <a:xfrm>
            <a:off x="2500298" y="4929198"/>
            <a:ext cx="71438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3286116" y="4500570"/>
            <a:ext cx="2214578" cy="35719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3786182" y="4429132"/>
            <a:ext cx="357190" cy="178595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732062" y="4478545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/>
              <a:t>Baris 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26460" y="4143380"/>
            <a:ext cx="731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/>
              <a:t>Kolom j</a:t>
            </a:r>
          </a:p>
        </p:txBody>
      </p:sp>
      <p:sp>
        <p:nvSpPr>
          <p:cNvPr id="16" name="Oval 15"/>
          <p:cNvSpPr/>
          <p:nvPr/>
        </p:nvSpPr>
        <p:spPr>
          <a:xfrm>
            <a:off x="3401696" y="4830464"/>
            <a:ext cx="357190" cy="35719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ight Arrow 17"/>
          <p:cNvSpPr/>
          <p:nvPr/>
        </p:nvSpPr>
        <p:spPr>
          <a:xfrm>
            <a:off x="5643570" y="4857760"/>
            <a:ext cx="71438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500570"/>
            <a:ext cx="2072487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4071934" y="621508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/>
              <a:t>(a), (b)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43768" y="6143644"/>
            <a:ext cx="8448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/>
              <a:t>(c): tetap</a:t>
            </a:r>
          </a:p>
        </p:txBody>
      </p:sp>
    </p:spTree>
    <p:extLst>
      <p:ext uri="{BB962C8B-B14F-4D97-AF65-F5344CB8AC3E}">
        <p14:creationId xmlns:p14="http://schemas.microsoft.com/office/powerpoint/2010/main" val="3716823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Taksiran Cost dgn Reduced Cost Matrix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355701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588" y="1214422"/>
            <a:ext cx="5286412" cy="2430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572008"/>
            <a:ext cx="2072487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4643446"/>
            <a:ext cx="537733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00034" y="2000240"/>
            <a:ext cx="32147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>
                <a:latin typeface="Courier New"/>
                <a:cs typeface="Courier New"/>
              </a:rPr>
              <a:t>ĉ(S): </a:t>
            </a:r>
          </a:p>
          <a:p>
            <a:pPr marL="342900" indent="-342900">
              <a:buAutoNum type="alphaLcParenBoth"/>
            </a:pPr>
            <a:r>
              <a:rPr lang="id-ID" sz="1600" dirty="0">
                <a:latin typeface="Times New Roman" pitchFamily="18" charset="0"/>
                <a:cs typeface="Times New Roman" pitchFamily="18" charset="0"/>
              </a:rPr>
              <a:t>bobot perjalanan dari akar ke S (jika S daun) </a:t>
            </a:r>
          </a:p>
          <a:p>
            <a:pPr marL="342900" indent="-342900">
              <a:buAutoNum type="alphaLcParenBoth"/>
            </a:pPr>
            <a:r>
              <a:rPr lang="id-ID" sz="1600" dirty="0">
                <a:latin typeface="Times New Roman" pitchFamily="18" charset="0"/>
                <a:cs typeface="Times New Roman" pitchFamily="18" charset="0"/>
              </a:rPr>
              <a:t>Bobot perjalanan minimum  yang melalui simpul S (jika S bukan daun)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00364" y="521495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Courier New"/>
                <a:cs typeface="Courier New"/>
              </a:rPr>
              <a:t>ĉ(1)=25</a:t>
            </a:r>
            <a:endParaRPr lang="id-ID" dirty="0"/>
          </a:p>
        </p:txBody>
      </p:sp>
      <p:sp>
        <p:nvSpPr>
          <p:cNvPr id="12" name="Rectangle 11"/>
          <p:cNvSpPr/>
          <p:nvPr/>
        </p:nvSpPr>
        <p:spPr>
          <a:xfrm>
            <a:off x="571472" y="3714752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Courier New"/>
                <a:cs typeface="Courier New"/>
              </a:rPr>
              <a:t>ĉ(akar)=r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29170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273" y="2000240"/>
            <a:ext cx="2109964" cy="164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02946" y="2000240"/>
            <a:ext cx="2161718" cy="174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57204" y="2086879"/>
            <a:ext cx="1923107" cy="1602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924149" y="3613969"/>
            <a:ext cx="582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/>
              <a:t>R</a:t>
            </a:r>
            <a:r>
              <a:rPr lang="en-US" sz="2000" dirty="0"/>
              <a:t>=1</a:t>
            </a:r>
            <a:endParaRPr lang="id-ID" sz="2000" dirty="0"/>
          </a:p>
        </p:txBody>
      </p:sp>
      <p:sp>
        <p:nvSpPr>
          <p:cNvPr id="10" name="Rectangle 9"/>
          <p:cNvSpPr/>
          <p:nvPr/>
        </p:nvSpPr>
        <p:spPr>
          <a:xfrm>
            <a:off x="3779912" y="3744977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/>
              <a:t>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45248" y="3768704"/>
            <a:ext cx="44015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S</a:t>
            </a:r>
            <a:r>
              <a:rPr lang="id-ID" sz="2000" dirty="0"/>
              <a:t>=4</a:t>
            </a:r>
            <a:endParaRPr lang="en-US" sz="2000" dirty="0"/>
          </a:p>
          <a:p>
            <a:r>
              <a:rPr lang="en-US" sz="2000" dirty="0" err="1"/>
              <a:t>Sisi</a:t>
            </a:r>
            <a:r>
              <a:rPr lang="en-US" sz="2000" dirty="0"/>
              <a:t> (1,4) yang </a:t>
            </a:r>
            <a:r>
              <a:rPr lang="en-US" sz="2000" dirty="0" err="1"/>
              <a:t>sedang</a:t>
            </a:r>
            <a:r>
              <a:rPr lang="en-US" sz="2000" dirty="0"/>
              <a:t> </a:t>
            </a:r>
            <a:r>
              <a:rPr lang="en-US" sz="2000" dirty="0" err="1"/>
              <a:t>diperiksa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:</a:t>
            </a:r>
          </a:p>
          <a:p>
            <a:endParaRPr lang="id-ID" sz="2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74033" y="254937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623749"/>
              </p:ext>
            </p:extLst>
          </p:nvPr>
        </p:nvGraphicFramePr>
        <p:xfrm>
          <a:off x="4306208" y="4575685"/>
          <a:ext cx="3930650" cy="41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name="Equation" r:id="rId6" imgW="2412720" imgH="203040" progId="Equation.3">
                  <p:embed/>
                </p:oleObj>
              </mc:Choice>
              <mc:Fallback>
                <p:oleObj name="Equation" r:id="rId6" imgW="241272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6208" y="4575685"/>
                        <a:ext cx="3930650" cy="41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405"/>
            <a:ext cx="8229600" cy="778098"/>
          </a:xfrm>
        </p:spPr>
        <p:txBody>
          <a:bodyPr/>
          <a:lstStyle/>
          <a:p>
            <a:r>
              <a:rPr lang="id-ID" dirty="0"/>
              <a:t>Algoritma Branch &amp; Bound</a:t>
            </a:r>
            <a:r>
              <a:rPr lang="en-US" dirty="0"/>
              <a:t> (B&amp;B)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0503"/>
            <a:ext cx="8401080" cy="5404579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optimisasi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meminimalkan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memaksimalkan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suatu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fungsi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objektif</a:t>
            </a:r>
            <a:r>
              <a:rPr lang="en-US" dirty="0">
                <a:sym typeface="Wingdings" panose="05000000000000000000" pitchFamily="2" charset="2"/>
              </a:rPr>
              <a:t>, yang </a:t>
            </a:r>
            <a:r>
              <a:rPr lang="en-US" dirty="0" err="1">
                <a:sym typeface="Wingdings" panose="05000000000000000000" pitchFamily="2" charset="2"/>
              </a:rPr>
              <a:t>tidak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melanggar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batasan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i="1" dirty="0">
                <a:sym typeface="Wingdings" panose="05000000000000000000" pitchFamily="2" charset="2"/>
              </a:rPr>
              <a:t>constraints</a:t>
            </a:r>
            <a:r>
              <a:rPr lang="en-US" dirty="0">
                <a:sym typeface="Wingdings" panose="05000000000000000000" pitchFamily="2" charset="2"/>
              </a:rPr>
              <a:t>) </a:t>
            </a:r>
            <a:r>
              <a:rPr lang="en-US" dirty="0" err="1">
                <a:sym typeface="Wingdings" panose="05000000000000000000" pitchFamily="2" charset="2"/>
              </a:rPr>
              <a:t>persoalan</a:t>
            </a:r>
            <a:endParaRPr lang="en-US" dirty="0"/>
          </a:p>
          <a:p>
            <a:r>
              <a:rPr lang="id-ID" dirty="0"/>
              <a:t>B&amp;B: BFS + least cost sea</a:t>
            </a:r>
            <a:r>
              <a:rPr lang="en-US" dirty="0"/>
              <a:t>r</a:t>
            </a:r>
            <a:r>
              <a:rPr lang="id-ID" dirty="0"/>
              <a:t>ch</a:t>
            </a:r>
          </a:p>
          <a:p>
            <a:pPr lvl="1"/>
            <a:r>
              <a:rPr lang="id-ID" dirty="0"/>
              <a:t>BFS murni: Simpul berikutnya yang akan diekspansi berdasarkan urutan pembangkitannya (FIFO)</a:t>
            </a:r>
          </a:p>
          <a:p>
            <a:r>
              <a:rPr lang="id-ID" dirty="0"/>
              <a:t>B&amp;B: </a:t>
            </a:r>
          </a:p>
          <a:p>
            <a:pPr lvl="1"/>
            <a:r>
              <a:rPr lang="id-ID" dirty="0"/>
              <a:t>Setiap simpul diberi sebuah nilai cost: </a:t>
            </a:r>
            <a:br>
              <a:rPr lang="id-ID" dirty="0"/>
            </a:br>
            <a:r>
              <a:rPr lang="id-ID" dirty="0">
                <a:latin typeface="Courier New"/>
                <a:cs typeface="Courier New"/>
              </a:rPr>
              <a:t>ĉ(i)</a:t>
            </a:r>
            <a:r>
              <a:rPr lang="id-ID" dirty="0"/>
              <a:t> = nilai taksiran lintasan termurah ke simpul status tujuan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status </a:t>
            </a:r>
            <a:r>
              <a:rPr lang="en-US" dirty="0" err="1"/>
              <a:t>i</a:t>
            </a:r>
            <a:r>
              <a:rPr lang="id-ID" dirty="0"/>
              <a:t>. </a:t>
            </a:r>
          </a:p>
          <a:p>
            <a:pPr lvl="1"/>
            <a:r>
              <a:rPr lang="id-ID" dirty="0"/>
              <a:t>Simpul berikutnya yang akan di-expand </a:t>
            </a:r>
            <a:r>
              <a:rPr lang="id-ID" b="1" dirty="0">
                <a:solidFill>
                  <a:srgbClr val="FF0000"/>
                </a:solidFill>
              </a:rPr>
              <a:t>tidak lagi</a:t>
            </a:r>
            <a:r>
              <a:rPr lang="id-ID" dirty="0"/>
              <a:t> berdasarkan urutan pembangkitannya, tetapi simpul yang memiliki </a:t>
            </a:r>
            <a:r>
              <a:rPr lang="id-ID" i="1" dirty="0"/>
              <a:t>cost</a:t>
            </a:r>
            <a:r>
              <a:rPr lang="id-ID" dirty="0"/>
              <a:t> yang paling kecil (least cost search) – pada kasus minimasi.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B&amp;B-TSP dgn Reduced Cost Matrix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1"/>
            <a:ext cx="1496737" cy="116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000240"/>
            <a:ext cx="1446469" cy="116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928662" y="1571612"/>
            <a:ext cx="3241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/>
              <a:t>R</a:t>
            </a:r>
          </a:p>
        </p:txBody>
      </p:sp>
      <p:sp>
        <p:nvSpPr>
          <p:cNvPr id="8" name="Rectangle 7"/>
          <p:cNvSpPr/>
          <p:nvPr/>
        </p:nvSpPr>
        <p:spPr>
          <a:xfrm>
            <a:off x="3714744" y="1500174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/>
              <a:t>A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928794" y="2285992"/>
            <a:ext cx="107157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286256"/>
            <a:ext cx="1488919" cy="123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Arrow Connector 12"/>
          <p:cNvCxnSpPr>
            <a:stCxn id="6" idx="2"/>
            <a:endCxn id="23554" idx="0"/>
          </p:cNvCxnSpPr>
          <p:nvPr/>
        </p:nvCxnSpPr>
        <p:spPr>
          <a:xfrm rot="5400000">
            <a:off x="1924767" y="2415985"/>
            <a:ext cx="1118561" cy="2621981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4214818"/>
            <a:ext cx="1495686" cy="1292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Straight Arrow Connector 16"/>
          <p:cNvCxnSpPr>
            <a:stCxn id="6" idx="2"/>
            <a:endCxn id="23556" idx="0"/>
          </p:cNvCxnSpPr>
          <p:nvPr/>
        </p:nvCxnSpPr>
        <p:spPr>
          <a:xfrm rot="5400000">
            <a:off x="3140904" y="3560684"/>
            <a:ext cx="1047123" cy="261144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42" y="4214818"/>
            <a:ext cx="154306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1" name="Straight Arrow Connector 20"/>
          <p:cNvCxnSpPr>
            <a:stCxn id="6" idx="2"/>
            <a:endCxn id="23558" idx="0"/>
          </p:cNvCxnSpPr>
          <p:nvPr/>
        </p:nvCxnSpPr>
        <p:spPr>
          <a:xfrm rot="16200000" flipH="1">
            <a:off x="4367194" y="2595538"/>
            <a:ext cx="1047123" cy="2191436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96" y="4212200"/>
            <a:ext cx="1571604" cy="130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5" name="Straight Arrow Connector 34"/>
          <p:cNvCxnSpPr>
            <a:stCxn id="6" idx="2"/>
            <a:endCxn id="23560" idx="0"/>
          </p:cNvCxnSpPr>
          <p:nvPr/>
        </p:nvCxnSpPr>
        <p:spPr>
          <a:xfrm rot="16200000" flipH="1">
            <a:off x="5554365" y="1408366"/>
            <a:ext cx="1044505" cy="4563161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24425" y="1500174"/>
            <a:ext cx="4219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Rectangle 22"/>
          <p:cNvSpPr/>
          <p:nvPr/>
        </p:nvSpPr>
        <p:spPr>
          <a:xfrm>
            <a:off x="1857356" y="3571876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X</a:t>
            </a:r>
            <a:r>
              <a:rPr lang="id-ID" sz="1400" baseline="-25000" dirty="0">
                <a:latin typeface="Courier New"/>
                <a:cs typeface="Courier New"/>
              </a:rPr>
              <a:t>1</a:t>
            </a:r>
            <a:r>
              <a:rPr lang="id-ID" sz="1400" dirty="0">
                <a:latin typeface="Courier New"/>
                <a:cs typeface="Courier New"/>
              </a:rPr>
              <a:t>=2</a:t>
            </a:r>
            <a:endParaRPr lang="id-ID" sz="1400" dirty="0"/>
          </a:p>
        </p:txBody>
      </p:sp>
      <p:sp>
        <p:nvSpPr>
          <p:cNvPr id="24" name="Rectangle 23"/>
          <p:cNvSpPr/>
          <p:nvPr/>
        </p:nvSpPr>
        <p:spPr>
          <a:xfrm>
            <a:off x="3214678" y="3571876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X</a:t>
            </a:r>
            <a:r>
              <a:rPr lang="id-ID" sz="1400" baseline="-25000" dirty="0">
                <a:latin typeface="Courier New"/>
                <a:cs typeface="Courier New"/>
              </a:rPr>
              <a:t>1</a:t>
            </a:r>
            <a:r>
              <a:rPr lang="id-ID" sz="1400" dirty="0">
                <a:latin typeface="Courier New"/>
                <a:cs typeface="Courier New"/>
              </a:rPr>
              <a:t>=3</a:t>
            </a:r>
            <a:endParaRPr lang="id-ID" sz="1400" dirty="0"/>
          </a:p>
        </p:txBody>
      </p:sp>
      <p:sp>
        <p:nvSpPr>
          <p:cNvPr id="25" name="Rectangle 24"/>
          <p:cNvSpPr/>
          <p:nvPr/>
        </p:nvSpPr>
        <p:spPr>
          <a:xfrm>
            <a:off x="4429124" y="3571876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X</a:t>
            </a:r>
            <a:r>
              <a:rPr lang="id-ID" sz="1400" baseline="-25000" dirty="0">
                <a:latin typeface="Courier New"/>
                <a:cs typeface="Courier New"/>
              </a:rPr>
              <a:t>1</a:t>
            </a:r>
            <a:r>
              <a:rPr lang="id-ID" sz="1400" dirty="0">
                <a:latin typeface="Courier New"/>
                <a:cs typeface="Courier New"/>
              </a:rPr>
              <a:t>=4</a:t>
            </a:r>
            <a:endParaRPr lang="id-ID" sz="1400" dirty="0"/>
          </a:p>
        </p:txBody>
      </p:sp>
      <p:sp>
        <p:nvSpPr>
          <p:cNvPr id="27" name="Rectangle 26"/>
          <p:cNvSpPr/>
          <p:nvPr/>
        </p:nvSpPr>
        <p:spPr>
          <a:xfrm>
            <a:off x="6000760" y="3429000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X</a:t>
            </a:r>
            <a:r>
              <a:rPr lang="id-ID" sz="1400" baseline="-25000" dirty="0">
                <a:latin typeface="Courier New"/>
                <a:cs typeface="Courier New"/>
              </a:rPr>
              <a:t>1</a:t>
            </a:r>
            <a:r>
              <a:rPr lang="id-ID" sz="1400" dirty="0">
                <a:latin typeface="Courier New"/>
                <a:cs typeface="Courier New"/>
              </a:rPr>
              <a:t>=5</a:t>
            </a:r>
            <a:endParaRPr lang="id-ID" sz="1400" dirty="0"/>
          </a:p>
        </p:txBody>
      </p:sp>
      <p:sp>
        <p:nvSpPr>
          <p:cNvPr id="31" name="Rectangle 30"/>
          <p:cNvSpPr/>
          <p:nvPr/>
        </p:nvSpPr>
        <p:spPr>
          <a:xfrm>
            <a:off x="428596" y="5500702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Courier New"/>
                <a:cs typeface="Courier New"/>
              </a:rPr>
              <a:t>ĉ(2)=35</a:t>
            </a:r>
            <a:endParaRPr lang="id-ID" dirty="0"/>
          </a:p>
        </p:txBody>
      </p:sp>
      <p:sp>
        <p:nvSpPr>
          <p:cNvPr id="28" name="Rectangle 27"/>
          <p:cNvSpPr/>
          <p:nvPr/>
        </p:nvSpPr>
        <p:spPr>
          <a:xfrm>
            <a:off x="2786050" y="5500702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Courier New"/>
                <a:cs typeface="Courier New"/>
              </a:rPr>
              <a:t>ĉ(3)=53</a:t>
            </a:r>
            <a:endParaRPr lang="id-ID" dirty="0"/>
          </a:p>
        </p:txBody>
      </p:sp>
      <p:sp>
        <p:nvSpPr>
          <p:cNvPr id="29" name="Rectangle 28"/>
          <p:cNvSpPr/>
          <p:nvPr/>
        </p:nvSpPr>
        <p:spPr>
          <a:xfrm>
            <a:off x="5214942" y="5429264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Courier New"/>
                <a:cs typeface="Courier New"/>
              </a:rPr>
              <a:t>ĉ(4)=25</a:t>
            </a:r>
            <a:endParaRPr lang="id-ID" dirty="0"/>
          </a:p>
        </p:txBody>
      </p:sp>
      <p:sp>
        <p:nvSpPr>
          <p:cNvPr id="30" name="Rectangle 29"/>
          <p:cNvSpPr/>
          <p:nvPr/>
        </p:nvSpPr>
        <p:spPr>
          <a:xfrm>
            <a:off x="7572396" y="5500702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Courier New"/>
                <a:cs typeface="Courier New"/>
              </a:rPr>
              <a:t>ĉ(5)=31</a:t>
            </a:r>
            <a:endParaRPr lang="id-ID" dirty="0"/>
          </a:p>
        </p:txBody>
      </p:sp>
      <p:sp>
        <p:nvSpPr>
          <p:cNvPr id="32" name="Rectangle 31"/>
          <p:cNvSpPr/>
          <p:nvPr/>
        </p:nvSpPr>
        <p:spPr>
          <a:xfrm>
            <a:off x="428596" y="5929330"/>
            <a:ext cx="5097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Courier New"/>
                <a:cs typeface="Courier New"/>
              </a:rPr>
              <a:t>Simpul-E=1 </a:t>
            </a:r>
            <a:r>
              <a:rPr lang="id-ID" dirty="0">
                <a:latin typeface="Courier New"/>
                <a:cs typeface="Courier New"/>
                <a:sym typeface="Wingdings" pitchFamily="2" charset="2"/>
              </a:rPr>
              <a:t> Simpul hidup={4,5,2,3}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B&amp;B-TSP dgn Reduced Cost Matrix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1"/>
            <a:ext cx="1496737" cy="116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000240"/>
            <a:ext cx="1446469" cy="116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928662" y="1571612"/>
            <a:ext cx="3241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/>
              <a:t>R</a:t>
            </a:r>
          </a:p>
        </p:txBody>
      </p:sp>
      <p:sp>
        <p:nvSpPr>
          <p:cNvPr id="8" name="Rectangle 7"/>
          <p:cNvSpPr/>
          <p:nvPr/>
        </p:nvSpPr>
        <p:spPr>
          <a:xfrm>
            <a:off x="3714744" y="1500174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/>
              <a:t>A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928794" y="2285992"/>
            <a:ext cx="107157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286256"/>
            <a:ext cx="1488919" cy="123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500702"/>
            <a:ext cx="3143240" cy="25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Arrow Connector 12"/>
          <p:cNvCxnSpPr>
            <a:stCxn id="6" idx="2"/>
            <a:endCxn id="23554" idx="0"/>
          </p:cNvCxnSpPr>
          <p:nvPr/>
        </p:nvCxnSpPr>
        <p:spPr>
          <a:xfrm rot="5400000">
            <a:off x="1924767" y="2415985"/>
            <a:ext cx="1118561" cy="2621981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4214818"/>
            <a:ext cx="1495686" cy="1292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00298" y="5786454"/>
            <a:ext cx="2906635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Straight Arrow Connector 16"/>
          <p:cNvCxnSpPr>
            <a:stCxn id="6" idx="2"/>
            <a:endCxn id="23556" idx="0"/>
          </p:cNvCxnSpPr>
          <p:nvPr/>
        </p:nvCxnSpPr>
        <p:spPr>
          <a:xfrm rot="5400000">
            <a:off x="3140904" y="3560684"/>
            <a:ext cx="1047123" cy="261144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14942" y="4214818"/>
            <a:ext cx="154306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1" name="Straight Arrow Connector 20"/>
          <p:cNvCxnSpPr>
            <a:stCxn id="6" idx="2"/>
            <a:endCxn id="23558" idx="0"/>
          </p:cNvCxnSpPr>
          <p:nvPr/>
        </p:nvCxnSpPr>
        <p:spPr>
          <a:xfrm rot="16200000" flipH="1">
            <a:off x="4367194" y="2595538"/>
            <a:ext cx="1047123" cy="2191436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14876" y="5572140"/>
            <a:ext cx="2643207" cy="16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72396" y="4212200"/>
            <a:ext cx="1571604" cy="130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5" name="Straight Arrow Connector 34"/>
          <p:cNvCxnSpPr>
            <a:stCxn id="6" idx="2"/>
            <a:endCxn id="23560" idx="0"/>
          </p:cNvCxnSpPr>
          <p:nvPr/>
        </p:nvCxnSpPr>
        <p:spPr>
          <a:xfrm rot="16200000" flipH="1">
            <a:off x="5554365" y="1408366"/>
            <a:ext cx="1044505" cy="4563161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500826" y="5804752"/>
            <a:ext cx="2652704" cy="1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924425" y="1500174"/>
            <a:ext cx="4219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Rectangle 22"/>
          <p:cNvSpPr/>
          <p:nvPr/>
        </p:nvSpPr>
        <p:spPr>
          <a:xfrm>
            <a:off x="1857356" y="3571876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X</a:t>
            </a:r>
            <a:r>
              <a:rPr lang="id-ID" sz="1400" baseline="-25000" dirty="0">
                <a:latin typeface="Courier New"/>
                <a:cs typeface="Courier New"/>
              </a:rPr>
              <a:t>1</a:t>
            </a:r>
            <a:r>
              <a:rPr lang="id-ID" sz="1400" dirty="0">
                <a:latin typeface="Courier New"/>
                <a:cs typeface="Courier New"/>
              </a:rPr>
              <a:t>=2</a:t>
            </a:r>
            <a:endParaRPr lang="id-ID" sz="1400" dirty="0"/>
          </a:p>
        </p:txBody>
      </p:sp>
      <p:sp>
        <p:nvSpPr>
          <p:cNvPr id="24" name="Rectangle 23"/>
          <p:cNvSpPr/>
          <p:nvPr/>
        </p:nvSpPr>
        <p:spPr>
          <a:xfrm>
            <a:off x="3214678" y="3571876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X</a:t>
            </a:r>
            <a:r>
              <a:rPr lang="id-ID" sz="1400" baseline="-25000" dirty="0">
                <a:latin typeface="Courier New"/>
                <a:cs typeface="Courier New"/>
              </a:rPr>
              <a:t>1</a:t>
            </a:r>
            <a:r>
              <a:rPr lang="id-ID" sz="1400" dirty="0">
                <a:latin typeface="Courier New"/>
                <a:cs typeface="Courier New"/>
              </a:rPr>
              <a:t>=3</a:t>
            </a:r>
            <a:endParaRPr lang="id-ID" sz="1400" dirty="0"/>
          </a:p>
        </p:txBody>
      </p:sp>
      <p:sp>
        <p:nvSpPr>
          <p:cNvPr id="25" name="Rectangle 24"/>
          <p:cNvSpPr/>
          <p:nvPr/>
        </p:nvSpPr>
        <p:spPr>
          <a:xfrm>
            <a:off x="4429124" y="3571876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X</a:t>
            </a:r>
            <a:r>
              <a:rPr lang="id-ID" sz="1400" baseline="-25000" dirty="0">
                <a:latin typeface="Courier New"/>
                <a:cs typeface="Courier New"/>
              </a:rPr>
              <a:t>1</a:t>
            </a:r>
            <a:r>
              <a:rPr lang="id-ID" sz="1400" dirty="0">
                <a:latin typeface="Courier New"/>
                <a:cs typeface="Courier New"/>
              </a:rPr>
              <a:t>=4</a:t>
            </a:r>
            <a:endParaRPr lang="id-ID" sz="1400" dirty="0"/>
          </a:p>
        </p:txBody>
      </p:sp>
      <p:sp>
        <p:nvSpPr>
          <p:cNvPr id="27" name="Rectangle 26"/>
          <p:cNvSpPr/>
          <p:nvPr/>
        </p:nvSpPr>
        <p:spPr>
          <a:xfrm>
            <a:off x="6000760" y="3429000"/>
            <a:ext cx="579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X</a:t>
            </a:r>
            <a:r>
              <a:rPr lang="id-ID" sz="1400" baseline="-25000" dirty="0">
                <a:latin typeface="Courier New"/>
                <a:cs typeface="Courier New"/>
              </a:rPr>
              <a:t>1</a:t>
            </a:r>
            <a:r>
              <a:rPr lang="id-ID" sz="1400" dirty="0">
                <a:latin typeface="Courier New"/>
                <a:cs typeface="Courier New"/>
              </a:rPr>
              <a:t>=5</a:t>
            </a:r>
            <a:endParaRPr lang="id-ID" sz="1400" dirty="0"/>
          </a:p>
        </p:txBody>
      </p:sp>
      <p:sp>
        <p:nvSpPr>
          <p:cNvPr id="33" name="Rectangle 32"/>
          <p:cNvSpPr/>
          <p:nvPr/>
        </p:nvSpPr>
        <p:spPr>
          <a:xfrm>
            <a:off x="428596" y="5929330"/>
            <a:ext cx="5097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Courier New"/>
                <a:cs typeface="Courier New"/>
              </a:rPr>
              <a:t>Simpul-E=1 </a:t>
            </a:r>
            <a:r>
              <a:rPr lang="id-ID" dirty="0">
                <a:latin typeface="Courier New"/>
                <a:cs typeface="Courier New"/>
                <a:sym typeface="Wingdings" pitchFamily="2" charset="2"/>
              </a:rPr>
              <a:t> Simpul hidup={4,5,2,3}</a:t>
            </a:r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714612" y="1214422"/>
            <a:ext cx="4857784" cy="4500594"/>
            <a:chOff x="4000496" y="1643050"/>
            <a:chExt cx="4929193" cy="4249304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00496" y="1643050"/>
              <a:ext cx="4929193" cy="4249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Straight Connector 8"/>
            <p:cNvCxnSpPr/>
            <p:nvPr/>
          </p:nvCxnSpPr>
          <p:spPr>
            <a:xfrm rot="16200000" flipH="1">
              <a:off x="6322231" y="1964521"/>
              <a:ext cx="785818" cy="7143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6500826" y="3000372"/>
              <a:ext cx="571504" cy="5715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6251587" y="4037017"/>
              <a:ext cx="642148" cy="28495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6393669" y="5107793"/>
              <a:ext cx="64294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B&amp;B-TSP dgn Reduced Cost Matrix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9454" y="1357298"/>
            <a:ext cx="1835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Solusi: 1,4,2,5,3,1</a:t>
            </a:r>
          </a:p>
          <a:p>
            <a:r>
              <a:rPr lang="id-ID" dirty="0"/>
              <a:t>Bobot: 28 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71612"/>
            <a:ext cx="1343643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714620"/>
            <a:ext cx="2571768" cy="223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143248"/>
            <a:ext cx="13144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4357694"/>
            <a:ext cx="2786082" cy="20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44" y="4857760"/>
            <a:ext cx="13430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844" y="6143644"/>
            <a:ext cx="27432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143240" y="4929198"/>
            <a:ext cx="1276566" cy="112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43240" y="6215082"/>
            <a:ext cx="2862268" cy="170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072330" y="3071810"/>
            <a:ext cx="1447796" cy="126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Rectangle 22"/>
          <p:cNvSpPr/>
          <p:nvPr/>
        </p:nvSpPr>
        <p:spPr>
          <a:xfrm>
            <a:off x="7072330" y="4357694"/>
            <a:ext cx="10438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ĉ(10)=28</a:t>
            </a:r>
            <a:endParaRPr lang="id-ID" sz="1400" dirty="0"/>
          </a:p>
        </p:txBody>
      </p:sp>
      <p:pic>
        <p:nvPicPr>
          <p:cNvPr id="24589" name="Picture 1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049311" y="4786322"/>
            <a:ext cx="152321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tangle 24"/>
          <p:cNvSpPr/>
          <p:nvPr/>
        </p:nvSpPr>
        <p:spPr>
          <a:xfrm>
            <a:off x="7072330" y="6121619"/>
            <a:ext cx="10438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dirty="0">
                <a:latin typeface="Courier New"/>
                <a:cs typeface="Courier New"/>
              </a:rPr>
              <a:t>ĉ(11)=28</a:t>
            </a:r>
            <a:endParaRPr lang="id-ID" sz="1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B&amp;B-TSP dgn Reduced Cost Matrix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graphicFrame>
        <p:nvGraphicFramePr>
          <p:cNvPr id="5" name="Content Placeholder 9"/>
          <p:cNvGraphicFramePr>
            <a:graphicFrameLocks/>
          </p:cNvGraphicFramePr>
          <p:nvPr/>
        </p:nvGraphicFramePr>
        <p:xfrm>
          <a:off x="5715008" y="1643050"/>
          <a:ext cx="307183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Simpul-E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Simpul Hidup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4,5,2,3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id-ID" dirty="0"/>
                        <a:t>,5,2,</a:t>
                      </a:r>
                      <a:r>
                        <a:rPr lang="id-ID" dirty="0">
                          <a:solidFill>
                            <a:schemeClr val="tx2"/>
                          </a:solidFill>
                        </a:rPr>
                        <a:t>8,7,</a:t>
                      </a:r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>
                          <a:solidFill>
                            <a:schemeClr val="tx2"/>
                          </a:solidFill>
                        </a:rPr>
                        <a:t>10,</a:t>
                      </a:r>
                      <a:r>
                        <a:rPr lang="id-ID" dirty="0"/>
                        <a:t>5,2,</a:t>
                      </a:r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8,7,</a:t>
                      </a:r>
                      <a:r>
                        <a:rPr lang="id-ID" dirty="0">
                          <a:solidFill>
                            <a:schemeClr val="tx2"/>
                          </a:solidFill>
                        </a:rPr>
                        <a:t>9,</a:t>
                      </a:r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>
                          <a:solidFill>
                            <a:schemeClr val="tx2"/>
                          </a:solidFill>
                        </a:rPr>
                        <a:t>11,</a:t>
                      </a:r>
                      <a:r>
                        <a:rPr lang="id-ID" dirty="0"/>
                        <a:t>5,2,</a:t>
                      </a:r>
                      <a:r>
                        <a:rPr lang="id-ID" dirty="0">
                          <a:solidFill>
                            <a:schemeClr val="tx1"/>
                          </a:solidFill>
                        </a:rPr>
                        <a:t>8,7,9,3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daun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85720" y="1285860"/>
            <a:ext cx="4857784" cy="4500594"/>
            <a:chOff x="4000496" y="1643050"/>
            <a:chExt cx="4929193" cy="4249304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00496" y="1643050"/>
              <a:ext cx="4929193" cy="4249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8" name="Straight Connector 7"/>
            <p:cNvCxnSpPr/>
            <p:nvPr/>
          </p:nvCxnSpPr>
          <p:spPr>
            <a:xfrm rot="16200000" flipH="1">
              <a:off x="6322231" y="1964521"/>
              <a:ext cx="785818" cy="7143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6500826" y="3000372"/>
              <a:ext cx="571504" cy="5715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6251587" y="4037017"/>
              <a:ext cx="642148" cy="28495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6393669" y="5107793"/>
              <a:ext cx="64294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500562" y="4071942"/>
            <a:ext cx="435771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Semua simpul hidup</a:t>
            </a:r>
            <a:r>
              <a:rPr kumimoji="0" lang="id-ID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yang nilainya lebih besar dari 28 dibunuh (B) karena tidak mungkin lagi menghasilkan perjalanan dengan bobot &lt; 28.</a:t>
            </a:r>
            <a:endParaRPr kumimoji="0" lang="id-ID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Karena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tidak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lagi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simpul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hidup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pohon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ruang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status,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maka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(1, 4, 2, 5, 3, 1)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menjadi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solusi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persoalan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TSP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atas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bobot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28.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Selamat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</p:spTree>
    <p:extLst>
      <p:ext uri="{BB962C8B-B14F-4D97-AF65-F5344CB8AC3E}">
        <p14:creationId xmlns:p14="http://schemas.microsoft.com/office/powerpoint/2010/main" val="134883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Algoritma </a:t>
            </a:r>
            <a:r>
              <a:rPr lang="en-US" dirty="0"/>
              <a:t>Global </a:t>
            </a:r>
            <a:r>
              <a:rPr lang="id-ID" dirty="0"/>
              <a:t>Branch &amp; Bound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/>
              <a:t>Masukkan simpul akar ke dalam antrian  Q. Jika simpul akar adalah simpul solusi  (goal node),  maka solusi telah ditemukan.  Stop.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Jika Q kosong, tidak ada solusi. Stop.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002060"/>
                </a:solidFill>
              </a:rPr>
              <a:t>Jika Q tidak kosong, pilih dari antrian Q simpul i yang  mempunyai </a:t>
            </a:r>
            <a:r>
              <a:rPr lang="en-US" dirty="0" err="1">
                <a:solidFill>
                  <a:srgbClr val="002060"/>
                </a:solidFill>
              </a:rPr>
              <a:t>nilai</a:t>
            </a:r>
            <a:r>
              <a:rPr lang="en-US" dirty="0">
                <a:solidFill>
                  <a:srgbClr val="002060"/>
                </a:solidFill>
              </a:rPr>
              <a:t> ‘cost’ </a:t>
            </a:r>
            <a:r>
              <a:rPr lang="id-ID" dirty="0">
                <a:solidFill>
                  <a:srgbClr val="002060"/>
                </a:solidFill>
                <a:latin typeface="Courier New"/>
                <a:cs typeface="Courier New"/>
              </a:rPr>
              <a:t>ĉ(i)</a:t>
            </a:r>
            <a:r>
              <a:rPr lang="id-ID" dirty="0">
                <a:solidFill>
                  <a:srgbClr val="002060"/>
                </a:solidFill>
              </a:rPr>
              <a:t> paling kecil. Jika terdapat beberapa simpul i  yang memenuhi, pilih satu secara sembarang.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Jika simpul i adalah simpul solusi, berarti solusi sudah ditemukan,  stop. Jika simpul  i bukan simpul solusi, maka  </a:t>
            </a:r>
            <a:r>
              <a:rPr lang="id-ID" dirty="0">
                <a:solidFill>
                  <a:srgbClr val="002060"/>
                </a:solidFill>
              </a:rPr>
              <a:t>bangkitkan semua  anak-anaknya</a:t>
            </a:r>
            <a:r>
              <a:rPr lang="id-ID" dirty="0"/>
              <a:t>.  Jika  i tidak mempunyai anak, kembali ke langkah 2.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Untuk setiap anak  j dari simpul  i, hitung </a:t>
            </a:r>
            <a:r>
              <a:rPr lang="id-ID" dirty="0">
                <a:latin typeface="Courier New"/>
                <a:cs typeface="Courier New"/>
              </a:rPr>
              <a:t>ĉ(j)</a:t>
            </a:r>
            <a:r>
              <a:rPr lang="id-ID" dirty="0"/>
              <a:t>, dan masukkan semua anak-anak tersebut ke dalam Q.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Kembali ke langkah 2.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</p:spTree>
    <p:extLst>
      <p:ext uri="{BB962C8B-B14F-4D97-AF65-F5344CB8AC3E}">
        <p14:creationId xmlns:p14="http://schemas.microsoft.com/office/powerpoint/2010/main" val="57812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Permainan 15-Puzzle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1554155"/>
          </a:xfrm>
        </p:spPr>
        <p:txBody>
          <a:bodyPr>
            <a:normAutofit/>
          </a:bodyPr>
          <a:lstStyle/>
          <a:p>
            <a:r>
              <a:rPr lang="id-ID" dirty="0"/>
              <a:t>State berdasarkan ubin kosong (</a:t>
            </a:r>
            <a:r>
              <a:rPr lang="id-ID" i="1" dirty="0"/>
              <a:t>blank</a:t>
            </a:r>
            <a:r>
              <a:rPr lang="id-ID" dirty="0"/>
              <a:t>)</a:t>
            </a:r>
          </a:p>
          <a:p>
            <a:r>
              <a:rPr lang="id-ID" dirty="0"/>
              <a:t>Aksi: up, down, left, right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t="16667"/>
          <a:stretch>
            <a:fillRect/>
          </a:stretch>
        </p:blipFill>
        <p:spPr bwMode="auto">
          <a:xfrm>
            <a:off x="1285852" y="1500174"/>
            <a:ext cx="6471679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3" y="18757"/>
            <a:ext cx="8229600" cy="885695"/>
          </a:xfrm>
        </p:spPr>
        <p:txBody>
          <a:bodyPr>
            <a:normAutofit fontScale="90000"/>
          </a:bodyPr>
          <a:lstStyle/>
          <a:p>
            <a:r>
              <a:rPr lang="id-ID" dirty="0"/>
              <a:t>Pohon Ruang Status untuk 15-Puzzle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64705"/>
            <a:ext cx="735811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85786" y="6237312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status B&amp;B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‘</a:t>
            </a:r>
            <a:r>
              <a:rPr lang="en-US" dirty="0" err="1"/>
              <a:t>diketahui</a:t>
            </a:r>
            <a:r>
              <a:rPr lang="en-US" dirty="0"/>
              <a:t>’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Cost dari Simpul Hidup (2)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39"/>
          </a:xfrm>
        </p:spPr>
        <p:txBody>
          <a:bodyPr>
            <a:normAutofit lnSpcReduction="10000"/>
          </a:bodyPr>
          <a:lstStyle/>
          <a:p>
            <a:r>
              <a:rPr lang="id-ID" dirty="0"/>
              <a:t>Pada umumnya, untuk kebanyakan persoalan, letak simpul solusi tidak diketahui.</a:t>
            </a:r>
          </a:p>
          <a:p>
            <a:r>
              <a:rPr lang="id-ID" i="1" dirty="0"/>
              <a:t>Cost</a:t>
            </a:r>
            <a:r>
              <a:rPr lang="id-ID" dirty="0"/>
              <a:t> setiap simpul umumnya berupa taksiran.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r>
              <a:rPr lang="id-ID" dirty="0"/>
              <a:t>Cost simpul P pada 15-puzzle: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3071810"/>
            <a:ext cx="5143535" cy="161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6800" y="5143512"/>
            <a:ext cx="53911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Cost dari Simpul Hidup 15-Puzzle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744098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 t="2627"/>
          <a:stretch>
            <a:fillRect/>
          </a:stretch>
        </p:blipFill>
        <p:spPr bwMode="auto">
          <a:xfrm>
            <a:off x="642910" y="2643182"/>
            <a:ext cx="7869326" cy="2647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42910" y="5429264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C(2)=1+4=5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1736" y="5429264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C(3)=1+4=5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29190" y="5357826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C(4)=1+2=3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29520" y="5357826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C(5)=1+4=5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9618" y="2285992"/>
            <a:ext cx="1071538" cy="1037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7880513" y="3286124"/>
            <a:ext cx="76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Target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id-ID" dirty="0"/>
              <a:t>Pembentukan Pohon Ruang Status </a:t>
            </a:r>
            <a:br>
              <a:rPr lang="id-ID" dirty="0"/>
            </a:br>
            <a:r>
              <a:rPr lang="id-ID" dirty="0"/>
              <a:t>15-Puzzle dengan Branch &amp; Bound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45086"/>
            <a:ext cx="7000924" cy="561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Content Placeholder 9"/>
          <p:cNvGraphicFramePr>
            <a:graphicFrameLocks/>
          </p:cNvGraphicFramePr>
          <p:nvPr/>
        </p:nvGraphicFramePr>
        <p:xfrm>
          <a:off x="6000760" y="4789510"/>
          <a:ext cx="307183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Simpul-E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Simpul Hidup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4,2,3,5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10,2,3,5,11,12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23,2,3,5,11,12,22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Solusi ketemu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rot="16200000" flipH="1">
            <a:off x="3755688" y="2214554"/>
            <a:ext cx="714380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3643306" y="3714752"/>
            <a:ext cx="857256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643306" y="5214950"/>
            <a:ext cx="571504" cy="5715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Verdana" pitchFamily="34" charset="0"/>
              </a:rPr>
              <a:t>Travelling Salesperson Problem</a:t>
            </a:r>
            <a:endParaRPr lang="en-US" sz="4000" dirty="0"/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4171952" cy="4395806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err="1">
                <a:latin typeface="Verdana" pitchFamily="34" charset="0"/>
              </a:rPr>
              <a:t>Persoalan</a:t>
            </a:r>
            <a:r>
              <a:rPr lang="en-US" sz="2400" dirty="0">
                <a:latin typeface="Verdana" pitchFamily="34" charset="0"/>
              </a:rPr>
              <a:t>: </a:t>
            </a:r>
            <a:r>
              <a:rPr lang="en-US" sz="2400" dirty="0" err="1">
                <a:latin typeface="Verdana" pitchFamily="34" charset="0"/>
              </a:rPr>
              <a:t>Diberikan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i="1" dirty="0">
                <a:latin typeface="Verdana" pitchFamily="34" charset="0"/>
              </a:rPr>
              <a:t>n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buah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kota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serta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diketahui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jarak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antara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setiap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kota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satu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sama</a:t>
            </a:r>
            <a:r>
              <a:rPr lang="en-US" sz="2400" dirty="0">
                <a:latin typeface="Verdana" pitchFamily="34" charset="0"/>
              </a:rPr>
              <a:t> lain. </a:t>
            </a:r>
            <a:r>
              <a:rPr lang="en-US" sz="2400" dirty="0" err="1">
                <a:latin typeface="Verdana" pitchFamily="34" charset="0"/>
              </a:rPr>
              <a:t>Temukan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perjalanan</a:t>
            </a:r>
            <a:r>
              <a:rPr lang="en-US" sz="2400" dirty="0">
                <a:latin typeface="Verdana" pitchFamily="34" charset="0"/>
              </a:rPr>
              <a:t> (</a:t>
            </a:r>
            <a:r>
              <a:rPr lang="en-US" sz="2400" i="1" dirty="0">
                <a:latin typeface="Verdana" pitchFamily="34" charset="0"/>
              </a:rPr>
              <a:t>tour</a:t>
            </a:r>
            <a:r>
              <a:rPr lang="en-US" sz="2400" dirty="0">
                <a:latin typeface="Verdana" pitchFamily="34" charset="0"/>
              </a:rPr>
              <a:t>) </a:t>
            </a:r>
            <a:r>
              <a:rPr lang="en-US" sz="2400" u="sng" dirty="0" err="1">
                <a:latin typeface="Verdana" pitchFamily="34" charset="0"/>
              </a:rPr>
              <a:t>terpendek</a:t>
            </a:r>
            <a:r>
              <a:rPr lang="en-US" sz="2400" dirty="0">
                <a:latin typeface="Verdana" pitchFamily="34" charset="0"/>
              </a:rPr>
              <a:t> yang </a:t>
            </a:r>
            <a:r>
              <a:rPr lang="en-US" sz="2400" dirty="0" err="1">
                <a:latin typeface="Verdana" pitchFamily="34" charset="0"/>
              </a:rPr>
              <a:t>melalui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setiap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kota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lainnya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hanya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sekali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dan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kembali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lagi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ke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kota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asal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</a:rPr>
              <a:t>keberangkatan</a:t>
            </a:r>
            <a:r>
              <a:rPr lang="en-US" sz="2400" dirty="0">
                <a:latin typeface="Verdana" pitchFamily="34" charset="0"/>
              </a:rPr>
              <a:t>.</a:t>
            </a:r>
            <a:endParaRPr lang="id-ID" sz="2400" dirty="0">
              <a:latin typeface="Verdana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id-ID" sz="2400" dirty="0">
              <a:latin typeface="Verdana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d-ID" sz="2400" dirty="0">
                <a:latin typeface="Verdana" pitchFamily="34" charset="0"/>
              </a:rPr>
              <a:t>(n-1)! sirkuit hamilton</a:t>
            </a:r>
            <a:r>
              <a:rPr lang="en-US" sz="2400" dirty="0">
                <a:latin typeface="Verdana" pitchFamily="34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2400" dirty="0">
              <a:latin typeface="Verdan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400" dirty="0">
              <a:latin typeface="Verdana" pitchFamily="34" charset="0"/>
            </a:endParaRPr>
          </a:p>
        </p:txBody>
      </p:sp>
      <p:pic>
        <p:nvPicPr>
          <p:cNvPr id="49157" name="Picture 4" descr="C:\Documents and Settings\Rinaldi_M\My Documents\My Pictures\Salesma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857364"/>
            <a:ext cx="3101975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4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2592</TotalTime>
  <Words>1391</Words>
  <Application>Microsoft Office PowerPoint</Application>
  <PresentationFormat>On-screen Show (4:3)</PresentationFormat>
  <Paragraphs>186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Verdana</vt:lpstr>
      <vt:lpstr>Office Theme</vt:lpstr>
      <vt:lpstr>Equation</vt:lpstr>
      <vt:lpstr>Algoritma Branch &amp; Bound</vt:lpstr>
      <vt:lpstr>Algoritma Branch &amp; Bound (B&amp;B)</vt:lpstr>
      <vt:lpstr>Algoritma Global Branch &amp; Bound</vt:lpstr>
      <vt:lpstr>Permainan 15-Puzzle</vt:lpstr>
      <vt:lpstr>Pohon Ruang Status untuk 15-Puzzle</vt:lpstr>
      <vt:lpstr>Cost dari Simpul Hidup (2)</vt:lpstr>
      <vt:lpstr>Cost dari Simpul Hidup 15-Puzzle</vt:lpstr>
      <vt:lpstr>Pembentukan Pohon Ruang Status  15-Puzzle dengan Branch &amp; Bound</vt:lpstr>
      <vt:lpstr>Travelling Salesperson Problem</vt:lpstr>
      <vt:lpstr>Pohon Ruang Status TSP 4 Simpul</vt:lpstr>
      <vt:lpstr>TSP dengan B &amp; B</vt:lpstr>
      <vt:lpstr>Cost dari Simpul Hidup TSP</vt:lpstr>
      <vt:lpstr>Reduced Cost Matrix: Contoh</vt:lpstr>
      <vt:lpstr>Reduced Cost Matrix </vt:lpstr>
      <vt:lpstr>B&amp;B-TSP dgn Reduced Cost Matrix</vt:lpstr>
      <vt:lpstr>B&amp;B-TSP dgn Reduced Cost Matrix (1)</vt:lpstr>
      <vt:lpstr>B&amp;B-TSP dgn Reduced Cost Matrix (2)</vt:lpstr>
      <vt:lpstr>Taksiran Cost dgn Reduced Cost Matrix</vt:lpstr>
      <vt:lpstr>PowerPoint Presentation</vt:lpstr>
      <vt:lpstr>B&amp;B-TSP dgn Reduced Cost Matrix</vt:lpstr>
      <vt:lpstr>B&amp;B-TSP dgn Reduced Cost Matrix</vt:lpstr>
      <vt:lpstr>B&amp;B-TSP dgn Reduced Cost Matrix</vt:lpstr>
      <vt:lpstr>B&amp;B-TSP dgn Reduced Cost Matrix</vt:lpstr>
      <vt:lpstr>Selamat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 &amp; Bound</dc:title>
  <dc:creator>Masayu Leylia Khodra</dc:creator>
  <cp:lastModifiedBy>Rinaldi Munir</cp:lastModifiedBy>
  <cp:revision>81</cp:revision>
  <dcterms:created xsi:type="dcterms:W3CDTF">2012-10-28T04:33:34Z</dcterms:created>
  <dcterms:modified xsi:type="dcterms:W3CDTF">2020-07-27T13:28:58Z</dcterms:modified>
</cp:coreProperties>
</file>