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726D1-046F-485F-BB59-206F376ACEB8}" type="datetimeFigureOut">
              <a:rPr lang="id-ID" smtClean="0"/>
              <a:t>20/02/2019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2B54B-D680-4565-A54E-35610F483D0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09949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1A790-931A-4A1D-903E-0AFFF4B214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18C39-9903-493C-9862-7D3CFB3CE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56442-AD86-4C8D-9C8C-D8272F235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3E1F9-23FB-4EFE-BCC8-453A2E3EA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8A680-8109-40CF-82C8-D1A6F72D0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26926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09BB-D4D3-4977-BE6C-348922D92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162791-D1D0-4750-A99C-79F3D676B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EA860-9209-420A-BE5D-8A53DC073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F8BE5-9FEB-4EF8-ACEE-C1C8EFEA7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05584-A593-473D-9C45-A37C9E8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57517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0E2BE3-8F2C-479C-8047-9F40017EEB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756D9A-D834-4CDA-9B0D-6BE545878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50C1E-6128-49B4-8694-7DD6358DC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7BA26-41F1-4BDB-8170-F712788DC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280D52-1C00-4A4B-A67F-DA717EDF9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8522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D461E-2935-40C9-8CCE-3694B0340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7A2A7-B462-4081-AF3C-469747932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C3C2A9-E605-4BB7-AB62-5A23621B1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F76A0-0A5E-4A6D-8619-00F8C65DE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DA33A-6ADA-41F3-890B-6C50924B8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7798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333BB-A281-42C7-8342-FB53A2BA0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2ACAE-0717-4E1B-B623-1F0B9E9BE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DD126-B085-4F3E-A87B-2CF098D53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42663-0101-4124-B166-CAE17BCB4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333E7-DC5A-46A5-81F6-4DF3AA21C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98041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7C323-071C-43FF-90B4-438AF1816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88556-500D-429B-8FC6-DFECC0128E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1342D-24CC-429C-8C57-91B4C896E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1CFB52-4C68-4A8B-9F24-867E8C068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F3D914-485F-4F63-BE1A-F3323363C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A3CC68-DC26-4C17-B6E0-3E8F3E57A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9751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7F6F5-BEB6-4F87-9342-29226D27D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2A40D3-5AF7-4D80-BCFA-C6D70C4CD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FAFBF-2313-40D6-A589-AEC4A3B1A2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562CA1-6CE3-4597-9515-5F94CC8AC1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01185C-2325-49A4-91A1-2F2315A7A8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F399A-E70F-4549-8B7C-BCBC86686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9F6F4-4151-4A10-AA30-BE7F86A78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06B479-883C-474E-9BB7-9A4536E93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5644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09F1F-87A3-4631-98E4-5A3C227C4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C09785-8F3C-4CDA-8DAC-DBCA128F8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D9B457-8793-4BA9-A282-B1CCB93D3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E670D8-3976-49F5-B5AA-46E31013E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6713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6F63B0-A5C6-4FE4-9A12-9D22442F3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520D45-A97E-4D65-9AFA-9EE12B0A0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9C5CF-B150-43EE-A93F-6E0743D99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5183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5D267-C972-4639-93E5-58DEC313C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A0201-ACEC-4E1E-9711-44B9D3A17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14185A-9293-4372-B718-D4BB58492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234812-6A3E-4B26-AA6D-345BEFD2C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88E546-28B1-4F08-B80A-EFDAD238B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9AA0C3-BB07-4CFA-A3B2-DFDF1416B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210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0003D-C81E-457C-BD85-3663A158E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15B1A8-521C-4E0E-AC9E-8B511B1641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184A17-F0BA-41B3-BF30-11BF8B61C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4D401-DF0B-455A-A29A-D5D4A7EC8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D3A862-023E-4484-A428-40A9C297C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3925F8-4ECA-42D0-902D-23AAA3C7D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72808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45A78A-5D37-4BA5-9AD1-6B03EC02C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FC4AFA-5251-4E01-834E-E3589B779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77689-DDE7-44B0-BC9C-3A082D5DCF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/>
              <a:t>20/02/2019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7A1A3-8049-47E2-A7DD-017075059B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63536-DD8A-47E7-9204-54E0E88181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8E5B3-1E19-4D7C-98D6-EA01770CAD0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0457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01063-AC02-4003-9097-623696D947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Topological Sort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B9B9EC-90C1-4E3E-BEC4-BE0A08A7DC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/>
              <a:t>(DFS,BFS, Decrease-and-Conquer)</a:t>
            </a:r>
          </a:p>
        </p:txBody>
      </p:sp>
    </p:spTree>
    <p:extLst>
      <p:ext uri="{BB962C8B-B14F-4D97-AF65-F5344CB8AC3E}">
        <p14:creationId xmlns:p14="http://schemas.microsoft.com/office/powerpoint/2010/main" val="50701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04A52-9978-42B9-8270-F81BB8E39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Directed Graph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FD463-19FE-4E83-89C0-71AFEFA36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What is Digraph (Directed Graph)</a:t>
            </a:r>
          </a:p>
          <a:p>
            <a:pPr lvl="1"/>
            <a:r>
              <a:rPr lang="en-US" dirty="0"/>
              <a:t>a graph with directions specified for all</a:t>
            </a:r>
            <a:r>
              <a:rPr lang="id-ID" dirty="0"/>
              <a:t> its edges</a:t>
            </a:r>
          </a:p>
          <a:p>
            <a:pPr lvl="1"/>
            <a:r>
              <a:rPr lang="id-ID" dirty="0"/>
              <a:t>representation: adjacency matrix, adjacency lists (similar to undirected graph)</a:t>
            </a:r>
          </a:p>
          <a:p>
            <a:r>
              <a:rPr lang="id-ID" dirty="0"/>
              <a:t>Example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247B7-6CB2-401C-975C-5D29E07E3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DC514-8A5A-4009-BFFC-EAF5DB91B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 dirty="0"/>
              <a:t>IF2211 Strategi Algoritma/ Topological Sort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D9E10-B374-4963-8197-050D10063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2</a:t>
            </a:fld>
            <a:endParaRPr lang="id-ID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03E0575-65A3-4C0A-AFD0-21696234A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3746" y="3485930"/>
            <a:ext cx="2430850" cy="2691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751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08B73-EE95-4C42-AAF3-BD77A9C9B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Types of edges in DFS Forest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04955-30FC-4B19-8200-259B05DF2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Undirected Graph: tree edge, back edge</a:t>
            </a:r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r>
              <a:rPr lang="id-ID" dirty="0"/>
              <a:t>Solid line: tree edge</a:t>
            </a:r>
          </a:p>
          <a:p>
            <a:r>
              <a:rPr lang="id-ID" dirty="0"/>
              <a:t>Dashed line: back edge</a:t>
            </a:r>
          </a:p>
          <a:p>
            <a:endParaRPr lang="id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659DE-EF03-4092-8A67-9AD03A48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8F727-A499-4F74-BAB2-8FEDBE737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8CA32-D512-45A0-9F3E-C8181F5DB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3</a:t>
            </a:fld>
            <a:endParaRPr lang="id-ID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D6F6B5-98A4-4EDE-BC1C-C84F3EBC95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6825" y="2410173"/>
            <a:ext cx="6886575" cy="223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374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08B73-EE95-4C42-AAF3-BD77A9C9B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083" y="225174"/>
            <a:ext cx="10515600" cy="1325563"/>
          </a:xfrm>
        </p:spPr>
        <p:txBody>
          <a:bodyPr/>
          <a:lstStyle/>
          <a:p>
            <a:r>
              <a:rPr lang="id-ID" dirty="0"/>
              <a:t>Types of edges in DFS Forest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04955-30FC-4B19-8200-259B05DF2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6484"/>
            <a:ext cx="5819078" cy="4909866"/>
          </a:xfrm>
        </p:spPr>
        <p:txBody>
          <a:bodyPr>
            <a:normAutofit fontScale="85000" lnSpcReduction="20000"/>
          </a:bodyPr>
          <a:lstStyle/>
          <a:p>
            <a:r>
              <a:rPr lang="id-ID" dirty="0"/>
              <a:t>Digraph has more complex type of edges:</a:t>
            </a:r>
          </a:p>
          <a:p>
            <a:pPr lvl="1"/>
            <a:r>
              <a:rPr lang="en-US" b="1" i="1" dirty="0"/>
              <a:t>tree edges </a:t>
            </a:r>
            <a:r>
              <a:rPr lang="en-US" dirty="0"/>
              <a:t>(</a:t>
            </a:r>
            <a:r>
              <a:rPr lang="en-US" i="1" dirty="0"/>
              <a:t>ab</a:t>
            </a:r>
            <a:r>
              <a:rPr lang="en-US" dirty="0"/>
              <a:t>, </a:t>
            </a:r>
            <a:r>
              <a:rPr lang="en-US" i="1" dirty="0" err="1"/>
              <a:t>bc</a:t>
            </a:r>
            <a:r>
              <a:rPr lang="en-US" i="1" dirty="0"/>
              <a:t>, de)</a:t>
            </a:r>
            <a:endParaRPr lang="id-ID" i="1" dirty="0"/>
          </a:p>
          <a:p>
            <a:pPr lvl="1"/>
            <a:r>
              <a:rPr lang="en-US" b="1" i="1" dirty="0"/>
              <a:t>ack</a:t>
            </a:r>
            <a:r>
              <a:rPr lang="id-ID" b="1" i="1" dirty="0"/>
              <a:t> </a:t>
            </a:r>
            <a:r>
              <a:rPr lang="en-US" b="1" i="1" dirty="0"/>
              <a:t>edges </a:t>
            </a:r>
            <a:r>
              <a:rPr lang="en-US" dirty="0"/>
              <a:t>(</a:t>
            </a:r>
            <a:r>
              <a:rPr lang="en-US" i="1" dirty="0" err="1"/>
              <a:t>ba</a:t>
            </a:r>
            <a:r>
              <a:rPr lang="en-US" i="1" dirty="0"/>
              <a:t>) </a:t>
            </a:r>
            <a:r>
              <a:rPr lang="en-US" dirty="0"/>
              <a:t>from vertices to their ancestors</a:t>
            </a:r>
            <a:endParaRPr lang="id-ID" dirty="0"/>
          </a:p>
          <a:p>
            <a:pPr lvl="1"/>
            <a:r>
              <a:rPr lang="en-US" b="1" i="1" dirty="0"/>
              <a:t>forward edges </a:t>
            </a:r>
            <a:r>
              <a:rPr lang="en-US" dirty="0"/>
              <a:t>(</a:t>
            </a:r>
            <a:r>
              <a:rPr lang="en-US" i="1" dirty="0"/>
              <a:t>ac) </a:t>
            </a:r>
            <a:r>
              <a:rPr lang="en-US" dirty="0"/>
              <a:t>from vertices to</a:t>
            </a:r>
            <a:r>
              <a:rPr lang="id-ID" dirty="0"/>
              <a:t> </a:t>
            </a:r>
            <a:r>
              <a:rPr lang="en-US" dirty="0"/>
              <a:t>their descendants in the tree other than their children, </a:t>
            </a:r>
            <a:endParaRPr lang="id-ID" dirty="0"/>
          </a:p>
          <a:p>
            <a:pPr lvl="1"/>
            <a:r>
              <a:rPr lang="en-US" b="1" i="1" dirty="0"/>
              <a:t>cross edges </a:t>
            </a:r>
            <a:r>
              <a:rPr lang="en-US" dirty="0"/>
              <a:t>(</a:t>
            </a:r>
            <a:r>
              <a:rPr lang="en-US" i="1" dirty="0"/>
              <a:t>dc)</a:t>
            </a:r>
            <a:r>
              <a:rPr lang="en-US" dirty="0"/>
              <a:t>, which</a:t>
            </a:r>
            <a:r>
              <a:rPr lang="id-ID" dirty="0"/>
              <a:t> </a:t>
            </a:r>
            <a:r>
              <a:rPr lang="en-US" dirty="0"/>
              <a:t>are none of the aforementioned types</a:t>
            </a:r>
            <a:endParaRPr lang="id-ID" dirty="0"/>
          </a:p>
          <a:p>
            <a:r>
              <a:rPr lang="en-US" dirty="0"/>
              <a:t>A </a:t>
            </a:r>
            <a:r>
              <a:rPr lang="en-US" b="1" i="1" dirty="0"/>
              <a:t>directed cycle </a:t>
            </a:r>
            <a:r>
              <a:rPr lang="en-US" dirty="0"/>
              <a:t>in a digraph is a sequence</a:t>
            </a:r>
            <a:r>
              <a:rPr lang="id-ID" dirty="0"/>
              <a:t> </a:t>
            </a:r>
            <a:r>
              <a:rPr lang="en-US" dirty="0"/>
              <a:t>of three or more of its vertices that starts and ends with the same vertex and in</a:t>
            </a:r>
            <a:r>
              <a:rPr lang="id-ID" dirty="0"/>
              <a:t> </a:t>
            </a:r>
            <a:r>
              <a:rPr lang="en-US" dirty="0"/>
              <a:t>which every vertex is connected to its immediate predecessor by an edge directed</a:t>
            </a:r>
            <a:r>
              <a:rPr lang="id-ID" dirty="0"/>
              <a:t> </a:t>
            </a:r>
            <a:r>
              <a:rPr lang="en-US" dirty="0"/>
              <a:t>from the predecessor to the successor</a:t>
            </a:r>
            <a:r>
              <a:rPr lang="id-ID" dirty="0"/>
              <a:t> </a:t>
            </a:r>
            <a:r>
              <a:rPr lang="id-ID" dirty="0">
                <a:sym typeface="Wingdings" panose="05000000000000000000" pitchFamily="2" charset="2"/>
              </a:rPr>
              <a:t> </a:t>
            </a:r>
            <a:r>
              <a:rPr lang="en-US" dirty="0"/>
              <a:t>if a DFS forest of a digraph has </a:t>
            </a:r>
            <a:r>
              <a:rPr lang="en-US" b="1" dirty="0"/>
              <a:t>no back</a:t>
            </a:r>
            <a:r>
              <a:rPr lang="id-ID" b="1" dirty="0"/>
              <a:t> </a:t>
            </a:r>
            <a:r>
              <a:rPr lang="en-US" b="1" dirty="0"/>
              <a:t>edges</a:t>
            </a:r>
            <a:r>
              <a:rPr lang="en-US" dirty="0"/>
              <a:t>, the digraph is a </a:t>
            </a:r>
            <a:r>
              <a:rPr lang="id-ID" b="1" i="1" dirty="0"/>
              <a:t>DAG (Dir</a:t>
            </a:r>
            <a:r>
              <a:rPr lang="en-US" b="1" i="1" dirty="0" err="1"/>
              <a:t>ected</a:t>
            </a:r>
            <a:r>
              <a:rPr lang="en-US" b="1" i="1" dirty="0"/>
              <a:t> </a:t>
            </a:r>
            <a:r>
              <a:rPr lang="id-ID" b="1" i="1" dirty="0"/>
              <a:t>A</a:t>
            </a:r>
            <a:r>
              <a:rPr lang="en-US" b="1" i="1" dirty="0"/>
              <a:t>cyclic </a:t>
            </a:r>
            <a:r>
              <a:rPr lang="id-ID" b="1" i="1" dirty="0"/>
              <a:t>G</a:t>
            </a:r>
            <a:r>
              <a:rPr lang="en-US" b="1" i="1" dirty="0" err="1"/>
              <a:t>raph</a:t>
            </a:r>
            <a:r>
              <a:rPr lang="id-ID" b="1" i="1" dirty="0"/>
              <a:t>)</a:t>
            </a:r>
            <a:endParaRPr lang="id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659DE-EF03-4092-8A67-9AD03A48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8F727-A499-4F74-BAB2-8FEDBE737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8CA32-D512-45A0-9F3E-C8181F5DB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4</a:t>
            </a:fld>
            <a:endParaRPr lang="id-ID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3A9525-6E34-494A-94FD-F3CA1A1BA3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4266"/>
          <a:stretch/>
        </p:blipFill>
        <p:spPr>
          <a:xfrm>
            <a:off x="6657278" y="1907701"/>
            <a:ext cx="5456725" cy="2608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877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06D2B-6B6E-46FA-848D-B322C63F3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Topological 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9229E-7A46-4426-B489-20006B5D8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Must be DAG </a:t>
            </a:r>
          </a:p>
          <a:p>
            <a:r>
              <a:rPr lang="id-ID" dirty="0"/>
              <a:t>T</a:t>
            </a:r>
            <a:r>
              <a:rPr lang="en-US" dirty="0"/>
              <a:t>he question</a:t>
            </a:r>
            <a:r>
              <a:rPr lang="id-ID" dirty="0"/>
              <a:t>:</a:t>
            </a:r>
            <a:r>
              <a:rPr lang="en-US" dirty="0"/>
              <a:t> </a:t>
            </a:r>
            <a:endParaRPr lang="id-ID" dirty="0"/>
          </a:p>
          <a:p>
            <a:r>
              <a:rPr lang="en-US" dirty="0"/>
              <a:t>whether we can list its vertices in such an order that</a:t>
            </a:r>
            <a:r>
              <a:rPr lang="id-ID" dirty="0"/>
              <a:t> </a:t>
            </a:r>
            <a:r>
              <a:rPr lang="en-US" dirty="0"/>
              <a:t>for every edge in the graph, the vertex where the edge starts is listed before the</a:t>
            </a:r>
            <a:r>
              <a:rPr lang="id-ID" dirty="0"/>
              <a:t> </a:t>
            </a:r>
            <a:r>
              <a:rPr lang="en-US" dirty="0"/>
              <a:t>vertex where the edge ends</a:t>
            </a:r>
            <a:r>
              <a:rPr lang="id-ID" dirty="0"/>
              <a:t> </a:t>
            </a:r>
            <a:r>
              <a:rPr lang="id-ID" dirty="0">
                <a:sym typeface="Wingdings" panose="05000000000000000000" pitchFamily="2" charset="2"/>
              </a:rPr>
              <a:t> can we find </a:t>
            </a:r>
            <a:r>
              <a:rPr lang="en-US" dirty="0"/>
              <a:t>an ordering of this digraph’s</a:t>
            </a:r>
            <a:r>
              <a:rPr lang="id-ID" dirty="0"/>
              <a:t> vertices</a:t>
            </a:r>
          </a:p>
          <a:p>
            <a:r>
              <a:rPr lang="id-ID" dirty="0"/>
              <a:t>Example: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5CD44-E8D7-4CDB-9CE7-E339505D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E5341-059D-4501-AA24-A6CE9FD4F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A8A18-1FCF-4434-A5C6-4D736BE5B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5</a:t>
            </a:fld>
            <a:endParaRPr lang="id-ID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C3DA8F5-059C-45B6-B19F-0396C26CE5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1537" y="4106900"/>
            <a:ext cx="3276600" cy="180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514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E32-5607-43F4-BC16-A068360F2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Topological Sort with DFS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9A480-DF2C-4E90-AE0D-35654B30C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Perform a DFS traversal</a:t>
            </a:r>
          </a:p>
          <a:p>
            <a:r>
              <a:rPr lang="id-ID" dirty="0"/>
              <a:t>Note the order in which vertives become dead-ends (popped of the traversal stack)</a:t>
            </a:r>
          </a:p>
          <a:p>
            <a:r>
              <a:rPr lang="id-ID" dirty="0"/>
              <a:t>Reverse the order </a:t>
            </a:r>
            <a:r>
              <a:rPr lang="id-ID" dirty="0">
                <a:sym typeface="Wingdings" panose="05000000000000000000" pitchFamily="2" charset="2"/>
              </a:rPr>
              <a:t> topological sort</a:t>
            </a:r>
            <a:endParaRPr lang="id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6A305-9C96-4FDE-8435-D0F102B5B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94608-DE5B-45E5-9E22-D2C23A281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87EDC-C85A-4235-89B1-F2C24598D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6</a:t>
            </a:fld>
            <a:endParaRPr lang="id-ID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CDF78D-9ED1-4638-BA79-FDFC64CAF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2828" y="3667325"/>
            <a:ext cx="7586430" cy="305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625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A9E80-15C1-441A-AE9D-5A5D08000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Topological Sort with DFS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25C6A-C3BE-4618-B252-956851AAA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/>
              <a:t>From DAG, counts in-degrees of each vertice</a:t>
            </a:r>
          </a:p>
          <a:p>
            <a:pPr lvl="1"/>
            <a:r>
              <a:rPr lang="id-ID" dirty="0"/>
              <a:t>C1: 0</a:t>
            </a:r>
          </a:p>
          <a:p>
            <a:pPr lvl="1"/>
            <a:r>
              <a:rPr lang="id-ID" dirty="0"/>
              <a:t>C2: 0</a:t>
            </a:r>
          </a:p>
          <a:p>
            <a:pPr lvl="1"/>
            <a:r>
              <a:rPr lang="id-ID" dirty="0"/>
              <a:t>C3: 2</a:t>
            </a:r>
          </a:p>
          <a:p>
            <a:pPr lvl="1"/>
            <a:r>
              <a:rPr lang="id-ID" dirty="0"/>
              <a:t>C4: 1</a:t>
            </a:r>
          </a:p>
          <a:p>
            <a:pPr lvl="1"/>
            <a:r>
              <a:rPr lang="id-ID" dirty="0"/>
              <a:t>C5: 2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Choose arbitrary vertice which has 0 in-degrees (ex: C1)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Remove the vertice rom DAG, and remove all the edges from that vertice, then update the in-degrees of remaining vertices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/>
              <a:t>Repeat step (2) until all vertices removed, the order od removal is the order of topological sort</a:t>
            </a:r>
          </a:p>
          <a:p>
            <a:endParaRPr lang="id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BEA080-E3E3-4884-95B1-B1FB17743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96094-F81E-4FFD-8B53-52041A862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578A5-3991-4974-9298-78F280761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7</a:t>
            </a:fld>
            <a:endParaRPr lang="id-ID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8FE393-DC22-4C44-A57F-F3D392AD1F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5400" y="22886"/>
            <a:ext cx="3276600" cy="180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944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38FE9-FA60-47E1-B706-0D0BA7B7F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498"/>
            <a:ext cx="10515600" cy="839207"/>
          </a:xfrm>
        </p:spPr>
        <p:txBody>
          <a:bodyPr/>
          <a:lstStyle/>
          <a:p>
            <a:r>
              <a:rPr lang="id-ID" dirty="0"/>
              <a:t>Topological Sort with Decrease and Conquer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6F0C9-C607-4E44-99B9-EA7A5EC1E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0590"/>
            <a:ext cx="10515600" cy="3571565"/>
          </a:xfrm>
        </p:spPr>
        <p:txBody>
          <a:bodyPr/>
          <a:lstStyle/>
          <a:p>
            <a:r>
              <a:rPr lang="id-ID" dirty="0"/>
              <a:t>Similar to BFS approach</a:t>
            </a:r>
          </a:p>
          <a:p>
            <a:r>
              <a:rPr lang="id-ID" dirty="0"/>
              <a:t>R</a:t>
            </a:r>
            <a:r>
              <a:rPr lang="en-US" dirty="0" err="1"/>
              <a:t>epeatedly</a:t>
            </a:r>
            <a:r>
              <a:rPr lang="en-US" dirty="0"/>
              <a:t>, identify in a remaining digraph a </a:t>
            </a:r>
            <a:r>
              <a:rPr lang="en-US" b="1" i="1" dirty="0"/>
              <a:t>source</a:t>
            </a:r>
            <a:r>
              <a:rPr lang="en-US" dirty="0"/>
              <a:t>,</a:t>
            </a:r>
            <a:r>
              <a:rPr lang="id-ID" dirty="0"/>
              <a:t> </a:t>
            </a:r>
            <a:r>
              <a:rPr lang="en-US" dirty="0"/>
              <a:t>which is a vertex with no incoming edges, and delete it along with all the edges</a:t>
            </a:r>
            <a:r>
              <a:rPr lang="id-ID" dirty="0"/>
              <a:t> </a:t>
            </a:r>
            <a:r>
              <a:rPr lang="en-US" dirty="0"/>
              <a:t>outgoing from it. </a:t>
            </a:r>
            <a:endParaRPr lang="id-ID" dirty="0"/>
          </a:p>
          <a:p>
            <a:r>
              <a:rPr lang="en-US" dirty="0"/>
              <a:t>If there are several sources, break the tie arbitrarily. If there</a:t>
            </a:r>
            <a:r>
              <a:rPr lang="id-ID" dirty="0"/>
              <a:t> </a:t>
            </a:r>
            <a:r>
              <a:rPr lang="en-US" dirty="0"/>
              <a:t>are none, stop because the problem cannot be solved</a:t>
            </a:r>
            <a:endParaRPr lang="id-ID" dirty="0"/>
          </a:p>
          <a:p>
            <a:r>
              <a:rPr lang="en-US" dirty="0"/>
              <a:t>The order in which the vertices are deleted yields a solution</a:t>
            </a:r>
            <a:r>
              <a:rPr lang="id-ID" dirty="0"/>
              <a:t> </a:t>
            </a:r>
            <a:r>
              <a:rPr lang="en-US" dirty="0"/>
              <a:t>to the topological sorting problem.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6AE02F-0AE6-4C4F-9824-5345B4EA5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C37CD-DEEB-4144-B51D-02CFE15C6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5E4A9-2C7B-412C-9F07-1CE3DFC13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8</a:t>
            </a:fld>
            <a:endParaRPr lang="id-ID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927B12-8D03-4549-ACB9-53674B3AF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666" y="4342155"/>
            <a:ext cx="6034668" cy="251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232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8FCC3-E220-4516-9C81-9063BE2AF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AA0A29-DA06-4F1D-AB60-A19AE30290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E9600-8B33-4C9C-8708-A56517F38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d-ID"/>
              <a:t>20/02/2019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A9F61-2520-4A72-B2DF-DF5FEB934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IF2211 Strategi Algoritma/ Topological Sort</a:t>
            </a:r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D32EE-54D5-4F3E-A54E-35677ADE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8E5B3-1E19-4D7C-98D6-EA01770CAD05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28008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511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Topological Sort</vt:lpstr>
      <vt:lpstr>Directed Graph</vt:lpstr>
      <vt:lpstr>Types of edges in DFS Forest</vt:lpstr>
      <vt:lpstr>Types of edges in DFS Forest</vt:lpstr>
      <vt:lpstr>Topological Sort</vt:lpstr>
      <vt:lpstr>Topological Sort with DFS</vt:lpstr>
      <vt:lpstr>Topological Sort with DFS</vt:lpstr>
      <vt:lpstr>Topological Sort with Decrease and Conquer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Topological Sort</dc:title>
  <dc:creator>Dell</dc:creator>
  <cp:lastModifiedBy>Dell</cp:lastModifiedBy>
  <cp:revision>9</cp:revision>
  <dcterms:created xsi:type="dcterms:W3CDTF">2019-02-20T03:31:06Z</dcterms:created>
  <dcterms:modified xsi:type="dcterms:W3CDTF">2019-02-20T04:31:20Z</dcterms:modified>
</cp:coreProperties>
</file>