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75" r:id="rId3"/>
    <p:sldId id="276" r:id="rId4"/>
    <p:sldId id="277" r:id="rId5"/>
    <p:sldId id="27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52F4D49-F86B-4919-AD7D-EBFA8AB0A37B}">
  <a:tblStyle styleId="{C52F4D49-F86B-4919-AD7D-EBFA8AB0A37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842B98-5200-4099-A1BD-F9BDA023289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5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20248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4400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82dc43d4f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82dc43d4f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3347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82dc43d4f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82dc43d4f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03061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82dc43d4f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82dc43d4f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63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82dc43d4f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82dc43d4f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884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582dc43d4f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582dc43d4f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3625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582dc443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582dc443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82035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582dc4438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582dc4438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8708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582dc4438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582dc4438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637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582dc4438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582dc4438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8317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582dc4438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582dc4438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0792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82dc43d4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82dc43d4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6384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82f00d934_3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82f00d934_3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8624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82f00d934_3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82f00d934_3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7111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82f00d934_3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82f00d934_3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3068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82f00d934_3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82f00d934_3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9304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82f00d934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82f00d934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1059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82f00d934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82f00d934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3475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82dc43d4f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82dc43d4f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236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Pembahasan UTS IF2211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 Pengajar IF2211 Strategi Algoritma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6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3: Decrease and Conquer (2)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572600"/>
            <a:ext cx="8520600" cy="43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Terdapat sebuah matriks A berukuran , yang sudah terurut menaik elemen-elemennya, sedemikian sehingga  untuk ; dan  untuk . Persoalan yang akan diselesaikan adalah menentukan apakah sebuah elemen  ada pada matriks tersebut. Gunakan pendekatan Decrease and Conquer untuk menyelesaikan persoalan tersebut.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AutoNum type="alphaLcParenBoth"/>
            </a:pPr>
            <a:r>
              <a:rPr lang="en" sz="1400">
                <a:solidFill>
                  <a:schemeClr val="dk1"/>
                </a:solidFill>
              </a:rPr>
              <a:t>Tuliskan langkah-langkah pendekatan yang anda usulkan, dan tuliskan apakah pendekatan tersebut termasuk </a:t>
            </a:r>
            <a:r>
              <a:rPr lang="en" sz="1400" i="1">
                <a:solidFill>
                  <a:schemeClr val="dk1"/>
                </a:solidFill>
              </a:rPr>
              <a:t>decrease by a contant</a:t>
            </a:r>
            <a:r>
              <a:rPr lang="en" sz="1400">
                <a:solidFill>
                  <a:schemeClr val="dk1"/>
                </a:solidFill>
              </a:rPr>
              <a:t>, </a:t>
            </a:r>
            <a:r>
              <a:rPr lang="en" sz="1400" i="1">
                <a:solidFill>
                  <a:schemeClr val="dk1"/>
                </a:solidFill>
              </a:rPr>
              <a:t>decrease by factor</a:t>
            </a:r>
            <a:r>
              <a:rPr lang="en" sz="1400">
                <a:solidFill>
                  <a:schemeClr val="dk1"/>
                </a:solidFill>
              </a:rPr>
              <a:t>, atau </a:t>
            </a:r>
            <a:r>
              <a:rPr lang="en" sz="1400" i="1">
                <a:solidFill>
                  <a:schemeClr val="dk1"/>
                </a:solidFill>
              </a:rPr>
              <a:t>decrease by variable size</a:t>
            </a:r>
            <a:r>
              <a:rPr lang="en" sz="1400">
                <a:solidFill>
                  <a:schemeClr val="dk1"/>
                </a:solidFill>
              </a:rPr>
              <a:t>. Tentukan juga kompleksitas pendekatan usulan anda dalam notasi Big O. </a:t>
            </a:r>
            <a:r>
              <a:rPr lang="en" sz="1400" b="1">
                <a:solidFill>
                  <a:schemeClr val="dk1"/>
                </a:solidFill>
              </a:rPr>
              <a:t>(Nilai 10)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Jawab: 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Alternatif II: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Pemeriksaan dimulai dari posisi kanan atas (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400">
                <a:solidFill>
                  <a:schemeClr val="dk1"/>
                </a:solidFill>
              </a:rPr>
              <a:t>), misal nilai elemennya adalah e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(i)  Jika e &lt; x, maka seluruh baris pasti lebih kecil dari x, oleh karena itu abaikan seluruh baris, dan periksa baris berikutnya pada kolom yang sama.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(ii)  Jika e &gt; x, maka abaikan seluruh kolom tersebut, karena nilai di kolom tersebut pasti lebih besar dari x, periksa kolom berikutnya ( 1 kolom sebelah kiri) pada baris yang sama.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(iii)   Jika e = x maka x ditemukan pada baris dan kolom tersebut.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Untuk setiap langkah, maka seluruh baris atau kolom diabaikan, jadi pendekatannya adalah decrease by a constant (n), dan kompleksitas waktunya adalah O(n).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60000"/>
            <a:ext cx="8520600" cy="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3: Decrease and Conquer (3)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433700"/>
            <a:ext cx="7122300" cy="451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AutoNum type="alphaLcParenBoth" startAt="2"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Terapkan pendekatan usulan anda (jelaskan langkah-langkahnya) untuk mencari apakah  terdapat pada matriks berikut ini, dan hasilkan posisi ditemukannya elemen tersebut.</a:t>
            </a:r>
            <a:r>
              <a:rPr lang="en" sz="1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(Nilai 6</a:t>
            </a:r>
            <a:r>
              <a:rPr lang="en" sz="1400" b="1">
                <a:solidFill>
                  <a:schemeClr val="dk1"/>
                </a:solidFill>
              </a:rPr>
              <a:t>)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Jawab: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Dengan pendekatan Alternatif II: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(i). Periksa elemen [1][4], nilainya adalah 40, dan 40 &gt; 29, maka abaikan seluruh kolom 4, dan bergerak ke 1 kolom di sebelah kiri, yaitu posisi [1][3].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(ii). Nilai pada [1][3] adalah 30, dan 30&gt;29, maka abaikan seluruh kolom 3, dan bergerak 1 kolom ke sebelah kiri, yaitu posisi [1][2].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(iii). Nilai pada posisi [1][2] adalah 20, dan 20 &lt; 29, maka abaikan seluruh baris 1, dan bergerak 1 baris setelahnya, sehingga berada pada posisi [2][2].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(iv). Nilai pada posisi [2][2] adalah 25, dan 25 &lt; 29, maka abaikan seluruh baris 2, dan bergerak ke baris 3 sehingga berada pada posisi [3][2].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(v). Nilai pada posisi [3][2] adalah 29, dan nilai x yang dicari adalah 29. Solusi ditemukan pada posisi [3][2].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Jika jawaban (b) konsisten dengan cara di (a) walau tidak tepat caranya, nilai tetap 6. Jika tidak konsisten nilai menjadi 3.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 rotWithShape="1">
          <a:blip r:embed="rId3">
            <a:alphaModFix/>
          </a:blip>
          <a:srcRect l="14720" r="6976"/>
          <a:stretch/>
        </p:blipFill>
        <p:spPr>
          <a:xfrm>
            <a:off x="7434000" y="595950"/>
            <a:ext cx="1587150" cy="126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4: Exhaustive Search + Greedy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Lakukanlah penjadwalan untuk sebuah mesin yang menerima </a:t>
            </a:r>
            <a:r>
              <a:rPr lang="en" sz="1600" b="1">
                <a:solidFill>
                  <a:srgbClr val="0000FF"/>
                </a:solidFill>
              </a:rPr>
              <a:t>7 </a:t>
            </a:r>
            <a:r>
              <a:rPr lang="en" sz="1600" b="1" i="1">
                <a:solidFill>
                  <a:srgbClr val="0000FF"/>
                </a:solidFill>
              </a:rPr>
              <a:t>job</a:t>
            </a:r>
            <a:r>
              <a:rPr lang="en" sz="1600" i="1">
                <a:solidFill>
                  <a:schemeClr val="dk1"/>
                </a:solidFill>
              </a:rPr>
              <a:t>,</a:t>
            </a:r>
            <a:r>
              <a:rPr lang="en" sz="1600">
                <a:solidFill>
                  <a:schemeClr val="dk1"/>
                </a:solidFill>
              </a:rPr>
              <a:t> dan </a:t>
            </a:r>
            <a:r>
              <a:rPr lang="en" sz="1600" b="1">
                <a:solidFill>
                  <a:srgbClr val="0000FF"/>
                </a:solidFill>
              </a:rPr>
              <a:t>setiap </a:t>
            </a:r>
            <a:r>
              <a:rPr lang="en" sz="1600" b="1" i="1">
                <a:solidFill>
                  <a:srgbClr val="0000FF"/>
                </a:solidFill>
              </a:rPr>
              <a:t>job</a:t>
            </a:r>
            <a:r>
              <a:rPr lang="en" sz="1600" b="1">
                <a:solidFill>
                  <a:srgbClr val="0000FF"/>
                </a:solidFill>
              </a:rPr>
              <a:t> diproses selama 1 satuan waktu</a:t>
            </a:r>
            <a:r>
              <a:rPr lang="en" sz="1600">
                <a:solidFill>
                  <a:schemeClr val="dk1"/>
                </a:solidFill>
              </a:rPr>
              <a:t>. Fungsi objektifnya adalah memaksimumkan profit.</a:t>
            </a:r>
            <a:endParaRPr sz="16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</a:rPr>
              <a:t>(a) Jelaskanlah bagaimana penjadwalan dilakukan dengan exhaustive search, dan tentukan kompleksitas algoritmanya? </a:t>
            </a:r>
            <a:r>
              <a:rPr lang="en" sz="1600" b="1">
                <a:solidFill>
                  <a:schemeClr val="dk1"/>
                </a:solidFill>
              </a:rPr>
              <a:t>(Nilai 7.5)</a:t>
            </a:r>
            <a:endParaRPr sz="16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(b) Jelaskanlah strategi greedy untuk penjadwalan ini, dan berikanlah solusinya langkah per langkah. </a:t>
            </a:r>
            <a:r>
              <a:rPr lang="en" sz="1600" b="1">
                <a:solidFill>
                  <a:schemeClr val="dk1"/>
                </a:solidFill>
              </a:rPr>
              <a:t>(Nilai 7.5)</a:t>
            </a:r>
            <a:endParaRPr sz="1600"/>
          </a:p>
        </p:txBody>
      </p:sp>
      <p:graphicFrame>
        <p:nvGraphicFramePr>
          <p:cNvPr id="108" name="Google Shape;108;p20"/>
          <p:cNvGraphicFramePr/>
          <p:nvPr/>
        </p:nvGraphicFramePr>
        <p:xfrm>
          <a:off x="461925" y="3010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{C52F4D49-F86B-4919-AD7D-EBFA8AB0A37B}</a:tableStyleId>
              </a:tblPr>
              <a:tblGrid>
                <a:gridCol w="1341100"/>
                <a:gridCol w="960150"/>
                <a:gridCol w="735775"/>
                <a:gridCol w="735775"/>
                <a:gridCol w="735775"/>
                <a:gridCol w="735775"/>
                <a:gridCol w="751450"/>
                <a:gridCol w="751450"/>
              </a:tblGrid>
              <a:tr h="5195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Job ke-i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5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6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7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195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deadline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195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profit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40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15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60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20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10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45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55</a:t>
                      </a:r>
                      <a:endParaRPr sz="18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09" name="Google Shape;10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Solusi Soal 4a: </a:t>
            </a:r>
            <a:r>
              <a:rPr lang="en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Exhaustive Search</a:t>
            </a:r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Tahapan exhaustive search </a:t>
            </a:r>
            <a:r>
              <a:rPr lang="en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(nilai 5)</a:t>
            </a: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Calibri"/>
              <a:buAutoNum type="arabicPeriod"/>
            </a:pP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Enumerasi himpunan bagian (</a:t>
            </a:r>
            <a:r>
              <a:rPr lang="en" sz="2800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subset</a:t>
            </a: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" sz="2800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job</a:t>
            </a: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Calibri"/>
              <a:buAutoNum type="arabicPeriod"/>
            </a:pP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Evaluasi kelayakan setiap subset dan hitung profitnya</a:t>
            </a:r>
            <a:endParaRPr sz="2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800"/>
              <a:buFont typeface="Calibri"/>
              <a:buAutoNum type="arabicPeriod"/>
            </a:pP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Pilih subset dengan total keuntungan terbesar.</a:t>
            </a:r>
            <a:endParaRPr sz="2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Kompleksitas algoritma: O(n.2</a:t>
            </a:r>
            <a:r>
              <a:rPr lang="en" sz="2800" baseline="300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) 		</a:t>
            </a:r>
            <a:r>
              <a:rPr lang="en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(nilai 2.5)</a:t>
            </a:r>
            <a:endParaRPr sz="2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2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116" name="Google Shape;116;p21"/>
          <p:cNvGraphicFramePr/>
          <p:nvPr/>
        </p:nvGraphicFramePr>
        <p:xfrm>
          <a:off x="5878275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{C52F4D49-F86B-4919-AD7D-EBFA8AB0A37B}</a:tableStyleId>
              </a:tblPr>
              <a:tblGrid>
                <a:gridCol w="494075"/>
                <a:gridCol w="395950"/>
                <a:gridCol w="395950"/>
                <a:gridCol w="395950"/>
                <a:gridCol w="395950"/>
                <a:gridCol w="395950"/>
                <a:gridCol w="395950"/>
                <a:gridCol w="395950"/>
              </a:tblGrid>
              <a:tr h="339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Ji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9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di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9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pi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Solusi Soal 4b: Greedy</a:t>
            </a:r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Strategi greedy: Pada setiap langkah, pilih </a:t>
            </a:r>
            <a:r>
              <a:rPr lang="en" sz="2400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job i</a:t>
            </a:r>
            <a:r>
              <a:rPr lang="en" sz="2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yang layak dengan </a:t>
            </a:r>
            <a:r>
              <a:rPr lang="en" sz="2400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" sz="4000" i="1" baseline="-250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" sz="2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yang terbesar untuk menaikkan nilai fungsi obyektif </a:t>
            </a:r>
            <a:r>
              <a:rPr lang="en" sz="2400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" sz="2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  <a:r>
              <a:rPr lang="en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(nilai 2.5)</a:t>
            </a:r>
            <a:endParaRPr sz="24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Solusi: {7,1,3,2}</a:t>
            </a:r>
            <a:endParaRPr sz="24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en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(nilai 5)</a:t>
            </a:r>
            <a:endParaRPr sz="24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4" name="Google Shape;124;p22"/>
          <p:cNvGraphicFramePr/>
          <p:nvPr/>
        </p:nvGraphicFramePr>
        <p:xfrm>
          <a:off x="5878275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{C52F4D49-F86B-4919-AD7D-EBFA8AB0A37B}</a:tableStyleId>
              </a:tblPr>
              <a:tblGrid>
                <a:gridCol w="494075"/>
                <a:gridCol w="395950"/>
                <a:gridCol w="395950"/>
                <a:gridCol w="395950"/>
                <a:gridCol w="395950"/>
                <a:gridCol w="395950"/>
                <a:gridCol w="395950"/>
                <a:gridCol w="395950"/>
              </a:tblGrid>
              <a:tr h="339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Ji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7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9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di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925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pi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10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5080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55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125" name="Google Shape;125;p22"/>
          <p:cNvGraphicFramePr/>
          <p:nvPr/>
        </p:nvGraphicFramePr>
        <p:xfrm>
          <a:off x="4311600" y="1425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{9F842B98-5200-4099-A1BD-F9BDA0232894}</a:tableStyleId>
              </a:tblPr>
              <a:tblGrid>
                <a:gridCol w="966550"/>
                <a:gridCol w="1205475"/>
                <a:gridCol w="1247600"/>
                <a:gridCol w="1303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Langkah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J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F=sigma(pi)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Keterangan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{3}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layak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{7,3}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layak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{7,3}+{6}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Tidak layak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{7,1,3}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155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layak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{7,1,3}+{4}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Tidak layak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{7,1,3,2}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170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layak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{7,1,3,2}+{5}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-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Tidak layak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26" name="Google Shape;126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5: Exhaustive Search + Greedy</a:t>
            </a:r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110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Diberikan graf berikut ini, kita akan menentukan </a:t>
            </a:r>
            <a:r>
              <a:rPr lang="en" sz="1400" b="1">
                <a:solidFill>
                  <a:srgbClr val="0000FF"/>
                </a:solidFill>
              </a:rPr>
              <a:t>lintasan terpendek dari simpul a ke semua simpul lainnya</a:t>
            </a:r>
            <a:r>
              <a:rPr lang="en" sz="1400">
                <a:solidFill>
                  <a:schemeClr val="dk1"/>
                </a:solidFill>
              </a:rPr>
              <a:t>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(a)   Gunakanlah algoritma Dijkstra untuk menentukan lintasan terpendek tersebut. Sebelum mengerjakan, tuliskanlah strategi greedy yang digunakan Dijkstra. </a:t>
            </a:r>
            <a:r>
              <a:rPr lang="en" sz="1400" b="1">
                <a:solidFill>
                  <a:schemeClr val="dk1"/>
                </a:solidFill>
              </a:rPr>
              <a:t>(Nilai 10)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(b)   Gunakanlah algoritma Kruskal untuk membentuk pohon merentang minimum, lalu berikanlah lintasan unik dari simpul a ke semua simpul lainnya sebagai lintasan terpendek. Sebelum mengerjakan, tuliskanlah strategi greedy yang digunakan Kruskal. </a:t>
            </a:r>
            <a:r>
              <a:rPr lang="en" sz="1400" b="1">
                <a:solidFill>
                  <a:schemeClr val="dk1"/>
                </a:solidFill>
              </a:rPr>
              <a:t>(Nilai 7.5)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(c)   Bandingkanlah lintasan terpendek dari hasil (a) dan (b), buatlah kesimpulannya. </a:t>
            </a:r>
            <a:r>
              <a:rPr lang="en" sz="1400" b="1">
                <a:solidFill>
                  <a:schemeClr val="dk1"/>
                </a:solidFill>
              </a:rPr>
              <a:t>(Nilai 2.5)</a:t>
            </a:r>
            <a:endParaRPr sz="1400"/>
          </a:p>
        </p:txBody>
      </p:sp>
      <p:pic>
        <p:nvPicPr>
          <p:cNvPr id="133" name="Google Shape;13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2375" y="1296600"/>
            <a:ext cx="3721625" cy="1806963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Solusi Soal 5a: Dijkstra (Nilai 10)</a:t>
            </a:r>
            <a:endParaRPr/>
          </a:p>
        </p:txBody>
      </p:sp>
      <p:pic>
        <p:nvPicPr>
          <p:cNvPr id="140" name="Google Shape;14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1786" y="0"/>
            <a:ext cx="2952214" cy="1433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1" name="Google Shape;141;p24"/>
          <p:cNvGrpSpPr/>
          <p:nvPr/>
        </p:nvGrpSpPr>
        <p:grpSpPr>
          <a:xfrm>
            <a:off x="34675" y="838788"/>
            <a:ext cx="6352125" cy="3586425"/>
            <a:chOff x="491875" y="1219788"/>
            <a:chExt cx="6352125" cy="3586425"/>
          </a:xfrm>
        </p:grpSpPr>
        <p:sp>
          <p:nvSpPr>
            <p:cNvPr id="142" name="Google Shape;142;p24"/>
            <p:cNvSpPr/>
            <p:nvPr/>
          </p:nvSpPr>
          <p:spPr>
            <a:xfrm>
              <a:off x="548100" y="2951200"/>
              <a:ext cx="435600" cy="4215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</a:t>
              </a:r>
              <a:endParaRPr/>
            </a:p>
          </p:txBody>
        </p:sp>
        <p:sp>
          <p:nvSpPr>
            <p:cNvPr id="143" name="Google Shape;143;p24"/>
            <p:cNvSpPr/>
            <p:nvPr/>
          </p:nvSpPr>
          <p:spPr>
            <a:xfrm>
              <a:off x="1798825" y="1919400"/>
              <a:ext cx="435600" cy="4215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</a:t>
              </a:r>
              <a:endParaRPr/>
            </a:p>
          </p:txBody>
        </p:sp>
        <p:sp>
          <p:nvSpPr>
            <p:cNvPr id="144" name="Google Shape;144;p24"/>
            <p:cNvSpPr/>
            <p:nvPr/>
          </p:nvSpPr>
          <p:spPr>
            <a:xfrm>
              <a:off x="1798825" y="3774425"/>
              <a:ext cx="435600" cy="4215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d</a:t>
              </a:r>
              <a:endParaRPr/>
            </a:p>
          </p:txBody>
        </p:sp>
        <p:sp>
          <p:nvSpPr>
            <p:cNvPr id="145" name="Google Shape;145;p24"/>
            <p:cNvSpPr/>
            <p:nvPr/>
          </p:nvSpPr>
          <p:spPr>
            <a:xfrm>
              <a:off x="3246325" y="2832850"/>
              <a:ext cx="435600" cy="4215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g</a:t>
              </a:r>
              <a:endParaRPr/>
            </a:p>
          </p:txBody>
        </p:sp>
        <p:sp>
          <p:nvSpPr>
            <p:cNvPr id="146" name="Google Shape;146;p24"/>
            <p:cNvSpPr/>
            <p:nvPr/>
          </p:nvSpPr>
          <p:spPr>
            <a:xfrm>
              <a:off x="4513325" y="1883175"/>
              <a:ext cx="435600" cy="4215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</a:t>
              </a:r>
              <a:endParaRPr/>
            </a:p>
          </p:txBody>
        </p:sp>
        <p:sp>
          <p:nvSpPr>
            <p:cNvPr id="147" name="Google Shape;147;p24"/>
            <p:cNvSpPr/>
            <p:nvPr/>
          </p:nvSpPr>
          <p:spPr>
            <a:xfrm>
              <a:off x="4495800" y="3774425"/>
              <a:ext cx="435600" cy="4215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f</a:t>
              </a:r>
              <a:endParaRPr/>
            </a:p>
          </p:txBody>
        </p:sp>
        <p:sp>
          <p:nvSpPr>
            <p:cNvPr id="148" name="Google Shape;148;p24"/>
            <p:cNvSpPr/>
            <p:nvPr/>
          </p:nvSpPr>
          <p:spPr>
            <a:xfrm>
              <a:off x="5944550" y="2697750"/>
              <a:ext cx="435600" cy="421500"/>
            </a:xfrm>
            <a:prstGeom prst="ellipse">
              <a:avLst/>
            </a:prstGeom>
            <a:solidFill>
              <a:schemeClr val="lt2"/>
            </a:solidFill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b</a:t>
              </a:r>
              <a:endParaRPr/>
            </a:p>
          </p:txBody>
        </p:sp>
        <p:cxnSp>
          <p:nvCxnSpPr>
            <p:cNvPr id="149" name="Google Shape;149;p24"/>
            <p:cNvCxnSpPr>
              <a:stCxn id="142" idx="0"/>
              <a:endCxn id="143" idx="3"/>
            </p:cNvCxnSpPr>
            <p:nvPr/>
          </p:nvCxnSpPr>
          <p:spPr>
            <a:xfrm rot="10800000" flipH="1">
              <a:off x="765900" y="2279200"/>
              <a:ext cx="1096800" cy="672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24"/>
            <p:cNvCxnSpPr>
              <a:stCxn id="142" idx="4"/>
              <a:endCxn id="144" idx="2"/>
            </p:cNvCxnSpPr>
            <p:nvPr/>
          </p:nvCxnSpPr>
          <p:spPr>
            <a:xfrm>
              <a:off x="765900" y="3372700"/>
              <a:ext cx="1032900" cy="612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24"/>
            <p:cNvCxnSpPr>
              <a:stCxn id="143" idx="6"/>
              <a:endCxn id="146" idx="2"/>
            </p:cNvCxnSpPr>
            <p:nvPr/>
          </p:nvCxnSpPr>
          <p:spPr>
            <a:xfrm rot="10800000" flipH="1">
              <a:off x="2234425" y="2093850"/>
              <a:ext cx="2278800" cy="3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24"/>
            <p:cNvCxnSpPr>
              <a:stCxn id="143" idx="4"/>
              <a:endCxn id="144" idx="0"/>
            </p:cNvCxnSpPr>
            <p:nvPr/>
          </p:nvCxnSpPr>
          <p:spPr>
            <a:xfrm>
              <a:off x="2016625" y="2340900"/>
              <a:ext cx="0" cy="1433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24"/>
            <p:cNvCxnSpPr>
              <a:stCxn id="143" idx="5"/>
              <a:endCxn id="145" idx="1"/>
            </p:cNvCxnSpPr>
            <p:nvPr/>
          </p:nvCxnSpPr>
          <p:spPr>
            <a:xfrm>
              <a:off x="2170633" y="2279173"/>
              <a:ext cx="1139400" cy="615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Google Shape;154;p24"/>
            <p:cNvCxnSpPr>
              <a:stCxn id="144" idx="6"/>
              <a:endCxn id="145" idx="3"/>
            </p:cNvCxnSpPr>
            <p:nvPr/>
          </p:nvCxnSpPr>
          <p:spPr>
            <a:xfrm rot="10800000" flipH="1">
              <a:off x="2234425" y="3192575"/>
              <a:ext cx="1075800" cy="792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Google Shape;155;p24"/>
            <p:cNvCxnSpPr>
              <a:stCxn id="144" idx="6"/>
              <a:endCxn id="147" idx="2"/>
            </p:cNvCxnSpPr>
            <p:nvPr/>
          </p:nvCxnSpPr>
          <p:spPr>
            <a:xfrm>
              <a:off x="2234425" y="3985175"/>
              <a:ext cx="22614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Google Shape;156;p24"/>
            <p:cNvCxnSpPr>
              <a:stCxn id="145" idx="7"/>
              <a:endCxn id="146" idx="3"/>
            </p:cNvCxnSpPr>
            <p:nvPr/>
          </p:nvCxnSpPr>
          <p:spPr>
            <a:xfrm rot="10800000" flipH="1">
              <a:off x="3618133" y="2242977"/>
              <a:ext cx="959100" cy="651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Google Shape;157;p24"/>
            <p:cNvCxnSpPr>
              <a:stCxn id="145" idx="5"/>
              <a:endCxn id="147" idx="1"/>
            </p:cNvCxnSpPr>
            <p:nvPr/>
          </p:nvCxnSpPr>
          <p:spPr>
            <a:xfrm>
              <a:off x="3618133" y="3192623"/>
              <a:ext cx="941400" cy="643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Google Shape;158;p24"/>
            <p:cNvCxnSpPr>
              <a:stCxn id="146" idx="4"/>
              <a:endCxn id="147" idx="0"/>
            </p:cNvCxnSpPr>
            <p:nvPr/>
          </p:nvCxnSpPr>
          <p:spPr>
            <a:xfrm flipH="1">
              <a:off x="4713725" y="2304675"/>
              <a:ext cx="17400" cy="1469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9" name="Google Shape;159;p24"/>
            <p:cNvCxnSpPr>
              <a:stCxn id="146" idx="5"/>
              <a:endCxn id="148" idx="1"/>
            </p:cNvCxnSpPr>
            <p:nvPr/>
          </p:nvCxnSpPr>
          <p:spPr>
            <a:xfrm>
              <a:off x="4885133" y="2242948"/>
              <a:ext cx="1123200" cy="5166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0" name="Google Shape;160;p24"/>
            <p:cNvCxnSpPr>
              <a:stCxn id="147" idx="7"/>
              <a:endCxn id="148" idx="3"/>
            </p:cNvCxnSpPr>
            <p:nvPr/>
          </p:nvCxnSpPr>
          <p:spPr>
            <a:xfrm rot="10800000" flipH="1">
              <a:off x="4867608" y="3057652"/>
              <a:ext cx="1140600" cy="778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61" name="Google Shape;161;p24"/>
            <p:cNvSpPr txBox="1"/>
            <p:nvPr/>
          </p:nvSpPr>
          <p:spPr>
            <a:xfrm>
              <a:off x="491875" y="3468250"/>
              <a:ext cx="632400" cy="67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strike="sngStrike"/>
                <a:t>∞</a:t>
              </a:r>
              <a:endParaRPr sz="18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0</a:t>
              </a:r>
              <a:endParaRPr sz="1200"/>
            </a:p>
          </p:txBody>
        </p:sp>
        <p:sp>
          <p:nvSpPr>
            <p:cNvPr id="162" name="Google Shape;162;p24"/>
            <p:cNvSpPr txBox="1"/>
            <p:nvPr/>
          </p:nvSpPr>
          <p:spPr>
            <a:xfrm>
              <a:off x="1053975" y="3378125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6</a:t>
              </a:r>
              <a:endParaRPr sz="1200"/>
            </a:p>
          </p:txBody>
        </p:sp>
        <p:sp>
          <p:nvSpPr>
            <p:cNvPr id="163" name="Google Shape;163;p24"/>
            <p:cNvSpPr txBox="1"/>
            <p:nvPr/>
          </p:nvSpPr>
          <p:spPr>
            <a:xfrm>
              <a:off x="1700425" y="1343313"/>
              <a:ext cx="632400" cy="67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strike="sngStrike"/>
                <a:t>∞</a:t>
              </a:r>
              <a:endParaRPr sz="18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5(a)</a:t>
              </a:r>
              <a:endParaRPr sz="1200"/>
            </a:p>
          </p:txBody>
        </p:sp>
        <p:sp>
          <p:nvSpPr>
            <p:cNvPr id="164" name="Google Shape;164;p24"/>
            <p:cNvSpPr txBox="1"/>
            <p:nvPr/>
          </p:nvSpPr>
          <p:spPr>
            <a:xfrm>
              <a:off x="1967400" y="2846900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2</a:t>
              </a:r>
              <a:endParaRPr sz="1200"/>
            </a:p>
          </p:txBody>
        </p:sp>
        <p:sp>
          <p:nvSpPr>
            <p:cNvPr id="165" name="Google Shape;165;p24"/>
            <p:cNvSpPr txBox="1"/>
            <p:nvPr/>
          </p:nvSpPr>
          <p:spPr>
            <a:xfrm>
              <a:off x="1134738" y="2290488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5</a:t>
              </a:r>
              <a:endParaRPr sz="1200"/>
            </a:p>
          </p:txBody>
        </p:sp>
        <p:sp>
          <p:nvSpPr>
            <p:cNvPr id="166" name="Google Shape;166;p24"/>
            <p:cNvSpPr txBox="1"/>
            <p:nvPr/>
          </p:nvSpPr>
          <p:spPr>
            <a:xfrm>
              <a:off x="2669775" y="3229075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7</a:t>
              </a:r>
              <a:endParaRPr sz="1200"/>
            </a:p>
          </p:txBody>
        </p:sp>
        <p:sp>
          <p:nvSpPr>
            <p:cNvPr id="167" name="Google Shape;167;p24"/>
            <p:cNvSpPr txBox="1"/>
            <p:nvPr/>
          </p:nvSpPr>
          <p:spPr>
            <a:xfrm>
              <a:off x="2669775" y="2290700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3</a:t>
              </a:r>
              <a:endParaRPr sz="1200"/>
            </a:p>
          </p:txBody>
        </p:sp>
        <p:sp>
          <p:nvSpPr>
            <p:cNvPr id="168" name="Google Shape;168;p24"/>
            <p:cNvSpPr txBox="1"/>
            <p:nvPr/>
          </p:nvSpPr>
          <p:spPr>
            <a:xfrm>
              <a:off x="3217513" y="1714538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9</a:t>
              </a:r>
              <a:endParaRPr sz="1200"/>
            </a:p>
          </p:txBody>
        </p:sp>
        <p:sp>
          <p:nvSpPr>
            <p:cNvPr id="169" name="Google Shape;169;p24"/>
            <p:cNvSpPr txBox="1"/>
            <p:nvPr/>
          </p:nvSpPr>
          <p:spPr>
            <a:xfrm>
              <a:off x="3299913" y="3985175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7</a:t>
              </a:r>
              <a:endParaRPr sz="1200"/>
            </a:p>
          </p:txBody>
        </p:sp>
        <p:sp>
          <p:nvSpPr>
            <p:cNvPr id="170" name="Google Shape;170;p24"/>
            <p:cNvSpPr txBox="1"/>
            <p:nvPr/>
          </p:nvSpPr>
          <p:spPr>
            <a:xfrm>
              <a:off x="4560950" y="2828800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2</a:t>
              </a:r>
              <a:endParaRPr sz="1200"/>
            </a:p>
          </p:txBody>
        </p:sp>
        <p:sp>
          <p:nvSpPr>
            <p:cNvPr id="171" name="Google Shape;171;p24"/>
            <p:cNvSpPr txBox="1"/>
            <p:nvPr/>
          </p:nvSpPr>
          <p:spPr>
            <a:xfrm>
              <a:off x="5299125" y="3236150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3</a:t>
              </a:r>
              <a:endParaRPr sz="1200"/>
            </a:p>
          </p:txBody>
        </p:sp>
        <p:sp>
          <p:nvSpPr>
            <p:cNvPr id="172" name="Google Shape;172;p24"/>
            <p:cNvSpPr txBox="1"/>
            <p:nvPr/>
          </p:nvSpPr>
          <p:spPr>
            <a:xfrm>
              <a:off x="5230375" y="2136050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1</a:t>
              </a:r>
              <a:endParaRPr sz="1200"/>
            </a:p>
          </p:txBody>
        </p:sp>
        <p:sp>
          <p:nvSpPr>
            <p:cNvPr id="173" name="Google Shape;173;p24"/>
            <p:cNvSpPr txBox="1"/>
            <p:nvPr/>
          </p:nvSpPr>
          <p:spPr>
            <a:xfrm>
              <a:off x="3864263" y="2290688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9</a:t>
              </a:r>
              <a:endParaRPr sz="1200"/>
            </a:p>
          </p:txBody>
        </p:sp>
        <p:sp>
          <p:nvSpPr>
            <p:cNvPr id="174" name="Google Shape;174;p24"/>
            <p:cNvSpPr txBox="1"/>
            <p:nvPr/>
          </p:nvSpPr>
          <p:spPr>
            <a:xfrm>
              <a:off x="3864363" y="3229113"/>
              <a:ext cx="295200" cy="42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8</a:t>
              </a:r>
              <a:endParaRPr sz="1200"/>
            </a:p>
          </p:txBody>
        </p:sp>
        <p:sp>
          <p:nvSpPr>
            <p:cNvPr id="175" name="Google Shape;175;p24"/>
            <p:cNvSpPr txBox="1"/>
            <p:nvPr/>
          </p:nvSpPr>
          <p:spPr>
            <a:xfrm>
              <a:off x="1766825" y="4099863"/>
              <a:ext cx="632400" cy="67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strike="sngStrike"/>
                <a:t>∞</a:t>
              </a:r>
              <a:endParaRPr sz="18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6(a)</a:t>
              </a:r>
              <a:endParaRPr sz="1200"/>
            </a:p>
          </p:txBody>
        </p:sp>
        <p:sp>
          <p:nvSpPr>
            <p:cNvPr id="176" name="Google Shape;176;p24"/>
            <p:cNvSpPr txBox="1"/>
            <p:nvPr/>
          </p:nvSpPr>
          <p:spPr>
            <a:xfrm>
              <a:off x="3248163" y="3120050"/>
              <a:ext cx="632400" cy="67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strike="sngStrike"/>
                <a:t>∞</a:t>
              </a:r>
              <a:endParaRPr sz="18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8(ac)</a:t>
              </a:r>
              <a:endParaRPr sz="1200"/>
            </a:p>
          </p:txBody>
        </p:sp>
        <p:sp>
          <p:nvSpPr>
            <p:cNvPr id="177" name="Google Shape;177;p24"/>
            <p:cNvSpPr txBox="1"/>
            <p:nvPr/>
          </p:nvSpPr>
          <p:spPr>
            <a:xfrm>
              <a:off x="4397413" y="1219788"/>
              <a:ext cx="632400" cy="67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strike="sngStrike"/>
                <a:t>∞</a:t>
              </a:r>
              <a:endParaRPr sz="18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14(ac)</a:t>
              </a:r>
              <a:endParaRPr sz="1200"/>
            </a:p>
          </p:txBody>
        </p:sp>
        <p:sp>
          <p:nvSpPr>
            <p:cNvPr id="178" name="Google Shape;178;p24"/>
            <p:cNvSpPr txBox="1"/>
            <p:nvPr/>
          </p:nvSpPr>
          <p:spPr>
            <a:xfrm>
              <a:off x="4392350" y="4134213"/>
              <a:ext cx="632400" cy="67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strike="sngStrike"/>
                <a:t>∞</a:t>
              </a:r>
              <a:endParaRPr sz="18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13(ad)</a:t>
              </a:r>
              <a:endParaRPr sz="1200"/>
            </a:p>
          </p:txBody>
        </p:sp>
        <p:sp>
          <p:nvSpPr>
            <p:cNvPr id="179" name="Google Shape;179;p24"/>
            <p:cNvSpPr txBox="1"/>
            <p:nvPr/>
          </p:nvSpPr>
          <p:spPr>
            <a:xfrm>
              <a:off x="6037300" y="3120050"/>
              <a:ext cx="806700" cy="67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strike="sngStrike"/>
                <a:t>∞</a:t>
              </a:r>
              <a:endParaRPr sz="18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strike="sngStrike"/>
                <a:t>16(adf)</a:t>
              </a:r>
              <a:endParaRPr sz="1200" strike="sngStrike"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15(ace)</a:t>
              </a:r>
              <a:endParaRPr sz="1200"/>
            </a:p>
          </p:txBody>
        </p:sp>
      </p:grpSp>
      <p:sp>
        <p:nvSpPr>
          <p:cNvPr id="180" name="Google Shape;180;p24"/>
          <p:cNvSpPr txBox="1"/>
          <p:nvPr/>
        </p:nvSpPr>
        <p:spPr>
          <a:xfrm>
            <a:off x="6386800" y="1433400"/>
            <a:ext cx="2757300" cy="29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Strategi </a:t>
            </a:r>
            <a:r>
              <a:rPr lang="en" sz="1200" b="1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greedy</a:t>
            </a:r>
            <a:r>
              <a:rPr lang="en" sz="1200" b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Pada setiap langkah, pilih simpul yang belum terpilih dan memiliki panjang lintasan terpendek dari simpul awal, lalu update simpul lain yang belum terpilih dengan L(u) + G(u,v) jika L(u)&gt;L(u) + G(u,v).</a:t>
            </a:r>
            <a:endParaRPr sz="12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(versi slide kuliah): </a:t>
            </a:r>
            <a:r>
              <a:rPr lang="en" sz="12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 Pada setiap langkah, ambil sisi yang berbobot minimum yang menghubungkan sebuah simpul yang sudah terpilih dengan sebuah simpul lain yang belum terpilih.  </a:t>
            </a:r>
            <a:endParaRPr sz="12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None/>
            </a:pPr>
            <a:endParaRPr sz="12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4"/>
          <p:cNvSpPr txBox="1"/>
          <p:nvPr/>
        </p:nvSpPr>
        <p:spPr>
          <a:xfrm>
            <a:off x="34675" y="4240200"/>
            <a:ext cx="6767100" cy="10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Lintasan terpendek Dijkstra:</a:t>
            </a:r>
            <a:endParaRPr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a-b: a-c-e-b = 15; 	a-c: a-c = 5; 		a-d: a-d = 6</a:t>
            </a:r>
            <a:endParaRPr sz="1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a-e: a-c-e = 14;	a-f: a-d-f = 13;		a-g: a-c-g = 8</a:t>
            </a:r>
            <a:endParaRPr/>
          </a:p>
        </p:txBody>
      </p:sp>
      <p:sp>
        <p:nvSpPr>
          <p:cNvPr id="182" name="Google Shape;182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Solusi 5b: Kruskal (nilai 7.5)</a:t>
            </a:r>
            <a:endParaRPr/>
          </a:p>
        </p:txBody>
      </p:sp>
      <p:sp>
        <p:nvSpPr>
          <p:cNvPr id="188" name="Google Shape;188;p25"/>
          <p:cNvSpPr txBox="1">
            <a:spLocks noGrp="1"/>
          </p:cNvSpPr>
          <p:nvPr>
            <p:ph type="body" idx="2"/>
          </p:nvPr>
        </p:nvSpPr>
        <p:spPr>
          <a:xfrm>
            <a:off x="5956350" y="1304875"/>
            <a:ext cx="3141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Strategi </a:t>
            </a:r>
            <a:r>
              <a:rPr lang="en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greedy</a:t>
            </a: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Pada setiap langkah, pilih </a:t>
            </a:r>
            <a:r>
              <a:rPr lang="en" b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sisi </a:t>
            </a:r>
            <a:r>
              <a:rPr lang="en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dari graf </a:t>
            </a:r>
            <a:r>
              <a:rPr lang="en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yang mempunyai bobot minimum tetapi </a:t>
            </a:r>
            <a:r>
              <a:rPr lang="en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tidak membentuk sirkuit di </a:t>
            </a:r>
            <a:r>
              <a:rPr lang="en" i="1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Lintasan terpendek:</a:t>
            </a:r>
            <a:endParaRPr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a-b: a-c-d-f-e-b = 17</a:t>
            </a:r>
            <a:endParaRPr sz="1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a-c: a-c = 5</a:t>
            </a:r>
            <a:endParaRPr sz="1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a-d: a-c-d = 7</a:t>
            </a:r>
            <a:endParaRPr sz="1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A-e: a-c-d-f-e = 16</a:t>
            </a:r>
            <a:endParaRPr sz="1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A-f: a-c-d-f = 14</a:t>
            </a:r>
            <a:endParaRPr sz="1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A-g: a-c-g = 8</a:t>
            </a:r>
            <a:endParaRPr sz="180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5"/>
          <p:cNvSpPr/>
          <p:nvPr/>
        </p:nvSpPr>
        <p:spPr>
          <a:xfrm>
            <a:off x="90900" y="2951200"/>
            <a:ext cx="435600" cy="4215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endParaRPr/>
          </a:p>
        </p:txBody>
      </p:sp>
      <p:sp>
        <p:nvSpPr>
          <p:cNvPr id="190" name="Google Shape;190;p25"/>
          <p:cNvSpPr/>
          <p:nvPr/>
        </p:nvSpPr>
        <p:spPr>
          <a:xfrm>
            <a:off x="1341625" y="1919400"/>
            <a:ext cx="435600" cy="4215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endParaRPr/>
          </a:p>
        </p:txBody>
      </p:sp>
      <p:sp>
        <p:nvSpPr>
          <p:cNvPr id="191" name="Google Shape;191;p25"/>
          <p:cNvSpPr/>
          <p:nvPr/>
        </p:nvSpPr>
        <p:spPr>
          <a:xfrm>
            <a:off x="1341625" y="3774425"/>
            <a:ext cx="435600" cy="4215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</a:t>
            </a:r>
            <a:endParaRPr/>
          </a:p>
        </p:txBody>
      </p:sp>
      <p:sp>
        <p:nvSpPr>
          <p:cNvPr id="192" name="Google Shape;192;p25"/>
          <p:cNvSpPr/>
          <p:nvPr/>
        </p:nvSpPr>
        <p:spPr>
          <a:xfrm>
            <a:off x="2789125" y="2832850"/>
            <a:ext cx="435600" cy="4215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</a:t>
            </a:r>
            <a:endParaRPr/>
          </a:p>
        </p:txBody>
      </p:sp>
      <p:sp>
        <p:nvSpPr>
          <p:cNvPr id="193" name="Google Shape;193;p25"/>
          <p:cNvSpPr/>
          <p:nvPr/>
        </p:nvSpPr>
        <p:spPr>
          <a:xfrm>
            <a:off x="4056125" y="1883175"/>
            <a:ext cx="435600" cy="4215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</a:t>
            </a:r>
            <a:endParaRPr/>
          </a:p>
        </p:txBody>
      </p:sp>
      <p:sp>
        <p:nvSpPr>
          <p:cNvPr id="194" name="Google Shape;194;p25"/>
          <p:cNvSpPr/>
          <p:nvPr/>
        </p:nvSpPr>
        <p:spPr>
          <a:xfrm>
            <a:off x="4038600" y="3774425"/>
            <a:ext cx="435600" cy="4215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endParaRPr/>
          </a:p>
        </p:txBody>
      </p:sp>
      <p:sp>
        <p:nvSpPr>
          <p:cNvPr id="195" name="Google Shape;195;p25"/>
          <p:cNvSpPr/>
          <p:nvPr/>
        </p:nvSpPr>
        <p:spPr>
          <a:xfrm>
            <a:off x="5487350" y="2697750"/>
            <a:ext cx="435600" cy="4215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</a:t>
            </a:r>
            <a:endParaRPr/>
          </a:p>
        </p:txBody>
      </p:sp>
      <p:cxnSp>
        <p:nvCxnSpPr>
          <p:cNvPr id="196" name="Google Shape;196;p25"/>
          <p:cNvCxnSpPr>
            <a:stCxn id="189" idx="0"/>
            <a:endCxn id="190" idx="3"/>
          </p:cNvCxnSpPr>
          <p:nvPr/>
        </p:nvCxnSpPr>
        <p:spPr>
          <a:xfrm rot="10800000" flipH="1">
            <a:off x="308700" y="2279200"/>
            <a:ext cx="1096800" cy="6720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7" name="Google Shape;197;p25"/>
          <p:cNvCxnSpPr>
            <a:stCxn id="189" idx="4"/>
            <a:endCxn id="191" idx="2"/>
          </p:cNvCxnSpPr>
          <p:nvPr/>
        </p:nvCxnSpPr>
        <p:spPr>
          <a:xfrm>
            <a:off x="308700" y="3372700"/>
            <a:ext cx="1032900" cy="61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8" name="Google Shape;198;p25"/>
          <p:cNvCxnSpPr>
            <a:stCxn id="190" idx="6"/>
            <a:endCxn id="193" idx="2"/>
          </p:cNvCxnSpPr>
          <p:nvPr/>
        </p:nvCxnSpPr>
        <p:spPr>
          <a:xfrm rot="10800000" flipH="1">
            <a:off x="1777225" y="2093850"/>
            <a:ext cx="2278800" cy="3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9" name="Google Shape;199;p25"/>
          <p:cNvCxnSpPr>
            <a:stCxn id="190" idx="4"/>
            <a:endCxn id="191" idx="0"/>
          </p:cNvCxnSpPr>
          <p:nvPr/>
        </p:nvCxnSpPr>
        <p:spPr>
          <a:xfrm>
            <a:off x="1559425" y="2340900"/>
            <a:ext cx="0" cy="14334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0" name="Google Shape;200;p25"/>
          <p:cNvCxnSpPr>
            <a:stCxn id="190" idx="5"/>
            <a:endCxn id="192" idx="1"/>
          </p:cNvCxnSpPr>
          <p:nvPr/>
        </p:nvCxnSpPr>
        <p:spPr>
          <a:xfrm>
            <a:off x="1713433" y="2279173"/>
            <a:ext cx="1139400" cy="6153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1" name="Google Shape;201;p25"/>
          <p:cNvCxnSpPr>
            <a:stCxn id="191" idx="6"/>
            <a:endCxn id="192" idx="3"/>
          </p:cNvCxnSpPr>
          <p:nvPr/>
        </p:nvCxnSpPr>
        <p:spPr>
          <a:xfrm rot="10800000" flipH="1">
            <a:off x="1777225" y="3192575"/>
            <a:ext cx="1075800" cy="79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2" name="Google Shape;202;p25"/>
          <p:cNvCxnSpPr>
            <a:stCxn id="191" idx="6"/>
            <a:endCxn id="194" idx="2"/>
          </p:cNvCxnSpPr>
          <p:nvPr/>
        </p:nvCxnSpPr>
        <p:spPr>
          <a:xfrm>
            <a:off x="1777225" y="3985175"/>
            <a:ext cx="2261400" cy="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3" name="Google Shape;203;p25"/>
          <p:cNvCxnSpPr>
            <a:stCxn id="192" idx="7"/>
            <a:endCxn id="193" idx="3"/>
          </p:cNvCxnSpPr>
          <p:nvPr/>
        </p:nvCxnSpPr>
        <p:spPr>
          <a:xfrm rot="10800000" flipH="1">
            <a:off x="3160933" y="2242977"/>
            <a:ext cx="959100" cy="65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4" name="Google Shape;204;p25"/>
          <p:cNvCxnSpPr>
            <a:stCxn id="192" idx="5"/>
            <a:endCxn id="194" idx="1"/>
          </p:cNvCxnSpPr>
          <p:nvPr/>
        </p:nvCxnSpPr>
        <p:spPr>
          <a:xfrm>
            <a:off x="3160933" y="3192623"/>
            <a:ext cx="941400" cy="643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5" name="Google Shape;205;p25"/>
          <p:cNvCxnSpPr>
            <a:stCxn id="193" idx="4"/>
            <a:endCxn id="194" idx="0"/>
          </p:cNvCxnSpPr>
          <p:nvPr/>
        </p:nvCxnSpPr>
        <p:spPr>
          <a:xfrm flipH="1">
            <a:off x="4256525" y="2304675"/>
            <a:ext cx="17400" cy="14697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6" name="Google Shape;206;p25"/>
          <p:cNvCxnSpPr>
            <a:stCxn id="193" idx="5"/>
            <a:endCxn id="195" idx="1"/>
          </p:cNvCxnSpPr>
          <p:nvPr/>
        </p:nvCxnSpPr>
        <p:spPr>
          <a:xfrm>
            <a:off x="4427933" y="2242948"/>
            <a:ext cx="1123200" cy="5166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" name="Google Shape;207;p25"/>
          <p:cNvCxnSpPr>
            <a:stCxn id="194" idx="7"/>
            <a:endCxn id="195" idx="3"/>
          </p:cNvCxnSpPr>
          <p:nvPr/>
        </p:nvCxnSpPr>
        <p:spPr>
          <a:xfrm rot="10800000" flipH="1">
            <a:off x="4410408" y="3057652"/>
            <a:ext cx="1140600" cy="778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8" name="Google Shape;208;p25"/>
          <p:cNvSpPr txBox="1"/>
          <p:nvPr/>
        </p:nvSpPr>
        <p:spPr>
          <a:xfrm>
            <a:off x="596775" y="3378125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6</a:t>
            </a:r>
            <a:endParaRPr sz="1200"/>
          </a:p>
        </p:txBody>
      </p:sp>
      <p:sp>
        <p:nvSpPr>
          <p:cNvPr id="209" name="Google Shape;209;p25"/>
          <p:cNvSpPr txBox="1"/>
          <p:nvPr/>
        </p:nvSpPr>
        <p:spPr>
          <a:xfrm>
            <a:off x="1510200" y="2846900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</a:t>
            </a:r>
            <a:endParaRPr sz="1200"/>
          </a:p>
        </p:txBody>
      </p:sp>
      <p:sp>
        <p:nvSpPr>
          <p:cNvPr id="210" name="Google Shape;210;p25"/>
          <p:cNvSpPr txBox="1"/>
          <p:nvPr/>
        </p:nvSpPr>
        <p:spPr>
          <a:xfrm>
            <a:off x="677538" y="2290488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5</a:t>
            </a:r>
            <a:endParaRPr sz="1200"/>
          </a:p>
        </p:txBody>
      </p:sp>
      <p:sp>
        <p:nvSpPr>
          <p:cNvPr id="211" name="Google Shape;211;p25"/>
          <p:cNvSpPr txBox="1"/>
          <p:nvPr/>
        </p:nvSpPr>
        <p:spPr>
          <a:xfrm>
            <a:off x="2212575" y="3229075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7</a:t>
            </a:r>
            <a:endParaRPr sz="1200"/>
          </a:p>
        </p:txBody>
      </p:sp>
      <p:sp>
        <p:nvSpPr>
          <p:cNvPr id="212" name="Google Shape;212;p25"/>
          <p:cNvSpPr txBox="1"/>
          <p:nvPr/>
        </p:nvSpPr>
        <p:spPr>
          <a:xfrm>
            <a:off x="2212575" y="2290700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</a:t>
            </a:r>
            <a:endParaRPr sz="1200"/>
          </a:p>
        </p:txBody>
      </p:sp>
      <p:sp>
        <p:nvSpPr>
          <p:cNvPr id="213" name="Google Shape;213;p25"/>
          <p:cNvSpPr txBox="1"/>
          <p:nvPr/>
        </p:nvSpPr>
        <p:spPr>
          <a:xfrm>
            <a:off x="2760313" y="1714538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9</a:t>
            </a:r>
            <a:endParaRPr sz="1200"/>
          </a:p>
        </p:txBody>
      </p:sp>
      <p:sp>
        <p:nvSpPr>
          <p:cNvPr id="214" name="Google Shape;214;p25"/>
          <p:cNvSpPr txBox="1"/>
          <p:nvPr/>
        </p:nvSpPr>
        <p:spPr>
          <a:xfrm>
            <a:off x="2842713" y="3985175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7</a:t>
            </a:r>
            <a:endParaRPr sz="1200"/>
          </a:p>
        </p:txBody>
      </p:sp>
      <p:sp>
        <p:nvSpPr>
          <p:cNvPr id="215" name="Google Shape;215;p25"/>
          <p:cNvSpPr txBox="1"/>
          <p:nvPr/>
        </p:nvSpPr>
        <p:spPr>
          <a:xfrm>
            <a:off x="4103750" y="2828800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2</a:t>
            </a:r>
            <a:endParaRPr sz="1200"/>
          </a:p>
        </p:txBody>
      </p:sp>
      <p:sp>
        <p:nvSpPr>
          <p:cNvPr id="216" name="Google Shape;216;p25"/>
          <p:cNvSpPr txBox="1"/>
          <p:nvPr/>
        </p:nvSpPr>
        <p:spPr>
          <a:xfrm>
            <a:off x="4841925" y="3236150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3</a:t>
            </a:r>
            <a:endParaRPr sz="1200"/>
          </a:p>
        </p:txBody>
      </p:sp>
      <p:sp>
        <p:nvSpPr>
          <p:cNvPr id="217" name="Google Shape;217;p25"/>
          <p:cNvSpPr txBox="1"/>
          <p:nvPr/>
        </p:nvSpPr>
        <p:spPr>
          <a:xfrm>
            <a:off x="4773175" y="2136050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</a:t>
            </a:r>
            <a:endParaRPr sz="1200"/>
          </a:p>
        </p:txBody>
      </p:sp>
      <p:sp>
        <p:nvSpPr>
          <p:cNvPr id="218" name="Google Shape;218;p25"/>
          <p:cNvSpPr txBox="1"/>
          <p:nvPr/>
        </p:nvSpPr>
        <p:spPr>
          <a:xfrm>
            <a:off x="3407063" y="2290688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9</a:t>
            </a:r>
            <a:endParaRPr sz="1200"/>
          </a:p>
        </p:txBody>
      </p:sp>
      <p:sp>
        <p:nvSpPr>
          <p:cNvPr id="219" name="Google Shape;219;p25"/>
          <p:cNvSpPr txBox="1"/>
          <p:nvPr/>
        </p:nvSpPr>
        <p:spPr>
          <a:xfrm>
            <a:off x="3407163" y="3229113"/>
            <a:ext cx="2952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8</a:t>
            </a:r>
            <a:endParaRPr sz="1200"/>
          </a:p>
        </p:txBody>
      </p:sp>
      <p:pic>
        <p:nvPicPr>
          <p:cNvPr id="220" name="Google Shape;22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1786" y="0"/>
            <a:ext cx="2952214" cy="14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Solusi 5c (nilai 2.5)</a:t>
            </a:r>
            <a:endParaRPr/>
          </a:p>
        </p:txBody>
      </p:sp>
      <p:sp>
        <p:nvSpPr>
          <p:cNvPr id="227" name="Google Shape;22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</a:rPr>
              <a:t>Lintasan terpendek Dijkstra:</a:t>
            </a: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</a:rPr>
              <a:t>a-b: a-c-e-b = 15; 			a-c: a-c = 5; 			a-d: a-d = 6</a:t>
            </a: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</a:rPr>
              <a:t>a-e: a-c-e = 14;			a-f: a-d-f = 13;		a-g: a-c-g = 8</a:t>
            </a: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04040"/>
                </a:solidFill>
              </a:rPr>
              <a:t>Lintasan terpendek Kruskal:</a:t>
            </a: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04040"/>
                </a:solidFill>
              </a:rPr>
              <a:t>a-b: a-c-d-f-e-b = 17; 		a-c: a-c = 5; 			a-d: a-c-d = 7</a:t>
            </a: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</a:rPr>
              <a:t>a-e: a-c-d-f-e = 16; 		a-f: a-c-d-f = 14;		a-g: a-c-g = 8</a:t>
            </a: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04040"/>
                </a:solidFill>
              </a:rPr>
              <a:t>Kesimpulan:</a:t>
            </a:r>
            <a:endParaRPr>
              <a:solidFill>
                <a:srgbClr val="4040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04040"/>
                </a:solidFill>
              </a:rPr>
              <a:t>Dijkstra menjamin memberikan lintasan terpendek ke semua simpul; sedangkan Kruskal hanya memberikan pohon merentang minimum yang tidak memberikan lintasan terpendek ke semua simpul.</a:t>
            </a:r>
            <a:endParaRPr>
              <a:solidFill>
                <a:srgbClr val="404040"/>
              </a:solidFill>
            </a:endParaRPr>
          </a:p>
        </p:txBody>
      </p:sp>
      <p:pic>
        <p:nvPicPr>
          <p:cNvPr id="228" name="Google Shape;2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1786" y="0"/>
            <a:ext cx="2952214" cy="14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1: Brute Force + Divide and Conquer</a:t>
            </a:r>
            <a:endParaRPr/>
          </a:p>
        </p:txBody>
      </p:sp>
      <p:sp>
        <p:nvSpPr>
          <p:cNvPr id="235" name="Google Shape;235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(</a:t>
            </a:r>
            <a:r>
              <a:rPr lang="en" sz="1100" i="1">
                <a:solidFill>
                  <a:schemeClr val="dk1"/>
                </a:solidFill>
              </a:rPr>
              <a:t>Inversion problem</a:t>
            </a:r>
            <a:r>
              <a:rPr lang="en" sz="1100">
                <a:solidFill>
                  <a:schemeClr val="dk1"/>
                </a:solidFill>
              </a:rPr>
              <a:t>) </a:t>
            </a:r>
            <a:r>
              <a:rPr lang="en" sz="1100" i="1">
                <a:solidFill>
                  <a:schemeClr val="dk1"/>
                </a:solidFill>
              </a:rPr>
              <a:t>Netflix</a:t>
            </a:r>
            <a:r>
              <a:rPr lang="en" sz="1100">
                <a:solidFill>
                  <a:schemeClr val="dk1"/>
                </a:solidFill>
              </a:rPr>
              <a:t> menggunakan sistem rekomendasi untuk merekomendasikan film yang anda sukai. </a:t>
            </a:r>
            <a:r>
              <a:rPr lang="en" sz="1100" i="1">
                <a:solidFill>
                  <a:schemeClr val="dk1"/>
                </a:solidFill>
              </a:rPr>
              <a:t>Netflix</a:t>
            </a:r>
            <a:r>
              <a:rPr lang="en" sz="1100">
                <a:solidFill>
                  <a:schemeClr val="dk1"/>
                </a:solidFill>
              </a:rPr>
              <a:t> mencoba mencocokkan film kesukaanmu dengan film lainnya. Sistem rekomendasi tersebut adalah sbb: Misalkan kamu me-rangking </a:t>
            </a:r>
            <a:r>
              <a:rPr lang="en" sz="1100" i="1">
                <a:solidFill>
                  <a:schemeClr val="dk1"/>
                </a:solidFill>
              </a:rPr>
              <a:t>n</a:t>
            </a:r>
            <a:r>
              <a:rPr lang="en" sz="1100">
                <a:solidFill>
                  <a:schemeClr val="dk1"/>
                </a:solidFill>
              </a:rPr>
              <a:t> buah film. Selanjutnya, </a:t>
            </a:r>
            <a:r>
              <a:rPr lang="en" sz="1100" i="1">
                <a:solidFill>
                  <a:schemeClr val="dk1"/>
                </a:solidFill>
              </a:rPr>
              <a:t>Netflix</a:t>
            </a:r>
            <a:r>
              <a:rPr lang="en" sz="1100">
                <a:solidFill>
                  <a:schemeClr val="dk1"/>
                </a:solidFill>
              </a:rPr>
              <a:t> memeriksa basisdatanya untuk mencari orang dengan kesukaan film yang mirip. Ukuran kemiripan yang digunakan adalah jumlah inversi antara kedua rangking. Misalkan ranking dari orang tersebut adalah 1, 2, 3, …, </a:t>
            </a:r>
            <a:r>
              <a:rPr lang="en" sz="1100" i="1">
                <a:solidFill>
                  <a:schemeClr val="dk1"/>
                </a:solidFill>
              </a:rPr>
              <a:t>n</a:t>
            </a:r>
            <a:r>
              <a:rPr lang="en" sz="1100">
                <a:solidFill>
                  <a:schemeClr val="dk1"/>
                </a:solidFill>
              </a:rPr>
              <a:t>, sedangkan rangking dari kamu adalah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 baseline="-25000">
                <a:solidFill>
                  <a:schemeClr val="dk1"/>
                </a:solidFill>
              </a:rPr>
              <a:t>1</a:t>
            </a:r>
            <a:r>
              <a:rPr lang="en" sz="1100">
                <a:solidFill>
                  <a:schemeClr val="dk1"/>
                </a:solidFill>
              </a:rPr>
              <a:t>,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 baseline="-25000">
                <a:solidFill>
                  <a:schemeClr val="dk1"/>
                </a:solidFill>
              </a:rPr>
              <a:t>2</a:t>
            </a:r>
            <a:r>
              <a:rPr lang="en" sz="1100">
                <a:solidFill>
                  <a:schemeClr val="dk1"/>
                </a:solidFill>
              </a:rPr>
              <a:t>, …,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 i="1" baseline="-25000">
                <a:solidFill>
                  <a:schemeClr val="dk1"/>
                </a:solidFill>
              </a:rPr>
              <a:t>n</a:t>
            </a:r>
            <a:r>
              <a:rPr lang="en" sz="1100">
                <a:solidFill>
                  <a:schemeClr val="dk1"/>
                </a:solidFill>
              </a:rPr>
              <a:t>. Film </a:t>
            </a:r>
            <a:r>
              <a:rPr lang="en" sz="1100" i="1">
                <a:solidFill>
                  <a:schemeClr val="dk1"/>
                </a:solidFill>
              </a:rPr>
              <a:t>i</a:t>
            </a:r>
            <a:r>
              <a:rPr lang="en" sz="1100">
                <a:solidFill>
                  <a:schemeClr val="dk1"/>
                </a:solidFill>
              </a:rPr>
              <a:t> dan film </a:t>
            </a:r>
            <a:r>
              <a:rPr lang="en" sz="1100" i="1">
                <a:solidFill>
                  <a:schemeClr val="dk1"/>
                </a:solidFill>
              </a:rPr>
              <a:t>j</a:t>
            </a:r>
            <a:r>
              <a:rPr lang="en" sz="1100">
                <a:solidFill>
                  <a:schemeClr val="dk1"/>
                </a:solidFill>
              </a:rPr>
              <a:t> disebut inversi jika </a:t>
            </a:r>
            <a:r>
              <a:rPr lang="en" sz="1100" i="1">
                <a:solidFill>
                  <a:schemeClr val="dk1"/>
                </a:solidFill>
              </a:rPr>
              <a:t>i</a:t>
            </a:r>
            <a:r>
              <a:rPr lang="en" sz="1100">
                <a:solidFill>
                  <a:schemeClr val="dk1"/>
                </a:solidFill>
              </a:rPr>
              <a:t> &lt; </a:t>
            </a:r>
            <a:r>
              <a:rPr lang="en" sz="1100" i="1">
                <a:solidFill>
                  <a:schemeClr val="dk1"/>
                </a:solidFill>
              </a:rPr>
              <a:t>j</a:t>
            </a:r>
            <a:r>
              <a:rPr lang="en" sz="1100">
                <a:solidFill>
                  <a:schemeClr val="dk1"/>
                </a:solidFill>
              </a:rPr>
              <a:t> tetapi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 i="1" baseline="-25000">
                <a:solidFill>
                  <a:schemeClr val="dk1"/>
                </a:solidFill>
              </a:rPr>
              <a:t>i</a:t>
            </a:r>
            <a:r>
              <a:rPr lang="en" sz="1100">
                <a:solidFill>
                  <a:schemeClr val="dk1"/>
                </a:solidFill>
              </a:rPr>
              <a:t> &gt;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 i="1" baseline="-25000">
                <a:solidFill>
                  <a:schemeClr val="dk1"/>
                </a:solidFill>
              </a:rPr>
              <a:t>j</a:t>
            </a:r>
            <a:r>
              <a:rPr lang="en" sz="1100">
                <a:solidFill>
                  <a:schemeClr val="dk1"/>
                </a:solidFill>
              </a:rPr>
              <a:t>. Contoh untuk film A, B, C, D, dan E: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Karena jumlah inversi dengan Y lebih sedkit daripada X, maka kesukaan saya lebih mirip dengan Y.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36" name="Google Shape;236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Soal </a:t>
            </a:r>
            <a:r>
              <a:rPr lang="en" dirty="0" smtClean="0"/>
              <a:t>1: Brute Foce dan Divide and Conquer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20" y="1103748"/>
            <a:ext cx="6794669" cy="366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16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1: Brute Force + Divide and Conquer</a:t>
            </a:r>
            <a:endParaRPr/>
          </a:p>
        </p:txBody>
      </p:sp>
      <p:sp>
        <p:nvSpPr>
          <p:cNvPr id="242" name="Google Shape;242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Anda diminta menyelesaikan persoalan inversi sbb: Diberikan sebuah senarai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>
                <a:solidFill>
                  <a:schemeClr val="dk1"/>
                </a:solidFill>
              </a:rPr>
              <a:t> dengan </a:t>
            </a:r>
            <a:r>
              <a:rPr lang="en" sz="1100" i="1">
                <a:solidFill>
                  <a:schemeClr val="dk1"/>
                </a:solidFill>
              </a:rPr>
              <a:t>n</a:t>
            </a:r>
            <a:r>
              <a:rPr lang="en" sz="1100">
                <a:solidFill>
                  <a:schemeClr val="dk1"/>
                </a:solidFill>
              </a:rPr>
              <a:t> elemen. Hitunglah jumlah inversi di dalam senarai tersebut. Definisi inversi: Jika </a:t>
            </a:r>
            <a:r>
              <a:rPr lang="en" sz="1100" i="1">
                <a:solidFill>
                  <a:schemeClr val="dk1"/>
                </a:solidFill>
              </a:rPr>
              <a:t>i</a:t>
            </a:r>
            <a:r>
              <a:rPr lang="en" sz="1100">
                <a:solidFill>
                  <a:schemeClr val="dk1"/>
                </a:solidFill>
              </a:rPr>
              <a:t> &lt; </a:t>
            </a:r>
            <a:r>
              <a:rPr lang="en" sz="1100" i="1">
                <a:solidFill>
                  <a:schemeClr val="dk1"/>
                </a:solidFill>
              </a:rPr>
              <a:t>j</a:t>
            </a:r>
            <a:r>
              <a:rPr lang="en" sz="1100">
                <a:solidFill>
                  <a:schemeClr val="dk1"/>
                </a:solidFill>
              </a:rPr>
              <a:t> tetapi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>
                <a:solidFill>
                  <a:schemeClr val="dk1"/>
                </a:solidFill>
              </a:rPr>
              <a:t>[</a:t>
            </a:r>
            <a:r>
              <a:rPr lang="en" sz="1100" i="1">
                <a:solidFill>
                  <a:schemeClr val="dk1"/>
                </a:solidFill>
              </a:rPr>
              <a:t>i</a:t>
            </a:r>
            <a:r>
              <a:rPr lang="en" sz="1100">
                <a:solidFill>
                  <a:schemeClr val="dk1"/>
                </a:solidFill>
              </a:rPr>
              <a:t>] &gt;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>
                <a:solidFill>
                  <a:schemeClr val="dk1"/>
                </a:solidFill>
              </a:rPr>
              <a:t>[</a:t>
            </a:r>
            <a:r>
              <a:rPr lang="en" sz="1100" i="1">
                <a:solidFill>
                  <a:schemeClr val="dk1"/>
                </a:solidFill>
              </a:rPr>
              <a:t>j</a:t>
            </a:r>
            <a:r>
              <a:rPr lang="en" sz="1100">
                <a:solidFill>
                  <a:schemeClr val="dk1"/>
                </a:solidFill>
              </a:rPr>
              <a:t>] maka pasangan (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>
                <a:solidFill>
                  <a:schemeClr val="dk1"/>
                </a:solidFill>
              </a:rPr>
              <a:t>[</a:t>
            </a:r>
            <a:r>
              <a:rPr lang="en" sz="1100" i="1">
                <a:solidFill>
                  <a:schemeClr val="dk1"/>
                </a:solidFill>
              </a:rPr>
              <a:t>i</a:t>
            </a:r>
            <a:r>
              <a:rPr lang="en" sz="1100">
                <a:solidFill>
                  <a:schemeClr val="dk1"/>
                </a:solidFill>
              </a:rPr>
              <a:t>], </a:t>
            </a:r>
            <a:r>
              <a:rPr lang="en" sz="1100" i="1">
                <a:solidFill>
                  <a:schemeClr val="dk1"/>
                </a:solidFill>
              </a:rPr>
              <a:t>A</a:t>
            </a:r>
            <a:r>
              <a:rPr lang="en" sz="1100">
                <a:solidFill>
                  <a:schemeClr val="dk1"/>
                </a:solidFill>
              </a:rPr>
              <a:t>[</a:t>
            </a:r>
            <a:r>
              <a:rPr lang="en" sz="1100" i="1">
                <a:solidFill>
                  <a:schemeClr val="dk1"/>
                </a:solidFill>
              </a:rPr>
              <a:t>j</a:t>
            </a:r>
            <a:r>
              <a:rPr lang="en" sz="1100">
                <a:solidFill>
                  <a:schemeClr val="dk1"/>
                </a:solidFill>
              </a:rPr>
              <a:t>]) disebut inversi. Contoh: A = [1, 9, 6, 4, 5], maka jumlah inversi adalah 5, yaitu pasangan (9, 6), (9, 4, (9, 5), (6, 4), dan (6, 5).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(a)</a:t>
            </a:r>
            <a:r>
              <a:rPr lang="en" sz="700">
                <a:solidFill>
                  <a:schemeClr val="dk1"/>
                </a:solidFill>
              </a:rPr>
              <a:t>   </a:t>
            </a:r>
            <a:r>
              <a:rPr lang="en" sz="1100">
                <a:solidFill>
                  <a:schemeClr val="dk1"/>
                </a:solidFill>
              </a:rPr>
              <a:t>Hitung jumlah inversi dan pasangan inversinya pada senarai A = [1, 5, 4, 8, 10, 2, 6, 9, 3, 7]. 	</a:t>
            </a:r>
            <a:r>
              <a:rPr lang="en" sz="1100" b="1">
                <a:solidFill>
                  <a:schemeClr val="dk1"/>
                </a:solidFill>
              </a:rPr>
              <a:t>(7,5)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(b)</a:t>
            </a:r>
            <a:r>
              <a:rPr lang="en" sz="700">
                <a:solidFill>
                  <a:schemeClr val="dk1"/>
                </a:solidFill>
              </a:rPr>
              <a:t>   </a:t>
            </a:r>
            <a:r>
              <a:rPr lang="en" sz="1100">
                <a:solidFill>
                  <a:schemeClr val="dk1"/>
                </a:solidFill>
              </a:rPr>
              <a:t>Jika persoalan inversi diselesaikan dengan algoritma </a:t>
            </a:r>
            <a:r>
              <a:rPr lang="en" sz="1100" i="1">
                <a:solidFill>
                  <a:schemeClr val="dk1"/>
                </a:solidFill>
              </a:rPr>
              <a:t>Brute-Force</a:t>
            </a:r>
            <a:r>
              <a:rPr lang="en" sz="1100">
                <a:solidFill>
                  <a:schemeClr val="dk1"/>
                </a:solidFill>
              </a:rPr>
              <a:t>, bagaimana langkah-langkahnya? Jelaskan! Berapa jumlah perbandingan elemen yang dibutuhkan dan berapa kompleksitas algoritma dalam notasi </a:t>
            </a:r>
            <a:r>
              <a:rPr lang="en" sz="1100" i="1">
                <a:solidFill>
                  <a:schemeClr val="dk1"/>
                </a:solidFill>
              </a:rPr>
              <a:t>Big-Oh</a:t>
            </a:r>
            <a:r>
              <a:rPr lang="en" sz="1100">
                <a:solidFill>
                  <a:schemeClr val="dk1"/>
                </a:solidFill>
              </a:rPr>
              <a:t>?                                                                                                    </a:t>
            </a:r>
            <a:r>
              <a:rPr lang="en" sz="1100" b="1">
                <a:solidFill>
                  <a:schemeClr val="dk1"/>
                </a:solidFill>
              </a:rPr>
              <a:t>(7,5)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(c)</a:t>
            </a:r>
            <a:r>
              <a:rPr lang="en" sz="700">
                <a:solidFill>
                  <a:schemeClr val="dk1"/>
                </a:solidFill>
              </a:rPr>
              <a:t>   </a:t>
            </a:r>
            <a:r>
              <a:rPr lang="en" sz="1100">
                <a:solidFill>
                  <a:schemeClr val="dk1"/>
                </a:solidFill>
              </a:rPr>
              <a:t>Jika diselesaikan dengan algoritma </a:t>
            </a:r>
            <a:r>
              <a:rPr lang="en" sz="1100" i="1">
                <a:solidFill>
                  <a:schemeClr val="dk1"/>
                </a:solidFill>
              </a:rPr>
              <a:t>Divide and Conquer</a:t>
            </a:r>
            <a:r>
              <a:rPr lang="en" sz="1100">
                <a:solidFill>
                  <a:schemeClr val="dk1"/>
                </a:solidFill>
              </a:rPr>
              <a:t>, bagaimana langkah-langkahnya? Jelaskan dengan contoh senarai delapan elemen! Berapa jumlah perbandingan elemen yang dibutuhkan dan berapa kompleksitas algoritma dalam notasi </a:t>
            </a:r>
            <a:r>
              <a:rPr lang="en" sz="1100" i="1">
                <a:solidFill>
                  <a:schemeClr val="dk1"/>
                </a:solidFill>
              </a:rPr>
              <a:t>Big-Oh</a:t>
            </a:r>
            <a:r>
              <a:rPr lang="en" sz="1100">
                <a:solidFill>
                  <a:schemeClr val="dk1"/>
                </a:solidFill>
              </a:rPr>
              <a:t>? Apakah kompleksitas algoritmanya lebih baik dari </a:t>
            </a:r>
            <a:r>
              <a:rPr lang="en" sz="1100" i="1">
                <a:solidFill>
                  <a:schemeClr val="dk1"/>
                </a:solidFill>
              </a:rPr>
              <a:t>brute force</a:t>
            </a:r>
            <a:r>
              <a:rPr lang="en" sz="1100">
                <a:solidFill>
                  <a:schemeClr val="dk1"/>
                </a:solidFill>
              </a:rPr>
              <a:t>?                                                                                     	                    	</a:t>
            </a:r>
            <a:r>
              <a:rPr lang="en" sz="1100" b="1">
                <a:solidFill>
                  <a:schemeClr val="dk1"/>
                </a:solidFill>
              </a:rPr>
              <a:t>       	(10)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(d)</a:t>
            </a:r>
            <a:r>
              <a:rPr lang="en" sz="700">
                <a:solidFill>
                  <a:schemeClr val="dk1"/>
                </a:solidFill>
              </a:rPr>
              <a:t>   </a:t>
            </a:r>
            <a:r>
              <a:rPr lang="en" sz="1100">
                <a:solidFill>
                  <a:schemeClr val="dk1"/>
                </a:solidFill>
              </a:rPr>
              <a:t>Jika digunakan algoritma </a:t>
            </a:r>
            <a:r>
              <a:rPr lang="en" sz="1100" i="1">
                <a:solidFill>
                  <a:schemeClr val="dk1"/>
                </a:solidFill>
              </a:rPr>
              <a:t>Mergesort</a:t>
            </a:r>
            <a:r>
              <a:rPr lang="en" sz="1100">
                <a:solidFill>
                  <a:schemeClr val="dk1"/>
                </a:solidFill>
              </a:rPr>
              <a:t> dalam menyelesaikan masalah ini, bagaimana caranya? Jelaskan dengan contoh senarai delapan elemen! Berapa kompleksitas algoritmanya? Apakah kompleksitas algoritmanya lebih baik dari jawaban b dan c?                                                      	        	      	</a:t>
            </a:r>
            <a:r>
              <a:rPr lang="en" sz="1100" b="1">
                <a:solidFill>
                  <a:schemeClr val="dk1"/>
                </a:solidFill>
              </a:rPr>
              <a:t>(10)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43" name="Google Shape;243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2a: DFS and BFS</a:t>
            </a:r>
            <a:endParaRPr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618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Terdapat dua bagian soal sebagai berikut.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(a)   Dari setiap pernyataan di bawah ini, tentukan apakah pernyataan tersebut benar atau salah. Jika benar cukup tuliskan ‘Benar’, jika salah, tuliskan pernyataan yang seharusnya sehingga menjadi pernyataan yang benar.</a:t>
            </a:r>
            <a:endParaRPr>
              <a:solidFill>
                <a:schemeClr val="dk1"/>
              </a:solidFill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i.  Cara kerja algoritma DFS seperti struktur data </a:t>
            </a:r>
            <a:r>
              <a:rPr lang="en" i="1">
                <a:solidFill>
                  <a:schemeClr val="dk1"/>
                </a:solidFill>
              </a:rPr>
              <a:t>queue</a:t>
            </a:r>
            <a:r>
              <a:rPr lang="en">
                <a:solidFill>
                  <a:schemeClr val="dk1"/>
                </a:solidFill>
              </a:rPr>
              <a:t>, dan cara kerja algoritma BFS seperti struktur data </a:t>
            </a:r>
            <a:r>
              <a:rPr lang="en" i="1">
                <a:solidFill>
                  <a:schemeClr val="dk1"/>
                </a:solidFill>
              </a:rPr>
              <a:t>stack</a:t>
            </a:r>
            <a:r>
              <a:rPr lang="en">
                <a:solidFill>
                  <a:schemeClr val="dk1"/>
                </a:solidFill>
              </a:rPr>
              <a:t>. </a:t>
            </a:r>
            <a:r>
              <a:rPr lang="en" b="1">
                <a:solidFill>
                  <a:schemeClr val="dk1"/>
                </a:solidFill>
              </a:rPr>
              <a:t>(Nilai 3)</a:t>
            </a:r>
            <a:endParaRPr b="1">
              <a:solidFill>
                <a:schemeClr val="dk1"/>
              </a:solidFill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ii. Penelusuran secara DFS pada sebuah graf berarah, akan menghasilkan pohon-pohon penelusuran yang sama jika dimulai dari sembarang simpul pada graf tersebut. </a:t>
            </a:r>
            <a:r>
              <a:rPr lang="en" b="1">
                <a:solidFill>
                  <a:schemeClr val="dk1"/>
                </a:solidFill>
              </a:rPr>
              <a:t>(Nilai 3)</a:t>
            </a:r>
            <a:endParaRPr b="1">
              <a:solidFill>
                <a:schemeClr val="dk1"/>
              </a:solidFill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iii. Terdapat graf pada Gambar 1, dan penelusuran secara BFS pada graf tersebut jika dimulai dari simpul Q (dengan </a:t>
            </a:r>
            <a:r>
              <a:rPr lang="en" i="1">
                <a:solidFill>
                  <a:schemeClr val="dk1"/>
                </a:solidFill>
              </a:rPr>
              <a:t>expand</a:t>
            </a:r>
            <a:r>
              <a:rPr lang="en">
                <a:solidFill>
                  <a:schemeClr val="dk1"/>
                </a:solidFill>
              </a:rPr>
              <a:t> selanjutnya memperhatikan urutan alfabet) adalah QMNPOR. </a:t>
            </a:r>
            <a:r>
              <a:rPr lang="en" b="1">
                <a:solidFill>
                  <a:schemeClr val="dk1"/>
                </a:solidFill>
              </a:rPr>
              <a:t>(Nilai 3)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50" name="Google Shape;25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6875" y="1409325"/>
            <a:ext cx="3230675" cy="192942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2b</a:t>
            </a:r>
            <a:endParaRPr/>
          </a:p>
        </p:txBody>
      </p:sp>
      <p:sp>
        <p:nvSpPr>
          <p:cNvPr id="257" name="Google Shape;257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44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(a)</a:t>
            </a:r>
            <a:r>
              <a:rPr lang="en" sz="700">
                <a:solidFill>
                  <a:schemeClr val="dk1"/>
                </a:solidFill>
              </a:rPr>
              <a:t>   </a:t>
            </a:r>
            <a:r>
              <a:rPr lang="en" sz="1100">
                <a:solidFill>
                  <a:schemeClr val="dk1"/>
                </a:solidFill>
              </a:rPr>
              <a:t>Terdapat sebuah graf pada Gambar 2, yang menunjukkan keterhubungan antar simpul dan jarak antar simpul.</a:t>
            </a:r>
            <a:endParaRPr sz="1100">
              <a:solidFill>
                <a:schemeClr val="dk1"/>
              </a:solidFill>
            </a:endParaRPr>
          </a:p>
          <a:p>
            <a:pPr marL="723900" lvl="0" indent="-723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</a:rPr>
              <a:t>                      </a:t>
            </a:r>
            <a:r>
              <a:rPr lang="en" sz="1100">
                <a:solidFill>
                  <a:schemeClr val="dk1"/>
                </a:solidFill>
              </a:rPr>
              <a:t>i.</a:t>
            </a:r>
            <a:r>
              <a:rPr lang="en" sz="700">
                <a:solidFill>
                  <a:schemeClr val="dk1"/>
                </a:solidFill>
              </a:rPr>
              <a:t>             </a:t>
            </a:r>
            <a:r>
              <a:rPr lang="en" sz="1100">
                <a:solidFill>
                  <a:schemeClr val="dk1"/>
                </a:solidFill>
              </a:rPr>
              <a:t>Tuliskan dengan lengkap tabel yang menunjukkan pohon pencarian jalur dari simpul A ke simpul G dengan cara DFS, dengan urutan pemeriksaan tetangga sesuai urutan alfabet. Tabel berisi informasi simpul ekspan dan simpul hidup. Tuliskan jalur yang dihasilkan dan jarak dari  jalur yang dihasilkan. </a:t>
            </a:r>
            <a:r>
              <a:rPr lang="en" sz="1100" b="1">
                <a:solidFill>
                  <a:schemeClr val="dk1"/>
                </a:solidFill>
              </a:rPr>
              <a:t>(Nilai 5)</a:t>
            </a:r>
            <a:endParaRPr sz="1100" b="1">
              <a:solidFill>
                <a:schemeClr val="dk1"/>
              </a:solidFill>
            </a:endParaRPr>
          </a:p>
          <a:p>
            <a:pPr marL="723900" lvl="0" indent="-7239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</a:rPr>
              <a:t>                    </a:t>
            </a:r>
            <a:r>
              <a:rPr lang="en" sz="1100">
                <a:solidFill>
                  <a:schemeClr val="dk1"/>
                </a:solidFill>
              </a:rPr>
              <a:t>ii.</a:t>
            </a:r>
            <a:r>
              <a:rPr lang="en" sz="700">
                <a:solidFill>
                  <a:schemeClr val="dk1"/>
                </a:solidFill>
              </a:rPr>
              <a:t>            </a:t>
            </a:r>
            <a:r>
              <a:rPr lang="en" sz="1100">
                <a:solidFill>
                  <a:schemeClr val="dk1"/>
                </a:solidFill>
              </a:rPr>
              <a:t>Tuliskan dengan lengkap tabel yang menunjukkan pohon pencarian jalur dari simpul A ke simpul G dengan cara BFS, dengan urutan pemeriksaan tetangga sesuai urutan alfabet. Tabel berisi informasi simpul ekspan dan simpul hidup. Tuliskan jalur yang dihasilkan dan jarak dari  jalur yang dihasilkan. </a:t>
            </a:r>
            <a:r>
              <a:rPr lang="en" sz="1100" b="1">
                <a:solidFill>
                  <a:schemeClr val="dk1"/>
                </a:solidFill>
              </a:rPr>
              <a:t>(Nilai 5)</a:t>
            </a:r>
            <a:endParaRPr/>
          </a:p>
        </p:txBody>
      </p:sp>
      <p:sp>
        <p:nvSpPr>
          <p:cNvPr id="258" name="Google Shape;258;p3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59" name="Google Shape;259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3: </a:t>
            </a:r>
            <a:r>
              <a:rPr lang="en" sz="1200" b="1" i="1">
                <a:latin typeface="Times New Roman"/>
                <a:ea typeface="Times New Roman"/>
                <a:cs typeface="Times New Roman"/>
                <a:sym typeface="Times New Roman"/>
              </a:rPr>
              <a:t>Decrease and Conquer</a:t>
            </a:r>
            <a:endParaRPr/>
          </a:p>
        </p:txBody>
      </p:sp>
      <p:sp>
        <p:nvSpPr>
          <p:cNvPr id="265" name="Google Shape;265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Terdapat sebuah matriks A berukuran n x n, yang sudah terurut menaik elemen-elemennya, sedemikian sehingga A[i][j]&lt;A[i][j^' ] untuk j&lt;j'; dan A[i][j]&lt;A[i'][j] untuk i&lt;i'. Persoalan yang akan diselesaikan adalah menentukan apakah sebuah elemen x ada pada matriks tersebut. Gunakan pendekatan Decrease and Conquer untuk menyelesaikan persoalan tersebut.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Tuliskan langkah-langkah pendekatan yang anda usulkan, dan tuliskan apakah pendekatan tersebut termasuk decrease by a contant, decrease by a constant factor, atau decrease by variable size. Tentukan juga kompleksitas pendekatan usulan anda dalam notasi Big O. (Nilai 10)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Terapkan pendekatan usulan anda (langkah per langkah) untuk mencari apakah x=29 terdapat pada matriks berikut ini, dan hasilkan posisi ditemukannya elemen tersebut. (Nilai 6)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  <p:sp>
        <p:nvSpPr>
          <p:cNvPr id="266" name="Google Shape;266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574766"/>
            <a:ext cx="8520600" cy="4482051"/>
          </a:xfrm>
        </p:spPr>
        <p:txBody>
          <a:bodyPr/>
          <a:lstStyle/>
          <a:p>
            <a:pPr lvl="0">
              <a:buAutoNum type="alphaLcParenBoth"/>
            </a:pP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inversi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inversinya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senarai</a:t>
            </a:r>
            <a:r>
              <a:rPr lang="en-US" dirty="0"/>
              <a:t> A = [1, 5, 4, 8, 10, 2, 6, 9, 3, 7].     </a:t>
            </a:r>
            <a:r>
              <a:rPr lang="en-US" b="1" dirty="0"/>
              <a:t>(7,5</a:t>
            </a:r>
            <a:r>
              <a:rPr lang="en-US" b="1" dirty="0" smtClean="0"/>
              <a:t>)</a:t>
            </a:r>
          </a:p>
          <a:p>
            <a:pPr marL="114300" lvl="0" indent="0">
              <a:buNone/>
            </a:pPr>
            <a:r>
              <a:rPr lang="en-US" b="1" dirty="0" smtClean="0"/>
              <a:t>     </a:t>
            </a:r>
            <a:r>
              <a:rPr lang="en-US" dirty="0" err="1" smtClean="0"/>
              <a:t>Jawaban</a:t>
            </a:r>
            <a:r>
              <a:rPr lang="en-US" dirty="0" smtClean="0"/>
              <a:t>: </a:t>
            </a:r>
            <a:r>
              <a:rPr lang="en-US" dirty="0" err="1" smtClean="0"/>
              <a:t>ada</a:t>
            </a:r>
            <a:r>
              <a:rPr lang="en-US" dirty="0" smtClean="0"/>
              <a:t> 17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inversi</a:t>
            </a:r>
            <a:r>
              <a:rPr lang="en-US" dirty="0" smtClean="0"/>
              <a:t>: (5, 4), (4, 2), (8, 2), (10, 2), (6, 3), (9, 3)</a:t>
            </a:r>
          </a:p>
          <a:p>
            <a:pPr marL="114300" lvl="0" indent="0">
              <a:buNone/>
            </a:pPr>
            <a:r>
              <a:rPr lang="en-US" dirty="0" smtClean="0"/>
              <a:t>         (5, 2), (4, 3), (8, 6), (10, 6), (9, 7) (5, 3), (8, 3), (10, 9), (10, 3), (8, 7), (10, 7)</a:t>
            </a:r>
          </a:p>
          <a:p>
            <a:pPr marL="114300" lvl="0" indent="0">
              <a:buNone/>
            </a:pPr>
            <a:r>
              <a:rPr lang="en-US" dirty="0"/>
              <a:t>	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(b)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inversi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Brute-Force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langkah-langkahnya</a:t>
            </a:r>
            <a:r>
              <a:rPr lang="en-US" dirty="0"/>
              <a:t>? </a:t>
            </a:r>
            <a:r>
              <a:rPr lang="en-US" dirty="0" err="1"/>
              <a:t>Jelaskan</a:t>
            </a:r>
            <a:r>
              <a:rPr lang="en-US" dirty="0"/>
              <a:t>!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i="1" dirty="0"/>
              <a:t>Big-Oh</a:t>
            </a:r>
            <a:r>
              <a:rPr lang="en-US" dirty="0"/>
              <a:t>?	</a:t>
            </a:r>
            <a:endParaRPr lang="en-US" dirty="0" smtClean="0"/>
          </a:p>
          <a:p>
            <a:pPr marL="114300" indent="0">
              <a:buNone/>
            </a:pPr>
            <a:r>
              <a:rPr lang="en-US" dirty="0" err="1" smtClean="0"/>
              <a:t>Jawaban</a:t>
            </a:r>
            <a:r>
              <a:rPr lang="en-US" dirty="0" smtClean="0"/>
              <a:t>: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1...n-1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 = i+1..n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</a:t>
            </a:r>
            <a:r>
              <a:rPr lang="en-US" dirty="0" err="1" smtClean="0"/>
              <a:t>jika</a:t>
            </a:r>
            <a:r>
              <a:rPr lang="en-US" dirty="0" smtClean="0"/>
              <a:t> A[k] &gt; A[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catat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inversi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T(n) = (n – 1) + (n – 2) + … + 2 + 1 = n(n – 1)/2 = O(n</a:t>
            </a:r>
            <a:r>
              <a:rPr lang="en-US" baseline="30000" dirty="0" smtClean="0"/>
              <a:t>2</a:t>
            </a:r>
            <a:r>
              <a:rPr lang="en-US" dirty="0" smtClean="0"/>
              <a:t>)  </a:t>
            </a:r>
            <a:r>
              <a:rPr lang="en-US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7527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534" y="313509"/>
            <a:ext cx="8520600" cy="3941858"/>
          </a:xfrm>
        </p:spPr>
        <p:txBody>
          <a:bodyPr/>
          <a:lstStyle/>
          <a:p>
            <a:pPr marL="114300" lvl="0" indent="0">
              <a:buNone/>
            </a:pPr>
            <a:r>
              <a:rPr lang="en-US" dirty="0" smtClean="0"/>
              <a:t>(c)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Divide and Conquer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langkah-langkahnya</a:t>
            </a:r>
            <a:r>
              <a:rPr lang="en-US" dirty="0"/>
              <a:t>? </a:t>
            </a:r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senarai</a:t>
            </a:r>
            <a:r>
              <a:rPr lang="en-US" dirty="0"/>
              <a:t> </a:t>
            </a:r>
            <a:r>
              <a:rPr lang="en-US" dirty="0" err="1"/>
              <a:t>delapan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!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i="1" dirty="0"/>
              <a:t>Big-Oh</a:t>
            </a:r>
            <a:r>
              <a:rPr lang="en-US" dirty="0"/>
              <a:t>?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brute force</a:t>
            </a:r>
            <a:r>
              <a:rPr lang="en-US" dirty="0"/>
              <a:t>?						</a:t>
            </a:r>
            <a:r>
              <a:rPr lang="en-US" b="1" dirty="0"/>
              <a:t>           (10)</a:t>
            </a:r>
            <a:endParaRPr lang="en-US" dirty="0"/>
          </a:p>
          <a:p>
            <a:pPr marL="114300" indent="0">
              <a:buNone/>
            </a:pPr>
            <a:r>
              <a:rPr lang="en-US" dirty="0" err="1" smtClean="0"/>
              <a:t>Jawaban</a:t>
            </a:r>
            <a:r>
              <a:rPr lang="en-US" dirty="0" smtClean="0"/>
              <a:t>: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larik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inversi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 smtClean="0"/>
              <a:t>Tahap</a:t>
            </a:r>
            <a:r>
              <a:rPr lang="en-US" dirty="0" smtClean="0"/>
              <a:t> combine : </a:t>
            </a:r>
            <a:r>
              <a:rPr lang="en-US" dirty="0" err="1" smtClean="0"/>
              <a:t>bandingkan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larik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&gt;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, </a:t>
            </a:r>
            <a:r>
              <a:rPr lang="en-US" dirty="0" err="1" smtClean="0"/>
              <a:t>catat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inversi</a:t>
            </a:r>
            <a:r>
              <a:rPr lang="en-US" dirty="0" smtClean="0"/>
              <a:t>.  </a:t>
            </a:r>
            <a:r>
              <a:rPr lang="en-US" dirty="0" err="1" smtClean="0"/>
              <a:t>Tahap</a:t>
            </a:r>
            <a:r>
              <a:rPr lang="en-US" dirty="0" smtClean="0"/>
              <a:t> combine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 smtClean="0"/>
              <a:t>elemen</a:t>
            </a:r>
            <a:r>
              <a:rPr lang="en-US" dirty="0" smtClean="0"/>
              <a:t>  </a:t>
            </a:r>
            <a:r>
              <a:rPr lang="en-US" dirty="0" err="1" smtClean="0"/>
              <a:t>sebanyak</a:t>
            </a:r>
            <a:r>
              <a:rPr lang="en-US" dirty="0" smtClean="0"/>
              <a:t> cn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marL="114300" indent="0">
              <a:buNone/>
            </a:pPr>
            <a:r>
              <a:rPr lang="en-US" dirty="0" smtClean="0"/>
              <a:t>                 T(n) = 1,                     n = 2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            = 2T(n/2) + cn</a:t>
            </a:r>
            <a:r>
              <a:rPr lang="en-US" baseline="30000" dirty="0" smtClean="0"/>
              <a:t>2</a:t>
            </a:r>
            <a:r>
              <a:rPr lang="en-US" dirty="0" smtClean="0"/>
              <a:t>,  n &gt; 2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Torema</a:t>
            </a:r>
            <a:r>
              <a:rPr lang="en-US" dirty="0" smtClean="0"/>
              <a:t> Master, </a:t>
            </a:r>
            <a:r>
              <a:rPr lang="en-US" dirty="0" err="1" smtClean="0"/>
              <a:t>diperoleh</a:t>
            </a:r>
            <a:r>
              <a:rPr lang="en-US" dirty="0" smtClean="0"/>
              <a:t> T(n) = O(n</a:t>
            </a:r>
            <a:r>
              <a:rPr lang="en-US" baseline="30000" dirty="0" smtClean="0"/>
              <a:t>2</a:t>
            </a:r>
            <a:r>
              <a:rPr lang="en-US" dirty="0" smtClean="0"/>
              <a:t>).                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Brute Force	</a:t>
            </a: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420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496389"/>
            <a:ext cx="8520600" cy="4072486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(d)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 err="1"/>
              <a:t>Mergesort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caranya</a:t>
            </a:r>
            <a:r>
              <a:rPr lang="en-US" dirty="0"/>
              <a:t>? </a:t>
            </a:r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senarai</a:t>
            </a:r>
            <a:r>
              <a:rPr lang="en-US" dirty="0"/>
              <a:t> </a:t>
            </a:r>
            <a:r>
              <a:rPr lang="en-US" dirty="0" err="1"/>
              <a:t>delapan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!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algoritmanya</a:t>
            </a:r>
            <a:r>
              <a:rPr lang="en-US" dirty="0"/>
              <a:t>?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/>
              <a:t>b </a:t>
            </a:r>
            <a:r>
              <a:rPr lang="en-US" dirty="0" err="1"/>
              <a:t>dan</a:t>
            </a:r>
            <a:r>
              <a:rPr lang="en-US" dirty="0"/>
              <a:t> c</a:t>
            </a:r>
            <a:r>
              <a:rPr lang="en-US" dirty="0" smtClean="0"/>
              <a:t>? </a:t>
            </a:r>
          </a:p>
          <a:p>
            <a:pPr marL="114300" indent="0">
              <a:buNone/>
            </a:pPr>
            <a:r>
              <a:rPr lang="en-US" dirty="0" err="1" smtClean="0"/>
              <a:t>Jawaban</a:t>
            </a:r>
            <a:r>
              <a:rPr lang="en-US" dirty="0" smtClean="0"/>
              <a:t>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combine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Mergesort</a:t>
            </a:r>
            <a:r>
              <a:rPr lang="en-US" dirty="0" smtClean="0"/>
              <a:t>,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larik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larik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terurut</a:t>
            </a:r>
            <a:r>
              <a:rPr lang="en-US" dirty="0" smtClean="0"/>
              <a:t>  </a:t>
            </a:r>
            <a:r>
              <a:rPr lang="en-US" dirty="0" err="1" smtClean="0"/>
              <a:t>menaik</a:t>
            </a:r>
            <a:r>
              <a:rPr lang="en-US" dirty="0" smtClean="0"/>
              <a:t>.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menggabungkan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B,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diperiksa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iya</a:t>
            </a:r>
            <a:r>
              <a:rPr lang="en-US" dirty="0" smtClean="0"/>
              <a:t>, </a:t>
            </a:r>
            <a:r>
              <a:rPr lang="en-US" dirty="0" err="1" smtClean="0"/>
              <a:t>catat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inversi</a:t>
            </a:r>
            <a:r>
              <a:rPr lang="en-US" dirty="0" smtClean="0"/>
              <a:t>.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combine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cn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r>
              <a:rPr lang="en-US" dirty="0" smtClean="0"/>
              <a:t>	    T(n</a:t>
            </a:r>
            <a:r>
              <a:rPr lang="en-US" dirty="0"/>
              <a:t>) = 1,                     n = 2</a:t>
            </a:r>
          </a:p>
          <a:p>
            <a:pPr marL="114300" indent="0">
              <a:buNone/>
            </a:pPr>
            <a:r>
              <a:rPr lang="en-US" dirty="0"/>
              <a:t>	            = 2T(n/2) + </a:t>
            </a:r>
            <a:r>
              <a:rPr lang="en-US" dirty="0" err="1" smtClean="0"/>
              <a:t>cn</a:t>
            </a:r>
            <a:r>
              <a:rPr lang="en-US" dirty="0" smtClean="0"/>
              <a:t>,  </a:t>
            </a:r>
            <a:r>
              <a:rPr lang="en-US" dirty="0"/>
              <a:t>n &gt; 2</a:t>
            </a:r>
          </a:p>
          <a:p>
            <a:pPr marL="114300" indent="0">
              <a:buNone/>
            </a:pPr>
            <a:r>
              <a:rPr lang="en-US" dirty="0"/>
              <a:t>               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Torema</a:t>
            </a:r>
            <a:r>
              <a:rPr lang="en-US" dirty="0"/>
              <a:t> Master, </a:t>
            </a:r>
            <a:r>
              <a:rPr lang="en-US" dirty="0" err="1"/>
              <a:t>diperoleh</a:t>
            </a:r>
            <a:r>
              <a:rPr lang="en-US" dirty="0"/>
              <a:t> T(n) = </a:t>
            </a:r>
            <a:r>
              <a:rPr lang="en-US" dirty="0" smtClean="0"/>
              <a:t>O(n log n).                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b </a:t>
            </a:r>
            <a:r>
              <a:rPr lang="en-US" dirty="0" err="1" smtClean="0"/>
              <a:t>dan</a:t>
            </a:r>
            <a:r>
              <a:rPr lang="en-US" smtClean="0"/>
              <a:t> c</a:t>
            </a: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2114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Soal 2: DFS dan BFS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8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(a)   Dari setiap pernyataan di bawah ini, tentukan apakah pernyataan tersebut benar atau salah. Jika benar cukup tuliskan ‘Benar’, jika salah, tuliskan pernyataan yang seharusnya sehingga menjadi pernyataan yang benar.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(i)  Cara kerja algoritma DFS seperti struktur data </a:t>
            </a:r>
            <a:r>
              <a:rPr lang="en" sz="1100" i="1">
                <a:solidFill>
                  <a:schemeClr val="dk1"/>
                </a:solidFill>
              </a:rPr>
              <a:t>queue</a:t>
            </a:r>
            <a:r>
              <a:rPr lang="en" sz="1100">
                <a:solidFill>
                  <a:schemeClr val="dk1"/>
                </a:solidFill>
              </a:rPr>
              <a:t>, dan cara kerja algoritma BFS seperti struktur data </a:t>
            </a:r>
            <a:r>
              <a:rPr lang="en" sz="1100" i="1">
                <a:solidFill>
                  <a:schemeClr val="dk1"/>
                </a:solidFill>
              </a:rPr>
              <a:t>stack</a:t>
            </a:r>
            <a:r>
              <a:rPr lang="en" sz="1100">
                <a:solidFill>
                  <a:schemeClr val="dk1"/>
                </a:solidFill>
              </a:rPr>
              <a:t>. </a:t>
            </a:r>
            <a:r>
              <a:rPr lang="en" sz="1100" b="1">
                <a:solidFill>
                  <a:schemeClr val="dk1"/>
                </a:solidFill>
              </a:rPr>
              <a:t>(Nilai 3)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Jawab: Salah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Cara kerja algoritma DFS seperti struktur data </a:t>
            </a:r>
            <a:r>
              <a:rPr lang="en" sz="1100" i="1">
                <a:solidFill>
                  <a:schemeClr val="dk1"/>
                </a:solidFill>
              </a:rPr>
              <a:t>stack</a:t>
            </a:r>
            <a:r>
              <a:rPr lang="en" sz="1100">
                <a:solidFill>
                  <a:schemeClr val="dk1"/>
                </a:solidFill>
              </a:rPr>
              <a:t>, dan cara kerja algoritma BFS seperti struktur data </a:t>
            </a:r>
            <a:r>
              <a:rPr lang="en" sz="1100" i="1">
                <a:solidFill>
                  <a:schemeClr val="dk1"/>
                </a:solidFill>
              </a:rPr>
              <a:t>queue</a:t>
            </a:r>
            <a:r>
              <a:rPr lang="en" sz="1100">
                <a:solidFill>
                  <a:schemeClr val="dk1"/>
                </a:solidFill>
              </a:rPr>
              <a:t>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(ii) Penelusuran secara DFS pada sebuah graf berarah, akan menghasilkan pohon-pohon penelusuran yang sama jika dimulai dari sembarang simpul pada graf tersebut. </a:t>
            </a:r>
            <a:r>
              <a:rPr lang="en" sz="1100" b="1">
                <a:solidFill>
                  <a:schemeClr val="dk1"/>
                </a:solidFill>
              </a:rPr>
              <a:t>(Nilai 3)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Jawab: Salah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Penelusuran secara DFS pada sebuah graf berarah, akan menghasilkan pohon-pohon penelusuran yang belum tentu sama jika dimulai dari sembarang simpul pada graf tersebut.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(iii) Terdapat graf pada Gambar 1, dan penelusuran secara BFS pada graf tersebut jika dimulai dari simpul Q (dengan </a:t>
            </a:r>
            <a:r>
              <a:rPr lang="en" sz="1100" i="1">
                <a:solidFill>
                  <a:schemeClr val="dk1"/>
                </a:solidFill>
              </a:rPr>
              <a:t>expand</a:t>
            </a:r>
            <a:r>
              <a:rPr lang="en" sz="1100">
                <a:solidFill>
                  <a:schemeClr val="dk1"/>
                </a:solidFill>
              </a:rPr>
              <a:t> selanjutnya memperhatikan urutan alfabet) adalah QMNPOR. </a:t>
            </a:r>
            <a:r>
              <a:rPr lang="en" sz="1100" b="1">
                <a:solidFill>
                  <a:schemeClr val="dk1"/>
                </a:solidFill>
              </a:rPr>
              <a:t>(Nilai 3)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Jawab: Salah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Seharusnya: QMNPRO</a:t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1300" y="3596188"/>
            <a:ext cx="2057400" cy="122872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6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2: DFS dan BFS (2)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632700"/>
            <a:ext cx="8520600" cy="359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(b) Terdapat sebuah graf pada Gambar 2, yang menunjukkan keterhubungan antar simpul dan jarak antar simpul.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(i) Tuliskan dengan lengkap tabel yang menunjukkan pohon pencarian jalur dari simpul A ke simpul G dengan cara DFS, dengan urutan pemeriksaan tetangga sesuai urutan alfabet. Tabel berisi informasi simpul ekspan dan simpul hidup. Tuliskan jalur yang dihasilkan dan jarak dari  jalur yang dihasilkan. </a:t>
            </a:r>
            <a:r>
              <a:rPr lang="en" sz="1100" b="1">
                <a:solidFill>
                  <a:schemeClr val="dk1"/>
                </a:solidFill>
              </a:rPr>
              <a:t>(Nilai 5)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Jawab: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Jadi jalur yang ditemukan dengan cara DFS adalah A-B-D-E-G dengan jarak 16.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aphicFrame>
        <p:nvGraphicFramePr>
          <p:cNvPr id="71" name="Google Shape;71;p15"/>
          <p:cNvGraphicFramePr/>
          <p:nvPr/>
        </p:nvGraphicFramePr>
        <p:xfrm>
          <a:off x="942200" y="1584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{C52F4D49-F86B-4919-AD7D-EBFA8AB0A37B}</a:tableStyleId>
              </a:tblPr>
              <a:tblGrid>
                <a:gridCol w="1633100"/>
                <a:gridCol w="6082725"/>
              </a:tblGrid>
              <a:tr h="4570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Simpul Ekspan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Simpul Hidup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671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B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,C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84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B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</a:t>
                      </a:r>
                      <a:r>
                        <a:rPr lang="en" sz="1100" baseline="-25000"/>
                        <a:t>AB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AB, </a:t>
                      </a:r>
                      <a:r>
                        <a:rPr lang="en" sz="1100"/>
                        <a:t>C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84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</a:t>
                      </a:r>
                      <a:r>
                        <a:rPr lang="en" sz="1100" baseline="-25000"/>
                        <a:t>AB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AB, </a:t>
                      </a:r>
                      <a:r>
                        <a:rPr lang="en" sz="1100"/>
                        <a:t>C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84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G</a:t>
                      </a:r>
                      <a:r>
                        <a:rPr lang="en" sz="1100" baseline="-25000"/>
                        <a:t>ABDE</a:t>
                      </a:r>
                      <a:r>
                        <a:rPr lang="en" sz="1100"/>
                        <a:t>,  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AB, </a:t>
                      </a:r>
                      <a:r>
                        <a:rPr lang="en" sz="1100"/>
                        <a:t>C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671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G</a:t>
                      </a:r>
                      <a:r>
                        <a:rPr lang="en" sz="1100" baseline="-25000"/>
                        <a:t>ABDE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Goal ditemukan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6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2: DFS dan BFS (3)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632700"/>
            <a:ext cx="3360900" cy="359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(b) Terdapat sebuah graf pada Gambar 2, yang menunjukkan keterhubungan antar simpul dan jarak antar simpul.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(ii) Tuliskan dengan lengkap tabel yang menunjukkan pohon pencarian jalur dari simpul A ke simpul G dengan cara BFS, dengan urutan pemeriksaan tetangga sesuai urutan alfabet. Tabel berisi informasi simpul ekspand dan simpul hidup. Tuliskan jalur yang dihasilkan dan jarak dari  jalur yang dihasilkan. </a:t>
            </a:r>
            <a:r>
              <a:rPr lang="en" sz="1100" b="1">
                <a:solidFill>
                  <a:schemeClr val="dk1"/>
                </a:solidFill>
              </a:rPr>
              <a:t>(Nilai 5)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Jawab: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Jadi jalur yang ditemukan dengan cara BFS adalah A-B-D-G dengan jarak 14.</a:t>
            </a: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aphicFrame>
        <p:nvGraphicFramePr>
          <p:cNvPr id="79" name="Google Shape;79;p16"/>
          <p:cNvGraphicFramePr/>
          <p:nvPr/>
        </p:nvGraphicFramePr>
        <p:xfrm>
          <a:off x="4328400" y="157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{C52F4D49-F86B-4919-AD7D-EBFA8AB0A37B}</a:tableStyleId>
              </a:tblPr>
              <a:tblGrid>
                <a:gridCol w="934150"/>
                <a:gridCol w="3479375"/>
              </a:tblGrid>
              <a:tr h="5805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Simpul Ekspan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Simpul Hidup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685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B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,C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B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D</a:t>
                      </a:r>
                      <a:r>
                        <a:rPr lang="en" sz="1100" baseline="-25000"/>
                        <a:t>AB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AB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F</a:t>
                      </a:r>
                      <a:r>
                        <a:rPr lang="en" sz="1100" baseline="-25000"/>
                        <a:t>A</a:t>
                      </a:r>
                      <a:r>
                        <a:rPr lang="en" sz="1100"/>
                        <a:t>, D</a:t>
                      </a:r>
                      <a:r>
                        <a:rPr lang="en" sz="1100" baseline="-25000"/>
                        <a:t>AB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AB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AC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F</a:t>
                      </a:r>
                      <a:r>
                        <a:rPr lang="en" sz="1100" baseline="-25000"/>
                        <a:t>A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</a:t>
                      </a:r>
                      <a:r>
                        <a:rPr lang="en" sz="1100" baseline="-25000"/>
                        <a:t>AB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AB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AC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AF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</a:t>
                      </a:r>
                      <a:r>
                        <a:rPr lang="en" sz="1100" baseline="-25000"/>
                        <a:t>AB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J</a:t>
                      </a:r>
                      <a:r>
                        <a:rPr lang="en" sz="1100" baseline="-25000"/>
                        <a:t>AB</a:t>
                      </a:r>
                      <a:r>
                        <a:rPr lang="en" sz="1100"/>
                        <a:t>, F</a:t>
                      </a:r>
                      <a:r>
                        <a:rPr lang="en" sz="1100" baseline="-25000"/>
                        <a:t>AC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AF, </a:t>
                      </a: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J</a:t>
                      </a:r>
                      <a:r>
                        <a:rPr lang="en" sz="1100" baseline="-25000"/>
                        <a:t>AB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F</a:t>
                      </a:r>
                      <a:r>
                        <a:rPr lang="en" sz="1100" baseline="-25000"/>
                        <a:t>AC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AF, </a:t>
                      </a: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I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ABJ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F</a:t>
                      </a:r>
                      <a:r>
                        <a:rPr lang="en" sz="1100" baseline="-25000"/>
                        <a:t>AC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H</a:t>
                      </a:r>
                      <a:r>
                        <a:rPr lang="en" sz="1100" baseline="-25000"/>
                        <a:t>AF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AF, </a:t>
                      </a: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I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ACF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ACF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H</a:t>
                      </a:r>
                      <a:r>
                        <a:rPr lang="en" sz="1100" baseline="-25000"/>
                        <a:t>AF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K</a:t>
                      </a:r>
                      <a:r>
                        <a:rPr lang="en" sz="1100" baseline="-25000"/>
                        <a:t>AF, </a:t>
                      </a: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I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ACF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ACF, </a:t>
                      </a:r>
                      <a:r>
                        <a:rPr lang="en" sz="1100"/>
                        <a:t>I</a:t>
                      </a:r>
                      <a:r>
                        <a:rPr lang="en" sz="1100" baseline="-25000"/>
                        <a:t>AFH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K</a:t>
                      </a:r>
                      <a:r>
                        <a:rPr lang="en" sz="1100" baseline="-25000"/>
                        <a:t>AF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I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ACF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ACF, </a:t>
                      </a:r>
                      <a:r>
                        <a:rPr lang="en" sz="1100"/>
                        <a:t>I</a:t>
                      </a:r>
                      <a:r>
                        <a:rPr lang="en" sz="1100" baseline="-25000"/>
                        <a:t>AFH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AFK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1960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</a:t>
                      </a:r>
                      <a:r>
                        <a:rPr lang="en" sz="1100" baseline="-25000"/>
                        <a:t>ABD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G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ABD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I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ABJ</a:t>
                      </a:r>
                      <a:r>
                        <a:rPr lang="en" sz="1100"/>
                        <a:t>, H</a:t>
                      </a:r>
                      <a:r>
                        <a:rPr lang="en" sz="1100" baseline="-25000"/>
                        <a:t>ACF</a:t>
                      </a:r>
                      <a:r>
                        <a:rPr lang="en" sz="1100"/>
                        <a:t>, K</a:t>
                      </a:r>
                      <a:r>
                        <a:rPr lang="en" sz="1100" baseline="-25000"/>
                        <a:t>ACF, </a:t>
                      </a:r>
                      <a:r>
                        <a:rPr lang="en" sz="1100"/>
                        <a:t>I</a:t>
                      </a:r>
                      <a:r>
                        <a:rPr lang="en" sz="1100" baseline="-25000"/>
                        <a:t>AFH</a:t>
                      </a:r>
                      <a:r>
                        <a:rPr lang="en" sz="1100"/>
                        <a:t>, J</a:t>
                      </a:r>
                      <a:r>
                        <a:rPr lang="en" sz="1100" baseline="-25000"/>
                        <a:t>AFK</a:t>
                      </a:r>
                      <a:r>
                        <a:rPr lang="en" sz="1100"/>
                        <a:t>, G</a:t>
                      </a:r>
                      <a:r>
                        <a:rPr lang="en" sz="1100" baseline="-25000"/>
                        <a:t>ABDE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6852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G</a:t>
                      </a:r>
                      <a:r>
                        <a:rPr lang="en" sz="1100" baseline="-25000"/>
                        <a:t>ABD</a:t>
                      </a:r>
                      <a:endParaRPr sz="1100" baseline="-2500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Goal ditemukan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6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Soal 3: Decrease and Conquer</a:t>
            </a:r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572600"/>
            <a:ext cx="8520600" cy="43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Terdapat sebuah matriks A berukuran , yang sudah terurut menaik elemen-elemennya, sedemikian sehingga  untuk ; dan  untuk . Persoalan yang akan diselesaikan adalah menentukan apakah sebuah elemen  ada pada matriks tersebut. Gunakan pendekatan Decrease and Conquer untuk menyelesaikan persoalan tersebut.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AutoNum type="alphaLcParenBoth"/>
            </a:pPr>
            <a:r>
              <a:rPr lang="en" sz="1400">
                <a:solidFill>
                  <a:schemeClr val="dk1"/>
                </a:solidFill>
              </a:rPr>
              <a:t>Tuliskan langkah-langkah pendekatan yang anda usulkan, dan tuliskan apakah pendekatan tersebut termasuk </a:t>
            </a:r>
            <a:r>
              <a:rPr lang="en" sz="1400" i="1">
                <a:solidFill>
                  <a:schemeClr val="dk1"/>
                </a:solidFill>
              </a:rPr>
              <a:t>decrease by a contant</a:t>
            </a:r>
            <a:r>
              <a:rPr lang="en" sz="1400">
                <a:solidFill>
                  <a:schemeClr val="dk1"/>
                </a:solidFill>
              </a:rPr>
              <a:t>, </a:t>
            </a:r>
            <a:r>
              <a:rPr lang="en" sz="1400" i="1">
                <a:solidFill>
                  <a:schemeClr val="dk1"/>
                </a:solidFill>
              </a:rPr>
              <a:t>decrease by factor</a:t>
            </a:r>
            <a:r>
              <a:rPr lang="en" sz="1400">
                <a:solidFill>
                  <a:schemeClr val="dk1"/>
                </a:solidFill>
              </a:rPr>
              <a:t>, atau </a:t>
            </a:r>
            <a:r>
              <a:rPr lang="en" sz="1400" i="1">
                <a:solidFill>
                  <a:schemeClr val="dk1"/>
                </a:solidFill>
              </a:rPr>
              <a:t>decrease by variable size</a:t>
            </a:r>
            <a:r>
              <a:rPr lang="en" sz="1400">
                <a:solidFill>
                  <a:schemeClr val="dk1"/>
                </a:solidFill>
              </a:rPr>
              <a:t>. Tentukan juga kompleksitas pendekatan usulan anda dalam notasi Big O. </a:t>
            </a:r>
            <a:r>
              <a:rPr lang="en" sz="1400" b="1">
                <a:solidFill>
                  <a:schemeClr val="dk1"/>
                </a:solidFill>
              </a:rPr>
              <a:t>(Nilai 10)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Jawab: 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Alternatif I: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Penerapan binary search di tiap baris pada matriks. Setiap baris, periksa elemen tengah (e):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(i)                  jika e&lt;x maka periksa elemen sebelah kanan dari e, dan abaikan elemen kiri dari e;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(ii)                Jika e&gt;x maka periksa elemen sebealah kiri dari e, dan abaikan elemen kanan dari e;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(iii)               Jika e=x maka elemen yang dicari ditemukan.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Pendekatan ini termasuk </a:t>
            </a:r>
            <a:r>
              <a:rPr lang="en" sz="1400" i="1">
                <a:solidFill>
                  <a:schemeClr val="dk1"/>
                </a:solidFill>
              </a:rPr>
              <a:t>decrease by variable</a:t>
            </a:r>
            <a:r>
              <a:rPr lang="en" sz="1400">
                <a:solidFill>
                  <a:schemeClr val="dk1"/>
                </a:solidFill>
              </a:rPr>
              <a:t>. Binary search pada tiap baris memerlukan waktu O(log n), dan jika diterapkan pada n baris maka kompleksitas waktunya adalah : O (n log n)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>
                <a:solidFill>
                  <a:schemeClr val="dk1"/>
                </a:solidFill>
              </a:rPr>
              <a:t>Jika kurang tepat, nilai menjadi 3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2910</Words>
  <Application>Microsoft Office PowerPoint</Application>
  <PresentationFormat>On-screen Show (16:9)</PresentationFormat>
  <Paragraphs>399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Simple Light</vt:lpstr>
      <vt:lpstr>Pembahasan UTS IF2211</vt:lpstr>
      <vt:lpstr>Soal 1: Brute Foce dan Divide and Conquer</vt:lpstr>
      <vt:lpstr>PowerPoint Presentation</vt:lpstr>
      <vt:lpstr>PowerPoint Presentation</vt:lpstr>
      <vt:lpstr>PowerPoint Presentation</vt:lpstr>
      <vt:lpstr>Soal 2: DFS dan BFS</vt:lpstr>
      <vt:lpstr>Soal 2: DFS dan BFS (2)</vt:lpstr>
      <vt:lpstr>Soal 2: DFS dan BFS (3)</vt:lpstr>
      <vt:lpstr>Soal 3: Decrease and Conquer</vt:lpstr>
      <vt:lpstr>Soal 3: Decrease and Conquer (2)</vt:lpstr>
      <vt:lpstr>Soal 3: Decrease and Conquer (3)</vt:lpstr>
      <vt:lpstr>Soal 4: Exhaustive Search + Greedy</vt:lpstr>
      <vt:lpstr>Solusi Soal 4a: Exhaustive Search</vt:lpstr>
      <vt:lpstr>Solusi Soal 4b: Greedy</vt:lpstr>
      <vt:lpstr>Soal 5: Exhaustive Search + Greedy</vt:lpstr>
      <vt:lpstr>Solusi Soal 5a: Dijkstra (Nilai 10)</vt:lpstr>
      <vt:lpstr>Solusi 5b: Kruskal (nilai 7.5)</vt:lpstr>
      <vt:lpstr>Solusi 5c (nilai 2.5)</vt:lpstr>
      <vt:lpstr>Soal 1: Brute Force + Divide and Conquer</vt:lpstr>
      <vt:lpstr>Soal 1: Brute Force + Divide and Conquer</vt:lpstr>
      <vt:lpstr>Soal 2a: DFS and BFS</vt:lpstr>
      <vt:lpstr>Soal 2b</vt:lpstr>
      <vt:lpstr>Soal 3: Decrease and Conquer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UTS IF2211</dc:title>
  <cp:lastModifiedBy>rinaldi-irk</cp:lastModifiedBy>
  <cp:revision>3</cp:revision>
  <dcterms:modified xsi:type="dcterms:W3CDTF">2019-04-22T08:47:24Z</dcterms:modified>
</cp:coreProperties>
</file>