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57" r:id="rId4"/>
    <p:sldId id="264" r:id="rId5"/>
    <p:sldId id="265" r:id="rId6"/>
    <p:sldId id="266" r:id="rId7"/>
    <p:sldId id="267" r:id="rId8"/>
    <p:sldId id="258" r:id="rId9"/>
    <p:sldId id="259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82A07-F407-4AF4-9ABC-4D254133578E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9B1E2-D236-4D74-97CA-B59F949D0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66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9B1E2-D236-4D74-97CA-B59F949D0A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6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84E7-DC88-466D-AB06-A095835A41A4}" type="datetime1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3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F47B-F106-42E8-AA72-0DC1F0B791F5}" type="datetime1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2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54AA0-D7FF-46DD-B45C-D5DABFD70C46}" type="datetime1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95A2C-4E19-41FD-AE0D-853DAA05D44D}" type="datetime1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3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B35D-ACBA-43DC-90C6-A32A0F54652C}" type="datetime1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5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DD84-6107-4149-ACC9-212BE82381E8}" type="datetime1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0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A800-04BC-4CD3-BB9A-1AF9FEE92B4F}" type="datetime1">
              <a:rPr lang="en-US" smtClean="0"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7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D0B2-1994-4563-902D-11BCB52C8E4A}" type="datetime1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9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F3E5-F24A-484E-B4A5-0AFAA80D432A}" type="datetime1">
              <a:rPr lang="en-US" smtClean="0"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8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9030-5DFC-415C-A1BA-26598BAEBF98}" type="datetime1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1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49A5-1985-4C3A-B61C-E57D296EC8F3}" type="datetime1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1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4186-65A6-4E54-A2F0-950265BD8B52}" type="datetime1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Convex Hull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Bahan</a:t>
            </a:r>
            <a:r>
              <a:rPr lang="en-US" dirty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IF2211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endParaRPr lang="en-US" dirty="0" smtClean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Ulfa</a:t>
            </a:r>
            <a:r>
              <a:rPr lang="en-US" dirty="0" smtClean="0"/>
              <a:t> </a:t>
            </a:r>
            <a:r>
              <a:rPr lang="en-US" dirty="0" err="1" smtClean="0"/>
              <a:t>Maulidevi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ITB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5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Ide Divide and Conquer (3)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514350" indent="-514350">
                  <a:buFont typeface="+mj-lt"/>
                  <a:buAutoNum type="arabicPeriod" startAt="4"/>
                </a:pPr>
                <a:r>
                  <a:rPr lang="id-ID" dirty="0"/>
                  <a:t>Untuk sebuah bagian (misal S1), terdapat dua kemungkinan:</a:t>
                </a:r>
              </a:p>
              <a:p>
                <a:pPr lvl="1"/>
                <a:r>
                  <a:rPr lang="id-ID" dirty="0"/>
                  <a:t>Jika tidak ada titik lain selain S1, maka titik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dirty="0" smtClean="0">
                        <a:latin typeface="Cambria Math" panose="02040503050406030204" pitchFamily="18" charset="0"/>
                      </a:rPr>
                      <m:t>dan</m:t>
                    </m:r>
                    <m:r>
                      <a:rPr lang="id-ID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 menjadi pembentuk convex hull bagian S1</a:t>
                </a:r>
              </a:p>
              <a:p>
                <a:pPr lvl="1"/>
                <a:r>
                  <a:rPr lang="id-ID" dirty="0"/>
                  <a:t>Jika S1 tidak kosong, pilih sebuah titik yang memiliki jarak terjauh dari garis </a:t>
                </a:r>
                <a14:m>
                  <m:oMath xmlns:m="http://schemas.openxmlformats.org/officeDocument/2006/math">
                    <m:r>
                      <a:rPr lang="id-ID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dirty="0">
                        <a:latin typeface="Cambria Math" panose="02040503050406030204" pitchFamily="18" charset="0"/>
                      </a:rPr>
                      <m:t>𝑝𝑛</m:t>
                    </m:r>
                    <m:r>
                      <m:rPr>
                        <m:nor/>
                      </m:rPr>
                      <a:rPr lang="id-ID" dirty="0"/>
                      <m:t> </m:t>
                    </m:r>
                    <m:r>
                      <m:rPr>
                        <m:nor/>
                      </m:rPr>
                      <a:rPr lang="id-ID" b="0" i="0" dirty="0" smtClean="0"/>
                      <m:t>(</m:t>
                    </m:r>
                    <m:r>
                      <m:rPr>
                        <m:nor/>
                      </m:rPr>
                      <a:rPr lang="id-ID" b="0" i="0" dirty="0" smtClean="0"/>
                      <m:t>misal</m:t>
                    </m:r>
                    <m:r>
                      <m:rPr>
                        <m:nor/>
                      </m:rPr>
                      <a:rPr lang="id-ID" b="0" i="0" dirty="0" smtClean="0"/>
                      <m:t> </m:t>
                    </m:r>
                    <m:r>
                      <m:rPr>
                        <m:nor/>
                      </m:rPr>
                      <a:rPr lang="id-ID" b="0" i="0" dirty="0" smtClean="0"/>
                      <m:t>pmax</m:t>
                    </m:r>
                    <m:r>
                      <m:rPr>
                        <m:nor/>
                      </m:rPr>
                      <a:rPr lang="id-ID" b="0" i="0" dirty="0" smtClean="0"/>
                      <m:t>). </m:t>
                    </m:r>
                    <m:r>
                      <m:rPr>
                        <m:nor/>
                      </m:rPr>
                      <a:rPr lang="id-ID" dirty="0"/>
                      <m:t>Jika</m:t>
                    </m:r>
                    <m:r>
                      <m:rPr>
                        <m:nor/>
                      </m:rPr>
                      <a:rPr lang="id-ID" dirty="0"/>
                      <m:t> </m:t>
                    </m:r>
                    <m:r>
                      <m:rPr>
                        <m:nor/>
                      </m:rPr>
                      <a:rPr lang="id-ID" dirty="0"/>
                      <m:t>terdapat</m:t>
                    </m:r>
                    <m:r>
                      <m:rPr>
                        <m:nor/>
                      </m:rPr>
                      <a:rPr lang="id-ID" dirty="0"/>
                      <m:t> </m:t>
                    </m:r>
                  </m:oMath>
                </a14:m>
                <a:r>
                  <a:rPr lang="id-ID" dirty="0"/>
                  <a:t>beberapa titik dengan jarak yang sama, pilih sebuah titik yang memaksimalkan sudut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max</m:t>
                    </m:r>
                  </m:oMath>
                </a14:m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1</m:t>
                    </m:r>
                  </m:oMath>
                </a14:m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n</m:t>
                    </m:r>
                  </m:oMath>
                </a14:m>
                <a:r>
                  <a:rPr lang="id-ID" dirty="0"/>
                  <a:t> </a:t>
                </a:r>
              </a:p>
              <a:p>
                <a:pPr lvl="1"/>
                <a:r>
                  <a:rPr lang="id-ID" dirty="0"/>
                  <a:t>Semua titik yang berada di dalam daerah segitiga diabaikan untuk pemeriksaan lebih lanjut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max</m:t>
                    </m:r>
                  </m:oMath>
                </a14:m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1</m:t>
                    </m:r>
                  </m:oMath>
                </a14:m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n</m:t>
                    </m:r>
                  </m:oMath>
                </a14:m>
                <a:endParaRPr lang="id-ID" dirty="0"/>
              </a:p>
              <a:p>
                <a:pPr marL="514350" indent="-514350">
                  <a:buFont typeface="+mj-lt"/>
                  <a:buAutoNum type="arabicPeriod" startAt="4"/>
                </a:pPr>
                <a:r>
                  <a:rPr lang="id-ID" dirty="0"/>
                  <a:t>Tentukan kumpulan titik yang berada di sebelah kiri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 baseline="-25000" dirty="0" smtClean="0">
                        <a:latin typeface="Cambria Math" panose="02040503050406030204" pitchFamily="18" charset="0"/>
                      </a:rPr>
                      <m:t>𝑚𝑎𝑥</m:t>
                    </m:r>
                  </m:oMath>
                </a14:m>
                <a:r>
                  <a:rPr lang="id-ID" dirty="0"/>
                  <a:t> (menjadi bagian S</a:t>
                </a:r>
                <a:r>
                  <a:rPr lang="id-ID" baseline="-25000" dirty="0"/>
                  <a:t>1,1</a:t>
                </a:r>
                <a:r>
                  <a:rPr lang="id-ID" dirty="0"/>
                  <a:t>), dan di sebelah kanan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 baseline="-25000" dirty="0" smtClean="0">
                        <a:latin typeface="Cambria Math" panose="02040503050406030204" pitchFamily="18" charset="0"/>
                      </a:rPr>
                      <m:t>𝑚𝑎𝑥</m:t>
                    </m:r>
                  </m:oMath>
                </a14:m>
                <a:r>
                  <a:rPr lang="id-ID" dirty="0"/>
                  <a:t>(menjadi bagian S</a:t>
                </a:r>
                <a:r>
                  <a:rPr lang="id-ID" baseline="-25000" dirty="0"/>
                  <a:t>1,2</a:t>
                </a:r>
                <a:r>
                  <a:rPr lang="id-ID" dirty="0"/>
                  <a:t>)</a:t>
                </a:r>
              </a:p>
              <a:p>
                <a:pPr marL="514350" indent="-514350">
                  <a:buFont typeface="+mj-lt"/>
                  <a:buAutoNum type="arabicPeriod" startAt="4"/>
                </a:pPr>
                <a:r>
                  <a:rPr lang="id-ID" dirty="0"/>
                  <a:t>Lakukan hal yang sama (butir 4 dan 5) untuk bagian S2, hingga bagian ‘kiri’ dan ‘kanan’ kosong</a:t>
                </a:r>
              </a:p>
              <a:p>
                <a:pPr marL="514350" indent="-514350">
                  <a:buFont typeface="+mj-lt"/>
                  <a:buAutoNum type="arabicPeriod" startAt="4"/>
                </a:pPr>
                <a:r>
                  <a:rPr lang="id-ID" dirty="0"/>
                  <a:t>Kembalikan pasangan titik yang dihasilkan</a:t>
                </a:r>
              </a:p>
              <a:p>
                <a:pPr marL="514350" indent="-514350">
                  <a:buFont typeface="+mj-lt"/>
                  <a:buAutoNum type="arabicPeriod" startAt="4"/>
                </a:pPr>
                <a:endParaRPr lang="id-ID" dirty="0"/>
              </a:p>
              <a:p>
                <a:pPr marL="514350" indent="-514350">
                  <a:buFont typeface="+mj-lt"/>
                  <a:buAutoNum type="arabicPeriod" startAt="4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01" t="-3641" r="-986" b="-168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38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Ilustrasi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1818" t="63729" r="11826" b="-1"/>
          <a:stretch/>
        </p:blipFill>
        <p:spPr>
          <a:xfrm>
            <a:off x="3762233" y="3796731"/>
            <a:ext cx="6005015" cy="25151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41818" t="18460" r="11826" b="45624"/>
          <a:stretch/>
        </p:blipFill>
        <p:spPr>
          <a:xfrm>
            <a:off x="3762233" y="490713"/>
            <a:ext cx="6005015" cy="249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48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Selamat belajar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4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d-ID" sz="2400" dirty="0"/>
              <a:t>Salah satu hal penting dalam komputasi geometri adalah menentukan </a:t>
            </a:r>
            <a:r>
              <a:rPr lang="id-ID" sz="2400" i="1" dirty="0"/>
              <a:t>convex hull</a:t>
            </a:r>
            <a:r>
              <a:rPr lang="id-ID" sz="2400" dirty="0"/>
              <a:t> dari kumpulan titik. 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id-ID" sz="2400" dirty="0" smtClean="0"/>
              <a:t>Himpunan </a:t>
            </a:r>
            <a:r>
              <a:rPr lang="id-ID" sz="2400" dirty="0"/>
              <a:t>titik pada bidang planar disebut </a:t>
            </a:r>
            <a:r>
              <a:rPr lang="id-ID" sz="2400" i="1" dirty="0"/>
              <a:t>convex</a:t>
            </a:r>
            <a:r>
              <a:rPr lang="id-ID" sz="2400" dirty="0"/>
              <a:t> jika untuk sembarang dua titik pada bidang tersebut (misal p dan q), seluruh segmen garis yang berakhir di p dan q berada pada himpunan tersebut. </a:t>
            </a:r>
            <a:r>
              <a:rPr lang="en-US" sz="2400" dirty="0" smtClean="0"/>
              <a:t> </a:t>
            </a:r>
            <a:r>
              <a:rPr lang="id-ID" sz="2400" dirty="0" smtClean="0"/>
              <a:t>Contoh </a:t>
            </a:r>
            <a:r>
              <a:rPr lang="id-ID" sz="2400" dirty="0"/>
              <a:t>gambar 1 adalah poligon yang </a:t>
            </a:r>
            <a:r>
              <a:rPr lang="id-ID" sz="2400" i="1" dirty="0"/>
              <a:t>convex</a:t>
            </a:r>
            <a:r>
              <a:rPr lang="id-ID" sz="2400" dirty="0"/>
              <a:t>, sedangkan gambar 2 menunjukkan contoh yang </a:t>
            </a:r>
            <a:r>
              <a:rPr lang="id-ID" sz="2400" i="1" dirty="0"/>
              <a:t>non-convex</a:t>
            </a:r>
            <a:r>
              <a:rPr lang="id-ID" sz="2400" dirty="0"/>
              <a:t>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53844" t="41598" r="23056" b="14321"/>
          <a:stretch/>
        </p:blipFill>
        <p:spPr bwMode="auto">
          <a:xfrm>
            <a:off x="2782252" y="4664392"/>
            <a:ext cx="1584008" cy="18164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2"/>
          <a:srcRect l="78107" t="39735" r="2448" b="7803"/>
          <a:stretch/>
        </p:blipFill>
        <p:spPr bwMode="auto">
          <a:xfrm>
            <a:off x="6633564" y="4567238"/>
            <a:ext cx="1370648" cy="19135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38070" y="6390639"/>
            <a:ext cx="1872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1: convex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28561" y="6413498"/>
            <a:ext cx="2237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2:non convex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36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4095"/>
            <a:ext cx="10515600" cy="4351338"/>
          </a:xfrm>
        </p:spPr>
        <p:txBody>
          <a:bodyPr/>
          <a:lstStyle/>
          <a:p>
            <a:r>
              <a:rPr lang="id-ID" dirty="0"/>
              <a:t>Convex Hull dari himpunan titik S adalah himpunan convex terkecil (</a:t>
            </a:r>
            <a:r>
              <a:rPr lang="id-ID" i="1" dirty="0"/>
              <a:t>convex polygon</a:t>
            </a:r>
            <a:r>
              <a:rPr lang="id-ID" dirty="0"/>
              <a:t>) yang mengandung 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52564" t="25742" r="15198" b="41783"/>
          <a:stretch/>
        </p:blipFill>
        <p:spPr>
          <a:xfrm>
            <a:off x="3392151" y="2075252"/>
            <a:ext cx="5652232" cy="304777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0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r>
              <a:rPr lang="id-ID" dirty="0"/>
              <a:t>Untuk dua titik, maka </a:t>
            </a:r>
            <a:r>
              <a:rPr lang="id-ID" i="1" dirty="0"/>
              <a:t>convex hull </a:t>
            </a:r>
            <a:r>
              <a:rPr lang="id-ID" dirty="0"/>
              <a:t>berupa garis yang menghubungkan 2 titik tersebut. </a:t>
            </a:r>
            <a:endParaRPr lang="en-US" dirty="0" smtClean="0"/>
          </a:p>
          <a:p>
            <a:endParaRPr lang="en-US" dirty="0"/>
          </a:p>
          <a:p>
            <a:r>
              <a:rPr lang="id-ID" dirty="0" smtClean="0"/>
              <a:t>Untuk </a:t>
            </a:r>
            <a:r>
              <a:rPr lang="id-ID" dirty="0"/>
              <a:t>tiga titik yang terletak pada satu garis, maka </a:t>
            </a:r>
            <a:r>
              <a:rPr lang="id-ID" i="1" dirty="0"/>
              <a:t>convex hull </a:t>
            </a:r>
            <a:r>
              <a:rPr lang="id-ID" dirty="0"/>
              <a:t>adalah sebuah garis yang menghubungkan dua titik terjauh. </a:t>
            </a:r>
            <a:endParaRPr lang="en-US" dirty="0" smtClean="0"/>
          </a:p>
          <a:p>
            <a:endParaRPr lang="en-US" dirty="0"/>
          </a:p>
          <a:p>
            <a:r>
              <a:rPr lang="id-ID" dirty="0" smtClean="0"/>
              <a:t>Sedangkan </a:t>
            </a:r>
            <a:r>
              <a:rPr lang="id-ID" i="1" dirty="0"/>
              <a:t>convex hull </a:t>
            </a:r>
            <a:r>
              <a:rPr lang="id-ID" dirty="0"/>
              <a:t>untuk tiga titik yang tidak terletak pada satu garis adalah sebuah segitiga yang menghubungkan ketiga titik tersebut. Untuk titik yang lebih banyak dan tidak terletak pada satu garis, maka </a:t>
            </a:r>
            <a:r>
              <a:rPr lang="id-ID" i="1" dirty="0"/>
              <a:t>convex hull </a:t>
            </a:r>
            <a:r>
              <a:rPr lang="id-ID" dirty="0"/>
              <a:t>berupa poligon </a:t>
            </a:r>
            <a:r>
              <a:rPr lang="id-ID" i="1" dirty="0"/>
              <a:t>convex</a:t>
            </a:r>
            <a:r>
              <a:rPr lang="id-ID" dirty="0"/>
              <a:t> dengan sisi berupa garis yang menghubungkan beberapa titik pada S.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7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1550"/>
            <a:ext cx="10515600" cy="5205413"/>
          </a:xfrm>
        </p:spPr>
        <p:txBody>
          <a:bodyPr/>
          <a:lstStyle/>
          <a:p>
            <a:r>
              <a:rPr lang="id-ID" dirty="0"/>
              <a:t>Contoh convex hull untuk delapan titik dapat dilihat pada gambar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48859" t="19868" r="19399" b="37603"/>
          <a:stretch/>
        </p:blipFill>
        <p:spPr bwMode="auto">
          <a:xfrm>
            <a:off x="3762375" y="1834991"/>
            <a:ext cx="3758565" cy="31256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3616171" y="5052359"/>
            <a:ext cx="4365298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Gambar 3 Convex Hull untuk delapan titik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99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 lnSpcReduction="10000"/>
          </a:bodyPr>
          <a:lstStyle/>
          <a:p>
            <a:r>
              <a:rPr lang="id-ID" dirty="0"/>
              <a:t>Pemanfaatan dari </a:t>
            </a:r>
            <a:r>
              <a:rPr lang="id-ID" i="1" dirty="0"/>
              <a:t>convex hull</a:t>
            </a:r>
            <a:r>
              <a:rPr lang="id-ID" dirty="0"/>
              <a:t> ini cukup banyak. </a:t>
            </a:r>
            <a:endParaRPr lang="en-US" dirty="0" smtClean="0"/>
          </a:p>
          <a:p>
            <a:endParaRPr lang="en-US" dirty="0"/>
          </a:p>
          <a:p>
            <a:r>
              <a:rPr lang="id-ID" dirty="0" smtClean="0"/>
              <a:t>Pada </a:t>
            </a:r>
            <a:r>
              <a:rPr lang="id-ID" dirty="0"/>
              <a:t>animasi komputer, pemindahan suatu objek akan lebih mudah dengan memindahkan </a:t>
            </a:r>
            <a:r>
              <a:rPr lang="id-ID" i="1" dirty="0"/>
              <a:t>convex hull</a:t>
            </a:r>
            <a:r>
              <a:rPr lang="id-ID" dirty="0"/>
              <a:t> objek untuk </a:t>
            </a:r>
            <a:r>
              <a:rPr lang="id-ID" i="1" dirty="0"/>
              <a:t>collision detection</a:t>
            </a:r>
            <a:r>
              <a:rPr lang="id-ID" dirty="0"/>
              <a:t>. </a:t>
            </a:r>
            <a:endParaRPr lang="en-US" dirty="0" smtClean="0"/>
          </a:p>
          <a:p>
            <a:endParaRPr lang="en-US" i="1" dirty="0" smtClean="0"/>
          </a:p>
          <a:p>
            <a:r>
              <a:rPr lang="id-ID" i="1" dirty="0" smtClean="0"/>
              <a:t>Conve</a:t>
            </a:r>
            <a:r>
              <a:rPr lang="en-US" i="1" dirty="0" smtClean="0"/>
              <a:t>x</a:t>
            </a:r>
            <a:r>
              <a:rPr lang="id-ID" i="1" dirty="0" smtClean="0"/>
              <a:t> </a:t>
            </a:r>
            <a:r>
              <a:rPr lang="id-ID" i="1" dirty="0"/>
              <a:t>hull </a:t>
            </a:r>
            <a:r>
              <a:rPr lang="id-ID" dirty="0"/>
              <a:t>juga dapat digunakan dalam persoalan optimasi, karena penentuan titik ekstrimnya dapat membatasi kandidat nilai optimal yang diperiksa</a:t>
            </a:r>
            <a:r>
              <a:rPr lang="id-ID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id-ID" dirty="0"/>
              <a:t>Pada bidang statistik, </a:t>
            </a:r>
            <a:r>
              <a:rPr lang="id-ID" i="1" dirty="0"/>
              <a:t>convex hull</a:t>
            </a:r>
            <a:r>
              <a:rPr lang="id-ID" dirty="0"/>
              <a:t> juga dapat mendeteksi </a:t>
            </a:r>
            <a:r>
              <a:rPr lang="id-ID" i="1" dirty="0"/>
              <a:t>outliers</a:t>
            </a:r>
            <a:r>
              <a:rPr lang="id-ID" dirty="0"/>
              <a:t> pada kumpulan data.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7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48" y="856297"/>
            <a:ext cx="8722052" cy="55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387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Convex Hull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id-ID" dirty="0" smtClean="0"/>
              <a:t>Divide </a:t>
            </a:r>
            <a:r>
              <a:rPr lang="id-ID" dirty="0"/>
              <a:t>and 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Tujuan: menemukan kumpulan titik ‘terluar’ yang membentuk </a:t>
            </a:r>
            <a:r>
              <a:rPr lang="id-ID" i="1" dirty="0"/>
              <a:t>convex hull</a:t>
            </a:r>
          </a:p>
          <a:p>
            <a:r>
              <a:rPr lang="id-ID" dirty="0"/>
              <a:t>Ide dasar: menggunakan metoda </a:t>
            </a:r>
            <a:r>
              <a:rPr lang="id-ID" i="1" dirty="0"/>
              <a:t>Quick Sort</a:t>
            </a:r>
          </a:p>
          <a:p>
            <a:r>
              <a:rPr lang="id-ID" dirty="0"/>
              <a:t>S: himpunan titik sebanyak n, dengan n&gt;1, yaitu titik p</a:t>
            </a:r>
            <a:r>
              <a:rPr lang="id-ID" baseline="-25000" dirty="0"/>
              <a:t>1</a:t>
            </a:r>
            <a:r>
              <a:rPr lang="id-ID" dirty="0"/>
              <a:t>(X</a:t>
            </a:r>
            <a:r>
              <a:rPr lang="id-ID" baseline="-25000" dirty="0"/>
              <a:t>1</a:t>
            </a:r>
            <a:r>
              <a:rPr lang="id-ID" dirty="0"/>
              <a:t>, y</a:t>
            </a:r>
            <a:r>
              <a:rPr lang="id-ID" baseline="-25000" dirty="0"/>
              <a:t>1</a:t>
            </a:r>
            <a:r>
              <a:rPr lang="id-ID" dirty="0"/>
              <a:t>) hingga p</a:t>
            </a:r>
            <a:r>
              <a:rPr lang="id-ID" baseline="-25000" dirty="0"/>
              <a:t>n</a:t>
            </a:r>
            <a:r>
              <a:rPr lang="id-ID" dirty="0"/>
              <a:t>(x</a:t>
            </a:r>
            <a:r>
              <a:rPr lang="id-ID" baseline="-25000" dirty="0"/>
              <a:t>n</a:t>
            </a:r>
            <a:r>
              <a:rPr lang="id-ID" dirty="0"/>
              <a:t>, y</a:t>
            </a:r>
            <a:r>
              <a:rPr lang="id-ID" baseline="-25000" dirty="0"/>
              <a:t>n</a:t>
            </a:r>
            <a:r>
              <a:rPr lang="id-ID" dirty="0"/>
              <a:t>) pada bidang Cartesian dua dimensi</a:t>
            </a:r>
          </a:p>
          <a:p>
            <a:r>
              <a:rPr lang="id-ID" dirty="0"/>
              <a:t>Kumpulan titik diurutkan berdasarkan nilai absis yang menaik, dan jika ada nilai absis yang sama, maka diurutkan dengan nilai ordinat yang menaik</a:t>
            </a:r>
          </a:p>
          <a:p>
            <a:r>
              <a:rPr lang="id-ID" dirty="0"/>
              <a:t>p</a:t>
            </a:r>
            <a:r>
              <a:rPr lang="id-ID" baseline="-25000" dirty="0"/>
              <a:t>1</a:t>
            </a:r>
            <a:r>
              <a:rPr lang="id-ID" dirty="0"/>
              <a:t> dan p</a:t>
            </a:r>
            <a:r>
              <a:rPr lang="id-ID" baseline="-25000" dirty="0"/>
              <a:t>n</a:t>
            </a:r>
            <a:r>
              <a:rPr lang="id-ID" dirty="0"/>
              <a:t> adalah dua titik ekstrim yang akan membentuk </a:t>
            </a:r>
            <a:r>
              <a:rPr lang="id-ID" i="1" dirty="0"/>
              <a:t>convex hull </a:t>
            </a:r>
            <a:r>
              <a:rPr lang="id-ID" dirty="0"/>
              <a:t>untuk kumpulan titik tersebut.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4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8048"/>
          </a:xfrm>
        </p:spPr>
        <p:txBody>
          <a:bodyPr/>
          <a:lstStyle/>
          <a:p>
            <a:r>
              <a:rPr lang="id-ID" dirty="0"/>
              <a:t>Ide Divide and Conquer 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928049"/>
                <a:ext cx="10515600" cy="5540989"/>
              </a:xfrm>
            </p:spPr>
            <p:txBody>
              <a:bodyPr>
                <a:normAutofit fontScale="92500" lnSpcReduction="2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id-ID" dirty="0"/>
                  <a:t>Garis yang menghubungkan p</a:t>
                </a:r>
                <a:r>
                  <a:rPr lang="id-ID" baseline="-25000" dirty="0"/>
                  <a:t>1</a:t>
                </a:r>
                <a:r>
                  <a:rPr lang="id-ID" dirty="0"/>
                  <a:t> dan p</a:t>
                </a:r>
                <a:r>
                  <a:rPr lang="id-ID" baseline="-25000" dirty="0"/>
                  <a:t>n</a:t>
                </a:r>
                <a:r>
                  <a:rPr lang="id-ID" dirty="0"/>
                  <a:t> (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) membagi titik S menjadi dua bagian yaitu S1 (kumpulan titik di sebelah kiri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) dan S2 (kumpulan titik di sebelah kanan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). Untuk memeriksa apakah sebuah titik berada di sebelah kiri suatu garis yang dibentuk dua titik, gunakan penentuan determinan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id-ID" dirty="0"/>
              </a:p>
              <a:p>
                <a:pPr marL="514350" indent="-514350">
                  <a:buFont typeface="+mj-lt"/>
                  <a:buAutoNum type="arabicPeriod"/>
                </a:pPr>
                <a:endParaRPr lang="id-ID" dirty="0"/>
              </a:p>
              <a:p>
                <a:pPr marL="514350" indent="-514350">
                  <a:buFont typeface="+mj-lt"/>
                  <a:buAutoNum type="arabicPeriod"/>
                </a:pPr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Titik (x3,y3) berada di sebelah kiri dari garis ((x1,y1),(x2,y2)) jika hasil formula positif</a:t>
                </a:r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id-ID" dirty="0"/>
                  <a:t>Semua titik pada S yang berada pada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 (selain titik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dirty="0" smtClean="0">
                        <a:latin typeface="Cambria Math" panose="02040503050406030204" pitchFamily="18" charset="0"/>
                      </a:rPr>
                      <m:t>dan</m:t>
                    </m:r>
                    <m:r>
                      <a:rPr lang="id-ID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) tidak mungkin membentuk </a:t>
                </a:r>
                <a:r>
                  <a:rPr lang="id-ID" i="1" dirty="0"/>
                  <a:t>convex hull</a:t>
                </a:r>
                <a:r>
                  <a:rPr lang="id-ID" dirty="0"/>
                  <a:t>, sehingga bisa diabaikan dari pemeriksaan</a:t>
                </a:r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id-ID" dirty="0"/>
                  <a:t>Kumpulan titik pada S1 bisa membentuk convex hull bagian atas, dan kumpulan titik pada S2 bisa membentuk convex hull bagian bawah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28049"/>
                <a:ext cx="10515600" cy="5540989"/>
              </a:xfrm>
              <a:blipFill rotWithShape="0">
                <a:blip r:embed="rId2"/>
                <a:stretch>
                  <a:fillRect l="-1101" t="-2860" r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3178" t="61957" r="13617" b="19936"/>
          <a:stretch/>
        </p:blipFill>
        <p:spPr>
          <a:xfrm>
            <a:off x="2920608" y="2365148"/>
            <a:ext cx="6892120" cy="125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673</Words>
  <Application>Microsoft Office PowerPoint</Application>
  <PresentationFormat>Widescreen</PresentationFormat>
  <Paragraphs>62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Theme</vt:lpstr>
      <vt:lpstr>Convex Hull</vt:lpstr>
      <vt:lpstr>Pendahuluan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Convex Hull dengan Divide and Conquer</vt:lpstr>
      <vt:lpstr>Ide Divide and Conquer (2)</vt:lpstr>
      <vt:lpstr>Ide Divide and Conquer (3)</vt:lpstr>
      <vt:lpstr>Ilustrasi</vt:lpstr>
      <vt:lpstr>Selamat belajar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Convex Hull</dc:title>
  <dc:creator>Nur Ulfa Maulidevi</dc:creator>
  <cp:lastModifiedBy>rinaldi-irk</cp:lastModifiedBy>
  <cp:revision>14</cp:revision>
  <dcterms:created xsi:type="dcterms:W3CDTF">2018-02-18T03:55:55Z</dcterms:created>
  <dcterms:modified xsi:type="dcterms:W3CDTF">2019-02-14T08:01:02Z</dcterms:modified>
</cp:coreProperties>
</file>