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262" r:id="rId3"/>
    <p:sldId id="263" r:id="rId4"/>
    <p:sldId id="326" r:id="rId5"/>
    <p:sldId id="327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329" r:id="rId16"/>
    <p:sldId id="258" r:id="rId17"/>
    <p:sldId id="272" r:id="rId18"/>
    <p:sldId id="273" r:id="rId19"/>
    <p:sldId id="357" r:id="rId20"/>
    <p:sldId id="328" r:id="rId21"/>
    <p:sldId id="274" r:id="rId22"/>
    <p:sldId id="324" r:id="rId23"/>
    <p:sldId id="330" r:id="rId24"/>
    <p:sldId id="320" r:id="rId25"/>
    <p:sldId id="325" r:id="rId26"/>
    <p:sldId id="321" r:id="rId27"/>
    <p:sldId id="323" r:id="rId28"/>
    <p:sldId id="331" r:id="rId29"/>
    <p:sldId id="276" r:id="rId30"/>
    <p:sldId id="277" r:id="rId31"/>
    <p:sldId id="280" r:id="rId32"/>
    <p:sldId id="332" r:id="rId33"/>
    <p:sldId id="291" r:id="rId34"/>
    <p:sldId id="333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289" r:id="rId44"/>
    <p:sldId id="317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58" r:id="rId56"/>
    <p:sldId id="359" r:id="rId57"/>
    <p:sldId id="360" r:id="rId58"/>
    <p:sldId id="361" r:id="rId59"/>
    <p:sldId id="362" r:id="rId60"/>
    <p:sldId id="364" r:id="rId61"/>
    <p:sldId id="365" r:id="rId62"/>
    <p:sldId id="366" r:id="rId63"/>
    <p:sldId id="318" r:id="rId64"/>
    <p:sldId id="283" r:id="rId65"/>
    <p:sldId id="284" r:id="rId66"/>
    <p:sldId id="334" r:id="rId67"/>
    <p:sldId id="281" r:id="rId68"/>
    <p:sldId id="336" r:id="rId69"/>
    <p:sldId id="337" r:id="rId70"/>
    <p:sldId id="338" r:id="rId71"/>
    <p:sldId id="335" r:id="rId72"/>
    <p:sldId id="292" r:id="rId73"/>
    <p:sldId id="293" r:id="rId74"/>
    <p:sldId id="294" r:id="rId75"/>
    <p:sldId id="295" r:id="rId76"/>
    <p:sldId id="297" r:id="rId77"/>
    <p:sldId id="298" r:id="rId78"/>
    <p:sldId id="299" r:id="rId79"/>
    <p:sldId id="313" r:id="rId80"/>
  </p:sldIdLst>
  <p:sldSz cx="9144000" cy="6858000" type="screen4x3"/>
  <p:notesSz cx="20929600" cy="298196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68" autoAdjust="0"/>
    <p:restoredTop sz="94434" autoAdjust="0"/>
  </p:normalViewPr>
  <p:slideViewPr>
    <p:cSldViewPr>
      <p:cViewPr varScale="1">
        <p:scale>
          <a:sx n="83" d="100"/>
          <a:sy n="83" d="100"/>
        </p:scale>
        <p:origin x="11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41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/>
          <a:lstStyle>
            <a:lvl1pPr algn="l">
              <a:defRPr sz="38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855264" y="0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/>
          <a:lstStyle>
            <a:lvl1pPr algn="r">
              <a:defRPr sz="3800"/>
            </a:lvl1pPr>
          </a:lstStyle>
          <a:p>
            <a:fld id="{A0B8AA54-3092-4665-941F-77B8F211E1F4}" type="datetimeFigureOut">
              <a:rPr lang="id-ID" smtClean="0"/>
              <a:pPr/>
              <a:t>25/02/2019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09900" y="2236788"/>
            <a:ext cx="14909800" cy="1118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289993" tIns="144996" rIns="289993" bIns="144996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92960" y="14164310"/>
            <a:ext cx="16743680" cy="13418820"/>
          </a:xfrm>
          <a:prstGeom prst="rect">
            <a:avLst/>
          </a:prstGeom>
        </p:spPr>
        <p:txBody>
          <a:bodyPr vert="horz" lIns="289993" tIns="144996" rIns="289993" bIns="1449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8323445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 anchor="b"/>
          <a:lstStyle>
            <a:lvl1pPr algn="l">
              <a:defRPr sz="38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855264" y="28323445"/>
            <a:ext cx="9069493" cy="1490980"/>
          </a:xfrm>
          <a:prstGeom prst="rect">
            <a:avLst/>
          </a:prstGeom>
        </p:spPr>
        <p:txBody>
          <a:bodyPr vert="horz" lIns="289993" tIns="144996" rIns="289993" bIns="144996" rtlCol="0" anchor="b"/>
          <a:lstStyle>
            <a:lvl1pPr algn="r">
              <a:defRPr sz="3800"/>
            </a:lvl1pPr>
          </a:lstStyle>
          <a:p>
            <a:fld id="{EE4595CF-F27E-4504-8368-54BB25C0BD2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447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595CF-F27E-4504-8368-54BB25C0BD20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963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5D0841-84A2-4D2E-980E-23D32FD0660D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094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BA0C9F-133C-4073-8231-51865921C2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390582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30207-D672-4C82-9FC8-F4FDB382EA0C}" type="datetime1">
              <a:rPr lang="id-ID" smtClean="0"/>
              <a:t>25/02/2019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464D-E90E-45D3-8E35-7E2ECE7080EF}" type="datetime1">
              <a:rPr lang="id-ID" smtClean="0"/>
              <a:t>25/02/2019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290D-D0E4-4992-9508-48ECADC6EB6F}" type="datetime1">
              <a:rPr lang="id-ID" smtClean="0"/>
              <a:t>25/02/2019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EADE0-D113-46E1-9523-E54E94BD8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0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C7D0-E863-4C4A-8C74-580F7BB19F77}" type="datetime1">
              <a:rPr lang="id-ID" smtClean="0"/>
              <a:t>25/02/2019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138C-E9EF-4BC8-9CF9-58537E96C2BA}" type="datetime1">
              <a:rPr lang="id-ID" smtClean="0"/>
              <a:t>25/02/2019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7B4C-5F7E-44E3-AB4B-8F50C23AF78E}" type="datetime1">
              <a:rPr lang="id-ID" smtClean="0"/>
              <a:t>25/02/2019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19E9-F3C6-4663-946B-8607323D2CE9}" type="datetime1">
              <a:rPr lang="id-ID" smtClean="0"/>
              <a:t>25/02/2019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3001-A540-42BF-B36C-D8D471D14295}" type="datetime1">
              <a:rPr lang="id-ID" smtClean="0"/>
              <a:t>25/02/2019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408F-650C-4F15-B926-377CB54B47AD}" type="datetime1">
              <a:rPr lang="id-ID" smtClean="0"/>
              <a:t>25/02/2019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49F3-E453-4BE0-BF21-62EBCE19E3C4}" type="datetime1">
              <a:rPr lang="id-ID" smtClean="0"/>
              <a:t>25/02/2019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DC07-D434-449C-A05E-6F4AFAAFAF4D}" type="datetime1">
              <a:rPr lang="id-ID" smtClean="0"/>
              <a:t>25/02/2019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C71C-279D-4796-ACDE-995CAE19F8C8}" type="datetime1">
              <a:rPr lang="id-ID" smtClean="0"/>
              <a:t>25/02/2019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20F9A-D799-4D1C-BA6D-74490D820837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aima.cs.berkeley.edu/" TargetMode="External"/><Relationship Id="rId2" Type="http://schemas.openxmlformats.org/officeDocument/2006/relationships/hyperlink" Target="http://kuliah.itb.ac.id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cw.mit.edu/courses/electrical-engineering-and-computer-science/" TargetMode="Externa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Breadth/Depth First Search (BFS/DFS)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sz="2800" dirty="0" smtClean="0"/>
              <a:t>Bahan Kuliah IF2211 Strategi Algoritmik</a:t>
            </a:r>
            <a:br>
              <a:rPr lang="id-ID" sz="2800" dirty="0" smtClean="0"/>
            </a:br>
            <a:r>
              <a:rPr lang="id-ID" sz="2800" dirty="0" smtClean="0"/>
              <a:t>Oleh: Rinaldi Munir</a:t>
            </a:r>
          </a:p>
          <a:p>
            <a:r>
              <a:rPr lang="id-ID" sz="2800" dirty="0" smtClean="0"/>
              <a:t>Update: </a:t>
            </a:r>
            <a:r>
              <a:rPr lang="en-US" sz="2800" dirty="0" smtClean="0"/>
              <a:t>Nur Ulfa Maulidevi</a:t>
            </a:r>
            <a:endParaRPr lang="id-ID" sz="2800" dirty="0" smtClean="0"/>
          </a:p>
          <a:p>
            <a:r>
              <a:rPr lang="en-US" sz="2800" dirty="0" smtClean="0"/>
              <a:t>2 </a:t>
            </a:r>
            <a:r>
              <a:rPr lang="en-US" sz="2800" dirty="0" err="1" smtClean="0"/>
              <a:t>Maret</a:t>
            </a:r>
            <a:r>
              <a:rPr lang="en-US" sz="2800" dirty="0" smtClean="0"/>
              <a:t> 2015</a:t>
            </a:r>
            <a:endParaRPr lang="id-ID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NUM-RN-MLK/IF2211/2013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Pencarian Mendalam (DFS)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0618" cy="4525963"/>
          </a:xfrm>
        </p:spPr>
        <p:txBody>
          <a:bodyPr>
            <a:noAutofit/>
          </a:bodyPr>
          <a:lstStyle/>
          <a:p>
            <a:r>
              <a:rPr lang="id-ID" sz="1800" dirty="0" smtClean="0"/>
              <a:t>Traversal dimulai dari simpul </a:t>
            </a:r>
            <a:r>
              <a:rPr lang="id-ID" sz="1800" i="1" dirty="0" smtClean="0"/>
              <a:t>v</a:t>
            </a:r>
            <a:r>
              <a:rPr lang="id-ID" sz="1800" dirty="0" smtClean="0"/>
              <a:t>.</a:t>
            </a:r>
          </a:p>
          <a:p>
            <a:r>
              <a:rPr lang="id-ID" sz="1800" dirty="0" smtClean="0"/>
              <a:t>Algoritma:</a:t>
            </a:r>
          </a:p>
          <a:p>
            <a:pPr>
              <a:buFont typeface="+mj-lt"/>
              <a:buAutoNum type="arabicPeriod"/>
            </a:pPr>
            <a:r>
              <a:rPr lang="id-ID" sz="1800" dirty="0" smtClean="0"/>
              <a:t>Kunjungi simpul </a:t>
            </a:r>
            <a:r>
              <a:rPr lang="id-ID" sz="1800" i="1" dirty="0" smtClean="0"/>
              <a:t>v </a:t>
            </a:r>
          </a:p>
          <a:p>
            <a:pPr>
              <a:buFont typeface="+mj-lt"/>
              <a:buAutoNum type="arabicPeriod"/>
            </a:pPr>
            <a:r>
              <a:rPr lang="id-ID" sz="1800" dirty="0" smtClean="0"/>
              <a:t>Kunjungi simpul w yang bertetangga dengan  simpul </a:t>
            </a:r>
            <a:r>
              <a:rPr lang="id-ID" sz="1800" i="1" dirty="0" smtClean="0"/>
              <a:t>v</a:t>
            </a:r>
            <a:r>
              <a:rPr lang="id-ID" sz="18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id-ID" sz="1800" dirty="0" smtClean="0"/>
              <a:t>Ulangi DFS mulai dari simpul </a:t>
            </a:r>
            <a:r>
              <a:rPr lang="id-ID" sz="1800" i="1" dirty="0" smtClean="0"/>
              <a:t>w</a:t>
            </a:r>
            <a:r>
              <a:rPr lang="id-ID" sz="1800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id-ID" sz="1800" dirty="0" smtClean="0"/>
              <a:t>Ketika mencapai simpul </a:t>
            </a:r>
            <a:r>
              <a:rPr lang="id-ID" sz="1800" i="1" dirty="0" smtClean="0"/>
              <a:t>u</a:t>
            </a:r>
            <a:r>
              <a:rPr lang="id-ID" sz="1800" dirty="0" smtClean="0"/>
              <a:t> sedemikian sehingga semua simpul yang bertetangga dengannya telah dikunjungi, pencarian dirunut-balik (</a:t>
            </a:r>
            <a:r>
              <a:rPr lang="id-ID" sz="1800" i="1" dirty="0" smtClean="0"/>
              <a:t>backtrack</a:t>
            </a:r>
            <a:r>
              <a:rPr lang="id-ID" sz="1800" dirty="0" smtClean="0"/>
              <a:t>) ke simpul terakhir yang dikunjungi sebelumnya dan mempunyai simpul w yang belum dikunjungi.</a:t>
            </a:r>
          </a:p>
          <a:p>
            <a:pPr>
              <a:buFont typeface="+mj-lt"/>
              <a:buAutoNum type="arabicPeriod"/>
            </a:pPr>
            <a:r>
              <a:rPr lang="id-ID" sz="1800" dirty="0" smtClean="0"/>
              <a:t>Pencarian berakhir bila tidak ada lagi simpul yang belum dikunjungi yang dapat dicapai dari simpul yang telah dikunjungi.</a:t>
            </a:r>
          </a:p>
          <a:p>
            <a:pPr>
              <a:buNone/>
            </a:pPr>
            <a:endParaRPr lang="id-ID" sz="1800" dirty="0"/>
          </a:p>
        </p:txBody>
      </p:sp>
      <p:sp>
        <p:nvSpPr>
          <p:cNvPr id="6" name="Oval 5"/>
          <p:cNvSpPr/>
          <p:nvPr/>
        </p:nvSpPr>
        <p:spPr>
          <a:xfrm>
            <a:off x="6858048" y="157161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7" name="Oval 6"/>
          <p:cNvSpPr/>
          <p:nvPr/>
        </p:nvSpPr>
        <p:spPr>
          <a:xfrm>
            <a:off x="5929354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8" name="Oval 7"/>
          <p:cNvSpPr/>
          <p:nvPr/>
        </p:nvSpPr>
        <p:spPr>
          <a:xfrm>
            <a:off x="7858180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5286412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10" name="Oval 9"/>
          <p:cNvSpPr/>
          <p:nvPr/>
        </p:nvSpPr>
        <p:spPr>
          <a:xfrm>
            <a:off x="6429420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11" name="Oval 10"/>
          <p:cNvSpPr/>
          <p:nvPr/>
        </p:nvSpPr>
        <p:spPr>
          <a:xfrm>
            <a:off x="7429520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6</a:t>
            </a:r>
            <a:endParaRPr lang="id-ID" dirty="0"/>
          </a:p>
        </p:txBody>
      </p:sp>
      <p:sp>
        <p:nvSpPr>
          <p:cNvPr id="12" name="Oval 11"/>
          <p:cNvSpPr/>
          <p:nvPr/>
        </p:nvSpPr>
        <p:spPr>
          <a:xfrm>
            <a:off x="8572528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7</a:t>
            </a:r>
            <a:endParaRPr lang="id-ID" dirty="0"/>
          </a:p>
        </p:txBody>
      </p:sp>
      <p:sp>
        <p:nvSpPr>
          <p:cNvPr id="13" name="Oval 12"/>
          <p:cNvSpPr/>
          <p:nvPr/>
        </p:nvSpPr>
        <p:spPr>
          <a:xfrm>
            <a:off x="6929486" y="535782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</a:t>
            </a:r>
            <a:endParaRPr lang="id-ID" dirty="0"/>
          </a:p>
        </p:txBody>
      </p:sp>
      <p:cxnSp>
        <p:nvCxnSpPr>
          <p:cNvPr id="15" name="Straight Connector 14"/>
          <p:cNvCxnSpPr>
            <a:stCxn id="7" idx="4"/>
            <a:endCxn id="9" idx="0"/>
          </p:cNvCxnSpPr>
          <p:nvPr/>
        </p:nvCxnSpPr>
        <p:spPr>
          <a:xfrm rot="5400000">
            <a:off x="5429288" y="3286124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4"/>
            <a:endCxn id="10" idx="0"/>
          </p:cNvCxnSpPr>
          <p:nvPr/>
        </p:nvCxnSpPr>
        <p:spPr>
          <a:xfrm rot="16200000" flipH="1">
            <a:off x="6000792" y="3357562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 rot="5400000">
            <a:off x="7465255" y="3393265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4"/>
            <a:endCxn id="12" idx="0"/>
          </p:cNvCxnSpPr>
          <p:nvPr/>
        </p:nvCxnSpPr>
        <p:spPr>
          <a:xfrm rot="16200000" flipH="1">
            <a:off x="8036759" y="3250421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4"/>
            <a:endCxn id="7" idx="0"/>
          </p:cNvCxnSpPr>
          <p:nvPr/>
        </p:nvCxnSpPr>
        <p:spPr>
          <a:xfrm rot="5400000">
            <a:off x="6393701" y="1893083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4"/>
            <a:endCxn id="8" idx="0"/>
          </p:cNvCxnSpPr>
          <p:nvPr/>
        </p:nvCxnSpPr>
        <p:spPr>
          <a:xfrm rot="16200000" flipH="1">
            <a:off x="7358114" y="1857364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0"/>
            <a:endCxn id="11" idx="4"/>
          </p:cNvCxnSpPr>
          <p:nvPr/>
        </p:nvCxnSpPr>
        <p:spPr>
          <a:xfrm rot="5400000" flipH="1" flipV="1">
            <a:off x="7072346" y="4714900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4"/>
            <a:endCxn id="13" idx="0"/>
          </p:cNvCxnSpPr>
          <p:nvPr/>
        </p:nvCxnSpPr>
        <p:spPr>
          <a:xfrm rot="5400000">
            <a:off x="7643850" y="4143396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9" idx="4"/>
            <a:endCxn id="13" idx="0"/>
          </p:cNvCxnSpPr>
          <p:nvPr/>
        </p:nvCxnSpPr>
        <p:spPr>
          <a:xfrm rot="16200000" flipH="1">
            <a:off x="6000792" y="4143380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0" idx="4"/>
            <a:endCxn id="13" idx="0"/>
          </p:cNvCxnSpPr>
          <p:nvPr/>
        </p:nvCxnSpPr>
        <p:spPr>
          <a:xfrm rot="16200000" flipH="1">
            <a:off x="6572296" y="4714884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10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DFS</a:t>
            </a:r>
            <a:endParaRPr lang="id-ID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32715"/>
            <a:ext cx="7402504" cy="420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DFS: Ilustrasi 1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3174" y="1571612"/>
            <a:ext cx="6500826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DFS(1): v=1; dikunjungi[1]=true; DFS(2)</a:t>
            </a:r>
          </a:p>
          <a:p>
            <a:pPr lvl="1"/>
            <a:r>
              <a:rPr lang="id-ID" dirty="0" smtClean="0"/>
              <a:t>DFS(2): v=2; dikunjungi[2]=true; DFS(4)</a:t>
            </a:r>
          </a:p>
          <a:p>
            <a:pPr lvl="2"/>
            <a:r>
              <a:rPr lang="id-ID" dirty="0" smtClean="0"/>
              <a:t>DFS(4): v=4; dikunjungi[4]=true; DFS(8)</a:t>
            </a:r>
          </a:p>
          <a:p>
            <a:pPr lvl="3"/>
            <a:r>
              <a:rPr lang="id-ID" dirty="0" smtClean="0"/>
              <a:t>DFS(8): v=8; dikunjungi[8]=true; DFS(5)</a:t>
            </a:r>
          </a:p>
          <a:p>
            <a:pPr lvl="4"/>
            <a:r>
              <a:rPr lang="id-ID" dirty="0" smtClean="0"/>
              <a:t>DFS(5): v=5; dikunjungi[5]=true</a:t>
            </a:r>
          </a:p>
          <a:p>
            <a:pPr lvl="4"/>
            <a:r>
              <a:rPr lang="id-ID" dirty="0" smtClean="0"/>
              <a:t>DFS(6): v=6; dikunjungi[6]=true; DFS(3)</a:t>
            </a:r>
          </a:p>
          <a:p>
            <a:pPr lvl="5"/>
            <a:r>
              <a:rPr lang="id-ID" dirty="0" smtClean="0"/>
              <a:t>DFS(3): v=3; dikunjungi[3]=true; DFS(7)</a:t>
            </a:r>
          </a:p>
          <a:p>
            <a:pPr lvl="6"/>
            <a:r>
              <a:rPr lang="id-ID" dirty="0" smtClean="0"/>
              <a:t>DFS(7): v=7; dikunjungi[7]=true</a:t>
            </a:r>
          </a:p>
        </p:txBody>
      </p:sp>
      <p:sp>
        <p:nvSpPr>
          <p:cNvPr id="5" name="Oval 4"/>
          <p:cNvSpPr/>
          <p:nvPr/>
        </p:nvSpPr>
        <p:spPr>
          <a:xfrm>
            <a:off x="1714480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785786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7" name="Oval 6"/>
          <p:cNvSpPr/>
          <p:nvPr/>
        </p:nvSpPr>
        <p:spPr>
          <a:xfrm>
            <a:off x="2714612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142844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9" name="Oval 8"/>
          <p:cNvSpPr/>
          <p:nvPr/>
        </p:nvSpPr>
        <p:spPr>
          <a:xfrm>
            <a:off x="12858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10" name="Oval 9"/>
          <p:cNvSpPr/>
          <p:nvPr/>
        </p:nvSpPr>
        <p:spPr>
          <a:xfrm>
            <a:off x="22859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6</a:t>
            </a:r>
            <a:endParaRPr lang="id-ID" dirty="0"/>
          </a:p>
        </p:txBody>
      </p:sp>
      <p:sp>
        <p:nvSpPr>
          <p:cNvPr id="11" name="Oval 10"/>
          <p:cNvSpPr/>
          <p:nvPr/>
        </p:nvSpPr>
        <p:spPr>
          <a:xfrm>
            <a:off x="3428960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7</a:t>
            </a:r>
            <a:endParaRPr lang="id-ID" dirty="0"/>
          </a:p>
        </p:txBody>
      </p:sp>
      <p:sp>
        <p:nvSpPr>
          <p:cNvPr id="12" name="Oval 11"/>
          <p:cNvSpPr/>
          <p:nvPr/>
        </p:nvSpPr>
        <p:spPr>
          <a:xfrm>
            <a:off x="1785918" y="542926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</a:t>
            </a:r>
            <a:endParaRPr lang="id-ID" dirty="0"/>
          </a:p>
        </p:txBody>
      </p:sp>
      <p:cxnSp>
        <p:nvCxnSpPr>
          <p:cNvPr id="13" name="Straight Connector 12"/>
          <p:cNvCxnSpPr>
            <a:stCxn id="6" idx="4"/>
            <a:endCxn id="8" idx="0"/>
          </p:cNvCxnSpPr>
          <p:nvPr/>
        </p:nvCxnSpPr>
        <p:spPr>
          <a:xfrm rot="5400000">
            <a:off x="285720" y="3357562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4"/>
            <a:endCxn id="9" idx="0"/>
          </p:cNvCxnSpPr>
          <p:nvPr/>
        </p:nvCxnSpPr>
        <p:spPr>
          <a:xfrm rot="16200000" flipH="1">
            <a:off x="857224" y="3429000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10" idx="0"/>
          </p:cNvCxnSpPr>
          <p:nvPr/>
        </p:nvCxnSpPr>
        <p:spPr>
          <a:xfrm rot="5400000">
            <a:off x="2321687" y="3464703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4"/>
            <a:endCxn id="11" idx="0"/>
          </p:cNvCxnSpPr>
          <p:nvPr/>
        </p:nvCxnSpPr>
        <p:spPr>
          <a:xfrm rot="16200000" flipH="1">
            <a:off x="2893191" y="3321859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6" idx="0"/>
          </p:cNvCxnSpPr>
          <p:nvPr/>
        </p:nvCxnSpPr>
        <p:spPr>
          <a:xfrm rot="5400000">
            <a:off x="1250133" y="1964521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16200000" flipH="1">
            <a:off x="2214546" y="1928802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0"/>
            <a:endCxn id="10" idx="4"/>
          </p:cNvCxnSpPr>
          <p:nvPr/>
        </p:nvCxnSpPr>
        <p:spPr>
          <a:xfrm rot="5400000" flipH="1" flipV="1">
            <a:off x="1928778" y="4786338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12" idx="0"/>
          </p:cNvCxnSpPr>
          <p:nvPr/>
        </p:nvCxnSpPr>
        <p:spPr>
          <a:xfrm rot="5400000">
            <a:off x="2500282" y="4214834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4"/>
            <a:endCxn id="12" idx="0"/>
          </p:cNvCxnSpPr>
          <p:nvPr/>
        </p:nvCxnSpPr>
        <p:spPr>
          <a:xfrm rot="16200000" flipH="1">
            <a:off x="857224" y="4214818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2" idx="0"/>
          </p:cNvCxnSpPr>
          <p:nvPr/>
        </p:nvCxnSpPr>
        <p:spPr>
          <a:xfrm rot="16200000" flipH="1">
            <a:off x="1428728" y="4786322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12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25" name="TextBox 24"/>
          <p:cNvSpPr txBox="1"/>
          <p:nvPr/>
        </p:nvSpPr>
        <p:spPr>
          <a:xfrm>
            <a:off x="2646757" y="5486807"/>
            <a:ext cx="671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Urutan</a:t>
            </a:r>
            <a:r>
              <a:rPr lang="en-US" sz="2400" dirty="0" smtClean="0"/>
              <a:t> simpul2 yang </a:t>
            </a:r>
            <a:r>
              <a:rPr lang="en-US" sz="2400" dirty="0" err="1" smtClean="0"/>
              <a:t>dikunjungi</a:t>
            </a:r>
            <a:r>
              <a:rPr lang="en-US" sz="2400" dirty="0" smtClean="0"/>
              <a:t>: 1, 2, 4, 8, 5, 6, 3, 7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DFS: Ilustrasi 2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4612" y="1600200"/>
            <a:ext cx="6858048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DFS(1): v=1; dikunjungi[1]=true; DFS(2)</a:t>
            </a:r>
          </a:p>
          <a:p>
            <a:pPr lvl="1"/>
            <a:r>
              <a:rPr lang="id-ID" dirty="0" smtClean="0"/>
              <a:t>DFS(2): v=2; dikunjungi[2]=true; DFS(3)</a:t>
            </a:r>
          </a:p>
          <a:p>
            <a:pPr lvl="2"/>
            <a:r>
              <a:rPr lang="id-ID" dirty="0" smtClean="0"/>
              <a:t>DFS(3): v=3; dikunjungi[3]=true; DFS(6)</a:t>
            </a:r>
          </a:p>
          <a:p>
            <a:pPr lvl="3"/>
            <a:r>
              <a:rPr lang="id-ID" dirty="0" smtClean="0"/>
              <a:t>DFS(6): v=6; dikunjungi[6]=true; DFS(8)</a:t>
            </a:r>
          </a:p>
          <a:p>
            <a:pPr lvl="4"/>
            <a:r>
              <a:rPr lang="id-ID" dirty="0" smtClean="0"/>
              <a:t>DFS(8): v=8; dikunjungi[8]=true; DFS(4)</a:t>
            </a:r>
          </a:p>
          <a:p>
            <a:pPr lvl="5"/>
            <a:r>
              <a:rPr lang="id-ID" dirty="0" smtClean="0"/>
              <a:t>DFS(4): v=4; dikunjungi[4]=true; </a:t>
            </a:r>
          </a:p>
          <a:p>
            <a:pPr lvl="4">
              <a:buNone/>
            </a:pPr>
            <a:r>
              <a:rPr lang="id-ID" dirty="0" smtClean="0"/>
              <a:t>	 DFS(8): DFS(5)</a:t>
            </a:r>
          </a:p>
          <a:p>
            <a:pPr lvl="5"/>
            <a:r>
              <a:rPr lang="id-ID" dirty="0" smtClean="0"/>
              <a:t>DFS(5): v=5; dikunjungi[5]=true</a:t>
            </a:r>
          </a:p>
          <a:p>
            <a:pPr lvl="4">
              <a:buNone/>
            </a:pPr>
            <a:r>
              <a:rPr lang="id-ID" dirty="0" smtClean="0"/>
              <a:t>	 DFS(8): DFS(7)</a:t>
            </a:r>
          </a:p>
          <a:p>
            <a:pPr lvl="5"/>
            <a:r>
              <a:rPr lang="id-ID" dirty="0" smtClean="0"/>
              <a:t>DFS(7): v=7; dikunjungi[7]=true</a:t>
            </a:r>
          </a:p>
        </p:txBody>
      </p:sp>
      <p:sp>
        <p:nvSpPr>
          <p:cNvPr id="5" name="Oval 4"/>
          <p:cNvSpPr/>
          <p:nvPr/>
        </p:nvSpPr>
        <p:spPr>
          <a:xfrm>
            <a:off x="1714480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785786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7" name="Oval 6"/>
          <p:cNvSpPr/>
          <p:nvPr/>
        </p:nvSpPr>
        <p:spPr>
          <a:xfrm>
            <a:off x="2714612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142844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9" name="Oval 8"/>
          <p:cNvSpPr/>
          <p:nvPr/>
        </p:nvSpPr>
        <p:spPr>
          <a:xfrm>
            <a:off x="12858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10" name="Oval 9"/>
          <p:cNvSpPr/>
          <p:nvPr/>
        </p:nvSpPr>
        <p:spPr>
          <a:xfrm>
            <a:off x="22859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6</a:t>
            </a:r>
            <a:endParaRPr lang="id-ID" dirty="0"/>
          </a:p>
        </p:txBody>
      </p:sp>
      <p:sp>
        <p:nvSpPr>
          <p:cNvPr id="11" name="Oval 10"/>
          <p:cNvSpPr/>
          <p:nvPr/>
        </p:nvSpPr>
        <p:spPr>
          <a:xfrm>
            <a:off x="3428960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7</a:t>
            </a:r>
            <a:endParaRPr lang="id-ID" dirty="0"/>
          </a:p>
        </p:txBody>
      </p:sp>
      <p:sp>
        <p:nvSpPr>
          <p:cNvPr id="12" name="Oval 11"/>
          <p:cNvSpPr/>
          <p:nvPr/>
        </p:nvSpPr>
        <p:spPr>
          <a:xfrm>
            <a:off x="1785918" y="542926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</a:t>
            </a:r>
            <a:endParaRPr lang="id-ID" dirty="0"/>
          </a:p>
        </p:txBody>
      </p:sp>
      <p:cxnSp>
        <p:nvCxnSpPr>
          <p:cNvPr id="13" name="Straight Connector 12"/>
          <p:cNvCxnSpPr>
            <a:stCxn id="6" idx="4"/>
            <a:endCxn id="8" idx="0"/>
          </p:cNvCxnSpPr>
          <p:nvPr/>
        </p:nvCxnSpPr>
        <p:spPr>
          <a:xfrm rot="5400000">
            <a:off x="285720" y="3357562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4"/>
            <a:endCxn id="9" idx="0"/>
          </p:cNvCxnSpPr>
          <p:nvPr/>
        </p:nvCxnSpPr>
        <p:spPr>
          <a:xfrm rot="16200000" flipH="1">
            <a:off x="857224" y="3429000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10" idx="0"/>
          </p:cNvCxnSpPr>
          <p:nvPr/>
        </p:nvCxnSpPr>
        <p:spPr>
          <a:xfrm rot="5400000">
            <a:off x="2321687" y="3464703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4"/>
            <a:endCxn id="11" idx="0"/>
          </p:cNvCxnSpPr>
          <p:nvPr/>
        </p:nvCxnSpPr>
        <p:spPr>
          <a:xfrm rot="16200000" flipH="1">
            <a:off x="2893191" y="3321859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4"/>
            <a:endCxn id="6" idx="0"/>
          </p:cNvCxnSpPr>
          <p:nvPr/>
        </p:nvCxnSpPr>
        <p:spPr>
          <a:xfrm rot="5400000">
            <a:off x="1250133" y="1964521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4"/>
            <a:endCxn id="7" idx="0"/>
          </p:cNvCxnSpPr>
          <p:nvPr/>
        </p:nvCxnSpPr>
        <p:spPr>
          <a:xfrm rot="16200000" flipH="1">
            <a:off x="2214546" y="1928802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0"/>
            <a:endCxn id="10" idx="4"/>
          </p:cNvCxnSpPr>
          <p:nvPr/>
        </p:nvCxnSpPr>
        <p:spPr>
          <a:xfrm rot="5400000" flipH="1" flipV="1">
            <a:off x="1928778" y="4786338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12" idx="0"/>
          </p:cNvCxnSpPr>
          <p:nvPr/>
        </p:nvCxnSpPr>
        <p:spPr>
          <a:xfrm rot="5400000">
            <a:off x="2500282" y="4214834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8" idx="4"/>
            <a:endCxn id="12" idx="0"/>
          </p:cNvCxnSpPr>
          <p:nvPr/>
        </p:nvCxnSpPr>
        <p:spPr>
          <a:xfrm rot="16200000" flipH="1">
            <a:off x="857224" y="4214818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4"/>
            <a:endCxn id="12" idx="0"/>
          </p:cNvCxnSpPr>
          <p:nvPr/>
        </p:nvCxnSpPr>
        <p:spPr>
          <a:xfrm rot="16200000" flipH="1">
            <a:off x="1428728" y="4786322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2"/>
            <a:endCxn id="6" idx="6"/>
          </p:cNvCxnSpPr>
          <p:nvPr/>
        </p:nvCxnSpPr>
        <p:spPr>
          <a:xfrm rot="10800000">
            <a:off x="1357290" y="2964653"/>
            <a:ext cx="135732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13</a:t>
            </a:fld>
            <a:endParaRPr lang="id-ID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2500298" y="5544867"/>
            <a:ext cx="6715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Urutan</a:t>
            </a:r>
            <a:r>
              <a:rPr lang="en-US" sz="2400" dirty="0" smtClean="0"/>
              <a:t> simpul2 yang </a:t>
            </a:r>
            <a:r>
              <a:rPr lang="en-US" sz="2400" dirty="0" err="1" smtClean="0"/>
              <a:t>dikunjungi</a:t>
            </a:r>
            <a:r>
              <a:rPr lang="en-US" sz="2400" dirty="0" smtClean="0"/>
              <a:t>: 1, 2, 3, 6, 8, 4, 5, 7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(hal 113)</a:t>
            </a:r>
            <a:endParaRPr lang="id-ID" dirty="0"/>
          </a:p>
        </p:txBody>
      </p:sp>
      <p:sp>
        <p:nvSpPr>
          <p:cNvPr id="66" name="Content Placeholder 6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Khusus untuk graf berarah, beberapa simpul mungkin tidak dapat dicapai dari simpul awal. Coba dengan simpul yang belum dikunjungi sebagai simpul awal. (hal 113)</a:t>
            </a:r>
          </a:p>
          <a:p>
            <a:endParaRPr lang="id-ID" dirty="0"/>
          </a:p>
          <a:p>
            <a:r>
              <a:rPr lang="id-ID" dirty="0" smtClean="0"/>
              <a:t>DFS (1): 1-2-4-3-5-6-7</a:t>
            </a:r>
          </a:p>
          <a:p>
            <a:r>
              <a:rPr lang="id-ID" dirty="0" smtClean="0"/>
              <a:t>BFS (1): 1-2-4-3-5-7-6</a:t>
            </a:r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1071538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cxnSp>
        <p:nvCxnSpPr>
          <p:cNvPr id="7" name="Straight Connector 6"/>
          <p:cNvCxnSpPr>
            <a:stCxn id="6" idx="6"/>
            <a:endCxn id="8" idx="2"/>
          </p:cNvCxnSpPr>
          <p:nvPr/>
        </p:nvCxnSpPr>
        <p:spPr>
          <a:xfrm flipV="1">
            <a:off x="1643042" y="1889885"/>
            <a:ext cx="1357322" cy="319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000364" y="163985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12" name="Oval 11"/>
          <p:cNvSpPr/>
          <p:nvPr/>
        </p:nvSpPr>
        <p:spPr>
          <a:xfrm>
            <a:off x="214282" y="292893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3</a:t>
            </a:r>
            <a:endParaRPr lang="id-ID" dirty="0"/>
          </a:p>
        </p:txBody>
      </p:sp>
      <p:cxnSp>
        <p:nvCxnSpPr>
          <p:cNvPr id="13" name="Straight Connector 12"/>
          <p:cNvCxnSpPr>
            <a:stCxn id="12" idx="0"/>
            <a:endCxn id="6" idx="3"/>
          </p:cNvCxnSpPr>
          <p:nvPr/>
        </p:nvCxnSpPr>
        <p:spPr>
          <a:xfrm rot="5400000" flipH="1" flipV="1">
            <a:off x="398108" y="2171810"/>
            <a:ext cx="859051" cy="655199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786182" y="292573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4</a:t>
            </a:r>
            <a:endParaRPr lang="id-ID" dirty="0"/>
          </a:p>
        </p:txBody>
      </p:sp>
      <p:cxnSp>
        <p:nvCxnSpPr>
          <p:cNvPr id="18" name="Straight Connector 17"/>
          <p:cNvCxnSpPr>
            <a:stCxn id="12" idx="6"/>
            <a:endCxn id="17" idx="2"/>
          </p:cNvCxnSpPr>
          <p:nvPr/>
        </p:nvCxnSpPr>
        <p:spPr>
          <a:xfrm flipV="1">
            <a:off x="785786" y="3175769"/>
            <a:ext cx="3000396" cy="319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4"/>
            <a:endCxn id="17" idx="1"/>
          </p:cNvCxnSpPr>
          <p:nvPr/>
        </p:nvCxnSpPr>
        <p:spPr>
          <a:xfrm rot="16200000" flipH="1">
            <a:off x="2185657" y="1314748"/>
            <a:ext cx="855853" cy="2512587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0"/>
            <a:endCxn id="8" idx="5"/>
          </p:cNvCxnSpPr>
          <p:nvPr/>
        </p:nvCxnSpPr>
        <p:spPr>
          <a:xfrm rot="16200000" flipV="1">
            <a:off x="3350529" y="2204330"/>
            <a:ext cx="859051" cy="583761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71472" y="450057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</a:t>
            </a:r>
            <a:endParaRPr lang="id-ID" dirty="0"/>
          </a:p>
        </p:txBody>
      </p:sp>
      <p:cxnSp>
        <p:nvCxnSpPr>
          <p:cNvPr id="30" name="Straight Connector 29"/>
          <p:cNvCxnSpPr>
            <a:stCxn id="12" idx="4"/>
            <a:endCxn id="29" idx="0"/>
          </p:cNvCxnSpPr>
          <p:nvPr/>
        </p:nvCxnSpPr>
        <p:spPr>
          <a:xfrm rot="16200000" flipH="1">
            <a:off x="142844" y="3786190"/>
            <a:ext cx="1071570" cy="35719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500166" y="3857628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6</a:t>
            </a:r>
            <a:endParaRPr lang="id-ID" dirty="0"/>
          </a:p>
        </p:txBody>
      </p:sp>
      <p:cxnSp>
        <p:nvCxnSpPr>
          <p:cNvPr id="36" name="Straight Connector 35"/>
          <p:cNvCxnSpPr>
            <a:stCxn id="29" idx="7"/>
            <a:endCxn id="35" idx="3"/>
          </p:cNvCxnSpPr>
          <p:nvPr/>
        </p:nvCxnSpPr>
        <p:spPr>
          <a:xfrm rot="5400000" flipH="1" flipV="1">
            <a:off x="1176900" y="4166842"/>
            <a:ext cx="289342" cy="52458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2"/>
            <a:endCxn id="12" idx="5"/>
          </p:cNvCxnSpPr>
          <p:nvPr/>
        </p:nvCxnSpPr>
        <p:spPr>
          <a:xfrm rot="10800000">
            <a:off x="702092" y="3355767"/>
            <a:ext cx="798075" cy="751894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286116" y="450057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7</a:t>
            </a:r>
            <a:endParaRPr lang="id-ID" dirty="0"/>
          </a:p>
        </p:txBody>
      </p:sp>
      <p:cxnSp>
        <p:nvCxnSpPr>
          <p:cNvPr id="45" name="Straight Connector 44"/>
          <p:cNvCxnSpPr>
            <a:stCxn id="29" idx="6"/>
            <a:endCxn id="44" idx="2"/>
          </p:cNvCxnSpPr>
          <p:nvPr/>
        </p:nvCxnSpPr>
        <p:spPr>
          <a:xfrm>
            <a:off x="1142976" y="4750603"/>
            <a:ext cx="2143140" cy="1588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6"/>
            <a:endCxn id="44" idx="1"/>
          </p:cNvCxnSpPr>
          <p:nvPr/>
        </p:nvCxnSpPr>
        <p:spPr>
          <a:xfrm>
            <a:off x="785786" y="3178967"/>
            <a:ext cx="2584025" cy="1394836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4" idx="0"/>
            <a:endCxn id="17" idx="4"/>
          </p:cNvCxnSpPr>
          <p:nvPr/>
        </p:nvCxnSpPr>
        <p:spPr>
          <a:xfrm rot="5400000" flipH="1" flipV="1">
            <a:off x="3284517" y="3713153"/>
            <a:ext cx="1074768" cy="500066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Lain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penelusuran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BFS?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Penelusuran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DFS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15</a:t>
            </a:fld>
            <a:endParaRPr lang="id-ID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696" t="19885" r="17276" b="18847"/>
          <a:stretch/>
        </p:blipFill>
        <p:spPr>
          <a:xfrm>
            <a:off x="457201" y="1600200"/>
            <a:ext cx="4191000" cy="26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Penerapan BFS dan DFS: Citation Map</a:t>
            </a:r>
            <a:endParaRPr lang="id-ID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357298"/>
            <a:ext cx="88106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6488668"/>
            <a:ext cx="443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Sumber: Teufel (1999), Argumentative Zoning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16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Penerapan BFS dan DFS: Web Spider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929090" cy="4525963"/>
          </a:xfrm>
        </p:spPr>
        <p:txBody>
          <a:bodyPr>
            <a:normAutofit/>
          </a:bodyPr>
          <a:lstStyle/>
          <a:p>
            <a:r>
              <a:rPr lang="id-ID" dirty="0" smtClean="0"/>
              <a:t>Secara periodik, web spider menjejalahi internet untuk mengunjungi halaman-halaman web</a:t>
            </a:r>
          </a:p>
          <a:p>
            <a:endParaRPr lang="id-ID" dirty="0"/>
          </a:p>
        </p:txBody>
      </p:sp>
      <p:pic>
        <p:nvPicPr>
          <p:cNvPr id="8" name="Picture 2" descr="http://www.ibm.com/developerworks/web/library/wa-lucene2/figur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4276725" cy="36195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8596" y="57150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200" dirty="0" smtClean="0"/>
              <a:t>http://www.ibm.com/developerworks/web/library/wa-lucene2/</a:t>
            </a:r>
            <a:endParaRPr lang="id-ID" sz="1200" dirty="0"/>
          </a:p>
        </p:txBody>
      </p:sp>
      <p:sp>
        <p:nvSpPr>
          <p:cNvPr id="10" name="Rectangle 9"/>
          <p:cNvSpPr/>
          <p:nvPr/>
        </p:nvSpPr>
        <p:spPr>
          <a:xfrm>
            <a:off x="285720" y="150017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400" dirty="0" smtClean="0"/>
              <a:t>Arsitektur umum mesin pencari</a:t>
            </a:r>
            <a:endParaRPr lang="id-ID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17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Web Spider: Penjelajahan Web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d-ID" dirty="0" smtClean="0"/>
              <a:t>Halaman web dimodelkan sebagai graf berarah</a:t>
            </a:r>
          </a:p>
          <a:p>
            <a:pPr lvl="1"/>
            <a:r>
              <a:rPr lang="id-ID" dirty="0" smtClean="0"/>
              <a:t>Simpul menyatakan halaman web (web page)</a:t>
            </a:r>
          </a:p>
          <a:p>
            <a:pPr lvl="1"/>
            <a:r>
              <a:rPr lang="id-ID" dirty="0" smtClean="0"/>
              <a:t>Sisi menyatakan link ke halaman web</a:t>
            </a:r>
          </a:p>
          <a:p>
            <a:r>
              <a:rPr lang="id-ID" dirty="0" smtClean="0"/>
              <a:t>Bagaimana teknik menjelajahi web? Secara DFS atau BFS</a:t>
            </a:r>
          </a:p>
          <a:p>
            <a:r>
              <a:rPr lang="id-ID" dirty="0" smtClean="0"/>
              <a:t>Dimulai dari web page awal, lalu setiap link ditelusuri secara DFS sampai setiap web page tidak mengandung link.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20" y="5715017"/>
            <a:ext cx="3929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dirty="0" smtClean="0"/>
              <a:t>http://introcs.cs.princeton.edu/java/16pagerank/</a:t>
            </a:r>
            <a:endParaRPr lang="id-ID" sz="1400" dirty="0"/>
          </a:p>
        </p:txBody>
      </p:sp>
      <p:pic>
        <p:nvPicPr>
          <p:cNvPr id="7" name="Picture 2" descr="http://introcs.cs.princeton.edu/java/16pagerank/images/web-graph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3657143" cy="4038096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18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19</a:t>
            </a:fld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119187"/>
            <a:ext cx="3048000" cy="5419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2564904"/>
            <a:ext cx="4629150" cy="2886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217932"/>
            <a:ext cx="640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DFS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BFS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penelusuran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direktori</a:t>
            </a:r>
            <a:r>
              <a:rPr lang="en-US" sz="2400" b="1" dirty="0" smtClean="0"/>
              <a:t> (folder)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279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Traversal Graf</a:t>
            </a:r>
            <a:endParaRPr lang="id-ID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Algoritma traversal graf: mengunjungi simpul dengan cara yang sistematik</a:t>
            </a:r>
          </a:p>
          <a:p>
            <a:pPr lvl="1"/>
            <a:r>
              <a:rPr lang="id-ID" dirty="0" smtClean="0"/>
              <a:t>Pencarian melebar (breadth first search/BFS)</a:t>
            </a:r>
          </a:p>
          <a:p>
            <a:pPr lvl="1"/>
            <a:r>
              <a:rPr lang="id-ID" dirty="0" smtClean="0"/>
              <a:t>Pencarian mendalam (depth first search/DFS)</a:t>
            </a:r>
          </a:p>
          <a:p>
            <a:pPr lvl="1"/>
            <a:r>
              <a:rPr lang="id-ID" dirty="0" smtClean="0"/>
              <a:t>Asumsi: graf terhubung</a:t>
            </a:r>
          </a:p>
          <a:p>
            <a:r>
              <a:rPr lang="id-ID" dirty="0" smtClean="0"/>
              <a:t>Graf: representasi persoalan </a:t>
            </a:r>
            <a:r>
              <a:rPr lang="id-ID" dirty="0" smtClean="0">
                <a:sym typeface="Wingdings" pitchFamily="2" charset="2"/>
              </a:rPr>
              <a:t> </a:t>
            </a:r>
            <a:br>
              <a:rPr lang="id-ID" dirty="0" smtClean="0">
                <a:sym typeface="Wingdings" pitchFamily="2" charset="2"/>
              </a:rPr>
            </a:br>
            <a:r>
              <a:rPr lang="id-ID" dirty="0" smtClean="0">
                <a:sym typeface="Wingdings" pitchFamily="2" charset="2"/>
              </a:rPr>
              <a:t>Traversal graf: pencarian solusi</a:t>
            </a:r>
            <a:endParaRPr lang="id-ID" dirty="0" smtClean="0"/>
          </a:p>
        </p:txBody>
      </p:sp>
      <p:pic>
        <p:nvPicPr>
          <p:cNvPr id="2050" name="Picture 2" descr="https://encrypted-tbn0.gstatic.com/images?q=tbn:ANd9GcQbZ-0tbTmTvNV02aQ6XwJkbXF2ynLNXczajR1hwB_8XXVJHuns5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428736"/>
            <a:ext cx="2500330" cy="22973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3571876"/>
            <a:ext cx="131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social graph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4929190" y="3929066"/>
            <a:ext cx="3714776" cy="28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 smtClean="0"/>
              <a:t>http://www.oreilly.de/catalog/9780596518172/toc.html</a:t>
            </a:r>
            <a:endParaRPr lang="id-ID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000636"/>
            <a:ext cx="394188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72066" y="4500570"/>
            <a:ext cx="196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Web page network</a:t>
            </a:r>
            <a:endParaRPr lang="id-ID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</a:t>
            </a:fld>
            <a:endParaRPr lang="id-ID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 </a:t>
            </a:r>
            <a:r>
              <a:rPr lang="en-US" dirty="0" err="1" smtClean="0"/>
              <a:t>Dinamis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11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Pencarian Solusi dengan BFS/DFS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endParaRPr lang="id-ID" dirty="0" smtClean="0"/>
          </a:p>
          <a:p>
            <a:r>
              <a:rPr lang="id-ID" dirty="0" smtClean="0"/>
              <a:t>Pencarian solusi </a:t>
            </a:r>
            <a:r>
              <a:rPr lang="id-ID" dirty="0" smtClean="0">
                <a:sym typeface="Symbol"/>
              </a:rPr>
              <a:t> </a:t>
            </a:r>
            <a:r>
              <a:rPr lang="id-ID" dirty="0" smtClean="0"/>
              <a:t>pembentukan pohon dinamis</a:t>
            </a:r>
            <a:endParaRPr lang="en-US" dirty="0" smtClean="0"/>
          </a:p>
          <a:p>
            <a:pPr lvl="1"/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diperiksa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,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(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dilanjutkan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lain (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).</a:t>
            </a:r>
            <a:endParaRPr lang="id-ID" dirty="0" smtClean="0"/>
          </a:p>
          <a:p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pohon</a:t>
            </a:r>
            <a:r>
              <a:rPr lang="en-US" dirty="0" smtClean="0"/>
              <a:t> </a:t>
            </a:r>
            <a:r>
              <a:rPr lang="en-US" dirty="0" err="1" smtClean="0"/>
              <a:t>dinamis</a:t>
            </a:r>
            <a:r>
              <a:rPr lang="en-US" dirty="0" smtClean="0"/>
              <a:t>:</a:t>
            </a:r>
          </a:p>
          <a:p>
            <a:pPr lvl="1"/>
            <a:r>
              <a:rPr lang="id-ID" dirty="0" smtClean="0"/>
              <a:t>Pohon ruang status (</a:t>
            </a:r>
            <a:r>
              <a:rPr lang="id-ID" i="1" dirty="0" smtClean="0"/>
              <a:t>state space tree</a:t>
            </a:r>
            <a:r>
              <a:rPr lang="id-ID" dirty="0" smtClean="0"/>
              <a:t>)</a:t>
            </a:r>
          </a:p>
          <a:p>
            <a:pPr lvl="1"/>
            <a:r>
              <a:rPr lang="id-ID" dirty="0" smtClean="0"/>
              <a:t>Simpul: </a:t>
            </a:r>
            <a:r>
              <a:rPr lang="id-ID" i="1" dirty="0" smtClean="0"/>
              <a:t>problem state</a:t>
            </a:r>
            <a:r>
              <a:rPr lang="id-ID" dirty="0" smtClean="0"/>
              <a:t> (layak membentuk solusi)</a:t>
            </a:r>
          </a:p>
          <a:p>
            <a:pPr lvl="2"/>
            <a:r>
              <a:rPr lang="id-ID" dirty="0" smtClean="0"/>
              <a:t>Akar: </a:t>
            </a:r>
            <a:r>
              <a:rPr lang="id-ID" i="1" dirty="0" smtClean="0"/>
              <a:t>initial state</a:t>
            </a:r>
          </a:p>
          <a:p>
            <a:pPr lvl="2"/>
            <a:r>
              <a:rPr lang="id-ID" dirty="0" smtClean="0"/>
              <a:t>Daun: </a:t>
            </a:r>
            <a:r>
              <a:rPr lang="id-ID" i="1" dirty="0" smtClean="0"/>
              <a:t>solution/goal state</a:t>
            </a:r>
          </a:p>
          <a:p>
            <a:pPr lvl="1"/>
            <a:r>
              <a:rPr lang="id-ID" dirty="0" smtClean="0"/>
              <a:t>Cabang: operator/langkah dalam persoalan</a:t>
            </a:r>
          </a:p>
          <a:p>
            <a:pPr lvl="1"/>
            <a:r>
              <a:rPr lang="id-ID" dirty="0" smtClean="0"/>
              <a:t>Ruang status (</a:t>
            </a:r>
            <a:r>
              <a:rPr lang="id-ID" i="1" dirty="0" smtClean="0"/>
              <a:t>state space</a:t>
            </a:r>
            <a:r>
              <a:rPr lang="id-ID" dirty="0" smtClean="0"/>
              <a:t>): himpunan semua simpul</a:t>
            </a:r>
          </a:p>
          <a:p>
            <a:pPr lvl="1"/>
            <a:r>
              <a:rPr lang="id-ID" dirty="0" smtClean="0"/>
              <a:t>Ruang solusi: himpunan status solusi</a:t>
            </a:r>
          </a:p>
          <a:p>
            <a:r>
              <a:rPr lang="id-ID" dirty="0" smtClean="0"/>
              <a:t>Solusi: path ke status solusi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Pohon Dinamis: Permutasi A,B,C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900634"/>
          </a:xfrm>
        </p:spPr>
        <p:txBody>
          <a:bodyPr>
            <a:normAutofit fontScale="70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id-ID" sz="2900" dirty="0" smtClean="0"/>
              <a:t>Operator: add X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id-ID" sz="2900" dirty="0" smtClean="0"/>
              <a:t>Akar : status awal (status “kosong”) </a:t>
            </a:r>
          </a:p>
          <a:p>
            <a:r>
              <a:rPr lang="id-ID" dirty="0" smtClean="0"/>
              <a:t>Simpul: problem state </a:t>
            </a:r>
          </a:p>
          <a:p>
            <a:pPr lvl="1"/>
            <a:r>
              <a:rPr lang="id-ID" dirty="0" smtClean="0"/>
              <a:t>Status persoalan (</a:t>
            </a:r>
            <a:r>
              <a:rPr lang="id-ID" i="1" dirty="0" smtClean="0"/>
              <a:t>problem state</a:t>
            </a:r>
            <a:r>
              <a:rPr lang="id-ID" dirty="0" smtClean="0"/>
              <a:t>): simpul-simpul di dalam pohon dinamis yang  memenuhi kendala (constraints). </a:t>
            </a:r>
          </a:p>
          <a:p>
            <a:r>
              <a:rPr lang="id-ID" dirty="0" smtClean="0"/>
              <a:t>Daun: status solusi</a:t>
            </a:r>
          </a:p>
          <a:p>
            <a:pPr lvl="1"/>
            <a:r>
              <a:rPr lang="id-ID" dirty="0" smtClean="0"/>
              <a:t>Status solusi (</a:t>
            </a:r>
            <a:r>
              <a:rPr lang="id-ID" i="1" dirty="0" smtClean="0"/>
              <a:t>solution state</a:t>
            </a:r>
            <a:r>
              <a:rPr lang="id-ID" dirty="0" smtClean="0"/>
              <a:t>): satu atau lebih status yang menyatakan solusi persoalan.</a:t>
            </a:r>
            <a:endParaRPr lang="id-ID" dirty="0"/>
          </a:p>
          <a:p>
            <a:r>
              <a:rPr lang="id-ID" dirty="0" smtClean="0"/>
              <a:t>Ruang solusi:</a:t>
            </a:r>
          </a:p>
          <a:p>
            <a:pPr lvl="1"/>
            <a:r>
              <a:rPr lang="id-ID" dirty="0" smtClean="0"/>
              <a:t>Ruang solusi (</a:t>
            </a:r>
            <a:r>
              <a:rPr lang="id-ID" i="1" dirty="0" smtClean="0"/>
              <a:t>solution space</a:t>
            </a:r>
            <a:r>
              <a:rPr lang="id-ID" dirty="0" smtClean="0"/>
              <a:t>): himpunan semua status solusi.</a:t>
            </a:r>
          </a:p>
          <a:p>
            <a:r>
              <a:rPr lang="id-ID" dirty="0" smtClean="0"/>
              <a:t>Ruang status (</a:t>
            </a:r>
            <a:r>
              <a:rPr lang="id-ID" i="1" dirty="0" smtClean="0"/>
              <a:t>state space</a:t>
            </a:r>
            <a:r>
              <a:rPr lang="id-ID" dirty="0" smtClean="0"/>
              <a:t>): Seluruh simpul di dalam pohon dinamis dan pohonnya dinamakan juga pohon ruang status (</a:t>
            </a:r>
            <a:r>
              <a:rPr lang="id-ID" i="1" dirty="0" smtClean="0"/>
              <a:t>state space tree</a:t>
            </a:r>
            <a:r>
              <a:rPr lang="id-ID" dirty="0" smtClean="0"/>
              <a:t>). 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433860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8596" y="5357826"/>
            <a:ext cx="202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Pohon ruang status</a:t>
            </a:r>
            <a:endParaRPr lang="id-ID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22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Pembangkitan</a:t>
            </a:r>
            <a:r>
              <a:rPr lang="en-US" dirty="0" smtClean="0"/>
              <a:t>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err="1" smtClean="0"/>
              <a:t>Pembangkitan</a:t>
            </a:r>
            <a:r>
              <a:rPr lang="en-US" dirty="0" smtClean="0"/>
              <a:t> status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mengaplikasikan</a:t>
            </a:r>
            <a:r>
              <a:rPr lang="en-US" dirty="0" smtClean="0"/>
              <a:t> operator (</a:t>
            </a:r>
            <a:r>
              <a:rPr lang="en-US" dirty="0" err="1" smtClean="0"/>
              <a:t>langkah</a:t>
            </a:r>
            <a:r>
              <a:rPr lang="en-US" dirty="0" smtClean="0"/>
              <a:t> legal) </a:t>
            </a:r>
            <a:r>
              <a:rPr lang="en-US" dirty="0" err="1" smtClean="0"/>
              <a:t>kepada</a:t>
            </a:r>
            <a:r>
              <a:rPr lang="en-US" dirty="0" smtClean="0"/>
              <a:t> status (</a:t>
            </a:r>
            <a:r>
              <a:rPr lang="en-US" dirty="0" err="1" smtClean="0"/>
              <a:t>simpul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jalur</a:t>
            </a:r>
            <a:endParaRPr lang="en-US" dirty="0" smtClean="0"/>
          </a:p>
          <a:p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akar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(</a:t>
            </a:r>
            <a:r>
              <a:rPr lang="en-US" dirty="0" err="1" smtClean="0"/>
              <a:t>daun</a:t>
            </a:r>
            <a:r>
              <a:rPr lang="en-US" dirty="0" smtClean="0"/>
              <a:t>)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operator yang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persoalan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4952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BFS untuk Pembentukan Pohon Ruang Status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411279"/>
          </a:xfrm>
        </p:spPr>
        <p:txBody>
          <a:bodyPr>
            <a:normAutofit fontScale="77500" lnSpcReduction="20000"/>
          </a:bodyPr>
          <a:lstStyle/>
          <a:p>
            <a:r>
              <a:rPr lang="id-ID" dirty="0" smtClean="0"/>
              <a:t>Inisialisasi dengan status awal sebagai akar, lalu tambahkan simpul anaknya, dst.</a:t>
            </a:r>
          </a:p>
          <a:p>
            <a:r>
              <a:rPr lang="id-ID" dirty="0" smtClean="0"/>
              <a:t>Semua simpul pada level d dibangkitkan terlebih dahulu sebelum simpul-simpul pada level d+1</a:t>
            </a:r>
            <a:endParaRPr lang="id-ID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65876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BFS untuk Permutasi</a:t>
            </a:r>
            <a:endParaRPr lang="id-ID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l="38958" r="45695" b="91935"/>
          <a:stretch>
            <a:fillRect/>
          </a:stretch>
        </p:blipFill>
        <p:spPr bwMode="auto">
          <a:xfrm>
            <a:off x="4000496" y="1357298"/>
            <a:ext cx="92869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8064" b="62904"/>
          <a:stretch>
            <a:fillRect/>
          </a:stretch>
        </p:blipFill>
        <p:spPr bwMode="auto">
          <a:xfrm>
            <a:off x="1643042" y="1928802"/>
            <a:ext cx="605129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67742"/>
          <a:stretch>
            <a:fillRect/>
          </a:stretch>
        </p:blipFill>
        <p:spPr bwMode="auto">
          <a:xfrm>
            <a:off x="1643042" y="4643446"/>
            <a:ext cx="605129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37097" b="32258"/>
          <a:stretch>
            <a:fillRect/>
          </a:stretch>
        </p:blipFill>
        <p:spPr bwMode="auto">
          <a:xfrm>
            <a:off x="1643042" y="3286124"/>
            <a:ext cx="605129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000364" y="214311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Add(A)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221455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Add(B)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8" y="214311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Add(C)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28794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Add(B)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43240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Add(C)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71934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Add(A)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29190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Add(C)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00760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Add(A)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16" y="357187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Add(B)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00232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Add(C)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71802" y="4857760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Add(B)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71934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Add(C)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29190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Add(A)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86446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Add(B)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6578" y="49291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DFS untuk Pembentukan Pohon Ruang Status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80733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14818"/>
            <a:ext cx="5658998" cy="233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1571612"/>
            <a:ext cx="60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DFS:</a:t>
            </a:r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000504"/>
            <a:ext cx="60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/>
              <a:t>BFS:</a:t>
            </a:r>
            <a:endParaRPr lang="id-ID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 t="67742" r="77543"/>
          <a:stretch>
            <a:fillRect/>
          </a:stretch>
        </p:blipFill>
        <p:spPr bwMode="auto">
          <a:xfrm>
            <a:off x="1785918" y="4429132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 t="37097" r="77543" b="32258"/>
          <a:stretch>
            <a:fillRect/>
          </a:stretch>
        </p:blipFill>
        <p:spPr bwMode="auto">
          <a:xfrm>
            <a:off x="1714480" y="3000372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t="8065" r="55086" b="62903"/>
          <a:stretch>
            <a:fillRect/>
          </a:stretch>
        </p:blipFill>
        <p:spPr bwMode="auto">
          <a:xfrm>
            <a:off x="1643042" y="1643050"/>
            <a:ext cx="271464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DFS </a:t>
            </a:r>
            <a:r>
              <a:rPr lang="id-ID" dirty="0" smtClean="0"/>
              <a:t>Permutasi A,B,C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2571736" y="198809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Add(A)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00232" y="3214686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Add(B)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43042" y="457200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Add(C)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38958" r="45695" b="91935"/>
          <a:stretch>
            <a:fillRect/>
          </a:stretch>
        </p:blipFill>
        <p:spPr bwMode="auto">
          <a:xfrm>
            <a:off x="4000496" y="1357298"/>
            <a:ext cx="92869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60440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seberapa</a:t>
            </a:r>
            <a:r>
              <a:rPr lang="en-US" dirty="0" smtClean="0"/>
              <a:t> ‘</a:t>
            </a:r>
            <a:r>
              <a:rPr lang="en-US" dirty="0" err="1" smtClean="0"/>
              <a:t>baik</a:t>
            </a:r>
            <a:r>
              <a:rPr lang="en-US" dirty="0" smtClean="0"/>
              <a:t>’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endParaRPr lang="en-US" dirty="0" smtClean="0"/>
          </a:p>
          <a:p>
            <a:pPr lvl="1"/>
            <a:r>
              <a:rPr lang="en-US" i="1" dirty="0" smtClean="0"/>
              <a:t>Completeness: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ditemukannya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memang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endParaRPr lang="en-US" dirty="0" smtClean="0"/>
          </a:p>
          <a:p>
            <a:pPr lvl="1"/>
            <a:r>
              <a:rPr lang="en-US" i="1" dirty="0" smtClean="0"/>
              <a:t>Optimality: </a:t>
            </a:r>
            <a:r>
              <a:rPr lang="en-US" dirty="0" err="1"/>
              <a:t>a</a:t>
            </a:r>
            <a:r>
              <a:rPr lang="en-US" dirty="0" err="1" smtClean="0"/>
              <a:t>pakah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yang optimal </a:t>
            </a:r>
            <a:r>
              <a:rPr lang="en-US" i="1" dirty="0" smtClean="0"/>
              <a:t>(</a:t>
            </a:r>
            <a:r>
              <a:rPr lang="en-US" i="1" dirty="0" err="1" smtClean="0"/>
              <a:t>e.g</a:t>
            </a:r>
            <a:r>
              <a:rPr lang="en-US" i="1" dirty="0" smtClean="0"/>
              <a:t>: lowest path cost)?</a:t>
            </a:r>
          </a:p>
          <a:p>
            <a:pPr lvl="1"/>
            <a:r>
              <a:rPr lang="en-US" i="1" dirty="0" smtClean="0"/>
              <a:t>Time Complexity: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endParaRPr lang="en-US" dirty="0" smtClean="0"/>
          </a:p>
          <a:p>
            <a:pPr lvl="1"/>
            <a:r>
              <a:rPr lang="en-US" i="1" dirty="0" smtClean="0"/>
              <a:t>Space Complexity: </a:t>
            </a:r>
            <a:r>
              <a:rPr lang="en-US" dirty="0" smtClean="0"/>
              <a:t>memory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i="1" dirty="0" smtClean="0"/>
              <a:t> </a:t>
            </a:r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/>
              <a:t>b</a:t>
            </a:r>
            <a:r>
              <a:rPr lang="en-US" dirty="0" smtClean="0"/>
              <a:t>: (</a:t>
            </a:r>
            <a:r>
              <a:rPr lang="en-US" i="1" dirty="0" smtClean="0"/>
              <a:t>branching factor</a:t>
            </a:r>
            <a:r>
              <a:rPr lang="en-US" dirty="0" smtClean="0"/>
              <a:t>)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pencabangan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endParaRPr lang="en-US" dirty="0" smtClean="0"/>
          </a:p>
          <a:p>
            <a:pPr lvl="1"/>
            <a:r>
              <a:rPr lang="en-US" i="1" dirty="0" smtClean="0"/>
              <a:t>d</a:t>
            </a:r>
            <a:r>
              <a:rPr lang="en-US" dirty="0" smtClean="0"/>
              <a:t>: (</a:t>
            </a:r>
            <a:r>
              <a:rPr lang="en-US" i="1" dirty="0" smtClean="0"/>
              <a:t>depth</a:t>
            </a:r>
            <a:r>
              <a:rPr lang="en-US" dirty="0" smtClean="0"/>
              <a:t>) </a:t>
            </a:r>
            <a:r>
              <a:rPr lang="en-US" dirty="0" err="1" smtClean="0"/>
              <a:t>kedalaman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/>
              <a:t> </a:t>
            </a:r>
            <a:r>
              <a:rPr lang="en-US" dirty="0" err="1" smtClean="0"/>
              <a:t>terbaik</a:t>
            </a:r>
            <a:r>
              <a:rPr lang="en-US" dirty="0" smtClean="0"/>
              <a:t> (</a:t>
            </a:r>
            <a:r>
              <a:rPr lang="en-US" i="1" dirty="0" smtClean="0"/>
              <a:t>cost </a:t>
            </a:r>
            <a:r>
              <a:rPr lang="en-US" dirty="0" err="1" smtClean="0"/>
              <a:t>terendah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m</a:t>
            </a:r>
            <a:r>
              <a:rPr lang="en-US" dirty="0" smtClean="0"/>
              <a:t>: </a:t>
            </a:r>
            <a:r>
              <a:rPr lang="en-US" dirty="0" err="1" smtClean="0"/>
              <a:t>maksimum</a:t>
            </a:r>
            <a:r>
              <a:rPr lang="en-US" dirty="0" smtClean="0"/>
              <a:t> </a:t>
            </a:r>
            <a:r>
              <a:rPr lang="en-US" dirty="0" err="1" smtClean="0"/>
              <a:t>kedalaman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status (</a:t>
            </a:r>
            <a:r>
              <a:rPr lang="en-US" dirty="0" err="1" smtClean="0"/>
              <a:t>bisa</a:t>
            </a:r>
            <a:r>
              <a:rPr lang="en-US" dirty="0" smtClean="0"/>
              <a:t> ∞)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9065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Permainan 8-</a:t>
            </a:r>
            <a:r>
              <a:rPr lang="id-ID" b="1" i="1" dirty="0" smtClean="0"/>
              <a:t>Puzzle</a:t>
            </a:r>
            <a:endParaRPr lang="id-ID" b="1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/>
          <a:lstStyle/>
          <a:p>
            <a:r>
              <a:rPr lang="id-ID" dirty="0" smtClean="0"/>
              <a:t>State berdasarkan ubin kosong (</a:t>
            </a:r>
            <a:r>
              <a:rPr lang="id-ID" i="1" dirty="0" smtClean="0"/>
              <a:t>blank</a:t>
            </a:r>
            <a:r>
              <a:rPr lang="id-ID" dirty="0" smtClean="0"/>
              <a:t>)</a:t>
            </a:r>
            <a:endParaRPr lang="en-US" dirty="0" smtClean="0"/>
          </a:p>
          <a:p>
            <a:r>
              <a:rPr lang="en-US" dirty="0" smtClean="0"/>
              <a:t>Operator: </a:t>
            </a:r>
            <a:r>
              <a:rPr lang="en-US" i="1" dirty="0" smtClean="0"/>
              <a:t>up</a:t>
            </a:r>
            <a:r>
              <a:rPr lang="en-US" dirty="0" smtClean="0"/>
              <a:t>, </a:t>
            </a:r>
            <a:r>
              <a:rPr lang="en-US" i="1" dirty="0" smtClean="0"/>
              <a:t>down</a:t>
            </a:r>
            <a:r>
              <a:rPr lang="en-US" dirty="0" smtClean="0"/>
              <a:t>, </a:t>
            </a:r>
            <a:r>
              <a:rPr lang="en-US" i="1" dirty="0" smtClean="0"/>
              <a:t>left</a:t>
            </a:r>
            <a:r>
              <a:rPr lang="en-US" dirty="0" smtClean="0"/>
              <a:t>, </a:t>
            </a:r>
            <a:r>
              <a:rPr lang="en-US" i="1" dirty="0" smtClean="0"/>
              <a:t>right</a:t>
            </a:r>
            <a:endParaRPr lang="id-ID" i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9"/>
            <a:ext cx="6813970" cy="339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29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85B31-7681-4357-90CA-7D9193B52D4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76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 smtClean="0"/>
              <a:t>Algoritma Pencarian</a:t>
            </a:r>
            <a:endParaRPr lang="en-US" dirty="0" smtClean="0"/>
          </a:p>
        </p:txBody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>
          <a:xfrm>
            <a:off x="457200" y="1419638"/>
            <a:ext cx="8229600" cy="5214938"/>
          </a:xfrm>
        </p:spPr>
        <p:txBody>
          <a:bodyPr>
            <a:normAutofit/>
          </a:bodyPr>
          <a:lstStyle/>
          <a:p>
            <a:pPr eaLnBrk="1" hangingPunct="1"/>
            <a:r>
              <a:rPr lang="id-ID" sz="2800" dirty="0" smtClean="0">
                <a:solidFill>
                  <a:schemeClr val="tx2"/>
                </a:solidFill>
              </a:rPr>
              <a:t>Tanpa informasi (</a:t>
            </a:r>
            <a:r>
              <a:rPr lang="id-ID" sz="2800" i="1" dirty="0" smtClean="0">
                <a:solidFill>
                  <a:schemeClr val="tx2"/>
                </a:solidFill>
              </a:rPr>
              <a:t>u</a:t>
            </a:r>
            <a:r>
              <a:rPr lang="en-US" sz="2800" i="1" dirty="0" smtClean="0">
                <a:solidFill>
                  <a:schemeClr val="tx2"/>
                </a:solidFill>
              </a:rPr>
              <a:t>n</a:t>
            </a:r>
            <a:r>
              <a:rPr lang="id-ID" sz="2800" i="1" dirty="0" smtClean="0">
                <a:solidFill>
                  <a:schemeClr val="tx2"/>
                </a:solidFill>
              </a:rPr>
              <a:t>i</a:t>
            </a:r>
            <a:r>
              <a:rPr lang="en-US" sz="2800" i="1" dirty="0" err="1" smtClean="0">
                <a:solidFill>
                  <a:schemeClr val="tx2"/>
                </a:solidFill>
              </a:rPr>
              <a:t>nformed</a:t>
            </a:r>
            <a:r>
              <a:rPr lang="en-US" sz="2800" i="1" dirty="0" smtClean="0">
                <a:solidFill>
                  <a:schemeClr val="tx2"/>
                </a:solidFill>
              </a:rPr>
              <a:t>/</a:t>
            </a:r>
            <a:r>
              <a:rPr lang="id-ID" sz="2800" i="1" dirty="0" smtClean="0">
                <a:solidFill>
                  <a:schemeClr val="tx2"/>
                </a:solidFill>
              </a:rPr>
              <a:t>b</a:t>
            </a:r>
            <a:r>
              <a:rPr lang="en-US" sz="2800" i="1" dirty="0" err="1" smtClean="0">
                <a:solidFill>
                  <a:schemeClr val="tx2"/>
                </a:solidFill>
              </a:rPr>
              <a:t>lind</a:t>
            </a:r>
            <a:r>
              <a:rPr lang="en-US" sz="2800" i="1" dirty="0" smtClean="0">
                <a:solidFill>
                  <a:schemeClr val="tx2"/>
                </a:solidFill>
              </a:rPr>
              <a:t> </a:t>
            </a:r>
            <a:r>
              <a:rPr lang="id-ID" sz="2800" i="1" dirty="0" smtClean="0">
                <a:solidFill>
                  <a:schemeClr val="tx2"/>
                </a:solidFill>
              </a:rPr>
              <a:t>s</a:t>
            </a:r>
            <a:r>
              <a:rPr lang="en-US" sz="2800" i="1" dirty="0" err="1" smtClean="0">
                <a:solidFill>
                  <a:schemeClr val="tx2"/>
                </a:solidFill>
              </a:rPr>
              <a:t>earch</a:t>
            </a:r>
            <a:r>
              <a:rPr lang="id-ID" sz="2800" dirty="0" smtClean="0">
                <a:solidFill>
                  <a:schemeClr val="tx2"/>
                </a:solidFill>
              </a:rPr>
              <a:t>)</a:t>
            </a:r>
            <a:endParaRPr lang="en-US" sz="2800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id-ID" sz="2400" dirty="0" smtClean="0"/>
              <a:t>Tidak ada informasi tambahan</a:t>
            </a:r>
          </a:p>
          <a:p>
            <a:pPr lvl="1" eaLnBrk="1" hangingPunct="1"/>
            <a:r>
              <a:rPr lang="id-ID" sz="2400" dirty="0" smtClean="0"/>
              <a:t>Contoh: </a:t>
            </a:r>
            <a:r>
              <a:rPr lang="en-US" sz="2400" b="1" dirty="0" smtClean="0">
                <a:solidFill>
                  <a:schemeClr val="tx2"/>
                </a:solidFill>
              </a:rPr>
              <a:t>DFS, BFS</a:t>
            </a:r>
            <a:r>
              <a:rPr lang="en-US" sz="2400" dirty="0" smtClean="0"/>
              <a:t>, </a:t>
            </a:r>
            <a:r>
              <a:rPr lang="id-ID" sz="2400" i="1" dirty="0" smtClean="0"/>
              <a:t>Depth Limited Search</a:t>
            </a:r>
            <a:r>
              <a:rPr lang="id-ID" sz="2400" dirty="0" smtClean="0"/>
              <a:t>, </a:t>
            </a:r>
            <a:r>
              <a:rPr lang="en-US" sz="2400" i="1" dirty="0" smtClean="0"/>
              <a:t>I</a:t>
            </a:r>
            <a:r>
              <a:rPr lang="id-ID" sz="2400" i="1" dirty="0" smtClean="0"/>
              <a:t>terative </a:t>
            </a:r>
            <a:r>
              <a:rPr lang="en-US" sz="2400" i="1" dirty="0" smtClean="0"/>
              <a:t>D</a:t>
            </a:r>
            <a:r>
              <a:rPr lang="id-ID" sz="2400" i="1" dirty="0" smtClean="0"/>
              <a:t>eepening </a:t>
            </a:r>
            <a:r>
              <a:rPr lang="en-US" sz="2400" i="1" dirty="0" smtClean="0"/>
              <a:t>S</a:t>
            </a:r>
            <a:r>
              <a:rPr lang="id-ID" sz="2400" i="1" dirty="0" smtClean="0"/>
              <a:t>earch</a:t>
            </a:r>
            <a:r>
              <a:rPr lang="en-US" sz="2400" dirty="0" smtClean="0"/>
              <a:t>, </a:t>
            </a:r>
            <a:r>
              <a:rPr lang="en-US" sz="2400" i="1" dirty="0" smtClean="0"/>
              <a:t>U</a:t>
            </a:r>
            <a:r>
              <a:rPr lang="id-ID" sz="2400" i="1" dirty="0" smtClean="0"/>
              <a:t>niform </a:t>
            </a:r>
            <a:r>
              <a:rPr lang="en-US" sz="2400" i="1" dirty="0" smtClean="0"/>
              <a:t>C</a:t>
            </a:r>
            <a:r>
              <a:rPr lang="id-ID" sz="2400" i="1" dirty="0" smtClean="0"/>
              <a:t>ost </a:t>
            </a:r>
            <a:r>
              <a:rPr lang="en-US" sz="2400" i="1" dirty="0" smtClean="0"/>
              <a:t>S</a:t>
            </a:r>
            <a:r>
              <a:rPr lang="id-ID" sz="2400" i="1" dirty="0" smtClean="0"/>
              <a:t>earch</a:t>
            </a:r>
            <a:endParaRPr lang="en-US" sz="2400" i="1" dirty="0" smtClean="0"/>
          </a:p>
          <a:p>
            <a:pPr eaLnBrk="1" hangingPunct="1"/>
            <a:r>
              <a:rPr lang="id-ID" sz="2800" dirty="0" smtClean="0"/>
              <a:t>Dengan informasi (</a:t>
            </a:r>
            <a:r>
              <a:rPr lang="id-ID" sz="2800" i="1" dirty="0" smtClean="0"/>
              <a:t>i</a:t>
            </a:r>
            <a:r>
              <a:rPr lang="en-US" sz="2800" i="1" dirty="0" err="1" smtClean="0"/>
              <a:t>nformed</a:t>
            </a:r>
            <a:r>
              <a:rPr lang="en-US" sz="2800" i="1" dirty="0" smtClean="0"/>
              <a:t> Search</a:t>
            </a:r>
            <a:r>
              <a:rPr lang="id-ID" sz="2800" dirty="0" smtClean="0"/>
              <a:t>)</a:t>
            </a:r>
            <a:endParaRPr lang="en-US" sz="2800" dirty="0" smtClean="0"/>
          </a:p>
          <a:p>
            <a:pPr lvl="1" eaLnBrk="1" hangingPunct="1"/>
            <a:r>
              <a:rPr lang="id-ID" sz="2400" dirty="0" smtClean="0"/>
              <a:t>Pencarian berbasis heuristik</a:t>
            </a:r>
          </a:p>
          <a:p>
            <a:pPr lvl="1" eaLnBrk="1" hangingPunct="1"/>
            <a:r>
              <a:rPr lang="id-ID" sz="2400" dirty="0" smtClean="0"/>
              <a:t>Mengetahui non-goal state “lebih menjanjikan” daripada yang lain</a:t>
            </a:r>
            <a:endParaRPr lang="en-US" sz="2400" dirty="0" smtClean="0"/>
          </a:p>
          <a:p>
            <a:pPr lvl="1"/>
            <a:r>
              <a:rPr lang="id-ID" sz="2400" dirty="0" smtClean="0"/>
              <a:t>Contoh</a:t>
            </a:r>
            <a:r>
              <a:rPr lang="en-US" sz="2400" dirty="0" smtClean="0"/>
              <a:t>: Best F</a:t>
            </a:r>
            <a:r>
              <a:rPr lang="id-ID" sz="2400" dirty="0" smtClean="0"/>
              <a:t>irst </a:t>
            </a:r>
            <a:r>
              <a:rPr lang="en-US" sz="2400" dirty="0" smtClean="0"/>
              <a:t>S</a:t>
            </a:r>
            <a:r>
              <a:rPr lang="id-ID" sz="2400" dirty="0" smtClean="0"/>
              <a:t>earch</a:t>
            </a:r>
            <a:r>
              <a:rPr lang="en-US" sz="2400" dirty="0" smtClean="0"/>
              <a:t>, A*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8-Puzzle: Pohon Ruang Status</a:t>
            </a:r>
            <a:endParaRPr lang="id-ID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5587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94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BFS untuk 8-Puzzle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267" t="17808" r="17276" b="3270"/>
          <a:stretch/>
        </p:blipFill>
        <p:spPr>
          <a:xfrm>
            <a:off x="647563" y="827342"/>
            <a:ext cx="7848873" cy="5472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759424"/>
            <a:ext cx="2944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Catatan:</a:t>
            </a:r>
          </a:p>
          <a:p>
            <a:r>
              <a:rPr lang="id-ID" b="1" dirty="0" smtClean="0"/>
              <a:t>Urutan operator yang digunakan harus konsisten.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property </a:t>
            </a:r>
            <a:r>
              <a:rPr lang="en-US" dirty="0" err="1" smtClean="0"/>
              <a:t>dari</a:t>
            </a:r>
            <a:r>
              <a:rPr lang="en-US" dirty="0" smtClean="0"/>
              <a:t> BFS?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Completeness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Ya</a:t>
            </a:r>
            <a:r>
              <a:rPr lang="en-US" dirty="0" smtClean="0"/>
              <a:t> (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)</a:t>
            </a:r>
          </a:p>
          <a:p>
            <a:r>
              <a:rPr lang="en-US" dirty="0" smtClean="0"/>
              <a:t>Optimality?</a:t>
            </a:r>
          </a:p>
          <a:p>
            <a:pPr lvl="1"/>
            <a:r>
              <a:rPr lang="en-US" dirty="0" err="1" smtClean="0"/>
              <a:t>Ya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= </a:t>
            </a:r>
            <a:r>
              <a:rPr lang="en-US" dirty="0" err="1" smtClean="0"/>
              <a:t>biaya</a:t>
            </a:r>
            <a:endParaRPr lang="en-US" dirty="0" smtClean="0"/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1+</a:t>
            </a:r>
            <a:r>
              <a:rPr lang="en-US" i="1" dirty="0" smtClean="0"/>
              <a:t>b</a:t>
            </a:r>
            <a:r>
              <a:rPr lang="en-US" dirty="0" smtClean="0"/>
              <a:t>+</a:t>
            </a:r>
            <a:r>
              <a:rPr lang="en-US" i="1" dirty="0" smtClean="0"/>
              <a:t>b</a:t>
            </a:r>
            <a:r>
              <a:rPr lang="en-US" baseline="30000" dirty="0" smtClean="0"/>
              <a:t>2</a:t>
            </a:r>
            <a:r>
              <a:rPr lang="en-US" dirty="0" smtClean="0"/>
              <a:t>+</a:t>
            </a:r>
            <a:r>
              <a:rPr lang="en-US" i="1" dirty="0" smtClean="0"/>
              <a:t>b</a:t>
            </a:r>
            <a:r>
              <a:rPr lang="en-US" baseline="30000" dirty="0"/>
              <a:t>3</a:t>
            </a:r>
            <a:r>
              <a:rPr lang="en-US" dirty="0" smtClean="0"/>
              <a:t>+…+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d</a:t>
            </a:r>
            <a:r>
              <a:rPr lang="en-US" dirty="0" smtClean="0"/>
              <a:t> = O(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d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O(</a:t>
            </a:r>
            <a:r>
              <a:rPr lang="en-US" i="1" dirty="0" err="1"/>
              <a:t>b</a:t>
            </a:r>
            <a:r>
              <a:rPr lang="en-US" i="1" baseline="30000" dirty="0" err="1"/>
              <a:t>d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1339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78198" cy="982462"/>
          </a:xfrm>
        </p:spPr>
        <p:txBody>
          <a:bodyPr>
            <a:normAutofit/>
          </a:bodyPr>
          <a:lstStyle/>
          <a:p>
            <a:r>
              <a:rPr lang="id-ID" dirty="0" smtClean="0"/>
              <a:t>DFS untuk 8-Puzzle</a:t>
            </a:r>
            <a:endParaRPr lang="id-ID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33</a:t>
            </a:fld>
            <a:endParaRPr lang="id-ID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267" t="17808" r="21078" b="2232"/>
          <a:stretch/>
        </p:blipFill>
        <p:spPr>
          <a:xfrm>
            <a:off x="894308" y="1106770"/>
            <a:ext cx="7355384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property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FS?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Completeness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Ya</a:t>
            </a:r>
            <a:r>
              <a:rPr lang="en-US" dirty="0" smtClean="0"/>
              <a:t> (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penanganan</a:t>
            </a:r>
            <a:r>
              <a:rPr lang="en-US" dirty="0" smtClean="0"/>
              <a:t> ‘</a:t>
            </a:r>
            <a:r>
              <a:rPr lang="en-US" i="1" dirty="0" smtClean="0"/>
              <a:t>redundant paths</a:t>
            </a:r>
            <a:r>
              <a:rPr lang="en-US" dirty="0" smtClean="0"/>
              <a:t>’ </a:t>
            </a:r>
            <a:r>
              <a:rPr lang="en-US" dirty="0" err="1" smtClean="0"/>
              <a:t>dan</a:t>
            </a:r>
            <a:r>
              <a:rPr lang="en-US" dirty="0" smtClean="0"/>
              <a:t> ‘</a:t>
            </a:r>
            <a:r>
              <a:rPr lang="en-US" i="1" dirty="0" smtClean="0"/>
              <a:t>repeated states</a:t>
            </a:r>
            <a:r>
              <a:rPr lang="en-US" dirty="0" smtClean="0"/>
              <a:t>’ )</a:t>
            </a:r>
          </a:p>
          <a:p>
            <a:r>
              <a:rPr lang="en-US" i="1" dirty="0" smtClean="0"/>
              <a:t>Optimality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Tidak</a:t>
            </a:r>
            <a:endParaRPr lang="en-US" dirty="0" smtClean="0"/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O(</a:t>
            </a:r>
            <a:r>
              <a:rPr lang="en-US" i="1" dirty="0" err="1" smtClean="0"/>
              <a:t>b</a:t>
            </a:r>
            <a:r>
              <a:rPr lang="en-US" i="1" baseline="30000" dirty="0" err="1"/>
              <a:t>m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O(</a:t>
            </a:r>
            <a:r>
              <a:rPr lang="en-US" i="1" dirty="0" err="1" smtClean="0"/>
              <a:t>bm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,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34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13028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9112"/>
            <a:ext cx="8001000" cy="60198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r>
              <a:rPr lang="en-US" altLang="en-US" b="1" dirty="0" err="1" smtClean="0"/>
              <a:t>Aplikasi</a:t>
            </a:r>
            <a:r>
              <a:rPr lang="en-US" altLang="en-US" b="1" dirty="0" smtClean="0"/>
              <a:t> </a:t>
            </a:r>
            <a:r>
              <a:rPr lang="en-US" altLang="en-US" b="1" i="1" dirty="0" smtClean="0"/>
              <a:t>Backtracking</a:t>
            </a:r>
            <a:r>
              <a:rPr lang="en-US" altLang="en-US" b="1" dirty="0" smtClean="0"/>
              <a:t> di </a:t>
            </a:r>
            <a:r>
              <a:rPr lang="en-US" altLang="en-US" b="1" dirty="0" err="1" smtClean="0"/>
              <a:t>dalam</a:t>
            </a:r>
            <a:r>
              <a:rPr lang="en-US" altLang="en-US" b="1" dirty="0" smtClean="0"/>
              <a:t> DFS </a:t>
            </a:r>
            <a:r>
              <a:rPr lang="en-US" altLang="en-US" b="1" dirty="0" err="1" smtClean="0"/>
              <a:t>untuk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Pemecahan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Persoalan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Pencarian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Solusi</a:t>
            </a:r>
            <a:endParaRPr lang="en-US" altLang="en-US" b="1" dirty="0" smtClean="0"/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r>
              <a:rPr lang="en-US" altLang="en-US" sz="2400" dirty="0" err="1" smtClean="0"/>
              <a:t>Karakteristik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backtracking</a:t>
            </a:r>
            <a:r>
              <a:rPr lang="en-US" altLang="en-US" sz="2400" dirty="0" smtClean="0"/>
              <a:t> di </a:t>
            </a:r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algoritma</a:t>
            </a:r>
            <a:r>
              <a:rPr lang="en-US" altLang="en-US" sz="2400" dirty="0" smtClean="0"/>
              <a:t> DFS </a:t>
            </a:r>
            <a:r>
              <a:rPr lang="en-US" altLang="en-US" sz="2400" dirty="0" err="1" smtClean="0"/>
              <a:t>berguna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untuk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memecahkan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persoalan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pencarian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solusi</a:t>
            </a:r>
            <a:r>
              <a:rPr lang="en-US" altLang="en-US" sz="2400" dirty="0"/>
              <a:t> </a:t>
            </a:r>
            <a:r>
              <a:rPr lang="en-US" altLang="en-US" sz="2400" dirty="0" smtClean="0"/>
              <a:t>yang </a:t>
            </a:r>
            <a:r>
              <a:rPr lang="en-US" altLang="en-US" sz="2400" dirty="0" err="1" smtClean="0"/>
              <a:t>memiliki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banyak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alternatif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pilihan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selama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pencarian</a:t>
            </a:r>
            <a:r>
              <a:rPr lang="en-US" altLang="en-US" sz="2400" dirty="0" smtClean="0"/>
              <a:t>. </a:t>
            </a:r>
          </a:p>
          <a:p>
            <a:pPr>
              <a:defRPr/>
            </a:pPr>
            <a:endParaRPr lang="en-US" altLang="en-US" sz="2400" dirty="0" smtClean="0"/>
          </a:p>
          <a:p>
            <a:pPr>
              <a:defRPr/>
            </a:pPr>
            <a:r>
              <a:rPr lang="en-US" altLang="en-US" sz="2400" dirty="0" err="1" smtClean="0"/>
              <a:t>Solusi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diperoleh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mengekspansi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pencarian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menuju</a:t>
            </a:r>
            <a:r>
              <a:rPr lang="en-US" altLang="en-US" sz="2400" dirty="0"/>
              <a:t> </a:t>
            </a:r>
            <a:r>
              <a:rPr lang="en-US" altLang="en-US" sz="2400" i="1" dirty="0"/>
              <a:t>goal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aturan</a:t>
            </a:r>
            <a:r>
              <a:rPr lang="en-US" altLang="en-US" sz="2400" dirty="0"/>
              <a:t> “depth-first”</a:t>
            </a:r>
          </a:p>
          <a:p>
            <a:pPr lvl="1">
              <a:defRPr/>
            </a:pPr>
            <a:r>
              <a:rPr lang="id-ID" altLang="en-US" sz="2400" dirty="0" smtClean="0">
                <a:solidFill>
                  <a:srgbClr val="FF0000"/>
                </a:solidFill>
              </a:rPr>
              <a:t>Anda </a:t>
            </a:r>
            <a:r>
              <a:rPr lang="id-ID" altLang="en-US" sz="2400" dirty="0">
                <a:solidFill>
                  <a:srgbClr val="FF0000"/>
                </a:solidFill>
              </a:rPr>
              <a:t>tidak punya cukup informasi untuk mengetahui apa yang akan dipilih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id-ID" altLang="en-US" sz="2400" dirty="0">
                <a:solidFill>
                  <a:srgbClr val="FF0000"/>
                </a:solidFill>
              </a:rPr>
              <a:t>Tiap keputusan mengarah pada sekumpulan pilihan baru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id-ID" altLang="en-US" sz="2400" dirty="0">
                <a:solidFill>
                  <a:srgbClr val="FF0000"/>
                </a:solidFill>
              </a:rPr>
              <a:t>Beberapa sekuens pilihan </a:t>
            </a:r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id-ID" altLang="en-US" sz="2400" dirty="0">
                <a:solidFill>
                  <a:srgbClr val="FF0000"/>
                </a:solidFill>
              </a:rPr>
              <a:t>bisa lebih dari satu) mungkin merupakan solusi persoalan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altLang="en-US" sz="24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4F19D9-D053-4D96-A108-A411595ECAE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530988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eaLnBrk="1" hangingPunct="1"/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Backtracking</a:t>
            </a:r>
            <a:r>
              <a:rPr lang="id-ID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</a:rPr>
              <a:t>di </a:t>
            </a:r>
            <a:r>
              <a:rPr lang="en-US" altLang="en-US" dirty="0" err="1" smtClean="0">
                <a:solidFill>
                  <a:schemeClr val="tx2"/>
                </a:solidFill>
              </a:rPr>
              <a:t>dalam</a:t>
            </a:r>
            <a:r>
              <a:rPr lang="en-US" altLang="en-US" dirty="0" smtClean="0">
                <a:solidFill>
                  <a:schemeClr val="tx2"/>
                </a:solidFill>
              </a:rPr>
              <a:t> </a:t>
            </a:r>
            <a:r>
              <a:rPr lang="en-US" altLang="en-US" dirty="0" err="1" smtClean="0">
                <a:solidFill>
                  <a:schemeClr val="tx2"/>
                </a:solidFill>
              </a:rPr>
              <a:t>algoritma</a:t>
            </a:r>
            <a:r>
              <a:rPr lang="en-US" altLang="en-US" dirty="0" smtClean="0">
                <a:solidFill>
                  <a:schemeClr val="tx2"/>
                </a:solidFill>
              </a:rPr>
              <a:t> DFS </a:t>
            </a:r>
            <a:r>
              <a:rPr lang="id-ID" altLang="en-US" dirty="0" smtClean="0">
                <a:solidFill>
                  <a:schemeClr val="tx2"/>
                </a:solidFill>
              </a:rPr>
              <a:t>adalah cara yang metodologis mencoba beberapa sekuens keputusan, 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 eaLnBrk="1" hangingPunct="1"/>
            <a:endParaRPr lang="en-US" altLang="en-US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id-ID" altLang="en-US" dirty="0" smtClean="0">
                <a:solidFill>
                  <a:schemeClr val="tx2"/>
                </a:solidFill>
              </a:rPr>
              <a:t>sampai Anda menemukan sekuens yang “bekerja”</a:t>
            </a:r>
            <a:endParaRPr lang="en-US" altLang="en-US" dirty="0" smtClean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456027-8569-4637-88EA-7290864E066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7745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D2953F4-C99D-4177-8AD3-299D2601F4D3}" type="slidenum">
              <a:rPr lang="en-US" altLang="en-US" sz="1400" smtClean="0"/>
              <a:pPr algn="l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200" smtClean="0"/>
              <a:t>Animasi </a:t>
            </a:r>
            <a:r>
              <a:rPr lang="en-US" altLang="en-US" sz="3200" i="1" smtClean="0"/>
              <a:t>Backtracking  </a:t>
            </a:r>
            <a:r>
              <a:rPr lang="en-US" altLang="en-US" sz="3200" smtClean="0"/>
              <a:t>*)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62000" y="3733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start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443038" y="3962400"/>
            <a:ext cx="7588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209800" y="3733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2438400" y="2514600"/>
            <a:ext cx="914400" cy="1219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514600" y="3962400"/>
            <a:ext cx="762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3528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3657600" y="2057400"/>
            <a:ext cx="838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3657600" y="2590800"/>
            <a:ext cx="6858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343400" y="2667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dead end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495800" y="1828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dead end</a:t>
            </a:r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3733800" y="2209800"/>
            <a:ext cx="838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flipH="1" flipV="1">
            <a:off x="3581400" y="2743200"/>
            <a:ext cx="7620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>
            <a:off x="2590800" y="2819400"/>
            <a:ext cx="76200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276600" y="3733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V="1">
            <a:off x="3657600" y="3657600"/>
            <a:ext cx="6858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4343400" y="3505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V="1">
            <a:off x="4648200" y="3124200"/>
            <a:ext cx="15240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4724400" y="3733800"/>
            <a:ext cx="13716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6019800" y="3886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dead end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6172200" y="28956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dead end</a:t>
            </a:r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flipH="1">
            <a:off x="4724400" y="3276600"/>
            <a:ext cx="15240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 flipH="1" flipV="1">
            <a:off x="4648200" y="3886200"/>
            <a:ext cx="12954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flipH="1">
            <a:off x="3657600" y="3810000"/>
            <a:ext cx="6858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3505200" y="4191000"/>
            <a:ext cx="7620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4191000" y="4800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flipV="1">
            <a:off x="4495800" y="4572000"/>
            <a:ext cx="838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4495800" y="5105400"/>
            <a:ext cx="7620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5181600" y="53340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success!</a:t>
            </a:r>
            <a:endParaRPr lang="en-US" altLang="en-US" sz="2400"/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5334000" y="4343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dead end</a:t>
            </a:r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 flipH="1">
            <a:off x="4572000" y="4724400"/>
            <a:ext cx="838200" cy="304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TextBox 33"/>
          <p:cNvSpPr txBox="1">
            <a:spLocks noChangeArrowheads="1"/>
          </p:cNvSpPr>
          <p:nvPr/>
        </p:nvSpPr>
        <p:spPr bwMode="auto">
          <a:xfrm>
            <a:off x="1600200" y="6172200"/>
            <a:ext cx="701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*) Sumber: </a:t>
            </a:r>
            <a:r>
              <a:rPr lang="en-US" altLang="en-US" sz="2400" i="1"/>
              <a:t>www.cis.upenn.edu/.../35-</a:t>
            </a:r>
            <a:r>
              <a:rPr lang="en-US" altLang="en-US" sz="2400" b="1" i="1"/>
              <a:t>backtracking</a:t>
            </a:r>
            <a:r>
              <a:rPr lang="en-US" altLang="en-US" sz="2400" i="1"/>
              <a:t>.ppt</a:t>
            </a:r>
            <a:r>
              <a:rPr lang="en-US" altLang="en-US" sz="24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3254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animBg="1"/>
      <p:bldP spid="12295" grpId="0" autoUpdateAnimBg="0"/>
      <p:bldP spid="12296" grpId="0" animBg="1"/>
      <p:bldP spid="12297" grpId="0" animBg="1"/>
      <p:bldP spid="12299" grpId="0" autoUpdateAnimBg="0"/>
      <p:bldP spid="12300" grpId="0" animBg="1"/>
      <p:bldP spid="12301" grpId="0" animBg="1"/>
      <p:bldP spid="12303" grpId="0" autoUpdateAnimBg="0"/>
      <p:bldP spid="12305" grpId="0" autoUpdateAnimBg="0"/>
      <p:bldP spid="12306" grpId="0" animBg="1"/>
      <p:bldP spid="12307" grpId="0" animBg="1"/>
      <p:bldP spid="12308" grpId="0" animBg="1"/>
      <p:bldP spid="12309" grpId="0" autoUpdateAnimBg="0"/>
      <p:bldP spid="12310" grpId="0" animBg="1"/>
      <p:bldP spid="12311" grpId="0" autoUpdateAnimBg="0"/>
      <p:bldP spid="12312" grpId="0" animBg="1"/>
      <p:bldP spid="12313" grpId="0" animBg="1"/>
      <p:bldP spid="12314" grpId="0" autoUpdateAnimBg="0"/>
      <p:bldP spid="12315" grpId="0" autoUpdateAnimBg="0"/>
      <p:bldP spid="12316" grpId="0" animBg="1"/>
      <p:bldP spid="12317" grpId="0" animBg="1"/>
      <p:bldP spid="12318" grpId="0" animBg="1"/>
      <p:bldP spid="12319" grpId="0" animBg="1"/>
      <p:bldP spid="12320" grpId="0" autoUpdateAnimBg="0"/>
      <p:bldP spid="12321" grpId="0" animBg="1"/>
      <p:bldP spid="12322" grpId="0" animBg="1"/>
      <p:bldP spid="12323" grpId="0" autoUpdateAnimBg="0"/>
      <p:bldP spid="12324" grpId="0" autoUpdateAnimBg="0"/>
      <p:bldP spid="123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6FD5F4-DD92-49A1-B629-8AD0C9180C0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Backtracking di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algoritam</a:t>
            </a:r>
            <a:r>
              <a:rPr lang="en-US" altLang="en-US" sz="2800" dirty="0" smtClean="0"/>
              <a:t> DFS </a:t>
            </a:r>
            <a:r>
              <a:rPr lang="en-US" altLang="en-US" sz="2800" dirty="0" err="1" smtClean="0"/>
              <a:t>banyak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diterapan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untuk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mencari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solusi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persoalan</a:t>
            </a:r>
            <a:r>
              <a:rPr lang="en-US" altLang="en-US" sz="2800" dirty="0" smtClean="0"/>
              <a:t> games </a:t>
            </a:r>
            <a:r>
              <a:rPr lang="en-US" altLang="en-US" sz="2800" dirty="0" err="1" smtClean="0"/>
              <a:t>seperti</a:t>
            </a:r>
            <a:r>
              <a:rPr lang="en-US" altLang="en-US" sz="2800" dirty="0" smtClean="0"/>
              <a:t>:</a:t>
            </a:r>
          </a:p>
          <a:p>
            <a:pPr lvl="1" eaLnBrk="1" hangingPunct="1"/>
            <a:r>
              <a:rPr lang="en-US" altLang="en-US" sz="2400" dirty="0" err="1" smtClean="0"/>
              <a:t>permainan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tic-tac-toe</a:t>
            </a:r>
            <a:r>
              <a:rPr lang="en-US" altLang="en-US" sz="2400" dirty="0" smtClean="0"/>
              <a:t>, </a:t>
            </a:r>
          </a:p>
          <a:p>
            <a:pPr lvl="1" eaLnBrk="1" hangingPunct="1"/>
            <a:r>
              <a:rPr lang="en-US" altLang="en-US" sz="2400" dirty="0" err="1" smtClean="0"/>
              <a:t>menemukan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jalan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keluar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sebuah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labirin</a:t>
            </a:r>
            <a:r>
              <a:rPr lang="en-US" altLang="en-US" sz="2400" dirty="0" smtClean="0"/>
              <a:t>,</a:t>
            </a:r>
          </a:p>
          <a:p>
            <a:pPr lvl="1" eaLnBrk="1" hangingPunct="1"/>
            <a:r>
              <a:rPr lang="en-US" altLang="en-US" sz="2400" dirty="0" err="1" smtClean="0"/>
              <a:t>Catur</a:t>
            </a:r>
            <a:r>
              <a:rPr lang="en-US" altLang="en-US" sz="2400" dirty="0" smtClean="0"/>
              <a:t>,</a:t>
            </a:r>
            <a:r>
              <a:rPr lang="id-ID" altLang="en-US" sz="2400" dirty="0" smtClean="0"/>
              <a:t> </a:t>
            </a:r>
            <a:r>
              <a:rPr lang="id-ID" altLang="en-US" sz="2400" i="1" dirty="0" smtClean="0"/>
              <a:t>crossword</a:t>
            </a:r>
            <a:r>
              <a:rPr lang="id-ID" altLang="en-US" sz="2400" dirty="0" smtClean="0"/>
              <a:t> </a:t>
            </a:r>
            <a:r>
              <a:rPr lang="id-ID" altLang="en-US" sz="2400" i="1" dirty="0" smtClean="0"/>
              <a:t>puzzle</a:t>
            </a:r>
            <a:r>
              <a:rPr lang="id-ID" altLang="en-US" sz="2400" dirty="0" smtClean="0"/>
              <a:t>, </a:t>
            </a:r>
            <a:r>
              <a:rPr lang="id-ID" altLang="en-US" sz="2400" i="1" dirty="0" smtClean="0"/>
              <a:t>sudoku</a:t>
            </a:r>
            <a:r>
              <a:rPr lang="id-ID" altLang="en-US" sz="2400" dirty="0" smtClean="0"/>
              <a:t>,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masalah-masalah</a:t>
            </a:r>
            <a:r>
              <a:rPr lang="en-US" altLang="en-US" sz="2400" dirty="0" smtClean="0"/>
              <a:t>  </a:t>
            </a:r>
            <a:r>
              <a:rPr lang="en-US" altLang="en-US" sz="2400" dirty="0" err="1" smtClean="0"/>
              <a:t>pada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bidang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kecerdasan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buatan</a:t>
            </a:r>
            <a:r>
              <a:rPr lang="en-US" altLang="en-US" sz="2400" dirty="0" smtClean="0"/>
              <a:t> (</a:t>
            </a:r>
            <a:r>
              <a:rPr lang="en-US" altLang="en-US" sz="2400" i="1" dirty="0" smtClean="0"/>
              <a:t>artificial intelligence</a:t>
            </a:r>
            <a:r>
              <a:rPr lang="en-US" altLang="en-US" sz="2400" dirty="0" smtClean="0"/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907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9199B3-4B3A-48A0-A381-6FFF9EE9AF7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 smtClean="0"/>
          </a:p>
        </p:txBody>
      </p:sp>
      <p:pic>
        <p:nvPicPr>
          <p:cNvPr id="13315" name="Picture 2" descr="https://encrypted-tbn0.gstatic.com/images?q=tbn:ANd9GcSNUW5Iptr-tGQrz3I5-65e4_0xyYBBXYpdseKHJ1RzyiKw3-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2514600" y="457200"/>
            <a:ext cx="2865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/>
              <a:t>Crossword puzzle:</a:t>
            </a:r>
          </a:p>
        </p:txBody>
      </p:sp>
    </p:spTree>
    <p:extLst>
      <p:ext uri="{BB962C8B-B14F-4D97-AF65-F5344CB8AC3E}">
        <p14:creationId xmlns:p14="http://schemas.microsoft.com/office/powerpoint/2010/main" val="40237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Representasi</a:t>
            </a:r>
            <a:r>
              <a:rPr lang="en-US" dirty="0" smtClean="0"/>
              <a:t> Graf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Proses </a:t>
            </a:r>
            <a:r>
              <a:rPr lang="en-US" dirty="0" err="1" smtClean="0"/>
              <a:t>Pencarian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Graf </a:t>
            </a:r>
            <a:r>
              <a:rPr lang="en-US" dirty="0" err="1" smtClean="0">
                <a:solidFill>
                  <a:srgbClr val="FF0000"/>
                </a:solidFill>
              </a:rPr>
              <a:t>statis</a:t>
            </a:r>
            <a:r>
              <a:rPr lang="en-US" dirty="0" smtClean="0"/>
              <a:t>: </a:t>
            </a:r>
            <a:r>
              <a:rPr lang="en-US" dirty="0" err="1" smtClean="0"/>
              <a:t>graf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proses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2400" dirty="0" smtClean="0"/>
              <a:t>- </a:t>
            </a:r>
            <a:r>
              <a:rPr lang="en-US" sz="2400" dirty="0" err="1" smtClean="0"/>
              <a:t>graf</a:t>
            </a:r>
            <a:r>
              <a:rPr lang="en-US" sz="2400" dirty="0" smtClean="0"/>
              <a:t> </a:t>
            </a:r>
            <a:r>
              <a:rPr lang="en-US" sz="2400" dirty="0" err="1" smtClean="0"/>
              <a:t>direpresentasikan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data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Graf </a:t>
            </a:r>
            <a:r>
              <a:rPr lang="en-US" dirty="0" err="1" smtClean="0">
                <a:solidFill>
                  <a:srgbClr val="FF0000"/>
                </a:solidFill>
              </a:rPr>
              <a:t>dinamis</a:t>
            </a:r>
            <a:r>
              <a:rPr lang="en-US" dirty="0" smtClean="0"/>
              <a:t>: </a:t>
            </a:r>
            <a:r>
              <a:rPr lang="en-US" dirty="0" err="1" smtClean="0"/>
              <a:t>graf</a:t>
            </a:r>
            <a:r>
              <a:rPr lang="en-US" dirty="0" smtClean="0"/>
              <a:t> yang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proses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2400" dirty="0" smtClean="0"/>
              <a:t>- </a:t>
            </a:r>
            <a:r>
              <a:rPr lang="en-US" sz="2400" dirty="0" err="1" smtClean="0"/>
              <a:t>graf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tersedia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</a:t>
            </a:r>
            <a:r>
              <a:rPr lang="en-US" sz="2400" dirty="0" smtClean="0"/>
              <a:t> </a:t>
            </a:r>
            <a:r>
              <a:rPr lang="en-US" sz="2400" dirty="0" err="1" smtClean="0"/>
              <a:t>pencarian</a:t>
            </a:r>
            <a:r>
              <a:rPr lang="en-US" sz="2400" dirty="0" smtClean="0"/>
              <a:t>, </a:t>
            </a:r>
            <a:r>
              <a:rPr lang="en-US" sz="2400" dirty="0" err="1" smtClean="0"/>
              <a:t>graf</a:t>
            </a:r>
            <a:r>
              <a:rPr lang="en-US" sz="2400" dirty="0" smtClean="0"/>
              <a:t> </a:t>
            </a:r>
            <a:r>
              <a:rPr lang="en-US" sz="2400" dirty="0" err="1" smtClean="0"/>
              <a:t>dibangun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dirty="0" err="1" smtClean="0"/>
              <a:t>pencarian</a:t>
            </a:r>
            <a:r>
              <a:rPr lang="en-US" sz="2400" dirty="0" smtClean="0"/>
              <a:t> </a:t>
            </a:r>
            <a:r>
              <a:rPr lang="en-US" sz="2400" dirty="0" err="1" smtClean="0"/>
              <a:t>solusi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909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7E19FF-900B-4BCB-A903-3AD1BB35099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 smtClean="0"/>
          </a:p>
        </p:txBody>
      </p:sp>
      <p:pic>
        <p:nvPicPr>
          <p:cNvPr id="14339" name="Picture 2" descr="https://encrypted-tbn1.gstatic.com/images?q=tbn:ANd9GcQkLq0psmyIzfe829tgHo0p3ERwqnW39wDrSTobfQgLWeQsLz3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352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3200400" y="685800"/>
            <a:ext cx="1939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/>
              <a:t>Tic-Tac-Toe</a:t>
            </a:r>
          </a:p>
        </p:txBody>
      </p:sp>
    </p:spTree>
    <p:extLst>
      <p:ext uri="{BB962C8B-B14F-4D97-AF65-F5344CB8AC3E}">
        <p14:creationId xmlns:p14="http://schemas.microsoft.com/office/powerpoint/2010/main" val="36847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6E7B6E-7A8E-41D1-81C1-5023A282816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 smtClean="0"/>
          </a:p>
        </p:txBody>
      </p:sp>
      <p:pic>
        <p:nvPicPr>
          <p:cNvPr id="15363" name="Picture 2" descr="https://encrypted-tbn1.gstatic.com/images?q=tbn:ANd9GcTjr11kbxYjrLCDOZJtfjsPDqZmY_DesJcv5MtaExSzUgt8cAhZ3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3657600" y="609600"/>
            <a:ext cx="1366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Sudoku</a:t>
            </a:r>
          </a:p>
        </p:txBody>
      </p:sp>
    </p:spTree>
    <p:extLst>
      <p:ext uri="{BB962C8B-B14F-4D97-AF65-F5344CB8AC3E}">
        <p14:creationId xmlns:p14="http://schemas.microsoft.com/office/powerpoint/2010/main" val="29995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57C8C4-845F-475A-8BD0-51BB1C86714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 smtClean="0"/>
          </a:p>
        </p:txBody>
      </p:sp>
      <p:pic>
        <p:nvPicPr>
          <p:cNvPr id="16387" name="Picture 2" descr="https://encrypted-tbn0.gstatic.com/images?q=tbn:ANd9GcS2b2PUeIPoAclfs3flRp3AGln3ezn0R23YCUneo57NVKk2gPV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5257800" cy="360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191000" y="838200"/>
            <a:ext cx="1103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Catur</a:t>
            </a:r>
          </a:p>
        </p:txBody>
      </p:sp>
    </p:spTree>
    <p:extLst>
      <p:ext uri="{BB962C8B-B14F-4D97-AF65-F5344CB8AC3E}">
        <p14:creationId xmlns:p14="http://schemas.microsoft.com/office/powerpoint/2010/main" val="31798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Bidak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582655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1428736"/>
            <a:ext cx="29146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143512"/>
            <a:ext cx="4505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6072206"/>
            <a:ext cx="4610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Pohon Ruang Status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44</a:t>
            </a:fld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56792"/>
            <a:ext cx="4286280" cy="503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350" y="1428736"/>
            <a:ext cx="29146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00298" y="2000240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 (1,1)</a:t>
            </a:r>
            <a:endParaRPr lang="id-ID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286116" y="2143116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 (1,2)</a:t>
            </a:r>
            <a:endParaRPr lang="id-ID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4000496" y="2214554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 (1,3)</a:t>
            </a:r>
            <a:endParaRPr lang="id-ID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2000240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In (1,4)</a:t>
            </a:r>
            <a:endParaRPr lang="id-ID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43240" y="3143248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down</a:t>
            </a:r>
            <a:endParaRPr lang="id-ID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357422" y="4000504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left</a:t>
            </a:r>
            <a:endParaRPr lang="id-ID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3143248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left</a:t>
            </a:r>
            <a:endParaRPr lang="id-ID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5429256" y="3143248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down</a:t>
            </a:r>
            <a:endParaRPr lang="id-ID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214678" y="4000504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right</a:t>
            </a:r>
            <a:endParaRPr lang="id-ID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2643174" y="4929198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down</a:t>
            </a:r>
            <a:endParaRPr lang="id-ID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214546" y="5786454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right</a:t>
            </a:r>
            <a:endParaRPr lang="id-ID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3000364" y="5786454"/>
            <a:ext cx="642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down</a:t>
            </a:r>
            <a:endParaRPr lang="id-ID" sz="1000" dirty="0"/>
          </a:p>
        </p:txBody>
      </p:sp>
      <p:cxnSp>
        <p:nvCxnSpPr>
          <p:cNvPr id="22" name="Straight Connector 21"/>
          <p:cNvCxnSpPr/>
          <p:nvPr/>
        </p:nvCxnSpPr>
        <p:spPr>
          <a:xfrm rot="16200000" flipH="1">
            <a:off x="2786050" y="5643578"/>
            <a:ext cx="571504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00729" y="2979477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ead end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1008" y="4714883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ead end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22085" y="6372949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ead end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61300" y="5513773"/>
            <a:ext cx="963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</a:t>
            </a:r>
            <a:r>
              <a:rPr lang="en-US" sz="1600" dirty="0" smtClean="0">
                <a:solidFill>
                  <a:srgbClr val="FF0000"/>
                </a:solidFill>
              </a:rPr>
              <a:t>ead end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6074" y="6456436"/>
            <a:ext cx="532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goal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410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id-ID" altLang="en-US" sz="3600" b="1" i="1" dirty="0" smtClean="0"/>
              <a:t>Maze </a:t>
            </a:r>
            <a:r>
              <a:rPr lang="en-US" altLang="en-US" sz="3600" b="1" i="1" dirty="0" smtClean="0"/>
              <a:t>P</a:t>
            </a:r>
            <a:r>
              <a:rPr lang="id-ID" altLang="en-US" sz="3600" b="1" i="1" dirty="0" smtClean="0"/>
              <a:t>roblem</a:t>
            </a:r>
            <a:endParaRPr lang="en-US" altLang="en-US" sz="36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800" dirty="0" smtClean="0"/>
              <a:t>D</a:t>
            </a:r>
            <a:r>
              <a:rPr lang="id-ID" altLang="en-US" sz="2800" dirty="0" smtClean="0"/>
              <a:t>iberikan sebuah labirin (</a:t>
            </a:r>
            <a:r>
              <a:rPr lang="id-ID" altLang="en-US" sz="2800" i="1" dirty="0" smtClean="0"/>
              <a:t>maze</a:t>
            </a:r>
            <a:r>
              <a:rPr lang="id-ID" altLang="en-US" sz="2800" dirty="0" smtClean="0"/>
              <a:t>), temukan lintasan dari titik awal sampai titik akhir</a:t>
            </a:r>
            <a:endParaRPr lang="en-US" altLang="en-US" sz="2800" dirty="0" smtClean="0"/>
          </a:p>
          <a:p>
            <a:endParaRPr lang="id-ID" alt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577249-7FCB-4F1D-BC77-E16955E6EEB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13032"/>
            <a:ext cx="3493368" cy="39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3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153400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id-ID" altLang="en-US" sz="2800" dirty="0" smtClean="0"/>
              <a:t>Pada tiap perpotongan, anda harus memutuskan satu diantara tiga pilihan</a:t>
            </a:r>
            <a:r>
              <a:rPr lang="en-US" altLang="en-US" sz="2800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id-ID" altLang="en-US" sz="2400" dirty="0" smtClean="0"/>
              <a:t>Maju terus</a:t>
            </a: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id-ID" altLang="en-US" sz="2400" dirty="0" smtClean="0"/>
              <a:t>Belok kiri</a:t>
            </a:r>
            <a:endParaRPr lang="en-US" alt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id-ID" altLang="en-US" sz="2400" dirty="0" smtClean="0"/>
              <a:t>Belok kanan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id-ID" altLang="en-US" sz="2800" dirty="0" smtClean="0"/>
              <a:t>Anda tidak punya cukup informasi untuk memilih pilihan yang benar</a:t>
            </a:r>
            <a:r>
              <a:rPr lang="en-US" altLang="en-US" sz="2800" dirty="0" smtClean="0"/>
              <a:t> </a:t>
            </a:r>
            <a:r>
              <a:rPr lang="id-ID" altLang="en-US" sz="2800" dirty="0" smtClean="0"/>
              <a:t>(yang mengarah ke titik akhir)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id-ID" altLang="en-US" sz="2800" dirty="0" smtClean="0"/>
              <a:t>Tiap pilihan mengarah ke sekumpulan pilihan lain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id-ID" altLang="en-US" sz="2800" dirty="0" smtClean="0"/>
              <a:t>Sat</a:t>
            </a:r>
            <a:r>
              <a:rPr lang="en-US" altLang="en-US" sz="2800" dirty="0" smtClean="0"/>
              <a:t>u</a:t>
            </a:r>
            <a:r>
              <a:rPr lang="id-ID" altLang="en-US" sz="2800" dirty="0" smtClean="0"/>
              <a:t> atau lebih sekuens pilihan mengarah ke solusi.</a:t>
            </a:r>
          </a:p>
          <a:p>
            <a:endParaRPr lang="id-ID" alt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872718-DD6F-4976-85A4-DCF89A4ABE8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2326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61C977-B9EA-431F-ABBC-0BC5BD97E6B7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smtClean="0"/>
          </a:p>
        </p:txBody>
      </p:sp>
      <p:graphicFrame>
        <p:nvGraphicFramePr>
          <p:cNvPr id="19459" name="Object 2"/>
          <p:cNvGraphicFramePr>
            <a:graphicFrameLocks noGrp="1" noChangeAspect="1"/>
          </p:cNvGraphicFramePr>
          <p:nvPr>
            <p:ph/>
          </p:nvPr>
        </p:nvGraphicFramePr>
        <p:xfrm>
          <a:off x="1752600" y="1219200"/>
          <a:ext cx="5508625" cy="345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VISIO" r:id="rId3" imgW="2884639" imgH="1825064" progId="Visio.Drawing.5">
                  <p:embed/>
                </p:oleObj>
              </mc:Choice>
              <mc:Fallback>
                <p:oleObj name="VISIO" r:id="rId3" imgW="2884639" imgH="1825064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219200"/>
                        <a:ext cx="5508625" cy="3452813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-155575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2400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611188" y="4797425"/>
            <a:ext cx="763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Contoh runut-balik pada sebuah labirin. Runut-balik diperlihatkan dengan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garis putus-putus.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1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03124C-3748-4E76-8CFD-21DF1B579C0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dirty="0" err="1" smtClean="0"/>
              <a:t>Penyelesaian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dengan</a:t>
            </a:r>
            <a:r>
              <a:rPr lang="en-US" altLang="en-US" sz="3200" dirty="0" smtClean="0"/>
              <a:t> DFS: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Bagi lintasan menjadi sederetan langkah. </a:t>
            </a:r>
            <a:endParaRPr lang="id-ID" altLang="en-US" smtClean="0"/>
          </a:p>
          <a:p>
            <a:pPr eaLnBrk="1" hangingPunct="1"/>
            <a:endParaRPr lang="id-ID" altLang="en-US" smtClean="0"/>
          </a:p>
          <a:p>
            <a:pPr eaLnBrk="1" hangingPunct="1"/>
            <a:r>
              <a:rPr lang="en-US" altLang="en-US" smtClean="0"/>
              <a:t>Sebuah langkah terdiri dari pergerakan satu unit sel pada arah tertentu.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Arah yang mungkin: </a:t>
            </a:r>
            <a:r>
              <a:rPr lang="id-ID" altLang="en-US" smtClean="0"/>
              <a:t>lurus (</a:t>
            </a:r>
            <a:r>
              <a:rPr lang="id-ID" altLang="en-US" i="1" smtClean="0"/>
              <a:t>straight</a:t>
            </a:r>
            <a:r>
              <a:rPr lang="id-ID" altLang="en-US" smtClean="0"/>
              <a:t>), </a:t>
            </a:r>
            <a:r>
              <a:rPr lang="en-US" altLang="en-US" smtClean="0"/>
              <a:t>kiri (</a:t>
            </a:r>
            <a:r>
              <a:rPr lang="en-US" altLang="en-US" i="1" smtClean="0"/>
              <a:t>left</a:t>
            </a:r>
            <a:r>
              <a:rPr lang="en-US" altLang="en-US" smtClean="0"/>
              <a:t>), ke kanan (</a:t>
            </a:r>
            <a:r>
              <a:rPr lang="en-US" altLang="en-US" i="1" smtClean="0"/>
              <a:t>right</a:t>
            </a:r>
            <a:r>
              <a:rPr lang="en-US" altLang="en-US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409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B802F2-45BE-4429-8E60-775BAB957DA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dirty="0" err="1" smtClean="0"/>
              <a:t>Garis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besar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algoritma</a:t>
            </a:r>
            <a:r>
              <a:rPr lang="en-US" altLang="en-US" sz="3200" dirty="0" smtClean="0"/>
              <a:t> DFS:</a:t>
            </a:r>
          </a:p>
        </p:txBody>
      </p:sp>
      <p:graphicFrame>
        <p:nvGraphicFramePr>
          <p:cNvPr id="2150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6363" y="1630363"/>
          <a:ext cx="8929687" cy="359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3" imgW="5400636" imgH="2174253" progId="Word.Document.8">
                  <p:embed/>
                </p:oleObj>
              </mc:Choice>
              <mc:Fallback>
                <p:oleObj name="Document" r:id="rId3" imgW="5400636" imgH="21742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1630363"/>
                        <a:ext cx="8929687" cy="3595687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0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Graf </a:t>
            </a:r>
            <a:r>
              <a:rPr lang="en-US" dirty="0" err="1" smtClean="0"/>
              <a:t>Statis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2203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9369B8-D9B6-486E-A99E-FE91A6F9DD3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1879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mengetahui</a:t>
            </a:r>
            <a:r>
              <a:rPr lang="en-US" sz="2800" dirty="0" smtClean="0"/>
              <a:t> </a:t>
            </a:r>
            <a:r>
              <a:rPr lang="en-US" sz="2800" dirty="0" err="1" smtClean="0"/>
              <a:t>langkah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mana</a:t>
            </a:r>
            <a:r>
              <a:rPr lang="en-US" sz="2800" dirty="0" smtClean="0"/>
              <a:t> yang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dijejaki</a:t>
            </a:r>
            <a:r>
              <a:rPr lang="en-US" sz="2800" dirty="0" smtClean="0"/>
              <a:t> </a:t>
            </a:r>
            <a:r>
              <a:rPr lang="en-US" sz="2800" dirty="0" err="1" smtClean="0"/>
              <a:t>kembali</a:t>
            </a:r>
            <a:r>
              <a:rPr lang="en-US" sz="2800" dirty="0" smtClean="0"/>
              <a:t>? 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solusi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:</a:t>
            </a:r>
            <a:endParaRPr lang="id-ID" sz="2800" dirty="0" smtClean="0"/>
          </a:p>
          <a:p>
            <a:pPr marL="709613" indent="-709613" eaLnBrk="1" hangingPunct="1">
              <a:buFontTx/>
              <a:buNone/>
              <a:defRPr/>
            </a:pPr>
            <a:r>
              <a:rPr lang="id-ID" sz="2800" dirty="0" smtClean="0"/>
              <a:t>    1. Sim</a:t>
            </a:r>
            <a:r>
              <a:rPr lang="en-US" sz="2800" dirty="0" smtClean="0"/>
              <a:t>pan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langkah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pernah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,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endParaRPr lang="id-ID" sz="2800" dirty="0" smtClean="0"/>
          </a:p>
          <a:p>
            <a:pPr marL="709613" indent="-709613" eaLnBrk="1" hangingPunct="1">
              <a:buFontTx/>
              <a:buNone/>
              <a:defRPr/>
            </a:pPr>
            <a:r>
              <a:rPr lang="id-ID" sz="2800" dirty="0" smtClean="0"/>
              <a:t>    2. </a:t>
            </a:r>
            <a:r>
              <a:rPr lang="en-US" sz="2800" dirty="0" err="1" smtClean="0"/>
              <a:t>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rekursi</a:t>
            </a:r>
            <a:r>
              <a:rPr lang="en-US" sz="2800" dirty="0" smtClean="0"/>
              <a:t> (yang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implisit</a:t>
            </a:r>
            <a:r>
              <a:rPr lang="en-US" sz="2800" dirty="0" smtClean="0"/>
              <a:t> </a:t>
            </a:r>
            <a:r>
              <a:rPr lang="en-US" sz="2800" dirty="0" err="1" smtClean="0"/>
              <a:t>menyimpan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langkah</a:t>
            </a:r>
            <a:r>
              <a:rPr lang="en-US" sz="2800" dirty="0" smtClean="0"/>
              <a:t>). 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err="1" smtClean="0"/>
              <a:t>Rekursi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solusi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mudah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64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571497-286A-4DF3-8DE4-AFFC07C494D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 smtClean="0"/>
          </a:p>
        </p:txBody>
      </p:sp>
      <p:graphicFrame>
        <p:nvGraphicFramePr>
          <p:cNvPr id="23555" name="Object 2"/>
          <p:cNvGraphicFramePr>
            <a:graphicFrameLocks noGrp="1" noChangeAspect="1"/>
          </p:cNvGraphicFramePr>
          <p:nvPr>
            <p:ph/>
          </p:nvPr>
        </p:nvGraphicFramePr>
        <p:xfrm>
          <a:off x="392113" y="336550"/>
          <a:ext cx="8434387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3" imgW="5267300" imgH="3996767" progId="Word.Document.8">
                  <p:embed/>
                </p:oleObj>
              </mc:Choice>
              <mc:Fallback>
                <p:oleObj name="Document" r:id="rId3" imgW="5267300" imgH="39967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336550"/>
                        <a:ext cx="8434387" cy="6400800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2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92540A-D2A0-4900-A9F3-9E91D411AD8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 smtClean="0"/>
          </a:p>
        </p:txBody>
      </p:sp>
      <p:graphicFrame>
        <p:nvGraphicFramePr>
          <p:cNvPr id="24579" name="Object 2"/>
          <p:cNvGraphicFramePr>
            <a:graphicFrameLocks noGrp="1" noChangeAspect="1"/>
          </p:cNvGraphicFramePr>
          <p:nvPr>
            <p:ph/>
          </p:nvPr>
        </p:nvGraphicFramePr>
        <p:xfrm>
          <a:off x="1374775" y="1177925"/>
          <a:ext cx="5508625" cy="345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VISIO" r:id="rId3" imgW="2884639" imgH="1825064" progId="Visio.Drawing.5">
                  <p:embed/>
                </p:oleObj>
              </mc:Choice>
              <mc:Fallback>
                <p:oleObj name="VISIO" r:id="rId3" imgW="2884639" imgH="1825064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1177925"/>
                        <a:ext cx="5508625" cy="3452813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-155575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2400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611188" y="4797425"/>
            <a:ext cx="763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Contoh runut-balik pada sebuah labirin. Runut-balik diperlihatkan dengan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garis putus-putus.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>
              <a:buFontTx/>
              <a:buNone/>
            </a:pPr>
            <a:r>
              <a:rPr lang="id-ID" altLang="en-US" smtClean="0"/>
              <a:t>Contoh lainnya: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E9F0E2-03CE-4FD1-9299-251F9CC4CF6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 smtClean="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427831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3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8C83D7-195C-47EB-9684-662EC86D9D8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 smtClean="0"/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81000"/>
            <a:ext cx="3687763" cy="6186488"/>
          </a:xfrm>
          <a:noFill/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533400" y="381000"/>
            <a:ext cx="4267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Jika kita menggambarkan sekuens pilihan yang kita lakukan, maka diagram berbentuk  seperti pohon.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514600"/>
            <a:ext cx="3790950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d-ID" sz="2800" dirty="0"/>
              <a:t>Simpul daun merupakan: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id-ID" sz="2800" dirty="0"/>
              <a:t>Titik </a:t>
            </a:r>
            <a:r>
              <a:rPr lang="id-ID" sz="2800" i="1" dirty="0"/>
              <a:t>backtrack</a:t>
            </a:r>
            <a:r>
              <a:rPr lang="id-ID" sz="2800" dirty="0"/>
              <a:t>, atau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id-ID" sz="2800" dirty="0"/>
              <a:t>Simpul </a:t>
            </a:r>
            <a:r>
              <a:rPr lang="id-ID" sz="2800" i="1" dirty="0"/>
              <a:t>goal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id-ID" dirty="0"/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533400" y="4267200"/>
            <a:ext cx="4305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2800"/>
              <a:t>Pada titik </a:t>
            </a:r>
            <a:r>
              <a:rPr lang="id-ID" altLang="en-US" sz="2800" i="1"/>
              <a:t>backtrack</a:t>
            </a:r>
            <a:r>
              <a:rPr lang="id-ID" altLang="en-US" sz="2800"/>
              <a:t>, simpul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2800"/>
              <a:t>tersebut menjadi mati (tidak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2800"/>
              <a:t>bisa diekspansi lagi</a:t>
            </a:r>
            <a:r>
              <a:rPr lang="en-US" altLang="en-US" sz="2800"/>
              <a:t>) </a:t>
            </a:r>
            <a:endParaRPr lang="id-ID" altLang="en-US" sz="2800"/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609600" y="6019800"/>
            <a:ext cx="4413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2400"/>
              <a:t>Aturan pembentukan simpul: DFS</a:t>
            </a:r>
          </a:p>
        </p:txBody>
      </p:sp>
    </p:spTree>
    <p:extLst>
      <p:ext uri="{BB962C8B-B14F-4D97-AF65-F5344CB8AC3E}">
        <p14:creationId xmlns:p14="http://schemas.microsoft.com/office/powerpoint/2010/main" val="51955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Block </a:t>
            </a:r>
            <a:r>
              <a:rPr lang="en-US" i="1" dirty="0"/>
              <a:t>World </a:t>
            </a:r>
            <a:r>
              <a:rPr lang="en-US" i="1" dirty="0" smtClean="0"/>
              <a:t>Problem </a:t>
            </a:r>
            <a:br>
              <a:rPr lang="en-US" i="1" dirty="0" smtClean="0"/>
            </a:br>
            <a:r>
              <a:rPr lang="en-US" sz="2700" dirty="0" smtClean="0"/>
              <a:t>(</a:t>
            </a:r>
            <a:r>
              <a:rPr lang="en-US" sz="2700" dirty="0" err="1" smtClean="0"/>
              <a:t>Soal</a:t>
            </a:r>
            <a:r>
              <a:rPr lang="en-US" sz="2700" dirty="0" smtClean="0"/>
              <a:t> </a:t>
            </a:r>
            <a:r>
              <a:rPr lang="en-US" sz="2700" dirty="0"/>
              <a:t>UTS </a:t>
            </a:r>
            <a:r>
              <a:rPr lang="en-US" sz="2700" dirty="0" smtClean="0"/>
              <a:t>2018)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balok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kubus</a:t>
            </a:r>
            <a:r>
              <a:rPr lang="en-US" dirty="0"/>
              <a:t> yang </a:t>
            </a:r>
            <a:r>
              <a:rPr lang="en-US" dirty="0" err="1"/>
              <a:t>ditempatkan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meja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balok</a:t>
            </a:r>
            <a:r>
              <a:rPr lang="en-US" dirty="0"/>
              <a:t> yang lain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kofigurasi</a:t>
            </a:r>
            <a:r>
              <a:rPr lang="en-US" dirty="0"/>
              <a:t>. </a:t>
            </a:r>
            <a:r>
              <a:rPr lang="en-US" dirty="0" err="1"/>
              <a:t>Sebuah</a:t>
            </a:r>
            <a:r>
              <a:rPr lang="en-US" dirty="0"/>
              <a:t> robot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lengan</a:t>
            </a:r>
            <a:r>
              <a:rPr lang="en-US" dirty="0"/>
              <a:t> </a:t>
            </a:r>
            <a:r>
              <a:rPr lang="en-US" dirty="0" err="1"/>
              <a:t>bercapit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memindahkan</a:t>
            </a:r>
            <a:r>
              <a:rPr lang="en-US" dirty="0"/>
              <a:t> </a:t>
            </a:r>
            <a:r>
              <a:rPr lang="en-US" dirty="0" err="1"/>
              <a:t>balok-balok</a:t>
            </a:r>
            <a:r>
              <a:rPr lang="en-US" dirty="0"/>
              <a:t> </a:t>
            </a:r>
            <a:r>
              <a:rPr lang="en-US" dirty="0" err="1"/>
              <a:t>kubus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konfigurasi</a:t>
            </a:r>
            <a:r>
              <a:rPr lang="en-US" dirty="0"/>
              <a:t> lain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perpindahan</a:t>
            </a:r>
            <a:r>
              <a:rPr lang="en-US" dirty="0"/>
              <a:t> yang minimum. </a:t>
            </a:r>
            <a:r>
              <a:rPr lang="en-US" dirty="0" err="1"/>
              <a:t>Persyaratannya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memindahkan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balok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kali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balok</a:t>
            </a:r>
            <a:r>
              <a:rPr lang="en-US" dirty="0"/>
              <a:t> lain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meja</a:t>
            </a:r>
            <a:r>
              <a:rPr lang="en-US" dirty="0"/>
              <a:t>. </a:t>
            </a:r>
            <a:r>
              <a:rPr lang="en-US" dirty="0" err="1"/>
              <a:t>Gambarkan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status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BFS </a:t>
            </a:r>
            <a:r>
              <a:rPr lang="en-US" dirty="0" err="1"/>
              <a:t>dan</a:t>
            </a:r>
            <a:r>
              <a:rPr lang="en-US" dirty="0"/>
              <a:t> DFS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/>
              <a:t>initial state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i="1" dirty="0"/>
              <a:t>goal state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status </a:t>
            </a:r>
            <a:r>
              <a:rPr lang="en-US" dirty="0" err="1"/>
              <a:t>digambarkan</a:t>
            </a:r>
            <a:r>
              <a:rPr lang="en-US" dirty="0"/>
              <a:t> 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tumpukan</a:t>
            </a:r>
            <a:r>
              <a:rPr lang="en-US" dirty="0"/>
              <a:t> </a:t>
            </a:r>
            <a:r>
              <a:rPr lang="en-US" dirty="0" err="1"/>
              <a:t>balok</a:t>
            </a:r>
            <a:r>
              <a:rPr lang="en-US" dirty="0"/>
              <a:t> </a:t>
            </a:r>
            <a:r>
              <a:rPr lang="en-US" dirty="0" err="1"/>
              <a:t>kubus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pemindahan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balok</a:t>
            </a:r>
            <a:r>
              <a:rPr lang="en-US" dirty="0"/>
              <a:t>. </a:t>
            </a:r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status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BFS </a:t>
            </a:r>
            <a:r>
              <a:rPr lang="en-US" dirty="0" err="1"/>
              <a:t>dan</a:t>
            </a:r>
            <a:r>
              <a:rPr lang="en-US" dirty="0"/>
              <a:t> DFS.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status yang </a:t>
            </a:r>
            <a:r>
              <a:rPr lang="en-US" dirty="0" err="1"/>
              <a:t>dibangkitkan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i="1" dirty="0"/>
              <a:t>goal state.</a:t>
            </a:r>
            <a:r>
              <a:rPr lang="en-US" dirty="0"/>
              <a:t>				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55</a:t>
            </a:fld>
            <a:endParaRPr lang="id-ID"/>
          </a:p>
        </p:txBody>
      </p:sp>
      <p:pic>
        <p:nvPicPr>
          <p:cNvPr id="6" name="Picture 5" descr="http://www.cs.bham.ac.uk/~mmk/Teaching/AI/figures/search-blocks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445" y="5062257"/>
            <a:ext cx="172275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cs.bham.ac.uk/~mmk/Teaching/AI/figures/search-blocks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45063"/>
            <a:ext cx="180594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691680" y="616958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Initial state	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88107" y="6126163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45720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Goal state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752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Penyelesaian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r>
              <a:rPr lang="en-US" sz="2800" dirty="0" smtClean="0"/>
              <a:t>(a) </a:t>
            </a:r>
            <a:r>
              <a:rPr lang="fi-FI" sz="2800" dirty="0"/>
              <a:t>BFS</a:t>
            </a:r>
            <a:endParaRPr lang="en-US" sz="2800" dirty="0"/>
          </a:p>
          <a:p>
            <a:pPr marL="0" indent="0">
              <a:buNone/>
            </a:pPr>
            <a:r>
              <a:rPr lang="fi-FI" sz="2800" dirty="0"/>
              <a:t>Salah satu kemungkinan solusi: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56</a:t>
            </a:fld>
            <a:endParaRPr lang="id-ID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2" y="2435051"/>
            <a:ext cx="6552728" cy="3921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92256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Kemungkinan lain: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57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56792"/>
            <a:ext cx="751809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391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(b) DFS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58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40768"/>
            <a:ext cx="49434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12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Persoalan</a:t>
            </a:r>
            <a:r>
              <a:rPr lang="en-US" dirty="0" smtClean="0"/>
              <a:t> </a:t>
            </a:r>
            <a:r>
              <a:rPr lang="en-US" dirty="0" err="1" smtClean="0"/>
              <a:t>Missionaris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Kanibal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697"/>
            <a:ext cx="8229600" cy="5332777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dirty="0"/>
              <a:t>3 </a:t>
            </a:r>
            <a:r>
              <a:rPr lang="en-US" sz="2800" dirty="0" err="1"/>
              <a:t>misionaris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3 </a:t>
            </a:r>
            <a:r>
              <a:rPr lang="en-US" sz="2800" dirty="0" err="1"/>
              <a:t>kanibal</a:t>
            </a:r>
            <a:r>
              <a:rPr lang="en-US" sz="2800" dirty="0"/>
              <a:t> yang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menyebrang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sisi</a:t>
            </a:r>
            <a:r>
              <a:rPr lang="en-US" sz="2800" dirty="0"/>
              <a:t> </a:t>
            </a:r>
            <a:r>
              <a:rPr lang="en-US" sz="2800" dirty="0" err="1"/>
              <a:t>sungai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</a:t>
            </a:r>
            <a:r>
              <a:rPr lang="en-US" sz="2800" dirty="0" err="1" smtClean="0"/>
              <a:t>perahu</a:t>
            </a:r>
            <a:r>
              <a:rPr lang="en-US" sz="2800" dirty="0" smtClean="0"/>
              <a:t>. </a:t>
            </a:r>
            <a:r>
              <a:rPr lang="en-US" sz="2800" dirty="0" err="1" smtClean="0"/>
              <a:t>Perahu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boleh</a:t>
            </a:r>
            <a:r>
              <a:rPr lang="en-US" sz="2800" dirty="0" smtClean="0"/>
              <a:t> </a:t>
            </a:r>
            <a:r>
              <a:rPr lang="en-US" sz="2800" dirty="0" err="1" smtClean="0"/>
              <a:t>berisi</a:t>
            </a:r>
            <a:r>
              <a:rPr lang="en-US" sz="2800" dirty="0" smtClean="0"/>
              <a:t> </a:t>
            </a:r>
            <a:r>
              <a:rPr lang="en-US" sz="2800" dirty="0" err="1" smtClean="0"/>
              <a:t>penumpang</a:t>
            </a:r>
            <a:r>
              <a:rPr lang="en-US" sz="2800" dirty="0" smtClean="0"/>
              <a:t> </a:t>
            </a:r>
            <a:r>
              <a:rPr lang="en-US" sz="2800" dirty="0" err="1" smtClean="0"/>
              <a:t>maksimal</a:t>
            </a:r>
            <a:r>
              <a:rPr lang="en-US" sz="2800" dirty="0" smtClean="0"/>
              <a:t> 2 </a:t>
            </a:r>
            <a:r>
              <a:rPr lang="en-US" sz="2800" dirty="0"/>
              <a:t>orang.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/>
              <a:t>kanibal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boleh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misionaris</a:t>
            </a:r>
            <a:r>
              <a:rPr lang="en-US" sz="2800" dirty="0"/>
              <a:t> di </a:t>
            </a:r>
            <a:r>
              <a:rPr lang="en-US" sz="2800" dirty="0" err="1"/>
              <a:t>salah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sisi</a:t>
            </a:r>
            <a:r>
              <a:rPr lang="en-US" sz="2800" dirty="0"/>
              <a:t>, </a:t>
            </a:r>
            <a:r>
              <a:rPr lang="en-US" sz="2800" dirty="0" err="1"/>
              <a:t>jika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misionaris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dimakan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</a:t>
            </a:r>
            <a:r>
              <a:rPr lang="en-US" sz="2800" dirty="0" err="1"/>
              <a:t>kanibal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menyeberangkan</a:t>
            </a:r>
            <a:r>
              <a:rPr lang="en-US" sz="2800" dirty="0" smtClean="0"/>
              <a:t> </a:t>
            </a:r>
            <a:r>
              <a:rPr lang="en-US" sz="2800" dirty="0" err="1" smtClean="0"/>
              <a:t>keenam</a:t>
            </a:r>
            <a:r>
              <a:rPr lang="en-US" sz="2800" dirty="0" smtClean="0"/>
              <a:t> orang </a:t>
            </a:r>
            <a:r>
              <a:rPr lang="en-US" sz="2800" dirty="0" err="1" smtClean="0"/>
              <a:t>tadi</a:t>
            </a:r>
            <a:r>
              <a:rPr lang="en-US" sz="2800" dirty="0" smtClean="0"/>
              <a:t>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semuanya</a:t>
            </a:r>
            <a:r>
              <a:rPr lang="en-US" sz="2800" dirty="0" smtClean="0"/>
              <a:t> </a:t>
            </a:r>
            <a:r>
              <a:rPr lang="en-US" sz="2800" dirty="0" err="1" smtClean="0"/>
              <a:t>selamat</a:t>
            </a:r>
            <a:r>
              <a:rPr lang="en-US" sz="2800" dirty="0" smtClean="0"/>
              <a:t> </a:t>
            </a:r>
            <a:r>
              <a:rPr lang="en-US" sz="2800" dirty="0" err="1" smtClean="0"/>
              <a:t>sampai</a:t>
            </a:r>
            <a:r>
              <a:rPr lang="en-US" sz="2800" dirty="0" smtClean="0"/>
              <a:t> di </a:t>
            </a:r>
            <a:r>
              <a:rPr lang="en-US" sz="2800" dirty="0" err="1" smtClean="0"/>
              <a:t>sisi</a:t>
            </a:r>
            <a:r>
              <a:rPr lang="en-US" sz="2800" dirty="0" smtClean="0"/>
              <a:t> </a:t>
            </a:r>
            <a:r>
              <a:rPr lang="en-US" sz="2800" dirty="0" err="1" smtClean="0"/>
              <a:t>sungai</a:t>
            </a:r>
            <a:r>
              <a:rPr lang="en-US" sz="2800" dirty="0" smtClean="0"/>
              <a:t> </a:t>
            </a:r>
            <a:r>
              <a:rPr lang="en-US" sz="2800" dirty="0" err="1" smtClean="0"/>
              <a:t>seberangnyya</a:t>
            </a:r>
            <a:r>
              <a:rPr lang="en-US" sz="2800" dirty="0" smtClean="0"/>
              <a:t>? </a:t>
            </a:r>
            <a:r>
              <a:rPr lang="en-US" sz="2800" dirty="0" err="1" smtClean="0"/>
              <a:t>Selesaikan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BFS </a:t>
            </a:r>
            <a:r>
              <a:rPr lang="en-US" sz="2800" dirty="0" err="1" smtClean="0"/>
              <a:t>dan</a:t>
            </a:r>
            <a:r>
              <a:rPr lang="en-US" sz="2800" dirty="0" smtClean="0"/>
              <a:t> DFS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59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7" y="3501008"/>
            <a:ext cx="79343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3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Pencarian Melebar (BFS)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86304" cy="4525963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Traversal dimulai dari simpul </a:t>
            </a:r>
            <a:r>
              <a:rPr lang="id-ID" i="1" dirty="0" smtClean="0"/>
              <a:t>v</a:t>
            </a:r>
            <a:r>
              <a:rPr lang="id-ID" dirty="0" smtClean="0"/>
              <a:t>.</a:t>
            </a:r>
          </a:p>
          <a:p>
            <a:r>
              <a:rPr lang="id-ID" dirty="0" smtClean="0"/>
              <a:t>Algoritma:</a:t>
            </a:r>
          </a:p>
          <a:p>
            <a:pPr marL="682625" indent="-334963">
              <a:buNone/>
            </a:pPr>
            <a:r>
              <a:rPr lang="id-ID" dirty="0" smtClean="0"/>
              <a:t>1. Kunjungi simpul </a:t>
            </a:r>
            <a:r>
              <a:rPr lang="id-ID" i="1" dirty="0" smtClean="0"/>
              <a:t>v</a:t>
            </a:r>
            <a:r>
              <a:rPr lang="id-ID" dirty="0" smtClean="0"/>
              <a:t> </a:t>
            </a:r>
          </a:p>
          <a:p>
            <a:pPr marL="682625" indent="-334963">
              <a:buNone/>
            </a:pPr>
            <a:r>
              <a:rPr lang="id-ID" dirty="0" smtClean="0"/>
              <a:t>2. Kunjungi semua simpul yang bertetangga dengan simpul </a:t>
            </a:r>
            <a:r>
              <a:rPr lang="id-ID" i="1" dirty="0" smtClean="0"/>
              <a:t>v</a:t>
            </a:r>
            <a:r>
              <a:rPr lang="id-ID" dirty="0" smtClean="0"/>
              <a:t> terlebih dahulu. </a:t>
            </a:r>
          </a:p>
          <a:p>
            <a:pPr marL="682625" indent="-334963">
              <a:buNone/>
            </a:pPr>
            <a:r>
              <a:rPr lang="id-ID" dirty="0" smtClean="0"/>
              <a:t>3. Kunjungi simpul yang belum dikunjungi dan bertetangga dengan simpul-simpul yang tadi dikunjungi, demikian seterusnya.</a:t>
            </a:r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6643702" y="157161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7" name="Oval 6"/>
          <p:cNvSpPr/>
          <p:nvPr/>
        </p:nvSpPr>
        <p:spPr>
          <a:xfrm>
            <a:off x="5715008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8" name="Oval 7"/>
          <p:cNvSpPr/>
          <p:nvPr/>
        </p:nvSpPr>
        <p:spPr>
          <a:xfrm>
            <a:off x="7643834" y="264318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5072066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10" name="Oval 9"/>
          <p:cNvSpPr/>
          <p:nvPr/>
        </p:nvSpPr>
        <p:spPr>
          <a:xfrm>
            <a:off x="6215074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11" name="Oval 10"/>
          <p:cNvSpPr/>
          <p:nvPr/>
        </p:nvSpPr>
        <p:spPr>
          <a:xfrm>
            <a:off x="7215174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6</a:t>
            </a:r>
            <a:endParaRPr lang="id-ID" dirty="0"/>
          </a:p>
        </p:txBody>
      </p:sp>
      <p:sp>
        <p:nvSpPr>
          <p:cNvPr id="12" name="Oval 11"/>
          <p:cNvSpPr/>
          <p:nvPr/>
        </p:nvSpPr>
        <p:spPr>
          <a:xfrm>
            <a:off x="8358182" y="4071942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7</a:t>
            </a:r>
            <a:endParaRPr lang="id-ID" dirty="0"/>
          </a:p>
        </p:txBody>
      </p:sp>
      <p:sp>
        <p:nvSpPr>
          <p:cNvPr id="13" name="Oval 12"/>
          <p:cNvSpPr/>
          <p:nvPr/>
        </p:nvSpPr>
        <p:spPr>
          <a:xfrm>
            <a:off x="6715140" y="5357826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</a:t>
            </a:r>
            <a:endParaRPr lang="id-ID" dirty="0"/>
          </a:p>
        </p:txBody>
      </p:sp>
      <p:cxnSp>
        <p:nvCxnSpPr>
          <p:cNvPr id="15" name="Straight Connector 14"/>
          <p:cNvCxnSpPr>
            <a:stCxn id="7" idx="4"/>
            <a:endCxn id="9" idx="0"/>
          </p:cNvCxnSpPr>
          <p:nvPr/>
        </p:nvCxnSpPr>
        <p:spPr>
          <a:xfrm rot="5400000">
            <a:off x="5214942" y="3286124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4"/>
            <a:endCxn id="10" idx="0"/>
          </p:cNvCxnSpPr>
          <p:nvPr/>
        </p:nvCxnSpPr>
        <p:spPr>
          <a:xfrm rot="16200000" flipH="1">
            <a:off x="5786446" y="3357562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4"/>
            <a:endCxn id="11" idx="0"/>
          </p:cNvCxnSpPr>
          <p:nvPr/>
        </p:nvCxnSpPr>
        <p:spPr>
          <a:xfrm rot="5400000">
            <a:off x="7250909" y="3393265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8" idx="4"/>
            <a:endCxn id="12" idx="0"/>
          </p:cNvCxnSpPr>
          <p:nvPr/>
        </p:nvCxnSpPr>
        <p:spPr>
          <a:xfrm rot="16200000" flipH="1">
            <a:off x="7822413" y="3250421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4"/>
            <a:endCxn id="7" idx="0"/>
          </p:cNvCxnSpPr>
          <p:nvPr/>
        </p:nvCxnSpPr>
        <p:spPr>
          <a:xfrm rot="5400000">
            <a:off x="6179355" y="1893083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4"/>
            <a:endCxn id="8" idx="0"/>
          </p:cNvCxnSpPr>
          <p:nvPr/>
        </p:nvCxnSpPr>
        <p:spPr>
          <a:xfrm rot="16200000" flipH="1">
            <a:off x="7143768" y="1857364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0"/>
            <a:endCxn id="11" idx="4"/>
          </p:cNvCxnSpPr>
          <p:nvPr/>
        </p:nvCxnSpPr>
        <p:spPr>
          <a:xfrm rot="5400000" flipH="1" flipV="1">
            <a:off x="6858000" y="4714900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4"/>
            <a:endCxn id="13" idx="0"/>
          </p:cNvCxnSpPr>
          <p:nvPr/>
        </p:nvCxnSpPr>
        <p:spPr>
          <a:xfrm rot="5400000">
            <a:off x="7429504" y="4143396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9" idx="4"/>
            <a:endCxn id="13" idx="0"/>
          </p:cNvCxnSpPr>
          <p:nvPr/>
        </p:nvCxnSpPr>
        <p:spPr>
          <a:xfrm rot="16200000" flipH="1">
            <a:off x="5786446" y="4143380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0" idx="4"/>
            <a:endCxn id="13" idx="0"/>
          </p:cNvCxnSpPr>
          <p:nvPr/>
        </p:nvCxnSpPr>
        <p:spPr>
          <a:xfrm rot="16200000" flipH="1">
            <a:off x="6357950" y="4714884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8" idx="2"/>
            <a:endCxn id="7" idx="6"/>
          </p:cNvCxnSpPr>
          <p:nvPr/>
        </p:nvCxnSpPr>
        <p:spPr>
          <a:xfrm rot="10800000">
            <a:off x="6286512" y="2893215"/>
            <a:ext cx="135732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60</a:t>
            </a:fld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08720"/>
            <a:ext cx="770874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415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61</a:t>
            </a:fld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48680"/>
            <a:ext cx="74961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174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62</a:t>
            </a:fld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20688"/>
            <a:ext cx="7562412" cy="5328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551" y="129573"/>
            <a:ext cx="5305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Sebagian</a:t>
            </a:r>
            <a:r>
              <a:rPr lang="en-US" sz="2400" dirty="0" smtClean="0"/>
              <a:t> </a:t>
            </a:r>
            <a:r>
              <a:rPr lang="en-US" sz="2400" dirty="0" err="1" smtClean="0"/>
              <a:t>pohon</a:t>
            </a:r>
            <a:r>
              <a:rPr lang="en-US" sz="2400" dirty="0" smtClean="0"/>
              <a:t> </a:t>
            </a:r>
            <a:r>
              <a:rPr lang="en-US" sz="2400" dirty="0" err="1" smtClean="0"/>
              <a:t>ruang</a:t>
            </a:r>
            <a:r>
              <a:rPr lang="en-US" sz="2400" dirty="0" smtClean="0"/>
              <a:t> status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BFS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4842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Algoritma Pencarian Lainnya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Depth-limited search</a:t>
            </a:r>
          </a:p>
          <a:p>
            <a:r>
              <a:rPr lang="id-ID" dirty="0" smtClean="0"/>
              <a:t>Iterative deepening search</a:t>
            </a:r>
            <a:endParaRPr lang="id-ID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BEE8E-6748-4D4F-837E-1722C1908733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307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dirty="0" smtClean="0"/>
              <a:t>Depth-Limited Search</a:t>
            </a:r>
          </a:p>
        </p:txBody>
      </p:sp>
      <p:sp>
        <p:nvSpPr>
          <p:cNvPr id="30725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BFS</a:t>
            </a:r>
            <a:r>
              <a:rPr lang="id-ID" sz="2800" dirty="0" smtClean="0"/>
              <a:t>: dijamin menemukan path dgn langkah </a:t>
            </a:r>
            <a:r>
              <a:rPr lang="en-US" sz="2800" dirty="0" smtClean="0"/>
              <a:t>min</a:t>
            </a:r>
            <a:r>
              <a:rPr lang="id-ID" sz="2800" dirty="0" smtClean="0"/>
              <a:t>imum tapi</a:t>
            </a:r>
            <a:r>
              <a:rPr lang="en-US" sz="2800" dirty="0" smtClean="0"/>
              <a:t> </a:t>
            </a:r>
            <a:r>
              <a:rPr lang="id-ID" sz="2800" dirty="0" smtClean="0"/>
              <a:t>membutuhkan ruang status yang besar</a:t>
            </a:r>
            <a:endParaRPr lang="en-US" sz="2800" dirty="0" smtClean="0"/>
          </a:p>
          <a:p>
            <a:pPr eaLnBrk="1" hangingPunct="1"/>
            <a:r>
              <a:rPr lang="id-ID" sz="2800" dirty="0" smtClean="0"/>
              <a:t>DFS: efisien, tetapi tidak ada jaminan solusi dgn langkah minimum</a:t>
            </a:r>
          </a:p>
          <a:p>
            <a:pPr lvl="1"/>
            <a:r>
              <a:rPr lang="id-ID" sz="2400" dirty="0" smtClean="0"/>
              <a:t>DFS dapat memilih langkah yang salah, sehingga path panjang bahkan infinite. Pemilihan langkah sangat penting</a:t>
            </a:r>
            <a:endParaRPr lang="en-US" sz="2400" dirty="0" smtClean="0"/>
          </a:p>
          <a:p>
            <a:pPr eaLnBrk="1" hangingPunct="1"/>
            <a:r>
              <a:rPr lang="id-ID" sz="2800" dirty="0" smtClean="0"/>
              <a:t>Salah satu solusi</a:t>
            </a:r>
            <a:r>
              <a:rPr lang="en-US" sz="2800" dirty="0" smtClean="0"/>
              <a:t>: DFS-limited search</a:t>
            </a:r>
          </a:p>
          <a:p>
            <a:pPr lvl="1"/>
            <a:r>
              <a:rPr lang="id-ID" sz="2400" dirty="0" smtClean="0"/>
              <a:t>DFS dengan pembatasan kedalaman sampai l</a:t>
            </a:r>
          </a:p>
          <a:p>
            <a:pPr lvl="1"/>
            <a:r>
              <a:rPr lang="id-ID" sz="2400" dirty="0" smtClean="0"/>
              <a:t>Simpul pada level l dianggap tidak memiliki successor</a:t>
            </a:r>
          </a:p>
          <a:p>
            <a:pPr lvl="1"/>
            <a:r>
              <a:rPr lang="id-ID" sz="2400" dirty="0" smtClean="0"/>
              <a:t>Masalah: penentuan batas level (</a:t>
            </a:r>
            <a:r>
              <a:rPr lang="id-ID" sz="2400" dirty="0" smtClean="0">
                <a:sym typeface="Symbol"/>
              </a:rPr>
              <a:t></a:t>
            </a:r>
            <a:r>
              <a:rPr lang="en-US" sz="2400" dirty="0" smtClean="0"/>
              <a:t> shallowest goal</a:t>
            </a:r>
            <a:r>
              <a:rPr lang="id-ID" sz="2400" dirty="0" smtClean="0"/>
              <a:t>)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5EC7A-1A2D-41A3-B7FE-DDFA0F4381B2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3174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DLS Algorithm</a:t>
            </a:r>
          </a:p>
        </p:txBody>
      </p:sp>
      <p:sp>
        <p:nvSpPr>
          <p:cNvPr id="31749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341438"/>
            <a:ext cx="8229600" cy="4910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</a:rPr>
              <a:t>Function DLS (problem, limit)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rec_DLS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(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make_node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(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init_state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),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problem,limit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</a:rPr>
              <a:t>Function </a:t>
            </a:r>
            <a:r>
              <a:rPr lang="en-US" sz="2000" dirty="0" err="1" smtClean="0">
                <a:latin typeface="Courier New" pitchFamily="49" charset="0"/>
              </a:rPr>
              <a:t>Rec_DLS</a:t>
            </a:r>
            <a:r>
              <a:rPr lang="en-US" sz="2000" dirty="0" smtClean="0">
                <a:latin typeface="Courier New" pitchFamily="49" charset="0"/>
              </a:rPr>
              <a:t> (</a:t>
            </a:r>
            <a:r>
              <a:rPr lang="en-US" sz="2000" dirty="0" err="1" smtClean="0">
                <a:latin typeface="Courier New" pitchFamily="49" charset="0"/>
              </a:rPr>
              <a:t>node,problem</a:t>
            </a:r>
            <a:r>
              <a:rPr lang="en-US" sz="2000" dirty="0" smtClean="0">
                <a:latin typeface="Courier New" pitchFamily="49" charset="0"/>
              </a:rPr>
              <a:t>, limit)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</a:rPr>
              <a:t>	if </a:t>
            </a:r>
            <a:r>
              <a:rPr lang="en-US" sz="2000" dirty="0" err="1" smtClean="0">
                <a:latin typeface="Courier New" pitchFamily="49" charset="0"/>
              </a:rPr>
              <a:t>isGoal</a:t>
            </a:r>
            <a:r>
              <a:rPr lang="en-US" sz="2000" dirty="0" smtClean="0">
                <a:latin typeface="Courier New" pitchFamily="49" charset="0"/>
              </a:rPr>
              <a:t>(node) then 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 solution(node)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	else if depth(node)=limit then  cutoff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	else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		for each successor in Expand(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node,problem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) do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		  result 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rec_DLS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(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successor,problem,limit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		  if result=cutoff then 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cutoff_occured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 true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		  else if </a:t>
            </a:r>
            <a:r>
              <a:rPr lang="en-US" sz="2000" dirty="0" err="1" smtClean="0">
                <a:latin typeface="Courier New" pitchFamily="49" charset="0"/>
                <a:sym typeface="Wingdings" pitchFamily="2" charset="2"/>
              </a:rPr>
              <a:t>result≠failure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 then  result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</a:rPr>
              <a:t>	if </a:t>
            </a:r>
            <a:r>
              <a:rPr lang="en-US" sz="2000" dirty="0" err="1" smtClean="0">
                <a:latin typeface="Courier New" pitchFamily="49" charset="0"/>
              </a:rPr>
              <a:t>cutoff_occured</a:t>
            </a:r>
            <a:r>
              <a:rPr lang="en-US" sz="2000" dirty="0" smtClean="0">
                <a:latin typeface="Courier New" pitchFamily="49" charset="0"/>
              </a:rPr>
              <a:t> then 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 cutoff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000" dirty="0" smtClean="0">
                <a:latin typeface="Courier New" pitchFamily="49" charset="0"/>
              </a:rPr>
              <a:t>	else </a:t>
            </a:r>
            <a:r>
              <a:rPr lang="en-US" sz="2000" dirty="0" smtClean="0">
                <a:latin typeface="Courier New" pitchFamily="49" charset="0"/>
                <a:sym typeface="Wingdings" pitchFamily="2" charset="2"/>
              </a:rPr>
              <a:t> failure</a:t>
            </a:r>
            <a:endParaRPr lang="en-US" sz="2000" dirty="0" smtClean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property </a:t>
            </a:r>
            <a:r>
              <a:rPr lang="en-US" dirty="0" err="1" smtClean="0"/>
              <a:t>dari</a:t>
            </a:r>
            <a:r>
              <a:rPr lang="en-US" dirty="0" smtClean="0"/>
              <a:t> D</a:t>
            </a:r>
            <a:r>
              <a:rPr lang="en-US" dirty="0"/>
              <a:t>L</a:t>
            </a:r>
            <a:r>
              <a:rPr lang="en-US" dirty="0" smtClean="0"/>
              <a:t>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Completeness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Tidak</a:t>
            </a:r>
            <a:endParaRPr lang="en-US" dirty="0" smtClean="0"/>
          </a:p>
          <a:p>
            <a:r>
              <a:rPr lang="en-US" i="1" dirty="0" smtClean="0"/>
              <a:t>Optimality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Tidak</a:t>
            </a:r>
            <a:endParaRPr lang="en-US" dirty="0" smtClean="0"/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O(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l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O(</a:t>
            </a:r>
            <a:r>
              <a:rPr lang="en-US" i="1" dirty="0" err="1" smtClean="0"/>
              <a:t>bl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17498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83727-ECD2-4CCE-8823-2EE1099E2379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3379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Iterative Deepening Search</a:t>
            </a:r>
            <a:r>
              <a:rPr lang="en-US" dirty="0" smtClean="0"/>
              <a:t> (IDS)</a:t>
            </a:r>
          </a:p>
        </p:txBody>
      </p:sp>
      <p:sp>
        <p:nvSpPr>
          <p:cNvPr id="33797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341438"/>
            <a:ext cx="8229600" cy="49101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IDS: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serangkaian</a:t>
            </a:r>
            <a:r>
              <a:rPr lang="en-US" sz="2400" dirty="0" smtClean="0"/>
              <a:t> DFS,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kedalaman</a:t>
            </a:r>
            <a:r>
              <a:rPr lang="en-US" sz="2400" dirty="0" smtClean="0"/>
              <a:t>-cutoff,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solusi</a:t>
            </a:r>
            <a:r>
              <a:rPr lang="en-US" sz="2400" dirty="0" smtClean="0"/>
              <a:t> </a:t>
            </a:r>
            <a:r>
              <a:rPr lang="en-US" sz="2400" dirty="0" err="1" smtClean="0"/>
              <a:t>ditemukan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Asumsi</a:t>
            </a:r>
            <a:r>
              <a:rPr lang="en-US" sz="2400" dirty="0" smtClean="0"/>
              <a:t>: </a:t>
            </a:r>
            <a:r>
              <a:rPr lang="en-US" sz="2400" dirty="0" err="1" smtClean="0"/>
              <a:t>simpul</a:t>
            </a:r>
            <a:r>
              <a:rPr lang="en-US" sz="2400" dirty="0" smtClean="0"/>
              <a:t> </a:t>
            </a:r>
            <a:r>
              <a:rPr lang="en-US" sz="2400" dirty="0" err="1" smtClean="0"/>
              <a:t>sebagian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di level </a:t>
            </a:r>
            <a:r>
              <a:rPr lang="en-US" sz="2400" dirty="0" err="1" smtClean="0"/>
              <a:t>bawah</a:t>
            </a:r>
            <a:r>
              <a:rPr lang="en-US" sz="2400" dirty="0" smtClean="0"/>
              <a:t>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persoalan</a:t>
            </a:r>
            <a:r>
              <a:rPr lang="en-US" sz="2400" dirty="0" smtClean="0"/>
              <a:t>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simpul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level-level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dibangkitkan</a:t>
            </a:r>
            <a:r>
              <a:rPr lang="en-US" sz="2400" dirty="0" smtClean="0"/>
              <a:t> </a:t>
            </a:r>
            <a:r>
              <a:rPr lang="en-US" sz="2400" dirty="0" err="1" smtClean="0"/>
              <a:t>berulang</a:t>
            </a:r>
            <a:r>
              <a:rPr lang="en-US" sz="2400" dirty="0" smtClean="0"/>
              <a:t> kali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latin typeface="Courier New" pitchFamily="49" charset="0"/>
              </a:rPr>
              <a:t>Depth </a:t>
            </a:r>
            <a:r>
              <a:rPr lang="en-US" dirty="0" smtClean="0">
                <a:latin typeface="Courier New" pitchFamily="49" charset="0"/>
                <a:sym typeface="Wingdings" pitchFamily="2" charset="2"/>
              </a:rPr>
              <a:t> 0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latin typeface="Courier New" pitchFamily="49" charset="0"/>
                <a:sym typeface="Wingdings" pitchFamily="2" charset="2"/>
              </a:rPr>
              <a:t>Iterate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latin typeface="Courier New" pitchFamily="49" charset="0"/>
                <a:sym typeface="Wingdings" pitchFamily="2" charset="2"/>
              </a:rPr>
              <a:t>	result DLS(</a:t>
            </a:r>
            <a:r>
              <a:rPr lang="en-US" dirty="0" err="1" smtClean="0">
                <a:latin typeface="Courier New" pitchFamily="49" charset="0"/>
                <a:sym typeface="Wingdings" pitchFamily="2" charset="2"/>
              </a:rPr>
              <a:t>problem,depth</a:t>
            </a:r>
            <a:r>
              <a:rPr lang="en-US" dirty="0" smtClean="0">
                <a:latin typeface="Courier New" pitchFamily="49" charset="0"/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latin typeface="Courier New" pitchFamily="49" charset="0"/>
                <a:sym typeface="Wingdings" pitchFamily="2" charset="2"/>
              </a:rPr>
              <a:t>stop: result ≠ cutoff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latin typeface="Courier New" pitchFamily="49" charset="0"/>
                <a:sym typeface="Wingdings" pitchFamily="2" charset="2"/>
              </a:rPr>
              <a:t>	depth depth+1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latin typeface="Courier New" pitchFamily="49" charset="0"/>
                <a:sym typeface="Wingdings" pitchFamily="2" charset="2"/>
              </a:rPr>
              <a:t> result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</a:t>
            </a:r>
            <a:r>
              <a:rPr lang="en-US" dirty="0" err="1" smtClean="0"/>
              <a:t>dengan</a:t>
            </a:r>
            <a:r>
              <a:rPr lang="en-US" dirty="0" smtClean="0"/>
              <a:t> d=1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68</a:t>
            </a:fld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203" t="49846" r="5155" b="29385"/>
          <a:stretch/>
        </p:blipFill>
        <p:spPr>
          <a:xfrm>
            <a:off x="251520" y="1417638"/>
            <a:ext cx="843528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9061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</a:t>
            </a:r>
            <a:r>
              <a:rPr lang="en-US" dirty="0" err="1" smtClean="0"/>
              <a:t>dengan</a:t>
            </a:r>
            <a:r>
              <a:rPr lang="en-US" dirty="0" smtClean="0"/>
              <a:t> d=2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69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284" t="51038" r="3964" b="7423"/>
          <a:stretch/>
        </p:blipFill>
        <p:spPr>
          <a:xfrm>
            <a:off x="179513" y="1196752"/>
            <a:ext cx="878497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05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BFS: Struktur Data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sz="2800" dirty="0" smtClean="0"/>
              <a:t>Matriks ketetanggaan </a:t>
            </a:r>
            <a:r>
              <a:rPr lang="id-ID" sz="2800" i="1" dirty="0" smtClean="0"/>
              <a:t>A</a:t>
            </a:r>
            <a:r>
              <a:rPr lang="id-ID" sz="2800" dirty="0" smtClean="0"/>
              <a:t> = [</a:t>
            </a:r>
            <a:r>
              <a:rPr lang="id-ID" sz="2800" i="1" dirty="0" smtClean="0"/>
              <a:t>a</a:t>
            </a:r>
            <a:r>
              <a:rPr lang="id-ID" sz="2800" i="1" baseline="-25000" dirty="0" smtClean="0"/>
              <a:t>ij</a:t>
            </a:r>
            <a:r>
              <a:rPr lang="id-ID" sz="2800" dirty="0" smtClean="0"/>
              <a:t>] yang berukuran </a:t>
            </a:r>
            <a:r>
              <a:rPr lang="id-ID" sz="2800" i="1" dirty="0" smtClean="0"/>
              <a:t>n</a:t>
            </a:r>
            <a:r>
              <a:rPr lang="id-ID" sz="2800" dirty="0" smtClean="0"/>
              <a:t>x</a:t>
            </a:r>
            <a:r>
              <a:rPr lang="id-ID" sz="2800" i="1" dirty="0" smtClean="0"/>
              <a:t>n</a:t>
            </a:r>
            <a:r>
              <a:rPr lang="id-ID" sz="2800" dirty="0" smtClean="0"/>
              <a:t>, </a:t>
            </a:r>
            <a:br>
              <a:rPr lang="id-ID" sz="2800" dirty="0" smtClean="0"/>
            </a:br>
            <a:r>
              <a:rPr lang="id-ID" sz="2800" i="1" dirty="0" smtClean="0"/>
              <a:t>a</a:t>
            </a:r>
            <a:r>
              <a:rPr lang="id-ID" sz="2800" i="1" baseline="-25000" dirty="0" smtClean="0"/>
              <a:t>ij</a:t>
            </a:r>
            <a:r>
              <a:rPr lang="id-ID" sz="2800" dirty="0" smtClean="0"/>
              <a:t>= 1, jika simpul </a:t>
            </a:r>
            <a:r>
              <a:rPr lang="id-ID" sz="2800" i="1" dirty="0" smtClean="0"/>
              <a:t>i</a:t>
            </a:r>
            <a:r>
              <a:rPr lang="id-ID" sz="2800" dirty="0" smtClean="0"/>
              <a:t> dan simpul </a:t>
            </a:r>
            <a:r>
              <a:rPr lang="id-ID" sz="2800" i="1" dirty="0" smtClean="0"/>
              <a:t>j</a:t>
            </a:r>
            <a:r>
              <a:rPr lang="id-ID" sz="2800" dirty="0" smtClean="0"/>
              <a:t> bertetangga,</a:t>
            </a:r>
          </a:p>
          <a:p>
            <a:pPr marL="514350" indent="-514350">
              <a:buNone/>
            </a:pPr>
            <a:r>
              <a:rPr lang="id-ID" sz="2800" dirty="0"/>
              <a:t>	</a:t>
            </a:r>
            <a:r>
              <a:rPr lang="id-ID" sz="2800" i="1" dirty="0" smtClean="0"/>
              <a:t>a</a:t>
            </a:r>
            <a:r>
              <a:rPr lang="id-ID" sz="2800" i="1" baseline="-25000" dirty="0" smtClean="0"/>
              <a:t>ij</a:t>
            </a:r>
            <a:r>
              <a:rPr lang="id-ID" sz="2800" dirty="0" smtClean="0"/>
              <a:t>= 0, jika simpul </a:t>
            </a:r>
            <a:r>
              <a:rPr lang="id-ID" sz="2800" i="1" dirty="0" smtClean="0"/>
              <a:t>i</a:t>
            </a:r>
            <a:r>
              <a:rPr lang="id-ID" sz="2800" dirty="0" smtClean="0"/>
              <a:t> dan simpul </a:t>
            </a:r>
            <a:r>
              <a:rPr lang="id-ID" sz="2800" i="1" dirty="0" smtClean="0"/>
              <a:t>j </a:t>
            </a:r>
            <a:r>
              <a:rPr lang="id-ID" sz="2800" dirty="0" smtClean="0"/>
              <a:t>tidak bertetangga.</a:t>
            </a:r>
          </a:p>
          <a:p>
            <a:pPr>
              <a:buNone/>
            </a:pPr>
            <a:r>
              <a:rPr lang="id-ID" sz="2800" dirty="0" smtClean="0"/>
              <a:t>2. Antrian </a:t>
            </a:r>
            <a:r>
              <a:rPr lang="id-ID" sz="2800" i="1" dirty="0" smtClean="0"/>
              <a:t>q</a:t>
            </a:r>
            <a:r>
              <a:rPr lang="id-ID" sz="2800" dirty="0" smtClean="0"/>
              <a:t> untuk menyimpan simpul yang telah dikunjungi. </a:t>
            </a:r>
          </a:p>
          <a:p>
            <a:pPr>
              <a:buNone/>
            </a:pPr>
            <a:r>
              <a:rPr lang="id-ID" sz="2800" dirty="0" smtClean="0"/>
              <a:t>3. Tabel Boolean</a:t>
            </a:r>
            <a:r>
              <a:rPr lang="en-US" sz="2800" dirty="0" smtClean="0"/>
              <a:t>,</a:t>
            </a:r>
            <a:r>
              <a:rPr lang="id-ID" sz="2800" dirty="0" smtClean="0"/>
              <a:t> </a:t>
            </a:r>
            <a:r>
              <a:rPr lang="en-US" sz="2800" dirty="0" err="1" smtClean="0"/>
              <a:t>diberi</a:t>
            </a:r>
            <a:r>
              <a:rPr lang="en-US" sz="2800" dirty="0" smtClean="0"/>
              <a:t> </a:t>
            </a:r>
            <a:r>
              <a:rPr lang="en-US" sz="2800" dirty="0" err="1" smtClean="0"/>
              <a:t>nama</a:t>
            </a:r>
            <a:r>
              <a:rPr lang="en-US" sz="2800" dirty="0" smtClean="0"/>
              <a:t> “</a:t>
            </a:r>
            <a:r>
              <a:rPr lang="id-ID" sz="2800" dirty="0" smtClean="0"/>
              <a:t>dikunjungi</a:t>
            </a:r>
            <a:r>
              <a:rPr lang="en-US" sz="2800" dirty="0" smtClean="0"/>
              <a:t>”</a:t>
            </a:r>
            <a:endParaRPr lang="id-ID" sz="2800" dirty="0" smtClean="0"/>
          </a:p>
          <a:p>
            <a:pPr lvl="1">
              <a:buNone/>
            </a:pPr>
            <a:r>
              <a:rPr lang="id-ID" sz="2400" dirty="0" smtClean="0">
                <a:latin typeface="Courier New" pitchFamily="49" charset="0"/>
                <a:cs typeface="Courier New" pitchFamily="49" charset="0"/>
              </a:rPr>
              <a:t>dikunjungi : array[l..n] of boolean</a:t>
            </a:r>
          </a:p>
          <a:p>
            <a:pPr lvl="1">
              <a:buNone/>
            </a:pPr>
            <a:r>
              <a:rPr lang="id-ID" sz="2400" dirty="0" smtClean="0"/>
              <a:t>dikunjungi[i] = </a:t>
            </a:r>
            <a:r>
              <a:rPr lang="id-ID" sz="2400" i="1" dirty="0" smtClean="0"/>
              <a:t>true</a:t>
            </a:r>
            <a:r>
              <a:rPr lang="id-ID" sz="2400" dirty="0" smtClean="0"/>
              <a:t> jika simpul </a:t>
            </a:r>
            <a:r>
              <a:rPr lang="id-ID" sz="2400" i="1" dirty="0" smtClean="0"/>
              <a:t>i</a:t>
            </a:r>
            <a:r>
              <a:rPr lang="id-ID" sz="2400" dirty="0" smtClean="0"/>
              <a:t> sudah dikunjungi</a:t>
            </a:r>
          </a:p>
          <a:p>
            <a:pPr lvl="1">
              <a:buNone/>
            </a:pPr>
            <a:r>
              <a:rPr lang="id-ID" sz="2400" dirty="0" smtClean="0"/>
              <a:t>dikunjungi[i] = </a:t>
            </a:r>
            <a:r>
              <a:rPr lang="id-ID" sz="2400" i="1" dirty="0" smtClean="0"/>
              <a:t>false</a:t>
            </a:r>
            <a:r>
              <a:rPr lang="id-ID" sz="2400" dirty="0" smtClean="0"/>
              <a:t> jika simpul </a:t>
            </a:r>
            <a:r>
              <a:rPr lang="id-ID" sz="2400" i="1" dirty="0" smtClean="0"/>
              <a:t>i</a:t>
            </a:r>
            <a:r>
              <a:rPr lang="id-ID" sz="2400" dirty="0" smtClean="0"/>
              <a:t> belum dikunjungi</a:t>
            </a:r>
            <a:endParaRPr lang="id-ID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 </a:t>
            </a:r>
            <a:r>
              <a:rPr lang="en-US" dirty="0" err="1" smtClean="0"/>
              <a:t>dengan</a:t>
            </a:r>
            <a:r>
              <a:rPr lang="en-US" dirty="0" smtClean="0"/>
              <a:t> d=3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70</a:t>
            </a:fld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202" t="19118" r="3491" b="6530"/>
          <a:stretch/>
        </p:blipFill>
        <p:spPr>
          <a:xfrm>
            <a:off x="251521" y="1268760"/>
            <a:ext cx="889248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8839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Bagaimana</a:t>
            </a:r>
            <a:r>
              <a:rPr lang="en-US" dirty="0" smtClean="0"/>
              <a:t> property </a:t>
            </a:r>
            <a:r>
              <a:rPr lang="en-US" dirty="0" err="1" smtClean="0"/>
              <a:t>dari</a:t>
            </a:r>
            <a:r>
              <a:rPr lang="en-US" dirty="0" smtClean="0"/>
              <a:t> IDS?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Completeness?</a:t>
            </a:r>
          </a:p>
          <a:p>
            <a:pPr lvl="1"/>
            <a:r>
              <a:rPr lang="en-US" dirty="0" err="1" smtClean="0"/>
              <a:t>Ya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b </a:t>
            </a:r>
            <a:r>
              <a:rPr lang="en-US" dirty="0" err="1" smtClean="0"/>
              <a:t>terbatas</a:t>
            </a:r>
            <a:endParaRPr lang="en-US" dirty="0" smtClean="0"/>
          </a:p>
          <a:p>
            <a:r>
              <a:rPr lang="en-US" dirty="0" smtClean="0"/>
              <a:t>Optimality?</a:t>
            </a:r>
          </a:p>
          <a:p>
            <a:pPr lvl="1"/>
            <a:r>
              <a:rPr lang="en-US" dirty="0" err="1" smtClean="0"/>
              <a:t>Ya</a:t>
            </a:r>
            <a:r>
              <a:rPr lang="en-US" dirty="0" smtClean="0"/>
              <a:t>,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= </a:t>
            </a:r>
            <a:r>
              <a:rPr lang="en-US" dirty="0" err="1" smtClean="0"/>
              <a:t>biaya</a:t>
            </a:r>
            <a:endParaRPr lang="en-US" dirty="0" smtClean="0"/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O(</a:t>
            </a:r>
            <a:r>
              <a:rPr lang="en-US" dirty="0" err="1" smtClean="0"/>
              <a:t>b</a:t>
            </a:r>
            <a:r>
              <a:rPr lang="en-US" baseline="30000" dirty="0" err="1"/>
              <a:t>d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Kompleksitas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O(</a:t>
            </a:r>
            <a:r>
              <a:rPr lang="en-US" dirty="0" err="1" smtClean="0"/>
              <a:t>bd</a:t>
            </a:r>
            <a:r>
              <a:rPr lang="en-US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71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507463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263" y="2286000"/>
            <a:ext cx="7740650" cy="1143000"/>
          </a:xfrm>
        </p:spPr>
        <p:txBody>
          <a:bodyPr/>
          <a:lstStyle/>
          <a:p>
            <a:pPr algn="ctr" eaLnBrk="1" hangingPunct="1"/>
            <a:r>
              <a:rPr lang="id-ID" smtClean="0"/>
              <a:t>Route/Path Planning</a:t>
            </a:r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644900"/>
            <a:ext cx="7072313" cy="19939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id-ID" sz="2400" dirty="0" smtClean="0"/>
              <a:t>Materi Kuliah IF2211 – Strategi Algoritma</a:t>
            </a:r>
          </a:p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id-ID" sz="2400" dirty="0" smtClean="0"/>
              <a:t>Teknik Informatika - ITB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72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Referensi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d-ID" sz="2800" dirty="0" smtClean="0"/>
              <a:t>Materi kuliah IF3</a:t>
            </a:r>
            <a:r>
              <a:rPr lang="en-US" sz="2800" dirty="0" smtClean="0"/>
              <a:t>170</a:t>
            </a:r>
            <a:r>
              <a:rPr lang="id-ID" sz="2800" dirty="0" smtClean="0"/>
              <a:t> Inteligensi Buatan Teknik Informatika ITB, </a:t>
            </a:r>
            <a:r>
              <a:rPr lang="en-US" sz="2400" dirty="0" smtClean="0"/>
              <a:t>Course Website: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hlinkClick r:id="rId2"/>
              </a:rPr>
              <a:t>http://kuliah.itb.ac.id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ym typeface="Wingdings" pitchFamily="2" charset="2"/>
              </a:rPr>
              <a:t> STEI  </a:t>
            </a:r>
            <a:r>
              <a:rPr lang="en-US" sz="2400" dirty="0" err="1" smtClean="0">
                <a:sym typeface="Wingdings" pitchFamily="2" charset="2"/>
              </a:rPr>
              <a:t>Teknik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Informatika</a:t>
            </a:r>
            <a:r>
              <a:rPr lang="en-US" sz="2400" dirty="0" smtClean="0">
                <a:sym typeface="Wingdings" pitchFamily="2" charset="2"/>
              </a:rPr>
              <a:t>  IF3170</a:t>
            </a:r>
            <a:endParaRPr lang="id-ID" sz="2800" dirty="0" smtClean="0"/>
          </a:p>
          <a:p>
            <a:pPr eaLnBrk="1" hangingPunct="1">
              <a:lnSpc>
                <a:spcPct val="80000"/>
              </a:lnSpc>
            </a:pPr>
            <a:r>
              <a:rPr lang="id-ID" sz="2800" dirty="0" smtClean="0"/>
              <a:t>Stuart J Russell &amp; Peter Norvig, Artificial Intelligence: A Modern Approach, 3rd Edition, Prentice-Hall International, Inc, 2010, Textbook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 3" pitchFamily="18" charset="2"/>
              <a:buNone/>
            </a:pPr>
            <a:r>
              <a:rPr lang="en-US" sz="2800" dirty="0" smtClean="0"/>
              <a:t>	Site: </a:t>
            </a:r>
            <a:r>
              <a:rPr lang="en-US" sz="2800" dirty="0" smtClean="0">
                <a:hlinkClick r:id="rId3"/>
              </a:rPr>
              <a:t>http://aima.cs.berkeley.edu/</a:t>
            </a:r>
            <a:r>
              <a:rPr lang="id-ID" sz="2800" dirty="0" smtClean="0"/>
              <a:t> (2nd edition)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id-ID" sz="2800" dirty="0" smtClean="0"/>
              <a:t>Free online course materials | MIT OpenCourseWare Website:</a:t>
            </a:r>
            <a:br>
              <a:rPr lang="id-ID" sz="2800" dirty="0" smtClean="0"/>
            </a:br>
            <a:r>
              <a:rPr lang="id-ID" sz="2800" dirty="0" smtClean="0"/>
              <a:t>Site: </a:t>
            </a:r>
            <a:r>
              <a:rPr lang="id-ID" sz="2800" dirty="0" smtClean="0">
                <a:hlinkClick r:id="rId4"/>
              </a:rPr>
              <a:t>http://ocw.mit.edu/courses/electrical-engineering-and-computer-science/</a:t>
            </a:r>
            <a:r>
              <a:rPr lang="id-ID" sz="2800" dirty="0" smtClean="0"/>
              <a:t> </a:t>
            </a:r>
          </a:p>
          <a:p>
            <a:endParaRPr lang="id-ID" dirty="0" smtClean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71E53-CE63-4530-B256-18D28F91DC4B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2043113" cy="914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Route Planning</a:t>
            </a:r>
            <a:endParaRPr lang="id-ID" smtClean="0"/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61343-E178-4095-9CB2-3BA8C011ACE7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571500"/>
            <a:ext cx="62103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  <a:endParaRPr lang="en-US"/>
          </a:p>
        </p:txBody>
      </p:sp>
      <p:sp>
        <p:nvSpPr>
          <p:cNvPr id="6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87FAF-7A8B-4608-AA74-1B8758491AF4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1198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4932363" y="260350"/>
            <a:ext cx="37242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Source: Russell’s book</a:t>
            </a:r>
          </a:p>
        </p:txBody>
      </p:sp>
      <p:sp>
        <p:nvSpPr>
          <p:cNvPr id="12294" name="Text Box 62"/>
          <p:cNvSpPr txBox="1">
            <a:spLocks noChangeArrowheads="1"/>
          </p:cNvSpPr>
          <p:nvPr/>
        </p:nvSpPr>
        <p:spPr bwMode="auto">
          <a:xfrm>
            <a:off x="5795963" y="4797425"/>
            <a:ext cx="30083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S: set of cities</a:t>
            </a:r>
          </a:p>
          <a:p>
            <a:r>
              <a:rPr lang="en-US" b="1" dirty="0" err="1"/>
              <a:t>i.s</a:t>
            </a:r>
            <a:r>
              <a:rPr lang="en-US" b="1" dirty="0"/>
              <a:t>: A (Arad)</a:t>
            </a:r>
          </a:p>
          <a:p>
            <a:r>
              <a:rPr lang="en-US" b="1" dirty="0" err="1"/>
              <a:t>g.s</a:t>
            </a:r>
            <a:r>
              <a:rPr lang="en-US" b="1" dirty="0"/>
              <a:t>: B (Bucharest)</a:t>
            </a:r>
          </a:p>
          <a:p>
            <a:r>
              <a:rPr lang="en-US" dirty="0"/>
              <a:t>Goal test: s = B ?</a:t>
            </a:r>
          </a:p>
          <a:p>
            <a:r>
              <a:rPr lang="en-US" dirty="0"/>
              <a:t>Path cost: time ~ distance 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611188" y="1125538"/>
            <a:ext cx="7272337" cy="3463925"/>
            <a:chOff x="204" y="1389"/>
            <a:chExt cx="4581" cy="218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4" y="1389"/>
              <a:ext cx="4581" cy="2182"/>
              <a:chOff x="670" y="799"/>
              <a:chExt cx="4626" cy="2232"/>
            </a:xfrm>
          </p:grpSpPr>
          <p:sp>
            <p:nvSpPr>
              <p:cNvPr id="12298" name="Oval 5"/>
              <p:cNvSpPr>
                <a:spLocks noChangeArrowheads="1"/>
              </p:cNvSpPr>
              <p:nvPr/>
            </p:nvSpPr>
            <p:spPr bwMode="auto">
              <a:xfrm>
                <a:off x="851" y="1842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299" name="Oval 6"/>
              <p:cNvSpPr>
                <a:spLocks noChangeArrowheads="1"/>
              </p:cNvSpPr>
              <p:nvPr/>
            </p:nvSpPr>
            <p:spPr bwMode="auto">
              <a:xfrm>
                <a:off x="1395" y="252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0" name="Oval 7"/>
              <p:cNvSpPr>
                <a:spLocks noChangeArrowheads="1"/>
              </p:cNvSpPr>
              <p:nvPr/>
            </p:nvSpPr>
            <p:spPr bwMode="auto">
              <a:xfrm>
                <a:off x="3437" y="193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1" name="Oval 8"/>
              <p:cNvSpPr>
                <a:spLocks noChangeArrowheads="1"/>
              </p:cNvSpPr>
              <p:nvPr/>
            </p:nvSpPr>
            <p:spPr bwMode="auto">
              <a:xfrm>
                <a:off x="3890" y="2795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2" name="Oval 9"/>
              <p:cNvSpPr>
                <a:spLocks noChangeArrowheads="1"/>
              </p:cNvSpPr>
              <p:nvPr/>
            </p:nvSpPr>
            <p:spPr bwMode="auto">
              <a:xfrm>
                <a:off x="4344" y="2069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3" name="Oval 10"/>
              <p:cNvSpPr>
                <a:spLocks noChangeArrowheads="1"/>
              </p:cNvSpPr>
              <p:nvPr/>
            </p:nvSpPr>
            <p:spPr bwMode="auto">
              <a:xfrm>
                <a:off x="4979" y="1979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4" name="Oval 11"/>
              <p:cNvSpPr>
                <a:spLocks noChangeArrowheads="1"/>
              </p:cNvSpPr>
              <p:nvPr/>
            </p:nvSpPr>
            <p:spPr bwMode="auto">
              <a:xfrm>
                <a:off x="3890" y="1162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5" name="Oval 12"/>
              <p:cNvSpPr>
                <a:spLocks noChangeArrowheads="1"/>
              </p:cNvSpPr>
              <p:nvPr/>
            </p:nvSpPr>
            <p:spPr bwMode="auto">
              <a:xfrm>
                <a:off x="3028" y="125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6" name="Oval 13"/>
              <p:cNvSpPr>
                <a:spLocks noChangeArrowheads="1"/>
              </p:cNvSpPr>
              <p:nvPr/>
            </p:nvSpPr>
            <p:spPr bwMode="auto">
              <a:xfrm>
                <a:off x="2303" y="981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7" name="Oval 14"/>
              <p:cNvSpPr>
                <a:spLocks noChangeArrowheads="1"/>
              </p:cNvSpPr>
              <p:nvPr/>
            </p:nvSpPr>
            <p:spPr bwMode="auto">
              <a:xfrm>
                <a:off x="1441" y="1253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8" name="Oval 15"/>
              <p:cNvSpPr>
                <a:spLocks noChangeArrowheads="1"/>
              </p:cNvSpPr>
              <p:nvPr/>
            </p:nvSpPr>
            <p:spPr bwMode="auto">
              <a:xfrm>
                <a:off x="3074" y="2251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09" name="Oval 16"/>
              <p:cNvSpPr>
                <a:spLocks noChangeArrowheads="1"/>
              </p:cNvSpPr>
              <p:nvPr/>
            </p:nvSpPr>
            <p:spPr bwMode="auto">
              <a:xfrm>
                <a:off x="2620" y="2478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10" name="Oval 17"/>
              <p:cNvSpPr>
                <a:spLocks noChangeArrowheads="1"/>
              </p:cNvSpPr>
              <p:nvPr/>
            </p:nvSpPr>
            <p:spPr bwMode="auto">
              <a:xfrm>
                <a:off x="2121" y="2614"/>
                <a:ext cx="91" cy="91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2311" name="Line 18"/>
              <p:cNvSpPr>
                <a:spLocks noChangeShapeType="1"/>
              </p:cNvSpPr>
              <p:nvPr/>
            </p:nvSpPr>
            <p:spPr bwMode="auto">
              <a:xfrm flipV="1">
                <a:off x="942" y="1253"/>
                <a:ext cx="544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2" name="Line 19"/>
              <p:cNvSpPr>
                <a:spLocks noChangeShapeType="1"/>
              </p:cNvSpPr>
              <p:nvPr/>
            </p:nvSpPr>
            <p:spPr bwMode="auto">
              <a:xfrm flipV="1">
                <a:off x="1486" y="981"/>
                <a:ext cx="86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3" name="Line 20"/>
              <p:cNvSpPr>
                <a:spLocks noChangeShapeType="1"/>
              </p:cNvSpPr>
              <p:nvPr/>
            </p:nvSpPr>
            <p:spPr bwMode="auto">
              <a:xfrm>
                <a:off x="2348" y="981"/>
                <a:ext cx="72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4" name="Line 21"/>
              <p:cNvSpPr>
                <a:spLocks noChangeShapeType="1"/>
              </p:cNvSpPr>
              <p:nvPr/>
            </p:nvSpPr>
            <p:spPr bwMode="auto">
              <a:xfrm flipV="1">
                <a:off x="896" y="1344"/>
                <a:ext cx="2178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5" name="Line 22"/>
              <p:cNvSpPr>
                <a:spLocks noChangeShapeType="1"/>
              </p:cNvSpPr>
              <p:nvPr/>
            </p:nvSpPr>
            <p:spPr bwMode="auto">
              <a:xfrm flipV="1">
                <a:off x="4389" y="2069"/>
                <a:ext cx="635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6" name="Line 23"/>
              <p:cNvSpPr>
                <a:spLocks noChangeShapeType="1"/>
              </p:cNvSpPr>
              <p:nvPr/>
            </p:nvSpPr>
            <p:spPr bwMode="auto">
              <a:xfrm>
                <a:off x="3527" y="1979"/>
                <a:ext cx="862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7" name="Line 24"/>
              <p:cNvSpPr>
                <a:spLocks noChangeShapeType="1"/>
              </p:cNvSpPr>
              <p:nvPr/>
            </p:nvSpPr>
            <p:spPr bwMode="auto">
              <a:xfrm flipV="1">
                <a:off x="3981" y="2115"/>
                <a:ext cx="453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8" name="Line 25"/>
              <p:cNvSpPr>
                <a:spLocks noChangeShapeType="1"/>
              </p:cNvSpPr>
              <p:nvPr/>
            </p:nvSpPr>
            <p:spPr bwMode="auto">
              <a:xfrm flipH="1" flipV="1">
                <a:off x="3527" y="1979"/>
                <a:ext cx="363" cy="8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19" name="Line 26"/>
              <p:cNvSpPr>
                <a:spLocks noChangeShapeType="1"/>
              </p:cNvSpPr>
              <p:nvPr/>
            </p:nvSpPr>
            <p:spPr bwMode="auto">
              <a:xfrm flipV="1">
                <a:off x="3119" y="2024"/>
                <a:ext cx="363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0" name="Line 27"/>
              <p:cNvSpPr>
                <a:spLocks noChangeShapeType="1"/>
              </p:cNvSpPr>
              <p:nvPr/>
            </p:nvSpPr>
            <p:spPr bwMode="auto">
              <a:xfrm flipV="1">
                <a:off x="2665" y="2341"/>
                <a:ext cx="454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1" name="Line 28"/>
              <p:cNvSpPr>
                <a:spLocks noChangeShapeType="1"/>
              </p:cNvSpPr>
              <p:nvPr/>
            </p:nvSpPr>
            <p:spPr bwMode="auto">
              <a:xfrm flipV="1">
                <a:off x="2166" y="2568"/>
                <a:ext cx="499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2" name="Line 29"/>
              <p:cNvSpPr>
                <a:spLocks noChangeShapeType="1"/>
              </p:cNvSpPr>
              <p:nvPr/>
            </p:nvSpPr>
            <p:spPr bwMode="auto">
              <a:xfrm flipH="1" flipV="1">
                <a:off x="942" y="1888"/>
                <a:ext cx="453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3" name="Line 30"/>
              <p:cNvSpPr>
                <a:spLocks noChangeShapeType="1"/>
              </p:cNvSpPr>
              <p:nvPr/>
            </p:nvSpPr>
            <p:spPr bwMode="auto">
              <a:xfrm>
                <a:off x="1441" y="2614"/>
                <a:ext cx="725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4" name="Line 31"/>
              <p:cNvSpPr>
                <a:spLocks noChangeShapeType="1"/>
              </p:cNvSpPr>
              <p:nvPr/>
            </p:nvSpPr>
            <p:spPr bwMode="auto">
              <a:xfrm flipH="1" flipV="1">
                <a:off x="3028" y="1298"/>
                <a:ext cx="454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5" name="Line 32"/>
              <p:cNvSpPr>
                <a:spLocks noChangeShapeType="1"/>
              </p:cNvSpPr>
              <p:nvPr/>
            </p:nvSpPr>
            <p:spPr bwMode="auto">
              <a:xfrm flipV="1">
                <a:off x="3074" y="1162"/>
                <a:ext cx="861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6" name="Line 33"/>
              <p:cNvSpPr>
                <a:spLocks noChangeShapeType="1"/>
              </p:cNvSpPr>
              <p:nvPr/>
            </p:nvSpPr>
            <p:spPr bwMode="auto">
              <a:xfrm>
                <a:off x="3935" y="1162"/>
                <a:ext cx="1089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327" name="Text Box 34"/>
              <p:cNvSpPr txBox="1">
                <a:spLocks noChangeArrowheads="1"/>
              </p:cNvSpPr>
              <p:nvPr/>
            </p:nvSpPr>
            <p:spPr bwMode="auto">
              <a:xfrm>
                <a:off x="670" y="1616"/>
                <a:ext cx="272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12328" name="Text Box 35"/>
              <p:cNvSpPr txBox="1">
                <a:spLocks noChangeArrowheads="1"/>
              </p:cNvSpPr>
              <p:nvPr/>
            </p:nvSpPr>
            <p:spPr bwMode="auto">
              <a:xfrm>
                <a:off x="851" y="2206"/>
                <a:ext cx="363" cy="2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118</a:t>
                </a:r>
              </a:p>
            </p:txBody>
          </p:sp>
          <p:sp>
            <p:nvSpPr>
              <p:cNvPr id="12329" name="Text Box 36"/>
              <p:cNvSpPr txBox="1">
                <a:spLocks noChangeArrowheads="1"/>
              </p:cNvSpPr>
              <p:nvPr/>
            </p:nvSpPr>
            <p:spPr bwMode="auto">
              <a:xfrm>
                <a:off x="1214" y="2568"/>
                <a:ext cx="272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T</a:t>
                </a:r>
              </a:p>
            </p:txBody>
          </p:sp>
          <p:sp>
            <p:nvSpPr>
              <p:cNvPr id="12330" name="Text Box 37"/>
              <p:cNvSpPr txBox="1">
                <a:spLocks noChangeArrowheads="1"/>
              </p:cNvSpPr>
              <p:nvPr/>
            </p:nvSpPr>
            <p:spPr bwMode="auto">
              <a:xfrm>
                <a:off x="3028" y="1026"/>
                <a:ext cx="272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S</a:t>
                </a:r>
              </a:p>
            </p:txBody>
          </p:sp>
          <p:sp>
            <p:nvSpPr>
              <p:cNvPr id="12331" name="Text Box 38"/>
              <p:cNvSpPr txBox="1">
                <a:spLocks noChangeArrowheads="1"/>
              </p:cNvSpPr>
              <p:nvPr/>
            </p:nvSpPr>
            <p:spPr bwMode="auto">
              <a:xfrm>
                <a:off x="2393" y="799"/>
                <a:ext cx="273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O</a:t>
                </a:r>
              </a:p>
            </p:txBody>
          </p:sp>
          <p:sp>
            <p:nvSpPr>
              <p:cNvPr id="12332" name="Text Box 39"/>
              <p:cNvSpPr txBox="1">
                <a:spLocks noChangeArrowheads="1"/>
              </p:cNvSpPr>
              <p:nvPr/>
            </p:nvSpPr>
            <p:spPr bwMode="auto">
              <a:xfrm>
                <a:off x="1259" y="1117"/>
                <a:ext cx="273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Z</a:t>
                </a:r>
              </a:p>
            </p:txBody>
          </p:sp>
          <p:sp>
            <p:nvSpPr>
              <p:cNvPr id="12333" name="Text Box 40"/>
              <p:cNvSpPr txBox="1">
                <a:spLocks noChangeArrowheads="1"/>
              </p:cNvSpPr>
              <p:nvPr/>
            </p:nvSpPr>
            <p:spPr bwMode="auto">
              <a:xfrm>
                <a:off x="3482" y="1752"/>
                <a:ext cx="272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R</a:t>
                </a:r>
              </a:p>
            </p:txBody>
          </p:sp>
          <p:sp>
            <p:nvSpPr>
              <p:cNvPr id="12334" name="Text Box 41"/>
              <p:cNvSpPr txBox="1">
                <a:spLocks noChangeArrowheads="1"/>
              </p:cNvSpPr>
              <p:nvPr/>
            </p:nvSpPr>
            <p:spPr bwMode="auto">
              <a:xfrm>
                <a:off x="4298" y="1842"/>
                <a:ext cx="272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P</a:t>
                </a:r>
              </a:p>
            </p:txBody>
          </p:sp>
          <p:sp>
            <p:nvSpPr>
              <p:cNvPr id="12335" name="Text Box 42"/>
              <p:cNvSpPr txBox="1">
                <a:spLocks noChangeArrowheads="1"/>
              </p:cNvSpPr>
              <p:nvPr/>
            </p:nvSpPr>
            <p:spPr bwMode="auto">
              <a:xfrm>
                <a:off x="3845" y="935"/>
                <a:ext cx="271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F</a:t>
                </a:r>
              </a:p>
            </p:txBody>
          </p:sp>
          <p:sp>
            <p:nvSpPr>
              <p:cNvPr id="12336" name="Text Box 43"/>
              <p:cNvSpPr txBox="1">
                <a:spLocks noChangeArrowheads="1"/>
              </p:cNvSpPr>
              <p:nvPr/>
            </p:nvSpPr>
            <p:spPr bwMode="auto">
              <a:xfrm>
                <a:off x="5024" y="1797"/>
                <a:ext cx="272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12337" name="Text Box 44"/>
              <p:cNvSpPr txBox="1">
                <a:spLocks noChangeArrowheads="1"/>
              </p:cNvSpPr>
              <p:nvPr/>
            </p:nvSpPr>
            <p:spPr bwMode="auto">
              <a:xfrm>
                <a:off x="3935" y="2795"/>
                <a:ext cx="273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C</a:t>
                </a:r>
              </a:p>
            </p:txBody>
          </p:sp>
          <p:sp>
            <p:nvSpPr>
              <p:cNvPr id="12338" name="Text Box 45"/>
              <p:cNvSpPr txBox="1">
                <a:spLocks noChangeArrowheads="1"/>
              </p:cNvSpPr>
              <p:nvPr/>
            </p:nvSpPr>
            <p:spPr bwMode="auto">
              <a:xfrm>
                <a:off x="2166" y="2659"/>
                <a:ext cx="271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L</a:t>
                </a:r>
              </a:p>
            </p:txBody>
          </p:sp>
          <p:sp>
            <p:nvSpPr>
              <p:cNvPr id="12339" name="Text Box 46"/>
              <p:cNvSpPr txBox="1">
                <a:spLocks noChangeArrowheads="1"/>
              </p:cNvSpPr>
              <p:nvPr/>
            </p:nvSpPr>
            <p:spPr bwMode="auto">
              <a:xfrm>
                <a:off x="2666" y="2523"/>
                <a:ext cx="271" cy="23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M</a:t>
                </a:r>
              </a:p>
            </p:txBody>
          </p:sp>
          <p:sp>
            <p:nvSpPr>
              <p:cNvPr id="12340" name="Text Box 47"/>
              <p:cNvSpPr txBox="1">
                <a:spLocks noChangeArrowheads="1"/>
              </p:cNvSpPr>
              <p:nvPr/>
            </p:nvSpPr>
            <p:spPr bwMode="auto">
              <a:xfrm>
                <a:off x="3119" y="2295"/>
                <a:ext cx="273" cy="2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12341" name="Text Box 48"/>
              <p:cNvSpPr txBox="1">
                <a:spLocks noChangeArrowheads="1"/>
              </p:cNvSpPr>
              <p:nvPr/>
            </p:nvSpPr>
            <p:spPr bwMode="auto">
              <a:xfrm>
                <a:off x="1577" y="2659"/>
                <a:ext cx="363" cy="2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  <p:sp>
            <p:nvSpPr>
              <p:cNvPr id="12342" name="Text Box 49"/>
              <p:cNvSpPr txBox="1">
                <a:spLocks noChangeArrowheads="1"/>
              </p:cNvSpPr>
              <p:nvPr/>
            </p:nvSpPr>
            <p:spPr bwMode="auto">
              <a:xfrm>
                <a:off x="942" y="1389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75</a:t>
                </a:r>
              </a:p>
            </p:txBody>
          </p:sp>
          <p:sp>
            <p:nvSpPr>
              <p:cNvPr id="12343" name="Text Box 50"/>
              <p:cNvSpPr txBox="1">
                <a:spLocks noChangeArrowheads="1"/>
              </p:cNvSpPr>
              <p:nvPr/>
            </p:nvSpPr>
            <p:spPr bwMode="auto">
              <a:xfrm>
                <a:off x="1668" y="935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71</a:t>
                </a:r>
              </a:p>
            </p:txBody>
          </p:sp>
          <p:sp>
            <p:nvSpPr>
              <p:cNvPr id="12344" name="Text Box 51"/>
              <p:cNvSpPr txBox="1">
                <a:spLocks noChangeArrowheads="1"/>
              </p:cNvSpPr>
              <p:nvPr/>
            </p:nvSpPr>
            <p:spPr bwMode="auto">
              <a:xfrm>
                <a:off x="2620" y="981"/>
                <a:ext cx="364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151</a:t>
                </a:r>
              </a:p>
            </p:txBody>
          </p:sp>
          <p:sp>
            <p:nvSpPr>
              <p:cNvPr id="12345" name="Text Box 52"/>
              <p:cNvSpPr txBox="1">
                <a:spLocks noChangeArrowheads="1"/>
              </p:cNvSpPr>
              <p:nvPr/>
            </p:nvSpPr>
            <p:spPr bwMode="auto">
              <a:xfrm>
                <a:off x="3346" y="1026"/>
                <a:ext cx="362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99</a:t>
                </a:r>
              </a:p>
            </p:txBody>
          </p:sp>
          <p:sp>
            <p:nvSpPr>
              <p:cNvPr id="12346" name="Text Box 53"/>
              <p:cNvSpPr txBox="1">
                <a:spLocks noChangeArrowheads="1"/>
              </p:cNvSpPr>
              <p:nvPr/>
            </p:nvSpPr>
            <p:spPr bwMode="auto">
              <a:xfrm>
                <a:off x="3845" y="1842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97</a:t>
                </a:r>
              </a:p>
            </p:txBody>
          </p:sp>
          <p:sp>
            <p:nvSpPr>
              <p:cNvPr id="12347" name="Text Box 54"/>
              <p:cNvSpPr txBox="1">
                <a:spLocks noChangeArrowheads="1"/>
              </p:cNvSpPr>
              <p:nvPr/>
            </p:nvSpPr>
            <p:spPr bwMode="auto">
              <a:xfrm>
                <a:off x="3028" y="1980"/>
                <a:ext cx="364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120</a:t>
                </a:r>
              </a:p>
            </p:txBody>
          </p:sp>
          <p:sp>
            <p:nvSpPr>
              <p:cNvPr id="12348" name="Text Box 55"/>
              <p:cNvSpPr txBox="1">
                <a:spLocks noChangeArrowheads="1"/>
              </p:cNvSpPr>
              <p:nvPr/>
            </p:nvSpPr>
            <p:spPr bwMode="auto">
              <a:xfrm>
                <a:off x="3437" y="2523"/>
                <a:ext cx="363" cy="2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146</a:t>
                </a:r>
              </a:p>
            </p:txBody>
          </p:sp>
          <p:sp>
            <p:nvSpPr>
              <p:cNvPr id="12349" name="Text Box 56"/>
              <p:cNvSpPr txBox="1">
                <a:spLocks noChangeArrowheads="1"/>
              </p:cNvSpPr>
              <p:nvPr/>
            </p:nvSpPr>
            <p:spPr bwMode="auto">
              <a:xfrm>
                <a:off x="4208" y="2523"/>
                <a:ext cx="363" cy="2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138</a:t>
                </a:r>
              </a:p>
            </p:txBody>
          </p:sp>
          <p:sp>
            <p:nvSpPr>
              <p:cNvPr id="12350" name="Text Box 57"/>
              <p:cNvSpPr txBox="1">
                <a:spLocks noChangeArrowheads="1"/>
              </p:cNvSpPr>
              <p:nvPr/>
            </p:nvSpPr>
            <p:spPr bwMode="auto">
              <a:xfrm>
                <a:off x="4616" y="2160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  <p:sp>
            <p:nvSpPr>
              <p:cNvPr id="12351" name="Text Box 58"/>
              <p:cNvSpPr txBox="1">
                <a:spLocks noChangeArrowheads="1"/>
              </p:cNvSpPr>
              <p:nvPr/>
            </p:nvSpPr>
            <p:spPr bwMode="auto">
              <a:xfrm>
                <a:off x="4480" y="1344"/>
                <a:ext cx="362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211</a:t>
                </a:r>
              </a:p>
            </p:txBody>
          </p:sp>
          <p:sp>
            <p:nvSpPr>
              <p:cNvPr id="12352" name="Text Box 59"/>
              <p:cNvSpPr txBox="1">
                <a:spLocks noChangeArrowheads="1"/>
              </p:cNvSpPr>
              <p:nvPr/>
            </p:nvSpPr>
            <p:spPr bwMode="auto">
              <a:xfrm>
                <a:off x="2847" y="2432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75</a:t>
                </a:r>
              </a:p>
            </p:txBody>
          </p:sp>
          <p:sp>
            <p:nvSpPr>
              <p:cNvPr id="12353" name="Text Box 60"/>
              <p:cNvSpPr txBox="1">
                <a:spLocks noChangeArrowheads="1"/>
              </p:cNvSpPr>
              <p:nvPr/>
            </p:nvSpPr>
            <p:spPr bwMode="auto">
              <a:xfrm>
                <a:off x="2393" y="2614"/>
                <a:ext cx="363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70</a:t>
                </a:r>
              </a:p>
            </p:txBody>
          </p:sp>
          <p:sp>
            <p:nvSpPr>
              <p:cNvPr id="12354" name="Text Box 61"/>
              <p:cNvSpPr txBox="1">
                <a:spLocks noChangeArrowheads="1"/>
              </p:cNvSpPr>
              <p:nvPr/>
            </p:nvSpPr>
            <p:spPr bwMode="auto">
              <a:xfrm>
                <a:off x="2029" y="1661"/>
                <a:ext cx="364" cy="2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140</a:t>
                </a:r>
              </a:p>
            </p:txBody>
          </p:sp>
        </p:grpSp>
        <p:sp>
          <p:nvSpPr>
            <p:cNvPr id="12297" name="Text Box 63"/>
            <p:cNvSpPr txBox="1">
              <a:spLocks noChangeArrowheads="1"/>
            </p:cNvSpPr>
            <p:nvPr/>
          </p:nvSpPr>
          <p:spPr bwMode="auto">
            <a:xfrm>
              <a:off x="2608" y="2205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sz="1400"/>
                <a:t>8</a:t>
              </a:r>
              <a:r>
                <a:rPr lang="en-US" sz="1400"/>
                <a:t>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mtClean="0"/>
              <a:t>NUM-RN-MLK/IF2211/2013</a:t>
            </a:r>
            <a:endParaRPr lang="en-US"/>
          </a:p>
        </p:txBody>
      </p:sp>
      <p:sp>
        <p:nvSpPr>
          <p:cNvPr id="6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84D432-45AF-43B6-85B9-DFED44FA4BD9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14340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4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/>
              <a:t>Breadth-First Search (BFS)</a:t>
            </a:r>
          </a:p>
        </p:txBody>
      </p:sp>
      <p:sp>
        <p:nvSpPr>
          <p:cNvPr id="14341" name="Text Box 62"/>
          <p:cNvSpPr txBox="1">
            <a:spLocks noChangeArrowheads="1"/>
          </p:cNvSpPr>
          <p:nvPr/>
        </p:nvSpPr>
        <p:spPr bwMode="auto">
          <a:xfrm>
            <a:off x="500063" y="4786313"/>
            <a:ext cx="2874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 b="1">
                <a:sym typeface="Symbol" pitchFamily="18" charset="2"/>
              </a:rPr>
              <a:t>P</a:t>
            </a:r>
            <a:r>
              <a:rPr lang="en-US" sz="2000" b="1">
                <a:sym typeface="Symbol" pitchFamily="18" charset="2"/>
              </a:rPr>
              <a:t>ath: A</a:t>
            </a:r>
            <a:r>
              <a:rPr lang="en-US" sz="2000" b="1">
                <a:sym typeface="Wingdings" pitchFamily="2" charset="2"/>
              </a:rPr>
              <a:t> S  F  B, </a:t>
            </a:r>
            <a:r>
              <a:rPr lang="id-ID" sz="2000" b="1">
                <a:sym typeface="Wingdings" pitchFamily="2" charset="2"/>
              </a:rPr>
              <a:t>P</a:t>
            </a:r>
            <a:r>
              <a:rPr lang="en-US" sz="2000" b="1">
                <a:sym typeface="Wingdings" pitchFamily="2" charset="2"/>
              </a:rPr>
              <a:t>ath-cost = 450</a:t>
            </a:r>
          </a:p>
        </p:txBody>
      </p:sp>
      <p:sp>
        <p:nvSpPr>
          <p:cNvPr id="19466" name="Oval 5"/>
          <p:cNvSpPr>
            <a:spLocks noChangeArrowheads="1"/>
          </p:cNvSpPr>
          <p:nvPr/>
        </p:nvSpPr>
        <p:spPr bwMode="auto">
          <a:xfrm>
            <a:off x="369888" y="26558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67" name="Oval 6"/>
          <p:cNvSpPr>
            <a:spLocks noChangeArrowheads="1"/>
          </p:cNvSpPr>
          <p:nvPr/>
        </p:nvSpPr>
        <p:spPr bwMode="auto">
          <a:xfrm>
            <a:off x="1225550" y="37115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68" name="Oval 7"/>
          <p:cNvSpPr>
            <a:spLocks noChangeArrowheads="1"/>
          </p:cNvSpPr>
          <p:nvPr/>
        </p:nvSpPr>
        <p:spPr bwMode="auto">
          <a:xfrm>
            <a:off x="4435475" y="27971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345" name="Oval 8"/>
          <p:cNvSpPr>
            <a:spLocks noChangeArrowheads="1"/>
          </p:cNvSpPr>
          <p:nvPr/>
        </p:nvSpPr>
        <p:spPr bwMode="auto">
          <a:xfrm>
            <a:off x="5148263" y="413385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346" name="Oval 9"/>
          <p:cNvSpPr>
            <a:spLocks noChangeArrowheads="1"/>
          </p:cNvSpPr>
          <p:nvPr/>
        </p:nvSpPr>
        <p:spPr bwMode="auto">
          <a:xfrm>
            <a:off x="5861050" y="30083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1" name="Oval 10"/>
          <p:cNvSpPr>
            <a:spLocks noChangeArrowheads="1"/>
          </p:cNvSpPr>
          <p:nvPr/>
        </p:nvSpPr>
        <p:spPr bwMode="auto">
          <a:xfrm>
            <a:off x="6859588" y="28686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2" name="Oval 11"/>
          <p:cNvSpPr>
            <a:spLocks noChangeArrowheads="1"/>
          </p:cNvSpPr>
          <p:nvPr/>
        </p:nvSpPr>
        <p:spPr bwMode="auto">
          <a:xfrm>
            <a:off x="5148263" y="16002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3" name="Oval 12"/>
          <p:cNvSpPr>
            <a:spLocks noChangeArrowheads="1"/>
          </p:cNvSpPr>
          <p:nvPr/>
        </p:nvSpPr>
        <p:spPr bwMode="auto">
          <a:xfrm>
            <a:off x="3792538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4" name="Oval 13"/>
          <p:cNvSpPr>
            <a:spLocks noChangeArrowheads="1"/>
          </p:cNvSpPr>
          <p:nvPr/>
        </p:nvSpPr>
        <p:spPr bwMode="auto">
          <a:xfrm>
            <a:off x="2652713" y="13192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5" name="Oval 14"/>
          <p:cNvSpPr>
            <a:spLocks noChangeArrowheads="1"/>
          </p:cNvSpPr>
          <p:nvPr/>
        </p:nvSpPr>
        <p:spPr bwMode="auto">
          <a:xfrm>
            <a:off x="1298575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352" name="Oval 15"/>
          <p:cNvSpPr>
            <a:spLocks noChangeArrowheads="1"/>
          </p:cNvSpPr>
          <p:nvPr/>
        </p:nvSpPr>
        <p:spPr bwMode="auto">
          <a:xfrm>
            <a:off x="3865563" y="32893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353" name="Oval 16"/>
          <p:cNvSpPr>
            <a:spLocks noChangeArrowheads="1"/>
          </p:cNvSpPr>
          <p:nvPr/>
        </p:nvSpPr>
        <p:spPr bwMode="auto">
          <a:xfrm>
            <a:off x="3151188" y="364172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8" name="Oval 17"/>
          <p:cNvSpPr>
            <a:spLocks noChangeArrowheads="1"/>
          </p:cNvSpPr>
          <p:nvPr/>
        </p:nvSpPr>
        <p:spPr bwMode="auto">
          <a:xfrm>
            <a:off x="2366963" y="385286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4355" name="Line 18"/>
          <p:cNvSpPr>
            <a:spLocks noChangeShapeType="1"/>
          </p:cNvSpPr>
          <p:nvPr/>
        </p:nvSpPr>
        <p:spPr bwMode="auto">
          <a:xfrm flipV="1">
            <a:off x="512763" y="1741488"/>
            <a:ext cx="855662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56" name="Line 19"/>
          <p:cNvSpPr>
            <a:spLocks noChangeShapeType="1"/>
          </p:cNvSpPr>
          <p:nvPr/>
        </p:nvSpPr>
        <p:spPr bwMode="auto">
          <a:xfrm flipV="1">
            <a:off x="1368425" y="1319213"/>
            <a:ext cx="135572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57" name="Line 20"/>
          <p:cNvSpPr>
            <a:spLocks noChangeShapeType="1"/>
          </p:cNvSpPr>
          <p:nvPr/>
        </p:nvSpPr>
        <p:spPr bwMode="auto">
          <a:xfrm>
            <a:off x="2724150" y="1319213"/>
            <a:ext cx="1141413" cy="56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58" name="Line 21"/>
          <p:cNvSpPr>
            <a:spLocks noChangeShapeType="1"/>
          </p:cNvSpPr>
          <p:nvPr/>
        </p:nvSpPr>
        <p:spPr bwMode="auto">
          <a:xfrm flipV="1">
            <a:off x="441325" y="1839913"/>
            <a:ext cx="3424238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59" name="Line 22"/>
          <p:cNvSpPr>
            <a:spLocks noChangeShapeType="1"/>
          </p:cNvSpPr>
          <p:nvPr/>
        </p:nvSpPr>
        <p:spPr bwMode="auto">
          <a:xfrm flipV="1">
            <a:off x="5932488" y="3008313"/>
            <a:ext cx="998537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0" name="Line 23"/>
          <p:cNvSpPr>
            <a:spLocks noChangeShapeType="1"/>
          </p:cNvSpPr>
          <p:nvPr/>
        </p:nvSpPr>
        <p:spPr bwMode="auto">
          <a:xfrm>
            <a:off x="4576763" y="2868613"/>
            <a:ext cx="1355725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1" name="Line 24"/>
          <p:cNvSpPr>
            <a:spLocks noChangeShapeType="1"/>
          </p:cNvSpPr>
          <p:nvPr/>
        </p:nvSpPr>
        <p:spPr bwMode="auto">
          <a:xfrm flipV="1">
            <a:off x="5291138" y="3079750"/>
            <a:ext cx="711200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2" name="Line 25"/>
          <p:cNvSpPr>
            <a:spLocks noChangeShapeType="1"/>
          </p:cNvSpPr>
          <p:nvPr/>
        </p:nvSpPr>
        <p:spPr bwMode="auto">
          <a:xfrm flipH="1" flipV="1">
            <a:off x="4576763" y="2868613"/>
            <a:ext cx="57150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3" name="Line 26"/>
          <p:cNvSpPr>
            <a:spLocks noChangeShapeType="1"/>
          </p:cNvSpPr>
          <p:nvPr/>
        </p:nvSpPr>
        <p:spPr bwMode="auto">
          <a:xfrm flipV="1">
            <a:off x="3935413" y="2938463"/>
            <a:ext cx="571500" cy="49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4" name="Line 27"/>
          <p:cNvSpPr>
            <a:spLocks noChangeShapeType="1"/>
          </p:cNvSpPr>
          <p:nvPr/>
        </p:nvSpPr>
        <p:spPr bwMode="auto">
          <a:xfrm flipV="1">
            <a:off x="3222625" y="3429000"/>
            <a:ext cx="712788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5" name="Line 28"/>
          <p:cNvSpPr>
            <a:spLocks noChangeShapeType="1"/>
          </p:cNvSpPr>
          <p:nvPr/>
        </p:nvSpPr>
        <p:spPr bwMode="auto">
          <a:xfrm flipV="1">
            <a:off x="2436813" y="3781425"/>
            <a:ext cx="785812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6" name="Line 29"/>
          <p:cNvSpPr>
            <a:spLocks noChangeShapeType="1"/>
          </p:cNvSpPr>
          <p:nvPr/>
        </p:nvSpPr>
        <p:spPr bwMode="auto">
          <a:xfrm flipH="1" flipV="1">
            <a:off x="512763" y="2727325"/>
            <a:ext cx="712787" cy="105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7" name="Line 30"/>
          <p:cNvSpPr>
            <a:spLocks noChangeShapeType="1"/>
          </p:cNvSpPr>
          <p:nvPr/>
        </p:nvSpPr>
        <p:spPr bwMode="auto">
          <a:xfrm>
            <a:off x="1298575" y="3852863"/>
            <a:ext cx="1138238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8" name="Line 31"/>
          <p:cNvSpPr>
            <a:spLocks noChangeShapeType="1"/>
          </p:cNvSpPr>
          <p:nvPr/>
        </p:nvSpPr>
        <p:spPr bwMode="auto">
          <a:xfrm flipH="1" flipV="1">
            <a:off x="3792538" y="1811338"/>
            <a:ext cx="714375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69" name="Line 32"/>
          <p:cNvSpPr>
            <a:spLocks noChangeShapeType="1"/>
          </p:cNvSpPr>
          <p:nvPr/>
        </p:nvSpPr>
        <p:spPr bwMode="auto">
          <a:xfrm flipV="1">
            <a:off x="3906838" y="1600200"/>
            <a:ext cx="1354137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70" name="Line 33"/>
          <p:cNvSpPr>
            <a:spLocks noChangeShapeType="1"/>
          </p:cNvSpPr>
          <p:nvPr/>
        </p:nvSpPr>
        <p:spPr bwMode="auto">
          <a:xfrm>
            <a:off x="5218113" y="1600200"/>
            <a:ext cx="1712912" cy="1268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4371" name="Text Box 34"/>
          <p:cNvSpPr txBox="1">
            <a:spLocks noChangeArrowheads="1"/>
          </p:cNvSpPr>
          <p:nvPr/>
        </p:nvSpPr>
        <p:spPr bwMode="auto">
          <a:xfrm>
            <a:off x="46038" y="2197100"/>
            <a:ext cx="4270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</a:t>
            </a:r>
          </a:p>
        </p:txBody>
      </p:sp>
      <p:sp>
        <p:nvSpPr>
          <p:cNvPr id="14372" name="Text Box 35"/>
          <p:cNvSpPr txBox="1">
            <a:spLocks noChangeArrowheads="1"/>
          </p:cNvSpPr>
          <p:nvPr/>
        </p:nvSpPr>
        <p:spPr bwMode="auto">
          <a:xfrm>
            <a:off x="369888" y="3219450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118</a:t>
            </a:r>
          </a:p>
        </p:txBody>
      </p:sp>
      <p:sp>
        <p:nvSpPr>
          <p:cNvPr id="14373" name="Text Box 36"/>
          <p:cNvSpPr txBox="1">
            <a:spLocks noChangeArrowheads="1"/>
          </p:cNvSpPr>
          <p:nvPr/>
        </p:nvSpPr>
        <p:spPr bwMode="auto">
          <a:xfrm>
            <a:off x="903288" y="3830638"/>
            <a:ext cx="427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T</a:t>
            </a:r>
          </a:p>
        </p:txBody>
      </p:sp>
      <p:sp>
        <p:nvSpPr>
          <p:cNvPr id="14374" name="Text Box 37"/>
          <p:cNvSpPr txBox="1">
            <a:spLocks noChangeArrowheads="1"/>
          </p:cNvSpPr>
          <p:nvPr/>
        </p:nvSpPr>
        <p:spPr bwMode="auto">
          <a:xfrm>
            <a:off x="3760788" y="1268413"/>
            <a:ext cx="427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S</a:t>
            </a:r>
          </a:p>
        </p:txBody>
      </p:sp>
      <p:sp>
        <p:nvSpPr>
          <p:cNvPr id="14375" name="Text Box 38"/>
          <p:cNvSpPr txBox="1">
            <a:spLocks noChangeArrowheads="1"/>
          </p:cNvSpPr>
          <p:nvPr/>
        </p:nvSpPr>
        <p:spPr bwMode="auto">
          <a:xfrm>
            <a:off x="2794000" y="1036638"/>
            <a:ext cx="4302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O</a:t>
            </a:r>
          </a:p>
        </p:txBody>
      </p:sp>
      <p:sp>
        <p:nvSpPr>
          <p:cNvPr id="14376" name="Text Box 39"/>
          <p:cNvSpPr txBox="1">
            <a:spLocks noChangeArrowheads="1"/>
          </p:cNvSpPr>
          <p:nvPr/>
        </p:nvSpPr>
        <p:spPr bwMode="auto">
          <a:xfrm>
            <a:off x="974725" y="1339850"/>
            <a:ext cx="428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Z</a:t>
            </a:r>
          </a:p>
        </p:txBody>
      </p:sp>
      <p:sp>
        <p:nvSpPr>
          <p:cNvPr id="14377" name="Text Box 40"/>
          <p:cNvSpPr txBox="1">
            <a:spLocks noChangeArrowheads="1"/>
          </p:cNvSpPr>
          <p:nvPr/>
        </p:nvSpPr>
        <p:spPr bwMode="auto">
          <a:xfrm>
            <a:off x="4619625" y="2482850"/>
            <a:ext cx="427038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R</a:t>
            </a:r>
          </a:p>
        </p:txBody>
      </p:sp>
      <p:sp>
        <p:nvSpPr>
          <p:cNvPr id="14378" name="Text Box 41"/>
          <p:cNvSpPr txBox="1">
            <a:spLocks noChangeArrowheads="1"/>
          </p:cNvSpPr>
          <p:nvPr/>
        </p:nvSpPr>
        <p:spPr bwMode="auto">
          <a:xfrm>
            <a:off x="5789613" y="2655888"/>
            <a:ext cx="427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</a:t>
            </a:r>
          </a:p>
        </p:txBody>
      </p:sp>
      <p:sp>
        <p:nvSpPr>
          <p:cNvPr id="14379" name="Text Box 42"/>
          <p:cNvSpPr txBox="1">
            <a:spLocks noChangeArrowheads="1"/>
          </p:cNvSpPr>
          <p:nvPr/>
        </p:nvSpPr>
        <p:spPr bwMode="auto">
          <a:xfrm>
            <a:off x="5076825" y="1247775"/>
            <a:ext cx="425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F</a:t>
            </a:r>
          </a:p>
        </p:txBody>
      </p:sp>
      <p:sp>
        <p:nvSpPr>
          <p:cNvPr id="14380" name="Text Box 43"/>
          <p:cNvSpPr txBox="1">
            <a:spLocks noChangeArrowheads="1"/>
          </p:cNvSpPr>
          <p:nvPr/>
        </p:nvSpPr>
        <p:spPr bwMode="auto">
          <a:xfrm>
            <a:off x="6931025" y="2586038"/>
            <a:ext cx="42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</a:t>
            </a:r>
          </a:p>
        </p:txBody>
      </p:sp>
      <p:sp>
        <p:nvSpPr>
          <p:cNvPr id="14381" name="Text Box 44"/>
          <p:cNvSpPr txBox="1">
            <a:spLocks noChangeArrowheads="1"/>
          </p:cNvSpPr>
          <p:nvPr/>
        </p:nvSpPr>
        <p:spPr bwMode="auto">
          <a:xfrm>
            <a:off x="5218113" y="4133850"/>
            <a:ext cx="4302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</a:t>
            </a:r>
          </a:p>
        </p:txBody>
      </p:sp>
      <p:sp>
        <p:nvSpPr>
          <p:cNvPr id="14382" name="Text Box 45"/>
          <p:cNvSpPr txBox="1">
            <a:spLocks noChangeArrowheads="1"/>
          </p:cNvSpPr>
          <p:nvPr/>
        </p:nvSpPr>
        <p:spPr bwMode="auto">
          <a:xfrm>
            <a:off x="2436813" y="3922713"/>
            <a:ext cx="427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L</a:t>
            </a:r>
          </a:p>
        </p:txBody>
      </p:sp>
      <p:sp>
        <p:nvSpPr>
          <p:cNvPr id="14383" name="Text Box 46"/>
          <p:cNvSpPr txBox="1">
            <a:spLocks noChangeArrowheads="1"/>
          </p:cNvSpPr>
          <p:nvPr/>
        </p:nvSpPr>
        <p:spPr bwMode="auto">
          <a:xfrm>
            <a:off x="3224213" y="3711575"/>
            <a:ext cx="425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M</a:t>
            </a:r>
          </a:p>
        </p:txBody>
      </p:sp>
      <p:sp>
        <p:nvSpPr>
          <p:cNvPr id="14384" name="Text Box 47"/>
          <p:cNvSpPr txBox="1">
            <a:spLocks noChangeArrowheads="1"/>
          </p:cNvSpPr>
          <p:nvPr/>
        </p:nvSpPr>
        <p:spPr bwMode="auto">
          <a:xfrm>
            <a:off x="3935413" y="3357563"/>
            <a:ext cx="430212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</a:p>
        </p:txBody>
      </p:sp>
      <p:sp>
        <p:nvSpPr>
          <p:cNvPr id="14385" name="Text Box 48"/>
          <p:cNvSpPr txBox="1">
            <a:spLocks noChangeArrowheads="1"/>
          </p:cNvSpPr>
          <p:nvPr/>
        </p:nvSpPr>
        <p:spPr bwMode="auto">
          <a:xfrm>
            <a:off x="1511300" y="3922713"/>
            <a:ext cx="571500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111</a:t>
            </a:r>
          </a:p>
        </p:txBody>
      </p:sp>
      <p:sp>
        <p:nvSpPr>
          <p:cNvPr id="14386" name="Text Box 49"/>
          <p:cNvSpPr txBox="1">
            <a:spLocks noChangeArrowheads="1"/>
          </p:cNvSpPr>
          <p:nvPr/>
        </p:nvSpPr>
        <p:spPr bwMode="auto">
          <a:xfrm>
            <a:off x="512763" y="195262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75</a:t>
            </a:r>
          </a:p>
        </p:txBody>
      </p:sp>
      <p:sp>
        <p:nvSpPr>
          <p:cNvPr id="14387" name="Text Box 50"/>
          <p:cNvSpPr txBox="1">
            <a:spLocks noChangeArrowheads="1"/>
          </p:cNvSpPr>
          <p:nvPr/>
        </p:nvSpPr>
        <p:spPr bwMode="auto">
          <a:xfrm>
            <a:off x="1654175" y="124777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71</a:t>
            </a:r>
          </a:p>
        </p:txBody>
      </p:sp>
      <p:sp>
        <p:nvSpPr>
          <p:cNvPr id="14388" name="Text Box 51"/>
          <p:cNvSpPr txBox="1">
            <a:spLocks noChangeArrowheads="1"/>
          </p:cNvSpPr>
          <p:nvPr/>
        </p:nvSpPr>
        <p:spPr bwMode="auto">
          <a:xfrm>
            <a:off x="3151188" y="1319213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151</a:t>
            </a:r>
          </a:p>
        </p:txBody>
      </p:sp>
      <p:sp>
        <p:nvSpPr>
          <p:cNvPr id="14389" name="Text Box 52"/>
          <p:cNvSpPr txBox="1">
            <a:spLocks noChangeArrowheads="1"/>
          </p:cNvSpPr>
          <p:nvPr/>
        </p:nvSpPr>
        <p:spPr bwMode="auto">
          <a:xfrm>
            <a:off x="4292600" y="1389063"/>
            <a:ext cx="568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99</a:t>
            </a:r>
          </a:p>
        </p:txBody>
      </p:sp>
      <p:sp>
        <p:nvSpPr>
          <p:cNvPr id="14390" name="Text Box 53"/>
          <p:cNvSpPr txBox="1">
            <a:spLocks noChangeArrowheads="1"/>
          </p:cNvSpPr>
          <p:nvPr/>
        </p:nvSpPr>
        <p:spPr bwMode="auto">
          <a:xfrm>
            <a:off x="5076825" y="2655888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97</a:t>
            </a:r>
          </a:p>
        </p:txBody>
      </p:sp>
      <p:sp>
        <p:nvSpPr>
          <p:cNvPr id="14391" name="Text Box 54"/>
          <p:cNvSpPr txBox="1">
            <a:spLocks noChangeArrowheads="1"/>
          </p:cNvSpPr>
          <p:nvPr/>
        </p:nvSpPr>
        <p:spPr bwMode="auto">
          <a:xfrm>
            <a:off x="3792538" y="2870200"/>
            <a:ext cx="5730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120</a:t>
            </a:r>
          </a:p>
        </p:txBody>
      </p:sp>
      <p:sp>
        <p:nvSpPr>
          <p:cNvPr id="14392" name="Text Box 55"/>
          <p:cNvSpPr txBox="1">
            <a:spLocks noChangeArrowheads="1"/>
          </p:cNvSpPr>
          <p:nvPr/>
        </p:nvSpPr>
        <p:spPr bwMode="auto">
          <a:xfrm>
            <a:off x="4435475" y="371157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146</a:t>
            </a:r>
          </a:p>
        </p:txBody>
      </p:sp>
      <p:sp>
        <p:nvSpPr>
          <p:cNvPr id="14393" name="Text Box 56"/>
          <p:cNvSpPr txBox="1">
            <a:spLocks noChangeArrowheads="1"/>
          </p:cNvSpPr>
          <p:nvPr/>
        </p:nvSpPr>
        <p:spPr bwMode="auto">
          <a:xfrm>
            <a:off x="5357813" y="3571875"/>
            <a:ext cx="5699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138</a:t>
            </a:r>
          </a:p>
        </p:txBody>
      </p:sp>
      <p:sp>
        <p:nvSpPr>
          <p:cNvPr id="14394" name="Text Box 57"/>
          <p:cNvSpPr txBox="1">
            <a:spLocks noChangeArrowheads="1"/>
          </p:cNvSpPr>
          <p:nvPr/>
        </p:nvSpPr>
        <p:spPr bwMode="auto">
          <a:xfrm>
            <a:off x="6143625" y="2857500"/>
            <a:ext cx="5699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101</a:t>
            </a:r>
          </a:p>
        </p:txBody>
      </p:sp>
      <p:sp>
        <p:nvSpPr>
          <p:cNvPr id="14395" name="Text Box 58"/>
          <p:cNvSpPr txBox="1">
            <a:spLocks noChangeArrowheads="1"/>
          </p:cNvSpPr>
          <p:nvPr/>
        </p:nvSpPr>
        <p:spPr bwMode="auto">
          <a:xfrm>
            <a:off x="6075363" y="1882775"/>
            <a:ext cx="568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211</a:t>
            </a:r>
          </a:p>
        </p:txBody>
      </p:sp>
      <p:sp>
        <p:nvSpPr>
          <p:cNvPr id="14396" name="Text Box 59"/>
          <p:cNvSpPr txBox="1">
            <a:spLocks noChangeArrowheads="1"/>
          </p:cNvSpPr>
          <p:nvPr/>
        </p:nvSpPr>
        <p:spPr bwMode="auto">
          <a:xfrm>
            <a:off x="3508375" y="3570288"/>
            <a:ext cx="569913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75</a:t>
            </a:r>
          </a:p>
        </p:txBody>
      </p:sp>
      <p:sp>
        <p:nvSpPr>
          <p:cNvPr id="14397" name="Text Box 60"/>
          <p:cNvSpPr txBox="1">
            <a:spLocks noChangeArrowheads="1"/>
          </p:cNvSpPr>
          <p:nvPr/>
        </p:nvSpPr>
        <p:spPr bwMode="auto">
          <a:xfrm>
            <a:off x="2689225" y="3840163"/>
            <a:ext cx="676275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70</a:t>
            </a:r>
          </a:p>
        </p:txBody>
      </p:sp>
      <p:sp>
        <p:nvSpPr>
          <p:cNvPr id="14398" name="Text Box 61"/>
          <p:cNvSpPr txBox="1">
            <a:spLocks noChangeArrowheads="1"/>
          </p:cNvSpPr>
          <p:nvPr/>
        </p:nvSpPr>
        <p:spPr bwMode="auto">
          <a:xfrm>
            <a:off x="2222500" y="2374900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140</a:t>
            </a:r>
          </a:p>
        </p:txBody>
      </p:sp>
      <p:sp>
        <p:nvSpPr>
          <p:cNvPr id="14399" name="Text Box 63"/>
          <p:cNvSpPr txBox="1">
            <a:spLocks noChangeArrowheads="1"/>
          </p:cNvSpPr>
          <p:nvPr/>
        </p:nvSpPr>
        <p:spPr bwMode="auto">
          <a:xfrm>
            <a:off x="3902075" y="23320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400"/>
              <a:t>8</a:t>
            </a:r>
            <a:r>
              <a:rPr lang="en-US" sz="1400"/>
              <a:t>0</a:t>
            </a:r>
          </a:p>
        </p:txBody>
      </p:sp>
      <p:sp>
        <p:nvSpPr>
          <p:cNvPr id="14400" name="Rectangle 66"/>
          <p:cNvSpPr>
            <a:spLocks noChangeArrowheads="1"/>
          </p:cNvSpPr>
          <p:nvPr/>
        </p:nvSpPr>
        <p:spPr bwMode="auto">
          <a:xfrm>
            <a:off x="500063" y="714375"/>
            <a:ext cx="3497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Treat agenda as a queue (FIFO)</a:t>
            </a:r>
          </a:p>
        </p:txBody>
      </p:sp>
      <p:pic>
        <p:nvPicPr>
          <p:cNvPr id="14401" name="Picture 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0" y="0"/>
            <a:ext cx="23177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7" name="Content Placeholder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99070849"/>
              </p:ext>
            </p:extLst>
          </p:nvPr>
        </p:nvGraphicFramePr>
        <p:xfrm>
          <a:off x="5861050" y="3289300"/>
          <a:ext cx="3286148" cy="345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937"/>
                <a:gridCol w="1898211"/>
              </a:tblGrid>
              <a:tr h="404608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Simpul-E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 Hidup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A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 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 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ASF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,B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ASF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D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,P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ASR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L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ASF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,D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,C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,P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ASR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M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ATL 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ASF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Solusi ketemu</a:t>
                      </a:r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  <a:endParaRPr lang="en-US"/>
          </a:p>
        </p:txBody>
      </p:sp>
      <p:sp>
        <p:nvSpPr>
          <p:cNvPr id="6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410AC-5B70-45FC-B0B0-5564E277A7FD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15364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4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/>
              <a:t>Depth-First Search (DFS)</a:t>
            </a:r>
          </a:p>
        </p:txBody>
      </p:sp>
      <p:sp>
        <p:nvSpPr>
          <p:cNvPr id="15365" name="Text Box 62"/>
          <p:cNvSpPr txBox="1">
            <a:spLocks noChangeArrowheads="1"/>
          </p:cNvSpPr>
          <p:nvPr/>
        </p:nvSpPr>
        <p:spPr bwMode="auto">
          <a:xfrm>
            <a:off x="785813" y="4797425"/>
            <a:ext cx="4357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000" b="1">
                <a:sym typeface="Symbol" pitchFamily="18" charset="2"/>
              </a:rPr>
              <a:t>P</a:t>
            </a:r>
            <a:r>
              <a:rPr lang="en-US" sz="2000" b="1">
                <a:sym typeface="Symbol" pitchFamily="18" charset="2"/>
              </a:rPr>
              <a:t>ath: A</a:t>
            </a:r>
            <a:r>
              <a:rPr lang="en-US" sz="2000" b="1">
                <a:sym typeface="Wingdings" pitchFamily="2" charset="2"/>
              </a:rPr>
              <a:t> Z  O  S  F  B </a:t>
            </a:r>
            <a:endParaRPr lang="id-ID" sz="2000" b="1">
              <a:sym typeface="Wingdings" pitchFamily="2" charset="2"/>
            </a:endParaRPr>
          </a:p>
          <a:p>
            <a:r>
              <a:rPr lang="id-ID" sz="2000" b="1">
                <a:sym typeface="Wingdings" pitchFamily="2" charset="2"/>
              </a:rPr>
              <a:t>P</a:t>
            </a:r>
            <a:r>
              <a:rPr lang="en-US" sz="2000" b="1">
                <a:sym typeface="Wingdings" pitchFamily="2" charset="2"/>
              </a:rPr>
              <a:t>ath-cost = 607</a:t>
            </a:r>
          </a:p>
        </p:txBody>
      </p:sp>
      <p:sp>
        <p:nvSpPr>
          <p:cNvPr id="19466" name="Oval 5"/>
          <p:cNvSpPr>
            <a:spLocks noChangeArrowheads="1"/>
          </p:cNvSpPr>
          <p:nvPr/>
        </p:nvSpPr>
        <p:spPr bwMode="auto">
          <a:xfrm>
            <a:off x="323850" y="26558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67" name="Oval 6"/>
          <p:cNvSpPr>
            <a:spLocks noChangeArrowheads="1"/>
          </p:cNvSpPr>
          <p:nvPr/>
        </p:nvSpPr>
        <p:spPr bwMode="auto">
          <a:xfrm>
            <a:off x="1179513" y="37115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68" name="Oval 7"/>
          <p:cNvSpPr>
            <a:spLocks noChangeArrowheads="1"/>
          </p:cNvSpPr>
          <p:nvPr/>
        </p:nvSpPr>
        <p:spPr bwMode="auto">
          <a:xfrm>
            <a:off x="4389438" y="279717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69" name="Oval 8"/>
          <p:cNvSpPr>
            <a:spLocks noChangeArrowheads="1"/>
          </p:cNvSpPr>
          <p:nvPr/>
        </p:nvSpPr>
        <p:spPr bwMode="auto">
          <a:xfrm>
            <a:off x="5102225" y="413385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70" name="Oval 9"/>
          <p:cNvSpPr>
            <a:spLocks noChangeArrowheads="1"/>
          </p:cNvSpPr>
          <p:nvPr/>
        </p:nvSpPr>
        <p:spPr bwMode="auto">
          <a:xfrm>
            <a:off x="5815013" y="30083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1" name="Oval 10"/>
          <p:cNvSpPr>
            <a:spLocks noChangeArrowheads="1"/>
          </p:cNvSpPr>
          <p:nvPr/>
        </p:nvSpPr>
        <p:spPr bwMode="auto">
          <a:xfrm>
            <a:off x="6813550" y="28686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2" name="Oval 11"/>
          <p:cNvSpPr>
            <a:spLocks noChangeArrowheads="1"/>
          </p:cNvSpPr>
          <p:nvPr/>
        </p:nvSpPr>
        <p:spPr bwMode="auto">
          <a:xfrm>
            <a:off x="5102225" y="16002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3" name="Oval 12"/>
          <p:cNvSpPr>
            <a:spLocks noChangeArrowheads="1"/>
          </p:cNvSpPr>
          <p:nvPr/>
        </p:nvSpPr>
        <p:spPr bwMode="auto">
          <a:xfrm>
            <a:off x="3746500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4" name="Oval 13"/>
          <p:cNvSpPr>
            <a:spLocks noChangeArrowheads="1"/>
          </p:cNvSpPr>
          <p:nvPr/>
        </p:nvSpPr>
        <p:spPr bwMode="auto">
          <a:xfrm>
            <a:off x="2606675" y="131921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75" name="Oval 14"/>
          <p:cNvSpPr>
            <a:spLocks noChangeArrowheads="1"/>
          </p:cNvSpPr>
          <p:nvPr/>
        </p:nvSpPr>
        <p:spPr bwMode="auto">
          <a:xfrm>
            <a:off x="1252538" y="1741488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76" name="Oval 15"/>
          <p:cNvSpPr>
            <a:spLocks noChangeArrowheads="1"/>
          </p:cNvSpPr>
          <p:nvPr/>
        </p:nvSpPr>
        <p:spPr bwMode="auto">
          <a:xfrm>
            <a:off x="3819525" y="3289300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77" name="Oval 16"/>
          <p:cNvSpPr>
            <a:spLocks noChangeArrowheads="1"/>
          </p:cNvSpPr>
          <p:nvPr/>
        </p:nvSpPr>
        <p:spPr bwMode="auto">
          <a:xfrm>
            <a:off x="3105150" y="3641725"/>
            <a:ext cx="142875" cy="141288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78" name="Oval 17"/>
          <p:cNvSpPr>
            <a:spLocks noChangeArrowheads="1"/>
          </p:cNvSpPr>
          <p:nvPr/>
        </p:nvSpPr>
        <p:spPr bwMode="auto">
          <a:xfrm>
            <a:off x="2320925" y="3852863"/>
            <a:ext cx="142875" cy="141287"/>
          </a:xfrm>
          <a:prstGeom prst="ellips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379" name="Line 18"/>
          <p:cNvSpPr>
            <a:spLocks noChangeShapeType="1"/>
          </p:cNvSpPr>
          <p:nvPr/>
        </p:nvSpPr>
        <p:spPr bwMode="auto">
          <a:xfrm flipV="1">
            <a:off x="466725" y="1741488"/>
            <a:ext cx="855663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0" name="Line 19"/>
          <p:cNvSpPr>
            <a:spLocks noChangeShapeType="1"/>
          </p:cNvSpPr>
          <p:nvPr/>
        </p:nvSpPr>
        <p:spPr bwMode="auto">
          <a:xfrm flipV="1">
            <a:off x="1322388" y="1319213"/>
            <a:ext cx="135572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1" name="Line 20"/>
          <p:cNvSpPr>
            <a:spLocks noChangeShapeType="1"/>
          </p:cNvSpPr>
          <p:nvPr/>
        </p:nvSpPr>
        <p:spPr bwMode="auto">
          <a:xfrm>
            <a:off x="2678113" y="1319213"/>
            <a:ext cx="1141412" cy="563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2" name="Line 21"/>
          <p:cNvSpPr>
            <a:spLocks noChangeShapeType="1"/>
          </p:cNvSpPr>
          <p:nvPr/>
        </p:nvSpPr>
        <p:spPr bwMode="auto">
          <a:xfrm flipV="1">
            <a:off x="395288" y="1839913"/>
            <a:ext cx="3424237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3" name="Line 22"/>
          <p:cNvSpPr>
            <a:spLocks noChangeShapeType="1"/>
          </p:cNvSpPr>
          <p:nvPr/>
        </p:nvSpPr>
        <p:spPr bwMode="auto">
          <a:xfrm flipV="1">
            <a:off x="5886450" y="3008313"/>
            <a:ext cx="998538" cy="141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4" name="Line 23"/>
          <p:cNvSpPr>
            <a:spLocks noChangeShapeType="1"/>
          </p:cNvSpPr>
          <p:nvPr/>
        </p:nvSpPr>
        <p:spPr bwMode="auto">
          <a:xfrm>
            <a:off x="4530725" y="2868613"/>
            <a:ext cx="1355725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5" name="Line 24"/>
          <p:cNvSpPr>
            <a:spLocks noChangeShapeType="1"/>
          </p:cNvSpPr>
          <p:nvPr/>
        </p:nvSpPr>
        <p:spPr bwMode="auto">
          <a:xfrm flipV="1">
            <a:off x="5245100" y="3079750"/>
            <a:ext cx="711200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6" name="Line 25"/>
          <p:cNvSpPr>
            <a:spLocks noChangeShapeType="1"/>
          </p:cNvSpPr>
          <p:nvPr/>
        </p:nvSpPr>
        <p:spPr bwMode="auto">
          <a:xfrm flipH="1" flipV="1">
            <a:off x="4530725" y="2868613"/>
            <a:ext cx="571500" cy="133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7" name="Line 26"/>
          <p:cNvSpPr>
            <a:spLocks noChangeShapeType="1"/>
          </p:cNvSpPr>
          <p:nvPr/>
        </p:nvSpPr>
        <p:spPr bwMode="auto">
          <a:xfrm flipV="1">
            <a:off x="3889375" y="2938463"/>
            <a:ext cx="571500" cy="490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8" name="Line 27"/>
          <p:cNvSpPr>
            <a:spLocks noChangeShapeType="1"/>
          </p:cNvSpPr>
          <p:nvPr/>
        </p:nvSpPr>
        <p:spPr bwMode="auto">
          <a:xfrm flipV="1">
            <a:off x="3176588" y="3429000"/>
            <a:ext cx="712787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89" name="Line 28"/>
          <p:cNvSpPr>
            <a:spLocks noChangeShapeType="1"/>
          </p:cNvSpPr>
          <p:nvPr/>
        </p:nvSpPr>
        <p:spPr bwMode="auto">
          <a:xfrm flipV="1">
            <a:off x="2390775" y="3781425"/>
            <a:ext cx="785813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0" name="Line 29"/>
          <p:cNvSpPr>
            <a:spLocks noChangeShapeType="1"/>
          </p:cNvSpPr>
          <p:nvPr/>
        </p:nvSpPr>
        <p:spPr bwMode="auto">
          <a:xfrm flipH="1" flipV="1">
            <a:off x="466725" y="2727325"/>
            <a:ext cx="712788" cy="105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1" name="Line 30"/>
          <p:cNvSpPr>
            <a:spLocks noChangeShapeType="1"/>
          </p:cNvSpPr>
          <p:nvPr/>
        </p:nvSpPr>
        <p:spPr bwMode="auto">
          <a:xfrm>
            <a:off x="1252538" y="3852863"/>
            <a:ext cx="1138237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2" name="Line 31"/>
          <p:cNvSpPr>
            <a:spLocks noChangeShapeType="1"/>
          </p:cNvSpPr>
          <p:nvPr/>
        </p:nvSpPr>
        <p:spPr bwMode="auto">
          <a:xfrm flipH="1" flipV="1">
            <a:off x="3746500" y="1811338"/>
            <a:ext cx="714375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3" name="Line 32"/>
          <p:cNvSpPr>
            <a:spLocks noChangeShapeType="1"/>
          </p:cNvSpPr>
          <p:nvPr/>
        </p:nvSpPr>
        <p:spPr bwMode="auto">
          <a:xfrm flipV="1">
            <a:off x="3860800" y="1600200"/>
            <a:ext cx="135413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4" name="Line 33"/>
          <p:cNvSpPr>
            <a:spLocks noChangeShapeType="1"/>
          </p:cNvSpPr>
          <p:nvPr/>
        </p:nvSpPr>
        <p:spPr bwMode="auto">
          <a:xfrm>
            <a:off x="5172075" y="1600200"/>
            <a:ext cx="1712913" cy="1268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5395" name="Text Box 34"/>
          <p:cNvSpPr txBox="1">
            <a:spLocks noChangeArrowheads="1"/>
          </p:cNvSpPr>
          <p:nvPr/>
        </p:nvSpPr>
        <p:spPr bwMode="auto">
          <a:xfrm>
            <a:off x="0" y="2197100"/>
            <a:ext cx="427038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</a:t>
            </a:r>
          </a:p>
        </p:txBody>
      </p:sp>
      <p:sp>
        <p:nvSpPr>
          <p:cNvPr id="15396" name="Text Box 35"/>
          <p:cNvSpPr txBox="1">
            <a:spLocks noChangeArrowheads="1"/>
          </p:cNvSpPr>
          <p:nvPr/>
        </p:nvSpPr>
        <p:spPr bwMode="auto">
          <a:xfrm>
            <a:off x="323850" y="3219450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118</a:t>
            </a:r>
          </a:p>
        </p:txBody>
      </p:sp>
      <p:sp>
        <p:nvSpPr>
          <p:cNvPr id="15397" name="Text Box 36"/>
          <p:cNvSpPr txBox="1">
            <a:spLocks noChangeArrowheads="1"/>
          </p:cNvSpPr>
          <p:nvPr/>
        </p:nvSpPr>
        <p:spPr bwMode="auto">
          <a:xfrm>
            <a:off x="857250" y="3830638"/>
            <a:ext cx="42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T</a:t>
            </a:r>
          </a:p>
        </p:txBody>
      </p:sp>
      <p:sp>
        <p:nvSpPr>
          <p:cNvPr id="15398" name="Text Box 37"/>
          <p:cNvSpPr txBox="1">
            <a:spLocks noChangeArrowheads="1"/>
          </p:cNvSpPr>
          <p:nvPr/>
        </p:nvSpPr>
        <p:spPr bwMode="auto">
          <a:xfrm>
            <a:off x="3714750" y="1268413"/>
            <a:ext cx="42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S</a:t>
            </a:r>
          </a:p>
        </p:txBody>
      </p:sp>
      <p:sp>
        <p:nvSpPr>
          <p:cNvPr id="15399" name="Text Box 38"/>
          <p:cNvSpPr txBox="1">
            <a:spLocks noChangeArrowheads="1"/>
          </p:cNvSpPr>
          <p:nvPr/>
        </p:nvSpPr>
        <p:spPr bwMode="auto">
          <a:xfrm>
            <a:off x="2747963" y="1036638"/>
            <a:ext cx="4302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O</a:t>
            </a:r>
          </a:p>
        </p:txBody>
      </p:sp>
      <p:sp>
        <p:nvSpPr>
          <p:cNvPr id="15400" name="Text Box 39"/>
          <p:cNvSpPr txBox="1">
            <a:spLocks noChangeArrowheads="1"/>
          </p:cNvSpPr>
          <p:nvPr/>
        </p:nvSpPr>
        <p:spPr bwMode="auto">
          <a:xfrm>
            <a:off x="928688" y="1339850"/>
            <a:ext cx="4286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Z</a:t>
            </a:r>
          </a:p>
        </p:txBody>
      </p:sp>
      <p:sp>
        <p:nvSpPr>
          <p:cNvPr id="15401" name="Text Box 40"/>
          <p:cNvSpPr txBox="1">
            <a:spLocks noChangeArrowheads="1"/>
          </p:cNvSpPr>
          <p:nvPr/>
        </p:nvSpPr>
        <p:spPr bwMode="auto">
          <a:xfrm>
            <a:off x="4573588" y="2482850"/>
            <a:ext cx="427037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R</a:t>
            </a:r>
          </a:p>
        </p:txBody>
      </p:sp>
      <p:sp>
        <p:nvSpPr>
          <p:cNvPr id="15402" name="Text Box 41"/>
          <p:cNvSpPr txBox="1">
            <a:spLocks noChangeArrowheads="1"/>
          </p:cNvSpPr>
          <p:nvPr/>
        </p:nvSpPr>
        <p:spPr bwMode="auto">
          <a:xfrm>
            <a:off x="5743575" y="2655888"/>
            <a:ext cx="42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</a:t>
            </a:r>
          </a:p>
        </p:txBody>
      </p:sp>
      <p:sp>
        <p:nvSpPr>
          <p:cNvPr id="15403" name="Text Box 42"/>
          <p:cNvSpPr txBox="1">
            <a:spLocks noChangeArrowheads="1"/>
          </p:cNvSpPr>
          <p:nvPr/>
        </p:nvSpPr>
        <p:spPr bwMode="auto">
          <a:xfrm>
            <a:off x="5030788" y="1247775"/>
            <a:ext cx="425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F</a:t>
            </a:r>
          </a:p>
        </p:txBody>
      </p:sp>
      <p:sp>
        <p:nvSpPr>
          <p:cNvPr id="15404" name="Text Box 43"/>
          <p:cNvSpPr txBox="1">
            <a:spLocks noChangeArrowheads="1"/>
          </p:cNvSpPr>
          <p:nvPr/>
        </p:nvSpPr>
        <p:spPr bwMode="auto">
          <a:xfrm>
            <a:off x="6884988" y="2586038"/>
            <a:ext cx="42703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</a:t>
            </a:r>
          </a:p>
        </p:txBody>
      </p:sp>
      <p:sp>
        <p:nvSpPr>
          <p:cNvPr id="15405" name="Text Box 44"/>
          <p:cNvSpPr txBox="1">
            <a:spLocks noChangeArrowheads="1"/>
          </p:cNvSpPr>
          <p:nvPr/>
        </p:nvSpPr>
        <p:spPr bwMode="auto">
          <a:xfrm>
            <a:off x="5172075" y="4133850"/>
            <a:ext cx="4302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</a:t>
            </a:r>
          </a:p>
        </p:txBody>
      </p:sp>
      <p:sp>
        <p:nvSpPr>
          <p:cNvPr id="15406" name="Text Box 45"/>
          <p:cNvSpPr txBox="1">
            <a:spLocks noChangeArrowheads="1"/>
          </p:cNvSpPr>
          <p:nvPr/>
        </p:nvSpPr>
        <p:spPr bwMode="auto">
          <a:xfrm>
            <a:off x="2390775" y="3922713"/>
            <a:ext cx="4270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L</a:t>
            </a:r>
          </a:p>
        </p:txBody>
      </p:sp>
      <p:sp>
        <p:nvSpPr>
          <p:cNvPr id="15407" name="Text Box 46"/>
          <p:cNvSpPr txBox="1">
            <a:spLocks noChangeArrowheads="1"/>
          </p:cNvSpPr>
          <p:nvPr/>
        </p:nvSpPr>
        <p:spPr bwMode="auto">
          <a:xfrm>
            <a:off x="3178175" y="3711575"/>
            <a:ext cx="425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M</a:t>
            </a:r>
          </a:p>
        </p:txBody>
      </p:sp>
      <p:sp>
        <p:nvSpPr>
          <p:cNvPr id="15408" name="Text Box 47"/>
          <p:cNvSpPr txBox="1">
            <a:spLocks noChangeArrowheads="1"/>
          </p:cNvSpPr>
          <p:nvPr/>
        </p:nvSpPr>
        <p:spPr bwMode="auto">
          <a:xfrm>
            <a:off x="3889375" y="3357563"/>
            <a:ext cx="430213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</a:p>
        </p:txBody>
      </p:sp>
      <p:sp>
        <p:nvSpPr>
          <p:cNvPr id="15409" name="Text Box 48"/>
          <p:cNvSpPr txBox="1">
            <a:spLocks noChangeArrowheads="1"/>
          </p:cNvSpPr>
          <p:nvPr/>
        </p:nvSpPr>
        <p:spPr bwMode="auto">
          <a:xfrm>
            <a:off x="1465263" y="3922713"/>
            <a:ext cx="571500" cy="334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111</a:t>
            </a:r>
          </a:p>
        </p:txBody>
      </p:sp>
      <p:sp>
        <p:nvSpPr>
          <p:cNvPr id="15410" name="Text Box 49"/>
          <p:cNvSpPr txBox="1">
            <a:spLocks noChangeArrowheads="1"/>
          </p:cNvSpPr>
          <p:nvPr/>
        </p:nvSpPr>
        <p:spPr bwMode="auto">
          <a:xfrm>
            <a:off x="466725" y="195262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75</a:t>
            </a:r>
          </a:p>
        </p:txBody>
      </p:sp>
      <p:sp>
        <p:nvSpPr>
          <p:cNvPr id="15411" name="Text Box 50"/>
          <p:cNvSpPr txBox="1">
            <a:spLocks noChangeArrowheads="1"/>
          </p:cNvSpPr>
          <p:nvPr/>
        </p:nvSpPr>
        <p:spPr bwMode="auto">
          <a:xfrm>
            <a:off x="1608138" y="124777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71</a:t>
            </a:r>
          </a:p>
        </p:txBody>
      </p:sp>
      <p:sp>
        <p:nvSpPr>
          <p:cNvPr id="15412" name="Text Box 51"/>
          <p:cNvSpPr txBox="1">
            <a:spLocks noChangeArrowheads="1"/>
          </p:cNvSpPr>
          <p:nvPr/>
        </p:nvSpPr>
        <p:spPr bwMode="auto">
          <a:xfrm>
            <a:off x="3105150" y="1319213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151</a:t>
            </a:r>
          </a:p>
        </p:txBody>
      </p:sp>
      <p:sp>
        <p:nvSpPr>
          <p:cNvPr id="15413" name="Text Box 52"/>
          <p:cNvSpPr txBox="1">
            <a:spLocks noChangeArrowheads="1"/>
          </p:cNvSpPr>
          <p:nvPr/>
        </p:nvSpPr>
        <p:spPr bwMode="auto">
          <a:xfrm>
            <a:off x="4246563" y="1389063"/>
            <a:ext cx="568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99</a:t>
            </a:r>
          </a:p>
        </p:txBody>
      </p:sp>
      <p:sp>
        <p:nvSpPr>
          <p:cNvPr id="15414" name="Text Box 53"/>
          <p:cNvSpPr txBox="1">
            <a:spLocks noChangeArrowheads="1"/>
          </p:cNvSpPr>
          <p:nvPr/>
        </p:nvSpPr>
        <p:spPr bwMode="auto">
          <a:xfrm>
            <a:off x="5030788" y="2655888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97</a:t>
            </a:r>
          </a:p>
        </p:txBody>
      </p:sp>
      <p:sp>
        <p:nvSpPr>
          <p:cNvPr id="15415" name="Text Box 54"/>
          <p:cNvSpPr txBox="1">
            <a:spLocks noChangeArrowheads="1"/>
          </p:cNvSpPr>
          <p:nvPr/>
        </p:nvSpPr>
        <p:spPr bwMode="auto">
          <a:xfrm>
            <a:off x="3746500" y="2870200"/>
            <a:ext cx="5730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120</a:t>
            </a:r>
          </a:p>
        </p:txBody>
      </p:sp>
      <p:sp>
        <p:nvSpPr>
          <p:cNvPr id="15416" name="Text Box 55"/>
          <p:cNvSpPr txBox="1">
            <a:spLocks noChangeArrowheads="1"/>
          </p:cNvSpPr>
          <p:nvPr/>
        </p:nvSpPr>
        <p:spPr bwMode="auto">
          <a:xfrm>
            <a:off x="4389438" y="3711575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146</a:t>
            </a:r>
          </a:p>
        </p:txBody>
      </p:sp>
      <p:sp>
        <p:nvSpPr>
          <p:cNvPr id="15417" name="Text Box 56"/>
          <p:cNvSpPr txBox="1">
            <a:spLocks noChangeArrowheads="1"/>
          </p:cNvSpPr>
          <p:nvPr/>
        </p:nvSpPr>
        <p:spPr bwMode="auto">
          <a:xfrm>
            <a:off x="5602288" y="3711575"/>
            <a:ext cx="5699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138</a:t>
            </a:r>
          </a:p>
        </p:txBody>
      </p:sp>
      <p:sp>
        <p:nvSpPr>
          <p:cNvPr id="15418" name="Text Box 57"/>
          <p:cNvSpPr txBox="1">
            <a:spLocks noChangeArrowheads="1"/>
          </p:cNvSpPr>
          <p:nvPr/>
        </p:nvSpPr>
        <p:spPr bwMode="auto">
          <a:xfrm>
            <a:off x="6243638" y="3149600"/>
            <a:ext cx="5699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101</a:t>
            </a:r>
          </a:p>
        </p:txBody>
      </p:sp>
      <p:sp>
        <p:nvSpPr>
          <p:cNvPr id="15419" name="Text Box 58"/>
          <p:cNvSpPr txBox="1">
            <a:spLocks noChangeArrowheads="1"/>
          </p:cNvSpPr>
          <p:nvPr/>
        </p:nvSpPr>
        <p:spPr bwMode="auto">
          <a:xfrm>
            <a:off x="6029325" y="1882775"/>
            <a:ext cx="5683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211</a:t>
            </a:r>
          </a:p>
        </p:txBody>
      </p:sp>
      <p:sp>
        <p:nvSpPr>
          <p:cNvPr id="15420" name="Text Box 59"/>
          <p:cNvSpPr txBox="1">
            <a:spLocks noChangeArrowheads="1"/>
          </p:cNvSpPr>
          <p:nvPr/>
        </p:nvSpPr>
        <p:spPr bwMode="auto">
          <a:xfrm>
            <a:off x="3462338" y="3570288"/>
            <a:ext cx="569912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75</a:t>
            </a:r>
          </a:p>
        </p:txBody>
      </p:sp>
      <p:sp>
        <p:nvSpPr>
          <p:cNvPr id="15421" name="Text Box 60"/>
          <p:cNvSpPr txBox="1">
            <a:spLocks noChangeArrowheads="1"/>
          </p:cNvSpPr>
          <p:nvPr/>
        </p:nvSpPr>
        <p:spPr bwMode="auto">
          <a:xfrm>
            <a:off x="2643188" y="3840163"/>
            <a:ext cx="676275" cy="34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70</a:t>
            </a:r>
          </a:p>
        </p:txBody>
      </p:sp>
      <p:sp>
        <p:nvSpPr>
          <p:cNvPr id="15422" name="Text Box 61"/>
          <p:cNvSpPr txBox="1">
            <a:spLocks noChangeArrowheads="1"/>
          </p:cNvSpPr>
          <p:nvPr/>
        </p:nvSpPr>
        <p:spPr bwMode="auto">
          <a:xfrm>
            <a:off x="2176463" y="2374900"/>
            <a:ext cx="5715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140</a:t>
            </a:r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3856038" y="2332038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1400"/>
              <a:t>8</a:t>
            </a:r>
            <a:r>
              <a:rPr lang="en-US" sz="1400"/>
              <a:t>0</a:t>
            </a:r>
          </a:p>
        </p:txBody>
      </p:sp>
      <p:sp>
        <p:nvSpPr>
          <p:cNvPr id="15424" name="Rectangle 66"/>
          <p:cNvSpPr>
            <a:spLocks noChangeArrowheads="1"/>
          </p:cNvSpPr>
          <p:nvPr/>
        </p:nvSpPr>
        <p:spPr bwMode="auto">
          <a:xfrm>
            <a:off x="500063" y="714375"/>
            <a:ext cx="3395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Treat agenda as a stack (LIFO)</a:t>
            </a:r>
          </a:p>
        </p:txBody>
      </p:sp>
      <p:pic>
        <p:nvPicPr>
          <p:cNvPr id="15425" name="Picture 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9713" y="0"/>
            <a:ext cx="25542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" name="Content Placeholder 9"/>
          <p:cNvGraphicFramePr>
            <a:graphicFrameLocks noGrp="1"/>
          </p:cNvGraphicFramePr>
          <p:nvPr>
            <p:ph sz="half" idx="4294967295"/>
          </p:nvPr>
        </p:nvGraphicFramePr>
        <p:xfrm>
          <a:off x="6072188" y="4071938"/>
          <a:ext cx="3000428" cy="2233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937"/>
                <a:gridCol w="1612491"/>
              </a:tblGrid>
              <a:tr h="404608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Simpul-E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Simpul Hidup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Z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 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 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O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S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, R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F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AZOS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rgbClr val="FF0000"/>
                          </a:solidFill>
                          <a:sym typeface="Symbol" pitchFamily="18" charset="2"/>
                        </a:rPr>
                        <a:t>AZOSF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 R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AZOS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,S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r>
                        <a:rPr lang="en-US" sz="1400" dirty="0" smtClean="0">
                          <a:sym typeface="Symbol" pitchFamily="18" charset="2"/>
                        </a:rPr>
                        <a:t>,T</a:t>
                      </a:r>
                      <a:r>
                        <a:rPr lang="en-US" sz="1400" baseline="-25000" dirty="0" smtClean="0">
                          <a:sym typeface="Symbol" pitchFamily="18" charset="2"/>
                        </a:rPr>
                        <a:t>A</a:t>
                      </a:r>
                      <a:endParaRPr lang="id-ID" sz="1400" dirty="0"/>
                    </a:p>
                  </a:txBody>
                  <a:tcPr/>
                </a:tc>
              </a:tr>
              <a:tr h="259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B</a:t>
                      </a:r>
                      <a:r>
                        <a:rPr lang="en-US" sz="1400" baseline="-25000" dirty="0" smtClean="0">
                          <a:solidFill>
                            <a:schemeClr val="tx1"/>
                          </a:solidFill>
                          <a:sym typeface="Symbol" pitchFamily="18" charset="2"/>
                        </a:rPr>
                        <a:t>AZOSF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Solusi ketemu</a:t>
                      </a:r>
                      <a:endParaRPr lang="id-ID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NUM-RN-MLK/IF2211/2013</a:t>
            </a:r>
            <a:endParaRPr lang="en-US"/>
          </a:p>
        </p:txBody>
      </p:sp>
      <p:sp>
        <p:nvSpPr>
          <p:cNvPr id="6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8E7FC-1543-416A-8C9C-B23D6C6524F3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16388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63"/>
          </a:xfrm>
        </p:spPr>
        <p:txBody>
          <a:bodyPr/>
          <a:lstStyle/>
          <a:p>
            <a:pPr eaLnBrk="1" hangingPunct="1"/>
            <a:r>
              <a:rPr lang="en-US" smtClean="0"/>
              <a:t>IDS</a:t>
            </a:r>
          </a:p>
        </p:txBody>
      </p:sp>
      <p:sp>
        <p:nvSpPr>
          <p:cNvPr id="16389" name="Text Box 62"/>
          <p:cNvSpPr txBox="1">
            <a:spLocks noChangeArrowheads="1"/>
          </p:cNvSpPr>
          <p:nvPr/>
        </p:nvSpPr>
        <p:spPr bwMode="auto">
          <a:xfrm>
            <a:off x="500063" y="4071938"/>
            <a:ext cx="801846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Depth=0: A: cutoff</a:t>
            </a:r>
          </a:p>
          <a:p>
            <a:r>
              <a:rPr lang="en-US" sz="2000"/>
              <a:t>Depth=1: A 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Z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,S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,T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Z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/>
              <a:t>: cutoff, </a:t>
            </a:r>
            <a:r>
              <a:rPr lang="en-US" sz="2000">
                <a:sym typeface="Wingdings" pitchFamily="2" charset="2"/>
              </a:rPr>
              <a:t>S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/>
              <a:t>: cutoff, </a:t>
            </a:r>
            <a:r>
              <a:rPr lang="en-US" sz="2000">
                <a:sym typeface="Wingdings" pitchFamily="2" charset="2"/>
              </a:rPr>
              <a:t>T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/>
              <a:t>: cutoff</a:t>
            </a:r>
          </a:p>
          <a:p>
            <a:r>
              <a:rPr lang="en-US" sz="2000"/>
              <a:t>Depth=2: A 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Z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,S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,T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 baseline="-25000">
                <a:sym typeface="Symbol" pitchFamily="18" charset="2"/>
              </a:rPr>
              <a:t>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O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AZ</a:t>
            </a:r>
            <a:r>
              <a:rPr lang="en-US" sz="2000">
                <a:sym typeface="Symbol" pitchFamily="18" charset="2"/>
              </a:rPr>
              <a:t>, S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ym typeface="Symbol" pitchFamily="18" charset="2"/>
              </a:rPr>
              <a:t>O</a:t>
            </a:r>
            <a:r>
              <a:rPr lang="en-US" sz="2000" baseline="-25000">
                <a:sym typeface="Symbol" pitchFamily="18" charset="2"/>
              </a:rPr>
              <a:t>AZ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sz="2000"/>
              <a:t>: cutoff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AS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 R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AS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ym typeface="Symbol" pitchFamily="18" charset="2"/>
              </a:rPr>
              <a:t>F</a:t>
            </a:r>
            <a:r>
              <a:rPr lang="en-US" sz="2000" baseline="-25000">
                <a:sym typeface="Symbol" pitchFamily="18" charset="2"/>
              </a:rPr>
              <a:t>AS</a:t>
            </a:r>
            <a:r>
              <a:rPr lang="en-US" sz="2000"/>
              <a:t> : cutoff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ym typeface="Symbol" pitchFamily="18" charset="2"/>
              </a:rPr>
              <a:t>R</a:t>
            </a:r>
            <a:r>
              <a:rPr lang="en-US" sz="2000" baseline="-25000">
                <a:sym typeface="Symbol" pitchFamily="18" charset="2"/>
              </a:rPr>
              <a:t>AS</a:t>
            </a:r>
            <a:r>
              <a:rPr lang="en-US" sz="2000"/>
              <a:t> : cutoff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AT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ym typeface="Symbol" pitchFamily="18" charset="2"/>
              </a:rPr>
              <a:t>L</a:t>
            </a:r>
            <a:r>
              <a:rPr lang="en-US" sz="2000" baseline="-25000">
                <a:sym typeface="Symbol" pitchFamily="18" charset="2"/>
              </a:rPr>
              <a:t>AT</a:t>
            </a:r>
            <a:r>
              <a:rPr lang="en-US" sz="2000"/>
              <a:t> : cutoff </a:t>
            </a:r>
          </a:p>
          <a:p>
            <a:r>
              <a:rPr lang="en-US" sz="2000"/>
              <a:t>Depth=3: A 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Z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,S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,T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sz="2000" baseline="-25000">
                <a:sym typeface="Symbol" pitchFamily="18" charset="2"/>
              </a:rPr>
              <a:t>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O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AZ</a:t>
            </a:r>
            <a:r>
              <a:rPr lang="en-US" sz="2000">
                <a:sym typeface="Symbol" pitchFamily="18" charset="2"/>
              </a:rPr>
              <a:t>, S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S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AZO</a:t>
            </a:r>
            <a:r>
              <a:rPr lang="en-US" sz="2000">
                <a:sym typeface="Symbol" pitchFamily="18" charset="2"/>
              </a:rPr>
              <a:t>,S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ym typeface="Symbol" pitchFamily="18" charset="2"/>
              </a:rPr>
              <a:t>S</a:t>
            </a:r>
            <a:r>
              <a:rPr lang="en-US" sz="2000" baseline="-25000">
                <a:sym typeface="Symbol" pitchFamily="18" charset="2"/>
              </a:rPr>
              <a:t>AZO</a:t>
            </a:r>
            <a:r>
              <a:rPr lang="en-US" sz="2000"/>
              <a:t>: cutoff </a:t>
            </a:r>
            <a:r>
              <a:rPr lang="en-US" sz="2000">
                <a:sym typeface="Wingdings" pitchFamily="2" charset="2"/>
              </a:rPr>
              <a:t> 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F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AS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, R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AS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 </a:t>
            </a:r>
            <a:r>
              <a:rPr lang="en-US" sz="2000">
                <a:sym typeface="Wingdings" pitchFamily="2" charset="2"/>
              </a:rPr>
              <a:t> </a:t>
            </a:r>
            <a:r>
              <a:rPr lang="en-US" sz="200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n-US" sz="2000" baseline="-25000">
                <a:solidFill>
                  <a:srgbClr val="FF0000"/>
                </a:solidFill>
                <a:sym typeface="Symbol" pitchFamily="18" charset="2"/>
              </a:rPr>
              <a:t>ASF</a:t>
            </a:r>
            <a:r>
              <a:rPr lang="en-US" sz="2000">
                <a:sym typeface="Symbol" pitchFamily="18" charset="2"/>
              </a:rPr>
              <a:t>, R</a:t>
            </a:r>
            <a:r>
              <a:rPr lang="en-US" sz="2000" baseline="-25000">
                <a:sym typeface="Symbol" pitchFamily="18" charset="2"/>
              </a:rPr>
              <a:t>AS</a:t>
            </a:r>
            <a:r>
              <a:rPr lang="en-US" sz="2000">
                <a:sym typeface="Symbol" pitchFamily="18" charset="2"/>
              </a:rPr>
              <a:t>,T</a:t>
            </a:r>
            <a:r>
              <a:rPr lang="en-US" sz="2000" baseline="-25000">
                <a:sym typeface="Symbol" pitchFamily="18" charset="2"/>
              </a:rPr>
              <a:t>A</a:t>
            </a:r>
            <a:r>
              <a:rPr lang="en-US" sz="2000">
                <a:sym typeface="Wingdings" pitchFamily="2" charset="2"/>
              </a:rPr>
              <a:t>  </a:t>
            </a:r>
            <a:r>
              <a:rPr lang="en-US" sz="2000">
                <a:sym typeface="Symbol" pitchFamily="18" charset="2"/>
              </a:rPr>
              <a:t>B</a:t>
            </a:r>
            <a:r>
              <a:rPr lang="en-US" sz="2000" baseline="-25000">
                <a:sym typeface="Symbol" pitchFamily="18" charset="2"/>
              </a:rPr>
              <a:t>ASF</a:t>
            </a:r>
            <a:endParaRPr lang="en-US" sz="2000"/>
          </a:p>
          <a:p>
            <a:r>
              <a:rPr lang="en-US" sz="2000" b="1">
                <a:sym typeface="Symbol" pitchFamily="18" charset="2"/>
              </a:rPr>
              <a:t>Stop: B=goal, path: A</a:t>
            </a:r>
            <a:r>
              <a:rPr lang="en-US" sz="2000" b="1">
                <a:sym typeface="Wingdings" pitchFamily="2" charset="2"/>
              </a:rPr>
              <a:t> S  F  B, path-cost = 450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571500" y="1125538"/>
            <a:ext cx="7312025" cy="3270250"/>
            <a:chOff x="571500" y="1125538"/>
            <a:chExt cx="7312025" cy="3270250"/>
          </a:xfrm>
        </p:grpSpPr>
        <p:sp>
          <p:nvSpPr>
            <p:cNvPr id="16391" name="Text Box 38"/>
            <p:cNvSpPr txBox="1">
              <a:spLocks noChangeArrowheads="1"/>
            </p:cNvSpPr>
            <p:nvPr/>
          </p:nvSpPr>
          <p:spPr bwMode="auto">
            <a:xfrm>
              <a:off x="3319463" y="1125538"/>
              <a:ext cx="430212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eaLnBrk="0" hangingPunct="0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O</a:t>
              </a:r>
            </a:p>
          </p:txBody>
        </p:sp>
        <p:grpSp>
          <p:nvGrpSpPr>
            <p:cNvPr id="3" name="Group 66"/>
            <p:cNvGrpSpPr>
              <a:grpSpLocks/>
            </p:cNvGrpSpPr>
            <p:nvPr/>
          </p:nvGrpSpPr>
          <p:grpSpPr bwMode="auto">
            <a:xfrm>
              <a:off x="571500" y="1143000"/>
              <a:ext cx="7312025" cy="3252788"/>
              <a:chOff x="571500" y="1336675"/>
              <a:chExt cx="7312025" cy="3252788"/>
            </a:xfrm>
          </p:grpSpPr>
          <p:sp>
            <p:nvSpPr>
              <p:cNvPr id="16393" name="Oval 5"/>
              <p:cNvSpPr>
                <a:spLocks noChangeArrowheads="1"/>
              </p:cNvSpPr>
              <p:nvPr/>
            </p:nvSpPr>
            <p:spPr bwMode="auto">
              <a:xfrm>
                <a:off x="895350" y="27447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4" name="Oval 6"/>
              <p:cNvSpPr>
                <a:spLocks noChangeArrowheads="1"/>
              </p:cNvSpPr>
              <p:nvPr/>
            </p:nvSpPr>
            <p:spPr bwMode="auto">
              <a:xfrm>
                <a:off x="1751013" y="380047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5" name="Oval 7"/>
              <p:cNvSpPr>
                <a:spLocks noChangeArrowheads="1"/>
              </p:cNvSpPr>
              <p:nvPr/>
            </p:nvSpPr>
            <p:spPr bwMode="auto">
              <a:xfrm>
                <a:off x="4960938" y="288607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6" name="Oval 8"/>
              <p:cNvSpPr>
                <a:spLocks noChangeArrowheads="1"/>
              </p:cNvSpPr>
              <p:nvPr/>
            </p:nvSpPr>
            <p:spPr bwMode="auto">
              <a:xfrm>
                <a:off x="5673725" y="422275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7" name="Oval 9"/>
              <p:cNvSpPr>
                <a:spLocks noChangeArrowheads="1"/>
              </p:cNvSpPr>
              <p:nvPr/>
            </p:nvSpPr>
            <p:spPr bwMode="auto">
              <a:xfrm>
                <a:off x="6386513" y="30972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8" name="Oval 10"/>
              <p:cNvSpPr>
                <a:spLocks noChangeArrowheads="1"/>
              </p:cNvSpPr>
              <p:nvPr/>
            </p:nvSpPr>
            <p:spPr bwMode="auto">
              <a:xfrm>
                <a:off x="7385050" y="29575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399" name="Oval 11"/>
              <p:cNvSpPr>
                <a:spLocks noChangeArrowheads="1"/>
              </p:cNvSpPr>
              <p:nvPr/>
            </p:nvSpPr>
            <p:spPr bwMode="auto">
              <a:xfrm>
                <a:off x="5673725" y="168910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0" name="Oval 12"/>
              <p:cNvSpPr>
                <a:spLocks noChangeArrowheads="1"/>
              </p:cNvSpPr>
              <p:nvPr/>
            </p:nvSpPr>
            <p:spPr bwMode="auto">
              <a:xfrm>
                <a:off x="4318000" y="18303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1" name="Oval 13"/>
              <p:cNvSpPr>
                <a:spLocks noChangeArrowheads="1"/>
              </p:cNvSpPr>
              <p:nvPr/>
            </p:nvSpPr>
            <p:spPr bwMode="auto">
              <a:xfrm>
                <a:off x="3178175" y="140811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2" name="Oval 14"/>
              <p:cNvSpPr>
                <a:spLocks noChangeArrowheads="1"/>
              </p:cNvSpPr>
              <p:nvPr/>
            </p:nvSpPr>
            <p:spPr bwMode="auto">
              <a:xfrm>
                <a:off x="1824038" y="1830388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3" name="Oval 15"/>
              <p:cNvSpPr>
                <a:spLocks noChangeArrowheads="1"/>
              </p:cNvSpPr>
              <p:nvPr/>
            </p:nvSpPr>
            <p:spPr bwMode="auto">
              <a:xfrm>
                <a:off x="4391025" y="3378200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4" name="Oval 16"/>
              <p:cNvSpPr>
                <a:spLocks noChangeArrowheads="1"/>
              </p:cNvSpPr>
              <p:nvPr/>
            </p:nvSpPr>
            <p:spPr bwMode="auto">
              <a:xfrm>
                <a:off x="3676650" y="3730625"/>
                <a:ext cx="142875" cy="141288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5" name="Oval 17"/>
              <p:cNvSpPr>
                <a:spLocks noChangeArrowheads="1"/>
              </p:cNvSpPr>
              <p:nvPr/>
            </p:nvSpPr>
            <p:spPr bwMode="auto">
              <a:xfrm>
                <a:off x="2892425" y="3941763"/>
                <a:ext cx="142875" cy="141287"/>
              </a:xfrm>
              <a:prstGeom prst="ellipse">
                <a:avLst/>
              </a:prstGeom>
              <a:noFill/>
              <a:ln w="31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6406" name="Line 18"/>
              <p:cNvSpPr>
                <a:spLocks noChangeShapeType="1"/>
              </p:cNvSpPr>
              <p:nvPr/>
            </p:nvSpPr>
            <p:spPr bwMode="auto">
              <a:xfrm flipV="1">
                <a:off x="1038225" y="1830388"/>
                <a:ext cx="855663" cy="985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07" name="Line 19"/>
              <p:cNvSpPr>
                <a:spLocks noChangeShapeType="1"/>
              </p:cNvSpPr>
              <p:nvPr/>
            </p:nvSpPr>
            <p:spPr bwMode="auto">
              <a:xfrm flipV="1">
                <a:off x="1893888" y="1408113"/>
                <a:ext cx="1355725" cy="4222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08" name="Line 20"/>
              <p:cNvSpPr>
                <a:spLocks noChangeShapeType="1"/>
              </p:cNvSpPr>
              <p:nvPr/>
            </p:nvSpPr>
            <p:spPr bwMode="auto">
              <a:xfrm>
                <a:off x="3249613" y="1408113"/>
                <a:ext cx="1141412" cy="563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09" name="Line 21"/>
              <p:cNvSpPr>
                <a:spLocks noChangeShapeType="1"/>
              </p:cNvSpPr>
              <p:nvPr/>
            </p:nvSpPr>
            <p:spPr bwMode="auto">
              <a:xfrm flipV="1">
                <a:off x="966788" y="1928813"/>
                <a:ext cx="3424237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0" name="Line 22"/>
              <p:cNvSpPr>
                <a:spLocks noChangeShapeType="1"/>
              </p:cNvSpPr>
              <p:nvPr/>
            </p:nvSpPr>
            <p:spPr bwMode="auto">
              <a:xfrm flipV="1">
                <a:off x="6457950" y="3097213"/>
                <a:ext cx="998538" cy="1412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1" name="Line 23"/>
              <p:cNvSpPr>
                <a:spLocks noChangeShapeType="1"/>
              </p:cNvSpPr>
              <p:nvPr/>
            </p:nvSpPr>
            <p:spPr bwMode="auto">
              <a:xfrm>
                <a:off x="5102225" y="2957513"/>
                <a:ext cx="1355725" cy="280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2" name="Line 24"/>
              <p:cNvSpPr>
                <a:spLocks noChangeShapeType="1"/>
              </p:cNvSpPr>
              <p:nvPr/>
            </p:nvSpPr>
            <p:spPr bwMode="auto">
              <a:xfrm flipV="1">
                <a:off x="5816600" y="3168650"/>
                <a:ext cx="711200" cy="11255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3" name="Line 25"/>
              <p:cNvSpPr>
                <a:spLocks noChangeShapeType="1"/>
              </p:cNvSpPr>
              <p:nvPr/>
            </p:nvSpPr>
            <p:spPr bwMode="auto">
              <a:xfrm flipH="1" flipV="1">
                <a:off x="5102225" y="2957513"/>
                <a:ext cx="571500" cy="13350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4" name="Line 26"/>
              <p:cNvSpPr>
                <a:spLocks noChangeShapeType="1"/>
              </p:cNvSpPr>
              <p:nvPr/>
            </p:nvSpPr>
            <p:spPr bwMode="auto">
              <a:xfrm flipV="1">
                <a:off x="4460875" y="3027363"/>
                <a:ext cx="571500" cy="490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5" name="Line 27"/>
              <p:cNvSpPr>
                <a:spLocks noChangeShapeType="1"/>
              </p:cNvSpPr>
              <p:nvPr/>
            </p:nvSpPr>
            <p:spPr bwMode="auto">
              <a:xfrm flipV="1">
                <a:off x="3748088" y="3517900"/>
                <a:ext cx="712787" cy="352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6" name="Line 28"/>
              <p:cNvSpPr>
                <a:spLocks noChangeShapeType="1"/>
              </p:cNvSpPr>
              <p:nvPr/>
            </p:nvSpPr>
            <p:spPr bwMode="auto">
              <a:xfrm flipV="1">
                <a:off x="2962275" y="3870325"/>
                <a:ext cx="785813" cy="211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7" name="Line 29"/>
              <p:cNvSpPr>
                <a:spLocks noChangeShapeType="1"/>
              </p:cNvSpPr>
              <p:nvPr/>
            </p:nvSpPr>
            <p:spPr bwMode="auto">
              <a:xfrm flipH="1" flipV="1">
                <a:off x="1038225" y="2816225"/>
                <a:ext cx="712788" cy="1054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8" name="Line 30"/>
              <p:cNvSpPr>
                <a:spLocks noChangeShapeType="1"/>
              </p:cNvSpPr>
              <p:nvPr/>
            </p:nvSpPr>
            <p:spPr bwMode="auto">
              <a:xfrm>
                <a:off x="1824038" y="3941763"/>
                <a:ext cx="1138237" cy="139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19" name="Line 31"/>
              <p:cNvSpPr>
                <a:spLocks noChangeShapeType="1"/>
              </p:cNvSpPr>
              <p:nvPr/>
            </p:nvSpPr>
            <p:spPr bwMode="auto">
              <a:xfrm flipH="1" flipV="1">
                <a:off x="4318000" y="1900238"/>
                <a:ext cx="714375" cy="9858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20" name="Line 32"/>
              <p:cNvSpPr>
                <a:spLocks noChangeShapeType="1"/>
              </p:cNvSpPr>
              <p:nvPr/>
            </p:nvSpPr>
            <p:spPr bwMode="auto">
              <a:xfrm flipV="1">
                <a:off x="4432300" y="1689100"/>
                <a:ext cx="1354138" cy="2825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21" name="Line 33"/>
              <p:cNvSpPr>
                <a:spLocks noChangeShapeType="1"/>
              </p:cNvSpPr>
              <p:nvPr/>
            </p:nvSpPr>
            <p:spPr bwMode="auto">
              <a:xfrm>
                <a:off x="5743575" y="1689100"/>
                <a:ext cx="1712913" cy="12684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422" name="Text Box 34"/>
              <p:cNvSpPr txBox="1">
                <a:spLocks noChangeArrowheads="1"/>
              </p:cNvSpPr>
              <p:nvPr/>
            </p:nvSpPr>
            <p:spPr bwMode="auto">
              <a:xfrm>
                <a:off x="571500" y="2286000"/>
                <a:ext cx="427038" cy="3683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16423" name="Text Box 35"/>
              <p:cNvSpPr txBox="1">
                <a:spLocks noChangeArrowheads="1"/>
              </p:cNvSpPr>
              <p:nvPr/>
            </p:nvSpPr>
            <p:spPr bwMode="auto">
              <a:xfrm>
                <a:off x="895350" y="3308350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118</a:t>
                </a:r>
              </a:p>
            </p:txBody>
          </p:sp>
          <p:sp>
            <p:nvSpPr>
              <p:cNvPr id="16424" name="Text Box 36"/>
              <p:cNvSpPr txBox="1">
                <a:spLocks noChangeArrowheads="1"/>
              </p:cNvSpPr>
              <p:nvPr/>
            </p:nvSpPr>
            <p:spPr bwMode="auto">
              <a:xfrm>
                <a:off x="1428750" y="3919538"/>
                <a:ext cx="427038" cy="366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T</a:t>
                </a:r>
              </a:p>
            </p:txBody>
          </p:sp>
          <p:sp>
            <p:nvSpPr>
              <p:cNvPr id="16425" name="Text Box 37"/>
              <p:cNvSpPr txBox="1">
                <a:spLocks noChangeArrowheads="1"/>
              </p:cNvSpPr>
              <p:nvPr/>
            </p:nvSpPr>
            <p:spPr bwMode="auto">
              <a:xfrm>
                <a:off x="4286250" y="1357313"/>
                <a:ext cx="427038" cy="366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S</a:t>
                </a:r>
              </a:p>
            </p:txBody>
          </p:sp>
          <p:sp>
            <p:nvSpPr>
              <p:cNvPr id="16426" name="Text Box 39"/>
              <p:cNvSpPr txBox="1">
                <a:spLocks noChangeArrowheads="1"/>
              </p:cNvSpPr>
              <p:nvPr/>
            </p:nvSpPr>
            <p:spPr bwMode="auto">
              <a:xfrm>
                <a:off x="1500188" y="1428750"/>
                <a:ext cx="428625" cy="3667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Z</a:t>
                </a:r>
              </a:p>
            </p:txBody>
          </p:sp>
          <p:sp>
            <p:nvSpPr>
              <p:cNvPr id="16427" name="Text Box 40"/>
              <p:cNvSpPr txBox="1">
                <a:spLocks noChangeArrowheads="1"/>
              </p:cNvSpPr>
              <p:nvPr/>
            </p:nvSpPr>
            <p:spPr bwMode="auto">
              <a:xfrm>
                <a:off x="5145088" y="2571750"/>
                <a:ext cx="427037" cy="3683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R</a:t>
                </a:r>
              </a:p>
            </p:txBody>
          </p:sp>
          <p:sp>
            <p:nvSpPr>
              <p:cNvPr id="16428" name="Text Box 41"/>
              <p:cNvSpPr txBox="1">
                <a:spLocks noChangeArrowheads="1"/>
              </p:cNvSpPr>
              <p:nvPr/>
            </p:nvSpPr>
            <p:spPr bwMode="auto">
              <a:xfrm>
                <a:off x="6315075" y="2744788"/>
                <a:ext cx="427038" cy="366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P</a:t>
                </a:r>
              </a:p>
            </p:txBody>
          </p:sp>
          <p:sp>
            <p:nvSpPr>
              <p:cNvPr id="16429" name="Text Box 42"/>
              <p:cNvSpPr txBox="1">
                <a:spLocks noChangeArrowheads="1"/>
              </p:cNvSpPr>
              <p:nvPr/>
            </p:nvSpPr>
            <p:spPr bwMode="auto">
              <a:xfrm>
                <a:off x="5602288" y="1336675"/>
                <a:ext cx="425450" cy="3667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F</a:t>
                </a:r>
              </a:p>
            </p:txBody>
          </p:sp>
          <p:sp>
            <p:nvSpPr>
              <p:cNvPr id="16430" name="Text Box 43"/>
              <p:cNvSpPr txBox="1">
                <a:spLocks noChangeArrowheads="1"/>
              </p:cNvSpPr>
              <p:nvPr/>
            </p:nvSpPr>
            <p:spPr bwMode="auto">
              <a:xfrm>
                <a:off x="7456488" y="2674938"/>
                <a:ext cx="427037" cy="366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B</a:t>
                </a:r>
              </a:p>
            </p:txBody>
          </p:sp>
          <p:sp>
            <p:nvSpPr>
              <p:cNvPr id="16431" name="Text Box 44"/>
              <p:cNvSpPr txBox="1">
                <a:spLocks noChangeArrowheads="1"/>
              </p:cNvSpPr>
              <p:nvPr/>
            </p:nvSpPr>
            <p:spPr bwMode="auto">
              <a:xfrm>
                <a:off x="5743575" y="4222750"/>
                <a:ext cx="430213" cy="3667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C</a:t>
                </a:r>
              </a:p>
            </p:txBody>
          </p:sp>
          <p:sp>
            <p:nvSpPr>
              <p:cNvPr id="16432" name="Text Box 45"/>
              <p:cNvSpPr txBox="1">
                <a:spLocks noChangeArrowheads="1"/>
              </p:cNvSpPr>
              <p:nvPr/>
            </p:nvSpPr>
            <p:spPr bwMode="auto">
              <a:xfrm>
                <a:off x="2962275" y="4011613"/>
                <a:ext cx="427038" cy="3667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L</a:t>
                </a:r>
              </a:p>
            </p:txBody>
          </p:sp>
          <p:sp>
            <p:nvSpPr>
              <p:cNvPr id="16433" name="Text Box 46"/>
              <p:cNvSpPr txBox="1">
                <a:spLocks noChangeArrowheads="1"/>
              </p:cNvSpPr>
              <p:nvPr/>
            </p:nvSpPr>
            <p:spPr bwMode="auto">
              <a:xfrm>
                <a:off x="3749675" y="3800475"/>
                <a:ext cx="425450" cy="36671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M</a:t>
                </a:r>
              </a:p>
            </p:txBody>
          </p:sp>
          <p:sp>
            <p:nvSpPr>
              <p:cNvPr id="16434" name="Text Box 47"/>
              <p:cNvSpPr txBox="1">
                <a:spLocks noChangeArrowheads="1"/>
              </p:cNvSpPr>
              <p:nvPr/>
            </p:nvSpPr>
            <p:spPr bwMode="auto">
              <a:xfrm>
                <a:off x="4460875" y="3446463"/>
                <a:ext cx="430213" cy="3683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D</a:t>
                </a:r>
              </a:p>
            </p:txBody>
          </p:sp>
          <p:sp>
            <p:nvSpPr>
              <p:cNvPr id="16435" name="Text Box 48"/>
              <p:cNvSpPr txBox="1">
                <a:spLocks noChangeArrowheads="1"/>
              </p:cNvSpPr>
              <p:nvPr/>
            </p:nvSpPr>
            <p:spPr bwMode="auto">
              <a:xfrm>
                <a:off x="2036763" y="4011613"/>
                <a:ext cx="571500" cy="3349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  <p:sp>
            <p:nvSpPr>
              <p:cNvPr id="16436" name="Text Box 49"/>
              <p:cNvSpPr txBox="1">
                <a:spLocks noChangeArrowheads="1"/>
              </p:cNvSpPr>
              <p:nvPr/>
            </p:nvSpPr>
            <p:spPr bwMode="auto">
              <a:xfrm>
                <a:off x="1038225" y="2041525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75</a:t>
                </a:r>
              </a:p>
            </p:txBody>
          </p:sp>
          <p:sp>
            <p:nvSpPr>
              <p:cNvPr id="16437" name="Text Box 50"/>
              <p:cNvSpPr txBox="1">
                <a:spLocks noChangeArrowheads="1"/>
              </p:cNvSpPr>
              <p:nvPr/>
            </p:nvSpPr>
            <p:spPr bwMode="auto">
              <a:xfrm>
                <a:off x="2179638" y="1336675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71</a:t>
                </a:r>
              </a:p>
            </p:txBody>
          </p:sp>
          <p:sp>
            <p:nvSpPr>
              <p:cNvPr id="16438" name="Text Box 51"/>
              <p:cNvSpPr txBox="1">
                <a:spLocks noChangeArrowheads="1"/>
              </p:cNvSpPr>
              <p:nvPr/>
            </p:nvSpPr>
            <p:spPr bwMode="auto">
              <a:xfrm>
                <a:off x="3676650" y="1408113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151</a:t>
                </a:r>
              </a:p>
            </p:txBody>
          </p:sp>
          <p:sp>
            <p:nvSpPr>
              <p:cNvPr id="16439" name="Text Box 52"/>
              <p:cNvSpPr txBox="1">
                <a:spLocks noChangeArrowheads="1"/>
              </p:cNvSpPr>
              <p:nvPr/>
            </p:nvSpPr>
            <p:spPr bwMode="auto">
              <a:xfrm>
                <a:off x="4818063" y="1477963"/>
                <a:ext cx="56832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99</a:t>
                </a:r>
              </a:p>
            </p:txBody>
          </p:sp>
          <p:sp>
            <p:nvSpPr>
              <p:cNvPr id="16440" name="Text Box 53"/>
              <p:cNvSpPr txBox="1">
                <a:spLocks noChangeArrowheads="1"/>
              </p:cNvSpPr>
              <p:nvPr/>
            </p:nvSpPr>
            <p:spPr bwMode="auto">
              <a:xfrm>
                <a:off x="5602288" y="2744788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97</a:t>
                </a:r>
              </a:p>
            </p:txBody>
          </p:sp>
          <p:sp>
            <p:nvSpPr>
              <p:cNvPr id="16441" name="Text Box 54"/>
              <p:cNvSpPr txBox="1">
                <a:spLocks noChangeArrowheads="1"/>
              </p:cNvSpPr>
              <p:nvPr/>
            </p:nvSpPr>
            <p:spPr bwMode="auto">
              <a:xfrm>
                <a:off x="4318000" y="2959100"/>
                <a:ext cx="573088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120</a:t>
                </a:r>
              </a:p>
            </p:txBody>
          </p:sp>
          <p:sp>
            <p:nvSpPr>
              <p:cNvPr id="16442" name="Text Box 55"/>
              <p:cNvSpPr txBox="1">
                <a:spLocks noChangeArrowheads="1"/>
              </p:cNvSpPr>
              <p:nvPr/>
            </p:nvSpPr>
            <p:spPr bwMode="auto">
              <a:xfrm>
                <a:off x="4960938" y="3800475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146</a:t>
                </a:r>
              </a:p>
            </p:txBody>
          </p:sp>
          <p:sp>
            <p:nvSpPr>
              <p:cNvPr id="16443" name="Text Box 56"/>
              <p:cNvSpPr txBox="1">
                <a:spLocks noChangeArrowheads="1"/>
              </p:cNvSpPr>
              <p:nvPr/>
            </p:nvSpPr>
            <p:spPr bwMode="auto">
              <a:xfrm>
                <a:off x="6173788" y="3800475"/>
                <a:ext cx="569912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138</a:t>
                </a:r>
              </a:p>
            </p:txBody>
          </p:sp>
          <p:sp>
            <p:nvSpPr>
              <p:cNvPr id="16444" name="Text Box 57"/>
              <p:cNvSpPr txBox="1">
                <a:spLocks noChangeArrowheads="1"/>
              </p:cNvSpPr>
              <p:nvPr/>
            </p:nvSpPr>
            <p:spPr bwMode="auto">
              <a:xfrm>
                <a:off x="6815138" y="3238500"/>
                <a:ext cx="569912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  <p:sp>
            <p:nvSpPr>
              <p:cNvPr id="16445" name="Text Box 58"/>
              <p:cNvSpPr txBox="1">
                <a:spLocks noChangeArrowheads="1"/>
              </p:cNvSpPr>
              <p:nvPr/>
            </p:nvSpPr>
            <p:spPr bwMode="auto">
              <a:xfrm>
                <a:off x="6600825" y="1971675"/>
                <a:ext cx="568325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211</a:t>
                </a:r>
              </a:p>
            </p:txBody>
          </p:sp>
          <p:sp>
            <p:nvSpPr>
              <p:cNvPr id="16446" name="Text Box 59"/>
              <p:cNvSpPr txBox="1">
                <a:spLocks noChangeArrowheads="1"/>
              </p:cNvSpPr>
              <p:nvPr/>
            </p:nvSpPr>
            <p:spPr bwMode="auto">
              <a:xfrm>
                <a:off x="4033838" y="3659188"/>
                <a:ext cx="569912" cy="3381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75</a:t>
                </a:r>
              </a:p>
            </p:txBody>
          </p:sp>
          <p:sp>
            <p:nvSpPr>
              <p:cNvPr id="16447" name="Text Box 60"/>
              <p:cNvSpPr txBox="1">
                <a:spLocks noChangeArrowheads="1"/>
              </p:cNvSpPr>
              <p:nvPr/>
            </p:nvSpPr>
            <p:spPr bwMode="auto">
              <a:xfrm>
                <a:off x="3214688" y="3929063"/>
                <a:ext cx="676275" cy="349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70</a:t>
                </a:r>
              </a:p>
            </p:txBody>
          </p:sp>
          <p:sp>
            <p:nvSpPr>
              <p:cNvPr id="16448" name="Text Box 61"/>
              <p:cNvSpPr txBox="1">
                <a:spLocks noChangeArrowheads="1"/>
              </p:cNvSpPr>
              <p:nvPr/>
            </p:nvSpPr>
            <p:spPr bwMode="auto">
              <a:xfrm>
                <a:off x="2747963" y="2463800"/>
                <a:ext cx="571500" cy="3365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 eaLnBrk="0" hangingPunct="0">
                  <a:spcBef>
                    <a:spcPct val="50000"/>
                  </a:spcBef>
                </a:pPr>
                <a:r>
                  <a:rPr lang="en-US" sz="1600">
                    <a:latin typeface="Tahoma" pitchFamily="34" charset="0"/>
                  </a:rPr>
                  <a:t>140</a:t>
                </a:r>
              </a:p>
            </p:txBody>
          </p:sp>
          <p:sp>
            <p:nvSpPr>
              <p:cNvPr id="16449" name="Text Box 63"/>
              <p:cNvSpPr txBox="1">
                <a:spLocks noChangeArrowheads="1"/>
              </p:cNvSpPr>
              <p:nvPr/>
            </p:nvSpPr>
            <p:spPr bwMode="auto">
              <a:xfrm>
                <a:off x="4427538" y="2420938"/>
                <a:ext cx="3810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d-ID" sz="1400"/>
                  <a:t>8</a:t>
                </a:r>
                <a:r>
                  <a:rPr lang="en-US" sz="1400"/>
                  <a:t>0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/>
          <a:p>
            <a:pPr algn="r" eaLnBrk="1" hangingPunct="1"/>
            <a:r>
              <a:rPr lang="en-US" dirty="0" smtClean="0">
                <a:solidFill>
                  <a:schemeClr val="tx1"/>
                </a:solidFill>
              </a:rPr>
              <a:t>SELAMAT BELAJAR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9200" y="5124450"/>
            <a:ext cx="6858000" cy="533400"/>
          </a:xfrm>
        </p:spPr>
        <p:txBody>
          <a:bodyPr>
            <a:normAutofit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0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79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 b="2023"/>
          <a:stretch>
            <a:fillRect/>
          </a:stretch>
        </p:blipFill>
        <p:spPr bwMode="auto">
          <a:xfrm>
            <a:off x="928662" y="214290"/>
            <a:ext cx="6718357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BFS: Ilustrasi</a:t>
            </a:r>
            <a:endParaRPr lang="id-ID" dirty="0"/>
          </a:p>
        </p:txBody>
      </p:sp>
      <p:sp>
        <p:nvSpPr>
          <p:cNvPr id="42" name="Oval 41"/>
          <p:cNvSpPr/>
          <p:nvPr/>
        </p:nvSpPr>
        <p:spPr>
          <a:xfrm>
            <a:off x="1714480" y="164305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1</a:t>
            </a:r>
            <a:endParaRPr lang="id-ID" dirty="0"/>
          </a:p>
        </p:txBody>
      </p:sp>
      <p:sp>
        <p:nvSpPr>
          <p:cNvPr id="43" name="Oval 42"/>
          <p:cNvSpPr/>
          <p:nvPr/>
        </p:nvSpPr>
        <p:spPr>
          <a:xfrm>
            <a:off x="785786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2</a:t>
            </a:r>
            <a:endParaRPr lang="id-ID" dirty="0"/>
          </a:p>
        </p:txBody>
      </p:sp>
      <p:sp>
        <p:nvSpPr>
          <p:cNvPr id="44" name="Oval 43"/>
          <p:cNvSpPr/>
          <p:nvPr/>
        </p:nvSpPr>
        <p:spPr>
          <a:xfrm>
            <a:off x="2714612" y="271462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142844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4</a:t>
            </a:r>
            <a:endParaRPr lang="id-ID" dirty="0"/>
          </a:p>
        </p:txBody>
      </p:sp>
      <p:sp>
        <p:nvSpPr>
          <p:cNvPr id="46" name="Oval 45"/>
          <p:cNvSpPr/>
          <p:nvPr/>
        </p:nvSpPr>
        <p:spPr>
          <a:xfrm>
            <a:off x="12858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5</a:t>
            </a:r>
            <a:endParaRPr lang="id-ID" dirty="0"/>
          </a:p>
        </p:txBody>
      </p:sp>
      <p:sp>
        <p:nvSpPr>
          <p:cNvPr id="47" name="Oval 46"/>
          <p:cNvSpPr/>
          <p:nvPr/>
        </p:nvSpPr>
        <p:spPr>
          <a:xfrm>
            <a:off x="2285952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6</a:t>
            </a:r>
            <a:endParaRPr lang="id-ID" dirty="0"/>
          </a:p>
        </p:txBody>
      </p:sp>
      <p:sp>
        <p:nvSpPr>
          <p:cNvPr id="48" name="Oval 47"/>
          <p:cNvSpPr/>
          <p:nvPr/>
        </p:nvSpPr>
        <p:spPr>
          <a:xfrm>
            <a:off x="3428960" y="4143380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7</a:t>
            </a:r>
            <a:endParaRPr lang="id-ID" dirty="0"/>
          </a:p>
        </p:txBody>
      </p:sp>
      <p:sp>
        <p:nvSpPr>
          <p:cNvPr id="49" name="Oval 48"/>
          <p:cNvSpPr/>
          <p:nvPr/>
        </p:nvSpPr>
        <p:spPr>
          <a:xfrm>
            <a:off x="1785918" y="5429264"/>
            <a:ext cx="571504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8</a:t>
            </a:r>
            <a:endParaRPr lang="id-ID" dirty="0"/>
          </a:p>
        </p:txBody>
      </p:sp>
      <p:cxnSp>
        <p:nvCxnSpPr>
          <p:cNvPr id="50" name="Straight Connector 49"/>
          <p:cNvCxnSpPr>
            <a:stCxn id="43" idx="4"/>
            <a:endCxn id="45" idx="0"/>
          </p:cNvCxnSpPr>
          <p:nvPr/>
        </p:nvCxnSpPr>
        <p:spPr>
          <a:xfrm rot="5400000">
            <a:off x="285720" y="3357562"/>
            <a:ext cx="928694" cy="6429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3" idx="4"/>
            <a:endCxn id="46" idx="0"/>
          </p:cNvCxnSpPr>
          <p:nvPr/>
        </p:nvCxnSpPr>
        <p:spPr>
          <a:xfrm rot="16200000" flipH="1">
            <a:off x="857224" y="3429000"/>
            <a:ext cx="92869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4" idx="4"/>
            <a:endCxn id="47" idx="0"/>
          </p:cNvCxnSpPr>
          <p:nvPr/>
        </p:nvCxnSpPr>
        <p:spPr>
          <a:xfrm rot="5400000">
            <a:off x="2321687" y="3464703"/>
            <a:ext cx="928694" cy="4286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4" idx="4"/>
            <a:endCxn id="48" idx="0"/>
          </p:cNvCxnSpPr>
          <p:nvPr/>
        </p:nvCxnSpPr>
        <p:spPr>
          <a:xfrm rot="16200000" flipH="1">
            <a:off x="2893191" y="3321859"/>
            <a:ext cx="928694" cy="714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2" idx="4"/>
            <a:endCxn id="43" idx="0"/>
          </p:cNvCxnSpPr>
          <p:nvPr/>
        </p:nvCxnSpPr>
        <p:spPr>
          <a:xfrm rot="5400000">
            <a:off x="1250133" y="1964521"/>
            <a:ext cx="571504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2" idx="4"/>
            <a:endCxn id="44" idx="0"/>
          </p:cNvCxnSpPr>
          <p:nvPr/>
        </p:nvCxnSpPr>
        <p:spPr>
          <a:xfrm rot="16200000" flipH="1">
            <a:off x="2214546" y="1928802"/>
            <a:ext cx="571504" cy="10001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9" idx="0"/>
            <a:endCxn id="47" idx="4"/>
          </p:cNvCxnSpPr>
          <p:nvPr/>
        </p:nvCxnSpPr>
        <p:spPr>
          <a:xfrm rot="5400000" flipH="1" flipV="1">
            <a:off x="1928778" y="4786338"/>
            <a:ext cx="785818" cy="50003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48" idx="4"/>
            <a:endCxn id="49" idx="0"/>
          </p:cNvCxnSpPr>
          <p:nvPr/>
        </p:nvCxnSpPr>
        <p:spPr>
          <a:xfrm rot="5400000">
            <a:off x="2500282" y="4214834"/>
            <a:ext cx="785818" cy="16430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5" idx="4"/>
            <a:endCxn id="49" idx="0"/>
          </p:cNvCxnSpPr>
          <p:nvPr/>
        </p:nvCxnSpPr>
        <p:spPr>
          <a:xfrm rot="16200000" flipH="1">
            <a:off x="857224" y="4214818"/>
            <a:ext cx="785818" cy="16430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6" idx="4"/>
            <a:endCxn id="49" idx="0"/>
          </p:cNvCxnSpPr>
          <p:nvPr/>
        </p:nvCxnSpPr>
        <p:spPr>
          <a:xfrm rot="16200000" flipH="1">
            <a:off x="1428728" y="4786322"/>
            <a:ext cx="785818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143373" y="1778652"/>
          <a:ext cx="500062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357190"/>
                <a:gridCol w="842955"/>
                <a:gridCol w="333375"/>
                <a:gridCol w="333375"/>
                <a:gridCol w="333375"/>
                <a:gridCol w="333375"/>
                <a:gridCol w="400050"/>
                <a:gridCol w="400050"/>
                <a:gridCol w="333375"/>
                <a:gridCol w="333375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id-ID" sz="1400" dirty="0" smtClean="0"/>
                        <a:t>Iterasi</a:t>
                      </a:r>
                      <a:endParaRPr lang="id-ID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sz="1400" dirty="0" smtClean="0"/>
                        <a:t>V</a:t>
                      </a:r>
                      <a:endParaRPr lang="id-ID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sz="1400" dirty="0" smtClean="0"/>
                        <a:t>Q</a:t>
                      </a:r>
                      <a:endParaRPr lang="id-ID" sz="1400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dikunjungi</a:t>
                      </a:r>
                      <a:endParaRPr lang="id-ID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3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4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5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6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7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8</a:t>
                      </a:r>
                      <a:endParaRPr lang="id-ID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Inisialisasi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{1}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1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{2,3}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2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{3,4,5}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3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3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{4,5,6,7}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F</a:t>
                      </a:r>
                      <a:endParaRPr lang="id-ID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4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4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{5,6,7,8}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5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5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{6,7,8}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6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6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{7,8}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7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7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{8}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Iterasi 8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8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{}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T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20F9A-D799-4D1C-BA6D-74490D820837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NUM-RN-MLK/IF2211/2013</a:t>
            </a:r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4156353" y="5987018"/>
            <a:ext cx="498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Urutan</a:t>
            </a:r>
            <a:r>
              <a:rPr lang="en-US" dirty="0" smtClean="0"/>
              <a:t> simpul2 yang </a:t>
            </a:r>
            <a:r>
              <a:rPr lang="en-US" dirty="0" err="1" smtClean="0"/>
              <a:t>dikunjungi</a:t>
            </a:r>
            <a:r>
              <a:rPr lang="en-US" dirty="0" smtClean="0"/>
              <a:t>: 1, 2, 3, 4, 5, 6, 7, 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6593</TotalTime>
  <Words>2871</Words>
  <Application>Microsoft Office PowerPoint</Application>
  <PresentationFormat>On-screen Show (4:3)</PresentationFormat>
  <Paragraphs>841</Paragraphs>
  <Slides>79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90" baseType="lpstr">
      <vt:lpstr>Arial</vt:lpstr>
      <vt:lpstr>Calibri</vt:lpstr>
      <vt:lpstr>Courier New</vt:lpstr>
      <vt:lpstr>Symbol</vt:lpstr>
      <vt:lpstr>Tahoma</vt:lpstr>
      <vt:lpstr>Times New Roman</vt:lpstr>
      <vt:lpstr>Wingdings</vt:lpstr>
      <vt:lpstr>Wingdings 3</vt:lpstr>
      <vt:lpstr>Office Theme</vt:lpstr>
      <vt:lpstr>VISIO</vt:lpstr>
      <vt:lpstr>Document</vt:lpstr>
      <vt:lpstr>Breadth/Depth First Search (BFS/DFS)</vt:lpstr>
      <vt:lpstr>Traversal Graf</vt:lpstr>
      <vt:lpstr>Algoritma Pencarian</vt:lpstr>
      <vt:lpstr>Representasi Graf dalam  Proses Pencarian</vt:lpstr>
      <vt:lpstr>Graf Statis</vt:lpstr>
      <vt:lpstr>Pencarian Melebar (BFS)</vt:lpstr>
      <vt:lpstr>BFS: Struktur Data</vt:lpstr>
      <vt:lpstr>PowerPoint Presentation</vt:lpstr>
      <vt:lpstr>BFS: Ilustrasi</vt:lpstr>
      <vt:lpstr>Pencarian Mendalam (DFS)</vt:lpstr>
      <vt:lpstr>DFS</vt:lpstr>
      <vt:lpstr>DFS: Ilustrasi 1</vt:lpstr>
      <vt:lpstr>DFS: Ilustrasi 2</vt:lpstr>
      <vt:lpstr>Contoh (hal 113)</vt:lpstr>
      <vt:lpstr>Contoh Lain </vt:lpstr>
      <vt:lpstr>Penerapan BFS dan DFS: Citation Map</vt:lpstr>
      <vt:lpstr>Penerapan BFS dan DFS: Web Spider</vt:lpstr>
      <vt:lpstr>Web Spider: Penjelajahan Web</vt:lpstr>
      <vt:lpstr>PowerPoint Presentation</vt:lpstr>
      <vt:lpstr>Graf Dinamis</vt:lpstr>
      <vt:lpstr>Pencarian Solusi dengan BFS/DFS</vt:lpstr>
      <vt:lpstr>Pohon Dinamis: Permutasi A,B,C</vt:lpstr>
      <vt:lpstr>Pembangkitan Status</vt:lpstr>
      <vt:lpstr>BFS untuk Pembentukan Pohon Ruang Status</vt:lpstr>
      <vt:lpstr>BFS untuk Permutasi</vt:lpstr>
      <vt:lpstr>DFS untuk Pembentukan Pohon Ruang Status</vt:lpstr>
      <vt:lpstr>DFS Permutasi A,B,C</vt:lpstr>
      <vt:lpstr>Evaluasi dari Teknik Pencarian</vt:lpstr>
      <vt:lpstr>Permainan 8-Puzzle</vt:lpstr>
      <vt:lpstr>8-Puzzle: Pohon Ruang Status</vt:lpstr>
      <vt:lpstr>BFS untuk 8-Puzzle</vt:lpstr>
      <vt:lpstr>Bagaimana property dari BFS?</vt:lpstr>
      <vt:lpstr>DFS untuk 8-Puzzle</vt:lpstr>
      <vt:lpstr>Bagaimana property dari DFS?</vt:lpstr>
      <vt:lpstr>PowerPoint Presentation</vt:lpstr>
      <vt:lpstr>PowerPoint Presentation</vt:lpstr>
      <vt:lpstr>Animasi Backtracking  *)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Permainan Bidak</vt:lpstr>
      <vt:lpstr>Pohon Ruang Status</vt:lpstr>
      <vt:lpstr>PowerPoint Presentation</vt:lpstr>
      <vt:lpstr>PowerPoint Presentation</vt:lpstr>
      <vt:lpstr>PowerPoint Presentation</vt:lpstr>
      <vt:lpstr>Penyelesaian dengan DFS:</vt:lpstr>
      <vt:lpstr>Garis besar algoritma DFS: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Block World Problem  (Soal UTS 2018)</vt:lpstr>
      <vt:lpstr>PowerPoint Presentation</vt:lpstr>
      <vt:lpstr>PowerPoint Presentation</vt:lpstr>
      <vt:lpstr>PowerPoint Presentation</vt:lpstr>
      <vt:lpstr>Persoalan Missionaris dan Kanibal</vt:lpstr>
      <vt:lpstr>PowerPoint Presentation</vt:lpstr>
      <vt:lpstr>PowerPoint Presentation</vt:lpstr>
      <vt:lpstr>PowerPoint Presentation</vt:lpstr>
      <vt:lpstr>Algoritma Pencarian Lainnya</vt:lpstr>
      <vt:lpstr>Depth-Limited Search</vt:lpstr>
      <vt:lpstr>DLS Algorithm</vt:lpstr>
      <vt:lpstr>Bagaimana property dari DLS?</vt:lpstr>
      <vt:lpstr>Iterative Deepening Search (IDS)</vt:lpstr>
      <vt:lpstr>IDS dengan d=1</vt:lpstr>
      <vt:lpstr>IDS dengan d=2</vt:lpstr>
      <vt:lpstr>IDS dengan d=3</vt:lpstr>
      <vt:lpstr>Bagaimana property dari IDS?</vt:lpstr>
      <vt:lpstr>Route/Path Planning</vt:lpstr>
      <vt:lpstr>Referensi</vt:lpstr>
      <vt:lpstr>Route Planning</vt:lpstr>
      <vt:lpstr>Search</vt:lpstr>
      <vt:lpstr>Breadth-First Search (BFS)</vt:lpstr>
      <vt:lpstr>Depth-First Search (DFS)</vt:lpstr>
      <vt:lpstr>IDS</vt:lpstr>
      <vt:lpstr>SELAMAT BELAJAR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Breadth/Depth First Search (BFS/DFS)</dc:title>
  <dc:creator>Masayu Leylia Khodra</dc:creator>
  <cp:lastModifiedBy>rinaldi-irk</cp:lastModifiedBy>
  <cp:revision>51</cp:revision>
  <dcterms:created xsi:type="dcterms:W3CDTF">2012-09-30T14:40:35Z</dcterms:created>
  <dcterms:modified xsi:type="dcterms:W3CDTF">2019-02-25T04:54:30Z</dcterms:modified>
</cp:coreProperties>
</file>