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81" r:id="rId14"/>
    <p:sldId id="282" r:id="rId15"/>
    <p:sldId id="283" r:id="rId16"/>
    <p:sldId id="284" r:id="rId17"/>
    <p:sldId id="285" r:id="rId18"/>
    <p:sldId id="268" r:id="rId19"/>
    <p:sldId id="272" r:id="rId20"/>
    <p:sldId id="273" r:id="rId21"/>
    <p:sldId id="269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99066-0179-4287-8BF3-3C8401B5B250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FB262-1833-4CDA-8353-28922540A1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7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81E4-EF1C-498A-921C-75E7B26E51C2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5A1A3-87C5-45A6-A857-79204878E846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29D53-3679-4383-BD56-E95B557A4861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CB30-DADB-4A04-B1AB-A5FC4D52125E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8207-B066-4AD4-8BDC-8B03CEED41BA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A9A4-31AA-460D-8E09-2BE6AB8C6A9B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05D3-D9FE-4B6D-A46A-709CD716C518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2DAF-2FE8-4C91-BBE9-5A5DD189C94C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2F822-CC57-4F99-8602-3DC7B191D972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17A2-03ED-49A4-A194-1B0F5F46BC8A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FE9EC-1AD4-4EDA-8B14-3BC20D9C44D9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E76B-B2B0-4495-8AC6-9E31F90FE639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2AAE-27FF-4253-A94C-1190389A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/>
          <a:lstStyle/>
          <a:p>
            <a:r>
              <a:rPr lang="en-US" b="1" dirty="0" smtClean="0"/>
              <a:t>Decrease and Conquer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62200"/>
            <a:ext cx="6781800" cy="1752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IF2211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Algoritma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Oleh</a:t>
            </a:r>
            <a:r>
              <a:rPr lang="en-US" dirty="0" smtClean="0"/>
              <a:t>: </a:t>
            </a:r>
            <a:r>
              <a:rPr lang="en-US" dirty="0" err="1" smtClean="0"/>
              <a:t>Rinaldi</a:t>
            </a:r>
            <a:r>
              <a:rPr lang="en-US" dirty="0" smtClean="0"/>
              <a:t> </a:t>
            </a:r>
            <a:r>
              <a:rPr lang="en-US" dirty="0" err="1" smtClean="0"/>
              <a:t>Munir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49530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Program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Informatika</a:t>
            </a:r>
            <a:endParaRPr lang="en-US" sz="2400" dirty="0" smtClean="0"/>
          </a:p>
          <a:p>
            <a:pPr algn="ctr"/>
            <a:r>
              <a:rPr lang="en-US" sz="2400" dirty="0" err="1" smtClean="0"/>
              <a:t>Sekolah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Informatika</a:t>
            </a:r>
            <a:r>
              <a:rPr lang="en-US" sz="2400" dirty="0" smtClean="0"/>
              <a:t> ITB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Decrease by a Constant  Factor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2800" y="14478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743200"/>
            <a:ext cx="2362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/2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/>
        </p:nvCxnSpPr>
        <p:spPr>
          <a:xfrm rot="5400000">
            <a:off x="2950043" y="2016824"/>
            <a:ext cx="710033" cy="742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7" idx="0"/>
          </p:cNvCxnSpPr>
          <p:nvPr/>
        </p:nvCxnSpPr>
        <p:spPr>
          <a:xfrm rot="5400000">
            <a:off x="2552700" y="3886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 rot="5400000">
            <a:off x="2686050" y="5238750"/>
            <a:ext cx="4572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5486400"/>
            <a:ext cx="2362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5"/>
          </p:cNvCxnSpPr>
          <p:nvPr/>
        </p:nvCxnSpPr>
        <p:spPr>
          <a:xfrm rot="16200000" flipV="1">
            <a:off x="3521775" y="3750375"/>
            <a:ext cx="3453233" cy="18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 rot="16200000" flipH="1">
            <a:off x="3829050" y="569595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smtClean="0"/>
              <a:t>3</a:t>
            </a:r>
            <a:r>
              <a:rPr lang="en-US" sz="2800" dirty="0" smtClean="0"/>
              <a:t>: </a:t>
            </a:r>
            <a:r>
              <a:rPr lang="en-US" sz="2800" i="1" dirty="0" smtClean="0"/>
              <a:t>Binary search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: </a:t>
            </a:r>
            <a:r>
              <a:rPr lang="en-US" sz="2800" dirty="0" err="1" smtClean="0"/>
              <a:t>larik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terurut</a:t>
            </a:r>
            <a:r>
              <a:rPr lang="en-US" sz="2800" dirty="0" smtClean="0"/>
              <a:t> </a:t>
            </a:r>
            <a:r>
              <a:rPr lang="en-US" sz="2800" dirty="0" err="1" smtClean="0"/>
              <a:t>menaik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     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dicari</a:t>
            </a:r>
            <a:endParaRPr lang="en-US" sz="2800" dirty="0"/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609600" y="2743200"/>
          <a:ext cx="780626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Visio" r:id="rId3" imgW="4390263" imgH="942594" progId="Visio.Drawing.11">
                  <p:embed/>
                </p:oleObj>
              </mc:Choice>
              <mc:Fallback>
                <p:oleObj name="Visio" r:id="rId3" imgW="4390263" imgH="942594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743200"/>
                        <a:ext cx="7806267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724400"/>
            <a:ext cx="7344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r>
              <a:rPr lang="en-US" sz="2400" dirty="0" smtClean="0"/>
              <a:t> (mid) </a:t>
            </a:r>
            <a:r>
              <a:rPr lang="en-US" sz="2400" dirty="0" smtClean="0">
                <a:sym typeface="Symbol"/>
              </a:rPr>
              <a:t>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pencarian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dilakukan</a:t>
            </a:r>
            <a:r>
              <a:rPr lang="en-US" sz="2400" dirty="0" smtClean="0">
                <a:sym typeface="Symbol"/>
              </a:rPr>
              <a:t> </a:t>
            </a:r>
          </a:p>
          <a:p>
            <a:r>
              <a:rPr lang="en-US" sz="2400" dirty="0" err="1" smtClean="0">
                <a:sym typeface="Symbol"/>
              </a:rPr>
              <a:t>hanya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pada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setengah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bagian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larik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kiri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atau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kanan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7760" y="5715000"/>
            <a:ext cx="8746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selalu</a:t>
            </a:r>
            <a:r>
              <a:rPr lang="en-US" sz="2400" dirty="0" smtClean="0"/>
              <a:t> </a:t>
            </a:r>
            <a:r>
              <a:rPr lang="en-US" sz="2400" dirty="0" err="1" smtClean="0"/>
              <a:t>berkurang</a:t>
            </a:r>
            <a:r>
              <a:rPr lang="en-US" sz="2400" dirty="0" smtClean="0"/>
              <a:t>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bagain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diproses</a:t>
            </a:r>
            <a:r>
              <a:rPr lang="en-US" sz="2400" dirty="0" smtClean="0"/>
              <a:t>,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	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bin_search</a:t>
            </a:r>
            <a:r>
              <a:rPr lang="en-US" sz="2400" dirty="0" smtClean="0"/>
              <a:t>(input 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dirty="0" err="1" smtClean="0"/>
              <a:t>ArrayOfInteger</a:t>
            </a:r>
            <a:r>
              <a:rPr lang="en-US" sz="24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input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input </a:t>
            </a:r>
            <a:r>
              <a:rPr lang="en-US" sz="2400" i="1" dirty="0" smtClean="0"/>
              <a:t>K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output </a:t>
            </a:r>
            <a:r>
              <a:rPr lang="en-US" sz="2400" i="1" dirty="0" err="1" smtClean="0"/>
              <a:t>idx</a:t>
            </a:r>
            <a:r>
              <a:rPr lang="en-US" sz="2400" i="1" dirty="0" smtClean="0"/>
              <a:t>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Deklarasi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&gt; j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ukuran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sudah</a:t>
            </a:r>
            <a:r>
              <a:rPr lang="en-US" sz="2400" i="1" dirty="0" smtClean="0">
                <a:sym typeface="Symbol"/>
              </a:rPr>
              <a:t> 0}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 -1  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tidak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mid  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+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)/2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k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	  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indeks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elemen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yang </a:t>
            </a:r>
            <a:r>
              <a:rPr lang="en-US" sz="2400" i="1" dirty="0" err="1" smtClean="0">
                <a:sym typeface="Symbol"/>
              </a:rPr>
              <a:t>bernilai</a:t>
            </a:r>
            <a:r>
              <a:rPr lang="en-US" sz="2400" i="1" dirty="0" smtClean="0">
                <a:sym typeface="Symbol"/>
              </a:rPr>
              <a:t> = K }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&gt;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b="1" dirty="0" smtClean="0">
                <a:sym typeface="Symbol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bin_search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+ 1, </a:t>
            </a:r>
            <a:r>
              <a:rPr lang="en-US" sz="2400" i="1" dirty="0" smtClean="0">
                <a:sym typeface="Symbol"/>
              </a:rPr>
              <a:t>j,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bin_search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- 1 ,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b="1" dirty="0" smtClean="0">
                <a:sym typeface="Symbol"/>
              </a:rPr>
              <a:t>     </a:t>
            </a:r>
            <a:r>
              <a:rPr lang="en-US" sz="2400" dirty="0" smtClean="0">
                <a:sym typeface="Symbol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</a:t>
            </a:r>
            <a:r>
              <a:rPr lang="en-US" sz="2400" dirty="0" err="1" smtClean="0"/>
              <a:t>perbandingan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Relasi</a:t>
            </a:r>
            <a:r>
              <a:rPr lang="en-US" sz="2400" dirty="0" smtClean="0"/>
              <a:t> </a:t>
            </a:r>
            <a:r>
              <a:rPr lang="en-US" sz="2400" dirty="0" err="1" smtClean="0"/>
              <a:t>rekursif</a:t>
            </a:r>
            <a:r>
              <a:rPr lang="en-US" sz="2400" dirty="0" smtClean="0"/>
              <a:t> </a:t>
            </a:r>
            <a:r>
              <a:rPr lang="en-US" sz="2400" dirty="0" err="1" smtClean="0"/>
              <a:t>tsb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sbb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T(n)  	= 1 + T(n/2)</a:t>
            </a:r>
          </a:p>
          <a:p>
            <a:pPr>
              <a:buNone/>
            </a:pPr>
            <a:r>
              <a:rPr lang="en-US" sz="2400" dirty="0" smtClean="0"/>
              <a:t>			= 1 + (1 + T(n/4)) = 2 + T(n/4)</a:t>
            </a:r>
          </a:p>
          <a:p>
            <a:pPr>
              <a:buNone/>
            </a:pPr>
            <a:r>
              <a:rPr lang="en-US" sz="2400" dirty="0" smtClean="0"/>
              <a:t>			=  2 + (1 + T(n/8)) = 3 + T(n/8)</a:t>
            </a:r>
          </a:p>
          <a:p>
            <a:pPr>
              <a:buNone/>
            </a:pPr>
            <a:r>
              <a:rPr lang="en-US" sz="2400" dirty="0" smtClean="0"/>
              <a:t>			= … = j + T(n/2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Asumsi</a:t>
            </a:r>
            <a:r>
              <a:rPr lang="en-US" sz="2400" dirty="0" smtClean="0"/>
              <a:t>: n = 2</a:t>
            </a:r>
            <a:r>
              <a:rPr lang="en-US" sz="2400" baseline="30000" dirty="0" smtClean="0"/>
              <a:t>j</a:t>
            </a:r>
            <a:r>
              <a:rPr lang="en-US" sz="2400" dirty="0" smtClean="0"/>
              <a:t>  </a:t>
            </a:r>
            <a:r>
              <a:rPr lang="en-US" sz="2400" dirty="0" smtClean="0">
                <a:sym typeface="Wingdings" pitchFamily="2" charset="2"/>
              </a:rPr>
              <a:t> j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	T(n)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+ T(1) =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+ (1 + T(0)) = 1 + 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 = O(</a:t>
            </a:r>
            <a:r>
              <a:rPr lang="en-US" sz="2400" baseline="30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log n)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43000" y="1066800"/>
          <a:ext cx="3505200" cy="976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Equation" r:id="rId3" imgW="1549080" imgH="431640" progId="Equation.3">
                  <p:embed/>
                </p:oleObj>
              </mc:Choice>
              <mc:Fallback>
                <p:oleObj name="Equation" r:id="rId3" imgW="1549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3505200" cy="976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smtClean="0"/>
              <a:t>4: </a:t>
            </a:r>
            <a:r>
              <a:rPr lang="en-US" sz="2800" i="1" dirty="0" smtClean="0"/>
              <a:t>Interpolation Search</a:t>
            </a:r>
          </a:p>
          <a:p>
            <a:pPr>
              <a:buNone/>
            </a:pPr>
            <a:r>
              <a:rPr lang="en-US" sz="2800" i="1" dirty="0" smtClean="0"/>
              <a:t>	- </a:t>
            </a:r>
            <a:r>
              <a:rPr lang="en-US" sz="2800" dirty="0" smtClean="0"/>
              <a:t>Analog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pencarian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kamus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perkiraan</a:t>
            </a:r>
            <a:r>
              <a:rPr lang="en-US" sz="2800" dirty="0" smtClean="0"/>
              <a:t> </a:t>
            </a:r>
            <a:r>
              <a:rPr lang="en-US" sz="2800" dirty="0" err="1" smtClean="0"/>
              <a:t>letak</a:t>
            </a:r>
            <a:r>
              <a:rPr lang="en-US" sz="2800" dirty="0" smtClean="0"/>
              <a:t>.</a:t>
            </a:r>
            <a:r>
              <a:rPr lang="en-US" sz="2800" i="1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: </a:t>
            </a:r>
            <a:r>
              <a:rPr lang="en-US" sz="2800" dirty="0" err="1" smtClean="0"/>
              <a:t>larik</a:t>
            </a:r>
            <a:r>
              <a:rPr lang="en-US" sz="2800" dirty="0" smtClean="0"/>
              <a:t> </a:t>
            </a:r>
            <a:r>
              <a:rPr lang="en-US" sz="2800" i="1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sudah</a:t>
            </a:r>
            <a:r>
              <a:rPr lang="en-US" sz="2800" dirty="0" smtClean="0"/>
              <a:t> </a:t>
            </a:r>
            <a:r>
              <a:rPr lang="en-US" sz="2800" dirty="0" err="1" smtClean="0"/>
              <a:t>terurut</a:t>
            </a:r>
            <a:r>
              <a:rPr lang="en-US" sz="2800" dirty="0" smtClean="0"/>
              <a:t> </a:t>
            </a:r>
            <a:r>
              <a:rPr lang="en-US" sz="2800" dirty="0" err="1" smtClean="0"/>
              <a:t>menaik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        </a:t>
            </a:r>
            <a:r>
              <a:rPr lang="en-US" sz="2800" i="1" dirty="0" smtClean="0"/>
              <a:t>K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dicari</a:t>
            </a:r>
            <a:endParaRPr lang="en-US" sz="2800" dirty="0" smtClean="0"/>
          </a:p>
          <a:p>
            <a:pPr>
              <a:buNone/>
            </a:pP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90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496454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4114800"/>
          <a:ext cx="380262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4" imgW="1511280" imgH="393480" progId="Equation.3">
                  <p:embed/>
                </p:oleObj>
              </mc:Choice>
              <mc:Fallback>
                <p:oleObj name="Equation" r:id="rId4" imgW="1511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14800"/>
                        <a:ext cx="3802626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27125" y="5334000"/>
          <a:ext cx="5538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6" imgW="2044440" imgH="393480" progId="Equation.3">
                  <p:embed/>
                </p:oleObj>
              </mc:Choice>
              <mc:Fallback>
                <p:oleObj name="Equation" r:id="rId6" imgW="2044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5334000"/>
                        <a:ext cx="55387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45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19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	procedure</a:t>
            </a:r>
            <a:r>
              <a:rPr lang="en-US" sz="2400" dirty="0" smtClean="0"/>
              <a:t> </a:t>
            </a:r>
            <a:r>
              <a:rPr lang="en-US" sz="2400" dirty="0" err="1" smtClean="0"/>
              <a:t>interpolation_search</a:t>
            </a:r>
            <a:r>
              <a:rPr lang="en-US" sz="2400" dirty="0" smtClean="0"/>
              <a:t>(input 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dirty="0" err="1" smtClean="0"/>
              <a:t>ArrayOfInteger</a:t>
            </a:r>
            <a:r>
              <a:rPr lang="en-US" sz="2400" dirty="0" smtClean="0"/>
              <a:t>;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	            input </a:t>
            </a:r>
            <a:r>
              <a:rPr lang="en-US" sz="2400" i="1" dirty="0" err="1" smtClean="0"/>
              <a:t>i</a:t>
            </a:r>
            <a:r>
              <a:rPr lang="en-US" sz="2400" dirty="0" smtClean="0"/>
              <a:t>, </a:t>
            </a:r>
            <a:r>
              <a:rPr lang="en-US" sz="2400" i="1" dirty="0" smtClean="0"/>
              <a:t>j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input </a:t>
            </a:r>
            <a:r>
              <a:rPr lang="en-US" sz="2400" i="1" dirty="0" smtClean="0"/>
              <a:t>K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; output </a:t>
            </a:r>
            <a:r>
              <a:rPr lang="en-US" sz="2400" i="1" dirty="0" err="1" smtClean="0"/>
              <a:t>idx</a:t>
            </a:r>
            <a:r>
              <a:rPr lang="en-US" sz="2400" i="1" dirty="0" smtClean="0"/>
              <a:t> </a:t>
            </a:r>
            <a:r>
              <a:rPr lang="en-US" sz="2400" dirty="0" smtClean="0"/>
              <a:t>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Deklarasi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	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&gt; 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ukuran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sudah</a:t>
            </a:r>
            <a:r>
              <a:rPr lang="en-US" sz="2400" i="1" dirty="0" smtClean="0">
                <a:sym typeface="Symbol"/>
              </a:rPr>
              <a:t> 0}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 -1  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tidak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mid 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  + (</a:t>
            </a:r>
            <a:r>
              <a:rPr lang="en-US" sz="2400" i="1" dirty="0" smtClean="0">
                <a:sym typeface="Symbol"/>
              </a:rPr>
              <a:t>j </a:t>
            </a:r>
            <a:r>
              <a:rPr lang="en-US" sz="2400" dirty="0" smtClean="0">
                <a:sym typeface="Symbol"/>
              </a:rPr>
              <a:t>–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 *(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–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))/ 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j</a:t>
            </a:r>
            <a:r>
              <a:rPr lang="en-US" sz="2400" dirty="0" smtClean="0">
                <a:sym typeface="Symbol"/>
              </a:rPr>
              <a:t>) –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))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) = </a:t>
            </a:r>
            <a:r>
              <a:rPr lang="en-US" sz="2400" i="1" dirty="0" smtClean="0">
                <a:sym typeface="Symbol"/>
              </a:rPr>
              <a:t>x </a:t>
            </a:r>
            <a:r>
              <a:rPr lang="en-US" sz="2400" b="1" dirty="0" smtClean="0">
                <a:sym typeface="Symbol"/>
              </a:rPr>
              <a:t>then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i="1" dirty="0" smtClean="0">
                <a:sym typeface="Symbol"/>
              </a:rPr>
              <a:t>{ K </a:t>
            </a:r>
            <a:r>
              <a:rPr lang="en-US" sz="2400" i="1" dirty="0" err="1" smtClean="0">
                <a:sym typeface="Symbol"/>
              </a:rPr>
              <a:t>ditemukan</a:t>
            </a:r>
            <a:r>
              <a:rPr lang="en-US" sz="2400" i="1" dirty="0" smtClean="0">
                <a:sym typeface="Symbol"/>
              </a:rPr>
              <a:t> }</a:t>
            </a:r>
            <a:endParaRPr lang="en-US" sz="2400" b="1" i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 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	        </a:t>
            </a:r>
            <a:r>
              <a:rPr lang="en-US" sz="2400" i="1" dirty="0" smtClean="0">
                <a:sym typeface="Symbol"/>
              </a:rPr>
              <a:t>{ </a:t>
            </a:r>
            <a:r>
              <a:rPr lang="en-US" sz="2400" i="1" dirty="0" err="1" smtClean="0">
                <a:sym typeface="Symbol"/>
              </a:rPr>
              <a:t>indeks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elemen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i="1" dirty="0" err="1" smtClean="0">
                <a:sym typeface="Symbol"/>
              </a:rPr>
              <a:t>larik</a:t>
            </a:r>
            <a:r>
              <a:rPr lang="en-US" sz="2400" i="1" dirty="0" smtClean="0">
                <a:sym typeface="Symbol"/>
              </a:rPr>
              <a:t> yang </a:t>
            </a:r>
            <a:r>
              <a:rPr lang="en-US" sz="2400" i="1" dirty="0" err="1" smtClean="0">
                <a:sym typeface="Symbol"/>
              </a:rPr>
              <a:t>bernilai</a:t>
            </a:r>
            <a:r>
              <a:rPr lang="en-US" sz="2400" i="1" dirty="0" smtClean="0">
                <a:sym typeface="Symbol"/>
              </a:rPr>
              <a:t> = K }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                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&lt; 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 </a:t>
            </a:r>
            <a:r>
              <a:rPr lang="en-US" sz="2400" b="1" dirty="0" smtClean="0">
                <a:sym typeface="Symbol"/>
              </a:rPr>
              <a:t>then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interpolation_search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+ 1, </a:t>
            </a:r>
            <a:r>
              <a:rPr lang="en-US" sz="2400" i="1" dirty="0" smtClean="0">
                <a:sym typeface="Symbol"/>
              </a:rPr>
              <a:t>j,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 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                         </a:t>
            </a:r>
            <a:r>
              <a:rPr lang="en-US" sz="2400" dirty="0" err="1" smtClean="0">
                <a:sym typeface="Symbol"/>
              </a:rPr>
              <a:t>interpolation_search</a:t>
            </a:r>
            <a:r>
              <a:rPr lang="en-US" sz="2400" dirty="0" smtClean="0">
                <a:sym typeface="Symbol"/>
              </a:rPr>
              <a:t>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mid</a:t>
            </a:r>
            <a:r>
              <a:rPr lang="en-US" sz="2400" dirty="0" smtClean="0">
                <a:sym typeface="Symbol"/>
              </a:rPr>
              <a:t> - 1 , 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err="1" smtClean="0">
                <a:sym typeface="Symbol"/>
              </a:rPr>
              <a:t>idx</a:t>
            </a:r>
            <a:r>
              <a:rPr lang="en-US" sz="2400" dirty="0" smtClean="0">
                <a:sym typeface="Symbol"/>
              </a:rPr>
              <a:t>)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        </a:t>
            </a:r>
            <a:r>
              <a:rPr lang="en-US" sz="2400" b="1" dirty="0" err="1" smtClean="0">
                <a:sym typeface="Symbol"/>
              </a:rPr>
              <a:t>endif</a:t>
            </a:r>
            <a:endParaRPr lang="en-US" sz="2400" b="1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ym typeface="Symbol"/>
              </a:rPr>
              <a:t>       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b="1" dirty="0" smtClean="0">
                <a:sym typeface="Symbol"/>
              </a:rPr>
              <a:t>     </a:t>
            </a:r>
            <a:r>
              <a:rPr lang="en-US" sz="2400" dirty="0" smtClean="0">
                <a:sym typeface="Symbol"/>
              </a:rPr>
              <a:t>         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2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i="1" dirty="0" smtClean="0"/>
              <a:t>interpolation search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i="1" dirty="0" smtClean="0"/>
              <a:t>	-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terburuk</a:t>
            </a:r>
            <a:r>
              <a:rPr lang="en-US" sz="2800" dirty="0" smtClean="0"/>
              <a:t>: </a:t>
            </a:r>
            <a:r>
              <a:rPr lang="en-US" sz="2800" i="1" dirty="0" smtClean="0"/>
              <a:t>O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sembarang</a:t>
            </a:r>
            <a:r>
              <a:rPr lang="en-US" sz="2800" dirty="0" smtClean="0"/>
              <a:t> </a:t>
            </a:r>
            <a:r>
              <a:rPr lang="en-US" sz="2800" dirty="0" err="1" smtClean="0"/>
              <a:t>distribusi</a:t>
            </a:r>
            <a:r>
              <a:rPr lang="en-US" sz="2800" dirty="0" smtClean="0"/>
              <a:t> data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Kasus</a:t>
            </a:r>
            <a:r>
              <a:rPr lang="en-US" sz="2800" dirty="0" smtClean="0"/>
              <a:t>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: </a:t>
            </a:r>
            <a:r>
              <a:rPr lang="en-US" sz="2800" i="1" dirty="0" smtClean="0"/>
              <a:t>O</a:t>
            </a:r>
            <a:r>
              <a:rPr lang="en-US" sz="2800" dirty="0" smtClean="0"/>
              <a:t>(log </a:t>
            </a:r>
            <a:r>
              <a:rPr lang="en-US" sz="2800" dirty="0" err="1" smtClean="0"/>
              <a:t>log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), </a:t>
            </a:r>
            <a:r>
              <a:rPr lang="en-US" sz="2800" dirty="0" err="1" smtClean="0"/>
              <a:t>jika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senarai</a:t>
            </a:r>
            <a:r>
              <a:rPr lang="en-US" sz="2800" dirty="0" smtClean="0"/>
              <a:t> </a:t>
            </a:r>
            <a:r>
              <a:rPr lang="en-US" sz="2800" dirty="0" err="1" smtClean="0"/>
              <a:t>terdistribusi</a:t>
            </a:r>
            <a:r>
              <a:rPr lang="en-US" sz="2800" dirty="0" smtClean="0"/>
              <a:t> </a:t>
            </a:r>
            <a:r>
              <a:rPr lang="en-US" sz="2800" i="1" dirty="0" smtClean="0"/>
              <a:t>uniform</a:t>
            </a:r>
          </a:p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r>
              <a:rPr lang="en-US" sz="2800" i="1" dirty="0" smtClean="0"/>
              <a:t>	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2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smtClean="0"/>
              <a:t>5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</a:t>
            </a:r>
            <a:r>
              <a:rPr lang="en-US" sz="2800" dirty="0" err="1" smtClean="0"/>
              <a:t>palsu</a:t>
            </a:r>
            <a:r>
              <a:rPr lang="en-US" sz="2800" dirty="0" smtClean="0"/>
              <a:t>). </a:t>
            </a:r>
            <a:r>
              <a:rPr lang="en-US" sz="2800" dirty="0" err="1" smtClean="0"/>
              <a:t>Diberikan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identik</a:t>
            </a:r>
            <a:r>
              <a:rPr lang="en-US" sz="2800" dirty="0" smtClean="0"/>
              <a:t>,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diantaranya</a:t>
            </a:r>
            <a:r>
              <a:rPr lang="en-US" sz="2800" dirty="0" smtClean="0"/>
              <a:t> </a:t>
            </a:r>
            <a:r>
              <a:rPr lang="en-US" sz="2800" dirty="0" err="1" smtClean="0"/>
              <a:t>palsu</a:t>
            </a:r>
            <a:r>
              <a:rPr lang="en-US" sz="2800" dirty="0" smtClean="0"/>
              <a:t>. </a:t>
            </a:r>
            <a:r>
              <a:rPr lang="en-US" sz="2800" dirty="0" err="1" smtClean="0"/>
              <a:t>Asumsikan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berat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ringan</a:t>
            </a:r>
            <a:r>
              <a:rPr lang="en-US" sz="2800" dirty="0" smtClean="0"/>
              <a:t> </a:t>
            </a:r>
            <a:r>
              <a:rPr lang="en-US" sz="2800" dirty="0" err="1" smtClean="0"/>
              <a:t>daripada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</a:t>
            </a:r>
            <a:r>
              <a:rPr lang="en-US" sz="2800" dirty="0" err="1" smtClean="0"/>
              <a:t>asli</a:t>
            </a:r>
            <a:r>
              <a:rPr lang="en-US" sz="2800" dirty="0" smtClean="0"/>
              <a:t>.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, </a:t>
            </a:r>
            <a:r>
              <a:rPr lang="en-US" sz="2800" dirty="0" err="1" smtClean="0"/>
              <a:t>disediakan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timbangan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teliti</a:t>
            </a:r>
            <a:r>
              <a:rPr lang="en-US" sz="2800" dirty="0" smtClean="0"/>
              <a:t>. </a:t>
            </a:r>
            <a:r>
              <a:rPr lang="en-US" sz="2800" dirty="0" err="1" smtClean="0"/>
              <a:t>Carilah</a:t>
            </a:r>
            <a:r>
              <a:rPr lang="en-US" sz="2800" dirty="0" smtClean="0"/>
              <a:t> </a:t>
            </a:r>
            <a:r>
              <a:rPr lang="en-US" sz="2800" dirty="0" err="1" smtClean="0"/>
              <a:t>koin</a:t>
            </a:r>
            <a:r>
              <a:rPr lang="en-US" sz="2800" dirty="0" smtClean="0"/>
              <a:t> yang </a:t>
            </a:r>
            <a:r>
              <a:rPr lang="en-US" sz="2800" dirty="0" err="1" smtClean="0"/>
              <a:t>palsu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penimbangan</a:t>
            </a:r>
            <a:r>
              <a:rPr lang="en-US" sz="28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endParaRPr lang="en-US" sz="28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2895600" cy="29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i="1" dirty="0" smtClean="0"/>
              <a:t>decrease and conquer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1.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koin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sub-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,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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/2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err="1" smtClean="0">
                <a:sym typeface="Symbol"/>
              </a:rPr>
              <a:t>ganjil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buah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tidak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dimasukkan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dalam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kedua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2. </a:t>
            </a:r>
            <a:r>
              <a:rPr lang="en-US" sz="2400" dirty="0" err="1" smtClean="0">
                <a:sym typeface="Symbol"/>
              </a:rPr>
              <a:t>Timbang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kedua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dengan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neraca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3.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sama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berarti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yang </a:t>
            </a:r>
            <a:r>
              <a:rPr lang="en-US" sz="2400" dirty="0" err="1" smtClean="0">
                <a:sym typeface="Symbol"/>
              </a:rPr>
              <a:t>tersisa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adalah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palsu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	4. </a:t>
            </a:r>
            <a:r>
              <a:rPr lang="en-US" sz="2400" dirty="0" err="1" smtClean="0">
                <a:sym typeface="Symbol"/>
              </a:rPr>
              <a:t>Jika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tidak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sama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dirty="0" err="1" smtClean="0">
                <a:sym typeface="Symbol"/>
              </a:rPr>
              <a:t>maka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ulangi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proses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untuk</a:t>
            </a:r>
            <a:r>
              <a:rPr lang="en-US" sz="2400" dirty="0" smtClean="0">
                <a:sym typeface="Symbol"/>
              </a:rPr>
              <a:t> sub-</a:t>
            </a:r>
            <a:r>
              <a:rPr lang="en-US" sz="2400" dirty="0" err="1" smtClean="0">
                <a:sym typeface="Symbol"/>
              </a:rPr>
              <a:t>himpunan</a:t>
            </a:r>
            <a:r>
              <a:rPr lang="en-US" sz="2400" dirty="0" smtClean="0">
                <a:sym typeface="Symbol"/>
              </a:rPr>
              <a:t> yang </a:t>
            </a:r>
            <a:r>
              <a:rPr lang="en-US" sz="2400" dirty="0" err="1" smtClean="0">
                <a:sym typeface="Symbol"/>
              </a:rPr>
              <a:t>beratnya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lebih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ringan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err="1" smtClean="0">
                <a:sym typeface="Symbol"/>
              </a:rPr>
              <a:t>salah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satu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koin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di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dalamnya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err="1" smtClean="0">
                <a:sym typeface="Symbol"/>
              </a:rPr>
              <a:t>palsu</a:t>
            </a:r>
            <a:r>
              <a:rPr lang="en-US" sz="2400" dirty="0" smtClean="0">
                <a:sym typeface="Symbol"/>
              </a:rPr>
              <a:t>).</a:t>
            </a:r>
          </a:p>
          <a:p>
            <a:pPr>
              <a:buNone/>
            </a:pPr>
            <a:r>
              <a:rPr lang="en-US" sz="2400" dirty="0" smtClean="0">
                <a:sym typeface="Symbol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648200"/>
            <a:ext cx="1600200" cy="161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876800"/>
            <a:ext cx="205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Decrease and conquer</a:t>
            </a:r>
            <a:r>
              <a:rPr lang="en-US" sz="2800" dirty="0" smtClean="0"/>
              <a:t>: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desain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mereduksi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,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</a:t>
            </a:r>
            <a:r>
              <a:rPr lang="en-US" sz="2800" dirty="0" err="1" smtClean="0"/>
              <a:t>selanjutnya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saja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 err="1" smtClean="0"/>
              <a:t>Berbeda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i="1" dirty="0" smtClean="0"/>
              <a:t>divide and conquer  </a:t>
            </a:r>
            <a:r>
              <a:rPr lang="en-US" sz="2800" dirty="0" smtClean="0"/>
              <a:t>yang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i="1" dirty="0" err="1" smtClean="0"/>
              <a:t>semua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menggabung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selalu</a:t>
            </a:r>
            <a:r>
              <a:rPr lang="en-US" sz="2800" dirty="0" smtClean="0"/>
              <a:t> </a:t>
            </a:r>
            <a:r>
              <a:rPr lang="en-US" sz="2800" dirty="0" err="1" smtClean="0"/>
              <a:t>berkurang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faktor</a:t>
            </a:r>
            <a:r>
              <a:rPr lang="en-US" sz="2800" dirty="0" smtClean="0"/>
              <a:t>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semula</a:t>
            </a:r>
            <a:r>
              <a:rPr lang="en-US" sz="2800" dirty="0" smtClean="0"/>
              <a:t>.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, </a:t>
            </a:r>
            <a:r>
              <a:rPr lang="en-US" sz="2800" dirty="0" err="1" smtClean="0"/>
              <a:t>setengah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yang lain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penimbangan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Penyelesaian</a:t>
            </a:r>
            <a:r>
              <a:rPr lang="en-US" sz="2800" dirty="0" smtClean="0"/>
              <a:t>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T(n) </a:t>
            </a:r>
            <a:r>
              <a:rPr lang="en-US" sz="2800" dirty="0" err="1" smtClean="0"/>
              <a:t>mirip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i="1" dirty="0" smtClean="0"/>
              <a:t>binary search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n-US" dirty="0" smtClean="0"/>
              <a:t>T(n) = 1 + T(</a:t>
            </a:r>
            <a:r>
              <a:rPr lang="en-US" dirty="0" smtClean="0">
                <a:sym typeface="Symbol"/>
              </a:rPr>
              <a:t>n/2) = …. = O(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log n)</a:t>
            </a:r>
            <a:endParaRPr lang="en-US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752600" y="2971800"/>
          <a:ext cx="39031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3" imgW="1625400" imgH="444240" progId="Equation.3">
                  <p:embed/>
                </p:oleObj>
              </mc:Choice>
              <mc:Fallback>
                <p:oleObj name="Equation" r:id="rId3" imgW="162540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71800"/>
                        <a:ext cx="390317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Decrease by a Variable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/>
              <a:t>Contoh</a:t>
            </a:r>
            <a:r>
              <a:rPr lang="en-US" sz="2800" b="1" dirty="0" smtClean="0"/>
              <a:t> </a:t>
            </a:r>
            <a:r>
              <a:rPr lang="en-US" sz="2800" b="1" dirty="0" smtClean="0"/>
              <a:t>6</a:t>
            </a:r>
            <a:r>
              <a:rPr lang="en-US" sz="2800" dirty="0" smtClean="0"/>
              <a:t>: 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median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Problem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i="1" dirty="0" smtClean="0"/>
              <a:t>Selection problem</a:t>
            </a:r>
            <a:r>
              <a:rPr lang="en-US" sz="2400" dirty="0" smtClean="0"/>
              <a:t>: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-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beranggotan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err="1" smtClean="0"/>
              <a:t>Jika</a:t>
            </a:r>
            <a:r>
              <a:rPr lang="en-US" sz="2400" dirty="0" smtClean="0"/>
              <a:t> k = 1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paling </a:t>
            </a:r>
            <a:r>
              <a:rPr lang="en-US" sz="2400" dirty="0" err="1" smtClean="0">
                <a:sym typeface="Wingdings" pitchFamily="2" charset="2"/>
              </a:rPr>
              <a:t>kecil</a:t>
            </a:r>
            <a:r>
              <a:rPr lang="en-US" sz="2400" dirty="0" smtClean="0">
                <a:sym typeface="Wingdings" pitchFamily="2" charset="2"/>
              </a:rPr>
              <a:t> (minimum)</a:t>
            </a:r>
          </a:p>
          <a:p>
            <a:pPr lvl="1"/>
            <a:r>
              <a:rPr lang="en-US" sz="2400" dirty="0" err="1" smtClean="0">
                <a:sym typeface="Wingdings" pitchFamily="2" charset="2"/>
              </a:rPr>
              <a:t>Jika</a:t>
            </a:r>
            <a:r>
              <a:rPr lang="en-US" sz="2400" dirty="0" smtClean="0">
                <a:sym typeface="Wingdings" pitchFamily="2" charset="2"/>
              </a:rPr>
              <a:t> k = n 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paling </a:t>
            </a:r>
            <a:r>
              <a:rPr lang="en-US" sz="2400" dirty="0" err="1" smtClean="0">
                <a:sym typeface="Wingdings" pitchFamily="2" charset="2"/>
              </a:rPr>
              <a:t>besar</a:t>
            </a:r>
            <a:r>
              <a:rPr lang="en-US" sz="2400" dirty="0" smtClean="0">
                <a:sym typeface="Wingdings" pitchFamily="2" charset="2"/>
              </a:rPr>
              <a:t> (</a:t>
            </a:r>
            <a:r>
              <a:rPr lang="en-US" sz="2400" dirty="0" err="1" smtClean="0">
                <a:sym typeface="Wingdings" pitchFamily="2" charset="2"/>
              </a:rPr>
              <a:t>maksimum</a:t>
            </a:r>
            <a:r>
              <a:rPr lang="en-US" sz="2400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sz="2400" dirty="0" err="1" smtClean="0">
                <a:sym typeface="Wingdings" pitchFamily="2" charset="2"/>
              </a:rPr>
              <a:t>Jika</a:t>
            </a:r>
            <a:r>
              <a:rPr lang="en-US" sz="2400" dirty="0" smtClean="0">
                <a:sym typeface="Wingdings" pitchFamily="2" charset="2"/>
              </a:rPr>
              <a:t> k = </a:t>
            </a:r>
            <a:r>
              <a:rPr lang="en-US" sz="2400" dirty="0" smtClean="0">
                <a:sym typeface="Symbol"/>
              </a:rPr>
              <a:t>n/2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elemen</a:t>
            </a:r>
            <a:r>
              <a:rPr lang="en-US" sz="2400" dirty="0" smtClean="0">
                <a:sym typeface="Wingdings" pitchFamily="2" charset="2"/>
              </a:rPr>
              <a:t> median</a:t>
            </a:r>
          </a:p>
          <a:p>
            <a:pPr lvl="1"/>
            <a:endParaRPr lang="en-US" sz="2400" dirty="0" smtClean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2400" dirty="0" err="1" smtClean="0">
                <a:sym typeface="Wingdings" pitchFamily="2" charset="2"/>
              </a:rPr>
              <a:t>Bagaimana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mencari</a:t>
            </a:r>
            <a:r>
              <a:rPr lang="en-US" sz="2400" dirty="0" smtClean="0">
                <a:sym typeface="Wingdings" pitchFamily="2" charset="2"/>
              </a:rPr>
              <a:t> median </a:t>
            </a:r>
            <a:r>
              <a:rPr lang="en-US" sz="2400" dirty="0" err="1" smtClean="0">
                <a:sym typeface="Wingdings" pitchFamily="2" charset="2"/>
              </a:rPr>
              <a:t>dari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senarai</a:t>
            </a:r>
            <a:r>
              <a:rPr lang="en-US" sz="2400" dirty="0" smtClean="0">
                <a:sym typeface="Wingdings" pitchFamily="2" charset="2"/>
              </a:rPr>
              <a:t> yang </a:t>
            </a:r>
            <a:r>
              <a:rPr lang="en-US" sz="2400" dirty="0" err="1" smtClean="0">
                <a:sym typeface="Wingdings" pitchFamily="2" charset="2"/>
              </a:rPr>
              <a:t>tidak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terurut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namun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tidak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perlu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mengurutkan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senarai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terlebih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dahulu</a:t>
            </a:r>
            <a:r>
              <a:rPr lang="en-US" sz="2400" dirty="0" smtClean="0">
                <a:sym typeface="Wingdings" pitchFamily="2" charset="2"/>
              </a:rPr>
              <a:t>?</a:t>
            </a: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5165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Algoritmanya</a:t>
            </a:r>
            <a:r>
              <a:rPr lang="en-US" dirty="0" smtClean="0"/>
              <a:t>: 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Quick </a:t>
            </a:r>
            <a:r>
              <a:rPr lang="en-US" sz="2400" dirty="0" smtClean="0"/>
              <a:t>Sort (</a:t>
            </a:r>
            <a:r>
              <a:rPr lang="en-US" sz="2400" dirty="0" err="1" smtClean="0"/>
              <a:t>varian</a:t>
            </a:r>
            <a:r>
              <a:rPr lang="en-US" sz="2400" dirty="0" smtClean="0"/>
              <a:t> 2).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pivot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i="1" dirty="0" smtClean="0"/>
              <a:t>pivot p</a:t>
            </a:r>
            <a:r>
              <a:rPr lang="en-US" sz="2400" dirty="0" smtClean="0"/>
              <a:t>.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pem-partisian</a:t>
            </a:r>
            <a:r>
              <a:rPr lang="en-US" sz="2400" dirty="0" smtClean="0"/>
              <a:t>.  </a:t>
            </a:r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=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pivot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median yang </a:t>
            </a:r>
            <a:r>
              <a:rPr lang="en-US" sz="2400" dirty="0" err="1" smtClean="0"/>
              <a:t>dicari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&gt;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endParaRPr lang="en-US" sz="2400" dirty="0" smtClean="0"/>
          </a:p>
          <a:p>
            <a:pPr marL="457200" indent="-45720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Jika</a:t>
            </a:r>
            <a:r>
              <a:rPr lang="en-US" sz="2400" dirty="0" smtClean="0"/>
              <a:t> s &lt; </a:t>
            </a:r>
            <a:r>
              <a:rPr lang="en-US" sz="2400" dirty="0" smtClean="0">
                <a:sym typeface="Symbol"/>
              </a:rPr>
              <a:t>n/2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1" y="2590800"/>
          <a:ext cx="3962399" cy="105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3" imgW="1193760" imgH="393480" progId="Equation.3">
                  <p:embed/>
                </p:oleObj>
              </mc:Choice>
              <mc:Fallback>
                <p:oleObj name="Equation" r:id="rId3" imgW="11937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590800"/>
                        <a:ext cx="3962399" cy="105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dirty="0" smtClean="0"/>
              <a:t>:  </a:t>
            </a:r>
            <a:r>
              <a:rPr lang="en-US" sz="2400" dirty="0" err="1" smtClean="0"/>
              <a:t>Temukan</a:t>
            </a:r>
            <a:r>
              <a:rPr lang="en-US" sz="2400" dirty="0" smtClean="0"/>
              <a:t> median </a:t>
            </a:r>
            <a:r>
              <a:rPr lang="en-US" sz="2400" dirty="0" err="1" smtClean="0"/>
              <a:t>dari</a:t>
            </a:r>
            <a:r>
              <a:rPr lang="en-US" sz="2400" dirty="0" smtClean="0"/>
              <a:t> 4, 1, 10, 9, 7, 12, 8, 2, 15.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, </a:t>
            </a:r>
            <a:r>
              <a:rPr lang="en-US" sz="2400" i="1" dirty="0" smtClean="0"/>
              <a:t>k</a:t>
            </a:r>
            <a:r>
              <a:rPr lang="en-US" sz="2400" dirty="0" smtClean="0"/>
              <a:t> = </a:t>
            </a:r>
            <a:r>
              <a:rPr lang="en-US" sz="2400" dirty="0" smtClean="0">
                <a:sym typeface="Symbol"/>
              </a:rPr>
              <a:t>9/2  = 5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terkecil</a:t>
            </a:r>
            <a:r>
              <a:rPr lang="en-US" sz="2400" dirty="0" smtClean="0"/>
              <a:t> ke-5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.  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Partisi</a:t>
            </a:r>
            <a:r>
              <a:rPr lang="en-US" sz="2400" dirty="0" smtClean="0"/>
              <a:t>  </a:t>
            </a:r>
            <a:r>
              <a:rPr lang="en-US" sz="2400" dirty="0" err="1" smtClean="0"/>
              <a:t>senarai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memilih</a:t>
            </a:r>
            <a:r>
              <a:rPr lang="en-US" sz="2400" dirty="0" smtClean="0"/>
              <a:t>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pivot: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b="1" dirty="0" smtClean="0"/>
              <a:t>4</a:t>
            </a:r>
            <a:r>
              <a:rPr lang="en-US" sz="2400" dirty="0" smtClean="0"/>
              <a:t>     1     10      9     7     12      8     2      15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partisi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2     1     </a:t>
            </a:r>
            <a:r>
              <a:rPr lang="en-US" sz="2400" b="1" dirty="0" smtClean="0"/>
              <a:t>4</a:t>
            </a:r>
            <a:r>
              <a:rPr lang="en-US" sz="2400" dirty="0" smtClean="0"/>
              <a:t>        9     7     12      8     10    15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3 &lt; 5,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kanan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           </a:t>
            </a:r>
            <a:r>
              <a:rPr lang="en-US" sz="2400" b="1" dirty="0" smtClean="0"/>
              <a:t>9</a:t>
            </a:r>
            <a:r>
              <a:rPr lang="en-US" sz="2400" dirty="0" smtClean="0"/>
              <a:t>     7     12      8     10    15 	</a:t>
            </a:r>
          </a:p>
          <a:p>
            <a:pPr>
              <a:buNone/>
            </a:pPr>
            <a:r>
              <a:rPr lang="en-US" sz="2400" dirty="0" smtClean="0"/>
              <a:t>			           8     7       </a:t>
            </a:r>
            <a:r>
              <a:rPr lang="en-US" sz="2400" b="1" dirty="0" smtClean="0"/>
              <a:t>9</a:t>
            </a:r>
            <a:r>
              <a:rPr lang="en-US" sz="2400" dirty="0" smtClean="0"/>
              <a:t>     12    10    15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6  &gt; 5,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memproses</a:t>
            </a:r>
            <a:r>
              <a:rPr lang="en-US" sz="2400" dirty="0" smtClean="0"/>
              <a:t> </a:t>
            </a:r>
            <a:r>
              <a:rPr lang="en-US" sz="2400" dirty="0" err="1" smtClean="0"/>
              <a:t>setengah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kiri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           </a:t>
            </a:r>
            <a:r>
              <a:rPr lang="en-US" sz="2400" b="1" dirty="0" smtClean="0"/>
              <a:t>8 </a:t>
            </a:r>
            <a:r>
              <a:rPr lang="en-US" sz="2400" dirty="0" smtClean="0"/>
              <a:t>    7</a:t>
            </a:r>
          </a:p>
          <a:p>
            <a:pPr>
              <a:buNone/>
            </a:pPr>
            <a:r>
              <a:rPr lang="en-US" sz="2400" dirty="0" smtClean="0"/>
              <a:t>			           7     </a:t>
            </a:r>
            <a:r>
              <a:rPr lang="en-US" sz="2400" b="1" dirty="0" smtClean="0"/>
              <a:t>8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34290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24200" y="3429000"/>
            <a:ext cx="3124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4800600"/>
            <a:ext cx="685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4800600"/>
            <a:ext cx="152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544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Sekarang</a:t>
            </a:r>
            <a:r>
              <a:rPr lang="en-US" sz="2400" dirty="0" smtClean="0"/>
              <a:t> </a:t>
            </a:r>
            <a:r>
              <a:rPr lang="en-US" sz="2400" i="1" dirty="0" smtClean="0"/>
              <a:t>s</a:t>
            </a:r>
            <a:r>
              <a:rPr lang="en-US" sz="2400" dirty="0" smtClean="0"/>
              <a:t> = </a:t>
            </a:r>
            <a:r>
              <a:rPr lang="en-US" sz="2400" i="1" dirty="0" smtClean="0"/>
              <a:t>k</a:t>
            </a:r>
            <a:r>
              <a:rPr lang="en-US" sz="2400" dirty="0" smtClean="0"/>
              <a:t> = 5 </a:t>
            </a:r>
            <a:r>
              <a:rPr lang="en-US" sz="2400" dirty="0" smtClean="0">
                <a:sym typeface="Wingdings" pitchFamily="2" charset="2"/>
              </a:rPr>
              <a:t> stop. </a:t>
            </a:r>
            <a:r>
              <a:rPr lang="en-US" sz="2400" dirty="0" err="1" smtClean="0">
                <a:sym typeface="Wingdings" pitchFamily="2" charset="2"/>
              </a:rPr>
              <a:t>Jadi</a:t>
            </a:r>
            <a:r>
              <a:rPr lang="en-US" sz="2400" dirty="0" smtClean="0">
                <a:sym typeface="Wingdings" pitchFamily="2" charset="2"/>
              </a:rPr>
              <a:t> median = 8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47800" y="2590800"/>
            <a:ext cx="472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0" y="6096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81400" y="6096000"/>
            <a:ext cx="30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relasi</a:t>
            </a:r>
            <a:r>
              <a:rPr lang="en-US" sz="2800" dirty="0" smtClean="0"/>
              <a:t>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</a:t>
            </a:r>
            <a:r>
              <a:rPr lang="en-US" sz="2800" dirty="0" err="1" smtClean="0"/>
              <a:t>tersebut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(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Teorema</a:t>
            </a:r>
            <a:r>
              <a:rPr lang="en-US" sz="2800" dirty="0" smtClean="0"/>
              <a:t> Master):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	</a:t>
            </a:r>
          </a:p>
          <a:p>
            <a:pPr>
              <a:buNone/>
            </a:pPr>
            <a:r>
              <a:rPr lang="en-US" sz="2800" dirty="0" smtClean="0"/>
              <a:t>		T(n) = T(n/2) + </a:t>
            </a:r>
            <a:r>
              <a:rPr lang="en-US" sz="2800" dirty="0" err="1" smtClean="0"/>
              <a:t>cn</a:t>
            </a:r>
            <a:r>
              <a:rPr lang="en-US" sz="2800" dirty="0" smtClean="0"/>
              <a:t> = … = O(n)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1600200"/>
          <a:ext cx="370018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3" imgW="1612800" imgH="431640" progId="Equation.3">
                  <p:embed/>
                </p:oleObj>
              </mc:Choice>
              <mc:Fallback>
                <p:oleObj name="Equation" r:id="rId3" imgW="16128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3700182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Decrease and conquer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tahapan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800" i="1" dirty="0" smtClean="0"/>
              <a:t>Decrease</a:t>
            </a:r>
            <a:r>
              <a:rPr lang="en-US" sz="2800" dirty="0" smtClean="0"/>
              <a:t>: </a:t>
            </a:r>
            <a:r>
              <a:rPr lang="en-US" sz="2800" dirty="0" err="1" smtClean="0"/>
              <a:t>mereduksi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beberapa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kecil</a:t>
            </a:r>
            <a:r>
              <a:rPr lang="en-US" sz="2800" dirty="0" smtClean="0"/>
              <a:t> (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).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	2. </a:t>
            </a:r>
            <a:r>
              <a:rPr lang="en-US" sz="2800" i="1" dirty="0" smtClean="0"/>
              <a:t>Conquer</a:t>
            </a:r>
            <a:r>
              <a:rPr lang="en-US" sz="2800" dirty="0" smtClean="0"/>
              <a:t>: </a:t>
            </a:r>
            <a:r>
              <a:rPr lang="en-US" sz="2800" dirty="0" err="1" smtClean="0"/>
              <a:t>memproses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sub-</a:t>
            </a:r>
            <a:r>
              <a:rPr lang="en-US" sz="2800" dirty="0" err="1" smtClean="0"/>
              <a:t>persoalan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rekursif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tahap</a:t>
            </a:r>
            <a:r>
              <a:rPr lang="en-US" sz="2800" dirty="0" smtClean="0"/>
              <a:t> </a:t>
            </a:r>
            <a:r>
              <a:rPr lang="en-US" sz="2800" i="1" dirty="0" smtClean="0"/>
              <a:t>combine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i="1" dirty="0" smtClean="0"/>
              <a:t>decrease and conquer.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Tiga</a:t>
            </a:r>
            <a:r>
              <a:rPr lang="en-US" sz="2800" dirty="0" smtClean="0"/>
              <a:t> </a:t>
            </a:r>
            <a:r>
              <a:rPr lang="en-US" sz="2800" dirty="0" err="1" smtClean="0"/>
              <a:t>varian</a:t>
            </a:r>
            <a:r>
              <a:rPr lang="en-US" sz="2800" dirty="0" smtClean="0"/>
              <a:t> </a:t>
            </a:r>
            <a:r>
              <a:rPr lang="en-US" sz="2800" i="1" dirty="0" smtClean="0"/>
              <a:t>decrease and conquer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400" b="1" i="1" dirty="0" smtClean="0"/>
              <a:t>Decrease by a constant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= 1.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2. </a:t>
            </a:r>
            <a:r>
              <a:rPr lang="en-US" sz="2400" b="1" i="1" dirty="0" smtClean="0"/>
              <a:t>Decrease by a constant factor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sebesar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 = 2.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	3. </a:t>
            </a:r>
            <a:r>
              <a:rPr lang="en-US" sz="2400" b="1" i="1" dirty="0" smtClean="0"/>
              <a:t>Decrease by a variable size</a:t>
            </a:r>
            <a:r>
              <a:rPr lang="en-US" sz="2400" dirty="0" smtClean="0"/>
              <a:t>: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instans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direduksi</a:t>
            </a:r>
            <a:r>
              <a:rPr lang="en-US" sz="2400" dirty="0" smtClean="0"/>
              <a:t>  </a:t>
            </a:r>
            <a:r>
              <a:rPr lang="en-US" sz="2400" dirty="0" err="1" smtClean="0"/>
              <a:t>bervariasi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iterasi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Decrease by a Constant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3352800" y="1447800"/>
            <a:ext cx="2209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52600" y="2743200"/>
            <a:ext cx="2362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berukuran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– 1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267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Solusi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Sub-</a:t>
            </a:r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Solsi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Persoalan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0"/>
          </p:cNvCxnSpPr>
          <p:nvPr/>
        </p:nvCxnSpPr>
        <p:spPr>
          <a:xfrm rot="5400000">
            <a:off x="2950043" y="2016824"/>
            <a:ext cx="710033" cy="74271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7" idx="0"/>
          </p:cNvCxnSpPr>
          <p:nvPr/>
        </p:nvCxnSpPr>
        <p:spPr>
          <a:xfrm rot="5400000">
            <a:off x="2552700" y="38862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2"/>
          </p:cNvCxnSpPr>
          <p:nvPr/>
        </p:nvCxnSpPr>
        <p:spPr>
          <a:xfrm rot="5400000">
            <a:off x="2686050" y="5238750"/>
            <a:ext cx="45720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95600" y="5486400"/>
            <a:ext cx="2362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5" idx="5"/>
          </p:cNvCxnSpPr>
          <p:nvPr/>
        </p:nvCxnSpPr>
        <p:spPr>
          <a:xfrm rot="16200000" flipV="1">
            <a:off x="3521775" y="3750375"/>
            <a:ext cx="3453233" cy="188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 rot="16200000" flipH="1">
            <a:off x="3829050" y="5695950"/>
            <a:ext cx="457200" cy="381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1</a:t>
            </a:r>
            <a:r>
              <a:rPr lang="en-US" sz="2400" dirty="0" smtClean="0"/>
              <a:t>: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perpangkatan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i="1" baseline="30000" dirty="0" smtClean="0"/>
              <a:t>n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i="1" dirty="0" smtClean="0"/>
              <a:t>decrease and conquer</a:t>
            </a:r>
            <a:r>
              <a:rPr lang="en-US" sz="2400" dirty="0" smtClean="0"/>
              <a:t>: 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Kompleksitas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(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operasi</a:t>
            </a:r>
            <a:r>
              <a:rPr lang="en-US" sz="2400" dirty="0" smtClean="0"/>
              <a:t> kali):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r>
              <a:rPr lang="en-US" sz="2400" dirty="0" smtClean="0"/>
              <a:t>		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		T(n) = T(n – 1) + 1 = …. = O(n)</a:t>
            </a:r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i="1" dirty="0" smtClean="0"/>
              <a:t>brute-force</a:t>
            </a:r>
            <a:r>
              <a:rPr lang="en-US" sz="2400" dirty="0" smtClean="0"/>
              <a:t>.	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  <a:p>
            <a:pPr>
              <a:buNone/>
            </a:pPr>
            <a:r>
              <a:rPr lang="en-US" sz="2400" dirty="0" smtClean="0"/>
              <a:t>		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505200"/>
          <a:ext cx="3428999" cy="940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1434960" imgH="393480" progId="Equation.3">
                  <p:embed/>
                </p:oleObj>
              </mc:Choice>
              <mc:Fallback>
                <p:oleObj name="Equation" r:id="rId3" imgW="14349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3428999" cy="9406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851025" y="1552575"/>
          <a:ext cx="30988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1231560" imgH="431640" progId="Equation.3">
                  <p:embed/>
                </p:oleObj>
              </mc:Choice>
              <mc:Fallback>
                <p:oleObj name="Equation" r:id="rId5" imgW="12315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1552575"/>
                        <a:ext cx="3098800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sz="2400" b="1" dirty="0" smtClean="0"/>
              <a:t>function</a:t>
            </a:r>
            <a:r>
              <a:rPr lang="en-US" sz="2400" dirty="0" smtClean="0"/>
              <a:t> exp(</a:t>
            </a:r>
            <a:r>
              <a:rPr lang="en-US" sz="2400" i="1" dirty="0" smtClean="0"/>
              <a:t>a</a:t>
            </a:r>
            <a:r>
              <a:rPr lang="en-US" sz="2400" dirty="0" smtClean="0"/>
              <a:t> : </a:t>
            </a:r>
            <a:r>
              <a:rPr lang="en-US" sz="2400" b="1" dirty="0" smtClean="0"/>
              <a:t>real</a:t>
            </a:r>
            <a:r>
              <a:rPr lang="en-US" sz="2400" dirty="0" smtClean="0"/>
              <a:t>; </a:t>
            </a:r>
            <a:r>
              <a:rPr lang="en-US" sz="2400" i="1" dirty="0" smtClean="0"/>
              <a:t>n</a:t>
            </a:r>
            <a:r>
              <a:rPr lang="en-US" sz="2400" dirty="0" smtClean="0"/>
              <a:t> : </a:t>
            </a:r>
            <a:r>
              <a:rPr lang="en-US" sz="2400" b="1" dirty="0" smtClean="0"/>
              <a:t>integer</a:t>
            </a:r>
            <a:r>
              <a:rPr lang="en-US" sz="2400" dirty="0" smtClean="0"/>
              <a:t>) </a:t>
            </a:r>
            <a:r>
              <a:rPr lang="en-US" sz="2400" dirty="0" smtClean="0">
                <a:sym typeface="Symbol"/>
              </a:rPr>
              <a:t> </a:t>
            </a:r>
            <a:r>
              <a:rPr lang="en-US" sz="2400" b="1" dirty="0" smtClean="0">
                <a:sym typeface="Symbol"/>
              </a:rPr>
              <a:t>real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Deklarasi</a:t>
            </a:r>
            <a:endParaRPr lang="en-US" sz="2400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i="1" dirty="0" smtClean="0">
                <a:sym typeface="Symbol"/>
              </a:rPr>
              <a:t>k</a:t>
            </a:r>
            <a:r>
              <a:rPr lang="en-US" sz="2400" dirty="0" smtClean="0">
                <a:sym typeface="Symbol"/>
              </a:rPr>
              <a:t> : </a:t>
            </a:r>
            <a:r>
              <a:rPr lang="en-US" sz="2400" b="1" dirty="0" smtClean="0">
                <a:sym typeface="Symbol"/>
              </a:rPr>
              <a:t>integer</a:t>
            </a:r>
          </a:p>
          <a:p>
            <a:pPr>
              <a:spcBef>
                <a:spcPts val="0"/>
              </a:spcBef>
              <a:buNone/>
            </a:pPr>
            <a:endParaRPr lang="en-US" sz="2400" dirty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	</a:t>
            </a:r>
            <a:r>
              <a:rPr lang="en-US" sz="2400" dirty="0" err="1" smtClean="0">
                <a:sym typeface="Symbol"/>
              </a:rPr>
              <a:t>Algoritma</a:t>
            </a:r>
            <a:r>
              <a:rPr lang="en-US" sz="2400" dirty="0" smtClean="0">
                <a:sym typeface="Symbol"/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if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= 0 </a:t>
            </a:r>
            <a:r>
              <a:rPr lang="en-US" sz="2400" b="1" dirty="0" smtClean="0">
                <a:sym typeface="Symbol"/>
              </a:rPr>
              <a:t>then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 </a:t>
            </a:r>
            <a:r>
              <a:rPr lang="en-US" sz="2400" b="1" dirty="0" smtClean="0">
                <a:sym typeface="Symbol"/>
              </a:rPr>
              <a:t>return</a:t>
            </a:r>
            <a:r>
              <a:rPr lang="en-US" sz="2400" dirty="0" smtClean="0">
                <a:sym typeface="Symbol"/>
              </a:rPr>
              <a:t> 1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else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    </a:t>
            </a:r>
            <a:r>
              <a:rPr lang="en-US" sz="2400" b="1" dirty="0" smtClean="0">
                <a:sym typeface="Symbol"/>
              </a:rPr>
              <a:t>return</a:t>
            </a:r>
            <a:r>
              <a:rPr lang="en-US" sz="2400" dirty="0" smtClean="0">
                <a:sym typeface="Symbol"/>
              </a:rPr>
              <a:t> exp(</a:t>
            </a:r>
            <a:r>
              <a:rPr lang="en-US" sz="2400" i="1" dirty="0" smtClean="0">
                <a:sym typeface="Symbol"/>
              </a:rPr>
              <a:t>a</a:t>
            </a:r>
            <a:r>
              <a:rPr lang="en-US" sz="2400" dirty="0" smtClean="0">
                <a:sym typeface="Symbol"/>
              </a:rPr>
              <a:t>,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– 1) * </a:t>
            </a:r>
            <a:r>
              <a:rPr lang="en-US" sz="2400" i="1" dirty="0" smtClean="0">
                <a:sym typeface="Symbol"/>
              </a:rPr>
              <a:t>a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r>
              <a:rPr lang="en-US" sz="2400" dirty="0" smtClean="0">
                <a:sym typeface="Symbol"/>
              </a:rPr>
              <a:t>	</a:t>
            </a:r>
            <a:r>
              <a:rPr lang="en-US" sz="2400" b="1" dirty="0" err="1" smtClean="0">
                <a:sym typeface="Symbol"/>
              </a:rPr>
              <a:t>endif</a:t>
            </a:r>
            <a:r>
              <a:rPr lang="en-US" sz="2400" dirty="0" smtClean="0">
                <a:sym typeface="Symbol"/>
              </a:rPr>
              <a:t> 	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>
                <a:sym typeface="Symbol"/>
              </a:rPr>
              <a:t>	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Contoh</a:t>
            </a:r>
            <a:r>
              <a:rPr lang="en-US" sz="2400" b="1" dirty="0" smtClean="0"/>
              <a:t> 2</a:t>
            </a:r>
            <a:r>
              <a:rPr lang="en-US" sz="2400" dirty="0" smtClean="0"/>
              <a:t>: </a:t>
            </a:r>
            <a:r>
              <a:rPr lang="en-US" sz="2400" i="1" dirty="0" smtClean="0"/>
              <a:t>Selection sort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Misalkan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</a:t>
            </a:r>
            <a:r>
              <a:rPr lang="en-US" sz="2400" i="1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elemen-elemen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 	4	12	3	9	1	21	5	2</a:t>
            </a:r>
          </a:p>
          <a:p>
            <a:pPr>
              <a:buNone/>
            </a:pPr>
            <a:r>
              <a:rPr lang="en-US" sz="2400" dirty="0" smtClean="0"/>
              <a:t> 	</a:t>
            </a:r>
            <a:r>
              <a:rPr lang="en-US" sz="2400" dirty="0" err="1" smtClean="0"/>
              <a:t>Langkah-langkah</a:t>
            </a:r>
            <a:r>
              <a:rPr lang="en-US" sz="2400" dirty="0" smtClean="0"/>
              <a:t> </a:t>
            </a:r>
            <a:r>
              <a:rPr lang="en-US" sz="2400" dirty="0" err="1" smtClean="0"/>
              <a:t>pengurutan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i="1" dirty="0" smtClean="0"/>
              <a:t>Selection Sort</a:t>
            </a:r>
            <a:r>
              <a:rPr lang="en-US" sz="2400" dirty="0" smtClean="0"/>
              <a:t>: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i="1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2209800"/>
          <a:ext cx="8768744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3" imgW="5506690" imgH="2631358" progId="Word.Document.12">
                  <p:embed/>
                </p:oleObj>
              </mc:Choice>
              <mc:Fallback>
                <p:oleObj name="Document" r:id="rId3" imgW="5506690" imgH="2631358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9800"/>
                        <a:ext cx="8768744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sz="2800" dirty="0" err="1" smtClean="0"/>
              <a:t>Kompleksitas</a:t>
            </a:r>
            <a:r>
              <a:rPr lang="en-US" sz="2800" dirty="0" smtClean="0"/>
              <a:t>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algoritma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Sort: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 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T</a:t>
            </a:r>
            <a:r>
              <a:rPr lang="en-US" sz="2800" dirty="0" smtClean="0"/>
              <a:t>(</a:t>
            </a:r>
            <a:r>
              <a:rPr lang="en-US" sz="2800" i="1" dirty="0" smtClean="0"/>
              <a:t>n</a:t>
            </a:r>
            <a:r>
              <a:rPr lang="en-US" sz="2800" dirty="0" smtClean="0"/>
              <a:t>) =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pembagian</a:t>
            </a:r>
            <a:r>
              <a:rPr lang="en-US" sz="2800" dirty="0" smtClean="0"/>
              <a:t> + </a:t>
            </a:r>
            <a:r>
              <a:rPr lang="en-US" sz="2800" dirty="0" err="1" smtClean="0"/>
              <a:t>waktu</a:t>
            </a:r>
            <a:r>
              <a:rPr lang="en-US" sz="2800" dirty="0" smtClean="0"/>
              <a:t> </a:t>
            </a:r>
            <a:r>
              <a:rPr lang="en-US" sz="2800" dirty="0" err="1" smtClean="0"/>
              <a:t>pemanggilan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dirty="0" err="1" smtClean="0"/>
              <a:t>rekurens</a:t>
            </a:r>
            <a:r>
              <a:rPr lang="en-US" sz="2800" dirty="0" smtClean="0"/>
              <a:t> </a:t>
            </a:r>
            <a:r>
              <a:rPr lang="en-US" sz="2800" i="1" dirty="0" smtClean="0"/>
              <a:t>Selection Sort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tabel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	    </a:t>
            </a:r>
            <a:r>
              <a:rPr lang="en-US" sz="2800" dirty="0" err="1" smtClean="0"/>
              <a:t>kanan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berukuran</a:t>
            </a:r>
            <a:r>
              <a:rPr lang="en-US" sz="2800" dirty="0" smtClean="0"/>
              <a:t> </a:t>
            </a:r>
            <a:r>
              <a:rPr lang="en-US" sz="2800" i="1" dirty="0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. </a:t>
            </a:r>
          </a:p>
          <a:p>
            <a:endParaRPr lang="en-US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2514600" y="3352800"/>
          <a:ext cx="424349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3" imgW="1701800" imgH="431800" progId="Equation.3">
                  <p:embed/>
                </p:oleObj>
              </mc:Choice>
              <mc:Fallback>
                <p:oleObj name="Equation" r:id="rId3" imgW="1701800" imgH="431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424349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5105400"/>
            <a:ext cx="7329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Persamaan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pada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bagian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rekurensi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bila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diselesaikan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menghasilkan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 =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2AAE-27FF-4253-A94C-1190389A87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497</Words>
  <Application>Microsoft Office PowerPoint</Application>
  <PresentationFormat>On-screen Show (4:3)</PresentationFormat>
  <Paragraphs>229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Wingdings</vt:lpstr>
      <vt:lpstr>Office Theme</vt:lpstr>
      <vt:lpstr>Equation</vt:lpstr>
      <vt:lpstr>Document</vt:lpstr>
      <vt:lpstr>Visio</vt:lpstr>
      <vt:lpstr>Decrease and Conquer</vt:lpstr>
      <vt:lpstr>PowerPoint Presentation</vt:lpstr>
      <vt:lpstr>PowerPoint Presentation</vt:lpstr>
      <vt:lpstr>PowerPoint Presentation</vt:lpstr>
      <vt:lpstr>Decrease by a Constant</vt:lpstr>
      <vt:lpstr>PowerPoint Presentation</vt:lpstr>
      <vt:lpstr>PowerPoint Presentation</vt:lpstr>
      <vt:lpstr>PowerPoint Presentation</vt:lpstr>
      <vt:lpstr>PowerPoint Presentation</vt:lpstr>
      <vt:lpstr>Decrease by a Constant  Factor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Decrease by a Variable Size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Decrease and Conquer</dc:title>
  <dc:creator>user</dc:creator>
  <cp:lastModifiedBy>rinaldi-irk</cp:lastModifiedBy>
  <cp:revision>39</cp:revision>
  <dcterms:created xsi:type="dcterms:W3CDTF">2011-09-20T00:50:19Z</dcterms:created>
  <dcterms:modified xsi:type="dcterms:W3CDTF">2018-02-19T04:38:33Z</dcterms:modified>
</cp:coreProperties>
</file>