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70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F82A07-F407-4AF4-9ABC-4D254133578E}" type="datetimeFigureOut">
              <a:rPr lang="en-US" smtClean="0"/>
              <a:t>2/19/2018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19B1E2-D236-4D74-97CA-B59F949D0A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266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19B1E2-D236-4D74-97CA-B59F949D0A0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5637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B84E7-DC88-466D-AB06-A095835A41A4}" type="datetime1">
              <a:rPr lang="en-US" smtClean="0"/>
              <a:t>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2EAFC-CA4B-4555-A119-919891D3A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537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9F47B-F106-42E8-AA72-0DC1F0B791F5}" type="datetime1">
              <a:rPr lang="en-US" smtClean="0"/>
              <a:t>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2EAFC-CA4B-4555-A119-919891D3A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727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54AA0-D7FF-46DD-B45C-D5DABFD70C46}" type="datetime1">
              <a:rPr lang="en-US" smtClean="0"/>
              <a:t>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2EAFC-CA4B-4555-A119-919891D3A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317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95A2C-4E19-41FD-AE0D-853DAA05D44D}" type="datetime1">
              <a:rPr lang="en-US" smtClean="0"/>
              <a:t>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2EAFC-CA4B-4555-A119-919891D3A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336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9B35D-ACBA-43DC-90C6-A32A0F54652C}" type="datetime1">
              <a:rPr lang="en-US" smtClean="0"/>
              <a:t>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2EAFC-CA4B-4555-A119-919891D3A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055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1DD84-6107-4149-ACC9-212BE82381E8}" type="datetime1">
              <a:rPr lang="en-US" smtClean="0"/>
              <a:t>2/19/2018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2EAFC-CA4B-4555-A119-919891D3A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408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BA800-04BC-4CD3-BB9A-1AF9FEE92B4F}" type="datetime1">
              <a:rPr lang="en-US" smtClean="0"/>
              <a:t>2/19/2018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2EAFC-CA4B-4555-A119-919891D3A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471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7D0B2-1994-4563-902D-11BCB52C8E4A}" type="datetime1">
              <a:rPr lang="en-US" smtClean="0"/>
              <a:t>2/19/2018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2EAFC-CA4B-4555-A119-919891D3A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395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7F3E5-F24A-484E-B4A5-0AFAA80D432A}" type="datetime1">
              <a:rPr lang="en-US" smtClean="0"/>
              <a:t>2/19/2018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2EAFC-CA4B-4555-A119-919891D3A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788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09030-5DFC-415C-A1BA-26598BAEBF98}" type="datetime1">
              <a:rPr lang="en-US" smtClean="0"/>
              <a:t>2/19/2018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2EAFC-CA4B-4555-A119-919891D3A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112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D49A5-1985-4C3A-B61C-E57D296EC8F3}" type="datetime1">
              <a:rPr lang="en-US" smtClean="0"/>
              <a:t>2/19/2018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2EAFC-CA4B-4555-A119-919891D3A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610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D94186-65A6-4E54-A2F0-950265BD8B52}" type="datetime1">
              <a:rPr lang="en-US" smtClean="0"/>
              <a:t>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2EAFC-CA4B-4555-A119-919891D3A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55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/>
              <a:t>Convex Hull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25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Convex Hull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Convex Hull dari himpunan titik S adalah himpunan convex terkecil (</a:t>
            </a:r>
            <a:r>
              <a:rPr lang="id-ID" i="1" dirty="0"/>
              <a:t>convex polygon</a:t>
            </a:r>
            <a:r>
              <a:rPr lang="id-ID" dirty="0"/>
              <a:t>) yang mengandung S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l="52564" t="25742" r="15198" b="41783"/>
          <a:stretch/>
        </p:blipFill>
        <p:spPr>
          <a:xfrm>
            <a:off x="3712191" y="2875352"/>
            <a:ext cx="5652232" cy="3047775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2EAFC-CA4B-4555-A119-919891D3A50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806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Ide Divide and Conquer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d-ID" dirty="0"/>
              <a:t>Tujuan: menemukan kumpulan titik ‘terluar’ yang membentuk </a:t>
            </a:r>
            <a:r>
              <a:rPr lang="id-ID" i="1" dirty="0"/>
              <a:t>convex hull</a:t>
            </a:r>
          </a:p>
          <a:p>
            <a:r>
              <a:rPr lang="id-ID" dirty="0"/>
              <a:t>Ide dasar: menggunakan metoda </a:t>
            </a:r>
            <a:r>
              <a:rPr lang="id-ID" i="1" dirty="0"/>
              <a:t>Quick Sort</a:t>
            </a:r>
          </a:p>
          <a:p>
            <a:r>
              <a:rPr lang="id-ID" dirty="0"/>
              <a:t>S: himpunan titik sebanyak n, dengan n&gt;1, yaitu titik p</a:t>
            </a:r>
            <a:r>
              <a:rPr lang="id-ID" baseline="-25000" dirty="0"/>
              <a:t>1</a:t>
            </a:r>
            <a:r>
              <a:rPr lang="id-ID" dirty="0"/>
              <a:t>(X</a:t>
            </a:r>
            <a:r>
              <a:rPr lang="id-ID" baseline="-25000" dirty="0"/>
              <a:t>1</a:t>
            </a:r>
            <a:r>
              <a:rPr lang="id-ID" dirty="0"/>
              <a:t>, y</a:t>
            </a:r>
            <a:r>
              <a:rPr lang="id-ID" baseline="-25000" dirty="0"/>
              <a:t>1</a:t>
            </a:r>
            <a:r>
              <a:rPr lang="id-ID" dirty="0"/>
              <a:t>) hingga p</a:t>
            </a:r>
            <a:r>
              <a:rPr lang="id-ID" baseline="-25000" dirty="0"/>
              <a:t>n</a:t>
            </a:r>
            <a:r>
              <a:rPr lang="id-ID" dirty="0"/>
              <a:t>(x</a:t>
            </a:r>
            <a:r>
              <a:rPr lang="id-ID" baseline="-25000" dirty="0"/>
              <a:t>n</a:t>
            </a:r>
            <a:r>
              <a:rPr lang="id-ID" dirty="0"/>
              <a:t>, y</a:t>
            </a:r>
            <a:r>
              <a:rPr lang="id-ID" baseline="-25000" dirty="0"/>
              <a:t>n</a:t>
            </a:r>
            <a:r>
              <a:rPr lang="id-ID" dirty="0"/>
              <a:t>) pada bidang Cartesian dua dimensi</a:t>
            </a:r>
          </a:p>
          <a:p>
            <a:r>
              <a:rPr lang="id-ID" dirty="0"/>
              <a:t>Kumpulan titik diurutkan berdasarkan nilai absis yang menaik, dan jika ada nilai absis yang sama, maka diurutkan dengan nilai ordinat yang menaik</a:t>
            </a:r>
          </a:p>
          <a:p>
            <a:r>
              <a:rPr lang="id-ID" dirty="0"/>
              <a:t>p</a:t>
            </a:r>
            <a:r>
              <a:rPr lang="id-ID" baseline="-25000" dirty="0"/>
              <a:t>1</a:t>
            </a:r>
            <a:r>
              <a:rPr lang="id-ID" dirty="0"/>
              <a:t> dan p</a:t>
            </a:r>
            <a:r>
              <a:rPr lang="id-ID" baseline="-25000" dirty="0"/>
              <a:t>n</a:t>
            </a:r>
            <a:r>
              <a:rPr lang="id-ID" dirty="0"/>
              <a:t> adalah dua titik ekstrim yang akan membentuk </a:t>
            </a:r>
            <a:r>
              <a:rPr lang="id-ID" i="1" dirty="0"/>
              <a:t>convex hull </a:t>
            </a:r>
            <a:r>
              <a:rPr lang="id-ID" dirty="0"/>
              <a:t>untuk kumpulan titik tersebut.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2EAFC-CA4B-4555-A119-919891D3A50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44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28048"/>
          </a:xfrm>
        </p:spPr>
        <p:txBody>
          <a:bodyPr/>
          <a:lstStyle/>
          <a:p>
            <a:r>
              <a:rPr lang="id-ID" dirty="0"/>
              <a:t>Ide Divide and Conquer (2)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928049"/>
                <a:ext cx="10515600" cy="5540989"/>
              </a:xfrm>
            </p:spPr>
            <p:txBody>
              <a:bodyPr>
                <a:normAutofit fontScale="92500" lnSpcReduction="20000"/>
              </a:bodyPr>
              <a:lstStyle/>
              <a:p>
                <a:pPr marL="514350" indent="-514350">
                  <a:buFont typeface="+mj-lt"/>
                  <a:buAutoNum type="arabicPeriod"/>
                </a:pPr>
                <a:r>
                  <a:rPr lang="id-ID" dirty="0"/>
                  <a:t>Garis yang menghubungkan p</a:t>
                </a:r>
                <a:r>
                  <a:rPr lang="id-ID" baseline="-25000" dirty="0"/>
                  <a:t>1</a:t>
                </a:r>
                <a:r>
                  <a:rPr lang="id-ID" dirty="0"/>
                  <a:t> dan p</a:t>
                </a:r>
                <a:r>
                  <a:rPr lang="id-ID" baseline="-25000" dirty="0"/>
                  <a:t>n</a:t>
                </a:r>
                <a:r>
                  <a:rPr lang="id-ID" dirty="0"/>
                  <a:t> (</a:t>
                </a:r>
                <a14:m>
                  <m:oMath xmlns:m="http://schemas.openxmlformats.org/officeDocument/2006/math">
                    <m:r>
                      <a:rPr lang="id-ID" i="1" dirty="0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id-ID" i="1" baseline="-25000" dirty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id-ID" i="1" dirty="0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id-ID" i="1" baseline="-25000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id-ID" dirty="0"/>
                  <a:t>) membagi titik S menjadi dua bagian yaitu S1 (kumpulan titik di sebelah kiri garis </a:t>
                </a:r>
                <a14:m>
                  <m:oMath xmlns:m="http://schemas.openxmlformats.org/officeDocument/2006/math">
                    <m:r>
                      <a:rPr lang="id-ID" i="1" dirty="0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id-ID" i="1" baseline="-25000" dirty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id-ID" i="1" dirty="0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id-ID" i="1" baseline="-25000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id-ID" dirty="0"/>
                  <a:t>) dan S2 (kumpulan titik di sebelah kanan garis </a:t>
                </a:r>
                <a14:m>
                  <m:oMath xmlns:m="http://schemas.openxmlformats.org/officeDocument/2006/math">
                    <m:r>
                      <a:rPr lang="id-ID" i="1" dirty="0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id-ID" i="1" baseline="-25000" dirty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id-ID" i="1" dirty="0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id-ID" i="1" baseline="-25000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id-ID" dirty="0"/>
                  <a:t>). Untuk memeriksa apakah sebuah titik berada di sebelah kiri suatu garis yang dibentuk dua titik, gunakan penentuan determinan</a:t>
                </a:r>
              </a:p>
              <a:p>
                <a:pPr marL="514350" indent="-514350">
                  <a:buFont typeface="+mj-lt"/>
                  <a:buAutoNum type="arabicPeriod"/>
                </a:pPr>
                <a:endParaRPr lang="id-ID" dirty="0"/>
              </a:p>
              <a:p>
                <a:pPr marL="514350" indent="-514350">
                  <a:buFont typeface="+mj-lt"/>
                  <a:buAutoNum type="arabicPeriod"/>
                </a:pPr>
                <a:endParaRPr lang="id-ID" dirty="0"/>
              </a:p>
              <a:p>
                <a:pPr marL="514350" indent="-514350">
                  <a:buFont typeface="+mj-lt"/>
                  <a:buAutoNum type="arabicPeriod"/>
                </a:pPr>
                <a:endParaRPr lang="id-ID" dirty="0"/>
              </a:p>
              <a:p>
                <a:pPr marL="0" indent="0">
                  <a:buNone/>
                </a:pPr>
                <a:r>
                  <a:rPr lang="id-ID" dirty="0"/>
                  <a:t>Titik (x3,y3) berada di sebelah kiri dari garis ((x1,y1),(x2,y2)) jika hasil formula positif</a:t>
                </a:r>
              </a:p>
              <a:p>
                <a:pPr marL="514350" indent="-514350">
                  <a:buFont typeface="+mj-lt"/>
                  <a:buAutoNum type="arabicPeriod" startAt="2"/>
                </a:pPr>
                <a:r>
                  <a:rPr lang="id-ID" dirty="0"/>
                  <a:t>Semua titik pada S yang berada pada garis </a:t>
                </a:r>
                <a14:m>
                  <m:oMath xmlns:m="http://schemas.openxmlformats.org/officeDocument/2006/math">
                    <m:r>
                      <a:rPr lang="id-ID" i="1" dirty="0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id-ID" i="1" baseline="-25000" dirty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id-ID" i="1" dirty="0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id-ID" i="1" baseline="-25000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id-ID" dirty="0"/>
                  <a:t> (selain titik </a:t>
                </a:r>
                <a14:m>
                  <m:oMath xmlns:m="http://schemas.openxmlformats.org/officeDocument/2006/math">
                    <m:r>
                      <a:rPr lang="id-ID" i="1" dirty="0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id-ID" i="1" baseline="-25000" dirty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id-ID" b="0" i="1" baseline="-25000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id-ID" b="0" i="0" dirty="0" smtClean="0">
                        <a:latin typeface="Cambria Math" panose="02040503050406030204" pitchFamily="18" charset="0"/>
                      </a:rPr>
                      <m:t>dan</m:t>
                    </m:r>
                    <m:r>
                      <a:rPr lang="id-ID" b="0" i="0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id-ID" i="1" dirty="0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id-ID" i="1" baseline="-25000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id-ID" dirty="0"/>
                  <a:t>) tidak mungkin membentuk </a:t>
                </a:r>
                <a:r>
                  <a:rPr lang="id-ID" i="1" dirty="0"/>
                  <a:t>convex hull</a:t>
                </a:r>
                <a:r>
                  <a:rPr lang="id-ID" dirty="0"/>
                  <a:t>, sehingga bisa diabaikan dari pemeriksaan</a:t>
                </a:r>
              </a:p>
              <a:p>
                <a:pPr marL="514350" indent="-514350">
                  <a:buFont typeface="+mj-lt"/>
                  <a:buAutoNum type="arabicPeriod" startAt="2"/>
                </a:pPr>
                <a:r>
                  <a:rPr lang="id-ID" dirty="0"/>
                  <a:t>Kumpulan titik pada S1 bisa membentuk convex hull bagian atas, dan kumpulan titik pada S2 bisa membentuk convex hull bagian bawah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928049"/>
                <a:ext cx="10515600" cy="5540989"/>
              </a:xfrm>
              <a:blipFill rotWithShape="0">
                <a:blip r:embed="rId2"/>
                <a:stretch>
                  <a:fillRect l="-1101" t="-2860" r="-16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2EAFC-CA4B-4555-A119-919891D3A508}" type="slidenum">
              <a:rPr lang="en-US" smtClean="0"/>
              <a:t>4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33178" t="61957" r="13617" b="19936"/>
          <a:stretch/>
        </p:blipFill>
        <p:spPr>
          <a:xfrm>
            <a:off x="2920608" y="2365148"/>
            <a:ext cx="6892120" cy="1255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947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Ide Divide and Conquer (3)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pPr marL="514350" indent="-514350">
                  <a:buFont typeface="+mj-lt"/>
                  <a:buAutoNum type="arabicPeriod" startAt="4"/>
                </a:pPr>
                <a:r>
                  <a:rPr lang="id-ID" dirty="0"/>
                  <a:t>Untuk sebuah bagian (misal S1), terdapat dua kemungkinan:</a:t>
                </a:r>
              </a:p>
              <a:p>
                <a:pPr lvl="1"/>
                <a:r>
                  <a:rPr lang="id-ID" dirty="0"/>
                  <a:t>Jika tidak ada titik lain selain S1, maka titik </a:t>
                </a:r>
                <a14:m>
                  <m:oMath xmlns:m="http://schemas.openxmlformats.org/officeDocument/2006/math">
                    <m:r>
                      <a:rPr lang="id-ID" i="1" dirty="0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id-ID" i="1" baseline="-25000" dirty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id-ID" b="0" i="1" baseline="-25000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id-ID" b="0" i="0" dirty="0" smtClean="0">
                        <a:latin typeface="Cambria Math" panose="02040503050406030204" pitchFamily="18" charset="0"/>
                      </a:rPr>
                      <m:t>dan</m:t>
                    </m:r>
                    <m:r>
                      <a:rPr lang="id-ID" b="0" i="0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id-ID" i="1" dirty="0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id-ID" i="1" baseline="-25000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id-ID" dirty="0"/>
                  <a:t> menjadi pembentuk convex hull bagian S1</a:t>
                </a:r>
              </a:p>
              <a:p>
                <a:pPr lvl="1"/>
                <a:r>
                  <a:rPr lang="id-ID" dirty="0"/>
                  <a:t>Jika S1 tidak kosong, pilih sebuah titik yang memiliki jarak terjauh dari garis </a:t>
                </a:r>
                <a14:m>
                  <m:oMath xmlns:m="http://schemas.openxmlformats.org/officeDocument/2006/math">
                    <m:r>
                      <a:rPr lang="id-ID" dirty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id-ID" dirty="0">
                        <a:latin typeface="Cambria Math" panose="02040503050406030204" pitchFamily="18" charset="0"/>
                      </a:rPr>
                      <m:t>1</m:t>
                    </m:r>
                    <m:r>
                      <a:rPr lang="id-ID" dirty="0">
                        <a:latin typeface="Cambria Math" panose="02040503050406030204" pitchFamily="18" charset="0"/>
                      </a:rPr>
                      <m:t>𝑝𝑛</m:t>
                    </m:r>
                    <m:r>
                      <m:rPr>
                        <m:nor/>
                      </m:rPr>
                      <a:rPr lang="id-ID" dirty="0"/>
                      <m:t> </m:t>
                    </m:r>
                    <m:r>
                      <m:rPr>
                        <m:nor/>
                      </m:rPr>
                      <a:rPr lang="id-ID" b="0" i="0" dirty="0" smtClean="0"/>
                      <m:t>(</m:t>
                    </m:r>
                    <m:r>
                      <m:rPr>
                        <m:nor/>
                      </m:rPr>
                      <a:rPr lang="id-ID" b="0" i="0" dirty="0" smtClean="0"/>
                      <m:t>misal</m:t>
                    </m:r>
                    <m:r>
                      <m:rPr>
                        <m:nor/>
                      </m:rPr>
                      <a:rPr lang="id-ID" b="0" i="0" dirty="0" smtClean="0"/>
                      <m:t> </m:t>
                    </m:r>
                    <m:r>
                      <m:rPr>
                        <m:nor/>
                      </m:rPr>
                      <a:rPr lang="id-ID" b="0" i="0" dirty="0" smtClean="0"/>
                      <m:t>pmax</m:t>
                    </m:r>
                    <m:r>
                      <m:rPr>
                        <m:nor/>
                      </m:rPr>
                      <a:rPr lang="id-ID" b="0" i="0" dirty="0" smtClean="0"/>
                      <m:t>). </m:t>
                    </m:r>
                    <m:r>
                      <m:rPr>
                        <m:nor/>
                      </m:rPr>
                      <a:rPr lang="id-ID" dirty="0"/>
                      <m:t>Jika</m:t>
                    </m:r>
                    <m:r>
                      <m:rPr>
                        <m:nor/>
                      </m:rPr>
                      <a:rPr lang="id-ID" dirty="0"/>
                      <m:t> </m:t>
                    </m:r>
                    <m:r>
                      <m:rPr>
                        <m:nor/>
                      </m:rPr>
                      <a:rPr lang="id-ID" dirty="0"/>
                      <m:t>terdapat</m:t>
                    </m:r>
                    <m:r>
                      <m:rPr>
                        <m:nor/>
                      </m:rPr>
                      <a:rPr lang="id-ID" dirty="0"/>
                      <m:t> </m:t>
                    </m:r>
                  </m:oMath>
                </a14:m>
                <a:r>
                  <a:rPr lang="id-ID" dirty="0"/>
                  <a:t>beberapa titik dengan jarak yang sama, pilih sebuah titik yang memaksimalkan sudut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id-ID" b="0" i="0" dirty="0" smtClean="0"/>
                      <m:t>p</m:t>
                    </m:r>
                    <m:r>
                      <m:rPr>
                        <m:nor/>
                      </m:rPr>
                      <a:rPr lang="id-ID" b="0" i="0" baseline="-25000" dirty="0" smtClean="0"/>
                      <m:t>max</m:t>
                    </m:r>
                  </m:oMath>
                </a14:m>
                <a:r>
                  <a:rPr lang="id-ID" b="0" dirty="0"/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id-ID" b="0" i="0" dirty="0" smtClean="0"/>
                      <m:t>p</m:t>
                    </m:r>
                    <m:r>
                      <m:rPr>
                        <m:nor/>
                      </m:rPr>
                      <a:rPr lang="id-ID" b="0" i="0" baseline="-25000" dirty="0" smtClean="0"/>
                      <m:t>1</m:t>
                    </m:r>
                  </m:oMath>
                </a14:m>
                <a:r>
                  <a:rPr lang="id-ID" b="0" dirty="0"/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id-ID" b="0" i="0" dirty="0" smtClean="0"/>
                      <m:t>p</m:t>
                    </m:r>
                    <m:r>
                      <m:rPr>
                        <m:nor/>
                      </m:rPr>
                      <a:rPr lang="id-ID" b="0" i="0" baseline="-25000" dirty="0" smtClean="0"/>
                      <m:t>n</m:t>
                    </m:r>
                  </m:oMath>
                </a14:m>
                <a:r>
                  <a:rPr lang="id-ID" dirty="0"/>
                  <a:t> </a:t>
                </a:r>
              </a:p>
              <a:p>
                <a:pPr lvl="1"/>
                <a:r>
                  <a:rPr lang="id-ID" dirty="0"/>
                  <a:t>Semua titik yang berada di dalam daerah segitiga diabaikan untuk pemeriksaan lebih lanjut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id-ID" b="0" i="0" dirty="0" smtClean="0"/>
                      <m:t>p</m:t>
                    </m:r>
                    <m:r>
                      <m:rPr>
                        <m:nor/>
                      </m:rPr>
                      <a:rPr lang="id-ID" b="0" i="0" baseline="-25000" dirty="0" smtClean="0"/>
                      <m:t>max</m:t>
                    </m:r>
                  </m:oMath>
                </a14:m>
                <a:r>
                  <a:rPr lang="id-ID" b="0" dirty="0"/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id-ID" b="0" i="0" dirty="0" smtClean="0"/>
                      <m:t>p</m:t>
                    </m:r>
                    <m:r>
                      <m:rPr>
                        <m:nor/>
                      </m:rPr>
                      <a:rPr lang="id-ID" b="0" i="0" baseline="-25000" dirty="0" smtClean="0"/>
                      <m:t>1</m:t>
                    </m:r>
                  </m:oMath>
                </a14:m>
                <a:r>
                  <a:rPr lang="id-ID" b="0" dirty="0"/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id-ID" b="0" i="0" dirty="0" smtClean="0"/>
                      <m:t>p</m:t>
                    </m:r>
                    <m:r>
                      <m:rPr>
                        <m:nor/>
                      </m:rPr>
                      <a:rPr lang="id-ID" b="0" i="0" baseline="-25000" dirty="0" smtClean="0"/>
                      <m:t>n</m:t>
                    </m:r>
                  </m:oMath>
                </a14:m>
                <a:endParaRPr lang="id-ID" dirty="0"/>
              </a:p>
              <a:p>
                <a:pPr marL="514350" indent="-514350">
                  <a:buFont typeface="+mj-lt"/>
                  <a:buAutoNum type="arabicPeriod" startAt="4"/>
                </a:pPr>
                <a:r>
                  <a:rPr lang="id-ID" dirty="0"/>
                  <a:t>Tentukan kumpulan titik yang berada di sebelah kiri garis </a:t>
                </a:r>
                <a14:m>
                  <m:oMath xmlns:m="http://schemas.openxmlformats.org/officeDocument/2006/math">
                    <m:r>
                      <a:rPr lang="id-ID" i="1" dirty="0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id-ID" i="1" baseline="-25000" dirty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id-ID" i="1" dirty="0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id-ID" b="0" i="1" baseline="-25000" dirty="0" smtClean="0">
                        <a:latin typeface="Cambria Math" panose="02040503050406030204" pitchFamily="18" charset="0"/>
                      </a:rPr>
                      <m:t>𝑚𝑎𝑥</m:t>
                    </m:r>
                  </m:oMath>
                </a14:m>
                <a:r>
                  <a:rPr lang="id-ID" dirty="0"/>
                  <a:t> (menjadi bagian S</a:t>
                </a:r>
                <a:r>
                  <a:rPr lang="id-ID" baseline="-25000" dirty="0"/>
                  <a:t>1,1</a:t>
                </a:r>
                <a:r>
                  <a:rPr lang="id-ID" dirty="0"/>
                  <a:t>), dan di sebelah kanan garis </a:t>
                </a:r>
                <a14:m>
                  <m:oMath xmlns:m="http://schemas.openxmlformats.org/officeDocument/2006/math">
                    <m:r>
                      <a:rPr lang="id-ID" i="1" dirty="0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id-ID" i="1" baseline="-25000" dirty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id-ID" i="1" dirty="0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id-ID" b="0" i="1" baseline="-25000" dirty="0" smtClean="0">
                        <a:latin typeface="Cambria Math" panose="02040503050406030204" pitchFamily="18" charset="0"/>
                      </a:rPr>
                      <m:t>𝑚𝑎𝑥</m:t>
                    </m:r>
                  </m:oMath>
                </a14:m>
                <a:r>
                  <a:rPr lang="id-ID" dirty="0"/>
                  <a:t>(menjadi bagian S</a:t>
                </a:r>
                <a:r>
                  <a:rPr lang="id-ID" baseline="-25000" dirty="0"/>
                  <a:t>1,2</a:t>
                </a:r>
                <a:r>
                  <a:rPr lang="id-ID" dirty="0"/>
                  <a:t>)</a:t>
                </a:r>
              </a:p>
              <a:p>
                <a:pPr marL="514350" indent="-514350">
                  <a:buFont typeface="+mj-lt"/>
                  <a:buAutoNum type="arabicPeriod" startAt="4"/>
                </a:pPr>
                <a:r>
                  <a:rPr lang="id-ID" dirty="0"/>
                  <a:t>Lakukan hal yang sama (butir 4 dan 5) untuk bagian S2, hingga bagian ‘kiri’ dan ‘kanan’ kosong</a:t>
                </a:r>
              </a:p>
              <a:p>
                <a:pPr marL="514350" indent="-514350">
                  <a:buFont typeface="+mj-lt"/>
                  <a:buAutoNum type="arabicPeriod" startAt="4"/>
                </a:pPr>
                <a:r>
                  <a:rPr lang="id-ID" dirty="0"/>
                  <a:t>Kembalikan pasangan titik yang dihasilkan</a:t>
                </a:r>
              </a:p>
              <a:p>
                <a:pPr marL="514350" indent="-514350">
                  <a:buFont typeface="+mj-lt"/>
                  <a:buAutoNum type="arabicPeriod" startAt="4"/>
                </a:pPr>
                <a:endParaRPr lang="id-ID" dirty="0"/>
              </a:p>
              <a:p>
                <a:pPr marL="514350" indent="-514350">
                  <a:buFont typeface="+mj-lt"/>
                  <a:buAutoNum type="arabicPeriod" startAt="4"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101" t="-3641" r="-986" b="-1681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2EAFC-CA4B-4555-A119-919891D3A50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5388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Ilustrasi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2EAFC-CA4B-4555-A119-919891D3A508}" type="slidenum">
              <a:rPr lang="en-US" smtClean="0"/>
              <a:t>6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41818" t="63729" r="11826" b="-1"/>
          <a:stretch/>
        </p:blipFill>
        <p:spPr>
          <a:xfrm>
            <a:off x="3762233" y="3796731"/>
            <a:ext cx="6005015" cy="251516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41818" t="18460" r="11826" b="45624"/>
          <a:stretch/>
        </p:blipFill>
        <p:spPr>
          <a:xfrm>
            <a:off x="3762233" y="490713"/>
            <a:ext cx="6005015" cy="2490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49483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Selamat belajar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2EAFC-CA4B-4555-A119-919891D3A50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9463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477</TotalTime>
  <Words>413</Words>
  <Application>Microsoft Office PowerPoint</Application>
  <PresentationFormat>Widescreen</PresentationFormat>
  <Paragraphs>34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Office Theme</vt:lpstr>
      <vt:lpstr>Convex Hull</vt:lpstr>
      <vt:lpstr>Convex Hull</vt:lpstr>
      <vt:lpstr>Ide Divide and Conquer</vt:lpstr>
      <vt:lpstr>Ide Divide and Conquer (2)</vt:lpstr>
      <vt:lpstr>Ide Divide and Conquer (3)</vt:lpstr>
      <vt:lpstr>Ilustrasi</vt:lpstr>
      <vt:lpstr>Selamat belajar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Convex Hull</dc:title>
  <dc:creator>Nur Ulfa Maulidevi</dc:creator>
  <cp:lastModifiedBy>rinaldi-irk</cp:lastModifiedBy>
  <cp:revision>11</cp:revision>
  <dcterms:created xsi:type="dcterms:W3CDTF">2018-02-18T03:55:55Z</dcterms:created>
  <dcterms:modified xsi:type="dcterms:W3CDTF">2018-02-19T04:27:16Z</dcterms:modified>
</cp:coreProperties>
</file>