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5"/>
  </p:notesMasterIdLst>
  <p:sldIdLst>
    <p:sldId id="256" r:id="rId2"/>
    <p:sldId id="257" r:id="rId3"/>
    <p:sldId id="258" r:id="rId4"/>
    <p:sldId id="275" r:id="rId5"/>
    <p:sldId id="263" r:id="rId6"/>
    <p:sldId id="262" r:id="rId7"/>
    <p:sldId id="261" r:id="rId8"/>
    <p:sldId id="264" r:id="rId9"/>
    <p:sldId id="260" r:id="rId10"/>
    <p:sldId id="266" r:id="rId11"/>
    <p:sldId id="265" r:id="rId12"/>
    <p:sldId id="268" r:id="rId13"/>
    <p:sldId id="271" r:id="rId14"/>
    <p:sldId id="272" r:id="rId15"/>
    <p:sldId id="273" r:id="rId16"/>
    <p:sldId id="269" r:id="rId17"/>
    <p:sldId id="277" r:id="rId18"/>
    <p:sldId id="270" r:id="rId19"/>
    <p:sldId id="274" r:id="rId20"/>
    <p:sldId id="267" r:id="rId21"/>
    <p:sldId id="278" r:id="rId22"/>
    <p:sldId id="280" r:id="rId23"/>
    <p:sldId id="281" r:id="rId24"/>
    <p:sldId id="282" r:id="rId25"/>
    <p:sldId id="283" r:id="rId26"/>
    <p:sldId id="284" r:id="rId27"/>
    <p:sldId id="292" r:id="rId28"/>
    <p:sldId id="285" r:id="rId29"/>
    <p:sldId id="303" r:id="rId30"/>
    <p:sldId id="293" r:id="rId31"/>
    <p:sldId id="286" r:id="rId32"/>
    <p:sldId id="294" r:id="rId33"/>
    <p:sldId id="287" r:id="rId34"/>
    <p:sldId id="288" r:id="rId35"/>
    <p:sldId id="295" r:id="rId36"/>
    <p:sldId id="297" r:id="rId37"/>
    <p:sldId id="296" r:id="rId38"/>
    <p:sldId id="290" r:id="rId39"/>
    <p:sldId id="298" r:id="rId40"/>
    <p:sldId id="299" r:id="rId41"/>
    <p:sldId id="300" r:id="rId42"/>
    <p:sldId id="301" r:id="rId43"/>
    <p:sldId id="302" r:id="rId44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650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3FBC9D-8F23-4AF7-84DD-4EB4716ED015}" type="datetimeFigureOut">
              <a:rPr lang="id-ID" smtClean="0"/>
              <a:pPr/>
              <a:t>04/11/2013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3BE426-C366-4696-96DD-C92A557A6C02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80558-9913-4957-A5D0-034DC0053F09}" type="datetime1">
              <a:rPr lang="id-ID" smtClean="0"/>
              <a:t>04/11/2013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IF2211 B&amp;B/MLK&amp;RN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848E6-D71A-473D-AAC8-8FB6DC0E7D76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43FE6-6906-470C-9D7B-53748C099ED6}" type="datetime1">
              <a:rPr lang="id-ID" smtClean="0"/>
              <a:t>04/11/2013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IF2211 B&amp;B/MLK&amp;RN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848E6-D71A-473D-AAC8-8FB6DC0E7D76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FB0B5-C524-453C-9F05-0D1C6AD9C657}" type="datetime1">
              <a:rPr lang="id-ID" smtClean="0"/>
              <a:t>04/11/2013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IF2211 B&amp;B/MLK&amp;RN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848E6-D71A-473D-AAC8-8FB6DC0E7D76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2C73F-9192-4B47-827F-150488929871}" type="datetime1">
              <a:rPr lang="id-ID" smtClean="0"/>
              <a:t>04/11/2013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IF2211 B&amp;B/MLK&amp;RN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848E6-D71A-473D-AAC8-8FB6DC0E7D76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2D9F9-63FD-4180-B80E-D67EEB28090B}" type="datetime1">
              <a:rPr lang="id-ID" smtClean="0"/>
              <a:t>04/11/2013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IF2211 B&amp;B/MLK&amp;RN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848E6-D71A-473D-AAC8-8FB6DC0E7D76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4A684-E5CC-4E15-B1E7-532E8A6ADDB3}" type="datetime1">
              <a:rPr lang="id-ID" smtClean="0"/>
              <a:t>04/11/2013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IF2211 B&amp;B/MLK&amp;RN</a:t>
            </a: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848E6-D71A-473D-AAC8-8FB6DC0E7D76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211EB-1567-44E4-8302-905BBAF84DDB}" type="datetime1">
              <a:rPr lang="id-ID" smtClean="0"/>
              <a:t>04/11/2013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IF2211 B&amp;B/MLK&amp;RN</a:t>
            </a:r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848E6-D71A-473D-AAC8-8FB6DC0E7D76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4DF7C-BE41-4D01-A64A-3018AFBB1884}" type="datetime1">
              <a:rPr lang="id-ID" smtClean="0"/>
              <a:t>04/11/2013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IF2211 B&amp;B/MLK&amp;RN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848E6-D71A-473D-AAC8-8FB6DC0E7D76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4AA7-8F9E-4C60-9BB9-49F5299882E0}" type="datetime1">
              <a:rPr lang="id-ID" smtClean="0"/>
              <a:t>04/11/2013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IF2211 B&amp;B/MLK&amp;RN</a:t>
            </a:r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848E6-D71A-473D-AAC8-8FB6DC0E7D76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37258-0803-44F6-9D46-CCC7E11284DF}" type="datetime1">
              <a:rPr lang="id-ID" smtClean="0"/>
              <a:t>04/11/2013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IF2211 B&amp;B/MLK&amp;RN</a:t>
            </a: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848E6-D71A-473D-AAC8-8FB6DC0E7D76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B892B-5DAA-4D66-BA2A-9C9BD209DEBE}" type="datetime1">
              <a:rPr lang="id-ID" smtClean="0"/>
              <a:t>04/11/2013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IF2211 B&amp;B/MLK&amp;RN</a:t>
            </a: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848E6-D71A-473D-AAC8-8FB6DC0E7D76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BD9336-E3EA-4EE9-B492-A4D106FA32E7}" type="datetime1">
              <a:rPr lang="id-ID" smtClean="0"/>
              <a:t>04/11/2013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d-ID" smtClean="0"/>
              <a:t>IF2211 B&amp;B/MLK&amp;RN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5848E6-D71A-473D-AAC8-8FB6DC0E7D76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7.png"/><Relationship Id="rId4" Type="http://schemas.openxmlformats.org/officeDocument/2006/relationships/image" Target="../media/image34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27.png"/><Relationship Id="rId7" Type="http://schemas.openxmlformats.org/officeDocument/2006/relationships/image" Target="../media/image3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png"/><Relationship Id="rId5" Type="http://schemas.openxmlformats.org/officeDocument/2006/relationships/image" Target="../media/image38.png"/><Relationship Id="rId4" Type="http://schemas.openxmlformats.org/officeDocument/2006/relationships/image" Target="../media/image34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7.png"/><Relationship Id="rId7" Type="http://schemas.openxmlformats.org/officeDocument/2006/relationships/image" Target="../media/image41.png"/><Relationship Id="rId12" Type="http://schemas.openxmlformats.org/officeDocument/2006/relationships/image" Target="../media/image4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39.png"/><Relationship Id="rId4" Type="http://schemas.openxmlformats.org/officeDocument/2006/relationships/image" Target="../media/image34.png"/><Relationship Id="rId9" Type="http://schemas.openxmlformats.org/officeDocument/2006/relationships/image" Target="../media/image42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32.pn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33.png"/><Relationship Id="rId9" Type="http://schemas.openxmlformats.org/officeDocument/2006/relationships/image" Target="../media/image48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http://www.cis.ohio-state.edu/~gurari/course/cis680/cis680334x.gi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dirty="0" smtClean="0"/>
              <a:t>Branch &amp; Bound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700862" cy="1752600"/>
          </a:xfrm>
        </p:spPr>
        <p:txBody>
          <a:bodyPr/>
          <a:lstStyle/>
          <a:p>
            <a:r>
              <a:rPr lang="id-ID" dirty="0" smtClean="0"/>
              <a:t>Bahan Kuliah </a:t>
            </a:r>
            <a:r>
              <a:rPr lang="id-ID" dirty="0" smtClean="0"/>
              <a:t>IF</a:t>
            </a:r>
            <a:r>
              <a:rPr lang="en-US" dirty="0" smtClean="0"/>
              <a:t>2211</a:t>
            </a:r>
            <a:r>
              <a:rPr lang="id-ID" dirty="0" smtClean="0"/>
              <a:t> </a:t>
            </a:r>
            <a:r>
              <a:rPr lang="id-ID" dirty="0" smtClean="0"/>
              <a:t>Strategi Algoritma</a:t>
            </a:r>
          </a:p>
          <a:p>
            <a:r>
              <a:rPr lang="id-ID" dirty="0" smtClean="0"/>
              <a:t>Rinaldi Munir &amp; Masayu Leylia Khodra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Pembentukan Pohon Ruang Status </a:t>
            </a:r>
            <a:br>
              <a:rPr lang="id-ID" dirty="0" smtClean="0"/>
            </a:br>
            <a:r>
              <a:rPr lang="id-ID" dirty="0" smtClean="0"/>
              <a:t>4-Ratu dengan Branch &amp; Bound</a:t>
            </a:r>
            <a:endParaRPr lang="id-ID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357298"/>
            <a:ext cx="6938632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0" name="Content Placeholder 9"/>
          <p:cNvGraphicFramePr>
            <a:graphicFrameLocks noGrp="1"/>
          </p:cNvGraphicFramePr>
          <p:nvPr>
            <p:ph sz="half" idx="2"/>
          </p:nvPr>
        </p:nvGraphicFramePr>
        <p:xfrm>
          <a:off x="4857752" y="3786190"/>
          <a:ext cx="3929088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4510"/>
                <a:gridCol w="2214578"/>
              </a:tblGrid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Simpul-Expand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Simpul Hidup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1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3,4,2,5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3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11,4,2,5,9,10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11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22,4,2,5,9,10,23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22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30,22,4,2,5,9,10,23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30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Solusi ketemu</a:t>
                      </a:r>
                      <a:endParaRPr lang="id-ID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8" name="Straight Connector 7"/>
          <p:cNvCxnSpPr/>
          <p:nvPr/>
        </p:nvCxnSpPr>
        <p:spPr>
          <a:xfrm rot="5400000">
            <a:off x="2607455" y="1678769"/>
            <a:ext cx="1071570" cy="10001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6200000" flipH="1">
            <a:off x="2607455" y="3036091"/>
            <a:ext cx="714380" cy="64294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2857488" y="4286256"/>
            <a:ext cx="714380" cy="14287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2750331" y="5393545"/>
            <a:ext cx="785818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848E6-D71A-473D-AAC8-8FB6DC0E7D76}" type="slidenum">
              <a:rPr lang="id-ID" smtClean="0"/>
              <a:pPr/>
              <a:t>10</a:t>
            </a:fld>
            <a:endParaRPr lang="id-ID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IF2211 B&amp;B/MLK&amp;RN</a:t>
            </a: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Cost dari Simpul Hidup</a:t>
            </a:r>
            <a:endParaRPr lang="id-ID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686055"/>
          </a:xfrm>
        </p:spPr>
        <p:txBody>
          <a:bodyPr>
            <a:normAutofit/>
          </a:bodyPr>
          <a:lstStyle/>
          <a:p>
            <a:r>
              <a:rPr lang="id-ID" dirty="0" smtClean="0"/>
              <a:t>Pada umumnya, untuk kebanyakan persoalan, letak simpul solusi tidak diketahui.</a:t>
            </a:r>
          </a:p>
          <a:p>
            <a:pPr lvl="1"/>
            <a:r>
              <a:rPr lang="id-ID" dirty="0" smtClean="0"/>
              <a:t>Persoalan N-Ratu: persoalan yg ideal (letak simpul solusi diketahui)</a:t>
            </a:r>
          </a:p>
          <a:p>
            <a:r>
              <a:rPr lang="id-ID" dirty="0" smtClean="0"/>
              <a:t>Contoh: permainan 8-puzzle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848E6-D71A-473D-AAC8-8FB6DC0E7D76}" type="slidenum">
              <a:rPr lang="id-ID" smtClean="0"/>
              <a:pPr/>
              <a:t>11</a:t>
            </a:fld>
            <a:endParaRPr lang="id-ID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IF2211 B&amp;B/MLK&amp;RN</a:t>
            </a: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Permainan 15-Puzzle</a:t>
            </a:r>
            <a:endParaRPr lang="id-ID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4572008"/>
            <a:ext cx="8229600" cy="1554155"/>
          </a:xfrm>
        </p:spPr>
        <p:txBody>
          <a:bodyPr>
            <a:normAutofit/>
          </a:bodyPr>
          <a:lstStyle/>
          <a:p>
            <a:r>
              <a:rPr lang="id-ID" dirty="0" smtClean="0"/>
              <a:t>State berdasarkan ubin kosong (</a:t>
            </a:r>
            <a:r>
              <a:rPr lang="id-ID" i="1" dirty="0" smtClean="0"/>
              <a:t>blank</a:t>
            </a:r>
            <a:r>
              <a:rPr lang="id-ID" dirty="0" smtClean="0"/>
              <a:t>)</a:t>
            </a:r>
          </a:p>
          <a:p>
            <a:r>
              <a:rPr lang="id-ID" dirty="0" smtClean="0"/>
              <a:t>Aksi: up, down, left, right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t="16667"/>
          <a:stretch>
            <a:fillRect/>
          </a:stretch>
        </p:blipFill>
        <p:spPr bwMode="auto">
          <a:xfrm>
            <a:off x="1285852" y="1500174"/>
            <a:ext cx="6471679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848E6-D71A-473D-AAC8-8FB6DC0E7D76}" type="slidenum">
              <a:rPr lang="id-ID" smtClean="0"/>
              <a:pPr/>
              <a:t>12</a:t>
            </a:fld>
            <a:endParaRPr lang="id-ID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IF2211 B&amp;B/MLK&amp;RN</a:t>
            </a: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Terdapat 16! </a:t>
            </a:r>
            <a:r>
              <a:rPr lang="id-ID" dirty="0" smtClean="0">
                <a:sym typeface="Symbol"/>
              </a:rPr>
              <a:t></a:t>
            </a:r>
            <a:r>
              <a:rPr lang="id-ID" dirty="0" smtClean="0"/>
              <a:t> 20,9 x 10</a:t>
            </a:r>
            <a:r>
              <a:rPr lang="id-ID" baseline="30000" dirty="0" smtClean="0"/>
              <a:t>12</a:t>
            </a:r>
            <a:r>
              <a:rPr lang="id-ID" dirty="0" smtClean="0"/>
              <a:t> susunan ubin yang  berbeda, dan hanya setengah yang dapat dicapai dari state awal sembarang.</a:t>
            </a:r>
          </a:p>
          <a:p>
            <a:r>
              <a:rPr lang="id-ID" dirty="0" smtClean="0"/>
              <a:t>Teorema 8.1. Status tujuan hanya dapat dicapai dari status awal jika </a:t>
            </a:r>
            <a:br>
              <a:rPr lang="id-ID" dirty="0" smtClean="0"/>
            </a:br>
            <a:r>
              <a:rPr lang="id-ID" dirty="0" smtClean="0"/>
              <a:t>bernilai genap. X=1 jika pada sel yg diarsir.</a:t>
            </a:r>
          </a:p>
          <a:p>
            <a:endParaRPr lang="id-ID" dirty="0" smtClean="0"/>
          </a:p>
          <a:p>
            <a:endParaRPr lang="id-ID" dirty="0" smtClean="0"/>
          </a:p>
          <a:p>
            <a:endParaRPr lang="id-ID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1" y="3643314"/>
            <a:ext cx="2286013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Reachable Goal ?</a:t>
            </a:r>
            <a:endParaRPr lang="id-ID" dirty="0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4786322"/>
            <a:ext cx="5724525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785786" y="6143644"/>
            <a:ext cx="62865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dirty="0" smtClean="0"/>
              <a:t>http://www.cs.umsl.edu/~sanjiv/classes/cs5130/lectures/bb.pdf</a:t>
            </a:r>
            <a:endParaRPr lang="id-ID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848E6-D71A-473D-AAC8-8FB6DC0E7D76}" type="slidenum">
              <a:rPr lang="id-ID" smtClean="0"/>
              <a:pPr/>
              <a:t>13</a:t>
            </a:fld>
            <a:endParaRPr lang="id-ID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IF2211 B&amp;B/MLK&amp;RN</a:t>
            </a: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Reachable Goal : Kurang (i)</a:t>
            </a:r>
            <a:endParaRPr lang="id-ID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</p:nvPr>
        </p:nvGraphicFramePr>
        <p:xfrm>
          <a:off x="457200" y="1600200"/>
          <a:ext cx="1900222" cy="48291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776"/>
                <a:gridCol w="1214446"/>
              </a:tblGrid>
              <a:tr h="284070">
                <a:tc>
                  <a:txBody>
                    <a:bodyPr/>
                    <a:lstStyle/>
                    <a:p>
                      <a:r>
                        <a:rPr lang="id-ID" sz="1200" dirty="0" smtClean="0"/>
                        <a:t>i</a:t>
                      </a:r>
                      <a:endParaRPr lang="id-ID" sz="1200" dirty="0"/>
                    </a:p>
                  </a:txBody>
                  <a:tcPr marL="228735" marR="228735"/>
                </a:tc>
                <a:tc>
                  <a:txBody>
                    <a:bodyPr/>
                    <a:lstStyle/>
                    <a:p>
                      <a:r>
                        <a:rPr lang="id-ID" sz="1200" dirty="0" smtClean="0"/>
                        <a:t>Kurang (i)</a:t>
                      </a:r>
                      <a:endParaRPr lang="id-ID" sz="1200" dirty="0"/>
                    </a:p>
                  </a:txBody>
                  <a:tcPr marL="228735" marR="228735"/>
                </a:tc>
              </a:tr>
              <a:tr h="284070"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1</a:t>
                      </a:r>
                      <a:endParaRPr lang="id-ID" sz="1200" dirty="0"/>
                    </a:p>
                  </a:txBody>
                  <a:tcPr marL="228735" marR="228735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0</a:t>
                      </a:r>
                      <a:endParaRPr lang="id-ID" sz="1200" dirty="0"/>
                    </a:p>
                  </a:txBody>
                  <a:tcPr marL="228735" marR="228735"/>
                </a:tc>
              </a:tr>
              <a:tr h="284070"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2</a:t>
                      </a:r>
                      <a:endParaRPr lang="id-ID" sz="1200" dirty="0"/>
                    </a:p>
                  </a:txBody>
                  <a:tcPr marL="228735" marR="228735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0</a:t>
                      </a:r>
                      <a:endParaRPr lang="id-ID" sz="1200" dirty="0"/>
                    </a:p>
                  </a:txBody>
                  <a:tcPr marL="228735" marR="228735"/>
                </a:tc>
              </a:tr>
              <a:tr h="284070"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3</a:t>
                      </a:r>
                      <a:endParaRPr lang="id-ID" sz="1200" dirty="0"/>
                    </a:p>
                  </a:txBody>
                  <a:tcPr marL="228735" marR="228735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1</a:t>
                      </a:r>
                      <a:endParaRPr lang="id-ID" sz="1200" dirty="0"/>
                    </a:p>
                  </a:txBody>
                  <a:tcPr marL="228735" marR="228735"/>
                </a:tc>
              </a:tr>
              <a:tr h="284070"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4</a:t>
                      </a:r>
                      <a:endParaRPr lang="id-ID" sz="1200" dirty="0"/>
                    </a:p>
                  </a:txBody>
                  <a:tcPr marL="228735" marR="228735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1</a:t>
                      </a:r>
                      <a:endParaRPr lang="id-ID" sz="1200" dirty="0"/>
                    </a:p>
                  </a:txBody>
                  <a:tcPr marL="228735" marR="228735"/>
                </a:tc>
              </a:tr>
              <a:tr h="284070"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5</a:t>
                      </a:r>
                      <a:endParaRPr lang="id-ID" sz="1200" dirty="0"/>
                    </a:p>
                  </a:txBody>
                  <a:tcPr marL="228735" marR="228735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0</a:t>
                      </a:r>
                      <a:endParaRPr lang="id-ID" sz="1200" dirty="0"/>
                    </a:p>
                  </a:txBody>
                  <a:tcPr marL="228735" marR="228735"/>
                </a:tc>
              </a:tr>
              <a:tr h="284070"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6</a:t>
                      </a:r>
                      <a:endParaRPr lang="id-ID" sz="1200" dirty="0"/>
                    </a:p>
                  </a:txBody>
                  <a:tcPr marL="228735" marR="228735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0</a:t>
                      </a:r>
                      <a:endParaRPr lang="id-ID" sz="1200" dirty="0"/>
                    </a:p>
                  </a:txBody>
                  <a:tcPr marL="228735" marR="228735"/>
                </a:tc>
              </a:tr>
              <a:tr h="284070"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7</a:t>
                      </a:r>
                      <a:endParaRPr lang="id-ID" sz="1200" dirty="0"/>
                    </a:p>
                  </a:txBody>
                  <a:tcPr marL="228735" marR="228735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1</a:t>
                      </a:r>
                      <a:endParaRPr lang="id-ID" sz="1200" dirty="0"/>
                    </a:p>
                  </a:txBody>
                  <a:tcPr marL="228735" marR="228735"/>
                </a:tc>
              </a:tr>
              <a:tr h="284070"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8</a:t>
                      </a:r>
                      <a:endParaRPr lang="id-ID" sz="1200" dirty="0"/>
                    </a:p>
                  </a:txBody>
                  <a:tcPr marL="228735" marR="228735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0</a:t>
                      </a:r>
                      <a:endParaRPr lang="id-ID" sz="1200" dirty="0"/>
                    </a:p>
                  </a:txBody>
                  <a:tcPr marL="228735" marR="228735"/>
                </a:tc>
              </a:tr>
              <a:tr h="284070"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9</a:t>
                      </a:r>
                      <a:endParaRPr lang="id-ID" sz="1200" dirty="0"/>
                    </a:p>
                  </a:txBody>
                  <a:tcPr marL="228735" marR="228735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0</a:t>
                      </a:r>
                      <a:endParaRPr lang="id-ID" sz="1200" dirty="0"/>
                    </a:p>
                  </a:txBody>
                  <a:tcPr marL="228735" marR="228735"/>
                </a:tc>
              </a:tr>
              <a:tr h="284070"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10</a:t>
                      </a:r>
                      <a:endParaRPr lang="id-ID" sz="1200" dirty="0"/>
                    </a:p>
                  </a:txBody>
                  <a:tcPr marL="228735" marR="228735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0</a:t>
                      </a:r>
                      <a:endParaRPr lang="id-ID" sz="1200" dirty="0"/>
                    </a:p>
                  </a:txBody>
                  <a:tcPr marL="228735" marR="228735"/>
                </a:tc>
              </a:tr>
              <a:tr h="284070"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11</a:t>
                      </a:r>
                      <a:endParaRPr lang="id-ID" sz="1200" dirty="0"/>
                    </a:p>
                  </a:txBody>
                  <a:tcPr marL="228735" marR="228735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3</a:t>
                      </a:r>
                      <a:endParaRPr lang="id-ID" sz="1200" dirty="0"/>
                    </a:p>
                  </a:txBody>
                  <a:tcPr marL="228735" marR="228735"/>
                </a:tc>
              </a:tr>
              <a:tr h="284070"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12</a:t>
                      </a:r>
                      <a:endParaRPr lang="id-ID" sz="1200" dirty="0"/>
                    </a:p>
                  </a:txBody>
                  <a:tcPr marL="228735" marR="228735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6</a:t>
                      </a:r>
                      <a:endParaRPr lang="id-ID" sz="1200" dirty="0"/>
                    </a:p>
                  </a:txBody>
                  <a:tcPr marL="228735" marR="228735"/>
                </a:tc>
              </a:tr>
              <a:tr h="284070"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13</a:t>
                      </a:r>
                      <a:endParaRPr lang="id-ID" sz="1200" dirty="0"/>
                    </a:p>
                  </a:txBody>
                  <a:tcPr marL="228735" marR="228735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0</a:t>
                      </a:r>
                      <a:endParaRPr lang="id-ID" sz="1200" dirty="0"/>
                    </a:p>
                  </a:txBody>
                  <a:tcPr marL="228735" marR="228735"/>
                </a:tc>
              </a:tr>
              <a:tr h="284070"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14</a:t>
                      </a:r>
                      <a:endParaRPr lang="id-ID" sz="1200" dirty="0"/>
                    </a:p>
                  </a:txBody>
                  <a:tcPr marL="228735" marR="228735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4</a:t>
                      </a:r>
                      <a:endParaRPr lang="id-ID" sz="1200" dirty="0"/>
                    </a:p>
                  </a:txBody>
                  <a:tcPr marL="228735" marR="228735"/>
                </a:tc>
              </a:tr>
              <a:tr h="284070"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15</a:t>
                      </a:r>
                      <a:endParaRPr lang="id-ID" sz="1200" dirty="0"/>
                    </a:p>
                  </a:txBody>
                  <a:tcPr marL="228735" marR="228735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11</a:t>
                      </a:r>
                      <a:endParaRPr lang="id-ID" sz="1200" dirty="0"/>
                    </a:p>
                  </a:txBody>
                  <a:tcPr marL="228735" marR="228735"/>
                </a:tc>
              </a:tr>
              <a:tr h="284070"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16</a:t>
                      </a:r>
                      <a:endParaRPr lang="id-ID" sz="1200" dirty="0"/>
                    </a:p>
                  </a:txBody>
                  <a:tcPr marL="228735" marR="228735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10</a:t>
                      </a:r>
                      <a:endParaRPr lang="id-ID" sz="1200" dirty="0"/>
                    </a:p>
                  </a:txBody>
                  <a:tcPr marL="228735" marR="228735"/>
                </a:tc>
              </a:tr>
            </a:tbl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2571736" y="3500438"/>
            <a:ext cx="6115064" cy="2625725"/>
          </a:xfrm>
        </p:spPr>
        <p:txBody>
          <a:bodyPr>
            <a:normAutofit fontScale="92500" lnSpcReduction="20000"/>
          </a:bodyPr>
          <a:lstStyle/>
          <a:p>
            <a:r>
              <a:rPr lang="id-ID" dirty="0" smtClean="0"/>
              <a:t>KURANG(i) = jumlah ubin j sedemikian sehingga j &lt; i dan POSISI(j) &gt; POSISI(i). POSISI(i) = posisi ubin bernomor i pada susunan akhir. </a:t>
            </a:r>
          </a:p>
          <a:p>
            <a:r>
              <a:rPr lang="id-ID" dirty="0" smtClean="0"/>
              <a:t>KURANG (4) = 1 : terdapat 1 ubin (2)</a:t>
            </a:r>
          </a:p>
          <a:p>
            <a:r>
              <a:rPr lang="id-ID" dirty="0" smtClean="0"/>
              <a:t>Kesimpulan: status tujuan tidak dapat dicapai.</a:t>
            </a:r>
          </a:p>
          <a:p>
            <a:endParaRPr lang="id-ID" dirty="0" smtClean="0"/>
          </a:p>
          <a:p>
            <a:endParaRPr lang="id-ID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1500174"/>
            <a:ext cx="2000264" cy="1953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5143503" y="1643050"/>
          <a:ext cx="3536181" cy="785818"/>
        </p:xfrm>
        <a:graphic>
          <a:graphicData uri="http://schemas.openxmlformats.org/presentationml/2006/ole">
            <p:oleObj spid="_x0000_s8195" name="Equation" r:id="rId4" imgW="1942920" imgH="431640" progId="Equation.3">
              <p:embed/>
            </p:oleObj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848E6-D71A-473D-AAC8-8FB6DC0E7D76}" type="slidenum">
              <a:rPr lang="id-ID" smtClean="0"/>
              <a:pPr/>
              <a:t>14</a:t>
            </a:fld>
            <a:endParaRPr lang="id-ID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IF2211 B&amp;B/MLK&amp;RN</a:t>
            </a: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Reachable Goal ?</a:t>
            </a:r>
            <a:endParaRPr lang="id-ID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4294967295"/>
          </p:nvPr>
        </p:nvGraphicFramePr>
        <p:xfrm>
          <a:off x="6643702" y="1643050"/>
          <a:ext cx="1900222" cy="48291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776"/>
                <a:gridCol w="1214446"/>
              </a:tblGrid>
              <a:tr h="284070">
                <a:tc>
                  <a:txBody>
                    <a:bodyPr/>
                    <a:lstStyle/>
                    <a:p>
                      <a:r>
                        <a:rPr lang="id-ID" sz="1200" dirty="0" smtClean="0"/>
                        <a:t>i</a:t>
                      </a:r>
                      <a:endParaRPr lang="id-ID" sz="1200" dirty="0"/>
                    </a:p>
                  </a:txBody>
                  <a:tcPr marL="228735" marR="228735"/>
                </a:tc>
                <a:tc>
                  <a:txBody>
                    <a:bodyPr/>
                    <a:lstStyle/>
                    <a:p>
                      <a:r>
                        <a:rPr lang="id-ID" sz="1200" dirty="0" smtClean="0"/>
                        <a:t>Kurang (i)</a:t>
                      </a:r>
                      <a:endParaRPr lang="id-ID" sz="1200" dirty="0"/>
                    </a:p>
                  </a:txBody>
                  <a:tcPr marL="228735" marR="228735"/>
                </a:tc>
              </a:tr>
              <a:tr h="284070"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1</a:t>
                      </a:r>
                      <a:endParaRPr lang="id-ID" sz="1200" dirty="0"/>
                    </a:p>
                  </a:txBody>
                  <a:tcPr marL="228735" marR="228735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0</a:t>
                      </a:r>
                      <a:endParaRPr lang="id-ID" sz="1200" dirty="0"/>
                    </a:p>
                  </a:txBody>
                  <a:tcPr marL="228735" marR="228735"/>
                </a:tc>
              </a:tr>
              <a:tr h="284070"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2</a:t>
                      </a:r>
                      <a:endParaRPr lang="id-ID" sz="1200" dirty="0"/>
                    </a:p>
                  </a:txBody>
                  <a:tcPr marL="228735" marR="228735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0</a:t>
                      </a:r>
                      <a:endParaRPr lang="id-ID" sz="1200" dirty="0"/>
                    </a:p>
                  </a:txBody>
                  <a:tcPr marL="228735" marR="228735"/>
                </a:tc>
              </a:tr>
              <a:tr h="284070"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3</a:t>
                      </a:r>
                      <a:endParaRPr lang="id-ID" sz="1200" dirty="0"/>
                    </a:p>
                  </a:txBody>
                  <a:tcPr marL="228735" marR="228735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0</a:t>
                      </a:r>
                      <a:endParaRPr lang="id-ID" sz="1200" dirty="0"/>
                    </a:p>
                  </a:txBody>
                  <a:tcPr marL="228735" marR="228735"/>
                </a:tc>
              </a:tr>
              <a:tr h="284070"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4</a:t>
                      </a:r>
                      <a:endParaRPr lang="id-ID" sz="1200" dirty="0"/>
                    </a:p>
                  </a:txBody>
                  <a:tcPr marL="228735" marR="228735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0</a:t>
                      </a:r>
                      <a:endParaRPr lang="id-ID" sz="1200" dirty="0"/>
                    </a:p>
                  </a:txBody>
                  <a:tcPr marL="228735" marR="228735"/>
                </a:tc>
              </a:tr>
              <a:tr h="284070"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5</a:t>
                      </a:r>
                      <a:endParaRPr lang="id-ID" sz="1200" dirty="0"/>
                    </a:p>
                  </a:txBody>
                  <a:tcPr marL="228735" marR="228735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0</a:t>
                      </a:r>
                      <a:endParaRPr lang="id-ID" sz="1200" dirty="0"/>
                    </a:p>
                  </a:txBody>
                  <a:tcPr marL="228735" marR="228735"/>
                </a:tc>
              </a:tr>
              <a:tr h="284070"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6</a:t>
                      </a:r>
                      <a:endParaRPr lang="id-ID" sz="1200" dirty="0"/>
                    </a:p>
                  </a:txBody>
                  <a:tcPr marL="228735" marR="228735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0</a:t>
                      </a:r>
                      <a:endParaRPr lang="id-ID" sz="1200" dirty="0"/>
                    </a:p>
                  </a:txBody>
                  <a:tcPr marL="228735" marR="228735"/>
                </a:tc>
              </a:tr>
              <a:tr h="284070"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7</a:t>
                      </a:r>
                      <a:endParaRPr lang="id-ID" sz="1200" dirty="0"/>
                    </a:p>
                  </a:txBody>
                  <a:tcPr marL="228735" marR="228735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0</a:t>
                      </a:r>
                      <a:endParaRPr lang="id-ID" sz="1200" dirty="0"/>
                    </a:p>
                  </a:txBody>
                  <a:tcPr marL="228735" marR="228735"/>
                </a:tc>
              </a:tr>
              <a:tr h="284070"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8</a:t>
                      </a:r>
                      <a:endParaRPr lang="id-ID" sz="1200" dirty="0"/>
                    </a:p>
                  </a:txBody>
                  <a:tcPr marL="228735" marR="228735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1</a:t>
                      </a:r>
                      <a:endParaRPr lang="id-ID" sz="1200" dirty="0"/>
                    </a:p>
                  </a:txBody>
                  <a:tcPr marL="228735" marR="228735"/>
                </a:tc>
              </a:tr>
              <a:tr h="284070"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9</a:t>
                      </a:r>
                      <a:endParaRPr lang="id-ID" sz="1200" dirty="0"/>
                    </a:p>
                  </a:txBody>
                  <a:tcPr marL="228735" marR="228735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1</a:t>
                      </a:r>
                      <a:endParaRPr lang="id-ID" sz="1200" dirty="0"/>
                    </a:p>
                  </a:txBody>
                  <a:tcPr marL="228735" marR="228735"/>
                </a:tc>
              </a:tr>
              <a:tr h="284070"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10</a:t>
                      </a:r>
                      <a:endParaRPr lang="id-ID" sz="1200" dirty="0"/>
                    </a:p>
                  </a:txBody>
                  <a:tcPr marL="228735" marR="228735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1</a:t>
                      </a:r>
                      <a:endParaRPr lang="id-ID" sz="1200" dirty="0"/>
                    </a:p>
                  </a:txBody>
                  <a:tcPr marL="228735" marR="228735"/>
                </a:tc>
              </a:tr>
              <a:tr h="284070"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11</a:t>
                      </a:r>
                      <a:endParaRPr lang="id-ID" sz="1200" dirty="0"/>
                    </a:p>
                  </a:txBody>
                  <a:tcPr marL="228735" marR="228735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0</a:t>
                      </a:r>
                      <a:endParaRPr lang="id-ID" sz="1200" dirty="0"/>
                    </a:p>
                  </a:txBody>
                  <a:tcPr marL="228735" marR="228735"/>
                </a:tc>
              </a:tr>
              <a:tr h="284070"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12</a:t>
                      </a:r>
                      <a:endParaRPr lang="id-ID" sz="1200" dirty="0"/>
                    </a:p>
                  </a:txBody>
                  <a:tcPr marL="228735" marR="228735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0</a:t>
                      </a:r>
                      <a:endParaRPr lang="id-ID" sz="1200" dirty="0"/>
                    </a:p>
                  </a:txBody>
                  <a:tcPr marL="228735" marR="228735"/>
                </a:tc>
              </a:tr>
              <a:tr h="284070"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13</a:t>
                      </a:r>
                      <a:endParaRPr lang="id-ID" sz="1200" dirty="0"/>
                    </a:p>
                  </a:txBody>
                  <a:tcPr marL="228735" marR="228735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1</a:t>
                      </a:r>
                      <a:endParaRPr lang="id-ID" sz="1200" dirty="0"/>
                    </a:p>
                  </a:txBody>
                  <a:tcPr marL="228735" marR="228735"/>
                </a:tc>
              </a:tr>
              <a:tr h="284070"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14</a:t>
                      </a:r>
                      <a:endParaRPr lang="id-ID" sz="1200" dirty="0"/>
                    </a:p>
                  </a:txBody>
                  <a:tcPr marL="228735" marR="228735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1</a:t>
                      </a:r>
                      <a:endParaRPr lang="id-ID" sz="1200" dirty="0"/>
                    </a:p>
                  </a:txBody>
                  <a:tcPr marL="228735" marR="228735"/>
                </a:tc>
              </a:tr>
              <a:tr h="284070"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15</a:t>
                      </a:r>
                      <a:endParaRPr lang="id-ID" sz="1200" dirty="0"/>
                    </a:p>
                  </a:txBody>
                  <a:tcPr marL="228735" marR="228735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1</a:t>
                      </a:r>
                      <a:endParaRPr lang="id-ID" sz="1200" dirty="0"/>
                    </a:p>
                  </a:txBody>
                  <a:tcPr marL="228735" marR="228735"/>
                </a:tc>
              </a:tr>
              <a:tr h="284070"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16</a:t>
                      </a:r>
                      <a:endParaRPr lang="id-ID" sz="1200" dirty="0"/>
                    </a:p>
                  </a:txBody>
                  <a:tcPr marL="228735" marR="228735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9</a:t>
                      </a:r>
                      <a:endParaRPr lang="id-ID" sz="1200" dirty="0"/>
                    </a:p>
                  </a:txBody>
                  <a:tcPr marL="228735" marR="228735"/>
                </a:tc>
              </a:tr>
            </a:tbl>
          </a:graphicData>
        </a:graphic>
      </p:graphicFrame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714488"/>
            <a:ext cx="1647825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1714488"/>
            <a:ext cx="1771392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ight Arrow 10"/>
          <p:cNvSpPr/>
          <p:nvPr/>
        </p:nvSpPr>
        <p:spPr>
          <a:xfrm>
            <a:off x="2428860" y="2214554"/>
            <a:ext cx="1285884" cy="7143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?</a:t>
            </a:r>
            <a:endParaRPr lang="id-ID" dirty="0"/>
          </a:p>
        </p:txBody>
      </p:sp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3643314"/>
            <a:ext cx="1643074" cy="1732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9223" name="Object 7"/>
          <p:cNvGraphicFramePr>
            <a:graphicFrameLocks noChangeAspect="1"/>
          </p:cNvGraphicFramePr>
          <p:nvPr/>
        </p:nvGraphicFramePr>
        <p:xfrm>
          <a:off x="2760663" y="3786188"/>
          <a:ext cx="3444875" cy="785812"/>
        </p:xfrm>
        <a:graphic>
          <a:graphicData uri="http://schemas.openxmlformats.org/presentationml/2006/ole">
            <p:oleObj spid="_x0000_s9223" name="Equation" r:id="rId6" imgW="1892160" imgH="431640" progId="Equation.3">
              <p:embed/>
            </p:oleObj>
          </a:graphicData>
        </a:graphic>
      </p:graphicFrame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848E6-D71A-473D-AAC8-8FB6DC0E7D76}" type="slidenum">
              <a:rPr lang="id-ID" smtClean="0"/>
              <a:pPr/>
              <a:t>15</a:t>
            </a:fld>
            <a:endParaRPr lang="id-ID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IF2211 B&amp;B/MLK&amp;RN</a:t>
            </a: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Pohon Ruang Status untuk 15-Puzzle</a:t>
            </a:r>
            <a:endParaRPr lang="id-ID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160333"/>
            <a:ext cx="7358114" cy="5501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848E6-D71A-473D-AAC8-8FB6DC0E7D76}" type="slidenum">
              <a:rPr lang="id-ID" smtClean="0"/>
              <a:pPr/>
              <a:t>16</a:t>
            </a:fld>
            <a:endParaRPr lang="id-ID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IF2211 B&amp;B/MLK&amp;RN</a:t>
            </a: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Pohon Ruang Status untuk DFS</a:t>
            </a:r>
            <a:endParaRPr lang="id-ID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IF2211 B&amp;B/MLK&amp;RN</a:t>
            </a:r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848E6-D71A-473D-AAC8-8FB6DC0E7D76}" type="slidenum">
              <a:rPr lang="id-ID" smtClean="0"/>
              <a:pPr/>
              <a:t>17</a:t>
            </a:fld>
            <a:endParaRPr lang="id-ID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768" y="1500174"/>
            <a:ext cx="9005232" cy="3257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1000100" y="5143512"/>
            <a:ext cx="67151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dirty="0" smtClean="0"/>
              <a:t>http://chern.ie.nthu.edu.tw/alg2003/alg-2009-chap-7.pdf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Cost dari Simpul Hidup (2)</a:t>
            </a:r>
            <a:endParaRPr lang="id-ID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71939"/>
          </a:xfrm>
        </p:spPr>
        <p:txBody>
          <a:bodyPr>
            <a:normAutofit lnSpcReduction="10000"/>
          </a:bodyPr>
          <a:lstStyle/>
          <a:p>
            <a:r>
              <a:rPr lang="id-ID" dirty="0" smtClean="0"/>
              <a:t>Pada umumnya, untuk kebanyakan persoalan, letak simpul solusi tidak diketahui.</a:t>
            </a:r>
          </a:p>
          <a:p>
            <a:r>
              <a:rPr lang="id-ID" i="1" dirty="0" smtClean="0"/>
              <a:t>Cost</a:t>
            </a:r>
            <a:r>
              <a:rPr lang="id-ID" dirty="0" smtClean="0"/>
              <a:t> setiap simpul umumnya berupa taksiran.</a:t>
            </a:r>
          </a:p>
          <a:p>
            <a:endParaRPr lang="id-ID" dirty="0"/>
          </a:p>
          <a:p>
            <a:endParaRPr lang="id-ID" dirty="0" smtClean="0"/>
          </a:p>
          <a:p>
            <a:endParaRPr lang="id-ID" dirty="0"/>
          </a:p>
          <a:p>
            <a:r>
              <a:rPr lang="id-ID" dirty="0" smtClean="0"/>
              <a:t>Cost simpul P pada 15-puzzle: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3" y="3071810"/>
            <a:ext cx="5143535" cy="1616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6800" y="5143512"/>
            <a:ext cx="539115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848E6-D71A-473D-AAC8-8FB6DC0E7D76}" type="slidenum">
              <a:rPr lang="id-ID" smtClean="0"/>
              <a:pPr/>
              <a:t>18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IF2211 B&amp;B/MLK&amp;RN</a:t>
            </a: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Cost dari Simpul Hidup 15-Puzzle</a:t>
            </a:r>
            <a:endParaRPr lang="id-ID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500174"/>
            <a:ext cx="7440982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 t="2627"/>
          <a:stretch>
            <a:fillRect/>
          </a:stretch>
        </p:blipFill>
        <p:spPr bwMode="auto">
          <a:xfrm>
            <a:off x="642910" y="2643182"/>
            <a:ext cx="7869326" cy="2647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642910" y="5429264"/>
            <a:ext cx="1263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/>
              <a:t>C(2)=1+4=5</a:t>
            </a:r>
            <a:endParaRPr lang="id-ID" dirty="0"/>
          </a:p>
        </p:txBody>
      </p:sp>
      <p:sp>
        <p:nvSpPr>
          <p:cNvPr id="7" name="TextBox 6"/>
          <p:cNvSpPr txBox="1"/>
          <p:nvPr/>
        </p:nvSpPr>
        <p:spPr>
          <a:xfrm>
            <a:off x="2571736" y="5429264"/>
            <a:ext cx="1263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/>
              <a:t>C(3)=1+4=5</a:t>
            </a:r>
            <a:endParaRPr lang="id-ID" dirty="0"/>
          </a:p>
        </p:txBody>
      </p:sp>
      <p:sp>
        <p:nvSpPr>
          <p:cNvPr id="8" name="TextBox 7"/>
          <p:cNvSpPr txBox="1"/>
          <p:nvPr/>
        </p:nvSpPr>
        <p:spPr>
          <a:xfrm>
            <a:off x="4929190" y="5357826"/>
            <a:ext cx="1263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/>
              <a:t>C(4)=1+2=3</a:t>
            </a:r>
            <a:endParaRPr lang="id-ID" dirty="0"/>
          </a:p>
        </p:txBody>
      </p:sp>
      <p:sp>
        <p:nvSpPr>
          <p:cNvPr id="9" name="TextBox 8"/>
          <p:cNvSpPr txBox="1"/>
          <p:nvPr/>
        </p:nvSpPr>
        <p:spPr>
          <a:xfrm>
            <a:off x="7429520" y="5357826"/>
            <a:ext cx="1263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/>
              <a:t>C(5)=1+4=5</a:t>
            </a:r>
            <a:endParaRPr lang="id-ID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848E6-D71A-473D-AAC8-8FB6DC0E7D76}" type="slidenum">
              <a:rPr lang="id-ID" smtClean="0"/>
              <a:pPr/>
              <a:t>19</a:t>
            </a:fld>
            <a:endParaRPr lang="id-ID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IF2211 B&amp;B/MLK&amp;RN</a:t>
            </a: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Overview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d-ID" dirty="0" smtClean="0"/>
              <a:t>Pembentukan pohon ruang status (state space tree) dinamis dengan BFS, DFS, DLS, dan IDS untuk mencari solusi persoalan</a:t>
            </a:r>
          </a:p>
          <a:p>
            <a:pPr lvl="1"/>
            <a:r>
              <a:rPr lang="id-ID" dirty="0" smtClean="0"/>
              <a:t>BFS: solusi dgn minimum step, exponential space</a:t>
            </a:r>
          </a:p>
          <a:p>
            <a:pPr lvl="1"/>
            <a:r>
              <a:rPr lang="id-ID" dirty="0" smtClean="0"/>
              <a:t>DFS:  lebih efisien (1 solusi) , lintasannya dapat terlalu panjang (pohon ruang status tidak berhingga kedalamannya)</a:t>
            </a:r>
          </a:p>
          <a:p>
            <a:pPr lvl="1"/>
            <a:r>
              <a:rPr lang="id-ID" dirty="0" smtClean="0"/>
              <a:t>DLS: variasi DFS, solusi bisa tidak ketemu (depth-limited)</a:t>
            </a:r>
          </a:p>
          <a:p>
            <a:pPr lvl="1"/>
            <a:r>
              <a:rPr lang="id-ID" dirty="0" smtClean="0"/>
              <a:t>IDS: sekuens DLS (depth ++)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848E6-D71A-473D-AAC8-8FB6DC0E7D76}" type="slidenum">
              <a:rPr lang="id-ID" smtClean="0"/>
              <a:pPr/>
              <a:t>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IF2211 B&amp;B/MLK&amp;RN</a:t>
            </a: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 fontScale="90000"/>
          </a:bodyPr>
          <a:lstStyle/>
          <a:p>
            <a:r>
              <a:rPr lang="id-ID" dirty="0" smtClean="0"/>
              <a:t>Pembentukan Pohon Ruang Status </a:t>
            </a:r>
            <a:br>
              <a:rPr lang="id-ID" dirty="0" smtClean="0"/>
            </a:br>
            <a:r>
              <a:rPr lang="id-ID" dirty="0" smtClean="0"/>
              <a:t>15-Puzzle dengan Branch &amp; Bound</a:t>
            </a:r>
            <a:endParaRPr lang="id-ID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245086"/>
            <a:ext cx="7000924" cy="5612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6" name="Content Placeholder 9"/>
          <p:cNvGraphicFramePr>
            <a:graphicFrameLocks/>
          </p:cNvGraphicFramePr>
          <p:nvPr/>
        </p:nvGraphicFramePr>
        <p:xfrm>
          <a:off x="6000760" y="4789510"/>
          <a:ext cx="3071834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8"/>
                <a:gridCol w="1928826"/>
              </a:tblGrid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Simpul-E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Simpul Hidup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1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4,2,3,5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4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10,2,3,5,11,12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10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dirty="0" smtClean="0"/>
                        <a:t>23,2,3,5,11,12,22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23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Solusi ketemu</a:t>
                      </a:r>
                      <a:endParaRPr lang="id-ID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7" name="Straight Connector 6"/>
          <p:cNvCxnSpPr/>
          <p:nvPr/>
        </p:nvCxnSpPr>
        <p:spPr>
          <a:xfrm rot="16200000" flipH="1">
            <a:off x="3755688" y="2214554"/>
            <a:ext cx="714380" cy="7143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0800000" flipV="1">
            <a:off x="3643306" y="3714752"/>
            <a:ext cx="857256" cy="7143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16200000" flipH="1">
            <a:off x="3643306" y="5214950"/>
            <a:ext cx="571504" cy="57150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848E6-D71A-473D-AAC8-8FB6DC0E7D76}" type="slidenum">
              <a:rPr lang="id-ID" smtClean="0"/>
              <a:pPr/>
              <a:t>20</a:t>
            </a:fld>
            <a:endParaRPr lang="id-ID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IF2211 B&amp;B/MLK&amp;RN</a:t>
            </a: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C209D4D-926E-45DC-97DA-2FC6FF1EFA5F}" type="slidenum">
              <a:rPr lang="en-US"/>
              <a:pPr/>
              <a:t>21</a:t>
            </a:fld>
            <a:endParaRPr lang="en-US"/>
          </a:p>
        </p:txBody>
      </p:sp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685800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latin typeface="Verdana" pitchFamily="34" charset="0"/>
              </a:rPr>
              <a:t>Travelling Salesperson Problem</a:t>
            </a:r>
            <a:endParaRPr lang="en-US" sz="4000" dirty="0" smtClean="0"/>
          </a:p>
        </p:txBody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4171952" cy="4395806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400" dirty="0" err="1" smtClean="0">
                <a:latin typeface="Verdana" pitchFamily="34" charset="0"/>
              </a:rPr>
              <a:t>Persoalan</a:t>
            </a:r>
            <a:r>
              <a:rPr lang="en-US" sz="2400" dirty="0" smtClean="0">
                <a:latin typeface="Verdana" pitchFamily="34" charset="0"/>
              </a:rPr>
              <a:t>: </a:t>
            </a:r>
            <a:r>
              <a:rPr lang="en-US" sz="2400" dirty="0" err="1" smtClean="0">
                <a:latin typeface="Verdana" pitchFamily="34" charset="0"/>
              </a:rPr>
              <a:t>Diberikan</a:t>
            </a:r>
            <a:r>
              <a:rPr lang="en-US" sz="2400" dirty="0" smtClean="0">
                <a:latin typeface="Verdana" pitchFamily="34" charset="0"/>
              </a:rPr>
              <a:t> </a:t>
            </a:r>
            <a:r>
              <a:rPr lang="en-US" sz="2400" i="1" dirty="0" smtClean="0">
                <a:latin typeface="Verdana" pitchFamily="34" charset="0"/>
              </a:rPr>
              <a:t>n</a:t>
            </a:r>
            <a:r>
              <a:rPr lang="en-US" sz="2400" dirty="0" smtClean="0">
                <a:latin typeface="Verdana" pitchFamily="34" charset="0"/>
              </a:rPr>
              <a:t> </a:t>
            </a:r>
            <a:r>
              <a:rPr lang="en-US" sz="2400" dirty="0" err="1" smtClean="0">
                <a:latin typeface="Verdana" pitchFamily="34" charset="0"/>
              </a:rPr>
              <a:t>buah</a:t>
            </a:r>
            <a:r>
              <a:rPr lang="en-US" sz="2400" dirty="0" smtClean="0">
                <a:latin typeface="Verdana" pitchFamily="34" charset="0"/>
              </a:rPr>
              <a:t> </a:t>
            </a:r>
            <a:r>
              <a:rPr lang="en-US" sz="2400" dirty="0" err="1" smtClean="0">
                <a:latin typeface="Verdana" pitchFamily="34" charset="0"/>
              </a:rPr>
              <a:t>kota</a:t>
            </a:r>
            <a:r>
              <a:rPr lang="en-US" sz="2400" dirty="0" smtClean="0">
                <a:latin typeface="Verdana" pitchFamily="34" charset="0"/>
              </a:rPr>
              <a:t> </a:t>
            </a:r>
            <a:r>
              <a:rPr lang="en-US" sz="2400" dirty="0" err="1" smtClean="0">
                <a:latin typeface="Verdana" pitchFamily="34" charset="0"/>
              </a:rPr>
              <a:t>serta</a:t>
            </a:r>
            <a:r>
              <a:rPr lang="en-US" sz="2400" dirty="0" smtClean="0">
                <a:latin typeface="Verdana" pitchFamily="34" charset="0"/>
              </a:rPr>
              <a:t> </a:t>
            </a:r>
            <a:r>
              <a:rPr lang="en-US" sz="2400" dirty="0" err="1" smtClean="0">
                <a:latin typeface="Verdana" pitchFamily="34" charset="0"/>
              </a:rPr>
              <a:t>diketahui</a:t>
            </a:r>
            <a:r>
              <a:rPr lang="en-US" sz="2400" dirty="0" smtClean="0">
                <a:latin typeface="Verdana" pitchFamily="34" charset="0"/>
              </a:rPr>
              <a:t> </a:t>
            </a:r>
            <a:r>
              <a:rPr lang="en-US" sz="2400" dirty="0" err="1" smtClean="0">
                <a:latin typeface="Verdana" pitchFamily="34" charset="0"/>
              </a:rPr>
              <a:t>jarak</a:t>
            </a:r>
            <a:r>
              <a:rPr lang="en-US" sz="2400" dirty="0" smtClean="0">
                <a:latin typeface="Verdana" pitchFamily="34" charset="0"/>
              </a:rPr>
              <a:t> </a:t>
            </a:r>
            <a:r>
              <a:rPr lang="en-US" sz="2400" dirty="0" err="1" smtClean="0">
                <a:latin typeface="Verdana" pitchFamily="34" charset="0"/>
              </a:rPr>
              <a:t>antara</a:t>
            </a:r>
            <a:r>
              <a:rPr lang="en-US" sz="2400" dirty="0" smtClean="0">
                <a:latin typeface="Verdana" pitchFamily="34" charset="0"/>
              </a:rPr>
              <a:t> </a:t>
            </a:r>
            <a:r>
              <a:rPr lang="en-US" sz="2400" dirty="0" err="1" smtClean="0">
                <a:latin typeface="Verdana" pitchFamily="34" charset="0"/>
              </a:rPr>
              <a:t>setiap</a:t>
            </a:r>
            <a:r>
              <a:rPr lang="en-US" sz="2400" dirty="0" smtClean="0">
                <a:latin typeface="Verdana" pitchFamily="34" charset="0"/>
              </a:rPr>
              <a:t> </a:t>
            </a:r>
            <a:r>
              <a:rPr lang="en-US" sz="2400" dirty="0" err="1" smtClean="0">
                <a:latin typeface="Verdana" pitchFamily="34" charset="0"/>
              </a:rPr>
              <a:t>kota</a:t>
            </a:r>
            <a:r>
              <a:rPr lang="en-US" sz="2400" dirty="0" smtClean="0">
                <a:latin typeface="Verdana" pitchFamily="34" charset="0"/>
              </a:rPr>
              <a:t> </a:t>
            </a:r>
            <a:r>
              <a:rPr lang="en-US" sz="2400" dirty="0" err="1" smtClean="0">
                <a:latin typeface="Verdana" pitchFamily="34" charset="0"/>
              </a:rPr>
              <a:t>satu</a:t>
            </a:r>
            <a:r>
              <a:rPr lang="en-US" sz="2400" dirty="0" smtClean="0">
                <a:latin typeface="Verdana" pitchFamily="34" charset="0"/>
              </a:rPr>
              <a:t> </a:t>
            </a:r>
            <a:r>
              <a:rPr lang="en-US" sz="2400" dirty="0" err="1" smtClean="0">
                <a:latin typeface="Verdana" pitchFamily="34" charset="0"/>
              </a:rPr>
              <a:t>sama</a:t>
            </a:r>
            <a:r>
              <a:rPr lang="en-US" sz="2400" dirty="0" smtClean="0">
                <a:latin typeface="Verdana" pitchFamily="34" charset="0"/>
              </a:rPr>
              <a:t> lain. </a:t>
            </a:r>
            <a:r>
              <a:rPr lang="en-US" sz="2400" dirty="0" err="1" smtClean="0">
                <a:latin typeface="Verdana" pitchFamily="34" charset="0"/>
              </a:rPr>
              <a:t>Temukan</a:t>
            </a:r>
            <a:r>
              <a:rPr lang="en-US" sz="2400" dirty="0" smtClean="0">
                <a:latin typeface="Verdana" pitchFamily="34" charset="0"/>
              </a:rPr>
              <a:t> </a:t>
            </a:r>
            <a:r>
              <a:rPr lang="en-US" sz="2400" dirty="0" err="1" smtClean="0">
                <a:latin typeface="Verdana" pitchFamily="34" charset="0"/>
              </a:rPr>
              <a:t>perjalanan</a:t>
            </a:r>
            <a:r>
              <a:rPr lang="en-US" sz="2400" dirty="0" smtClean="0">
                <a:latin typeface="Verdana" pitchFamily="34" charset="0"/>
              </a:rPr>
              <a:t> (</a:t>
            </a:r>
            <a:r>
              <a:rPr lang="en-US" sz="2400" i="1" dirty="0" smtClean="0">
                <a:latin typeface="Verdana" pitchFamily="34" charset="0"/>
              </a:rPr>
              <a:t>tour</a:t>
            </a:r>
            <a:r>
              <a:rPr lang="en-US" sz="2400" dirty="0" smtClean="0">
                <a:latin typeface="Verdana" pitchFamily="34" charset="0"/>
              </a:rPr>
              <a:t>) </a:t>
            </a:r>
            <a:r>
              <a:rPr lang="en-US" sz="2400" u="sng" dirty="0" err="1" smtClean="0">
                <a:latin typeface="Verdana" pitchFamily="34" charset="0"/>
              </a:rPr>
              <a:t>terpendek</a:t>
            </a:r>
            <a:r>
              <a:rPr lang="en-US" sz="2400" dirty="0" smtClean="0">
                <a:latin typeface="Verdana" pitchFamily="34" charset="0"/>
              </a:rPr>
              <a:t> yang </a:t>
            </a:r>
            <a:r>
              <a:rPr lang="en-US" sz="2400" dirty="0" err="1" smtClean="0">
                <a:latin typeface="Verdana" pitchFamily="34" charset="0"/>
              </a:rPr>
              <a:t>melalui</a:t>
            </a:r>
            <a:r>
              <a:rPr lang="en-US" sz="2400" dirty="0" smtClean="0">
                <a:latin typeface="Verdana" pitchFamily="34" charset="0"/>
              </a:rPr>
              <a:t> </a:t>
            </a:r>
            <a:r>
              <a:rPr lang="en-US" sz="2400" dirty="0" err="1" smtClean="0">
                <a:latin typeface="Verdana" pitchFamily="34" charset="0"/>
              </a:rPr>
              <a:t>setiap</a:t>
            </a:r>
            <a:r>
              <a:rPr lang="en-US" sz="2400" dirty="0" smtClean="0">
                <a:latin typeface="Verdana" pitchFamily="34" charset="0"/>
              </a:rPr>
              <a:t> </a:t>
            </a:r>
            <a:r>
              <a:rPr lang="en-US" sz="2400" dirty="0" err="1" smtClean="0">
                <a:latin typeface="Verdana" pitchFamily="34" charset="0"/>
              </a:rPr>
              <a:t>kota</a:t>
            </a:r>
            <a:r>
              <a:rPr lang="en-US" sz="2400" dirty="0" smtClean="0">
                <a:latin typeface="Verdana" pitchFamily="34" charset="0"/>
              </a:rPr>
              <a:t> </a:t>
            </a:r>
            <a:r>
              <a:rPr lang="en-US" sz="2400" dirty="0" err="1" smtClean="0">
                <a:latin typeface="Verdana" pitchFamily="34" charset="0"/>
              </a:rPr>
              <a:t>lainnya</a:t>
            </a:r>
            <a:r>
              <a:rPr lang="en-US" sz="2400" dirty="0" smtClean="0">
                <a:latin typeface="Verdana" pitchFamily="34" charset="0"/>
              </a:rPr>
              <a:t> </a:t>
            </a:r>
            <a:r>
              <a:rPr lang="en-US" sz="2400" dirty="0" err="1" smtClean="0">
                <a:latin typeface="Verdana" pitchFamily="34" charset="0"/>
              </a:rPr>
              <a:t>hanya</a:t>
            </a:r>
            <a:r>
              <a:rPr lang="en-US" sz="2400" dirty="0" smtClean="0">
                <a:latin typeface="Verdana" pitchFamily="34" charset="0"/>
              </a:rPr>
              <a:t> </a:t>
            </a:r>
            <a:r>
              <a:rPr lang="en-US" sz="2400" dirty="0" err="1" smtClean="0">
                <a:latin typeface="Verdana" pitchFamily="34" charset="0"/>
              </a:rPr>
              <a:t>sekali</a:t>
            </a:r>
            <a:r>
              <a:rPr lang="en-US" sz="2400" dirty="0" smtClean="0">
                <a:latin typeface="Verdana" pitchFamily="34" charset="0"/>
              </a:rPr>
              <a:t> </a:t>
            </a:r>
            <a:r>
              <a:rPr lang="en-US" sz="2400" dirty="0" err="1" smtClean="0">
                <a:latin typeface="Verdana" pitchFamily="34" charset="0"/>
              </a:rPr>
              <a:t>dan</a:t>
            </a:r>
            <a:r>
              <a:rPr lang="en-US" sz="2400" dirty="0" smtClean="0">
                <a:latin typeface="Verdana" pitchFamily="34" charset="0"/>
              </a:rPr>
              <a:t> </a:t>
            </a:r>
            <a:r>
              <a:rPr lang="en-US" sz="2400" dirty="0" err="1" smtClean="0">
                <a:latin typeface="Verdana" pitchFamily="34" charset="0"/>
              </a:rPr>
              <a:t>kembali</a:t>
            </a:r>
            <a:r>
              <a:rPr lang="en-US" sz="2400" dirty="0" smtClean="0">
                <a:latin typeface="Verdana" pitchFamily="34" charset="0"/>
              </a:rPr>
              <a:t> </a:t>
            </a:r>
            <a:r>
              <a:rPr lang="en-US" sz="2400" dirty="0" err="1" smtClean="0">
                <a:latin typeface="Verdana" pitchFamily="34" charset="0"/>
              </a:rPr>
              <a:t>lagi</a:t>
            </a:r>
            <a:r>
              <a:rPr lang="en-US" sz="2400" dirty="0" smtClean="0">
                <a:latin typeface="Verdana" pitchFamily="34" charset="0"/>
              </a:rPr>
              <a:t> </a:t>
            </a:r>
            <a:r>
              <a:rPr lang="en-US" sz="2400" dirty="0" err="1" smtClean="0">
                <a:latin typeface="Verdana" pitchFamily="34" charset="0"/>
              </a:rPr>
              <a:t>ke</a:t>
            </a:r>
            <a:r>
              <a:rPr lang="en-US" sz="2400" dirty="0" smtClean="0">
                <a:latin typeface="Verdana" pitchFamily="34" charset="0"/>
              </a:rPr>
              <a:t> </a:t>
            </a:r>
            <a:r>
              <a:rPr lang="en-US" sz="2400" dirty="0" err="1" smtClean="0">
                <a:latin typeface="Verdana" pitchFamily="34" charset="0"/>
              </a:rPr>
              <a:t>kota</a:t>
            </a:r>
            <a:r>
              <a:rPr lang="en-US" sz="2400" dirty="0" smtClean="0">
                <a:latin typeface="Verdana" pitchFamily="34" charset="0"/>
              </a:rPr>
              <a:t> </a:t>
            </a:r>
            <a:r>
              <a:rPr lang="en-US" sz="2400" dirty="0" err="1" smtClean="0">
                <a:latin typeface="Verdana" pitchFamily="34" charset="0"/>
              </a:rPr>
              <a:t>asal</a:t>
            </a:r>
            <a:r>
              <a:rPr lang="en-US" sz="2400" dirty="0" smtClean="0">
                <a:latin typeface="Verdana" pitchFamily="34" charset="0"/>
              </a:rPr>
              <a:t> </a:t>
            </a:r>
            <a:r>
              <a:rPr lang="en-US" sz="2400" dirty="0" err="1" smtClean="0">
                <a:latin typeface="Verdana" pitchFamily="34" charset="0"/>
              </a:rPr>
              <a:t>keberangkatan</a:t>
            </a:r>
            <a:r>
              <a:rPr lang="en-US" sz="2400" dirty="0" smtClean="0">
                <a:latin typeface="Verdana" pitchFamily="34" charset="0"/>
              </a:rPr>
              <a:t>.</a:t>
            </a:r>
            <a:endParaRPr lang="id-ID" sz="2400" dirty="0" smtClean="0">
              <a:latin typeface="Verdana" pitchFamily="34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id-ID" sz="2400" dirty="0">
              <a:latin typeface="Verdana" pitchFamily="34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id-ID" sz="2400" dirty="0" smtClean="0">
                <a:latin typeface="Verdana" pitchFamily="34" charset="0"/>
              </a:rPr>
              <a:t>(n-1)! sirkuit hamilton</a:t>
            </a:r>
            <a:r>
              <a:rPr lang="en-US" sz="2400" dirty="0" smtClean="0">
                <a:latin typeface="Verdana" pitchFamily="34" charset="0"/>
              </a:rPr>
              <a:t> </a:t>
            </a:r>
          </a:p>
          <a:p>
            <a:pPr marL="0" indent="0" eaLnBrk="1" hangingPunct="1">
              <a:lnSpc>
                <a:spcPct val="90000"/>
              </a:lnSpc>
            </a:pPr>
            <a:endParaRPr lang="en-US" sz="2400" dirty="0" smtClean="0">
              <a:latin typeface="Verdana" pitchFamily="34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US" sz="2400" dirty="0" smtClean="0">
              <a:latin typeface="Verdana" pitchFamily="34" charset="0"/>
            </a:endParaRPr>
          </a:p>
        </p:txBody>
      </p:sp>
      <p:pic>
        <p:nvPicPr>
          <p:cNvPr id="49157" name="Picture 4" descr="C:\Documents and Settings\Rinaldi_M\My Documents\My Pictures\Salesma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1857364"/>
            <a:ext cx="3101975" cy="270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IF2211 B&amp;B/MLK&amp;RN</a:t>
            </a: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Pohon Ruang Status TSP 4 Simpul</a:t>
            </a:r>
            <a:endParaRPr lang="id-ID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IF2211 B&amp;B/MLK&amp;RN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848E6-D71A-473D-AAC8-8FB6DC0E7D76}" type="slidenum">
              <a:rPr lang="id-ID" smtClean="0"/>
              <a:pPr/>
              <a:t>22</a:t>
            </a:fld>
            <a:endParaRPr lang="id-ID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26742"/>
          <a:stretch>
            <a:fillRect/>
          </a:stretch>
        </p:blipFill>
        <p:spPr bwMode="auto">
          <a:xfrm>
            <a:off x="4214810" y="1571612"/>
            <a:ext cx="4305289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Connector 8"/>
          <p:cNvCxnSpPr/>
          <p:nvPr/>
        </p:nvCxnSpPr>
        <p:spPr>
          <a:xfrm rot="5400000">
            <a:off x="6000760" y="2428868"/>
            <a:ext cx="857256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5929322" y="3214686"/>
            <a:ext cx="571504" cy="42862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5642776" y="4357694"/>
            <a:ext cx="715174" cy="7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429388" y="2000240"/>
            <a:ext cx="1428760" cy="85725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7358082" y="3214686"/>
            <a:ext cx="571504" cy="42862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>
            <a:off x="7072330" y="4357694"/>
            <a:ext cx="715174" cy="7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42910" y="4572008"/>
            <a:ext cx="19848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/>
              <a:t>A=1; B=2; C=3; D=4</a:t>
            </a:r>
          </a:p>
          <a:p>
            <a:r>
              <a:rPr lang="id-ID" dirty="0" smtClean="0"/>
              <a:t>Simpul awal=1</a:t>
            </a:r>
            <a:endParaRPr lang="id-ID" dirty="0"/>
          </a:p>
        </p:txBody>
      </p:sp>
      <p:sp>
        <p:nvSpPr>
          <p:cNvPr id="15" name="TextBox 14"/>
          <p:cNvSpPr txBox="1"/>
          <p:nvPr/>
        </p:nvSpPr>
        <p:spPr>
          <a:xfrm>
            <a:off x="4500562" y="5214950"/>
            <a:ext cx="36576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/>
              <a:t>Solusi: 1-3-2-4-1 atau 1-4-2-3-1</a:t>
            </a:r>
          </a:p>
          <a:p>
            <a:r>
              <a:rPr lang="id-ID" dirty="0" smtClean="0"/>
              <a:t>Bobot=5+8+9+10=32 </a:t>
            </a:r>
            <a:br>
              <a:rPr lang="id-ID" dirty="0" smtClean="0"/>
            </a:br>
            <a:r>
              <a:rPr lang="id-ID" dirty="0" smtClean="0"/>
              <a:t>(lihat diktat: TSP-Brute Force hal 20)</a:t>
            </a:r>
            <a:endParaRPr lang="id-ID" dirty="0"/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785926"/>
            <a:ext cx="2714644" cy="1993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TSP dengan B &amp; B</a:t>
            </a:r>
            <a:endParaRPr lang="id-ID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IF2211 B&amp;B/MLK&amp;RN</a:t>
            </a:r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848E6-D71A-473D-AAC8-8FB6DC0E7D76}" type="slidenum">
              <a:rPr lang="id-ID" smtClean="0"/>
              <a:pPr/>
              <a:t>23</a:t>
            </a:fld>
            <a:endParaRPr lang="id-ID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785926"/>
            <a:ext cx="3140386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928662" y="4500570"/>
            <a:ext cx="3398687" cy="18374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id-ID" dirty="0" smtClean="0">
                <a:latin typeface="Verdana" pitchFamily="34" charset="0"/>
              </a:rPr>
              <a:t>4!=24 sirkuit hamilton</a:t>
            </a:r>
          </a:p>
          <a:p>
            <a:pPr>
              <a:lnSpc>
                <a:spcPct val="90000"/>
              </a:lnSpc>
            </a:pPr>
            <a:endParaRPr lang="id-ID" dirty="0" smtClean="0">
              <a:latin typeface="Verdana" pitchFamily="34" charset="0"/>
            </a:endParaRPr>
          </a:p>
          <a:p>
            <a:pPr>
              <a:lnSpc>
                <a:spcPct val="90000"/>
              </a:lnSpc>
            </a:pPr>
            <a:r>
              <a:rPr lang="id-ID" dirty="0" smtClean="0">
                <a:latin typeface="Verdana" pitchFamily="34" charset="0"/>
              </a:rPr>
              <a:t>Solusi: 1-4-2-5-3-1</a:t>
            </a:r>
          </a:p>
          <a:p>
            <a:pPr>
              <a:lnSpc>
                <a:spcPct val="90000"/>
              </a:lnSpc>
            </a:pPr>
            <a:r>
              <a:rPr lang="id-ID" dirty="0" smtClean="0">
                <a:latin typeface="Verdana" pitchFamily="34" charset="0"/>
              </a:rPr>
              <a:t>Bobot: 10+6+2+7+3=28</a:t>
            </a:r>
          </a:p>
          <a:p>
            <a:pPr>
              <a:lnSpc>
                <a:spcPct val="90000"/>
              </a:lnSpc>
            </a:pPr>
            <a:endParaRPr lang="id-ID" dirty="0" smtClean="0">
              <a:latin typeface="Verdana" pitchFamily="34" charset="0"/>
            </a:endParaRPr>
          </a:p>
          <a:p>
            <a:pPr>
              <a:lnSpc>
                <a:spcPct val="90000"/>
              </a:lnSpc>
            </a:pPr>
            <a:r>
              <a:rPr lang="id-ID" dirty="0" smtClean="0">
                <a:latin typeface="Verdana" pitchFamily="34" charset="0"/>
              </a:rPr>
              <a:t>Greedy: 1-4-5-2-3-1</a:t>
            </a:r>
          </a:p>
          <a:p>
            <a:pPr>
              <a:lnSpc>
                <a:spcPct val="90000"/>
              </a:lnSpc>
            </a:pPr>
            <a:r>
              <a:rPr lang="id-ID" dirty="0" smtClean="0">
                <a:latin typeface="Verdana" pitchFamily="34" charset="0"/>
              </a:rPr>
              <a:t>Bobot: 10+3+4+</a:t>
            </a:r>
            <a:r>
              <a:rPr lang="id-ID" dirty="0" smtClean="0">
                <a:solidFill>
                  <a:srgbClr val="FF0000"/>
                </a:solidFill>
                <a:latin typeface="Verdana" pitchFamily="34" charset="0"/>
              </a:rPr>
              <a:t>16</a:t>
            </a:r>
            <a:r>
              <a:rPr lang="id-ID" dirty="0" smtClean="0">
                <a:latin typeface="Verdana" pitchFamily="34" charset="0"/>
              </a:rPr>
              <a:t>+3=36</a:t>
            </a:r>
            <a:r>
              <a:rPr lang="en-US" dirty="0" smtClean="0">
                <a:latin typeface="Verdana" pitchFamily="34" charset="0"/>
              </a:rPr>
              <a:t> </a:t>
            </a:r>
            <a:endParaRPr lang="id-ID" dirty="0" smtClean="0">
              <a:latin typeface="Verdana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4000496" y="1643050"/>
            <a:ext cx="4929193" cy="4249304"/>
            <a:chOff x="4000496" y="1643050"/>
            <a:chExt cx="4929193" cy="4249304"/>
          </a:xfrm>
        </p:grpSpPr>
        <p:pic>
          <p:nvPicPr>
            <p:cNvPr id="1843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00496" y="1643050"/>
              <a:ext cx="4929193" cy="4249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9" name="Straight Connector 8"/>
            <p:cNvCxnSpPr/>
            <p:nvPr/>
          </p:nvCxnSpPr>
          <p:spPr>
            <a:xfrm rot="16200000" flipH="1">
              <a:off x="6322231" y="1964521"/>
              <a:ext cx="785818" cy="71438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5400000">
              <a:off x="6500826" y="3000372"/>
              <a:ext cx="571504" cy="57150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6251587" y="4037017"/>
              <a:ext cx="642148" cy="28495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5400000">
              <a:off x="6393669" y="5107793"/>
              <a:ext cx="642942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/>
          <p:cNvSpPr/>
          <p:nvPr/>
        </p:nvSpPr>
        <p:spPr>
          <a:xfrm>
            <a:off x="5286380" y="5857892"/>
            <a:ext cx="34016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dirty="0" smtClean="0"/>
              <a:t>B&amp;B-TSP dgn Reduced Cost Matrix</a:t>
            </a:r>
          </a:p>
          <a:p>
            <a:r>
              <a:rPr lang="id-ID" dirty="0" smtClean="0"/>
              <a:t>X</a:t>
            </a:r>
            <a:r>
              <a:rPr lang="id-ID" baseline="-25000" dirty="0" smtClean="0"/>
              <a:t>0</a:t>
            </a:r>
            <a:r>
              <a:rPr lang="id-ID" dirty="0" smtClean="0"/>
              <a:t>=X</a:t>
            </a:r>
            <a:r>
              <a:rPr lang="id-ID" baseline="-25000" dirty="0" smtClean="0"/>
              <a:t>5</a:t>
            </a:r>
            <a:r>
              <a:rPr lang="id-ID" dirty="0" smtClean="0"/>
              <a:t>=1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85720" y="1285860"/>
            <a:ext cx="5184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/>
              <a:t>Contoh lain TSP 5 simpul (matriks bobot/cost matrix):</a:t>
            </a:r>
            <a:endParaRPr lang="id-ID" dirty="0"/>
          </a:p>
        </p:txBody>
      </p:sp>
      <p:sp>
        <p:nvSpPr>
          <p:cNvPr id="15" name="Oval 14"/>
          <p:cNvSpPr/>
          <p:nvPr/>
        </p:nvSpPr>
        <p:spPr>
          <a:xfrm>
            <a:off x="2643174" y="1714488"/>
            <a:ext cx="571504" cy="571504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" name="Oval 16"/>
          <p:cNvSpPr/>
          <p:nvPr/>
        </p:nvSpPr>
        <p:spPr>
          <a:xfrm>
            <a:off x="1428728" y="3071810"/>
            <a:ext cx="571504" cy="571504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" name="Oval 17"/>
          <p:cNvSpPr/>
          <p:nvPr/>
        </p:nvSpPr>
        <p:spPr>
          <a:xfrm>
            <a:off x="3214678" y="2214554"/>
            <a:ext cx="571504" cy="571504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0" name="Oval 19"/>
          <p:cNvSpPr/>
          <p:nvPr/>
        </p:nvSpPr>
        <p:spPr>
          <a:xfrm>
            <a:off x="1928794" y="3571876"/>
            <a:ext cx="571504" cy="571504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1" name="Oval 20"/>
          <p:cNvSpPr/>
          <p:nvPr/>
        </p:nvSpPr>
        <p:spPr>
          <a:xfrm>
            <a:off x="785786" y="2643182"/>
            <a:ext cx="571504" cy="571504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Cost dari Simpul Hidup TSP</a:t>
            </a:r>
            <a:endParaRPr lang="id-ID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id-ID" dirty="0" smtClean="0"/>
              <a:t>Matriks ongkos-tereduksi (reduced cost matrix) dari graf</a:t>
            </a:r>
          </a:p>
          <a:p>
            <a:pPr marL="914400" lvl="1" indent="-382588"/>
            <a:r>
              <a:rPr lang="id-ID" dirty="0" smtClean="0"/>
              <a:t>Sebuah matriks dikatakan tereduksi jika setiap kolom dan barisnya mengandung paling sedikit satu buah nol dan semua elemen lainnya non-negatif.</a:t>
            </a:r>
          </a:p>
          <a:p>
            <a:pPr marL="914400" lvl="1" indent="-382588"/>
            <a:r>
              <a:rPr lang="id-ID" u="sng" dirty="0" smtClean="0">
                <a:solidFill>
                  <a:schemeClr val="tx2"/>
                </a:solidFill>
              </a:rPr>
              <a:t>Heuristik: </a:t>
            </a:r>
            <a:r>
              <a:rPr lang="id-ID" dirty="0" smtClean="0">
                <a:solidFill>
                  <a:schemeClr val="tx2"/>
                </a:solidFill>
              </a:rPr>
              <a:t>Jumlah total elemen pengurang dari semua baris dan kolom merupakan batas bawah dari total bobot minimum tur. </a:t>
            </a:r>
            <a:r>
              <a:rPr lang="id-ID" dirty="0" smtClean="0"/>
              <a:t>(hal 159)</a:t>
            </a:r>
          </a:p>
          <a:p>
            <a:pPr marL="514350" indent="-514350">
              <a:buFont typeface="+mj-lt"/>
              <a:buAutoNum type="arabicPeriod"/>
            </a:pPr>
            <a:r>
              <a:rPr lang="id-ID" dirty="0" smtClean="0"/>
              <a:t>Bobot minimum tur lengkap</a:t>
            </a:r>
            <a:endParaRPr lang="id-ID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IF2211 B&amp;B/MLK&amp;RN</a:t>
            </a:r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848E6-D71A-473D-AAC8-8FB6DC0E7D76}" type="slidenum">
              <a:rPr lang="id-ID" smtClean="0"/>
              <a:pPr/>
              <a:t>24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Reduced Cost Matrix: Contoh</a:t>
            </a:r>
            <a:endParaRPr lang="id-ID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IF2211 B&amp;B/MLK&amp;RN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848E6-D71A-473D-AAC8-8FB6DC0E7D76}" type="slidenum">
              <a:rPr lang="id-ID" smtClean="0"/>
              <a:pPr/>
              <a:t>25</a:t>
            </a:fld>
            <a:endParaRPr lang="id-ID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143116"/>
            <a:ext cx="238125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2143116"/>
            <a:ext cx="2389803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ight Arrow 7"/>
          <p:cNvSpPr/>
          <p:nvPr/>
        </p:nvSpPr>
        <p:spPr>
          <a:xfrm>
            <a:off x="3571868" y="2500306"/>
            <a:ext cx="1785950" cy="12858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Reduksi baris dan kolom</a:t>
            </a:r>
            <a:endParaRPr lang="id-ID" dirty="0"/>
          </a:p>
        </p:txBody>
      </p:sp>
      <p:sp>
        <p:nvSpPr>
          <p:cNvPr id="9" name="Rectangle 8"/>
          <p:cNvSpPr/>
          <p:nvPr/>
        </p:nvSpPr>
        <p:spPr>
          <a:xfrm>
            <a:off x="5643570" y="4214818"/>
            <a:ext cx="307183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000" dirty="0" smtClean="0"/>
              <a:t>Setiap kolom dan barisnya mengandung paling sedikit satu buah nol dan semua elemen lainnya non-negatif</a:t>
            </a:r>
            <a:endParaRPr lang="id-ID" sz="2000" dirty="0"/>
          </a:p>
        </p:txBody>
      </p:sp>
      <p:sp>
        <p:nvSpPr>
          <p:cNvPr id="10" name="Rectangle 9"/>
          <p:cNvSpPr/>
          <p:nvPr/>
        </p:nvSpPr>
        <p:spPr>
          <a:xfrm>
            <a:off x="1714480" y="1428736"/>
            <a:ext cx="4074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3200" dirty="0" smtClean="0"/>
              <a:t>R</a:t>
            </a:r>
            <a:endParaRPr lang="id-ID" sz="3200" dirty="0"/>
          </a:p>
        </p:txBody>
      </p:sp>
      <p:sp>
        <p:nvSpPr>
          <p:cNvPr id="11" name="Rectangle 10"/>
          <p:cNvSpPr/>
          <p:nvPr/>
        </p:nvSpPr>
        <p:spPr>
          <a:xfrm>
            <a:off x="6715140" y="1357298"/>
            <a:ext cx="4219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3200" dirty="0" smtClean="0"/>
              <a:t>A</a:t>
            </a:r>
            <a:endParaRPr lang="id-ID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Reduced Cost Matrix (3)</a:t>
            </a:r>
            <a:endParaRPr lang="id-ID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IF2211 B&amp;B/MLK&amp;RN</a:t>
            </a:r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848E6-D71A-473D-AAC8-8FB6DC0E7D76}" type="slidenum">
              <a:rPr lang="id-ID" smtClean="0"/>
              <a:pPr/>
              <a:t>26</a:t>
            </a:fld>
            <a:endParaRPr lang="id-ID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357298"/>
            <a:ext cx="6233627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3857628"/>
            <a:ext cx="6693783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B&amp;B-TSP dgn Reduced Cost Matrix</a:t>
            </a:r>
            <a:endParaRPr lang="id-ID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7758"/>
          </a:xfrm>
        </p:spPr>
        <p:txBody>
          <a:bodyPr>
            <a:normAutofit fontScale="70000" lnSpcReduction="20000"/>
          </a:bodyPr>
          <a:lstStyle/>
          <a:p>
            <a:r>
              <a:rPr lang="id-ID" dirty="0" smtClean="0"/>
              <a:t>Misalkan:  </a:t>
            </a:r>
          </a:p>
          <a:p>
            <a:pPr lvl="1"/>
            <a:r>
              <a:rPr lang="id-ID" dirty="0" smtClean="0"/>
              <a:t>A: matriks tereduksi untuk simpul R. </a:t>
            </a:r>
          </a:p>
          <a:p>
            <a:pPr lvl="1"/>
            <a:r>
              <a:rPr lang="id-ID" dirty="0" smtClean="0"/>
              <a:t>S: anak dari simpul R sehingga sisi (R, S) pada pohon ruang status berkoresponden dengan sisi (i, j) pada perjalanan.  </a:t>
            </a:r>
          </a:p>
          <a:p>
            <a:r>
              <a:rPr lang="id-ID" dirty="0" smtClean="0"/>
              <a:t>Jika  S bukan simpul daun, maka matriks bobot tereduksi untuk simpul S dapat dihitung sebagai berikut: </a:t>
            </a:r>
          </a:p>
          <a:p>
            <a:pPr lvl="1"/>
            <a:r>
              <a:rPr lang="id-ID" dirty="0" smtClean="0"/>
              <a:t>(a)  ubah semua nilai pada baris  i dan kolom  j menjadi </a:t>
            </a:r>
            <a:r>
              <a:rPr lang="id-ID" dirty="0" smtClean="0">
                <a:sym typeface="Symbol"/>
              </a:rPr>
              <a:t></a:t>
            </a:r>
            <a:r>
              <a:rPr lang="id-ID" dirty="0" smtClean="0"/>
              <a:t>. Ini untuk mencegah agar tidak ada lintasan yang keluar dari simpul i atau masuk pada simpul j;  </a:t>
            </a:r>
          </a:p>
          <a:p>
            <a:pPr lvl="1"/>
            <a:r>
              <a:rPr lang="id-ID" dirty="0" smtClean="0"/>
              <a:t>(b)  ubah  A(j, 1) menjadi </a:t>
            </a:r>
            <a:r>
              <a:rPr lang="id-ID" dirty="0" smtClean="0">
                <a:sym typeface="Symbol"/>
              </a:rPr>
              <a:t></a:t>
            </a:r>
            <a:r>
              <a:rPr lang="id-ID" dirty="0" smtClean="0"/>
              <a:t>. Ini untuk mencegah penggunaan sisi (j, 1); </a:t>
            </a:r>
          </a:p>
          <a:p>
            <a:pPr lvl="1"/>
            <a:r>
              <a:rPr lang="id-ID" dirty="0" smtClean="0"/>
              <a:t>(c)  reduksi kembali semua baris dan kolom pada matriks A kecuali untuk elemen </a:t>
            </a:r>
            <a:r>
              <a:rPr lang="id-ID" dirty="0" smtClean="0">
                <a:sym typeface="Symbol"/>
              </a:rPr>
              <a:t></a:t>
            </a:r>
            <a:r>
              <a:rPr lang="id-ID" dirty="0" smtClean="0"/>
              <a:t>. </a:t>
            </a:r>
          </a:p>
          <a:p>
            <a:pPr lvl="1"/>
            <a:r>
              <a:rPr lang="id-ID" dirty="0" smtClean="0"/>
              <a:t>Jika  r adalah total semua pengurang, maka nilai batas untuk simpul S adalah:  </a:t>
            </a:r>
          </a:p>
          <a:p>
            <a:pPr lvl="1"/>
            <a:endParaRPr lang="id-ID" dirty="0" smtClean="0"/>
          </a:p>
          <a:p>
            <a:pPr lvl="1"/>
            <a:r>
              <a:rPr lang="id-ID" dirty="0" smtClean="0"/>
              <a:t>Hasil reduksi ini menghasilkan matriks B.</a:t>
            </a:r>
            <a:endParaRPr lang="id-ID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IF2211 B&amp;B/MLK&amp;RN</a:t>
            </a:r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848E6-D71A-473D-AAC8-8FB6DC0E7D76}" type="slidenum">
              <a:rPr lang="id-ID" smtClean="0"/>
              <a:pPr/>
              <a:t>27</a:t>
            </a:fld>
            <a:endParaRPr lang="id-ID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5357826"/>
            <a:ext cx="2219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B&amp;B-TSP dgn Reduced Cost Matrix (1)</a:t>
            </a:r>
            <a:endParaRPr lang="id-ID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400171"/>
          </a:xfrm>
        </p:spPr>
        <p:txBody>
          <a:bodyPr>
            <a:normAutofit fontScale="92500" lnSpcReduction="10000"/>
          </a:bodyPr>
          <a:lstStyle/>
          <a:p>
            <a:r>
              <a:rPr lang="id-ID" dirty="0" smtClean="0"/>
              <a:t>Misalkan:  </a:t>
            </a:r>
          </a:p>
          <a:p>
            <a:pPr lvl="1">
              <a:buNone/>
            </a:pPr>
            <a:r>
              <a:rPr lang="id-ID" dirty="0" smtClean="0"/>
              <a:t>A: matriks tereduksi untuk simpul R. </a:t>
            </a:r>
          </a:p>
          <a:p>
            <a:pPr lvl="1">
              <a:buNone/>
            </a:pPr>
            <a:r>
              <a:rPr lang="id-ID" dirty="0" smtClean="0">
                <a:solidFill>
                  <a:schemeClr val="tx2"/>
                </a:solidFill>
              </a:rPr>
              <a:t>Simpul awal (R) = 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IF2211 B&amp;B/MLK&amp;RN</a:t>
            </a:r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848E6-D71A-473D-AAC8-8FB6DC0E7D76}" type="slidenum">
              <a:rPr lang="id-ID" smtClean="0"/>
              <a:pPr/>
              <a:t>28</a:t>
            </a:fld>
            <a:endParaRPr lang="id-ID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7782" y="3357563"/>
            <a:ext cx="2109964" cy="1643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93960" y="3357562"/>
            <a:ext cx="2035758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ctangle 11"/>
          <p:cNvSpPr/>
          <p:nvPr/>
        </p:nvSpPr>
        <p:spPr>
          <a:xfrm>
            <a:off x="1821862" y="2928934"/>
            <a:ext cx="3241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000" dirty="0" smtClean="0"/>
              <a:t>R</a:t>
            </a:r>
            <a:endParaRPr lang="id-ID" sz="2000" dirty="0"/>
          </a:p>
        </p:txBody>
      </p:sp>
      <p:sp>
        <p:nvSpPr>
          <p:cNvPr id="13" name="Rectangle 12"/>
          <p:cNvSpPr/>
          <p:nvPr/>
        </p:nvSpPr>
        <p:spPr>
          <a:xfrm>
            <a:off x="7536902" y="2857496"/>
            <a:ext cx="3337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000" dirty="0" smtClean="0"/>
              <a:t>A</a:t>
            </a:r>
            <a:endParaRPr lang="id-ID" sz="2000" dirty="0"/>
          </a:p>
        </p:txBody>
      </p:sp>
      <p:sp>
        <p:nvSpPr>
          <p:cNvPr id="14" name="Right Arrow 13"/>
          <p:cNvSpPr/>
          <p:nvPr/>
        </p:nvSpPr>
        <p:spPr>
          <a:xfrm>
            <a:off x="3250622" y="3500438"/>
            <a:ext cx="3500462" cy="12144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R1-10; R2-2; R3-2; R4-3; R5-4; </a:t>
            </a:r>
            <a:br>
              <a:rPr lang="id-ID" dirty="0" smtClean="0"/>
            </a:br>
            <a:r>
              <a:rPr lang="id-ID" dirty="0" smtClean="0"/>
              <a:t>C1-1; C3-3</a:t>
            </a:r>
            <a:endParaRPr lang="id-ID" dirty="0"/>
          </a:p>
        </p:txBody>
      </p:sp>
      <p:sp>
        <p:nvSpPr>
          <p:cNvPr id="16" name="Rectangle 15"/>
          <p:cNvSpPr/>
          <p:nvPr/>
        </p:nvSpPr>
        <p:spPr>
          <a:xfrm>
            <a:off x="500034" y="5123125"/>
            <a:ext cx="8429684" cy="11633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2913" lvl="1" indent="14288">
              <a:lnSpc>
                <a:spcPct val="90000"/>
              </a:lnSpc>
              <a:spcBef>
                <a:spcPct val="20000"/>
              </a:spcBef>
            </a:pPr>
            <a:r>
              <a:rPr lang="id-ID" sz="2400" dirty="0" smtClean="0"/>
              <a:t>S: anak dari simpul R sehingga sisi (R, S) pada pohon ruang status berkoresponden dengan sisi (i, j) pada perjalanan.  </a:t>
            </a:r>
          </a:p>
          <a:p>
            <a:pPr marL="442913" lvl="1" indent="14288">
              <a:lnSpc>
                <a:spcPct val="90000"/>
              </a:lnSpc>
              <a:spcBef>
                <a:spcPct val="20000"/>
              </a:spcBef>
            </a:pPr>
            <a:r>
              <a:rPr lang="id-ID" sz="2400" dirty="0" smtClean="0">
                <a:solidFill>
                  <a:schemeClr val="tx2"/>
                </a:solidFill>
              </a:rPr>
              <a:t>S </a:t>
            </a:r>
            <a:r>
              <a:rPr lang="id-ID" sz="2400" dirty="0" smtClean="0">
                <a:solidFill>
                  <a:schemeClr val="tx2"/>
                </a:solidFill>
                <a:sym typeface="Symbol"/>
              </a:rPr>
              <a:t></a:t>
            </a:r>
            <a:r>
              <a:rPr lang="id-ID" sz="2400" dirty="0" smtClean="0">
                <a:solidFill>
                  <a:schemeClr val="tx2"/>
                </a:solidFill>
              </a:rPr>
              <a:t> {2,3,4,5}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IF2211 B&amp;B/MLK&amp;RN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848E6-D71A-473D-AAC8-8FB6DC0E7D76}" type="slidenum">
              <a:rPr lang="id-ID" smtClean="0"/>
              <a:pPr/>
              <a:t>29</a:t>
            </a:fld>
            <a:endParaRPr lang="id-ID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57166"/>
            <a:ext cx="2109964" cy="1643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357166"/>
            <a:ext cx="2035758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500042"/>
            <a:ext cx="1543061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1142976" y="2000240"/>
            <a:ext cx="3241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000" dirty="0" smtClean="0"/>
              <a:t>R</a:t>
            </a:r>
            <a:endParaRPr lang="id-ID" sz="2000" dirty="0"/>
          </a:p>
        </p:txBody>
      </p:sp>
      <p:sp>
        <p:nvSpPr>
          <p:cNvPr id="10" name="Rectangle 9"/>
          <p:cNvSpPr/>
          <p:nvPr/>
        </p:nvSpPr>
        <p:spPr>
          <a:xfrm>
            <a:off x="4071934" y="2000240"/>
            <a:ext cx="3337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000" dirty="0" smtClean="0"/>
              <a:t>A</a:t>
            </a:r>
            <a:endParaRPr lang="id-ID" sz="2000" dirty="0"/>
          </a:p>
        </p:txBody>
      </p:sp>
      <p:sp>
        <p:nvSpPr>
          <p:cNvPr id="11" name="Rectangle 10"/>
          <p:cNvSpPr/>
          <p:nvPr/>
        </p:nvSpPr>
        <p:spPr>
          <a:xfrm>
            <a:off x="6929454" y="1928802"/>
            <a:ext cx="5822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000" dirty="0" smtClean="0"/>
              <a:t>R=4</a:t>
            </a:r>
            <a:endParaRPr lang="id-ID" sz="2000" dirty="0"/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2643182"/>
            <a:ext cx="2000264" cy="1666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14678" y="2643182"/>
            <a:ext cx="2071702" cy="1762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86116" y="4500570"/>
            <a:ext cx="2571768" cy="223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Algoritma Branch &amp; Bound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01080" cy="4614882"/>
          </a:xfrm>
        </p:spPr>
        <p:txBody>
          <a:bodyPr>
            <a:normAutofit fontScale="92500" lnSpcReduction="10000"/>
          </a:bodyPr>
          <a:lstStyle/>
          <a:p>
            <a:r>
              <a:rPr lang="id-ID" dirty="0" smtClean="0"/>
              <a:t>B&amp;B: BFS + least cost seach</a:t>
            </a:r>
          </a:p>
          <a:p>
            <a:pPr lvl="1"/>
            <a:r>
              <a:rPr lang="id-ID" dirty="0" smtClean="0"/>
              <a:t>BFS murni: Simpul berikutnya yang akan diekspansi berdasarkan urutan pembangkitannya (FIFO)</a:t>
            </a:r>
          </a:p>
          <a:p>
            <a:r>
              <a:rPr lang="id-ID" dirty="0" smtClean="0"/>
              <a:t>B&amp;B: </a:t>
            </a:r>
          </a:p>
          <a:p>
            <a:pPr lvl="1"/>
            <a:r>
              <a:rPr lang="id-ID" dirty="0" smtClean="0"/>
              <a:t>Setiap simpul diberi sebuah nilai cost: </a:t>
            </a:r>
            <a:br>
              <a:rPr lang="id-ID" dirty="0" smtClean="0"/>
            </a:br>
            <a:r>
              <a:rPr lang="id-ID" dirty="0" smtClean="0">
                <a:latin typeface="Courier New"/>
                <a:cs typeface="Courier New"/>
              </a:rPr>
              <a:t>ĉ(i)</a:t>
            </a:r>
            <a:r>
              <a:rPr lang="id-ID" dirty="0" smtClean="0"/>
              <a:t> = nilai taksiran lintasan termurah dari simpul status i ke simpul status tujuan. </a:t>
            </a:r>
          </a:p>
          <a:p>
            <a:pPr lvl="1"/>
            <a:r>
              <a:rPr lang="id-ID" dirty="0" smtClean="0"/>
              <a:t>Simpul berikutnya yang akan diekspansi </a:t>
            </a:r>
            <a:r>
              <a:rPr lang="id-ID" b="1" dirty="0" smtClean="0">
                <a:solidFill>
                  <a:srgbClr val="FF0000"/>
                </a:solidFill>
              </a:rPr>
              <a:t>tidak lagi</a:t>
            </a:r>
            <a:r>
              <a:rPr lang="id-ID" dirty="0" smtClean="0"/>
              <a:t> berdasarkan urutan pembangkitannya, tetapi simpul yang memiliki </a:t>
            </a:r>
            <a:r>
              <a:rPr lang="id-ID" i="1" dirty="0" smtClean="0"/>
              <a:t>cost</a:t>
            </a:r>
            <a:r>
              <a:rPr lang="id-ID" dirty="0" smtClean="0"/>
              <a:t> yang paling kecil (least cost search) – pada kasus minimasi.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848E6-D71A-473D-AAC8-8FB6DC0E7D76}" type="slidenum">
              <a:rPr lang="id-ID" smtClean="0"/>
              <a:pPr/>
              <a:t>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IF2211 B&amp;B/MLK&amp;RN</a:t>
            </a: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B&amp;B-TSP dgn Reduced Cost Matrix (2)</a:t>
            </a:r>
            <a:endParaRPr lang="id-ID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257428"/>
          </a:xfrm>
        </p:spPr>
        <p:txBody>
          <a:bodyPr>
            <a:normAutofit fontScale="62500" lnSpcReduction="20000"/>
          </a:bodyPr>
          <a:lstStyle/>
          <a:p>
            <a:r>
              <a:rPr lang="id-ID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A: matriks tereduksi R; S: anak dari simpul R</a:t>
            </a:r>
          </a:p>
          <a:p>
            <a:r>
              <a:rPr lang="id-ID" dirty="0" smtClean="0"/>
              <a:t>Jika  S bukan simpul daun, maka matriks bobot tereduksi untuk simpul S dapat dihitung sebagai berikut: </a:t>
            </a:r>
          </a:p>
          <a:p>
            <a:pPr lvl="1"/>
            <a:r>
              <a:rPr lang="id-ID" dirty="0" smtClean="0"/>
              <a:t>(a)  ubah semua nilai pada baris  i dan kolom  j menjadi </a:t>
            </a:r>
            <a:r>
              <a:rPr lang="id-ID" dirty="0" smtClean="0">
                <a:sym typeface="Symbol"/>
              </a:rPr>
              <a:t></a:t>
            </a:r>
            <a:r>
              <a:rPr lang="id-ID" dirty="0" smtClean="0"/>
              <a:t>. Ini untuk mencegah agar tidak ada lintasan yang keluar dari simpul i atau masuk pada simpul j;  </a:t>
            </a:r>
          </a:p>
          <a:p>
            <a:pPr lvl="1"/>
            <a:r>
              <a:rPr lang="id-ID" dirty="0" smtClean="0"/>
              <a:t>(b)  ubah  A(j, 1) menjadi </a:t>
            </a:r>
            <a:r>
              <a:rPr lang="id-ID" dirty="0" smtClean="0">
                <a:sym typeface="Symbol"/>
              </a:rPr>
              <a:t></a:t>
            </a:r>
            <a:r>
              <a:rPr lang="id-ID" dirty="0" smtClean="0"/>
              <a:t>. Ini untuk mencegah penggunaan sisi (j, 1)</a:t>
            </a:r>
          </a:p>
          <a:p>
            <a:pPr lvl="1"/>
            <a:r>
              <a:rPr lang="id-ID" dirty="0" smtClean="0"/>
              <a:t>(c)  reduksi kembali semua baris dan kolom pada matriks A kecuali untuk elemen </a:t>
            </a:r>
            <a:r>
              <a:rPr lang="id-ID" dirty="0" smtClean="0">
                <a:sym typeface="Symbol"/>
              </a:rPr>
              <a:t></a:t>
            </a:r>
            <a:r>
              <a:rPr lang="id-ID" dirty="0" smtClean="0"/>
              <a:t>.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IF2211 B&amp;B/MLK&amp;RN</a:t>
            </a:r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848E6-D71A-473D-AAC8-8FB6DC0E7D76}" type="slidenum">
              <a:rPr lang="id-ID" smtClean="0"/>
              <a:pPr/>
              <a:t>30</a:t>
            </a:fld>
            <a:endParaRPr lang="id-ID"/>
          </a:p>
        </p:txBody>
      </p:sp>
      <p:sp>
        <p:nvSpPr>
          <p:cNvPr id="7" name="TextBox 6"/>
          <p:cNvSpPr txBox="1"/>
          <p:nvPr/>
        </p:nvSpPr>
        <p:spPr>
          <a:xfrm>
            <a:off x="857224" y="3714752"/>
            <a:ext cx="3093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/>
              <a:t>Contoh: R=1; S=2 (bukan daun)</a:t>
            </a:r>
            <a:endParaRPr lang="id-ID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572008"/>
            <a:ext cx="2035758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1214414" y="4071942"/>
            <a:ext cx="3337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000" dirty="0" smtClean="0"/>
              <a:t>A</a:t>
            </a:r>
            <a:endParaRPr lang="id-ID" sz="20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4500570"/>
            <a:ext cx="2072487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ight Arrow 10"/>
          <p:cNvSpPr/>
          <p:nvPr/>
        </p:nvSpPr>
        <p:spPr>
          <a:xfrm>
            <a:off x="2500298" y="4929198"/>
            <a:ext cx="714380" cy="7143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Rectangle 11"/>
          <p:cNvSpPr/>
          <p:nvPr/>
        </p:nvSpPr>
        <p:spPr>
          <a:xfrm>
            <a:off x="3286116" y="4500570"/>
            <a:ext cx="2214578" cy="35719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3" name="Rectangle 12"/>
          <p:cNvSpPr/>
          <p:nvPr/>
        </p:nvSpPr>
        <p:spPr>
          <a:xfrm>
            <a:off x="3786182" y="4429132"/>
            <a:ext cx="357190" cy="178595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4" name="TextBox 13"/>
          <p:cNvSpPr txBox="1"/>
          <p:nvPr/>
        </p:nvSpPr>
        <p:spPr>
          <a:xfrm>
            <a:off x="2732062" y="4478545"/>
            <a:ext cx="6254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400" dirty="0" smtClean="0"/>
              <a:t>Baris i</a:t>
            </a:r>
            <a:endParaRPr lang="id-ID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3626460" y="4143380"/>
            <a:ext cx="7312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400" dirty="0" smtClean="0"/>
              <a:t>Kolom j</a:t>
            </a:r>
            <a:endParaRPr lang="id-ID" sz="1400" dirty="0"/>
          </a:p>
        </p:txBody>
      </p:sp>
      <p:sp>
        <p:nvSpPr>
          <p:cNvPr id="16" name="Oval 15"/>
          <p:cNvSpPr/>
          <p:nvPr/>
        </p:nvSpPr>
        <p:spPr>
          <a:xfrm>
            <a:off x="3401696" y="4830464"/>
            <a:ext cx="357190" cy="357190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" name="Right Arrow 17"/>
          <p:cNvSpPr/>
          <p:nvPr/>
        </p:nvSpPr>
        <p:spPr>
          <a:xfrm>
            <a:off x="5643570" y="4857760"/>
            <a:ext cx="714380" cy="7143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4500570"/>
            <a:ext cx="2072487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TextBox 19"/>
          <p:cNvSpPr txBox="1"/>
          <p:nvPr/>
        </p:nvSpPr>
        <p:spPr>
          <a:xfrm>
            <a:off x="4071934" y="6215082"/>
            <a:ext cx="6687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400" dirty="0" smtClean="0"/>
              <a:t>(a), (b)</a:t>
            </a:r>
            <a:endParaRPr lang="id-ID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7143768" y="6143644"/>
            <a:ext cx="8448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400" dirty="0" smtClean="0"/>
              <a:t>(c): tetap</a:t>
            </a:r>
            <a:endParaRPr lang="id-ID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Taksiran Cost dgn Reduced Cost Matrix</a:t>
            </a:r>
            <a:endParaRPr lang="id-ID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IF2211 B&amp;B/MLK&amp;RN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848E6-D71A-473D-AAC8-8FB6DC0E7D76}" type="slidenum">
              <a:rPr lang="id-ID" smtClean="0"/>
              <a:pPr/>
              <a:t>31</a:t>
            </a:fld>
            <a:endParaRPr lang="id-ID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214422"/>
            <a:ext cx="3557017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588" y="1214422"/>
            <a:ext cx="5286412" cy="2430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4572008"/>
            <a:ext cx="2072487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00364" y="4643446"/>
            <a:ext cx="5377336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500034" y="2000240"/>
            <a:ext cx="32147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600" dirty="0" smtClean="0">
                <a:latin typeface="Courier New"/>
                <a:cs typeface="Courier New"/>
              </a:rPr>
              <a:t>ĉ(S): </a:t>
            </a:r>
          </a:p>
          <a:p>
            <a:pPr marL="342900" indent="-342900">
              <a:buAutoNum type="alphaLcParenBoth"/>
            </a:pPr>
            <a:r>
              <a:rPr lang="id-ID" sz="1600" dirty="0" smtClean="0">
                <a:latin typeface="Times New Roman" pitchFamily="18" charset="0"/>
                <a:cs typeface="Times New Roman" pitchFamily="18" charset="0"/>
              </a:rPr>
              <a:t>bobot perjalanan dari akar ke S (jika S daun) </a:t>
            </a:r>
          </a:p>
          <a:p>
            <a:pPr marL="342900" indent="-342900">
              <a:buAutoNum type="alphaLcParenBoth"/>
            </a:pPr>
            <a:r>
              <a:rPr lang="id-ID" sz="1600" dirty="0" smtClean="0">
                <a:latin typeface="Times New Roman" pitchFamily="18" charset="0"/>
                <a:cs typeface="Times New Roman" pitchFamily="18" charset="0"/>
              </a:rPr>
              <a:t>Bobot perjalanan minimum  yang melalui simpul S (jika S bukan daun)</a:t>
            </a:r>
            <a:endParaRPr lang="id-ID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00364" y="5214950"/>
            <a:ext cx="1149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dirty="0" smtClean="0">
                <a:latin typeface="Courier New"/>
                <a:cs typeface="Courier New"/>
              </a:rPr>
              <a:t>ĉ(1)=25</a:t>
            </a:r>
            <a:endParaRPr lang="id-ID" dirty="0"/>
          </a:p>
        </p:txBody>
      </p:sp>
      <p:sp>
        <p:nvSpPr>
          <p:cNvPr id="12" name="Rectangle 11"/>
          <p:cNvSpPr/>
          <p:nvPr/>
        </p:nvSpPr>
        <p:spPr>
          <a:xfrm>
            <a:off x="571472" y="3714752"/>
            <a:ext cx="1425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dirty="0" smtClean="0">
                <a:latin typeface="Courier New"/>
                <a:cs typeface="Courier New"/>
              </a:rPr>
              <a:t>ĉ(akar)=r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B&amp;B-TSP dgn Reduced Cost Matrix</a:t>
            </a:r>
            <a:endParaRPr lang="id-ID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IF2211 B&amp;B/MLK&amp;RN</a:t>
            </a:r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848E6-D71A-473D-AAC8-8FB6DC0E7D76}" type="slidenum">
              <a:rPr lang="id-ID" smtClean="0"/>
              <a:pPr/>
              <a:t>32</a:t>
            </a:fld>
            <a:endParaRPr lang="id-ID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000241"/>
            <a:ext cx="1496737" cy="1167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2000240"/>
            <a:ext cx="1446469" cy="1167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928662" y="1571612"/>
            <a:ext cx="3241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000" dirty="0" smtClean="0"/>
              <a:t>R</a:t>
            </a:r>
            <a:endParaRPr lang="id-ID" sz="2000" dirty="0"/>
          </a:p>
        </p:txBody>
      </p:sp>
      <p:sp>
        <p:nvSpPr>
          <p:cNvPr id="8" name="Rectangle 7"/>
          <p:cNvSpPr/>
          <p:nvPr/>
        </p:nvSpPr>
        <p:spPr>
          <a:xfrm>
            <a:off x="3714744" y="1500174"/>
            <a:ext cx="3337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000" dirty="0" smtClean="0"/>
              <a:t>A</a:t>
            </a:r>
            <a:endParaRPr lang="id-ID" sz="2000" dirty="0"/>
          </a:p>
        </p:txBody>
      </p:sp>
      <p:sp>
        <p:nvSpPr>
          <p:cNvPr id="9" name="Right Arrow 8"/>
          <p:cNvSpPr/>
          <p:nvPr/>
        </p:nvSpPr>
        <p:spPr>
          <a:xfrm>
            <a:off x="1928794" y="2285992"/>
            <a:ext cx="1071570" cy="500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4286256"/>
            <a:ext cx="1488919" cy="1231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3" name="Straight Arrow Connector 12"/>
          <p:cNvCxnSpPr>
            <a:stCxn id="6" idx="2"/>
            <a:endCxn id="23554" idx="0"/>
          </p:cNvCxnSpPr>
          <p:nvPr/>
        </p:nvCxnSpPr>
        <p:spPr>
          <a:xfrm rot="5400000">
            <a:off x="1924767" y="2415985"/>
            <a:ext cx="1118561" cy="2621981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86050" y="4214818"/>
            <a:ext cx="1495686" cy="1292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7" name="Straight Arrow Connector 16"/>
          <p:cNvCxnSpPr>
            <a:stCxn id="6" idx="2"/>
            <a:endCxn id="23556" idx="0"/>
          </p:cNvCxnSpPr>
          <p:nvPr/>
        </p:nvCxnSpPr>
        <p:spPr>
          <a:xfrm rot="5400000">
            <a:off x="3140904" y="3560684"/>
            <a:ext cx="1047123" cy="261144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14942" y="4214818"/>
            <a:ext cx="1543061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1" name="Straight Arrow Connector 20"/>
          <p:cNvCxnSpPr>
            <a:stCxn id="6" idx="2"/>
            <a:endCxn id="23558" idx="0"/>
          </p:cNvCxnSpPr>
          <p:nvPr/>
        </p:nvCxnSpPr>
        <p:spPr>
          <a:xfrm rot="16200000" flipH="1">
            <a:off x="4367194" y="2595538"/>
            <a:ext cx="1047123" cy="2191436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560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72396" y="4212200"/>
            <a:ext cx="1571604" cy="1302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5" name="Straight Arrow Connector 34"/>
          <p:cNvCxnSpPr>
            <a:stCxn id="6" idx="2"/>
            <a:endCxn id="23560" idx="0"/>
          </p:cNvCxnSpPr>
          <p:nvPr/>
        </p:nvCxnSpPr>
        <p:spPr>
          <a:xfrm rot="16200000" flipH="1">
            <a:off x="5554365" y="1408366"/>
            <a:ext cx="1044505" cy="4563161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562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24425" y="1500174"/>
            <a:ext cx="42195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Rectangle 22"/>
          <p:cNvSpPr/>
          <p:nvPr/>
        </p:nvSpPr>
        <p:spPr>
          <a:xfrm>
            <a:off x="1857356" y="3571876"/>
            <a:ext cx="5790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1400" dirty="0" smtClean="0">
                <a:latin typeface="Courier New"/>
                <a:cs typeface="Courier New"/>
              </a:rPr>
              <a:t>X</a:t>
            </a:r>
            <a:r>
              <a:rPr lang="id-ID" sz="1400" baseline="-25000" dirty="0" smtClean="0">
                <a:latin typeface="Courier New"/>
                <a:cs typeface="Courier New"/>
              </a:rPr>
              <a:t>1</a:t>
            </a:r>
            <a:r>
              <a:rPr lang="id-ID" sz="1400" dirty="0" smtClean="0">
                <a:latin typeface="Courier New"/>
                <a:cs typeface="Courier New"/>
              </a:rPr>
              <a:t>=2</a:t>
            </a:r>
            <a:endParaRPr lang="id-ID" sz="1400" dirty="0"/>
          </a:p>
        </p:txBody>
      </p:sp>
      <p:sp>
        <p:nvSpPr>
          <p:cNvPr id="24" name="Rectangle 23"/>
          <p:cNvSpPr/>
          <p:nvPr/>
        </p:nvSpPr>
        <p:spPr>
          <a:xfrm>
            <a:off x="3214678" y="3571876"/>
            <a:ext cx="5790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1400" dirty="0" smtClean="0">
                <a:latin typeface="Courier New"/>
                <a:cs typeface="Courier New"/>
              </a:rPr>
              <a:t>X</a:t>
            </a:r>
            <a:r>
              <a:rPr lang="id-ID" sz="1400" baseline="-25000" dirty="0" smtClean="0">
                <a:latin typeface="Courier New"/>
                <a:cs typeface="Courier New"/>
              </a:rPr>
              <a:t>1</a:t>
            </a:r>
            <a:r>
              <a:rPr lang="id-ID" sz="1400" dirty="0" smtClean="0">
                <a:latin typeface="Courier New"/>
                <a:cs typeface="Courier New"/>
              </a:rPr>
              <a:t>=3</a:t>
            </a:r>
            <a:endParaRPr lang="id-ID" sz="1400" dirty="0"/>
          </a:p>
        </p:txBody>
      </p:sp>
      <p:sp>
        <p:nvSpPr>
          <p:cNvPr id="25" name="Rectangle 24"/>
          <p:cNvSpPr/>
          <p:nvPr/>
        </p:nvSpPr>
        <p:spPr>
          <a:xfrm>
            <a:off x="4429124" y="3571876"/>
            <a:ext cx="5790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1400" dirty="0" smtClean="0">
                <a:latin typeface="Courier New"/>
                <a:cs typeface="Courier New"/>
              </a:rPr>
              <a:t>X</a:t>
            </a:r>
            <a:r>
              <a:rPr lang="id-ID" sz="1400" baseline="-25000" dirty="0" smtClean="0">
                <a:latin typeface="Courier New"/>
                <a:cs typeface="Courier New"/>
              </a:rPr>
              <a:t>1</a:t>
            </a:r>
            <a:r>
              <a:rPr lang="id-ID" sz="1400" dirty="0" smtClean="0">
                <a:latin typeface="Courier New"/>
                <a:cs typeface="Courier New"/>
              </a:rPr>
              <a:t>=4</a:t>
            </a:r>
            <a:endParaRPr lang="id-ID" sz="1400" dirty="0"/>
          </a:p>
        </p:txBody>
      </p:sp>
      <p:sp>
        <p:nvSpPr>
          <p:cNvPr id="27" name="Rectangle 26"/>
          <p:cNvSpPr/>
          <p:nvPr/>
        </p:nvSpPr>
        <p:spPr>
          <a:xfrm>
            <a:off x="6000760" y="3429000"/>
            <a:ext cx="5790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1400" dirty="0" smtClean="0">
                <a:latin typeface="Courier New"/>
                <a:cs typeface="Courier New"/>
              </a:rPr>
              <a:t>X</a:t>
            </a:r>
            <a:r>
              <a:rPr lang="id-ID" sz="1400" baseline="-25000" dirty="0" smtClean="0">
                <a:latin typeface="Courier New"/>
                <a:cs typeface="Courier New"/>
              </a:rPr>
              <a:t>1</a:t>
            </a:r>
            <a:r>
              <a:rPr lang="id-ID" sz="1400" dirty="0" smtClean="0">
                <a:latin typeface="Courier New"/>
                <a:cs typeface="Courier New"/>
              </a:rPr>
              <a:t>=5</a:t>
            </a:r>
            <a:endParaRPr lang="id-ID" sz="1400" dirty="0"/>
          </a:p>
        </p:txBody>
      </p:sp>
      <p:sp>
        <p:nvSpPr>
          <p:cNvPr id="31" name="Rectangle 30"/>
          <p:cNvSpPr/>
          <p:nvPr/>
        </p:nvSpPr>
        <p:spPr>
          <a:xfrm>
            <a:off x="428596" y="5500702"/>
            <a:ext cx="1149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dirty="0" smtClean="0">
                <a:latin typeface="Courier New"/>
                <a:cs typeface="Courier New"/>
              </a:rPr>
              <a:t>ĉ(2)=35</a:t>
            </a:r>
            <a:endParaRPr lang="id-ID" dirty="0"/>
          </a:p>
        </p:txBody>
      </p:sp>
      <p:sp>
        <p:nvSpPr>
          <p:cNvPr id="28" name="Rectangle 27"/>
          <p:cNvSpPr/>
          <p:nvPr/>
        </p:nvSpPr>
        <p:spPr>
          <a:xfrm>
            <a:off x="2786050" y="5500702"/>
            <a:ext cx="1149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dirty="0" smtClean="0">
                <a:latin typeface="Courier New"/>
                <a:cs typeface="Courier New"/>
              </a:rPr>
              <a:t>ĉ(3)=53</a:t>
            </a:r>
            <a:endParaRPr lang="id-ID" dirty="0"/>
          </a:p>
        </p:txBody>
      </p:sp>
      <p:sp>
        <p:nvSpPr>
          <p:cNvPr id="29" name="Rectangle 28"/>
          <p:cNvSpPr/>
          <p:nvPr/>
        </p:nvSpPr>
        <p:spPr>
          <a:xfrm>
            <a:off x="5214942" y="5429264"/>
            <a:ext cx="1149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dirty="0" smtClean="0">
                <a:latin typeface="Courier New"/>
                <a:cs typeface="Courier New"/>
              </a:rPr>
              <a:t>ĉ(4)=25</a:t>
            </a:r>
            <a:endParaRPr lang="id-ID" dirty="0"/>
          </a:p>
        </p:txBody>
      </p:sp>
      <p:sp>
        <p:nvSpPr>
          <p:cNvPr id="30" name="Rectangle 29"/>
          <p:cNvSpPr/>
          <p:nvPr/>
        </p:nvSpPr>
        <p:spPr>
          <a:xfrm>
            <a:off x="7572396" y="5500702"/>
            <a:ext cx="1149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dirty="0" smtClean="0">
                <a:latin typeface="Courier New"/>
                <a:cs typeface="Courier New"/>
              </a:rPr>
              <a:t>ĉ(5)=31</a:t>
            </a:r>
            <a:endParaRPr lang="id-ID" dirty="0"/>
          </a:p>
        </p:txBody>
      </p:sp>
      <p:sp>
        <p:nvSpPr>
          <p:cNvPr id="32" name="Rectangle 31"/>
          <p:cNvSpPr/>
          <p:nvPr/>
        </p:nvSpPr>
        <p:spPr>
          <a:xfrm>
            <a:off x="428596" y="5929330"/>
            <a:ext cx="50978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dirty="0" smtClean="0">
                <a:latin typeface="Courier New"/>
                <a:cs typeface="Courier New"/>
              </a:rPr>
              <a:t>Simpul-E=1 </a:t>
            </a:r>
            <a:r>
              <a:rPr lang="id-ID" dirty="0" smtClean="0">
                <a:latin typeface="Courier New"/>
                <a:cs typeface="Courier New"/>
                <a:sym typeface="Wingdings" pitchFamily="2" charset="2"/>
              </a:rPr>
              <a:t> Simpul hidup={4,5,2,3}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B&amp;B-TSP dgn Reduced Cost Matrix</a:t>
            </a:r>
            <a:endParaRPr lang="id-ID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IF2211 B&amp;B/MLK&amp;RN</a:t>
            </a:r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848E6-D71A-473D-AAC8-8FB6DC0E7D76}" type="slidenum">
              <a:rPr lang="id-ID" smtClean="0"/>
              <a:pPr/>
              <a:t>33</a:t>
            </a:fld>
            <a:endParaRPr lang="id-ID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000241"/>
            <a:ext cx="1496737" cy="1167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2000240"/>
            <a:ext cx="1446469" cy="1167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928662" y="1571612"/>
            <a:ext cx="3241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000" dirty="0" smtClean="0"/>
              <a:t>R</a:t>
            </a:r>
            <a:endParaRPr lang="id-ID" sz="2000" dirty="0"/>
          </a:p>
        </p:txBody>
      </p:sp>
      <p:sp>
        <p:nvSpPr>
          <p:cNvPr id="8" name="Rectangle 7"/>
          <p:cNvSpPr/>
          <p:nvPr/>
        </p:nvSpPr>
        <p:spPr>
          <a:xfrm>
            <a:off x="3714744" y="1500174"/>
            <a:ext cx="3337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000" dirty="0" smtClean="0"/>
              <a:t>A</a:t>
            </a:r>
            <a:endParaRPr lang="id-ID" sz="2000" dirty="0"/>
          </a:p>
        </p:txBody>
      </p:sp>
      <p:sp>
        <p:nvSpPr>
          <p:cNvPr id="9" name="Right Arrow 8"/>
          <p:cNvSpPr/>
          <p:nvPr/>
        </p:nvSpPr>
        <p:spPr>
          <a:xfrm>
            <a:off x="1928794" y="2285992"/>
            <a:ext cx="1071570" cy="500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4286256"/>
            <a:ext cx="1488919" cy="1231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500702"/>
            <a:ext cx="3143240" cy="25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3" name="Straight Arrow Connector 12"/>
          <p:cNvCxnSpPr>
            <a:stCxn id="6" idx="2"/>
            <a:endCxn id="23554" idx="0"/>
          </p:cNvCxnSpPr>
          <p:nvPr/>
        </p:nvCxnSpPr>
        <p:spPr>
          <a:xfrm rot="5400000">
            <a:off x="1924767" y="2415985"/>
            <a:ext cx="1118561" cy="2621981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86050" y="4214818"/>
            <a:ext cx="1495686" cy="1292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00298" y="5786454"/>
            <a:ext cx="2906635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7" name="Straight Arrow Connector 16"/>
          <p:cNvCxnSpPr>
            <a:stCxn id="6" idx="2"/>
            <a:endCxn id="23556" idx="0"/>
          </p:cNvCxnSpPr>
          <p:nvPr/>
        </p:nvCxnSpPr>
        <p:spPr>
          <a:xfrm rot="5400000">
            <a:off x="3140904" y="3560684"/>
            <a:ext cx="1047123" cy="261144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14942" y="4214818"/>
            <a:ext cx="1543061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1" name="Straight Arrow Connector 20"/>
          <p:cNvCxnSpPr>
            <a:stCxn id="6" idx="2"/>
            <a:endCxn id="23558" idx="0"/>
          </p:cNvCxnSpPr>
          <p:nvPr/>
        </p:nvCxnSpPr>
        <p:spPr>
          <a:xfrm rot="16200000" flipH="1">
            <a:off x="4367194" y="2595538"/>
            <a:ext cx="1047123" cy="2191436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559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14876" y="5572140"/>
            <a:ext cx="2643207" cy="165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60" name="Picture 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572396" y="4212200"/>
            <a:ext cx="1571604" cy="1302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5" name="Straight Arrow Connector 34"/>
          <p:cNvCxnSpPr>
            <a:stCxn id="6" idx="2"/>
            <a:endCxn id="23560" idx="0"/>
          </p:cNvCxnSpPr>
          <p:nvPr/>
        </p:nvCxnSpPr>
        <p:spPr>
          <a:xfrm rot="16200000" flipH="1">
            <a:off x="5554365" y="1408366"/>
            <a:ext cx="1044505" cy="4563161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561" name="Picture 9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500826" y="5804752"/>
            <a:ext cx="2652704" cy="19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62" name="Picture 10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924425" y="1500174"/>
            <a:ext cx="42195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Rectangle 22"/>
          <p:cNvSpPr/>
          <p:nvPr/>
        </p:nvSpPr>
        <p:spPr>
          <a:xfrm>
            <a:off x="1857356" y="3571876"/>
            <a:ext cx="5790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1400" dirty="0" smtClean="0">
                <a:latin typeface="Courier New"/>
                <a:cs typeface="Courier New"/>
              </a:rPr>
              <a:t>X</a:t>
            </a:r>
            <a:r>
              <a:rPr lang="id-ID" sz="1400" baseline="-25000" dirty="0" smtClean="0">
                <a:latin typeface="Courier New"/>
                <a:cs typeface="Courier New"/>
              </a:rPr>
              <a:t>1</a:t>
            </a:r>
            <a:r>
              <a:rPr lang="id-ID" sz="1400" dirty="0" smtClean="0">
                <a:latin typeface="Courier New"/>
                <a:cs typeface="Courier New"/>
              </a:rPr>
              <a:t>=2</a:t>
            </a:r>
            <a:endParaRPr lang="id-ID" sz="1400" dirty="0"/>
          </a:p>
        </p:txBody>
      </p:sp>
      <p:sp>
        <p:nvSpPr>
          <p:cNvPr id="24" name="Rectangle 23"/>
          <p:cNvSpPr/>
          <p:nvPr/>
        </p:nvSpPr>
        <p:spPr>
          <a:xfrm>
            <a:off x="3214678" y="3571876"/>
            <a:ext cx="5790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1400" dirty="0" smtClean="0">
                <a:latin typeface="Courier New"/>
                <a:cs typeface="Courier New"/>
              </a:rPr>
              <a:t>X</a:t>
            </a:r>
            <a:r>
              <a:rPr lang="id-ID" sz="1400" baseline="-25000" dirty="0" smtClean="0">
                <a:latin typeface="Courier New"/>
                <a:cs typeface="Courier New"/>
              </a:rPr>
              <a:t>1</a:t>
            </a:r>
            <a:r>
              <a:rPr lang="id-ID" sz="1400" dirty="0" smtClean="0">
                <a:latin typeface="Courier New"/>
                <a:cs typeface="Courier New"/>
              </a:rPr>
              <a:t>=3</a:t>
            </a:r>
            <a:endParaRPr lang="id-ID" sz="1400" dirty="0"/>
          </a:p>
        </p:txBody>
      </p:sp>
      <p:sp>
        <p:nvSpPr>
          <p:cNvPr id="25" name="Rectangle 24"/>
          <p:cNvSpPr/>
          <p:nvPr/>
        </p:nvSpPr>
        <p:spPr>
          <a:xfrm>
            <a:off x="4429124" y="3571876"/>
            <a:ext cx="5790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1400" dirty="0" smtClean="0">
                <a:latin typeface="Courier New"/>
                <a:cs typeface="Courier New"/>
              </a:rPr>
              <a:t>X</a:t>
            </a:r>
            <a:r>
              <a:rPr lang="id-ID" sz="1400" baseline="-25000" dirty="0" smtClean="0">
                <a:latin typeface="Courier New"/>
                <a:cs typeface="Courier New"/>
              </a:rPr>
              <a:t>1</a:t>
            </a:r>
            <a:r>
              <a:rPr lang="id-ID" sz="1400" dirty="0" smtClean="0">
                <a:latin typeface="Courier New"/>
                <a:cs typeface="Courier New"/>
              </a:rPr>
              <a:t>=4</a:t>
            </a:r>
            <a:endParaRPr lang="id-ID" sz="1400" dirty="0"/>
          </a:p>
        </p:txBody>
      </p:sp>
      <p:sp>
        <p:nvSpPr>
          <p:cNvPr id="27" name="Rectangle 26"/>
          <p:cNvSpPr/>
          <p:nvPr/>
        </p:nvSpPr>
        <p:spPr>
          <a:xfrm>
            <a:off x="6000760" y="3429000"/>
            <a:ext cx="5790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1400" dirty="0" smtClean="0">
                <a:latin typeface="Courier New"/>
                <a:cs typeface="Courier New"/>
              </a:rPr>
              <a:t>X</a:t>
            </a:r>
            <a:r>
              <a:rPr lang="id-ID" sz="1400" baseline="-25000" dirty="0" smtClean="0">
                <a:latin typeface="Courier New"/>
                <a:cs typeface="Courier New"/>
              </a:rPr>
              <a:t>1</a:t>
            </a:r>
            <a:r>
              <a:rPr lang="id-ID" sz="1400" dirty="0" smtClean="0">
                <a:latin typeface="Courier New"/>
                <a:cs typeface="Courier New"/>
              </a:rPr>
              <a:t>=5</a:t>
            </a:r>
            <a:endParaRPr lang="id-ID" sz="1400" dirty="0"/>
          </a:p>
        </p:txBody>
      </p:sp>
      <p:sp>
        <p:nvSpPr>
          <p:cNvPr id="33" name="Rectangle 32"/>
          <p:cNvSpPr/>
          <p:nvPr/>
        </p:nvSpPr>
        <p:spPr>
          <a:xfrm>
            <a:off x="428596" y="5929330"/>
            <a:ext cx="50978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dirty="0" smtClean="0">
                <a:latin typeface="Courier New"/>
                <a:cs typeface="Courier New"/>
              </a:rPr>
              <a:t>Simpul-E=1 </a:t>
            </a:r>
            <a:r>
              <a:rPr lang="id-ID" dirty="0" smtClean="0">
                <a:latin typeface="Courier New"/>
                <a:cs typeface="Courier New"/>
                <a:sym typeface="Wingdings" pitchFamily="2" charset="2"/>
              </a:rPr>
              <a:t> Simpul hidup={4,5,2,3}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714612" y="1214422"/>
            <a:ext cx="4857784" cy="4500594"/>
            <a:chOff x="4000496" y="1643050"/>
            <a:chExt cx="4929193" cy="4249304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000496" y="1643050"/>
              <a:ext cx="4929193" cy="4249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9" name="Straight Connector 8"/>
            <p:cNvCxnSpPr/>
            <p:nvPr/>
          </p:nvCxnSpPr>
          <p:spPr>
            <a:xfrm rot="16200000" flipH="1">
              <a:off x="6322231" y="1964521"/>
              <a:ext cx="785818" cy="71438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6500826" y="3000372"/>
              <a:ext cx="571504" cy="57150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6200000" flipH="1">
              <a:off x="6251587" y="4037017"/>
              <a:ext cx="642148" cy="28495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5400000">
              <a:off x="6393669" y="5107793"/>
              <a:ext cx="642942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B&amp;B-TSP dgn Reduced Cost Matrix</a:t>
            </a:r>
            <a:endParaRPr lang="id-ID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IF2211 B&amp;B/MLK&amp;RN</a:t>
            </a:r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848E6-D71A-473D-AAC8-8FB6DC0E7D76}" type="slidenum">
              <a:rPr lang="id-ID" smtClean="0"/>
              <a:pPr/>
              <a:t>34</a:t>
            </a:fld>
            <a:endParaRPr lang="id-ID"/>
          </a:p>
        </p:txBody>
      </p:sp>
      <p:sp>
        <p:nvSpPr>
          <p:cNvPr id="6" name="TextBox 5"/>
          <p:cNvSpPr txBox="1"/>
          <p:nvPr/>
        </p:nvSpPr>
        <p:spPr>
          <a:xfrm>
            <a:off x="6929454" y="1357298"/>
            <a:ext cx="18357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/>
              <a:t>Solusi: 1,4,2,5,3,1</a:t>
            </a:r>
          </a:p>
          <a:p>
            <a:r>
              <a:rPr lang="id-ID" dirty="0" smtClean="0"/>
              <a:t>Bobot: 28 </a:t>
            </a:r>
            <a:endParaRPr lang="id-ID" dirty="0"/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571612"/>
            <a:ext cx="1343643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2714620"/>
            <a:ext cx="2571768" cy="223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3143248"/>
            <a:ext cx="131445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4357694"/>
            <a:ext cx="2786082" cy="20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3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2844" y="4857760"/>
            <a:ext cx="1343025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4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2844" y="6143644"/>
            <a:ext cx="274320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5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143240" y="4929198"/>
            <a:ext cx="1276566" cy="1129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6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143240" y="6215082"/>
            <a:ext cx="2862268" cy="170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7" name="Picture 1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072330" y="3071810"/>
            <a:ext cx="1447796" cy="1263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Rectangle 22"/>
          <p:cNvSpPr/>
          <p:nvPr/>
        </p:nvSpPr>
        <p:spPr>
          <a:xfrm>
            <a:off x="7072330" y="4357694"/>
            <a:ext cx="104387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1400" dirty="0" smtClean="0">
                <a:latin typeface="Courier New"/>
                <a:cs typeface="Courier New"/>
              </a:rPr>
              <a:t>ĉ(10)=28</a:t>
            </a:r>
            <a:endParaRPr lang="id-ID" sz="1400" dirty="0"/>
          </a:p>
        </p:txBody>
      </p:sp>
      <p:pic>
        <p:nvPicPr>
          <p:cNvPr id="24589" name="Picture 1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049311" y="4786322"/>
            <a:ext cx="1523217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Rectangle 24"/>
          <p:cNvSpPr/>
          <p:nvPr/>
        </p:nvSpPr>
        <p:spPr>
          <a:xfrm>
            <a:off x="7072330" y="6121619"/>
            <a:ext cx="104387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1400" dirty="0" smtClean="0">
                <a:latin typeface="Courier New"/>
                <a:cs typeface="Courier New"/>
              </a:rPr>
              <a:t>ĉ(11)=28</a:t>
            </a:r>
            <a:endParaRPr lang="id-ID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B&amp;B-TSP dgn Reduced Cost Matrix</a:t>
            </a:r>
            <a:endParaRPr lang="id-ID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IF2211 B&amp;B/MLK&amp;RN</a:t>
            </a:r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848E6-D71A-473D-AAC8-8FB6DC0E7D76}" type="slidenum">
              <a:rPr lang="id-ID" smtClean="0"/>
              <a:pPr/>
              <a:t>35</a:t>
            </a:fld>
            <a:endParaRPr lang="id-ID"/>
          </a:p>
        </p:txBody>
      </p:sp>
      <p:graphicFrame>
        <p:nvGraphicFramePr>
          <p:cNvPr id="5" name="Content Placeholder 9"/>
          <p:cNvGraphicFramePr>
            <a:graphicFrameLocks/>
          </p:cNvGraphicFramePr>
          <p:nvPr/>
        </p:nvGraphicFramePr>
        <p:xfrm>
          <a:off x="5715008" y="1643050"/>
          <a:ext cx="3071834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8"/>
                <a:gridCol w="1928826"/>
              </a:tblGrid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Simpul-E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Simpul Hidup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1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4,5,2,3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4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>
                          <a:solidFill>
                            <a:schemeClr val="tx2"/>
                          </a:solidFill>
                        </a:rPr>
                        <a:t>6</a:t>
                      </a:r>
                      <a:r>
                        <a:rPr lang="id-ID" dirty="0" smtClean="0"/>
                        <a:t>,5,2,</a:t>
                      </a:r>
                      <a:r>
                        <a:rPr lang="id-ID" dirty="0" smtClean="0">
                          <a:solidFill>
                            <a:schemeClr val="tx2"/>
                          </a:solidFill>
                        </a:rPr>
                        <a:t>8,7,</a:t>
                      </a:r>
                      <a:r>
                        <a:rPr lang="id-ID" dirty="0" smtClean="0"/>
                        <a:t>3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6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dirty="0" smtClean="0">
                          <a:solidFill>
                            <a:schemeClr val="tx2"/>
                          </a:solidFill>
                        </a:rPr>
                        <a:t>10,</a:t>
                      </a:r>
                      <a:r>
                        <a:rPr lang="id-ID" dirty="0" smtClean="0"/>
                        <a:t>5,2,</a:t>
                      </a:r>
                      <a:r>
                        <a:rPr lang="id-ID" dirty="0" smtClean="0">
                          <a:solidFill>
                            <a:schemeClr val="tx1"/>
                          </a:solidFill>
                        </a:rPr>
                        <a:t>8,7,</a:t>
                      </a:r>
                      <a:r>
                        <a:rPr lang="id-ID" dirty="0" smtClean="0">
                          <a:solidFill>
                            <a:schemeClr val="tx2"/>
                          </a:solidFill>
                        </a:rPr>
                        <a:t>9,</a:t>
                      </a:r>
                      <a:r>
                        <a:rPr lang="id-ID" dirty="0" smtClean="0"/>
                        <a:t>3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10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dirty="0" smtClean="0">
                          <a:solidFill>
                            <a:schemeClr val="tx2"/>
                          </a:solidFill>
                        </a:rPr>
                        <a:t>11,</a:t>
                      </a:r>
                      <a:r>
                        <a:rPr lang="id-ID" dirty="0" smtClean="0"/>
                        <a:t>5,2,</a:t>
                      </a:r>
                      <a:r>
                        <a:rPr lang="id-ID" dirty="0" smtClean="0">
                          <a:solidFill>
                            <a:schemeClr val="tx1"/>
                          </a:solidFill>
                        </a:rPr>
                        <a:t>8,7,9,3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11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dirty="0" smtClean="0"/>
                        <a:t>daun</a:t>
                      </a:r>
                      <a:endParaRPr lang="id-ID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285720" y="1285860"/>
            <a:ext cx="4857784" cy="4500594"/>
            <a:chOff x="4000496" y="1643050"/>
            <a:chExt cx="4929193" cy="4249304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000496" y="1643050"/>
              <a:ext cx="4929193" cy="4249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8" name="Straight Connector 7"/>
            <p:cNvCxnSpPr/>
            <p:nvPr/>
          </p:nvCxnSpPr>
          <p:spPr>
            <a:xfrm rot="16200000" flipH="1">
              <a:off x="6322231" y="1964521"/>
              <a:ext cx="785818" cy="71438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5400000">
              <a:off x="6500826" y="3000372"/>
              <a:ext cx="571504" cy="57150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16200000" flipH="1">
              <a:off x="6251587" y="4037017"/>
              <a:ext cx="642148" cy="28495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6393669" y="5107793"/>
              <a:ext cx="642942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4500562" y="4071942"/>
            <a:ext cx="4357718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Semua simpul hidup</a:t>
            </a:r>
            <a:r>
              <a:rPr kumimoji="0" lang="id-ID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yang nilainya lebih besar dari 28 dibunuh (B) karena tidak mungkin lagi menghasilkan perjalanan dengan bobot &lt; 28.</a:t>
            </a:r>
            <a:endParaRPr kumimoji="0" lang="id-ID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Karena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tidak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ada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lagi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simpul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hidup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dalam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pohon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ruang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status,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maka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X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= (1, 4, 2, 5, 3, 1)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menjadi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solusi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persoalan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TSP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atas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dengan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bobot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28.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Bobot Tur Lengkap</a:t>
            </a:r>
            <a:endParaRPr lang="id-ID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IF2211 B&amp;B/MLK&amp;RN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848E6-D71A-473D-AAC8-8FB6DC0E7D76}" type="slidenum">
              <a:rPr lang="id-ID" smtClean="0"/>
              <a:pPr/>
              <a:t>36</a:t>
            </a:fld>
            <a:endParaRPr lang="id-ID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357298"/>
            <a:ext cx="2714644" cy="1993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1643050"/>
            <a:ext cx="234315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ight Arrow 8"/>
          <p:cNvSpPr/>
          <p:nvPr/>
        </p:nvSpPr>
        <p:spPr>
          <a:xfrm>
            <a:off x="3500430" y="1714488"/>
            <a:ext cx="1857388" cy="1143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Tour lengkap: a,c,d,b,a</a:t>
            </a:r>
            <a:endParaRPr lang="id-ID" dirty="0"/>
          </a:p>
        </p:txBody>
      </p:sp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0219" y="3286124"/>
            <a:ext cx="3933813" cy="1020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224" y="4357694"/>
            <a:ext cx="6215106" cy="1743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785786" y="3286124"/>
            <a:ext cx="18325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/>
              <a:t>Solusi: (a,i</a:t>
            </a:r>
            <a:r>
              <a:rPr lang="id-ID" baseline="-25000" dirty="0" smtClean="0"/>
              <a:t>1</a:t>
            </a:r>
            <a:r>
              <a:rPr lang="id-ID" dirty="0" smtClean="0"/>
              <a:t>,i</a:t>
            </a:r>
            <a:r>
              <a:rPr lang="id-ID" baseline="-25000" dirty="0" smtClean="0"/>
              <a:t>2</a:t>
            </a:r>
            <a:r>
              <a:rPr lang="id-ID" dirty="0" smtClean="0"/>
              <a:t>,i</a:t>
            </a:r>
            <a:r>
              <a:rPr lang="id-ID" baseline="-25000" dirty="0" smtClean="0"/>
              <a:t>3</a:t>
            </a:r>
            <a:r>
              <a:rPr lang="id-ID" dirty="0" smtClean="0"/>
              <a:t>,a)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3600" dirty="0" smtClean="0"/>
              <a:t>B&amp;B-TSP dengan Bobot Tur Lengkap</a:t>
            </a:r>
            <a:endParaRPr lang="id-ID" sz="3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IF2211 B&amp;B/MLK&amp;RN</a:t>
            </a:r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848E6-D71A-473D-AAC8-8FB6DC0E7D76}" type="slidenum">
              <a:rPr lang="id-ID" smtClean="0"/>
              <a:pPr/>
              <a:t>37</a:t>
            </a:fld>
            <a:endParaRPr lang="id-ID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2000240"/>
            <a:ext cx="5466211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714348" y="1428736"/>
            <a:ext cx="24982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400" dirty="0" smtClean="0"/>
              <a:t>Hasil pengamatan:</a:t>
            </a:r>
            <a:endParaRPr lang="id-ID" sz="2400" dirty="0"/>
          </a:p>
        </p:txBody>
      </p:sp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3214686"/>
            <a:ext cx="5992262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Cost Simpul Akar</a:t>
            </a:r>
            <a:endParaRPr lang="id-ID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IF2211 B&amp;B/MLK&amp;RN</a:t>
            </a:r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848E6-D71A-473D-AAC8-8FB6DC0E7D76}" type="slidenum">
              <a:rPr lang="id-ID" smtClean="0"/>
              <a:pPr/>
              <a:t>38</a:t>
            </a:fld>
            <a:endParaRPr lang="id-ID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357298"/>
            <a:ext cx="2714644" cy="1993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785786" y="3286124"/>
            <a:ext cx="18325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/>
              <a:t>Solusi: (a,i</a:t>
            </a:r>
            <a:r>
              <a:rPr lang="id-ID" baseline="-25000" dirty="0" smtClean="0"/>
              <a:t>1</a:t>
            </a:r>
            <a:r>
              <a:rPr lang="id-ID" dirty="0" smtClean="0"/>
              <a:t>,i</a:t>
            </a:r>
            <a:r>
              <a:rPr lang="id-ID" baseline="-25000" dirty="0" smtClean="0"/>
              <a:t>2</a:t>
            </a:r>
            <a:r>
              <a:rPr lang="id-ID" dirty="0" smtClean="0"/>
              <a:t>,i</a:t>
            </a:r>
            <a:r>
              <a:rPr lang="id-ID" baseline="-25000" dirty="0" smtClean="0"/>
              <a:t>3</a:t>
            </a:r>
            <a:r>
              <a:rPr lang="id-ID" dirty="0" smtClean="0"/>
              <a:t>,a)</a:t>
            </a:r>
          </a:p>
        </p:txBody>
      </p:sp>
      <p:pic>
        <p:nvPicPr>
          <p:cNvPr id="3993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1571612"/>
            <a:ext cx="5189874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" name="Straight Connector 9"/>
          <p:cNvCxnSpPr/>
          <p:nvPr/>
        </p:nvCxnSpPr>
        <p:spPr>
          <a:xfrm>
            <a:off x="1214414" y="1928802"/>
            <a:ext cx="1500198" cy="85725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656558" y="2312494"/>
            <a:ext cx="71438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1214414" y="1928802"/>
            <a:ext cx="1643074" cy="78581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2643968" y="2312494"/>
            <a:ext cx="71438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36" y="4214818"/>
            <a:ext cx="77152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Rectangle 22"/>
          <p:cNvSpPr/>
          <p:nvPr/>
        </p:nvSpPr>
        <p:spPr>
          <a:xfrm>
            <a:off x="785786" y="4357694"/>
            <a:ext cx="16355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dirty="0" smtClean="0"/>
              <a:t>Pohon dinamis: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B&amp;B-TSP dengan Bobot Tur Lengkap</a:t>
            </a:r>
            <a:endParaRPr lang="id-ID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IF2211 B&amp;B/MLK&amp;RN</a:t>
            </a:r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848E6-D71A-473D-AAC8-8FB6DC0E7D76}" type="slidenum">
              <a:rPr lang="id-ID" smtClean="0"/>
              <a:pPr/>
              <a:t>39</a:t>
            </a:fld>
            <a:endParaRPr lang="id-ID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1571612"/>
            <a:ext cx="537210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714488"/>
            <a:ext cx="2714644" cy="1993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642910" y="3643314"/>
            <a:ext cx="3329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/>
              <a:t>Untuk i2=b, sisi a-b wajib diambil.</a:t>
            </a:r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496" y="4143380"/>
            <a:ext cx="4362450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Algoritma Branch &amp; Bound (2)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id-ID" dirty="0" smtClean="0"/>
              <a:t>Masukkan simpul akar ke dalam antrian  Q. Jika simpul akar adalah simpul solusi  (goal node),  maka solusi telah ditemukan.  Stop. </a:t>
            </a:r>
          </a:p>
          <a:p>
            <a:pPr marL="514350" indent="-514350">
              <a:buFont typeface="+mj-lt"/>
              <a:buAutoNum type="arabicPeriod"/>
            </a:pPr>
            <a:r>
              <a:rPr lang="id-ID" dirty="0" smtClean="0"/>
              <a:t>Jika Q kosong, tidak ada solusi. Stop. </a:t>
            </a:r>
          </a:p>
          <a:p>
            <a:pPr marL="514350" indent="-514350">
              <a:buFont typeface="+mj-lt"/>
              <a:buAutoNum type="arabicPeriod"/>
            </a:pPr>
            <a:r>
              <a:rPr lang="id-ID" dirty="0" smtClean="0"/>
              <a:t>Jika Q tidak kosong, pilih dari antrian Q simpul i yang  mempunyai </a:t>
            </a:r>
            <a:r>
              <a:rPr lang="id-ID" dirty="0" smtClean="0">
                <a:latin typeface="Courier New"/>
                <a:cs typeface="Courier New"/>
              </a:rPr>
              <a:t>ĉ(i)</a:t>
            </a:r>
            <a:r>
              <a:rPr lang="id-ID" dirty="0" smtClean="0"/>
              <a:t> paling kecil. Jika terdapat beberapa simpul i  yang memenuhi, pilih satu secara sembarang. </a:t>
            </a:r>
          </a:p>
          <a:p>
            <a:pPr marL="514350" indent="-514350">
              <a:buFont typeface="+mj-lt"/>
              <a:buAutoNum type="arabicPeriod"/>
            </a:pPr>
            <a:r>
              <a:rPr lang="id-ID" dirty="0" smtClean="0"/>
              <a:t>Jika simpul i adalah simpul solusi, berarti solusi sudah ditemukan,  stop. Jika simpul  i bukan simpul solusi, maka  bangkitkan semua  anak-anaknya.  Jika  i tidak mempunyai anak, kembali ke langkah 2. </a:t>
            </a:r>
          </a:p>
          <a:p>
            <a:pPr marL="514350" indent="-514350">
              <a:buFont typeface="+mj-lt"/>
              <a:buAutoNum type="arabicPeriod"/>
            </a:pPr>
            <a:r>
              <a:rPr lang="id-ID" dirty="0" smtClean="0"/>
              <a:t>Untuk setiap anak  j dari simpul  i, hitung </a:t>
            </a:r>
            <a:r>
              <a:rPr lang="id-ID" dirty="0" smtClean="0">
                <a:latin typeface="Courier New"/>
                <a:cs typeface="Courier New"/>
              </a:rPr>
              <a:t>ĉ(j)</a:t>
            </a:r>
            <a:r>
              <a:rPr lang="id-ID" dirty="0" smtClean="0"/>
              <a:t>, dan masukkan semua anak-anak tersebut ke dalam Q. </a:t>
            </a:r>
          </a:p>
          <a:p>
            <a:pPr marL="514350" indent="-514350">
              <a:buFont typeface="+mj-lt"/>
              <a:buAutoNum type="arabicPeriod"/>
            </a:pPr>
            <a:r>
              <a:rPr lang="id-ID" dirty="0" smtClean="0"/>
              <a:t>Kembali ke langkah 2. </a:t>
            </a:r>
            <a:endParaRPr lang="id-ID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IF2211 B&amp;B/MLK&amp;RN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848E6-D71A-473D-AAC8-8FB6DC0E7D76}" type="slidenum">
              <a:rPr lang="id-ID" smtClean="0"/>
              <a:pPr/>
              <a:t>4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IF2211 B&amp;B/MLK&amp;RN</a:t>
            </a:r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848E6-D71A-473D-AAC8-8FB6DC0E7D76}" type="slidenum">
              <a:rPr lang="id-ID" smtClean="0"/>
              <a:pPr/>
              <a:t>40</a:t>
            </a:fld>
            <a:endParaRPr lang="id-ID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500174"/>
            <a:ext cx="7756838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642910" y="3643314"/>
            <a:ext cx="4056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/>
              <a:t>Untuk i3=b, sisi a-c dan c-b wajib diambil.</a:t>
            </a:r>
          </a:p>
        </p:txBody>
      </p:sp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3571876"/>
            <a:ext cx="3781425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IF2211 B&amp;B/MLK&amp;RN</a:t>
            </a:r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848E6-D71A-473D-AAC8-8FB6DC0E7D76}" type="slidenum">
              <a:rPr lang="id-ID" smtClean="0"/>
              <a:pPr/>
              <a:t>41</a:t>
            </a:fld>
            <a:endParaRPr lang="id-ID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3" y="1000108"/>
            <a:ext cx="7127327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IF2211 B&amp;B/MLK&amp;RN</a:t>
            </a:r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848E6-D71A-473D-AAC8-8FB6DC0E7D76}" type="slidenum">
              <a:rPr lang="id-ID" smtClean="0"/>
              <a:pPr/>
              <a:t>42</a:t>
            </a:fld>
            <a:endParaRPr lang="id-ID"/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714356"/>
            <a:ext cx="6500858" cy="5421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IF2211 B&amp;B/MLK&amp;RN</a:t>
            </a:r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848E6-D71A-473D-AAC8-8FB6DC0E7D76}" type="slidenum">
              <a:rPr lang="id-ID" smtClean="0"/>
              <a:pPr/>
              <a:t>43</a:t>
            </a:fld>
            <a:endParaRPr lang="id-ID"/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5" y="857232"/>
            <a:ext cx="6929487" cy="4993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5715016"/>
            <a:ext cx="56007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2840C27-ADBE-41D7-9620-AD3C765AA1F8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5325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b="1" smtClean="0"/>
              <a:t>Persoalan N-Ratu </a:t>
            </a:r>
            <a:br>
              <a:rPr lang="en-US" sz="4000" b="1" smtClean="0"/>
            </a:br>
            <a:r>
              <a:rPr lang="en-US" sz="4000" b="1" smtClean="0"/>
              <a:t>(</a:t>
            </a:r>
            <a:r>
              <a:rPr lang="en-US" sz="4000" b="1" i="1" smtClean="0"/>
              <a:t>The N-Queens Problem</a:t>
            </a:r>
            <a:r>
              <a:rPr lang="en-US" sz="4000" b="1" smtClean="0"/>
              <a:t>)</a:t>
            </a:r>
          </a:p>
        </p:txBody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58" y="1981200"/>
            <a:ext cx="4900642" cy="4114800"/>
          </a:xfrm>
        </p:spPr>
        <p:txBody>
          <a:bodyPr/>
          <a:lstStyle/>
          <a:p>
            <a:pPr eaLnBrk="1" hangingPunct="1"/>
            <a:r>
              <a:rPr lang="en-US" sz="2400" dirty="0" err="1" smtClean="0"/>
              <a:t>Diberikan</a:t>
            </a:r>
            <a:r>
              <a:rPr lang="en-US" sz="2400" dirty="0" smtClean="0"/>
              <a:t> </a:t>
            </a:r>
            <a:r>
              <a:rPr lang="en-US" sz="2400" dirty="0" err="1" smtClean="0"/>
              <a:t>sebuah</a:t>
            </a:r>
            <a:r>
              <a:rPr lang="en-US" sz="2400" dirty="0" smtClean="0"/>
              <a:t> </a:t>
            </a:r>
            <a:r>
              <a:rPr lang="en-US" sz="2400" dirty="0" err="1" smtClean="0"/>
              <a:t>papan</a:t>
            </a:r>
            <a:r>
              <a:rPr lang="en-US" sz="2400" dirty="0" smtClean="0"/>
              <a:t> </a:t>
            </a:r>
            <a:r>
              <a:rPr lang="id-ID" sz="2400" dirty="0" smtClean="0"/>
              <a:t>permainan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berukuran</a:t>
            </a:r>
            <a:r>
              <a:rPr lang="en-US" sz="2400" dirty="0" smtClean="0"/>
              <a:t> </a:t>
            </a:r>
            <a:r>
              <a:rPr lang="en-US" sz="2400" i="1" dirty="0" smtClean="0"/>
              <a:t>N</a:t>
            </a:r>
            <a:r>
              <a:rPr lang="en-US" sz="2400" dirty="0" smtClean="0"/>
              <a:t> </a:t>
            </a:r>
            <a:r>
              <a:rPr lang="en-US" sz="2400" dirty="0" smtClean="0">
                <a:sym typeface="Symbol" pitchFamily="18" charset="2"/>
              </a:rPr>
              <a:t></a:t>
            </a:r>
            <a:r>
              <a:rPr lang="en-US" sz="2400" dirty="0" smtClean="0"/>
              <a:t> </a:t>
            </a:r>
            <a:r>
              <a:rPr lang="en-US" sz="2400" i="1" dirty="0" smtClean="0"/>
              <a:t>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id-ID" sz="2400" dirty="0" smtClean="0"/>
              <a:t>N</a:t>
            </a:r>
            <a:r>
              <a:rPr lang="en-US" sz="2400" dirty="0" smtClean="0"/>
              <a:t> </a:t>
            </a:r>
            <a:r>
              <a:rPr lang="en-US" sz="2400" dirty="0" err="1" smtClean="0"/>
              <a:t>buah</a:t>
            </a:r>
            <a:r>
              <a:rPr lang="en-US" sz="2400" dirty="0" smtClean="0"/>
              <a:t> </a:t>
            </a:r>
            <a:r>
              <a:rPr lang="en-US" sz="2400" dirty="0" err="1" smtClean="0"/>
              <a:t>ratu</a:t>
            </a:r>
            <a:r>
              <a:rPr lang="en-US" sz="2400" dirty="0" smtClean="0"/>
              <a:t>. </a:t>
            </a:r>
            <a:r>
              <a:rPr lang="en-US" sz="2400" dirty="0" err="1" smtClean="0"/>
              <a:t>Bagaimanakah</a:t>
            </a:r>
            <a:r>
              <a:rPr lang="en-US" sz="2400" dirty="0" smtClean="0"/>
              <a:t> </a:t>
            </a:r>
            <a:r>
              <a:rPr lang="en-US" sz="2400" dirty="0" err="1" smtClean="0"/>
              <a:t>menempatkan</a:t>
            </a:r>
            <a:r>
              <a:rPr lang="en-US" sz="2400" dirty="0" smtClean="0"/>
              <a:t> </a:t>
            </a:r>
            <a:r>
              <a:rPr lang="en-US" sz="2400" i="1" dirty="0" smtClean="0"/>
              <a:t>N</a:t>
            </a:r>
            <a:r>
              <a:rPr lang="en-US" sz="2400" dirty="0" smtClean="0"/>
              <a:t> </a:t>
            </a:r>
            <a:r>
              <a:rPr lang="en-US" sz="2400" dirty="0" err="1" smtClean="0"/>
              <a:t>buah</a:t>
            </a:r>
            <a:r>
              <a:rPr lang="en-US" sz="2400" dirty="0" smtClean="0"/>
              <a:t> </a:t>
            </a:r>
            <a:r>
              <a:rPr lang="en-US" sz="2400" dirty="0" err="1" smtClean="0"/>
              <a:t>ratu</a:t>
            </a:r>
            <a:r>
              <a:rPr lang="en-US" sz="2400" dirty="0" smtClean="0"/>
              <a:t> (Q) </a:t>
            </a:r>
            <a:r>
              <a:rPr lang="en-US" sz="2400" dirty="0" err="1" smtClean="0"/>
              <a:t>itu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petak-petak</a:t>
            </a:r>
            <a:r>
              <a:rPr lang="en-US" sz="2400" dirty="0" smtClean="0"/>
              <a:t> </a:t>
            </a:r>
            <a:r>
              <a:rPr lang="en-US" sz="2400" dirty="0" err="1" smtClean="0"/>
              <a:t>papan</a:t>
            </a:r>
            <a:r>
              <a:rPr lang="en-US" sz="2400" dirty="0" smtClean="0"/>
              <a:t> </a:t>
            </a:r>
            <a:r>
              <a:rPr lang="id-ID" sz="2400" dirty="0" smtClean="0"/>
              <a:t>permainan</a:t>
            </a:r>
            <a:r>
              <a:rPr lang="en-US" sz="2400" dirty="0" smtClean="0"/>
              <a:t> </a:t>
            </a:r>
            <a:r>
              <a:rPr lang="en-US" sz="2400" dirty="0" err="1" smtClean="0"/>
              <a:t>sedemikian</a:t>
            </a:r>
            <a:r>
              <a:rPr lang="en-US" sz="2400" dirty="0" smtClean="0"/>
              <a:t> </a:t>
            </a:r>
            <a:r>
              <a:rPr lang="en-US" sz="2400" dirty="0" err="1" smtClean="0"/>
              <a:t>sehingga</a:t>
            </a:r>
            <a:r>
              <a:rPr lang="en-US" sz="2400" dirty="0" smtClean="0"/>
              <a:t>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ada</a:t>
            </a:r>
            <a:r>
              <a:rPr lang="en-US" sz="2400" dirty="0" smtClean="0"/>
              <a:t> </a:t>
            </a:r>
            <a:r>
              <a:rPr lang="en-US" sz="2400" dirty="0" err="1" smtClean="0"/>
              <a:t>dua</a:t>
            </a:r>
            <a:r>
              <a:rPr lang="en-US" sz="2400" dirty="0" smtClean="0"/>
              <a:t> </a:t>
            </a:r>
            <a:r>
              <a:rPr lang="en-US" sz="2400" dirty="0" err="1" smtClean="0"/>
              <a:t>ratu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lebih</a:t>
            </a:r>
            <a:r>
              <a:rPr lang="en-US" sz="2400" dirty="0" smtClean="0"/>
              <a:t> yang </a:t>
            </a:r>
            <a:r>
              <a:rPr lang="en-US" sz="2400" dirty="0" err="1" smtClean="0"/>
              <a:t>terletak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satu</a:t>
            </a:r>
            <a:r>
              <a:rPr lang="en-US" sz="2400" dirty="0" smtClean="0"/>
              <a:t> </a:t>
            </a:r>
            <a:r>
              <a:rPr lang="en-US" sz="2400" dirty="0" err="1" smtClean="0"/>
              <a:t>baris</a:t>
            </a:r>
            <a:r>
              <a:rPr lang="en-US" sz="2400" dirty="0" smtClean="0"/>
              <a:t> yang </a:t>
            </a:r>
            <a:r>
              <a:rPr lang="en-US" sz="2400" dirty="0" err="1" smtClean="0"/>
              <a:t>sama</a:t>
            </a:r>
            <a:r>
              <a:rPr lang="en-US" sz="2400" dirty="0" smtClean="0"/>
              <a:t>,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satu</a:t>
            </a:r>
            <a:r>
              <a:rPr lang="en-US" sz="2400" dirty="0" smtClean="0"/>
              <a:t> </a:t>
            </a:r>
            <a:r>
              <a:rPr lang="en-US" sz="2400" dirty="0" err="1" smtClean="0"/>
              <a:t>kolom</a:t>
            </a:r>
            <a:r>
              <a:rPr lang="en-US" sz="2400" dirty="0" smtClean="0"/>
              <a:t> yang </a:t>
            </a:r>
            <a:r>
              <a:rPr lang="en-US" sz="2400" dirty="0" err="1" smtClean="0"/>
              <a:t>sama</a:t>
            </a:r>
            <a:r>
              <a:rPr lang="en-US" sz="2400" dirty="0" smtClean="0"/>
              <a:t>,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satu</a:t>
            </a:r>
            <a:r>
              <a:rPr lang="en-US" sz="2400" dirty="0" smtClean="0"/>
              <a:t> diagonal yang </a:t>
            </a:r>
            <a:r>
              <a:rPr lang="en-US" sz="2400" dirty="0" err="1" smtClean="0"/>
              <a:t>sama</a:t>
            </a:r>
            <a:r>
              <a:rPr lang="id-ID" sz="2400" dirty="0"/>
              <a:t>.</a:t>
            </a:r>
            <a:endParaRPr lang="en-US" sz="2400" dirty="0" smtClean="0"/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3810000" y="26622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d-ID"/>
          </a:p>
        </p:txBody>
      </p:sp>
      <p:pic>
        <p:nvPicPr>
          <p:cNvPr id="53254" name="Picture 4" descr="|-|-o|-|-o|-|-o|-|--|&#10;|-|--|-|--|-|--|-|--|&#10;|-|--|o|-o|o|--|-|--|&#10;|o|-o|o|-o|o|-o|o|o-|&#10;|-|--|o|-o|o|--|-|--|&#10;|-|-o|-|-o|-|-o|-|--|&#10;|o|--|-|-o|-|--|o|--|&#10;| |  | | o| |  | |o&#10;|-|--|-|-o|-|--|-|--|&#10;--------------------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5214942" y="2143116"/>
            <a:ext cx="3559175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IF2211 B&amp;B/MLK&amp;RN</a:t>
            </a: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 eaLnBrk="1" hangingPunct="1"/>
            <a:r>
              <a:rPr lang="id-ID" sz="3600" dirty="0" smtClean="0"/>
              <a:t>P</a:t>
            </a:r>
            <a:r>
              <a:rPr lang="en-US" sz="3600" dirty="0" err="1" smtClean="0"/>
              <a:t>ohon</a:t>
            </a:r>
            <a:r>
              <a:rPr lang="en-US" sz="3600" dirty="0" smtClean="0"/>
              <a:t> </a:t>
            </a:r>
            <a:r>
              <a:rPr lang="id-ID" sz="3600" dirty="0" smtClean="0"/>
              <a:t>R</a:t>
            </a:r>
            <a:r>
              <a:rPr lang="en-US" sz="3600" dirty="0" err="1" smtClean="0"/>
              <a:t>uang</a:t>
            </a:r>
            <a:r>
              <a:rPr lang="id-ID" sz="3600" dirty="0" smtClean="0"/>
              <a:t> S</a:t>
            </a:r>
            <a:r>
              <a:rPr lang="en-US" sz="3600" dirty="0" err="1" smtClean="0"/>
              <a:t>tatus</a:t>
            </a:r>
            <a:r>
              <a:rPr lang="en-US" sz="3600" dirty="0" smtClean="0"/>
              <a:t> </a:t>
            </a:r>
            <a:r>
              <a:rPr lang="id-ID" sz="3600" dirty="0" smtClean="0"/>
              <a:t>P</a:t>
            </a:r>
            <a:r>
              <a:rPr lang="en-US" sz="3600" dirty="0" err="1" smtClean="0"/>
              <a:t>ersoalan</a:t>
            </a:r>
            <a:r>
              <a:rPr lang="en-US" sz="3600" dirty="0" smtClean="0"/>
              <a:t> 4-Ratu</a:t>
            </a:r>
          </a:p>
        </p:txBody>
      </p:sp>
      <p:sp>
        <p:nvSpPr>
          <p:cNvPr id="1126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0228840-E3EE-44CE-A2ED-1B2BA90FBB3B}" type="slidenum">
              <a:rPr lang="en-US" smtClean="0"/>
              <a:pPr/>
              <a:t>6</a:t>
            </a:fld>
            <a:endParaRPr lang="en-US" smtClean="0"/>
          </a:p>
        </p:txBody>
      </p:sp>
      <p:graphicFrame>
        <p:nvGraphicFramePr>
          <p:cNvPr id="11266" name="Object 3"/>
          <p:cNvGraphicFramePr>
            <a:graphicFrameLocks noChangeAspect="1"/>
          </p:cNvGraphicFramePr>
          <p:nvPr>
            <p:ph idx="4294967295"/>
          </p:nvPr>
        </p:nvGraphicFramePr>
        <p:xfrm>
          <a:off x="0" y="1295400"/>
          <a:ext cx="9144000" cy="4910138"/>
        </p:xfrm>
        <a:graphic>
          <a:graphicData uri="http://schemas.openxmlformats.org/presentationml/2006/ole">
            <p:oleObj spid="_x0000_s2050" name="VISIO" r:id="rId3" imgW="5507301" imgH="2955345" progId="Visio.Drawing.11">
              <p:embed/>
            </p:oleObj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IF2211 B&amp;B/MLK&amp;RN</a:t>
            </a: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Solusi 4-Ratu dengan BFS</a:t>
            </a:r>
            <a:endParaRPr lang="id-ID" dirty="0"/>
          </a:p>
        </p:txBody>
      </p:sp>
      <p:grpSp>
        <p:nvGrpSpPr>
          <p:cNvPr id="7" name="Group 6"/>
          <p:cNvGrpSpPr/>
          <p:nvPr/>
        </p:nvGrpSpPr>
        <p:grpSpPr>
          <a:xfrm>
            <a:off x="285720" y="1142984"/>
            <a:ext cx="8363464" cy="5072098"/>
            <a:chOff x="571472" y="1428736"/>
            <a:chExt cx="8077712" cy="4786346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71472" y="1428736"/>
              <a:ext cx="8077712" cy="4786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Rectangle 5"/>
            <p:cNvSpPr/>
            <p:nvPr/>
          </p:nvSpPr>
          <p:spPr>
            <a:xfrm>
              <a:off x="7786710" y="5786454"/>
              <a:ext cx="857256" cy="4286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cxnSp>
        <p:nvCxnSpPr>
          <p:cNvPr id="9" name="Straight Connector 8"/>
          <p:cNvCxnSpPr/>
          <p:nvPr/>
        </p:nvCxnSpPr>
        <p:spPr>
          <a:xfrm rot="5400000">
            <a:off x="3250397" y="1535893"/>
            <a:ext cx="1071570" cy="10001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16200000" flipH="1">
            <a:off x="3143241" y="2928934"/>
            <a:ext cx="857255" cy="71437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3442640" y="4272608"/>
            <a:ext cx="829960" cy="14287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3393273" y="5464983"/>
            <a:ext cx="785818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000496" y="5643578"/>
            <a:ext cx="36249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400" b="1" dirty="0" smtClean="0"/>
              <a:t>Solusi pertama: X=(2,4,1,3)</a:t>
            </a:r>
            <a:endParaRPr lang="id-ID" sz="2400" b="1" dirty="0"/>
          </a:p>
        </p:txBody>
      </p:sp>
      <p:sp>
        <p:nvSpPr>
          <p:cNvPr id="26" name="Oval 25"/>
          <p:cNvSpPr/>
          <p:nvPr/>
        </p:nvSpPr>
        <p:spPr>
          <a:xfrm>
            <a:off x="4799962" y="4759026"/>
            <a:ext cx="214314" cy="285752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7" name="Oval 26"/>
          <p:cNvSpPr/>
          <p:nvPr/>
        </p:nvSpPr>
        <p:spPr>
          <a:xfrm>
            <a:off x="7102824" y="4759026"/>
            <a:ext cx="214314" cy="285752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cxnSp>
        <p:nvCxnSpPr>
          <p:cNvPr id="30" name="Straight Connector 29"/>
          <p:cNvCxnSpPr/>
          <p:nvPr/>
        </p:nvCxnSpPr>
        <p:spPr>
          <a:xfrm rot="5400000">
            <a:off x="1357290" y="5286388"/>
            <a:ext cx="57150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848E6-D71A-473D-AAC8-8FB6DC0E7D76}" type="slidenum">
              <a:rPr lang="id-ID" smtClean="0"/>
              <a:pPr/>
              <a:t>7</a:t>
            </a:fld>
            <a:endParaRPr lang="id-ID"/>
          </a:p>
        </p:txBody>
      </p:sp>
      <p:sp>
        <p:nvSpPr>
          <p:cNvPr id="32" name="Footer Placeholder 3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IF2211 B&amp;B/MLK&amp;RN</a:t>
            </a: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Strategi Pencarian B &amp; B</a:t>
            </a:r>
            <a:endParaRPr lang="id-ID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Simpul hidup yang menjadi simpul-E ialah simpul yang mempunyai nilai </a:t>
            </a:r>
            <a:r>
              <a:rPr lang="id-ID" i="1" dirty="0" smtClean="0"/>
              <a:t>cost</a:t>
            </a:r>
            <a:r>
              <a:rPr lang="id-ID" dirty="0" smtClean="0"/>
              <a:t> terkecil (</a:t>
            </a:r>
            <a:r>
              <a:rPr lang="id-ID" i="1" dirty="0" smtClean="0"/>
              <a:t>least cost search</a:t>
            </a:r>
            <a:r>
              <a:rPr lang="id-ID" dirty="0" smtClean="0"/>
              <a:t>).</a:t>
            </a:r>
          </a:p>
          <a:p>
            <a:r>
              <a:rPr lang="id-ID" dirty="0" smtClean="0"/>
              <a:t>Untuk setiap simpul X, nilai batas ini dapat berupa [HOR78]:</a:t>
            </a:r>
          </a:p>
          <a:p>
            <a:pPr marL="971550" lvl="1" indent="-514350">
              <a:buAutoNum type="arabicPeriod"/>
            </a:pPr>
            <a:r>
              <a:rPr lang="id-ID" dirty="0" smtClean="0"/>
              <a:t>jumlah simpul dalam upapohon X yang perlu  dibangkitkan sebelum simpul solusi ditemukan</a:t>
            </a:r>
          </a:p>
          <a:p>
            <a:pPr marL="971550" lvl="1" indent="-514350">
              <a:buAutoNum type="arabicPeriod"/>
            </a:pPr>
            <a:r>
              <a:rPr lang="id-ID" dirty="0" smtClean="0"/>
              <a:t>panjang lintasan dari simpul X ke simpul solusi terdekat (dalam upapohon X ybs)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848E6-D71A-473D-AAC8-8FB6DC0E7D76}" type="slidenum">
              <a:rPr lang="id-ID" smtClean="0"/>
              <a:pPr/>
              <a:t>8</a:t>
            </a:fld>
            <a:endParaRPr lang="id-ID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IF2211 B&amp;B/MLK&amp;RN</a:t>
            </a: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Solusi 4-Ratu dengan Branch &amp; Bound</a:t>
            </a:r>
            <a:endParaRPr lang="id-ID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357298"/>
            <a:ext cx="6938632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357686" y="3643314"/>
            <a:ext cx="4614866" cy="2625725"/>
          </a:xfrm>
        </p:spPr>
        <p:txBody>
          <a:bodyPr>
            <a:normAutofit fontScale="85000" lnSpcReduction="20000"/>
          </a:bodyPr>
          <a:lstStyle/>
          <a:p>
            <a:r>
              <a:rPr lang="id-ID" dirty="0" smtClean="0"/>
              <a:t>Asumsi: letak simpul solusi diketahui </a:t>
            </a:r>
            <a:br>
              <a:rPr lang="id-ID" dirty="0" smtClean="0"/>
            </a:br>
            <a:r>
              <a:rPr lang="id-ID" dirty="0" smtClean="0"/>
              <a:t>(panjang lintasan solusi = 4)</a:t>
            </a:r>
          </a:p>
          <a:p>
            <a:r>
              <a:rPr lang="id-ID" dirty="0" smtClean="0"/>
              <a:t>Cost simpul hidup X: panjang lintasan dari simpul X ke simpul solusi terdekat (subpohon X). </a:t>
            </a:r>
          </a:p>
          <a:p>
            <a:r>
              <a:rPr lang="id-ID" dirty="0" smtClean="0"/>
              <a:t>Cost = </a:t>
            </a:r>
            <a:r>
              <a:rPr lang="id-ID" dirty="0" smtClean="0">
                <a:sym typeface="Symbol"/>
              </a:rPr>
              <a:t> jika tidak ada simpul solusi di subpohon tersebut.</a:t>
            </a:r>
            <a:endParaRPr lang="id-ID" dirty="0" smtClean="0"/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2607455" y="1678769"/>
            <a:ext cx="1071570" cy="10001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6200000" flipH="1">
            <a:off x="2607455" y="3036091"/>
            <a:ext cx="714380" cy="64294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2857488" y="4286256"/>
            <a:ext cx="714380" cy="14287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2750331" y="5393545"/>
            <a:ext cx="785818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848E6-D71A-473D-AAC8-8FB6DC0E7D76}" type="slidenum">
              <a:rPr lang="id-ID" smtClean="0"/>
              <a:pPr/>
              <a:t>9</a:t>
            </a:fld>
            <a:endParaRPr lang="id-ID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IF2211 B&amp;B/MLK&amp;RN</a:t>
            </a: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1180</TotalTime>
  <Words>1657</Words>
  <Application>Microsoft Office PowerPoint</Application>
  <PresentationFormat>On-screen Show (4:3)</PresentationFormat>
  <Paragraphs>369</Paragraphs>
  <Slides>43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43</vt:i4>
      </vt:variant>
    </vt:vector>
  </HeadingPairs>
  <TitlesOfParts>
    <vt:vector size="46" baseType="lpstr">
      <vt:lpstr>Office Theme</vt:lpstr>
      <vt:lpstr>VISIO</vt:lpstr>
      <vt:lpstr>Equation</vt:lpstr>
      <vt:lpstr>Branch &amp; Bound</vt:lpstr>
      <vt:lpstr>Overview</vt:lpstr>
      <vt:lpstr>Algoritma Branch &amp; Bound</vt:lpstr>
      <vt:lpstr>Algoritma Branch &amp; Bound (2)</vt:lpstr>
      <vt:lpstr>Persoalan N-Ratu  (The N-Queens Problem)</vt:lpstr>
      <vt:lpstr>Pohon Ruang Status Persoalan 4-Ratu</vt:lpstr>
      <vt:lpstr>Solusi 4-Ratu dengan BFS</vt:lpstr>
      <vt:lpstr>Strategi Pencarian B &amp; B</vt:lpstr>
      <vt:lpstr>Solusi 4-Ratu dengan Branch &amp; Bound</vt:lpstr>
      <vt:lpstr>Pembentukan Pohon Ruang Status  4-Ratu dengan Branch &amp; Bound</vt:lpstr>
      <vt:lpstr>Cost dari Simpul Hidup</vt:lpstr>
      <vt:lpstr>Permainan 15-Puzzle</vt:lpstr>
      <vt:lpstr>Reachable Goal ?</vt:lpstr>
      <vt:lpstr>Reachable Goal : Kurang (i)</vt:lpstr>
      <vt:lpstr>Reachable Goal ?</vt:lpstr>
      <vt:lpstr>Pohon Ruang Status untuk 15-Puzzle</vt:lpstr>
      <vt:lpstr>Pohon Ruang Status untuk DFS</vt:lpstr>
      <vt:lpstr>Cost dari Simpul Hidup (2)</vt:lpstr>
      <vt:lpstr>Cost dari Simpul Hidup 15-Puzzle</vt:lpstr>
      <vt:lpstr>Pembentukan Pohon Ruang Status  15-Puzzle dengan Branch &amp; Bound</vt:lpstr>
      <vt:lpstr>Travelling Salesperson Problem</vt:lpstr>
      <vt:lpstr>Pohon Ruang Status TSP 4 Simpul</vt:lpstr>
      <vt:lpstr>TSP dengan B &amp; B</vt:lpstr>
      <vt:lpstr>Cost dari Simpul Hidup TSP</vt:lpstr>
      <vt:lpstr>Reduced Cost Matrix: Contoh</vt:lpstr>
      <vt:lpstr>Reduced Cost Matrix (3)</vt:lpstr>
      <vt:lpstr>B&amp;B-TSP dgn Reduced Cost Matrix</vt:lpstr>
      <vt:lpstr>B&amp;B-TSP dgn Reduced Cost Matrix (1)</vt:lpstr>
      <vt:lpstr>Slide 29</vt:lpstr>
      <vt:lpstr>B&amp;B-TSP dgn Reduced Cost Matrix (2)</vt:lpstr>
      <vt:lpstr>Taksiran Cost dgn Reduced Cost Matrix</vt:lpstr>
      <vt:lpstr>B&amp;B-TSP dgn Reduced Cost Matrix</vt:lpstr>
      <vt:lpstr>B&amp;B-TSP dgn Reduced Cost Matrix</vt:lpstr>
      <vt:lpstr>B&amp;B-TSP dgn Reduced Cost Matrix</vt:lpstr>
      <vt:lpstr>B&amp;B-TSP dgn Reduced Cost Matrix</vt:lpstr>
      <vt:lpstr>Bobot Tur Lengkap</vt:lpstr>
      <vt:lpstr>B&amp;B-TSP dengan Bobot Tur Lengkap</vt:lpstr>
      <vt:lpstr>Cost Simpul Akar</vt:lpstr>
      <vt:lpstr>B&amp;B-TSP dengan Bobot Tur Lengkap</vt:lpstr>
      <vt:lpstr>Slide 40</vt:lpstr>
      <vt:lpstr>Slide 41</vt:lpstr>
      <vt:lpstr>Slide 42</vt:lpstr>
      <vt:lpstr>Slide 43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Branch &amp; Bound</dc:title>
  <dc:creator>Masayu Leylia Khodra</dc:creator>
  <cp:lastModifiedBy>rn</cp:lastModifiedBy>
  <cp:revision>13</cp:revision>
  <dcterms:created xsi:type="dcterms:W3CDTF">2012-10-28T04:33:34Z</dcterms:created>
  <dcterms:modified xsi:type="dcterms:W3CDTF">2013-11-04T04:18:06Z</dcterms:modified>
</cp:coreProperties>
</file>