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6" r:id="rId2"/>
    <p:sldId id="297" r:id="rId3"/>
    <p:sldId id="296" r:id="rId4"/>
    <p:sldId id="295" r:id="rId5"/>
    <p:sldId id="299" r:id="rId6"/>
    <p:sldId id="302" r:id="rId7"/>
    <p:sldId id="303" r:id="rId8"/>
    <p:sldId id="304" r:id="rId9"/>
    <p:sldId id="305" r:id="rId10"/>
    <p:sldId id="257" r:id="rId11"/>
    <p:sldId id="278" r:id="rId12"/>
    <p:sldId id="267" r:id="rId13"/>
    <p:sldId id="300" r:id="rId14"/>
    <p:sldId id="301" r:id="rId15"/>
    <p:sldId id="272" r:id="rId16"/>
    <p:sldId id="273" r:id="rId17"/>
    <p:sldId id="258" r:id="rId18"/>
    <p:sldId id="259" r:id="rId19"/>
    <p:sldId id="261" r:id="rId20"/>
    <p:sldId id="262" r:id="rId21"/>
    <p:sldId id="263" r:id="rId22"/>
    <p:sldId id="306" r:id="rId23"/>
    <p:sldId id="294" r:id="rId24"/>
    <p:sldId id="274" r:id="rId25"/>
    <p:sldId id="275" r:id="rId26"/>
    <p:sldId id="276" r:id="rId27"/>
    <p:sldId id="277" r:id="rId28"/>
    <p:sldId id="281" r:id="rId29"/>
    <p:sldId id="279" r:id="rId30"/>
    <p:sldId id="280" r:id="rId31"/>
    <p:sldId id="282" r:id="rId32"/>
    <p:sldId id="283" r:id="rId33"/>
    <p:sldId id="284" r:id="rId34"/>
    <p:sldId id="285" r:id="rId35"/>
    <p:sldId id="286" r:id="rId36"/>
    <p:sldId id="288" r:id="rId37"/>
    <p:sldId id="287" r:id="rId38"/>
    <p:sldId id="290" r:id="rId39"/>
    <p:sldId id="293" r:id="rId40"/>
    <p:sldId id="292" r:id="rId41"/>
    <p:sldId id="298" r:id="rId42"/>
    <p:sldId id="26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152"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CE92C-251B-45F3-8D93-B8054247AD6B}" type="datetimeFigureOut">
              <a:rPr lang="en-US" smtClean="0"/>
              <a:t>3/29/2017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DC74E-C350-46A8-A468-A7C1814339AF}" type="slidenum">
              <a:rPr lang="en-US" smtClean="0"/>
              <a:t>‹#›</a:t>
            </a:fld>
            <a:endParaRPr lang="en-US"/>
          </a:p>
        </p:txBody>
      </p:sp>
    </p:spTree>
    <p:extLst>
      <p:ext uri="{BB962C8B-B14F-4D97-AF65-F5344CB8AC3E}">
        <p14:creationId xmlns:p14="http://schemas.microsoft.com/office/powerpoint/2010/main" val="234893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uh2a.com/#/Our%20Work/Government%20and%20Institutional/DuBiotech%20Headquarters.aspx?GUID=5B5AD650-DD61-4CCD-8AF8-9D4AE321676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Engineers design power plants and cars, both sources of air pollution.</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1BBEFBF-5BC1-4521-BE0A-BEC1E7585D28}" type="slidenum">
              <a:rPr lang="en-US" sz="1200"/>
              <a:pPr eaLnBrk="1" hangingPunct="1"/>
              <a:t>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smtClean="0">
                <a:ea typeface="ＭＳ Ｐゴシック" pitchFamily="34" charset="-128"/>
              </a:rPr>
              <a:t>Top left</a:t>
            </a:r>
            <a:r>
              <a:rPr lang="en-US" smtClean="0">
                <a:ea typeface="ＭＳ Ｐゴシック" pitchFamily="34" charset="-128"/>
              </a:rPr>
              <a:t>: Wastewater treatment plant (designed by an environmental engineer).</a:t>
            </a:r>
          </a:p>
          <a:p>
            <a:endParaRPr lang="en-US" smtClean="0">
              <a:ea typeface="ＭＳ Ｐゴシック" pitchFamily="34" charset="-128"/>
            </a:endParaRPr>
          </a:p>
          <a:p>
            <a:r>
              <a:rPr lang="en-US" u="sng" smtClean="0">
                <a:ea typeface="ＭＳ Ｐゴシック" pitchFamily="34" charset="-128"/>
              </a:rPr>
              <a:t>Top right</a:t>
            </a:r>
            <a:r>
              <a:rPr lang="en-US" smtClean="0">
                <a:ea typeface="ＭＳ Ｐゴシック" pitchFamily="34" charset="-128"/>
              </a:rPr>
              <a:t>: Biofilter for air pollution control (designed by an environmental engineer)</a:t>
            </a:r>
          </a:p>
          <a:p>
            <a:endParaRPr lang="en-US" smtClean="0">
              <a:ea typeface="ＭＳ Ｐゴシック" pitchFamily="34" charset="-128"/>
            </a:endParaRPr>
          </a:p>
          <a:p>
            <a:r>
              <a:rPr lang="en-US" u="sng" smtClean="0">
                <a:ea typeface="ＭＳ Ｐゴシック" pitchFamily="34" charset="-128"/>
              </a:rPr>
              <a:t>Bottom</a:t>
            </a:r>
            <a:r>
              <a:rPr lang="en-US" smtClean="0">
                <a:ea typeface="ＭＳ Ｐゴシック" pitchFamily="34" charset="-128"/>
              </a:rPr>
              <a:t>: Waste tires, which can be recycled into asphalt or shredded and reused to stabilize slopes. The recycling and shredding equipment would likely be designed by engineers, as would the roadways and slope embankments where the recycled/reused tires would be used.</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5945148-7BA1-4CD5-82D9-A37E45204CA6}" type="slidenum">
              <a:rPr lang="en-US" sz="1200"/>
              <a:pPr eaLnBrk="1" hangingPunct="1"/>
              <a:t>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sng" smtClean="0">
                <a:ea typeface="ＭＳ Ｐゴシック" pitchFamily="34" charset="-128"/>
              </a:rPr>
              <a:t>Top left</a:t>
            </a:r>
            <a:r>
              <a:rPr lang="en-US" smtClean="0">
                <a:ea typeface="ＭＳ Ｐゴシック" pitchFamily="34" charset="-128"/>
              </a:rPr>
              <a:t>: 	Tesla Electric Car (100% electric)</a:t>
            </a:r>
          </a:p>
          <a:p>
            <a:pPr eaLnBrk="1" hangingPunct="1"/>
            <a:r>
              <a:rPr lang="en-US" smtClean="0">
                <a:ea typeface="ＭＳ Ｐゴシック" pitchFamily="34" charset="-128"/>
              </a:rPr>
              <a:t>	245 miles on a charge</a:t>
            </a:r>
          </a:p>
          <a:p>
            <a:pPr eaLnBrk="1" hangingPunct="1"/>
            <a:r>
              <a:rPr lang="en-US" smtClean="0">
                <a:ea typeface="ＭＳ Ｐゴシック" pitchFamily="34" charset="-128"/>
              </a:rPr>
              <a:t>	0 to 60 in 3.7 seconds</a:t>
            </a:r>
          </a:p>
          <a:p>
            <a:pPr eaLnBrk="1" hangingPunct="1"/>
            <a:r>
              <a:rPr lang="en-US" smtClean="0">
                <a:ea typeface="ＭＳ Ｐゴシック" pitchFamily="34" charset="-128"/>
              </a:rPr>
              <a:t>	Manufacturer</a:t>
            </a:r>
            <a:r>
              <a:rPr lang="ja-JP" altLang="en-US" smtClean="0">
                <a:ea typeface="ＭＳ Ｐゴシック" pitchFamily="34" charset="-128"/>
              </a:rPr>
              <a:t>’</a:t>
            </a:r>
            <a:r>
              <a:rPr lang="en-US" altLang="ja-JP" smtClean="0">
                <a:ea typeface="ＭＳ Ｐゴシック" pitchFamily="34" charset="-128"/>
              </a:rPr>
              <a:t>s suggested retail price is $109,000</a:t>
            </a:r>
          </a:p>
          <a:p>
            <a:endParaRPr lang="en-US" smtClean="0">
              <a:ea typeface="ＭＳ Ｐゴシック" pitchFamily="34" charset="-128"/>
            </a:endParaRPr>
          </a:p>
          <a:p>
            <a:r>
              <a:rPr lang="en-US" u="sng" smtClean="0">
                <a:ea typeface="ＭＳ Ｐゴシック" pitchFamily="34" charset="-128"/>
              </a:rPr>
              <a:t>Top right</a:t>
            </a:r>
            <a:r>
              <a:rPr lang="en-US" smtClean="0">
                <a:ea typeface="ＭＳ Ｐゴシック" pitchFamily="34" charset="-128"/>
              </a:rPr>
              <a:t>: Honda FCX Fuel Cell Vehicle concept car</a:t>
            </a:r>
          </a:p>
          <a:p>
            <a:endParaRPr lang="en-US" smtClean="0">
              <a:ea typeface="ＭＳ Ｐゴシック" pitchFamily="34" charset="-128"/>
            </a:endParaRPr>
          </a:p>
          <a:p>
            <a:r>
              <a:rPr lang="en-US" u="sng" smtClean="0">
                <a:ea typeface="ＭＳ Ｐゴシック" pitchFamily="34" charset="-128"/>
              </a:rPr>
              <a:t>Bottom left</a:t>
            </a:r>
            <a:r>
              <a:rPr lang="en-US" smtClean="0">
                <a:ea typeface="ＭＳ Ｐゴシック" pitchFamily="34" charset="-128"/>
              </a:rPr>
              <a:t>: Roadway using asphalt with recycled content</a:t>
            </a:r>
          </a:p>
          <a:p>
            <a:endParaRPr lang="en-US" smtClean="0">
              <a:ea typeface="ＭＳ Ｐゴシック" pitchFamily="34" charset="-128"/>
            </a:endParaRPr>
          </a:p>
          <a:p>
            <a:r>
              <a:rPr lang="en-US" u="sng" smtClean="0">
                <a:ea typeface="ＭＳ Ｐゴシック" pitchFamily="34" charset="-128"/>
              </a:rPr>
              <a:t>Bottom right</a:t>
            </a:r>
            <a:r>
              <a:rPr lang="en-US" smtClean="0">
                <a:ea typeface="ＭＳ Ｐゴシック" pitchFamily="34" charset="-128"/>
              </a:rPr>
              <a:t>: The new headquarters of Dubaitech in Dubai is set to be one of the world</a:t>
            </a:r>
            <a:r>
              <a:rPr lang="ja-JP" altLang="en-US" smtClean="0">
                <a:ea typeface="ＭＳ Ｐゴシック" pitchFamily="34" charset="-128"/>
              </a:rPr>
              <a:t>’</a:t>
            </a:r>
            <a:r>
              <a:rPr lang="en-US" altLang="ja-JP" smtClean="0">
                <a:ea typeface="ＭＳ Ｐゴシック" pitchFamily="34" charset="-128"/>
              </a:rPr>
              <a:t>s largest green buildings. The LEED certified 22-story headquarters and laboratory buildings will be home to the center of excellence for biotechnology education and research, with two connected buildings oriented to maximize day-lighting and views while minimizing solar gain. It will also integrate a 500,000 sq ft animal reserve for indigenous conservation and wildlife protection.The design comes form design firm </a:t>
            </a:r>
            <a:r>
              <a:rPr lang="en-US" altLang="ja-JP" smtClean="0">
                <a:ea typeface="ＭＳ Ｐゴシック" pitchFamily="34" charset="-128"/>
                <a:hlinkClick r:id="rId3"/>
              </a:rPr>
              <a:t>CUH2A</a:t>
            </a:r>
            <a:r>
              <a:rPr lang="en-US" altLang="ja-JP" smtClean="0">
                <a:ea typeface="ＭＳ Ｐゴシック" pitchFamily="34" charset="-128"/>
              </a:rPr>
              <a:t>, and is scheduled for completion in 2009.</a:t>
            </a:r>
          </a:p>
          <a:p>
            <a:endParaRPr lang="en-US" smtClean="0">
              <a:ea typeface="ＭＳ Ｐゴシック" pitchFamily="34" charset="-128"/>
            </a:endParaRPr>
          </a:p>
          <a:p>
            <a:r>
              <a:rPr lang="en-US" smtClean="0">
                <a:ea typeface="ＭＳ Ｐゴシック" pitchFamily="34" charset="-128"/>
              </a:rPr>
              <a:t> </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AF0FEF-E102-455F-96D3-37DB27450BE7}" type="slidenum">
              <a:rPr lang="en-US" sz="1200"/>
              <a:pPr eaLnBrk="1" hangingPunct="1"/>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Left to right:</a:t>
            </a:r>
          </a:p>
          <a:p>
            <a:pPr>
              <a:buFontTx/>
              <a:buChar char="•"/>
            </a:pPr>
            <a:r>
              <a:rPr lang="en-US" smtClean="0">
                <a:ea typeface="ＭＳ Ｐゴシック" pitchFamily="34" charset="-128"/>
              </a:rPr>
              <a:t>Solar power cells (materials scientists/engineers and electrical engineers work on these systems)</a:t>
            </a:r>
          </a:p>
          <a:p>
            <a:pPr>
              <a:buFontTx/>
              <a:buChar char="•"/>
            </a:pPr>
            <a:r>
              <a:rPr lang="en-US" smtClean="0">
                <a:ea typeface="ＭＳ Ｐゴシック" pitchFamily="34" charset="-128"/>
              </a:rPr>
              <a:t>Coal-fired power plant with carbon capture and underground sequestration/storage (a variety of engineers would be involved with such systems, including likely environmental, geological, mechanical, and electrical).</a:t>
            </a:r>
          </a:p>
          <a:p>
            <a:pPr>
              <a:buFontTx/>
              <a:buChar char="•"/>
            </a:pPr>
            <a:r>
              <a:rPr lang="en-US" smtClean="0">
                <a:ea typeface="ＭＳ Ｐゴシック" pitchFamily="34" charset="-128"/>
              </a:rPr>
              <a:t>Wind turbines (designed by mechanical engineers)</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047911-56E8-4D00-9DF1-CB9DBB39A5EA}" type="slidenum">
              <a:rPr lang="en-US" sz="1200"/>
              <a:pPr eaLnBrk="1" hangingPunct="1"/>
              <a:t>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127C375-984C-41E9-80A1-5F9DAFEF95AF}" type="slidenum">
              <a:rPr lang="en-US"/>
              <a:pPr/>
              <a:t>12</a:t>
            </a:fld>
            <a:endParaRPr lang="en-US"/>
          </a:p>
        </p:txBody>
      </p:sp>
      <p:sp>
        <p:nvSpPr>
          <p:cNvPr id="50178" name="Rectangle 2"/>
          <p:cNvSpPr>
            <a:spLocks noGrp="1" noChangeArrowheads="1"/>
          </p:cNvSpPr>
          <p:nvPr>
            <p:ph type="body" idx="1"/>
          </p:nvPr>
        </p:nvSpPr>
        <p:spPr>
          <a:noFill/>
          <a:ln/>
        </p:spPr>
        <p:txBody>
          <a:bodyPr/>
          <a:lstStyle/>
          <a:p>
            <a:r>
              <a:rPr lang="en-US" dirty="0"/>
              <a:t>The three interlinked elements in the </a:t>
            </a:r>
            <a:r>
              <a:rPr lang="en-US" dirty="0" err="1"/>
              <a:t>Bruntland</a:t>
            </a:r>
            <a:r>
              <a:rPr lang="en-US" dirty="0"/>
              <a:t> Commission’s sustainable development equation are environment, economy, and society. </a:t>
            </a:r>
            <a:endParaRPr lang="en-US" dirty="0" smtClean="0"/>
          </a:p>
          <a:p>
            <a:r>
              <a:rPr lang="en-ID" dirty="0" smtClean="0"/>
              <a:t>‘Environmental sustainability ensures that the environment is able to replenish itself at a faster rate than it is destroyed by human actions. For instance, the use of recycled material for IT hardware production helps to conserve natural resources. – Social development is concerned about creating a sustainable society which includes social justice or reducing poverty. In general all actions that promote social equity and ethical consumerism.</a:t>
            </a:r>
          </a:p>
          <a:p>
            <a:r>
              <a:rPr lang="en-ID" dirty="0" smtClean="0"/>
              <a:t>The economic pillar ensures that our economic growth maintains a healthy balance with our ecosystem; it integrates environmental and social concerns into business’</a:t>
            </a:r>
            <a:endParaRPr lang="en-US" dirty="0"/>
          </a:p>
        </p:txBody>
      </p:sp>
      <p:sp>
        <p:nvSpPr>
          <p:cNvPr id="50179"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55776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425397F-B7C2-495C-B456-578F5B414D5D}" type="slidenum">
              <a:rPr lang="en-US"/>
              <a:pPr/>
              <a:t>15</a:t>
            </a:fld>
            <a:endParaRPr lang="en-US"/>
          </a:p>
        </p:txBody>
      </p:sp>
      <p:sp>
        <p:nvSpPr>
          <p:cNvPr id="77826" name="Rectangle 2"/>
          <p:cNvSpPr>
            <a:spLocks noGrp="1" noRot="1" noChangeAspect="1" noChangeArrowheads="1" noTextEdit="1"/>
          </p:cNvSpPr>
          <p:nvPr>
            <p:ph type="sldImg"/>
          </p:nvPr>
        </p:nvSpPr>
        <p:spPr>
          <a:xfrm>
            <a:off x="1150938" y="692150"/>
            <a:ext cx="4556125" cy="3416300"/>
          </a:xfrm>
          <a:ln cap="flat"/>
        </p:spPr>
      </p:sp>
      <p:sp>
        <p:nvSpPr>
          <p:cNvPr id="77827" name="Rectangle 3"/>
          <p:cNvSpPr>
            <a:spLocks noGrp="1" noChangeArrowheads="1"/>
          </p:cNvSpPr>
          <p:nvPr>
            <p:ph type="body" idx="1"/>
          </p:nvPr>
        </p:nvSpPr>
        <p:spPr>
          <a:ln/>
        </p:spPr>
        <p:txBody>
          <a:bodyPr/>
          <a:lstStyle/>
          <a:p>
            <a:endParaRPr lang="en-CA" dirty="0"/>
          </a:p>
        </p:txBody>
      </p:sp>
    </p:spTree>
    <p:extLst>
      <p:ext uri="{BB962C8B-B14F-4D97-AF65-F5344CB8AC3E}">
        <p14:creationId xmlns:p14="http://schemas.microsoft.com/office/powerpoint/2010/main" val="364374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AAE6D3-4236-4B2B-BA52-098AA3BB7CCF}" type="slidenum">
              <a:rPr lang="en-US" sz="1200"/>
              <a:pPr eaLnBrk="1" hangingPunct="1"/>
              <a:t>22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DC74E-C350-46A8-A468-A7C1814339AF}" type="slidenum">
              <a:rPr lang="en-US" smtClean="0"/>
              <a:t>30</a:t>
            </a:fld>
            <a:endParaRPr lang="en-US"/>
          </a:p>
        </p:txBody>
      </p:sp>
    </p:spTree>
    <p:extLst>
      <p:ext uri="{BB962C8B-B14F-4D97-AF65-F5344CB8AC3E}">
        <p14:creationId xmlns:p14="http://schemas.microsoft.com/office/powerpoint/2010/main" val="67976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smtClean="0"/>
              <a:t>Green for IT (Green in IT), projects aiming to reduce the environmental impact of IT, also known as Green IT 1.0. For example, 10 </a:t>
            </a:r>
            <a:r>
              <a:rPr lang="en-ID" dirty="0" err="1" smtClean="0"/>
              <a:t>GbE</a:t>
            </a:r>
            <a:r>
              <a:rPr lang="en-ID" dirty="0" smtClean="0"/>
              <a:t> (10 gigabit per second Ethernet), clean energy to power data centres, hardware virtualisation, cloud computing services (i.e. software as a service (</a:t>
            </a:r>
            <a:r>
              <a:rPr lang="en-ID" dirty="0" err="1" smtClean="0"/>
              <a:t>SaaS</a:t>
            </a:r>
            <a:r>
              <a:rPr lang="en-ID" dirty="0" smtClean="0"/>
              <a:t>), Web services, infrastructure as a service, developing platform as a service), data centre outsourcing and co-location services, IT asset disposal and recycling services, IT energy measurement, localised cooling, managed printing services, PC power management software, storage capacity optimisation, thin clients (i.e. low-cost terminals limited to user interface (UI) processing, data processing being run on the server) 2. IT for Green (Green by IT), projects aiming to reduce the environmental impact of operations using IT, also known as Green IT 2.0. For example, process automation, remote collaboration, </a:t>
            </a:r>
            <a:r>
              <a:rPr lang="en-ID" dirty="0" err="1" smtClean="0"/>
              <a:t>TelePresence</a:t>
            </a:r>
            <a:r>
              <a:rPr lang="en-ID" dirty="0" smtClean="0"/>
              <a:t>, and resource usage management (energy, water, paper, CO2), for example, Project 2 degrees</a:t>
            </a:r>
            <a:endParaRPr lang="en-US" dirty="0"/>
          </a:p>
        </p:txBody>
      </p:sp>
      <p:sp>
        <p:nvSpPr>
          <p:cNvPr id="4" name="Slide Number Placeholder 3"/>
          <p:cNvSpPr>
            <a:spLocks noGrp="1"/>
          </p:cNvSpPr>
          <p:nvPr>
            <p:ph type="sldNum" sz="quarter" idx="10"/>
          </p:nvPr>
        </p:nvSpPr>
        <p:spPr/>
        <p:txBody>
          <a:bodyPr/>
          <a:lstStyle/>
          <a:p>
            <a:fld id="{845DC74E-C350-46A8-A468-A7C1814339AF}" type="slidenum">
              <a:rPr lang="en-US" smtClean="0"/>
              <a:t>37</a:t>
            </a:fld>
            <a:endParaRPr lang="en-US"/>
          </a:p>
        </p:txBody>
      </p:sp>
    </p:spTree>
    <p:extLst>
      <p:ext uri="{BB962C8B-B14F-4D97-AF65-F5344CB8AC3E}">
        <p14:creationId xmlns:p14="http://schemas.microsoft.com/office/powerpoint/2010/main" val="108056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B0358-E3BD-4377-8D47-F5B3B273FAF9}"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95983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E7F86-7CB2-41D1-9032-5F83054BB932}"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266562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86F4F-F139-4C38-A0F1-04043651D07F}"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42056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418150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BA1592-4F4D-4498-91CD-E3ED2FA2E390}"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339750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A9146-7045-42CF-A6D6-C62400CB4289}"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90563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5CD65-B2FA-4336-BA7D-D02F36B4FDDD}" type="datetime1">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275173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7BF6-FE8A-43BD-9466-65521B164593}" type="datetime1">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32613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6B93F-AB0E-4D1F-9E2A-946979402FFF}" type="datetime1">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90258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242E6-DEC2-4CB1-98E3-D07A0F995B18}"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60632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BB761-33B7-4C1A-919D-A35D92FC0D6D}"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879A6-04F6-4C6B-9DD0-04ADC8272CA1}" type="slidenum">
              <a:rPr lang="en-US" smtClean="0"/>
              <a:t>‹#›</a:t>
            </a:fld>
            <a:endParaRPr lang="en-US"/>
          </a:p>
        </p:txBody>
      </p:sp>
    </p:spTree>
    <p:extLst>
      <p:ext uri="{BB962C8B-B14F-4D97-AF65-F5344CB8AC3E}">
        <p14:creationId xmlns:p14="http://schemas.microsoft.com/office/powerpoint/2010/main" val="103744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8295A-6527-4DE9-8F24-3AA496A8AF65}" type="datetime1">
              <a:rPr lang="en-US" smtClean="0"/>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879A6-04F6-4C6B-9DD0-04ADC8272CA1}" type="slidenum">
              <a:rPr lang="en-US" smtClean="0"/>
              <a:t>‹#›</a:t>
            </a:fld>
            <a:endParaRPr lang="en-US"/>
          </a:p>
        </p:txBody>
      </p:sp>
    </p:spTree>
    <p:extLst>
      <p:ext uri="{BB962C8B-B14F-4D97-AF65-F5344CB8AC3E}">
        <p14:creationId xmlns:p14="http://schemas.microsoft.com/office/powerpoint/2010/main" val="350269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8382000" cy="1470025"/>
          </a:xfrm>
        </p:spPr>
        <p:txBody>
          <a:bodyPr>
            <a:normAutofit fontScale="90000"/>
          </a:bodyPr>
          <a:lstStyle/>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IF 3280</a:t>
            </a:r>
            <a:r>
              <a:rPr lang="en-US" b="1" dirty="0" smtClean="0"/>
              <a:t> </a:t>
            </a:r>
            <a:br>
              <a:rPr lang="en-US" b="1" dirty="0" smtClean="0"/>
            </a:br>
            <a:r>
              <a:rPr lang="en-US" b="1" dirty="0" smtClean="0"/>
              <a:t>Socio-</a:t>
            </a:r>
            <a:r>
              <a:rPr lang="en-US" b="1" dirty="0" err="1" smtClean="0"/>
              <a:t>Informatika</a:t>
            </a:r>
            <a:r>
              <a:rPr lang="en-US" b="1" dirty="0" smtClean="0"/>
              <a:t> &amp; </a:t>
            </a:r>
            <a:r>
              <a:rPr lang="en-US" b="1" dirty="0" err="1" smtClean="0"/>
              <a:t>Profesionalisme</a:t>
            </a:r>
            <a:r>
              <a:rPr lang="en-US" b="1" dirty="0" smtClean="0"/>
              <a:t>:</a:t>
            </a:r>
            <a:r>
              <a:rPr lang="en-US" b="1" dirty="0"/>
              <a:t/>
            </a:r>
            <a:br>
              <a:rPr lang="en-US" b="1" dirty="0"/>
            </a:br>
            <a:r>
              <a:rPr lang="en-US" b="1" dirty="0" err="1" smtClean="0">
                <a:solidFill>
                  <a:srgbClr val="0070C0"/>
                </a:solidFill>
              </a:rPr>
              <a:t>Sustainabilitas</a:t>
            </a:r>
            <a:r>
              <a:rPr lang="en-US" b="1" dirty="0" smtClean="0">
                <a:solidFill>
                  <a:srgbClr val="0070C0"/>
                </a:solidFill>
              </a:rPr>
              <a:t> </a:t>
            </a:r>
            <a:br>
              <a:rPr lang="en-US" b="1" dirty="0" smtClean="0">
                <a:solidFill>
                  <a:srgbClr val="0070C0"/>
                </a:solidFill>
              </a:rPr>
            </a:br>
            <a:r>
              <a:rPr lang="en-US" b="1" dirty="0" smtClean="0">
                <a:solidFill>
                  <a:srgbClr val="0070C0"/>
                </a:solidFill>
              </a:rPr>
              <a:t>(Sustainability)</a:t>
            </a:r>
            <a:r>
              <a:rPr lang="en-US" b="1" dirty="0">
                <a:solidFill>
                  <a:srgbClr val="0070C0"/>
                </a:solidFill>
              </a:rPr>
              <a:t/>
            </a:r>
            <a:br>
              <a:rPr lang="en-US" b="1" dirty="0">
                <a:solidFill>
                  <a:srgbClr val="0070C0"/>
                </a:solidFill>
              </a:rPr>
            </a:br>
            <a:endParaRPr lang="en-US" b="1" dirty="0"/>
          </a:p>
        </p:txBody>
      </p:sp>
      <p:sp>
        <p:nvSpPr>
          <p:cNvPr id="7" name="Rectangle 3"/>
          <p:cNvSpPr txBox="1">
            <a:spLocks noChangeArrowheads="1"/>
          </p:cNvSpPr>
          <p:nvPr/>
        </p:nvSpPr>
        <p:spPr>
          <a:xfrm>
            <a:off x="1295400" y="3733800"/>
            <a:ext cx="6705599" cy="237240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sz="2800" b="1" dirty="0">
                <a:solidFill>
                  <a:schemeClr val="tx1"/>
                </a:solidFill>
              </a:rPr>
              <a:t>Semester </a:t>
            </a:r>
            <a:r>
              <a:rPr lang="id-ID" sz="2800" b="1" dirty="0">
                <a:solidFill>
                  <a:schemeClr val="tx1"/>
                </a:solidFill>
              </a:rPr>
              <a:t>G</a:t>
            </a:r>
            <a:r>
              <a:rPr lang="en-US" sz="2800" b="1" dirty="0" err="1">
                <a:solidFill>
                  <a:schemeClr val="tx1"/>
                </a:solidFill>
              </a:rPr>
              <a:t>enap</a:t>
            </a:r>
            <a:r>
              <a:rPr lang="id-ID" sz="2800" b="1" dirty="0">
                <a:solidFill>
                  <a:schemeClr val="tx1"/>
                </a:solidFill>
              </a:rPr>
              <a:t> </a:t>
            </a:r>
            <a:r>
              <a:rPr lang="en-US" sz="2800" b="1" dirty="0">
                <a:solidFill>
                  <a:schemeClr val="tx1"/>
                </a:solidFill>
              </a:rPr>
              <a:t>2016/20</a:t>
            </a:r>
            <a:r>
              <a:rPr lang="id-ID" sz="2800" b="1" dirty="0">
                <a:solidFill>
                  <a:schemeClr val="tx1"/>
                </a:solidFill>
              </a:rPr>
              <a:t>1</a:t>
            </a:r>
            <a:r>
              <a:rPr lang="en-US" sz="2800" b="1" dirty="0">
                <a:solidFill>
                  <a:schemeClr val="tx1"/>
                </a:solidFill>
              </a:rPr>
              <a:t>7</a:t>
            </a:r>
          </a:p>
          <a:p>
            <a:pPr>
              <a:lnSpc>
                <a:spcPct val="90000"/>
              </a:lnSpc>
            </a:pPr>
            <a:endParaRPr lang="en-US" sz="2800" b="1" dirty="0">
              <a:solidFill>
                <a:schemeClr val="tx1"/>
              </a:solidFill>
            </a:endParaRPr>
          </a:p>
          <a:p>
            <a:pPr>
              <a:defRPr/>
            </a:pPr>
            <a:r>
              <a:rPr lang="en-US" sz="2800" dirty="0">
                <a:latin typeface="Arial" panose="020B0604020202020204" pitchFamily="34" charset="0"/>
                <a:cs typeface="Arial" panose="020B0604020202020204" pitchFamily="34" charset="0"/>
              </a:rPr>
              <a:t>K1: </a:t>
            </a:r>
            <a:r>
              <a:rPr lang="en-US" sz="2800" dirty="0" err="1">
                <a:latin typeface="Arial" panose="020B0604020202020204" pitchFamily="34" charset="0"/>
                <a:cs typeface="Arial" panose="020B0604020202020204" pitchFamily="34" charset="0"/>
              </a:rPr>
              <a:t>Rinaldi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Munir</a:t>
            </a: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K2:Ayu </a:t>
            </a:r>
            <a:r>
              <a:rPr lang="en-US" sz="2800" dirty="0" err="1">
                <a:latin typeface="Arial" panose="020B0604020202020204" pitchFamily="34" charset="0"/>
                <a:cs typeface="Arial" panose="020B0604020202020204" pitchFamily="34" charset="0"/>
              </a:rPr>
              <a:t>Purwarianti</a:t>
            </a: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K3: </a:t>
            </a:r>
            <a:r>
              <a:rPr lang="en-US" sz="2800" dirty="0" err="1">
                <a:latin typeface="Arial" panose="020B0604020202020204" pitchFamily="34" charset="0"/>
                <a:cs typeface="Arial" panose="020B0604020202020204" pitchFamily="34" charset="0"/>
              </a:rPr>
              <a:t>Dessi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Puji</a:t>
            </a:r>
            <a:r>
              <a:rPr lang="en-US" sz="2800" dirty="0">
                <a:latin typeface="Arial" panose="020B0604020202020204" pitchFamily="34" charset="0"/>
                <a:cs typeface="Arial" panose="020B0604020202020204" pitchFamily="34" charset="0"/>
              </a:rPr>
              <a:t> Lestari</a:t>
            </a:r>
          </a:p>
          <a:p>
            <a:pPr>
              <a:lnSpc>
                <a:spcPct val="90000"/>
              </a:lnSpc>
            </a:pPr>
            <a:endParaRPr lang="en-US" sz="2800" b="1" dirty="0">
              <a:solidFill>
                <a:schemeClr val="tx1"/>
              </a:solidFill>
            </a:endParaRPr>
          </a:p>
          <a:p>
            <a:pPr>
              <a:lnSpc>
                <a:spcPct val="90000"/>
              </a:lnSpc>
            </a:pPr>
            <a:r>
              <a:rPr lang="id-ID" sz="2800" b="1" dirty="0">
                <a:solidFill>
                  <a:schemeClr val="tx1"/>
                </a:solidFill>
              </a:rPr>
              <a:t>Sekolah Teknik Elektro &amp; Informatika</a:t>
            </a:r>
            <a:endParaRPr lang="en-US" sz="2800" b="1" dirty="0">
              <a:solidFill>
                <a:schemeClr val="tx1"/>
              </a:solidFill>
            </a:endParaRPr>
          </a:p>
        </p:txBody>
      </p:sp>
      <p:sp>
        <p:nvSpPr>
          <p:cNvPr id="3" name="Date Placeholder 2"/>
          <p:cNvSpPr>
            <a:spLocks noGrp="1"/>
          </p:cNvSpPr>
          <p:nvPr>
            <p:ph type="dt" sz="half" idx="10"/>
          </p:nvPr>
        </p:nvSpPr>
        <p:spPr/>
        <p:txBody>
          <a:bodyPr/>
          <a:lstStyle/>
          <a:p>
            <a:fld id="{9A81F265-1AC4-413E-9E02-ACBDDD5160BF}" type="datetime1">
              <a:rPr lang="en-US" smtClean="0"/>
              <a:t>3/29/2017</a:t>
            </a:fld>
            <a:endParaRPr lang="en-US"/>
          </a:p>
        </p:txBody>
      </p:sp>
      <p:sp>
        <p:nvSpPr>
          <p:cNvPr id="4" name="Slide Number Placeholder 3"/>
          <p:cNvSpPr>
            <a:spLocks noGrp="1"/>
          </p:cNvSpPr>
          <p:nvPr>
            <p:ph type="sldNum" sz="quarter" idx="12"/>
          </p:nvPr>
        </p:nvSpPr>
        <p:spPr/>
        <p:txBody>
          <a:bodyPr/>
          <a:lstStyle/>
          <a:p>
            <a:fld id="{A39879A6-04F6-4C6B-9DD0-04ADC8272CA1}" type="slidenum">
              <a:rPr lang="en-US" smtClean="0"/>
              <a:t>1</a:t>
            </a:fld>
            <a:endParaRPr lang="en-US"/>
          </a:p>
        </p:txBody>
      </p:sp>
    </p:spTree>
    <p:extLst>
      <p:ext uri="{BB962C8B-B14F-4D97-AF65-F5344CB8AC3E}">
        <p14:creationId xmlns:p14="http://schemas.microsoft.com/office/powerpoint/2010/main" val="4046427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r>
              <a:rPr lang="en-ID" dirty="0" smtClean="0">
                <a:solidFill>
                  <a:srgbClr val="FF0000"/>
                </a:solidFill>
              </a:rPr>
              <a:t>Sustainability</a:t>
            </a:r>
            <a:r>
              <a:rPr lang="en-ID" dirty="0" smtClean="0"/>
              <a:t> : </a:t>
            </a:r>
          </a:p>
          <a:p>
            <a:pPr marL="457200" lvl="1" indent="0">
              <a:buNone/>
            </a:pPr>
            <a:r>
              <a:rPr lang="en-US" dirty="0" smtClean="0"/>
              <a:t>“Meeting </a:t>
            </a:r>
            <a:r>
              <a:rPr lang="en-US" dirty="0"/>
              <a:t>the needs of the present without compromising the ability of future generations to meet their own </a:t>
            </a:r>
            <a:r>
              <a:rPr lang="en-US" dirty="0" smtClean="0"/>
              <a:t>needs“ (United Nations)</a:t>
            </a:r>
            <a:endParaRPr lang="en-ID" dirty="0" smtClean="0"/>
          </a:p>
          <a:p>
            <a:r>
              <a:rPr lang="en-US" altLang="zh-TW" dirty="0" err="1" smtClean="0">
                <a:solidFill>
                  <a:srgbClr val="FF0000"/>
                </a:solidFill>
                <a:ea typeface="新細明體" pitchFamily="18" charset="-120"/>
              </a:rPr>
              <a:t>Sustainabilitas</a:t>
            </a:r>
            <a:r>
              <a:rPr lang="en-US" altLang="zh-TW" dirty="0" smtClean="0">
                <a:solidFill>
                  <a:srgbClr val="FF0000"/>
                </a:solidFill>
                <a:ea typeface="新細明體" pitchFamily="18" charset="-120"/>
              </a:rPr>
              <a:t> </a:t>
            </a:r>
            <a:r>
              <a:rPr lang="en-US" altLang="zh-TW" dirty="0" err="1" smtClean="0">
                <a:solidFill>
                  <a:srgbClr val="FF0000"/>
                </a:solidFill>
                <a:ea typeface="新細明體" pitchFamily="18" charset="-120"/>
              </a:rPr>
              <a:t>dalam</a:t>
            </a:r>
            <a:r>
              <a:rPr lang="en-US" altLang="zh-TW" dirty="0" smtClean="0">
                <a:solidFill>
                  <a:srgbClr val="FF0000"/>
                </a:solidFill>
                <a:ea typeface="新細明體" pitchFamily="18" charset="-120"/>
              </a:rPr>
              <a:t> </a:t>
            </a:r>
            <a:r>
              <a:rPr lang="en-US" altLang="zh-TW" dirty="0" err="1" smtClean="0">
                <a:solidFill>
                  <a:srgbClr val="FF0000"/>
                </a:solidFill>
                <a:ea typeface="新細明體" pitchFamily="18" charset="-120"/>
              </a:rPr>
              <a:t>pembangunan</a:t>
            </a:r>
            <a:r>
              <a:rPr lang="en-US" altLang="zh-TW" dirty="0" smtClean="0">
                <a:ea typeface="新細明體" pitchFamily="18" charset="-120"/>
              </a:rPr>
              <a:t>: </a:t>
            </a:r>
          </a:p>
          <a:p>
            <a:pPr marL="457200" lvl="1" indent="0">
              <a:buNone/>
            </a:pPr>
            <a:r>
              <a:rPr lang="en-US" altLang="zh-TW" dirty="0" smtClean="0">
                <a:ea typeface="新細明體" pitchFamily="18" charset="-120"/>
              </a:rPr>
              <a:t>Pembangunan yang </a:t>
            </a:r>
            <a:r>
              <a:rPr lang="en-US" altLang="zh-TW" dirty="0" err="1" smtClean="0">
                <a:ea typeface="新細明體" pitchFamily="18" charset="-120"/>
              </a:rPr>
              <a:t>memenuhi</a:t>
            </a:r>
            <a:r>
              <a:rPr lang="en-US" altLang="zh-TW" dirty="0" smtClean="0">
                <a:ea typeface="新細明體" pitchFamily="18" charset="-120"/>
              </a:rPr>
              <a:t> </a:t>
            </a:r>
            <a:r>
              <a:rPr lang="en-US" altLang="zh-TW" dirty="0" err="1" smtClean="0">
                <a:ea typeface="新細明體" pitchFamily="18" charset="-120"/>
              </a:rPr>
              <a:t>kebutuhan</a:t>
            </a:r>
            <a:r>
              <a:rPr lang="en-US" altLang="zh-TW" dirty="0" smtClean="0">
                <a:ea typeface="新細明體" pitchFamily="18" charset="-120"/>
              </a:rPr>
              <a:t> </a:t>
            </a:r>
            <a:r>
              <a:rPr lang="en-US" altLang="zh-TW" dirty="0" err="1" smtClean="0">
                <a:ea typeface="新細明體" pitchFamily="18" charset="-120"/>
              </a:rPr>
              <a:t>manusia</a:t>
            </a:r>
            <a:r>
              <a:rPr lang="en-US" altLang="zh-TW" dirty="0" smtClean="0">
                <a:ea typeface="新細明體" pitchFamily="18" charset="-120"/>
              </a:rPr>
              <a:t> </a:t>
            </a:r>
            <a:r>
              <a:rPr lang="en-US" altLang="zh-TW" dirty="0" err="1" smtClean="0">
                <a:ea typeface="新細明體" pitchFamily="18" charset="-120"/>
              </a:rPr>
              <a:t>tanpa</a:t>
            </a:r>
            <a:r>
              <a:rPr lang="en-US" altLang="zh-TW" dirty="0" smtClean="0">
                <a:ea typeface="新細明體" pitchFamily="18" charset="-120"/>
              </a:rPr>
              <a:t> </a:t>
            </a:r>
            <a:r>
              <a:rPr lang="en-US" altLang="zh-TW" dirty="0" err="1" smtClean="0">
                <a:ea typeface="新細明體" pitchFamily="18" charset="-120"/>
              </a:rPr>
              <a:t>membahayakan</a:t>
            </a:r>
            <a:r>
              <a:rPr lang="en-US" altLang="zh-TW" dirty="0" smtClean="0">
                <a:ea typeface="新細明體" pitchFamily="18" charset="-120"/>
              </a:rPr>
              <a:t> </a:t>
            </a:r>
            <a:r>
              <a:rPr lang="en-US" altLang="zh-TW" dirty="0" err="1" smtClean="0">
                <a:ea typeface="新細明體" pitchFamily="18" charset="-120"/>
              </a:rPr>
              <a:t>generasi</a:t>
            </a:r>
            <a:r>
              <a:rPr lang="en-US" altLang="zh-TW" dirty="0" smtClean="0">
                <a:ea typeface="新細明體" pitchFamily="18" charset="-120"/>
              </a:rPr>
              <a:t> yang </a:t>
            </a:r>
            <a:r>
              <a:rPr lang="en-US" altLang="zh-TW" dirty="0" err="1" smtClean="0">
                <a:ea typeface="新細明體" pitchFamily="18" charset="-120"/>
              </a:rPr>
              <a:t>akan</a:t>
            </a:r>
            <a:r>
              <a:rPr lang="en-US" altLang="zh-TW" dirty="0" smtClean="0">
                <a:ea typeface="新細明體" pitchFamily="18" charset="-120"/>
              </a:rPr>
              <a:t> </a:t>
            </a:r>
            <a:r>
              <a:rPr lang="en-US" altLang="zh-TW" dirty="0" err="1" smtClean="0">
                <a:ea typeface="新細明體" pitchFamily="18" charset="-120"/>
              </a:rPr>
              <a:t>datang</a:t>
            </a:r>
            <a:r>
              <a:rPr lang="en-US" altLang="zh-TW" dirty="0" smtClean="0">
                <a:ea typeface="新細明體" pitchFamily="18" charset="-120"/>
              </a:rPr>
              <a:t>.</a:t>
            </a:r>
          </a:p>
          <a:p>
            <a:pPr marL="0" indent="0">
              <a:buNone/>
            </a:pPr>
            <a:endParaRPr lang="en-US" altLang="zh-TW" dirty="0" smtClean="0">
              <a:ea typeface="新細明體" pitchFamily="18" charset="-120"/>
            </a:endParaRPr>
          </a:p>
          <a:p>
            <a:endParaRPr lang="en-US" dirty="0" smtClean="0"/>
          </a:p>
          <a:p>
            <a:endParaRPr lang="en-US" dirty="0"/>
          </a:p>
        </p:txBody>
      </p:sp>
      <p:sp>
        <p:nvSpPr>
          <p:cNvPr id="6" name="Date Placeholder 5"/>
          <p:cNvSpPr>
            <a:spLocks noGrp="1"/>
          </p:cNvSpPr>
          <p:nvPr>
            <p:ph type="dt" sz="half" idx="10"/>
          </p:nvPr>
        </p:nvSpPr>
        <p:spPr/>
        <p:txBody>
          <a:bodyPr/>
          <a:lstStyle/>
          <a:p>
            <a:fld id="{84925715-4C6A-41FC-9139-0D6C70E6881D}" type="datetime1">
              <a:rPr lang="en-US" smtClean="0"/>
              <a:t>3/29/2017</a:t>
            </a:fld>
            <a:endParaRPr lang="en-US"/>
          </a:p>
        </p:txBody>
      </p:sp>
      <p:sp>
        <p:nvSpPr>
          <p:cNvPr id="7" name="Slide Number Placeholder 6"/>
          <p:cNvSpPr>
            <a:spLocks noGrp="1"/>
          </p:cNvSpPr>
          <p:nvPr>
            <p:ph type="sldNum" sz="quarter" idx="12"/>
          </p:nvPr>
        </p:nvSpPr>
        <p:spPr/>
        <p:txBody>
          <a:bodyPr/>
          <a:lstStyle/>
          <a:p>
            <a:fld id="{A39879A6-04F6-4C6B-9DD0-04ADC8272CA1}" type="slidenum">
              <a:rPr lang="en-US" smtClean="0"/>
              <a:t>10</a:t>
            </a:fld>
            <a:endParaRPr lang="en-US"/>
          </a:p>
        </p:txBody>
      </p:sp>
      <p:sp>
        <p:nvSpPr>
          <p:cNvPr id="8" name="Title 1"/>
          <p:cNvSpPr>
            <a:spLocks noGrp="1"/>
          </p:cNvSpPr>
          <p:nvPr>
            <p:ph type="title"/>
          </p:nvPr>
        </p:nvSpPr>
        <p:spPr>
          <a:xfrm>
            <a:off x="457200" y="274638"/>
            <a:ext cx="8229600" cy="1143000"/>
          </a:xfrm>
        </p:spPr>
        <p:txBody>
          <a:bodyPr/>
          <a:lstStyle/>
          <a:p>
            <a:r>
              <a:rPr lang="en-ID" b="1" dirty="0" err="1" smtClean="0"/>
              <a:t>Definisi</a:t>
            </a:r>
            <a:endParaRPr lang="en-US" b="1" dirty="0"/>
          </a:p>
        </p:txBody>
      </p:sp>
    </p:spTree>
    <p:extLst>
      <p:ext uri="{BB962C8B-B14F-4D97-AF65-F5344CB8AC3E}">
        <p14:creationId xmlns:p14="http://schemas.microsoft.com/office/powerpoint/2010/main" val="2660187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b="1" dirty="0" err="1" smtClean="0"/>
              <a:t>Praktisi</a:t>
            </a:r>
            <a:r>
              <a:rPr lang="en-ID" b="1" dirty="0" smtClean="0"/>
              <a:t> </a:t>
            </a:r>
            <a:r>
              <a:rPr lang="en-ID" b="1" dirty="0" err="1" smtClean="0"/>
              <a:t>Sustainabilitas</a:t>
            </a:r>
            <a:endParaRPr lang="en-US" b="1" dirty="0"/>
          </a:p>
        </p:txBody>
      </p:sp>
      <p:sp>
        <p:nvSpPr>
          <p:cNvPr id="3" name="Content Placeholder 2"/>
          <p:cNvSpPr>
            <a:spLocks noGrp="1"/>
          </p:cNvSpPr>
          <p:nvPr>
            <p:ph idx="1"/>
          </p:nvPr>
        </p:nvSpPr>
        <p:spPr/>
        <p:txBody>
          <a:bodyPr/>
          <a:lstStyle/>
          <a:p>
            <a:r>
              <a:rPr lang="en-US" dirty="0" err="1" smtClean="0"/>
              <a:t>Selalu</a:t>
            </a:r>
            <a:r>
              <a:rPr lang="en-US" dirty="0" smtClean="0"/>
              <a:t> </a:t>
            </a:r>
            <a:r>
              <a:rPr lang="en-US" dirty="0" err="1"/>
              <a:t>m</a:t>
            </a:r>
            <a:r>
              <a:rPr lang="en-US" dirty="0" err="1" smtClean="0"/>
              <a:t>emperhatikan</a:t>
            </a:r>
            <a:r>
              <a:rPr lang="en-US" dirty="0" smtClean="0"/>
              <a:t> </a:t>
            </a:r>
            <a:r>
              <a:rPr lang="en-US" dirty="0" err="1"/>
              <a:t>dampak</a:t>
            </a:r>
            <a:r>
              <a:rPr lang="en-US" dirty="0"/>
              <a:t> </a:t>
            </a:r>
            <a:r>
              <a:rPr lang="en-US" dirty="0" err="1"/>
              <a:t>dari</a:t>
            </a:r>
            <a:r>
              <a:rPr lang="en-US" dirty="0"/>
              <a:t> </a:t>
            </a:r>
            <a:r>
              <a:rPr lang="en-US" dirty="0" err="1"/>
              <a:t>setiap</a:t>
            </a:r>
            <a:r>
              <a:rPr lang="en-US" dirty="0"/>
              <a:t> </a:t>
            </a:r>
            <a:r>
              <a:rPr lang="en-US" dirty="0" err="1"/>
              <a:t>keputusan</a:t>
            </a:r>
            <a:r>
              <a:rPr lang="en-US" dirty="0"/>
              <a:t> yang </a:t>
            </a:r>
            <a:r>
              <a:rPr lang="en-US" dirty="0" err="1"/>
              <a:t>diambil</a:t>
            </a:r>
            <a:r>
              <a:rPr lang="en-US" dirty="0"/>
              <a:t> </a:t>
            </a:r>
            <a:r>
              <a:rPr lang="en-US" dirty="0" err="1"/>
              <a:t>terhadap</a:t>
            </a:r>
            <a:r>
              <a:rPr lang="en-US" dirty="0"/>
              <a:t> </a:t>
            </a:r>
            <a:r>
              <a:rPr lang="en-US" dirty="0" err="1"/>
              <a:t>lingkungan</a:t>
            </a:r>
            <a:r>
              <a:rPr lang="en-US" dirty="0"/>
              <a:t> </a:t>
            </a:r>
            <a:r>
              <a:rPr lang="en-US" dirty="0" err="1"/>
              <a:t>sosial</a:t>
            </a:r>
            <a:r>
              <a:rPr lang="en-US" dirty="0"/>
              <a:t> </a:t>
            </a:r>
            <a:r>
              <a:rPr lang="en-US" dirty="0" err="1"/>
              <a:t>dan</a:t>
            </a:r>
            <a:r>
              <a:rPr lang="en-US" dirty="0"/>
              <a:t> </a:t>
            </a:r>
            <a:r>
              <a:rPr lang="en-US" dirty="0" err="1" smtClean="0"/>
              <a:t>budaya</a:t>
            </a:r>
            <a:endParaRPr lang="en-US" dirty="0" smtClean="0"/>
          </a:p>
          <a:p>
            <a:pPr lvl="1"/>
            <a:r>
              <a:rPr lang="en-US" dirty="0" err="1" smtClean="0"/>
              <a:t>pemilihan</a:t>
            </a:r>
            <a:r>
              <a:rPr lang="en-US" dirty="0" smtClean="0"/>
              <a:t> </a:t>
            </a:r>
            <a:r>
              <a:rPr lang="en-US" dirty="0" err="1"/>
              <a:t>kebijakan</a:t>
            </a:r>
            <a:r>
              <a:rPr lang="en-US" dirty="0"/>
              <a:t> </a:t>
            </a:r>
            <a:r>
              <a:rPr lang="en-US" dirty="0" err="1" smtClean="0"/>
              <a:t>organisasi</a:t>
            </a:r>
            <a:endParaRPr lang="en-US" dirty="0" smtClean="0"/>
          </a:p>
          <a:p>
            <a:pPr lvl="1"/>
            <a:r>
              <a:rPr lang="en-US" dirty="0" err="1" smtClean="0"/>
              <a:t>tindakan</a:t>
            </a:r>
            <a:r>
              <a:rPr lang="en-US" dirty="0" smtClean="0"/>
              <a:t> </a:t>
            </a:r>
            <a:r>
              <a:rPr lang="en-US" dirty="0" err="1" smtClean="0"/>
              <a:t>ekonomi</a:t>
            </a:r>
            <a:endParaRPr lang="en-US" dirty="0" smtClean="0"/>
          </a:p>
          <a:p>
            <a:pPr lvl="1"/>
            <a:r>
              <a:rPr lang="en-US" dirty="0" err="1" smtClean="0"/>
              <a:t>konsumsi</a:t>
            </a:r>
            <a:r>
              <a:rPr lang="en-US" dirty="0" smtClean="0"/>
              <a:t> energy</a:t>
            </a:r>
          </a:p>
          <a:p>
            <a:pPr lvl="1"/>
            <a:r>
              <a:rPr lang="en-ID" altLang="zh-TW" dirty="0" err="1" smtClean="0">
                <a:ea typeface="新細明體" pitchFamily="18" charset="-120"/>
              </a:rPr>
              <a:t>dll</a:t>
            </a:r>
            <a:endParaRPr lang="en-US" altLang="zh-TW" dirty="0">
              <a:ea typeface="新細明體" pitchFamily="18" charset="-120"/>
            </a:endParaRPr>
          </a:p>
          <a:p>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11</a:t>
            </a:fld>
            <a:endParaRPr lang="en-US"/>
          </a:p>
        </p:txBody>
      </p:sp>
    </p:spTree>
    <p:extLst>
      <p:ext uri="{BB962C8B-B14F-4D97-AF65-F5344CB8AC3E}">
        <p14:creationId xmlns:p14="http://schemas.microsoft.com/office/powerpoint/2010/main" val="1131913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99724" y="-1604"/>
            <a:ext cx="8915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800" i="0" dirty="0" err="1" smtClean="0">
                <a:solidFill>
                  <a:schemeClr val="tx2"/>
                </a:solidFill>
                <a:effectLst>
                  <a:outerShdw blurRad="38100" dist="38100" dir="2700000" algn="tl">
                    <a:srgbClr val="000000"/>
                  </a:outerShdw>
                </a:effectLst>
              </a:rPr>
              <a:t>Elemen</a:t>
            </a:r>
            <a:r>
              <a:rPr lang="en-US" sz="4800" i="0" dirty="0" smtClean="0">
                <a:solidFill>
                  <a:schemeClr val="tx2"/>
                </a:solidFill>
                <a:effectLst>
                  <a:outerShdw blurRad="38100" dist="38100" dir="2700000" algn="tl">
                    <a:srgbClr val="000000"/>
                  </a:outerShdw>
                </a:effectLst>
              </a:rPr>
              <a:t> </a:t>
            </a:r>
            <a:r>
              <a:rPr lang="en-US" sz="4800" i="0" dirty="0" err="1" smtClean="0">
                <a:solidFill>
                  <a:schemeClr val="tx2"/>
                </a:solidFill>
                <a:effectLst>
                  <a:outerShdw blurRad="38100" dist="38100" dir="2700000" algn="tl">
                    <a:srgbClr val="000000"/>
                  </a:outerShdw>
                </a:effectLst>
              </a:rPr>
              <a:t>Sustainabilitas</a:t>
            </a:r>
            <a:endParaRPr lang="en-US" sz="4800" i="0" dirty="0">
              <a:solidFill>
                <a:schemeClr val="tx2"/>
              </a:solidFill>
              <a:effectLst>
                <a:outerShdw blurRad="38100" dist="38100" dir="2700000" algn="tl">
                  <a:srgbClr val="000000"/>
                </a:outerShdw>
              </a:effectLst>
            </a:endParaRPr>
          </a:p>
        </p:txBody>
      </p:sp>
      <p:sp>
        <p:nvSpPr>
          <p:cNvPr id="49159" name="Rectangle 7"/>
          <p:cNvSpPr>
            <a:spLocks noChangeArrowheads="1"/>
          </p:cNvSpPr>
          <p:nvPr/>
        </p:nvSpPr>
        <p:spPr bwMode="auto">
          <a:xfrm>
            <a:off x="1524000" y="6390841"/>
            <a:ext cx="6506205"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dirty="0" smtClean="0">
                <a:solidFill>
                  <a:schemeClr val="tx1"/>
                </a:solidFill>
                <a:effectLst>
                  <a:outerShdw blurRad="38100" dist="38100" dir="2700000" algn="tl">
                    <a:srgbClr val="000000"/>
                  </a:outerShdw>
                </a:effectLst>
              </a:rPr>
              <a:t>World </a:t>
            </a:r>
            <a:r>
              <a:rPr lang="en-US" sz="2000" dirty="0">
                <a:solidFill>
                  <a:schemeClr val="tx1"/>
                </a:solidFill>
                <a:effectLst>
                  <a:outerShdw blurRad="38100" dist="38100" dir="2700000" algn="tl">
                    <a:srgbClr val="000000"/>
                  </a:outerShdw>
                </a:effectLst>
              </a:rPr>
              <a:t>Commission on Environment and Development, 1987</a:t>
            </a:r>
          </a:p>
        </p:txBody>
      </p:sp>
      <p:sp>
        <p:nvSpPr>
          <p:cNvPr id="2" name="Date Placeholder 1"/>
          <p:cNvSpPr>
            <a:spLocks noGrp="1"/>
          </p:cNvSpPr>
          <p:nvPr>
            <p:ph type="dt" sz="half" idx="10"/>
          </p:nvPr>
        </p:nvSpPr>
        <p:spPr/>
        <p:txBody>
          <a:bodyPr/>
          <a:lstStyle/>
          <a:p>
            <a:fld id="{875EDFCB-B47C-42CF-8192-1E3D3719CAAE}" type="datetime1">
              <a:rPr lang="en-US" smtClean="0"/>
              <a:t>3/29/2017</a:t>
            </a:fld>
            <a:endParaRPr lang="en-US"/>
          </a:p>
        </p:txBody>
      </p:sp>
      <p:sp>
        <p:nvSpPr>
          <p:cNvPr id="3" name="Slide Number Placeholder 2"/>
          <p:cNvSpPr>
            <a:spLocks noGrp="1"/>
          </p:cNvSpPr>
          <p:nvPr>
            <p:ph type="sldNum" sz="quarter" idx="12"/>
          </p:nvPr>
        </p:nvSpPr>
        <p:spPr/>
        <p:txBody>
          <a:bodyPr/>
          <a:lstStyle/>
          <a:p>
            <a:fld id="{A39879A6-04F6-4C6B-9DD0-04ADC8272CA1}" type="slidenum">
              <a:rPr lang="en-US" smtClean="0"/>
              <a:t>12</a:t>
            </a:fld>
            <a:endParaRPr lang="en-US"/>
          </a:p>
        </p:txBody>
      </p:sp>
      <p:pic>
        <p:nvPicPr>
          <p:cNvPr id="4" name="Picture 3"/>
          <p:cNvPicPr>
            <a:picLocks noChangeAspect="1"/>
          </p:cNvPicPr>
          <p:nvPr/>
        </p:nvPicPr>
        <p:blipFill>
          <a:blip r:embed="rId3"/>
          <a:stretch>
            <a:fillRect/>
          </a:stretch>
        </p:blipFill>
        <p:spPr>
          <a:xfrm>
            <a:off x="1786252" y="1003366"/>
            <a:ext cx="5981700" cy="5388277"/>
          </a:xfrm>
          <a:prstGeom prst="rect">
            <a:avLst/>
          </a:prstGeom>
        </p:spPr>
      </p:pic>
    </p:spTree>
    <p:extLst>
      <p:ext uri="{BB962C8B-B14F-4D97-AF65-F5344CB8AC3E}">
        <p14:creationId xmlns:p14="http://schemas.microsoft.com/office/powerpoint/2010/main" val="324454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Triple P concept (People, Planet, Profit)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2" y="2209800"/>
            <a:ext cx="44862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09600" y="5105400"/>
            <a:ext cx="7848600" cy="143033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r>
              <a:rPr lang="en-US" b="1" dirty="0" smtClean="0">
                <a:solidFill>
                  <a:srgbClr val="5379F3"/>
                </a:solidFill>
                <a:ea typeface="ＭＳ Ｐゴシック" pitchFamily="34" charset="-128"/>
              </a:rPr>
              <a:t>People: </a:t>
            </a:r>
            <a:r>
              <a:rPr lang="en-US" sz="2400" dirty="0" smtClean="0">
                <a:ea typeface="ＭＳ Ｐゴシック" pitchFamily="34" charset="-128"/>
              </a:rPr>
              <a:t>Fair practices for all people and does not exploit interest of separate parties based on money, status or growth.</a:t>
            </a:r>
          </a:p>
          <a:p>
            <a:pPr marL="228600" indent="-228600"/>
            <a:r>
              <a:rPr lang="en-US" b="1" dirty="0" smtClean="0">
                <a:solidFill>
                  <a:srgbClr val="5379F3"/>
                </a:solidFill>
                <a:ea typeface="ＭＳ Ｐゴシック" pitchFamily="34" charset="-128"/>
              </a:rPr>
              <a:t>Planet: </a:t>
            </a:r>
            <a:r>
              <a:rPr lang="en-US" sz="2400" dirty="0" smtClean="0">
                <a:ea typeface="ＭＳ Ｐゴシック" pitchFamily="34" charset="-128"/>
              </a:rPr>
              <a:t>Management of renewable and non renewable resources while reducing waste.</a:t>
            </a:r>
          </a:p>
          <a:p>
            <a:pPr marL="228600" indent="-228600"/>
            <a:r>
              <a:rPr lang="en-US" b="1" dirty="0" smtClean="0">
                <a:solidFill>
                  <a:srgbClr val="5379F3"/>
                </a:solidFill>
                <a:ea typeface="ＭＳ Ｐゴシック" pitchFamily="34" charset="-128"/>
              </a:rPr>
              <a:t>Profit: </a:t>
            </a:r>
            <a:r>
              <a:rPr lang="en-US" sz="2400" dirty="0" smtClean="0">
                <a:ea typeface="ＭＳ Ｐゴシック" pitchFamily="34" charset="-128"/>
              </a:rPr>
              <a:t>Financial benefit enjoyed by the majority of society.</a:t>
            </a:r>
          </a:p>
        </p:txBody>
      </p:sp>
    </p:spTree>
    <p:extLst>
      <p:ext uri="{BB962C8B-B14F-4D97-AF65-F5344CB8AC3E}">
        <p14:creationId xmlns:p14="http://schemas.microsoft.com/office/powerpoint/2010/main" val="42186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968" y="228599"/>
            <a:ext cx="4445832" cy="625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210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ln/>
        </p:spPr>
        <p:txBody>
          <a:bodyPr>
            <a:normAutofit fontScale="90000"/>
          </a:bodyPr>
          <a:lstStyle/>
          <a:p>
            <a:r>
              <a:rPr lang="en-US" dirty="0" smtClean="0"/>
              <a:t>Gap </a:t>
            </a:r>
            <a:r>
              <a:rPr lang="en-US" dirty="0" err="1" smtClean="0"/>
              <a:t>Institusi</a:t>
            </a:r>
            <a:r>
              <a:rPr lang="en-US" dirty="0" smtClean="0"/>
              <a:t> </a:t>
            </a:r>
            <a:r>
              <a:rPr lang="en-US" dirty="0" err="1" smtClean="0"/>
              <a:t>dalam</a:t>
            </a:r>
            <a:r>
              <a:rPr lang="en-US" dirty="0" smtClean="0"/>
              <a:t> Pembangunan yang </a:t>
            </a:r>
            <a:r>
              <a:rPr lang="en-US" dirty="0" err="1" smtClean="0"/>
              <a:t>berkelanjutan</a:t>
            </a:r>
            <a:endParaRPr lang="en-US" dirty="0"/>
          </a:p>
        </p:txBody>
      </p:sp>
      <p:sp>
        <p:nvSpPr>
          <p:cNvPr id="76803" name="Rectangle 3"/>
          <p:cNvSpPr>
            <a:spLocks noGrp="1" noChangeArrowheads="1"/>
          </p:cNvSpPr>
          <p:nvPr>
            <p:ph type="body" idx="1"/>
          </p:nvPr>
        </p:nvSpPr>
        <p:spPr>
          <a:xfrm>
            <a:off x="484472" y="1860065"/>
            <a:ext cx="8507128" cy="4525963"/>
          </a:xfrm>
          <a:noFill/>
          <a:ln/>
        </p:spPr>
        <p:txBody>
          <a:bodyPr>
            <a:normAutofit/>
          </a:bodyPr>
          <a:lstStyle/>
          <a:p>
            <a:r>
              <a:rPr lang="en-US" dirty="0" err="1" smtClean="0">
                <a:solidFill>
                  <a:schemeClr val="tx2"/>
                </a:solidFill>
              </a:rPr>
              <a:t>Pengambilan</a:t>
            </a:r>
            <a:r>
              <a:rPr lang="en-US" dirty="0" smtClean="0">
                <a:solidFill>
                  <a:schemeClr val="tx2"/>
                </a:solidFill>
              </a:rPr>
              <a:t> </a:t>
            </a:r>
            <a:r>
              <a:rPr lang="en-US" dirty="0" err="1" smtClean="0">
                <a:solidFill>
                  <a:schemeClr val="tx2"/>
                </a:solidFill>
              </a:rPr>
              <a:t>keputusan</a:t>
            </a:r>
            <a:r>
              <a:rPr lang="en-US" dirty="0" smtClean="0">
                <a:solidFill>
                  <a:schemeClr val="tx2"/>
                </a:solidFill>
              </a:rPr>
              <a:t> yang </a:t>
            </a:r>
            <a:r>
              <a:rPr lang="en-US" dirty="0" err="1" smtClean="0">
                <a:solidFill>
                  <a:schemeClr val="tx2"/>
                </a:solidFill>
              </a:rPr>
              <a:t>tidak</a:t>
            </a:r>
            <a:r>
              <a:rPr lang="en-US" dirty="0" smtClean="0">
                <a:solidFill>
                  <a:schemeClr val="tx2"/>
                </a:solidFill>
              </a:rPr>
              <a:t> </a:t>
            </a:r>
            <a:r>
              <a:rPr lang="en-US" dirty="0" err="1" smtClean="0">
                <a:solidFill>
                  <a:schemeClr val="tx2"/>
                </a:solidFill>
              </a:rPr>
              <a:t>terintegrasi</a:t>
            </a:r>
            <a:endParaRPr lang="en-US" dirty="0"/>
          </a:p>
          <a:p>
            <a:pPr lvl="1"/>
            <a:r>
              <a:rPr lang="en-US" dirty="0" err="1" smtClean="0"/>
              <a:t>Mandat</a:t>
            </a:r>
            <a:r>
              <a:rPr lang="en-US" dirty="0" smtClean="0"/>
              <a:t> </a:t>
            </a:r>
            <a:r>
              <a:rPr lang="en-US" dirty="0" err="1" smtClean="0"/>
              <a:t>terbatas</a:t>
            </a:r>
            <a:endParaRPr lang="en-US" dirty="0" smtClean="0"/>
          </a:p>
          <a:p>
            <a:pPr lvl="1"/>
            <a:r>
              <a:rPr lang="en-US" dirty="0" err="1"/>
              <a:t>H</a:t>
            </a:r>
            <a:r>
              <a:rPr lang="en-US" dirty="0" err="1" smtClean="0"/>
              <a:t>ukum</a:t>
            </a:r>
            <a:r>
              <a:rPr lang="en-US" dirty="0" smtClean="0"/>
              <a:t> yang rigid</a:t>
            </a:r>
          </a:p>
          <a:p>
            <a:pPr lvl="1"/>
            <a:r>
              <a:rPr lang="en-US" dirty="0" err="1"/>
              <a:t>K</a:t>
            </a:r>
            <a:r>
              <a:rPr lang="en-US" dirty="0" err="1" smtClean="0"/>
              <a:t>urangnya</a:t>
            </a:r>
            <a:r>
              <a:rPr lang="en-US" dirty="0" smtClean="0"/>
              <a:t> </a:t>
            </a:r>
            <a:r>
              <a:rPr lang="en-US" dirty="0" err="1" smtClean="0"/>
              <a:t>komunikasi</a:t>
            </a:r>
            <a:r>
              <a:rPr lang="en-US" dirty="0" smtClean="0"/>
              <a:t> </a:t>
            </a:r>
            <a:r>
              <a:rPr lang="en-US" dirty="0" err="1" smtClean="0"/>
              <a:t>dan</a:t>
            </a:r>
            <a:r>
              <a:rPr lang="en-US" dirty="0" smtClean="0"/>
              <a:t> </a:t>
            </a:r>
            <a:r>
              <a:rPr lang="en-US" dirty="0" err="1" smtClean="0"/>
              <a:t>koordinasi</a:t>
            </a:r>
            <a:endParaRPr lang="en-US" dirty="0"/>
          </a:p>
          <a:p>
            <a:r>
              <a:rPr lang="en-US" dirty="0" err="1" smtClean="0">
                <a:solidFill>
                  <a:schemeClr val="tx2"/>
                </a:solidFill>
              </a:rPr>
              <a:t>Kurangnya</a:t>
            </a:r>
            <a:r>
              <a:rPr lang="en-US" dirty="0" smtClean="0">
                <a:solidFill>
                  <a:schemeClr val="tx2"/>
                </a:solidFill>
              </a:rPr>
              <a:t> </a:t>
            </a:r>
            <a:r>
              <a:rPr lang="en-US" dirty="0" err="1" smtClean="0">
                <a:solidFill>
                  <a:schemeClr val="tx2"/>
                </a:solidFill>
              </a:rPr>
              <a:t>akuntabilitas</a:t>
            </a:r>
            <a:endParaRPr lang="en-US" dirty="0"/>
          </a:p>
          <a:p>
            <a:pPr lvl="1"/>
            <a:r>
              <a:rPr lang="en-US" dirty="0" err="1" smtClean="0"/>
              <a:t>Tidak</a:t>
            </a:r>
            <a:r>
              <a:rPr lang="en-US" dirty="0" smtClean="0"/>
              <a:t> </a:t>
            </a:r>
            <a:r>
              <a:rPr lang="en-US" dirty="0" err="1" smtClean="0"/>
              <a:t>ada</a:t>
            </a:r>
            <a:r>
              <a:rPr lang="en-US" dirty="0" smtClean="0"/>
              <a:t> </a:t>
            </a:r>
            <a:r>
              <a:rPr lang="en-US" dirty="0" err="1" smtClean="0"/>
              <a:t>lembaga</a:t>
            </a:r>
            <a:r>
              <a:rPr lang="en-US" dirty="0" smtClean="0"/>
              <a:t> yang </a:t>
            </a:r>
            <a:r>
              <a:rPr lang="en-US" dirty="0" err="1" smtClean="0"/>
              <a:t>mengawasi</a:t>
            </a:r>
            <a:r>
              <a:rPr lang="en-US" dirty="0" smtClean="0"/>
              <a:t> </a:t>
            </a:r>
            <a:r>
              <a:rPr lang="en-US" dirty="0" err="1" smtClean="0"/>
              <a:t>dampak</a:t>
            </a:r>
            <a:r>
              <a:rPr lang="en-US" dirty="0" smtClean="0"/>
              <a:t> </a:t>
            </a:r>
            <a:r>
              <a:rPr lang="en-US" dirty="0" err="1" smtClean="0"/>
              <a:t>dari</a:t>
            </a:r>
            <a:r>
              <a:rPr lang="en-US" dirty="0" smtClean="0"/>
              <a:t> </a:t>
            </a:r>
            <a:r>
              <a:rPr lang="en-US" dirty="0" err="1" smtClean="0"/>
              <a:t>aksi</a:t>
            </a:r>
            <a:r>
              <a:rPr lang="en-US" dirty="0" smtClean="0"/>
              <a:t> yang </a:t>
            </a:r>
            <a:r>
              <a:rPr lang="en-US" dirty="0" err="1" smtClean="0"/>
              <a:t>dilakukan</a:t>
            </a:r>
            <a:r>
              <a:rPr lang="en-US" dirty="0" smtClean="0"/>
              <a:t> </a:t>
            </a:r>
            <a:r>
              <a:rPr lang="en-US" dirty="0" err="1" smtClean="0"/>
              <a:t>oleh</a:t>
            </a:r>
            <a:r>
              <a:rPr lang="en-US" dirty="0" smtClean="0"/>
              <a:t> </a:t>
            </a:r>
            <a:r>
              <a:rPr lang="en-US" dirty="0" err="1" smtClean="0"/>
              <a:t>sebuah</a:t>
            </a:r>
            <a:r>
              <a:rPr lang="en-US" dirty="0" smtClean="0"/>
              <a:t> </a:t>
            </a:r>
            <a:r>
              <a:rPr lang="en-US" dirty="0" err="1" smtClean="0"/>
              <a:t>organisasi</a:t>
            </a:r>
            <a:r>
              <a:rPr lang="en-US" dirty="0" smtClean="0"/>
              <a:t> </a:t>
            </a:r>
            <a:r>
              <a:rPr lang="en-US" dirty="0" err="1" smtClean="0"/>
              <a:t>terhadap</a:t>
            </a:r>
            <a:r>
              <a:rPr lang="en-US" dirty="0" smtClean="0"/>
              <a:t> </a:t>
            </a:r>
            <a:r>
              <a:rPr lang="en-US" dirty="0" err="1" smtClean="0"/>
              <a:t>lingkungan</a:t>
            </a:r>
            <a:endParaRPr lang="en-US" dirty="0"/>
          </a:p>
        </p:txBody>
      </p:sp>
      <p:sp>
        <p:nvSpPr>
          <p:cNvPr id="2" name="Date Placeholder 1"/>
          <p:cNvSpPr>
            <a:spLocks noGrp="1"/>
          </p:cNvSpPr>
          <p:nvPr>
            <p:ph type="dt" sz="half" idx="10"/>
          </p:nvPr>
        </p:nvSpPr>
        <p:spPr/>
        <p:txBody>
          <a:bodyPr/>
          <a:lstStyle/>
          <a:p>
            <a:fld id="{EB20C7F2-8106-4CA8-B975-79578923125F}" type="datetime1">
              <a:rPr lang="en-US" smtClean="0"/>
              <a:t>3/29/2017</a:t>
            </a:fld>
            <a:endParaRPr lang="en-US"/>
          </a:p>
        </p:txBody>
      </p:sp>
      <p:sp>
        <p:nvSpPr>
          <p:cNvPr id="3" name="Slide Number Placeholder 2"/>
          <p:cNvSpPr>
            <a:spLocks noGrp="1"/>
          </p:cNvSpPr>
          <p:nvPr>
            <p:ph type="sldNum" sz="quarter" idx="12"/>
          </p:nvPr>
        </p:nvSpPr>
        <p:spPr/>
        <p:txBody>
          <a:bodyPr/>
          <a:lstStyle/>
          <a:p>
            <a:fld id="{A39879A6-04F6-4C6B-9DD0-04ADC8272CA1}" type="slidenum">
              <a:rPr lang="en-US" smtClean="0"/>
              <a:t>15</a:t>
            </a:fld>
            <a:endParaRPr lang="en-US"/>
          </a:p>
        </p:txBody>
      </p:sp>
    </p:spTree>
    <p:extLst>
      <p:ext uri="{BB962C8B-B14F-4D97-AF65-F5344CB8AC3E}">
        <p14:creationId xmlns:p14="http://schemas.microsoft.com/office/powerpoint/2010/main" val="392011234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1000"/>
                                        <p:tgtEl>
                                          <p:spTgt spid="76803">
                                            <p:txEl>
                                              <p:pRg st="0" end="0"/>
                                            </p:txEl>
                                          </p:spTgt>
                                        </p:tgtEl>
                                      </p:cBhvr>
                                    </p:animEffect>
                                    <p:anim calcmode="lin" valueType="num">
                                      <p:cBhvr>
                                        <p:cTn id="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680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680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Effect transition="in" filter="fade">
                                      <p:cBhvr>
                                        <p:cTn id="13" dur="1000"/>
                                        <p:tgtEl>
                                          <p:spTgt spid="76803">
                                            <p:txEl>
                                              <p:pRg st="1" end="1"/>
                                            </p:txEl>
                                          </p:spTgt>
                                        </p:tgtEl>
                                      </p:cBhvr>
                                    </p:animEffect>
                                    <p:anim calcmode="lin" valueType="num">
                                      <p:cBhvr>
                                        <p:cTn id="14"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7680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7680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Effect transition="in" filter="fade">
                                      <p:cBhvr>
                                        <p:cTn id="19" dur="1000"/>
                                        <p:tgtEl>
                                          <p:spTgt spid="76803">
                                            <p:txEl>
                                              <p:pRg st="2" end="2"/>
                                            </p:txEl>
                                          </p:spTgt>
                                        </p:tgtEl>
                                      </p:cBhvr>
                                    </p:animEffect>
                                    <p:anim calcmode="lin" valueType="num">
                                      <p:cBhvr>
                                        <p:cTn id="20"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7680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7680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Effect transition="in" filter="fade">
                                      <p:cBhvr>
                                        <p:cTn id="25" dur="1000"/>
                                        <p:tgtEl>
                                          <p:spTgt spid="76803">
                                            <p:txEl>
                                              <p:pRg st="3" end="3"/>
                                            </p:txEl>
                                          </p:spTgt>
                                        </p:tgtEl>
                                      </p:cBhvr>
                                    </p:animEffect>
                                    <p:anim calcmode="lin" valueType="num">
                                      <p:cBhvr>
                                        <p:cTn id="26"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27" dur="898" decel="100000" fill="hold"/>
                                        <p:tgtEl>
                                          <p:spTgt spid="7680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898"/>
                                          </p:stCondLst>
                                        </p:cTn>
                                        <p:tgtEl>
                                          <p:spTgt spid="7680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76803">
                                            <p:txEl>
                                              <p:pRg st="4" end="4"/>
                                            </p:txEl>
                                          </p:spTgt>
                                        </p:tgtEl>
                                        <p:attrNameLst>
                                          <p:attrName>style.visibility</p:attrName>
                                        </p:attrNameLst>
                                      </p:cBhvr>
                                      <p:to>
                                        <p:strVal val="visible"/>
                                      </p:to>
                                    </p:set>
                                    <p:animEffect transition="in" filter="fade">
                                      <p:cBhvr>
                                        <p:cTn id="33" dur="1000"/>
                                        <p:tgtEl>
                                          <p:spTgt spid="76803">
                                            <p:txEl>
                                              <p:pRg st="4" end="4"/>
                                            </p:txEl>
                                          </p:spTgt>
                                        </p:tgtEl>
                                      </p:cBhvr>
                                    </p:animEffect>
                                    <p:anim calcmode="lin" valueType="num">
                                      <p:cBhvr>
                                        <p:cTn id="34"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7680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7680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76803">
                                            <p:txEl>
                                              <p:pRg st="5" end="5"/>
                                            </p:txEl>
                                          </p:spTgt>
                                        </p:tgtEl>
                                        <p:attrNameLst>
                                          <p:attrName>style.visibility</p:attrName>
                                        </p:attrNameLst>
                                      </p:cBhvr>
                                      <p:to>
                                        <p:strVal val="visible"/>
                                      </p:to>
                                    </p:set>
                                    <p:animEffect transition="in" filter="fade">
                                      <p:cBhvr>
                                        <p:cTn id="39" dur="1000"/>
                                        <p:tgtEl>
                                          <p:spTgt spid="76803">
                                            <p:txEl>
                                              <p:pRg st="5" end="5"/>
                                            </p:txEl>
                                          </p:spTgt>
                                        </p:tgtEl>
                                      </p:cBhvr>
                                    </p:animEffect>
                                    <p:anim calcmode="lin" valueType="num">
                                      <p:cBhvr>
                                        <p:cTn id="40"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7680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7680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tx2"/>
                </a:solidFill>
                <a:effectLst>
                  <a:outerShdw blurRad="38100" dist="38100" dir="2700000" algn="tl">
                    <a:srgbClr val="000000"/>
                  </a:outerShdw>
                </a:effectLst>
              </a:rPr>
              <a:t>Solusi</a:t>
            </a:r>
            <a:r>
              <a:rPr lang="en-US" dirty="0" smtClean="0">
                <a:solidFill>
                  <a:schemeClr val="tx2"/>
                </a:solidFill>
                <a:effectLst>
                  <a:outerShdw blurRad="38100" dist="38100" dir="2700000" algn="tl">
                    <a:srgbClr val="000000"/>
                  </a:outerShdw>
                </a:effectLst>
              </a:rPr>
              <a:t> </a:t>
            </a:r>
            <a:r>
              <a:rPr lang="en-US" dirty="0" err="1" smtClean="0">
                <a:solidFill>
                  <a:schemeClr val="tx2"/>
                </a:solidFill>
                <a:effectLst>
                  <a:outerShdw blurRad="38100" dist="38100" dir="2700000" algn="tl">
                    <a:srgbClr val="000000"/>
                  </a:outerShdw>
                </a:effectLst>
              </a:rPr>
              <a:t>Sustainabilitas</a:t>
            </a:r>
            <a:endParaRPr lang="en-US" dirty="0"/>
          </a:p>
        </p:txBody>
      </p:sp>
      <p:sp>
        <p:nvSpPr>
          <p:cNvPr id="3" name="Content Placeholder 2"/>
          <p:cNvSpPr>
            <a:spLocks noGrp="1"/>
          </p:cNvSpPr>
          <p:nvPr>
            <p:ph idx="1"/>
          </p:nvPr>
        </p:nvSpPr>
        <p:spPr>
          <a:xfrm>
            <a:off x="457200" y="1645669"/>
            <a:ext cx="8229600" cy="4525963"/>
          </a:xfrm>
        </p:spPr>
        <p:txBody>
          <a:bodyPr>
            <a:normAutofit fontScale="92500" lnSpcReduction="20000"/>
          </a:bodyPr>
          <a:lstStyle/>
          <a:p>
            <a:r>
              <a:rPr lang="en-US" dirty="0" err="1" smtClean="0"/>
              <a:t>Penggunaan</a:t>
            </a:r>
            <a:r>
              <a:rPr lang="en-US" dirty="0" smtClean="0"/>
              <a:t> material yang </a:t>
            </a:r>
            <a:r>
              <a:rPr lang="en-US" dirty="0" err="1" smtClean="0"/>
              <a:t>dapat</a:t>
            </a:r>
            <a:r>
              <a:rPr lang="en-US" dirty="0" smtClean="0"/>
              <a:t> </a:t>
            </a:r>
            <a:r>
              <a:rPr lang="en-US" dirty="0" err="1" smtClean="0"/>
              <a:t>didaur</a:t>
            </a:r>
            <a:r>
              <a:rPr lang="en-US" dirty="0" smtClean="0"/>
              <a:t> </a:t>
            </a:r>
            <a:r>
              <a:rPr lang="en-US" dirty="0" err="1" smtClean="0"/>
              <a:t>ulang</a:t>
            </a:r>
            <a:endParaRPr lang="en-US" dirty="0" smtClean="0"/>
          </a:p>
          <a:p>
            <a:pPr lvl="1"/>
            <a:r>
              <a:rPr lang="en-US" dirty="0" err="1" smtClean="0"/>
              <a:t>Pola</a:t>
            </a:r>
            <a:r>
              <a:rPr lang="en-US" dirty="0" smtClean="0"/>
              <a:t> </a:t>
            </a:r>
            <a:r>
              <a:rPr lang="en-US" dirty="0" err="1" smtClean="0"/>
              <a:t>hidup</a:t>
            </a:r>
            <a:r>
              <a:rPr lang="en-US" dirty="0" smtClean="0"/>
              <a:t>:  3 R (</a:t>
            </a:r>
            <a:r>
              <a:rPr lang="en-US" i="1" dirty="0" smtClean="0"/>
              <a:t>Reuse, Reduce, Recycle</a:t>
            </a:r>
            <a:r>
              <a:rPr lang="en-US" dirty="0" smtClean="0"/>
              <a:t>)</a:t>
            </a:r>
          </a:p>
          <a:p>
            <a:r>
              <a:rPr lang="en-US" dirty="0" err="1" smtClean="0"/>
              <a:t>Penggunaan</a:t>
            </a:r>
            <a:r>
              <a:rPr lang="en-US" dirty="0" smtClean="0"/>
              <a:t> </a:t>
            </a:r>
            <a:r>
              <a:rPr lang="en-US" dirty="0" err="1" smtClean="0"/>
              <a:t>energi</a:t>
            </a:r>
            <a:r>
              <a:rPr lang="en-US" dirty="0" smtClean="0"/>
              <a:t> yang </a:t>
            </a:r>
            <a:r>
              <a:rPr lang="en-US" dirty="0" err="1" smtClean="0"/>
              <a:t>aman</a:t>
            </a:r>
            <a:r>
              <a:rPr lang="en-US" dirty="0" smtClean="0"/>
              <a:t> </a:t>
            </a:r>
            <a:r>
              <a:rPr lang="en-US" dirty="0" err="1" smtClean="0"/>
              <a:t>dan</a:t>
            </a:r>
            <a:r>
              <a:rPr lang="en-US" dirty="0" smtClean="0"/>
              <a:t> </a:t>
            </a:r>
            <a:r>
              <a:rPr lang="en-US" dirty="0" err="1" smtClean="0"/>
              <a:t>reliabel</a:t>
            </a:r>
            <a:endParaRPr lang="en-US" dirty="0" smtClean="0"/>
          </a:p>
          <a:p>
            <a:r>
              <a:rPr lang="en-US" dirty="0" err="1" smtClean="0"/>
              <a:t>Konservasi</a:t>
            </a:r>
            <a:r>
              <a:rPr lang="en-US" dirty="0" smtClean="0"/>
              <a:t> </a:t>
            </a:r>
            <a:r>
              <a:rPr lang="en-US" dirty="0" err="1" smtClean="0"/>
              <a:t>dan</a:t>
            </a:r>
            <a:r>
              <a:rPr lang="en-US" dirty="0" smtClean="0"/>
              <a:t> </a:t>
            </a:r>
            <a:r>
              <a:rPr lang="en-US" dirty="0" err="1" smtClean="0"/>
              <a:t>penggunaan</a:t>
            </a:r>
            <a:r>
              <a:rPr lang="en-US" dirty="0" smtClean="0"/>
              <a:t> </a:t>
            </a:r>
            <a:r>
              <a:rPr lang="en-US" dirty="0" err="1" smtClean="0"/>
              <a:t>energi</a:t>
            </a:r>
            <a:r>
              <a:rPr lang="en-US" dirty="0" smtClean="0"/>
              <a:t> yang </a:t>
            </a:r>
            <a:r>
              <a:rPr lang="en-US" dirty="0" err="1" smtClean="0"/>
              <a:t>dapat</a:t>
            </a:r>
            <a:r>
              <a:rPr lang="en-US" dirty="0" smtClean="0"/>
              <a:t> </a:t>
            </a:r>
            <a:r>
              <a:rPr lang="en-US" dirty="0" err="1" smtClean="0"/>
              <a:t>diperbarui</a:t>
            </a:r>
            <a:r>
              <a:rPr lang="en-US" dirty="0" smtClean="0"/>
              <a:t>.</a:t>
            </a:r>
          </a:p>
          <a:p>
            <a:r>
              <a:rPr lang="en-US" dirty="0" err="1" smtClean="0"/>
              <a:t>Pola</a:t>
            </a:r>
            <a:r>
              <a:rPr lang="en-US" dirty="0" smtClean="0"/>
              <a:t> </a:t>
            </a:r>
            <a:r>
              <a:rPr lang="en-US" dirty="0" err="1" smtClean="0"/>
              <a:t>hidup</a:t>
            </a:r>
            <a:r>
              <a:rPr lang="en-US" dirty="0" smtClean="0"/>
              <a:t> </a:t>
            </a:r>
            <a:r>
              <a:rPr lang="en-US" dirty="0" err="1" smtClean="0"/>
              <a:t>sehat</a:t>
            </a:r>
            <a:endParaRPr lang="en-US" dirty="0" smtClean="0"/>
          </a:p>
          <a:p>
            <a:r>
              <a:rPr lang="en-US" dirty="0" err="1"/>
              <a:t>K</a:t>
            </a:r>
            <a:r>
              <a:rPr lang="en-US" dirty="0" err="1" smtClean="0"/>
              <a:t>omunikasi</a:t>
            </a:r>
            <a:r>
              <a:rPr lang="en-US" dirty="0" smtClean="0"/>
              <a:t> </a:t>
            </a:r>
            <a:r>
              <a:rPr lang="en-US" dirty="0" err="1" smtClean="0"/>
              <a:t>dan</a:t>
            </a:r>
            <a:r>
              <a:rPr lang="en-US" dirty="0" smtClean="0"/>
              <a:t> </a:t>
            </a:r>
            <a:r>
              <a:rPr lang="en-US" dirty="0" err="1" smtClean="0"/>
              <a:t>koordinasi</a:t>
            </a:r>
            <a:endParaRPr lang="en-US" dirty="0" smtClean="0"/>
          </a:p>
          <a:p>
            <a:r>
              <a:rPr lang="en-US" dirty="0" err="1" smtClean="0"/>
              <a:t>Pengembangan</a:t>
            </a:r>
            <a:r>
              <a:rPr lang="en-US" dirty="0" smtClean="0"/>
              <a:t> </a:t>
            </a:r>
            <a:r>
              <a:rPr lang="en-US" dirty="0" err="1" smtClean="0"/>
              <a:t>intelektual</a:t>
            </a:r>
            <a:r>
              <a:rPr lang="en-US" dirty="0" smtClean="0"/>
              <a:t> </a:t>
            </a:r>
            <a:r>
              <a:rPr lang="en-US" dirty="0" err="1" smtClean="0"/>
              <a:t>dan</a:t>
            </a:r>
            <a:r>
              <a:rPr lang="en-US" dirty="0" smtClean="0"/>
              <a:t> spiritual.</a:t>
            </a:r>
          </a:p>
          <a:p>
            <a:r>
              <a:rPr lang="en-US" dirty="0" err="1" smtClean="0"/>
              <a:t>Memperhatikan</a:t>
            </a:r>
            <a:r>
              <a:rPr lang="en-US" dirty="0" smtClean="0"/>
              <a:t> </a:t>
            </a:r>
            <a:r>
              <a:rPr lang="en-US" dirty="0" err="1" smtClean="0"/>
              <a:t>dampak</a:t>
            </a:r>
            <a:r>
              <a:rPr lang="en-US" dirty="0" smtClean="0"/>
              <a:t> global </a:t>
            </a:r>
            <a:r>
              <a:rPr lang="en-US" dirty="0" err="1" smtClean="0"/>
              <a:t>dari</a:t>
            </a:r>
            <a:r>
              <a:rPr lang="en-US" dirty="0" smtClean="0"/>
              <a:t> </a:t>
            </a:r>
            <a:r>
              <a:rPr lang="en-US" dirty="0" err="1" smtClean="0"/>
              <a:t>setiap</a:t>
            </a:r>
            <a:r>
              <a:rPr lang="en-US" dirty="0" smtClean="0"/>
              <a:t> </a:t>
            </a:r>
            <a:r>
              <a:rPr lang="en-US" dirty="0" err="1" smtClean="0"/>
              <a:t>aksi</a:t>
            </a:r>
            <a:r>
              <a:rPr lang="en-US" dirty="0" smtClean="0"/>
              <a:t> yang </a:t>
            </a:r>
            <a:r>
              <a:rPr lang="en-US" dirty="0" err="1" smtClean="0"/>
              <a:t>dilakukan</a:t>
            </a:r>
            <a:endParaRPr lang="en-US" dirty="0"/>
          </a:p>
        </p:txBody>
      </p:sp>
      <p:sp>
        <p:nvSpPr>
          <p:cNvPr id="4" name="Date Placeholder 3"/>
          <p:cNvSpPr>
            <a:spLocks noGrp="1"/>
          </p:cNvSpPr>
          <p:nvPr>
            <p:ph type="dt" sz="half" idx="10"/>
          </p:nvPr>
        </p:nvSpPr>
        <p:spPr/>
        <p:txBody>
          <a:bodyPr/>
          <a:lstStyle/>
          <a:p>
            <a:fld id="{46251F00-7AC3-44F8-AB52-26A72C91EADF}"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16</a:t>
            </a:fld>
            <a:endParaRPr lang="en-US"/>
          </a:p>
        </p:txBody>
      </p:sp>
    </p:spTree>
    <p:extLst>
      <p:ext uri="{BB962C8B-B14F-4D97-AF65-F5344CB8AC3E}">
        <p14:creationId xmlns:p14="http://schemas.microsoft.com/office/powerpoint/2010/main" val="2001082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ltLang="zh-TW" dirty="0" err="1" smtClean="0">
                <a:ea typeface="新細明體" pitchFamily="18" charset="-120"/>
              </a:rPr>
              <a:t>Prinsip</a:t>
            </a:r>
            <a:r>
              <a:rPr lang="en-US" altLang="zh-TW" dirty="0" smtClean="0">
                <a:ea typeface="新細明體" pitchFamily="18" charset="-120"/>
              </a:rPr>
              <a:t> </a:t>
            </a:r>
            <a:r>
              <a:rPr lang="en-US" altLang="zh-TW" dirty="0" err="1" smtClean="0">
                <a:ea typeface="新細明體" pitchFamily="18" charset="-120"/>
              </a:rPr>
              <a:t>Dampak</a:t>
            </a:r>
            <a:r>
              <a:rPr lang="en-US" altLang="zh-TW" dirty="0" smtClean="0">
                <a:ea typeface="新細明體" pitchFamily="18" charset="-120"/>
              </a:rPr>
              <a:t> Global </a:t>
            </a:r>
            <a:r>
              <a:rPr lang="en-US" altLang="zh-TW" dirty="0" err="1" smtClean="0">
                <a:ea typeface="新細明體" pitchFamily="18" charset="-120"/>
              </a:rPr>
              <a:t>menurut</a:t>
            </a:r>
            <a:r>
              <a:rPr lang="en-US" altLang="zh-TW" dirty="0" smtClean="0">
                <a:ea typeface="新細明體" pitchFamily="18" charset="-120"/>
              </a:rPr>
              <a:t> PBB</a:t>
            </a:r>
          </a:p>
        </p:txBody>
      </p:sp>
      <p:sp>
        <p:nvSpPr>
          <p:cNvPr id="22531" name="Rectangle 3"/>
          <p:cNvSpPr>
            <a:spLocks noGrp="1" noChangeArrowheads="1"/>
          </p:cNvSpPr>
          <p:nvPr>
            <p:ph type="body" idx="1"/>
          </p:nvPr>
        </p:nvSpPr>
        <p:spPr/>
        <p:txBody>
          <a:bodyPr/>
          <a:lstStyle/>
          <a:p>
            <a:pPr marL="971550" lvl="1" indent="-514350">
              <a:buFont typeface="+mj-lt"/>
              <a:buAutoNum type="arabicPeriod"/>
            </a:pPr>
            <a:r>
              <a:rPr lang="en-US" altLang="zh-TW" sz="3200" dirty="0" smtClean="0">
                <a:ea typeface="新細明體" pitchFamily="18" charset="-120"/>
              </a:rPr>
              <a:t>Human Rights / </a:t>
            </a:r>
            <a:r>
              <a:rPr lang="en-US" altLang="zh-TW" sz="3200" dirty="0" err="1" smtClean="0">
                <a:ea typeface="新細明體" pitchFamily="18" charset="-120"/>
              </a:rPr>
              <a:t>Hak</a:t>
            </a:r>
            <a:r>
              <a:rPr lang="en-US" altLang="zh-TW" sz="3200" dirty="0" smtClean="0">
                <a:ea typeface="新細明體" pitchFamily="18" charset="-120"/>
              </a:rPr>
              <a:t> </a:t>
            </a:r>
            <a:r>
              <a:rPr lang="en-US" altLang="zh-TW" sz="3200" dirty="0" err="1" smtClean="0">
                <a:ea typeface="新細明體" pitchFamily="18" charset="-120"/>
              </a:rPr>
              <a:t>Manusia</a:t>
            </a:r>
            <a:endParaRPr lang="en-US" altLang="zh-TW" sz="3200" dirty="0" smtClean="0">
              <a:ea typeface="新細明體" pitchFamily="18" charset="-120"/>
            </a:endParaRPr>
          </a:p>
          <a:p>
            <a:pPr marL="971550" lvl="1" indent="-514350">
              <a:buFont typeface="+mj-lt"/>
              <a:buAutoNum type="arabicPeriod"/>
            </a:pPr>
            <a:r>
              <a:rPr lang="en-US" altLang="zh-TW" sz="3200" dirty="0" smtClean="0">
                <a:ea typeface="新細明體" pitchFamily="18" charset="-120"/>
              </a:rPr>
              <a:t>Labor / </a:t>
            </a:r>
            <a:r>
              <a:rPr lang="en-US" altLang="zh-TW" sz="3200" dirty="0" err="1" smtClean="0">
                <a:ea typeface="新細明體" pitchFamily="18" charset="-120"/>
              </a:rPr>
              <a:t>Buruh</a:t>
            </a:r>
            <a:endParaRPr lang="en-US" altLang="zh-TW" sz="3200" dirty="0" smtClean="0">
              <a:ea typeface="新細明體" pitchFamily="18" charset="-120"/>
            </a:endParaRPr>
          </a:p>
          <a:p>
            <a:pPr marL="971550" lvl="1" indent="-514350">
              <a:buFont typeface="+mj-lt"/>
              <a:buAutoNum type="arabicPeriod"/>
            </a:pPr>
            <a:r>
              <a:rPr lang="en-US" altLang="zh-TW" sz="3200" dirty="0" smtClean="0">
                <a:ea typeface="新細明體" pitchFamily="18" charset="-120"/>
              </a:rPr>
              <a:t>Environment / </a:t>
            </a:r>
            <a:r>
              <a:rPr lang="en-US" altLang="zh-TW" sz="3200" dirty="0" err="1" smtClean="0">
                <a:ea typeface="新細明體" pitchFamily="18" charset="-120"/>
              </a:rPr>
              <a:t>Lingkungan</a:t>
            </a:r>
            <a:endParaRPr lang="en-US" altLang="zh-TW" sz="3200" dirty="0" smtClean="0">
              <a:ea typeface="新細明體" pitchFamily="18" charset="-120"/>
            </a:endParaRPr>
          </a:p>
          <a:p>
            <a:pPr marL="971550" lvl="1" indent="-514350">
              <a:buFont typeface="+mj-lt"/>
              <a:buAutoNum type="arabicPeriod"/>
            </a:pPr>
            <a:r>
              <a:rPr lang="en-US" altLang="zh-TW" sz="3200" dirty="0" smtClean="0">
                <a:ea typeface="新細明體" pitchFamily="18" charset="-120"/>
              </a:rPr>
              <a:t>Anti-Corruption /Anti-</a:t>
            </a:r>
            <a:r>
              <a:rPr lang="en-US" altLang="zh-TW" sz="3200" dirty="0" err="1" smtClean="0">
                <a:ea typeface="新細明體" pitchFamily="18" charset="-120"/>
              </a:rPr>
              <a:t>korupsi</a:t>
            </a:r>
            <a:endParaRPr lang="en-US" altLang="zh-TW" sz="3200" dirty="0" smtClean="0">
              <a:ea typeface="新細明體" pitchFamily="18" charset="-120"/>
            </a:endParaRPr>
          </a:p>
        </p:txBody>
      </p:sp>
      <p:sp>
        <p:nvSpPr>
          <p:cNvPr id="2" name="Date Placeholder 1"/>
          <p:cNvSpPr>
            <a:spLocks noGrp="1"/>
          </p:cNvSpPr>
          <p:nvPr>
            <p:ph type="dt" sz="half" idx="10"/>
          </p:nvPr>
        </p:nvSpPr>
        <p:spPr/>
        <p:txBody>
          <a:bodyPr/>
          <a:lstStyle/>
          <a:p>
            <a:fld id="{673BC86C-5D67-4979-956B-CB388CB53E0E}" type="datetime1">
              <a:rPr lang="en-US" smtClean="0"/>
              <a:t>3/29/2017</a:t>
            </a:fld>
            <a:endParaRPr lang="en-US"/>
          </a:p>
        </p:txBody>
      </p:sp>
      <p:sp>
        <p:nvSpPr>
          <p:cNvPr id="3" name="Slide Number Placeholder 2"/>
          <p:cNvSpPr>
            <a:spLocks noGrp="1"/>
          </p:cNvSpPr>
          <p:nvPr>
            <p:ph type="sldNum" sz="quarter" idx="12"/>
          </p:nvPr>
        </p:nvSpPr>
        <p:spPr/>
        <p:txBody>
          <a:bodyPr/>
          <a:lstStyle/>
          <a:p>
            <a:fld id="{A39879A6-04F6-4C6B-9DD0-04ADC8272CA1}" type="slidenum">
              <a:rPr lang="en-US" smtClean="0"/>
              <a:t>17</a:t>
            </a:fld>
            <a:endParaRPr lang="en-US"/>
          </a:p>
        </p:txBody>
      </p:sp>
    </p:spTree>
    <p:extLst>
      <p:ext uri="{BB962C8B-B14F-4D97-AF65-F5344CB8AC3E}">
        <p14:creationId xmlns:p14="http://schemas.microsoft.com/office/powerpoint/2010/main" val="441200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zh-TW" dirty="0" smtClean="0">
                <a:ea typeface="新細明體" pitchFamily="18" charset="-120"/>
              </a:rPr>
              <a:t>1. </a:t>
            </a:r>
            <a:r>
              <a:rPr lang="en-US" altLang="zh-TW" dirty="0" err="1" smtClean="0">
                <a:ea typeface="新細明體" pitchFamily="18" charset="-120"/>
              </a:rPr>
              <a:t>Hak</a:t>
            </a:r>
            <a:r>
              <a:rPr lang="en-US" altLang="zh-TW" dirty="0" smtClean="0">
                <a:ea typeface="新細明體" pitchFamily="18" charset="-120"/>
              </a:rPr>
              <a:t> </a:t>
            </a:r>
            <a:r>
              <a:rPr lang="en-US" altLang="zh-TW" dirty="0" err="1" smtClean="0">
                <a:ea typeface="新細明體" pitchFamily="18" charset="-120"/>
              </a:rPr>
              <a:t>Manusia</a:t>
            </a:r>
            <a:endParaRPr lang="en-US" altLang="zh-TW" dirty="0" smtClean="0">
              <a:ea typeface="新細明體" pitchFamily="18" charset="-120"/>
            </a:endParaRPr>
          </a:p>
        </p:txBody>
      </p:sp>
      <p:pic>
        <p:nvPicPr>
          <p:cNvPr id="23555" name="Picture 5" descr="Lut81195_tb0301"/>
          <p:cNvPicPr>
            <a:picLocks noChangeAspect="1" noChangeArrowheads="1"/>
          </p:cNvPicPr>
          <p:nvPr/>
        </p:nvPicPr>
        <p:blipFill rotWithShape="1">
          <a:blip r:embed="rId2">
            <a:extLst>
              <a:ext uri="{28A0092B-C50C-407E-A947-70E740481C1C}">
                <a14:useLocalDpi xmlns:a14="http://schemas.microsoft.com/office/drawing/2010/main" val="0"/>
              </a:ext>
            </a:extLst>
          </a:blip>
          <a:srcRect t="10035" b="72479"/>
          <a:stretch/>
        </p:blipFill>
        <p:spPr bwMode="auto">
          <a:xfrm>
            <a:off x="254441" y="2057400"/>
            <a:ext cx="888955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8F291FC-31B8-4346-9BC6-83929F81CB13}" type="datetime1">
              <a:rPr lang="en-US" smtClean="0"/>
              <a:t>3/29/2017</a:t>
            </a:fld>
            <a:endParaRPr lang="en-US"/>
          </a:p>
        </p:txBody>
      </p:sp>
      <p:sp>
        <p:nvSpPr>
          <p:cNvPr id="3" name="Slide Number Placeholder 2"/>
          <p:cNvSpPr>
            <a:spLocks noGrp="1"/>
          </p:cNvSpPr>
          <p:nvPr>
            <p:ph type="sldNum" sz="quarter" idx="12"/>
          </p:nvPr>
        </p:nvSpPr>
        <p:spPr/>
        <p:txBody>
          <a:bodyPr/>
          <a:lstStyle/>
          <a:p>
            <a:fld id="{A39879A6-04F6-4C6B-9DD0-04ADC8272CA1}" type="slidenum">
              <a:rPr lang="en-US" smtClean="0"/>
              <a:t>18</a:t>
            </a:fld>
            <a:endParaRPr lang="en-US"/>
          </a:p>
        </p:txBody>
      </p:sp>
    </p:spTree>
    <p:extLst>
      <p:ext uri="{BB962C8B-B14F-4D97-AF65-F5344CB8AC3E}">
        <p14:creationId xmlns:p14="http://schemas.microsoft.com/office/powerpoint/2010/main" val="4027494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zh-TW" dirty="0" smtClean="0">
                <a:ea typeface="新細明體" pitchFamily="18" charset="-120"/>
              </a:rPr>
              <a:t>2. </a:t>
            </a:r>
            <a:r>
              <a:rPr lang="en-US" altLang="zh-TW" dirty="0" err="1" smtClean="0">
                <a:ea typeface="新細明體" pitchFamily="18" charset="-120"/>
              </a:rPr>
              <a:t>Perburuhan</a:t>
            </a:r>
            <a:endParaRPr lang="en-US" altLang="zh-TW" dirty="0" smtClean="0">
              <a:ea typeface="新細明體" pitchFamily="18" charset="-120"/>
            </a:endParaRPr>
          </a:p>
        </p:txBody>
      </p:sp>
      <p:pic>
        <p:nvPicPr>
          <p:cNvPr id="23555" name="Picture 5" descr="Lut81195_tb0301"/>
          <p:cNvPicPr>
            <a:picLocks noChangeAspect="1" noChangeArrowheads="1"/>
          </p:cNvPicPr>
          <p:nvPr/>
        </p:nvPicPr>
        <p:blipFill rotWithShape="1">
          <a:blip r:embed="rId2">
            <a:extLst>
              <a:ext uri="{28A0092B-C50C-407E-A947-70E740481C1C}">
                <a14:useLocalDpi xmlns:a14="http://schemas.microsoft.com/office/drawing/2010/main" val="0"/>
              </a:ext>
            </a:extLst>
          </a:blip>
          <a:srcRect t="26917" b="46078"/>
          <a:stretch/>
        </p:blipFill>
        <p:spPr bwMode="auto">
          <a:xfrm>
            <a:off x="134063" y="2057400"/>
            <a:ext cx="90099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75BF78D-C25D-4A34-90C8-D1913CF2B7EF}" type="datetime1">
              <a:rPr lang="en-US" smtClean="0"/>
              <a:t>3/29/2017</a:t>
            </a:fld>
            <a:endParaRPr lang="en-US"/>
          </a:p>
        </p:txBody>
      </p:sp>
      <p:sp>
        <p:nvSpPr>
          <p:cNvPr id="3" name="Slide Number Placeholder 2"/>
          <p:cNvSpPr>
            <a:spLocks noGrp="1"/>
          </p:cNvSpPr>
          <p:nvPr>
            <p:ph type="sldNum" sz="quarter" idx="12"/>
          </p:nvPr>
        </p:nvSpPr>
        <p:spPr/>
        <p:txBody>
          <a:bodyPr/>
          <a:lstStyle/>
          <a:p>
            <a:fld id="{A39879A6-04F6-4C6B-9DD0-04ADC8272CA1}" type="slidenum">
              <a:rPr lang="en-US" smtClean="0"/>
              <a:t>19</a:t>
            </a:fld>
            <a:endParaRPr lang="en-US"/>
          </a:p>
        </p:txBody>
      </p:sp>
    </p:spTree>
    <p:extLst>
      <p:ext uri="{BB962C8B-B14F-4D97-AF65-F5344CB8AC3E}">
        <p14:creationId xmlns:p14="http://schemas.microsoft.com/office/powerpoint/2010/main" val="161933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Tujuan</a:t>
            </a:r>
            <a:r>
              <a:rPr lang="en-ID" dirty="0" smtClean="0"/>
              <a:t> </a:t>
            </a:r>
            <a:r>
              <a:rPr lang="en-ID" dirty="0" err="1" smtClean="0"/>
              <a:t>Perkuliahan</a:t>
            </a:r>
            <a:endParaRPr lang="en-US" dirty="0"/>
          </a:p>
        </p:txBody>
      </p:sp>
      <p:sp>
        <p:nvSpPr>
          <p:cNvPr id="3" name="Content Placeholder 2"/>
          <p:cNvSpPr>
            <a:spLocks noGrp="1"/>
          </p:cNvSpPr>
          <p:nvPr>
            <p:ph idx="1"/>
          </p:nvPr>
        </p:nvSpPr>
        <p:spPr/>
        <p:txBody>
          <a:bodyPr/>
          <a:lstStyle/>
          <a:p>
            <a:r>
              <a:rPr lang="en-ID" dirty="0" err="1" smtClean="0"/>
              <a:t>Memahami</a:t>
            </a:r>
            <a:r>
              <a:rPr lang="en-ID" dirty="0" smtClean="0"/>
              <a:t> </a:t>
            </a:r>
            <a:r>
              <a:rPr lang="en-ID" dirty="0" err="1" smtClean="0"/>
              <a:t>apa</a:t>
            </a:r>
            <a:r>
              <a:rPr lang="en-ID" dirty="0" smtClean="0"/>
              <a:t> yang </a:t>
            </a:r>
            <a:r>
              <a:rPr lang="en-ID" dirty="0" err="1" smtClean="0"/>
              <a:t>dimaksud</a:t>
            </a:r>
            <a:r>
              <a:rPr lang="en-ID" dirty="0" smtClean="0"/>
              <a:t> </a:t>
            </a:r>
            <a:r>
              <a:rPr lang="en-ID" dirty="0" err="1" smtClean="0"/>
              <a:t>sustainabilitas</a:t>
            </a:r>
            <a:r>
              <a:rPr lang="en-ID" dirty="0" smtClean="0"/>
              <a:t> </a:t>
            </a:r>
            <a:r>
              <a:rPr lang="en-ID" dirty="0" err="1" smtClean="0"/>
              <a:t>dalam</a:t>
            </a:r>
            <a:r>
              <a:rPr lang="en-ID" dirty="0" smtClean="0"/>
              <a:t> </a:t>
            </a:r>
            <a:r>
              <a:rPr lang="en-ID" dirty="0" err="1" smtClean="0"/>
              <a:t>dunia</a:t>
            </a:r>
            <a:r>
              <a:rPr lang="en-ID" dirty="0" smtClean="0"/>
              <a:t> IT/ICT </a:t>
            </a:r>
            <a:r>
              <a:rPr lang="en-ID" dirty="0" err="1" smtClean="0"/>
              <a:t>dan</a:t>
            </a:r>
            <a:r>
              <a:rPr lang="en-ID" dirty="0" smtClean="0"/>
              <a:t> </a:t>
            </a:r>
            <a:r>
              <a:rPr lang="en-ID" i="1" dirty="0" smtClean="0"/>
              <a:t>green software</a:t>
            </a:r>
          </a:p>
          <a:p>
            <a:r>
              <a:rPr lang="en-ID" dirty="0" err="1" smtClean="0"/>
              <a:t>Memahami</a:t>
            </a:r>
            <a:r>
              <a:rPr lang="en-ID" dirty="0" smtClean="0"/>
              <a:t> </a:t>
            </a:r>
            <a:r>
              <a:rPr lang="en-ID" dirty="0" err="1" smtClean="0"/>
              <a:t>pentingnya</a:t>
            </a:r>
            <a:r>
              <a:rPr lang="en-ID" dirty="0" smtClean="0"/>
              <a:t> </a:t>
            </a:r>
            <a:r>
              <a:rPr lang="en-ID" dirty="0" err="1" smtClean="0"/>
              <a:t>membangun</a:t>
            </a:r>
            <a:r>
              <a:rPr lang="en-ID" dirty="0" smtClean="0"/>
              <a:t> </a:t>
            </a:r>
            <a:r>
              <a:rPr lang="en-ID" dirty="0" err="1" smtClean="0"/>
              <a:t>perangkat</a:t>
            </a:r>
            <a:r>
              <a:rPr lang="en-ID" dirty="0" smtClean="0"/>
              <a:t> </a:t>
            </a:r>
            <a:r>
              <a:rPr lang="en-ID" dirty="0" err="1" smtClean="0"/>
              <a:t>lunak</a:t>
            </a:r>
            <a:r>
              <a:rPr lang="en-ID" dirty="0" smtClean="0"/>
              <a:t> </a:t>
            </a:r>
            <a:r>
              <a:rPr lang="en-ID" dirty="0" err="1" smtClean="0"/>
              <a:t>atau</a:t>
            </a:r>
            <a:r>
              <a:rPr lang="en-ID" dirty="0" smtClean="0"/>
              <a:t> </a:t>
            </a:r>
            <a:r>
              <a:rPr lang="en-ID" dirty="0" err="1" smtClean="0"/>
              <a:t>sistem</a:t>
            </a:r>
            <a:r>
              <a:rPr lang="en-ID" dirty="0" smtClean="0"/>
              <a:t> IT yang “</a:t>
            </a:r>
            <a:r>
              <a:rPr lang="en-ID" dirty="0" err="1" smtClean="0"/>
              <a:t>hijau</a:t>
            </a:r>
            <a:r>
              <a:rPr lang="en-ID" dirty="0" smtClean="0"/>
              <a:t>”</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2</a:t>
            </a:fld>
            <a:endParaRPr lang="en-US"/>
          </a:p>
        </p:txBody>
      </p:sp>
    </p:spTree>
    <p:extLst>
      <p:ext uri="{BB962C8B-B14F-4D97-AF65-F5344CB8AC3E}">
        <p14:creationId xmlns:p14="http://schemas.microsoft.com/office/powerpoint/2010/main" val="347832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zh-TW" dirty="0" smtClean="0">
                <a:ea typeface="新細明體" pitchFamily="18" charset="-120"/>
              </a:rPr>
              <a:t>3. </a:t>
            </a:r>
            <a:r>
              <a:rPr lang="en-US" altLang="zh-TW" dirty="0" err="1" smtClean="0">
                <a:ea typeface="新細明體" pitchFamily="18" charset="-120"/>
              </a:rPr>
              <a:t>Lingkungan</a:t>
            </a:r>
            <a:endParaRPr lang="en-US" altLang="zh-TW" dirty="0" smtClean="0">
              <a:ea typeface="新細明體" pitchFamily="18" charset="-120"/>
            </a:endParaRPr>
          </a:p>
        </p:txBody>
      </p:sp>
      <p:pic>
        <p:nvPicPr>
          <p:cNvPr id="23555" name="Picture 5" descr="Lut81195_tb0301"/>
          <p:cNvPicPr>
            <a:picLocks noChangeAspect="1" noChangeArrowheads="1"/>
          </p:cNvPicPr>
          <p:nvPr/>
        </p:nvPicPr>
        <p:blipFill rotWithShape="1">
          <a:blip r:embed="rId2">
            <a:extLst>
              <a:ext uri="{28A0092B-C50C-407E-A947-70E740481C1C}">
                <a14:useLocalDpi xmlns:a14="http://schemas.microsoft.com/office/drawing/2010/main" val="0"/>
              </a:ext>
            </a:extLst>
          </a:blip>
          <a:srcRect t="53627" b="23186"/>
          <a:stretch/>
        </p:blipFill>
        <p:spPr bwMode="auto">
          <a:xfrm>
            <a:off x="457200" y="2106827"/>
            <a:ext cx="845324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629D5FF-6BDC-4401-9BF2-FE7D3715B546}" type="datetime1">
              <a:rPr lang="en-US" smtClean="0"/>
              <a:t>3/29/2017</a:t>
            </a:fld>
            <a:endParaRPr lang="en-US"/>
          </a:p>
        </p:txBody>
      </p:sp>
      <p:sp>
        <p:nvSpPr>
          <p:cNvPr id="3" name="Slide Number Placeholder 2"/>
          <p:cNvSpPr>
            <a:spLocks noGrp="1"/>
          </p:cNvSpPr>
          <p:nvPr>
            <p:ph type="sldNum" sz="quarter" idx="12"/>
          </p:nvPr>
        </p:nvSpPr>
        <p:spPr/>
        <p:txBody>
          <a:bodyPr/>
          <a:lstStyle/>
          <a:p>
            <a:fld id="{A39879A6-04F6-4C6B-9DD0-04ADC8272CA1}" type="slidenum">
              <a:rPr lang="en-US" smtClean="0"/>
              <a:t>20</a:t>
            </a:fld>
            <a:endParaRPr lang="en-US"/>
          </a:p>
        </p:txBody>
      </p:sp>
    </p:spTree>
    <p:extLst>
      <p:ext uri="{BB962C8B-B14F-4D97-AF65-F5344CB8AC3E}">
        <p14:creationId xmlns:p14="http://schemas.microsoft.com/office/powerpoint/2010/main" val="1619338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zh-TW" dirty="0" smtClean="0">
                <a:ea typeface="新細明體" pitchFamily="18" charset="-120"/>
              </a:rPr>
              <a:t>4. Anti </a:t>
            </a:r>
            <a:r>
              <a:rPr lang="en-US" altLang="zh-TW" dirty="0" err="1" smtClean="0">
                <a:ea typeface="新細明體" pitchFamily="18" charset="-120"/>
              </a:rPr>
              <a:t>Korupsi</a:t>
            </a:r>
            <a:endParaRPr lang="en-US" altLang="zh-TW" dirty="0" smtClean="0">
              <a:ea typeface="新細明體" pitchFamily="18" charset="-120"/>
            </a:endParaRPr>
          </a:p>
        </p:txBody>
      </p:sp>
      <p:pic>
        <p:nvPicPr>
          <p:cNvPr id="23555" name="Picture 5" descr="Lut81195_tb0301"/>
          <p:cNvPicPr>
            <a:picLocks noChangeAspect="1" noChangeArrowheads="1"/>
          </p:cNvPicPr>
          <p:nvPr/>
        </p:nvPicPr>
        <p:blipFill rotWithShape="1">
          <a:blip r:embed="rId2">
            <a:extLst>
              <a:ext uri="{28A0092B-C50C-407E-A947-70E740481C1C}">
                <a14:useLocalDpi xmlns:a14="http://schemas.microsoft.com/office/drawing/2010/main" val="0"/>
              </a:ext>
            </a:extLst>
          </a:blip>
          <a:srcRect t="76352" b="9924"/>
          <a:stretch/>
        </p:blipFill>
        <p:spPr bwMode="auto">
          <a:xfrm>
            <a:off x="271150" y="2362200"/>
            <a:ext cx="88646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1C5C525-9342-4702-808C-6D166AAEC699}" type="datetime1">
              <a:rPr lang="en-US" smtClean="0"/>
              <a:t>3/29/2017</a:t>
            </a:fld>
            <a:endParaRPr lang="en-US"/>
          </a:p>
        </p:txBody>
      </p:sp>
      <p:sp>
        <p:nvSpPr>
          <p:cNvPr id="3" name="Slide Number Placeholder 2"/>
          <p:cNvSpPr>
            <a:spLocks noGrp="1"/>
          </p:cNvSpPr>
          <p:nvPr>
            <p:ph type="sldNum" sz="quarter" idx="12"/>
          </p:nvPr>
        </p:nvSpPr>
        <p:spPr/>
        <p:txBody>
          <a:bodyPr/>
          <a:lstStyle/>
          <a:p>
            <a:fld id="{A39879A6-04F6-4C6B-9DD0-04ADC8272CA1}" type="slidenum">
              <a:rPr lang="en-US" smtClean="0"/>
              <a:t>21</a:t>
            </a:fld>
            <a:endParaRPr lang="en-US"/>
          </a:p>
        </p:txBody>
      </p:sp>
    </p:spTree>
    <p:extLst>
      <p:ext uri="{BB962C8B-B14F-4D97-AF65-F5344CB8AC3E}">
        <p14:creationId xmlns:p14="http://schemas.microsoft.com/office/powerpoint/2010/main" val="1619338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0"/>
            <a:ext cx="8915400" cy="1143000"/>
          </a:xfrm>
        </p:spPr>
        <p:txBody>
          <a:bodyPr/>
          <a:lstStyle/>
          <a:p>
            <a:pPr eaLnBrk="1" hangingPunct="1"/>
            <a:r>
              <a:rPr lang="en-US" sz="3600" smtClean="0">
                <a:ea typeface="ＭＳ Ｐゴシック" pitchFamily="34" charset="-128"/>
              </a:rPr>
              <a:t>Traditional Engineering Design Criteria:</a:t>
            </a:r>
          </a:p>
        </p:txBody>
      </p:sp>
      <p:sp>
        <p:nvSpPr>
          <p:cNvPr id="41986" name="Rectangle 3"/>
          <p:cNvSpPr>
            <a:spLocks noGrp="1" noChangeArrowheads="1"/>
          </p:cNvSpPr>
          <p:nvPr>
            <p:ph idx="1"/>
          </p:nvPr>
        </p:nvSpPr>
        <p:spPr>
          <a:xfrm>
            <a:off x="457200" y="1219200"/>
            <a:ext cx="8229600" cy="1676400"/>
          </a:xfrm>
        </p:spPr>
        <p:txBody>
          <a:bodyPr/>
          <a:lstStyle/>
          <a:p>
            <a:pPr eaLnBrk="1" hangingPunct="1"/>
            <a:r>
              <a:rPr lang="en-US" sz="2800" smtClean="0">
                <a:ea typeface="ＭＳ Ｐゴシック" pitchFamily="34" charset="-128"/>
              </a:rPr>
              <a:t>Function</a:t>
            </a:r>
          </a:p>
          <a:p>
            <a:pPr eaLnBrk="1" hangingPunct="1"/>
            <a:r>
              <a:rPr lang="en-US" sz="2800" smtClean="0">
                <a:ea typeface="ＭＳ Ｐゴシック" pitchFamily="34" charset="-128"/>
              </a:rPr>
              <a:t>Cost</a:t>
            </a:r>
          </a:p>
          <a:p>
            <a:pPr eaLnBrk="1" hangingPunct="1"/>
            <a:r>
              <a:rPr lang="en-US" sz="2800" smtClean="0">
                <a:ea typeface="ＭＳ Ｐゴシック" pitchFamily="34" charset="-128"/>
              </a:rPr>
              <a:t>Safety</a:t>
            </a:r>
          </a:p>
        </p:txBody>
      </p:sp>
      <p:sp>
        <p:nvSpPr>
          <p:cNvPr id="41987" name="Rectangle 4"/>
          <p:cNvSpPr>
            <a:spLocks noChangeArrowheads="1"/>
          </p:cNvSpPr>
          <p:nvPr/>
        </p:nvSpPr>
        <p:spPr bwMode="auto">
          <a:xfrm>
            <a:off x="0" y="3124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solidFill>
                  <a:schemeClr val="tx2"/>
                </a:solidFill>
              </a:rPr>
              <a:t>Sustainable Engineering Design Criteria:</a:t>
            </a:r>
          </a:p>
        </p:txBody>
      </p:sp>
      <p:sp>
        <p:nvSpPr>
          <p:cNvPr id="41988" name="Rectangle 5"/>
          <p:cNvSpPr>
            <a:spLocks noChangeArrowheads="1"/>
          </p:cNvSpPr>
          <p:nvPr/>
        </p:nvSpPr>
        <p:spPr bwMode="auto">
          <a:xfrm>
            <a:off x="457200" y="42672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t>The above plus:</a:t>
            </a:r>
          </a:p>
          <a:p>
            <a:pPr marL="342900" indent="-342900">
              <a:spcBef>
                <a:spcPct val="20000"/>
              </a:spcBef>
              <a:buFontTx/>
              <a:buChar char="•"/>
            </a:pPr>
            <a:r>
              <a:rPr lang="en-US" sz="2800"/>
              <a:t>Impact on people (society)</a:t>
            </a:r>
          </a:p>
          <a:p>
            <a:pPr marL="342900" indent="-342900">
              <a:spcBef>
                <a:spcPct val="20000"/>
              </a:spcBef>
              <a:buFontTx/>
              <a:buChar char="•"/>
            </a:pPr>
            <a:r>
              <a:rPr lang="en-US" sz="2800"/>
              <a:t>Impact on the planet (environment)</a:t>
            </a:r>
          </a:p>
          <a:p>
            <a:pPr marL="342900" indent="-342900">
              <a:spcBef>
                <a:spcPct val="20000"/>
              </a:spcBef>
              <a:buFontTx/>
              <a:buChar char="•"/>
            </a:pPr>
            <a:endParaRPr lang="en-US" sz="2800"/>
          </a:p>
        </p:txBody>
      </p:sp>
    </p:spTree>
    <p:extLst>
      <p:ext uri="{BB962C8B-B14F-4D97-AF65-F5344CB8AC3E}">
        <p14:creationId xmlns:p14="http://schemas.microsoft.com/office/powerpoint/2010/main" val="4033857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1524000"/>
            <a:ext cx="8229600" cy="1143000"/>
          </a:xfrm>
        </p:spPr>
        <p:txBody>
          <a:bodyPr/>
          <a:lstStyle/>
          <a:p>
            <a:r>
              <a:rPr lang="en-ID" dirty="0" smtClean="0"/>
              <a:t>2. </a:t>
            </a:r>
            <a:r>
              <a:rPr lang="en-ID" dirty="0" err="1" smtClean="0"/>
              <a:t>Sustainabilitas</a:t>
            </a:r>
            <a:r>
              <a:rPr lang="en-ID" dirty="0" smtClean="0"/>
              <a:t> di </a:t>
            </a:r>
            <a:r>
              <a:rPr lang="en-ID" dirty="0" err="1" smtClean="0"/>
              <a:t>Dunia</a:t>
            </a:r>
            <a:r>
              <a:rPr lang="en-ID" dirty="0" smtClean="0"/>
              <a:t> IT/ICT</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23</a:t>
            </a:fld>
            <a:endParaRPr lang="en-US"/>
          </a:p>
        </p:txBody>
      </p:sp>
      <p:pic>
        <p:nvPicPr>
          <p:cNvPr id="6" name="Picture 5"/>
          <p:cNvPicPr>
            <a:picLocks noChangeAspect="1"/>
          </p:cNvPicPr>
          <p:nvPr/>
        </p:nvPicPr>
        <p:blipFill>
          <a:blip r:embed="rId2"/>
          <a:stretch>
            <a:fillRect/>
          </a:stretch>
        </p:blipFill>
        <p:spPr>
          <a:xfrm>
            <a:off x="838200" y="2667000"/>
            <a:ext cx="7667625" cy="3381375"/>
          </a:xfrm>
          <a:prstGeom prst="rect">
            <a:avLst/>
          </a:prstGeom>
        </p:spPr>
      </p:pic>
    </p:spTree>
    <p:extLst>
      <p:ext uri="{BB962C8B-B14F-4D97-AF65-F5344CB8AC3E}">
        <p14:creationId xmlns:p14="http://schemas.microsoft.com/office/powerpoint/2010/main" val="3732191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ID" dirty="0" err="1" smtClean="0"/>
              <a:t>Permasalahan</a:t>
            </a:r>
            <a:endParaRPr lang="en-US" dirty="0"/>
          </a:p>
        </p:txBody>
      </p:sp>
      <p:sp>
        <p:nvSpPr>
          <p:cNvPr id="3" name="Content Placeholder 2"/>
          <p:cNvSpPr>
            <a:spLocks noGrp="1"/>
          </p:cNvSpPr>
          <p:nvPr>
            <p:ph idx="1"/>
          </p:nvPr>
        </p:nvSpPr>
        <p:spPr>
          <a:xfrm>
            <a:off x="457200" y="1828800"/>
            <a:ext cx="8229600" cy="4400032"/>
          </a:xfrm>
        </p:spPr>
        <p:txBody>
          <a:bodyPr>
            <a:normAutofit/>
          </a:bodyPr>
          <a:lstStyle/>
          <a:p>
            <a:r>
              <a:rPr lang="en-US" sz="2800" dirty="0" err="1"/>
              <a:t>S</a:t>
            </a:r>
            <a:r>
              <a:rPr lang="en-US" sz="2800" dirty="0" err="1" smtClean="0"/>
              <a:t>ektor</a:t>
            </a:r>
            <a:r>
              <a:rPr lang="en-US" sz="2800" dirty="0" smtClean="0"/>
              <a:t> </a:t>
            </a:r>
            <a:r>
              <a:rPr lang="en-US" sz="2800" dirty="0"/>
              <a:t>ICT </a:t>
            </a:r>
            <a:r>
              <a:rPr lang="en-US" sz="2800" dirty="0" err="1" smtClean="0"/>
              <a:t>menyumbang</a:t>
            </a:r>
            <a:r>
              <a:rPr lang="en-US" sz="2800" dirty="0" smtClean="0"/>
              <a:t>:</a:t>
            </a:r>
          </a:p>
          <a:p>
            <a:pPr lvl="1"/>
            <a:r>
              <a:rPr lang="en-US" sz="2400" dirty="0" smtClean="0"/>
              <a:t> </a:t>
            </a:r>
            <a:r>
              <a:rPr lang="en-US" sz="2400" dirty="0" err="1"/>
              <a:t>sekitar</a:t>
            </a:r>
            <a:r>
              <a:rPr lang="en-US" sz="2400" dirty="0"/>
              <a:t> 2% </a:t>
            </a:r>
            <a:r>
              <a:rPr lang="en-US" sz="2400" dirty="0" err="1" smtClean="0"/>
              <a:t>emisi</a:t>
            </a:r>
            <a:r>
              <a:rPr lang="en-US" sz="2400" dirty="0" smtClean="0"/>
              <a:t> global </a:t>
            </a:r>
            <a:r>
              <a:rPr lang="en-US" sz="2400" dirty="0" err="1" smtClean="0"/>
              <a:t>karbondioksida</a:t>
            </a:r>
            <a:endParaRPr lang="en-US" sz="2400" dirty="0" smtClean="0"/>
          </a:p>
          <a:p>
            <a:pPr lvl="1"/>
            <a:r>
              <a:rPr lang="en-US" sz="2400" dirty="0" err="1" smtClean="0"/>
              <a:t>sekitar</a:t>
            </a:r>
            <a:r>
              <a:rPr lang="en-US" sz="2400" dirty="0" smtClean="0"/>
              <a:t> </a:t>
            </a:r>
            <a:r>
              <a:rPr lang="en-US" sz="2400" dirty="0"/>
              <a:t>8% </a:t>
            </a:r>
            <a:r>
              <a:rPr lang="en-US" sz="2400" dirty="0" err="1" smtClean="0"/>
              <a:t>penggunaan</a:t>
            </a:r>
            <a:r>
              <a:rPr lang="en-US" sz="2400" dirty="0" smtClean="0"/>
              <a:t> </a:t>
            </a:r>
            <a:r>
              <a:rPr lang="en-US" sz="2400" dirty="0" err="1"/>
              <a:t>listrik</a:t>
            </a:r>
            <a:r>
              <a:rPr lang="en-US" sz="2400" dirty="0"/>
              <a:t> </a:t>
            </a:r>
            <a:r>
              <a:rPr lang="en-US" sz="2400" dirty="0" err="1"/>
              <a:t>Uni</a:t>
            </a:r>
            <a:r>
              <a:rPr lang="en-US" sz="2400" dirty="0"/>
              <a:t> </a:t>
            </a:r>
            <a:r>
              <a:rPr lang="en-US" sz="2400" dirty="0" err="1" smtClean="0"/>
              <a:t>Eropa</a:t>
            </a:r>
            <a:endParaRPr lang="en-US" sz="2400" dirty="0" smtClean="0"/>
          </a:p>
          <a:p>
            <a:r>
              <a:rPr lang="en-US" sz="2800" dirty="0" err="1" smtClean="0"/>
              <a:t>Konsumsi</a:t>
            </a:r>
            <a:r>
              <a:rPr lang="en-US" sz="2800" dirty="0" smtClean="0"/>
              <a:t> </a:t>
            </a:r>
            <a:r>
              <a:rPr lang="en-US" sz="2800" dirty="0" err="1" smtClean="0"/>
              <a:t>listrik</a:t>
            </a:r>
            <a:r>
              <a:rPr lang="en-US" sz="2800" dirty="0" smtClean="0"/>
              <a:t> </a:t>
            </a:r>
            <a:r>
              <a:rPr lang="en-US" sz="2800" dirty="0" err="1" smtClean="0"/>
              <a:t>sektor</a:t>
            </a:r>
            <a:r>
              <a:rPr lang="en-US" sz="2800" dirty="0" smtClean="0"/>
              <a:t> ICT </a:t>
            </a:r>
            <a:r>
              <a:rPr lang="en-US" sz="2800" dirty="0" err="1" smtClean="0"/>
              <a:t>diperkirakan</a:t>
            </a:r>
            <a:r>
              <a:rPr lang="en-US" sz="2800" dirty="0" smtClean="0"/>
              <a:t> </a:t>
            </a:r>
            <a:r>
              <a:rPr lang="en-US" sz="2800" dirty="0" err="1"/>
              <a:t>akan</a:t>
            </a:r>
            <a:r>
              <a:rPr lang="en-US" sz="2800" dirty="0"/>
              <a:t> </a:t>
            </a:r>
            <a:r>
              <a:rPr lang="en-US" sz="2800" dirty="0" err="1"/>
              <a:t>meningkat</a:t>
            </a:r>
            <a:r>
              <a:rPr lang="en-US" sz="2800" dirty="0"/>
              <a:t> </a:t>
            </a:r>
            <a:r>
              <a:rPr lang="en-US" sz="2800" dirty="0" err="1"/>
              <a:t>hampir</a:t>
            </a:r>
            <a:r>
              <a:rPr lang="en-US" sz="2800" dirty="0"/>
              <a:t> 60% </a:t>
            </a:r>
            <a:r>
              <a:rPr lang="en-US" sz="2800" dirty="0" err="1"/>
              <a:t>dari</a:t>
            </a:r>
            <a:r>
              <a:rPr lang="en-US" sz="2800" dirty="0"/>
              <a:t> </a:t>
            </a:r>
            <a:r>
              <a:rPr lang="en-US" sz="2800" dirty="0" err="1"/>
              <a:t>tahun</a:t>
            </a:r>
            <a:r>
              <a:rPr lang="en-US" sz="2800" dirty="0"/>
              <a:t> 2007 </a:t>
            </a:r>
            <a:r>
              <a:rPr lang="en-US" sz="2800" dirty="0" err="1"/>
              <a:t>ke</a:t>
            </a:r>
            <a:r>
              <a:rPr lang="en-US" sz="2800" dirty="0"/>
              <a:t> </a:t>
            </a:r>
            <a:r>
              <a:rPr lang="en-US" sz="2800" dirty="0" err="1"/>
              <a:t>tahun</a:t>
            </a:r>
            <a:r>
              <a:rPr lang="en-US" sz="2800" dirty="0"/>
              <a:t> </a:t>
            </a:r>
            <a:r>
              <a:rPr lang="en-US" sz="2800" dirty="0" smtClean="0"/>
              <a:t>2020</a:t>
            </a:r>
            <a:endParaRPr lang="en-US" sz="2800"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24</a:t>
            </a:fld>
            <a:endParaRPr lang="en-US"/>
          </a:p>
        </p:txBody>
      </p:sp>
    </p:spTree>
    <p:extLst>
      <p:ext uri="{BB962C8B-B14F-4D97-AF65-F5344CB8AC3E}">
        <p14:creationId xmlns:p14="http://schemas.microsoft.com/office/powerpoint/2010/main" val="3024306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lstStyle/>
          <a:p>
            <a:r>
              <a:rPr lang="en-ID" dirty="0" err="1" smtClean="0"/>
              <a:t>Emisi</a:t>
            </a:r>
            <a:r>
              <a:rPr lang="en-ID" dirty="0" smtClean="0"/>
              <a:t> </a:t>
            </a:r>
            <a:r>
              <a:rPr lang="en-ID" dirty="0" err="1" smtClean="0"/>
              <a:t>Karbondioksida</a:t>
            </a:r>
            <a:r>
              <a:rPr lang="en-ID" dirty="0" smtClean="0"/>
              <a:t> </a:t>
            </a:r>
            <a:r>
              <a:rPr lang="en-ID" dirty="0" err="1" smtClean="0"/>
              <a:t>Sektor</a:t>
            </a:r>
            <a:r>
              <a:rPr lang="en-ID" dirty="0" smtClean="0"/>
              <a:t> ICT</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25</a:t>
            </a:fld>
            <a:endParaRPr lang="en-US"/>
          </a:p>
        </p:txBody>
      </p:sp>
      <p:pic>
        <p:nvPicPr>
          <p:cNvPr id="6" name="Picture 5"/>
          <p:cNvPicPr/>
          <p:nvPr/>
        </p:nvPicPr>
        <p:blipFill rotWithShape="1">
          <a:blip r:embed="rId2"/>
          <a:srcRect l="17566" t="20076" r="21056" b="19833"/>
          <a:stretch/>
        </p:blipFill>
        <p:spPr bwMode="auto">
          <a:xfrm>
            <a:off x="838200" y="1359401"/>
            <a:ext cx="7319804" cy="4968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9030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dirty="0" smtClean="0"/>
              <a:t>Trend </a:t>
            </a:r>
            <a:r>
              <a:rPr lang="en-ID" dirty="0" err="1" smtClean="0"/>
              <a:t>Sustainabilitas</a:t>
            </a:r>
            <a:r>
              <a:rPr lang="en-ID" dirty="0" smtClean="0"/>
              <a:t> di </a:t>
            </a:r>
            <a:r>
              <a:rPr lang="en-ID" dirty="0" err="1" smtClean="0"/>
              <a:t>Sektor</a:t>
            </a:r>
            <a:r>
              <a:rPr lang="en-ID" dirty="0" smtClean="0"/>
              <a:t> IT</a:t>
            </a:r>
            <a:endParaRPr lang="en-US" dirty="0"/>
          </a:p>
        </p:txBody>
      </p:sp>
      <p:sp>
        <p:nvSpPr>
          <p:cNvPr id="3" name="Content Placeholder 2"/>
          <p:cNvSpPr>
            <a:spLocks noGrp="1"/>
          </p:cNvSpPr>
          <p:nvPr>
            <p:ph idx="1"/>
          </p:nvPr>
        </p:nvSpPr>
        <p:spPr>
          <a:xfrm>
            <a:off x="304800" y="1524000"/>
            <a:ext cx="8763000" cy="5014912"/>
          </a:xfrm>
        </p:spPr>
        <p:txBody>
          <a:bodyPr>
            <a:normAutofit fontScale="92500" lnSpcReduction="20000"/>
          </a:bodyPr>
          <a:lstStyle/>
          <a:p>
            <a:r>
              <a:rPr lang="en-US" dirty="0" smtClean="0"/>
              <a:t>Sustainability </a:t>
            </a:r>
            <a:r>
              <a:rPr lang="en-US" dirty="0" err="1" smtClean="0"/>
              <a:t>menjadi</a:t>
            </a:r>
            <a:r>
              <a:rPr lang="en-US" dirty="0" smtClean="0"/>
              <a:t> </a:t>
            </a:r>
            <a:r>
              <a:rPr lang="en-US" dirty="0" err="1" smtClean="0"/>
              <a:t>semakin</a:t>
            </a:r>
            <a:r>
              <a:rPr lang="en-US" dirty="0" smtClean="0"/>
              <a:t> </a:t>
            </a:r>
            <a:r>
              <a:rPr lang="en-US" dirty="0" err="1" smtClean="0"/>
              <a:t>penting</a:t>
            </a:r>
            <a:endParaRPr lang="en-US" dirty="0"/>
          </a:p>
          <a:p>
            <a:pPr marL="457200" lvl="1" indent="0">
              <a:buNone/>
            </a:pPr>
            <a:r>
              <a:rPr lang="en-US" dirty="0" err="1" smtClean="0"/>
              <a:t>Sebuah</a:t>
            </a:r>
            <a:r>
              <a:rPr lang="en-US" dirty="0" smtClean="0"/>
              <a:t> </a:t>
            </a:r>
            <a:r>
              <a:rPr lang="en-US" dirty="0" err="1"/>
              <a:t>bisnis</a:t>
            </a:r>
            <a:r>
              <a:rPr lang="en-US" dirty="0"/>
              <a:t> yang </a:t>
            </a:r>
            <a:r>
              <a:rPr lang="en-US" dirty="0" err="1"/>
              <a:t>gagal</a:t>
            </a:r>
            <a:r>
              <a:rPr lang="en-US" dirty="0"/>
              <a:t> </a:t>
            </a:r>
            <a:r>
              <a:rPr lang="en-US" dirty="0" err="1" smtClean="0"/>
              <a:t>dalam</a:t>
            </a:r>
            <a:r>
              <a:rPr lang="en-US" dirty="0"/>
              <a:t> </a:t>
            </a:r>
            <a:r>
              <a:rPr lang="en-US" dirty="0" err="1" smtClean="0"/>
              <a:t>pembangunan</a:t>
            </a:r>
            <a:r>
              <a:rPr lang="en-US" dirty="0" smtClean="0"/>
              <a:t> </a:t>
            </a:r>
            <a:r>
              <a:rPr lang="en-US" dirty="0" err="1" smtClean="0"/>
              <a:t>berkelanjutan</a:t>
            </a:r>
            <a:r>
              <a:rPr lang="en-US" dirty="0" smtClean="0"/>
              <a:t> (</a:t>
            </a:r>
            <a:r>
              <a:rPr lang="en-US" dirty="0" err="1" smtClean="0"/>
              <a:t>sustainabilitas</a:t>
            </a:r>
            <a:r>
              <a:rPr lang="en-US" dirty="0" smtClean="0"/>
              <a:t>) </a:t>
            </a:r>
            <a:r>
              <a:rPr lang="en-US" dirty="0" err="1" smtClean="0"/>
              <a:t>banyak</a:t>
            </a:r>
            <a:r>
              <a:rPr lang="en-US" dirty="0" smtClean="0"/>
              <a:t> </a:t>
            </a:r>
            <a:r>
              <a:rPr lang="en-US" dirty="0" err="1" smtClean="0"/>
              <a:t>menerima</a:t>
            </a:r>
            <a:r>
              <a:rPr lang="en-US" dirty="0"/>
              <a:t> </a:t>
            </a:r>
            <a:r>
              <a:rPr lang="en-US" dirty="0" err="1"/>
              <a:t>kritik</a:t>
            </a:r>
            <a:r>
              <a:rPr lang="en-US" dirty="0"/>
              <a:t> </a:t>
            </a:r>
            <a:r>
              <a:rPr lang="en-US" dirty="0" err="1"/>
              <a:t>publik</a:t>
            </a:r>
            <a:r>
              <a:rPr lang="en-US" dirty="0"/>
              <a:t> </a:t>
            </a:r>
            <a:r>
              <a:rPr lang="en-US" dirty="0" err="1" smtClean="0"/>
              <a:t>dan</a:t>
            </a:r>
            <a:r>
              <a:rPr lang="en-US" dirty="0"/>
              <a:t> </a:t>
            </a:r>
            <a:r>
              <a:rPr lang="en-US" dirty="0" err="1"/>
              <a:t>kehilangan</a:t>
            </a:r>
            <a:r>
              <a:rPr lang="en-US" dirty="0"/>
              <a:t> </a:t>
            </a:r>
            <a:r>
              <a:rPr lang="en-US" dirty="0" err="1" smtClean="0"/>
              <a:t>legitimasi</a:t>
            </a:r>
            <a:r>
              <a:rPr lang="en-US" dirty="0" smtClean="0"/>
              <a:t> </a:t>
            </a:r>
            <a:r>
              <a:rPr lang="en-US" dirty="0" err="1" smtClean="0"/>
              <a:t>pasar</a:t>
            </a:r>
            <a:endParaRPr lang="en-US" dirty="0"/>
          </a:p>
          <a:p>
            <a:pPr marL="457200" lvl="1" indent="0">
              <a:buNone/>
            </a:pPr>
            <a:endParaRPr lang="en-US" dirty="0"/>
          </a:p>
          <a:p>
            <a:r>
              <a:rPr lang="en-US" dirty="0" err="1" smtClean="0"/>
              <a:t>Menurut</a:t>
            </a:r>
            <a:r>
              <a:rPr lang="en-US" dirty="0" smtClean="0"/>
              <a:t> </a:t>
            </a:r>
            <a:r>
              <a:rPr lang="en-US" dirty="0" err="1"/>
              <a:t>survei</a:t>
            </a:r>
            <a:r>
              <a:rPr lang="en-US" dirty="0"/>
              <a:t> IBM global (</a:t>
            </a:r>
            <a:r>
              <a:rPr lang="en-US" dirty="0" smtClean="0"/>
              <a:t>2008):</a:t>
            </a:r>
            <a:r>
              <a:rPr lang="en-US" dirty="0"/>
              <a:t> </a:t>
            </a:r>
            <a:endParaRPr lang="en-US" dirty="0" smtClean="0"/>
          </a:p>
          <a:p>
            <a:pPr marL="457200" lvl="1" indent="0">
              <a:buNone/>
            </a:pPr>
            <a:r>
              <a:rPr lang="en-US" dirty="0" smtClean="0"/>
              <a:t>47</a:t>
            </a:r>
            <a:r>
              <a:rPr lang="en-US" dirty="0"/>
              <a:t>% </a:t>
            </a:r>
            <a:r>
              <a:rPr lang="en-US" dirty="0" err="1" smtClean="0"/>
              <a:t>organisasi</a:t>
            </a:r>
            <a:r>
              <a:rPr lang="en-US" dirty="0" smtClean="0"/>
              <a:t> di </a:t>
            </a:r>
            <a:r>
              <a:rPr lang="en-US" dirty="0" err="1" smtClean="0"/>
              <a:t>bidang</a:t>
            </a:r>
            <a:r>
              <a:rPr lang="en-US" dirty="0" smtClean="0"/>
              <a:t> ICT</a:t>
            </a:r>
            <a:r>
              <a:rPr lang="en-US" dirty="0"/>
              <a:t> </a:t>
            </a:r>
            <a:r>
              <a:rPr lang="en-US" dirty="0" err="1" smtClean="0"/>
              <a:t>mulai</a:t>
            </a:r>
            <a:r>
              <a:rPr lang="en-US" dirty="0"/>
              <a:t> </a:t>
            </a:r>
            <a:r>
              <a:rPr lang="en-US" dirty="0" err="1" smtClean="0"/>
              <a:t>menerapkan</a:t>
            </a:r>
            <a:r>
              <a:rPr lang="en-US" dirty="0" smtClean="0"/>
              <a:t> </a:t>
            </a:r>
            <a:r>
              <a:rPr lang="en-US" dirty="0" err="1" smtClean="0"/>
              <a:t>konsep</a:t>
            </a:r>
            <a:r>
              <a:rPr lang="en-US" dirty="0" smtClean="0"/>
              <a:t> “</a:t>
            </a:r>
            <a:r>
              <a:rPr lang="en-US" dirty="0" smtClean="0">
                <a:solidFill>
                  <a:srgbClr val="FF0000"/>
                </a:solidFill>
              </a:rPr>
              <a:t>strategic sustainability</a:t>
            </a:r>
            <a:r>
              <a:rPr lang="en-US" dirty="0" smtClean="0"/>
              <a:t>” </a:t>
            </a:r>
            <a:r>
              <a:rPr lang="en-US" dirty="0" err="1" smtClean="0"/>
              <a:t>yaitu</a:t>
            </a:r>
            <a:r>
              <a:rPr lang="en-US" dirty="0" smtClean="0"/>
              <a:t> </a:t>
            </a:r>
            <a:r>
              <a:rPr lang="en-US" dirty="0" err="1" smtClean="0"/>
              <a:t>mempertimbangkan</a:t>
            </a:r>
            <a:r>
              <a:rPr lang="en-US" dirty="0" smtClean="0"/>
              <a:t>:</a:t>
            </a:r>
          </a:p>
          <a:p>
            <a:pPr lvl="2"/>
            <a:r>
              <a:rPr lang="en-US" dirty="0" err="1" smtClean="0"/>
              <a:t>Keberlanjutan</a:t>
            </a:r>
            <a:endParaRPr lang="en-US" dirty="0" smtClean="0"/>
          </a:p>
          <a:p>
            <a:pPr lvl="2"/>
            <a:r>
              <a:rPr lang="en-US" dirty="0" err="1" smtClean="0"/>
              <a:t>Menjadikan</a:t>
            </a:r>
            <a:r>
              <a:rPr lang="en-US" dirty="0" smtClean="0"/>
              <a:t> </a:t>
            </a:r>
            <a:r>
              <a:rPr lang="en-US" dirty="0" err="1" smtClean="0"/>
              <a:t>pembangunan</a:t>
            </a:r>
            <a:r>
              <a:rPr lang="en-US" dirty="0" smtClean="0"/>
              <a:t> s/w </a:t>
            </a:r>
            <a:r>
              <a:rPr lang="en-US" dirty="0" err="1"/>
              <a:t>berkelanjutan</a:t>
            </a:r>
            <a:r>
              <a:rPr lang="en-US" dirty="0"/>
              <a:t> </a:t>
            </a:r>
            <a:r>
              <a:rPr lang="en-US" dirty="0" err="1"/>
              <a:t>sebagai</a:t>
            </a:r>
            <a:r>
              <a:rPr lang="en-US" dirty="0"/>
              <a:t> </a:t>
            </a:r>
            <a:r>
              <a:rPr lang="en-US" dirty="0" err="1"/>
              <a:t>sumber</a:t>
            </a:r>
            <a:r>
              <a:rPr lang="en-US" dirty="0"/>
              <a:t> </a:t>
            </a:r>
            <a:r>
              <a:rPr lang="en-US" dirty="0" err="1"/>
              <a:t>baru</a:t>
            </a:r>
            <a:r>
              <a:rPr lang="en-US" dirty="0"/>
              <a:t> </a:t>
            </a:r>
            <a:r>
              <a:rPr lang="en-US" dirty="0" err="1" smtClean="0"/>
              <a:t>inovasi</a:t>
            </a:r>
            <a:endParaRPr lang="en-US" dirty="0" smtClean="0"/>
          </a:p>
          <a:p>
            <a:pPr lvl="2"/>
            <a:r>
              <a:rPr lang="en-US" dirty="0" err="1"/>
              <a:t>P</a:t>
            </a:r>
            <a:r>
              <a:rPr lang="en-US" dirty="0" err="1" smtClean="0"/>
              <a:t>emotongan</a:t>
            </a:r>
            <a:r>
              <a:rPr lang="en-US" dirty="0" smtClean="0"/>
              <a:t> </a:t>
            </a:r>
            <a:r>
              <a:rPr lang="en-US" dirty="0" err="1"/>
              <a:t>biaya</a:t>
            </a:r>
            <a:r>
              <a:rPr lang="en-US" dirty="0"/>
              <a:t> </a:t>
            </a:r>
            <a:endParaRPr lang="en-US" dirty="0" smtClean="0"/>
          </a:p>
          <a:p>
            <a:pPr lvl="2"/>
            <a:r>
              <a:rPr lang="en-US" dirty="0" err="1" smtClean="0"/>
              <a:t>Keberlanjutan</a:t>
            </a:r>
            <a:r>
              <a:rPr lang="en-US" dirty="0" smtClean="0"/>
              <a:t> </a:t>
            </a:r>
            <a:r>
              <a:rPr lang="en-US" dirty="0" err="1" smtClean="0"/>
              <a:t>sebagai</a:t>
            </a:r>
            <a:r>
              <a:rPr lang="en-US" dirty="0" smtClean="0"/>
              <a:t> </a:t>
            </a:r>
            <a:r>
              <a:rPr lang="en-US" dirty="0" err="1"/>
              <a:t>k</a:t>
            </a:r>
            <a:r>
              <a:rPr lang="en-US" dirty="0" err="1" smtClean="0"/>
              <a:t>eunggulan</a:t>
            </a:r>
            <a:r>
              <a:rPr lang="en-US" dirty="0" smtClean="0"/>
              <a:t> </a:t>
            </a:r>
            <a:r>
              <a:rPr lang="en-US" dirty="0" err="1"/>
              <a:t>kompetitif</a:t>
            </a:r>
            <a:r>
              <a:rPr lang="en-US" dirty="0" smtClean="0"/>
              <a:t>.</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26</a:t>
            </a:fld>
            <a:endParaRPr lang="en-US"/>
          </a:p>
        </p:txBody>
      </p:sp>
    </p:spTree>
    <p:extLst>
      <p:ext uri="{BB962C8B-B14F-4D97-AF65-F5344CB8AC3E}">
        <p14:creationId xmlns:p14="http://schemas.microsoft.com/office/powerpoint/2010/main" val="2427594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71" y="54544"/>
            <a:ext cx="8229600" cy="1143000"/>
          </a:xfrm>
        </p:spPr>
        <p:txBody>
          <a:bodyPr/>
          <a:lstStyle/>
          <a:p>
            <a:r>
              <a:rPr lang="en-ID" dirty="0" err="1" smtClean="0"/>
              <a:t>Terminologi</a:t>
            </a:r>
            <a:r>
              <a:rPr lang="en-ID" dirty="0" smtClean="0"/>
              <a:t> </a:t>
            </a:r>
            <a:r>
              <a:rPr lang="en-ID" dirty="0" err="1" smtClean="0"/>
              <a:t>dan</a:t>
            </a:r>
            <a:r>
              <a:rPr lang="en-ID" dirty="0" smtClean="0"/>
              <a:t> </a:t>
            </a:r>
            <a:r>
              <a:rPr lang="en-ID" dirty="0" err="1" smtClean="0"/>
              <a:t>Lingkup</a:t>
            </a:r>
            <a:endParaRPr lang="en-US" dirty="0"/>
          </a:p>
        </p:txBody>
      </p:sp>
      <p:sp>
        <p:nvSpPr>
          <p:cNvPr id="3" name="Content Placeholder 2"/>
          <p:cNvSpPr>
            <a:spLocks noGrp="1"/>
          </p:cNvSpPr>
          <p:nvPr>
            <p:ph idx="1"/>
          </p:nvPr>
        </p:nvSpPr>
        <p:spPr>
          <a:xfrm>
            <a:off x="141171" y="1209576"/>
            <a:ext cx="8839200" cy="1447799"/>
          </a:xfrm>
        </p:spPr>
        <p:txBody>
          <a:bodyPr>
            <a:noAutofit/>
          </a:bodyPr>
          <a:lstStyle/>
          <a:p>
            <a:r>
              <a:rPr lang="en-ID" sz="2800" dirty="0" smtClean="0">
                <a:solidFill>
                  <a:srgbClr val="FF0000"/>
                </a:solidFill>
              </a:rPr>
              <a:t>Sustainability in IT (</a:t>
            </a:r>
            <a:r>
              <a:rPr lang="en-ID" sz="2800" dirty="0">
                <a:solidFill>
                  <a:srgbClr val="FF0000"/>
                </a:solidFill>
              </a:rPr>
              <a:t>Green</a:t>
            </a:r>
            <a:r>
              <a:rPr lang="en-ID" sz="2800" dirty="0"/>
              <a:t> or </a:t>
            </a:r>
            <a:r>
              <a:rPr lang="en-ID" sz="2800" dirty="0">
                <a:solidFill>
                  <a:srgbClr val="FF0000"/>
                </a:solidFill>
              </a:rPr>
              <a:t>Greening ICT/IT/Software</a:t>
            </a:r>
            <a:r>
              <a:rPr lang="en-ID" sz="2800" dirty="0" smtClean="0">
                <a:solidFill>
                  <a:srgbClr val="FF0000"/>
                </a:solidFill>
              </a:rPr>
              <a:t>)</a:t>
            </a:r>
            <a:r>
              <a:rPr lang="en-ID" sz="2800" dirty="0" smtClean="0"/>
              <a:t>:</a:t>
            </a:r>
          </a:p>
          <a:p>
            <a:pPr marL="457200" lvl="1" indent="0">
              <a:buNone/>
            </a:pPr>
            <a:r>
              <a:rPr lang="en-ID" sz="2400" dirty="0"/>
              <a:t>T</a:t>
            </a:r>
            <a:r>
              <a:rPr lang="en-ID" sz="2400" dirty="0" smtClean="0"/>
              <a:t>he </a:t>
            </a:r>
            <a:r>
              <a:rPr lang="en-ID" sz="2400" dirty="0"/>
              <a:t>initiatives that foster respect for the environment by means of ICT, IT, software, etc</a:t>
            </a:r>
            <a:r>
              <a:rPr lang="en-ID" sz="2400" dirty="0" smtClean="0"/>
              <a:t>. </a:t>
            </a:r>
            <a:endParaRPr lang="en-US" sz="2400"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27</a:t>
            </a:fld>
            <a:endParaRPr lang="en-US"/>
          </a:p>
        </p:txBody>
      </p:sp>
      <p:pic>
        <p:nvPicPr>
          <p:cNvPr id="6" name="Picture 5"/>
          <p:cNvPicPr>
            <a:picLocks noChangeAspect="1"/>
          </p:cNvPicPr>
          <p:nvPr/>
        </p:nvPicPr>
        <p:blipFill>
          <a:blip r:embed="rId2"/>
          <a:stretch>
            <a:fillRect/>
          </a:stretch>
        </p:blipFill>
        <p:spPr>
          <a:xfrm>
            <a:off x="1168943" y="2723663"/>
            <a:ext cx="6222457" cy="4134337"/>
          </a:xfrm>
          <a:prstGeom prst="rect">
            <a:avLst/>
          </a:prstGeom>
        </p:spPr>
      </p:pic>
    </p:spTree>
    <p:extLst>
      <p:ext uri="{BB962C8B-B14F-4D97-AF65-F5344CB8AC3E}">
        <p14:creationId xmlns:p14="http://schemas.microsoft.com/office/powerpoint/2010/main" val="4236349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IS Sustainability</a:t>
            </a:r>
            <a:endParaRPr lang="en-US" dirty="0"/>
          </a:p>
        </p:txBody>
      </p:sp>
      <p:sp>
        <p:nvSpPr>
          <p:cNvPr id="3" name="Content Placeholder 2"/>
          <p:cNvSpPr>
            <a:spLocks noGrp="1"/>
          </p:cNvSpPr>
          <p:nvPr>
            <p:ph idx="1"/>
          </p:nvPr>
        </p:nvSpPr>
        <p:spPr/>
        <p:txBody>
          <a:bodyPr/>
          <a:lstStyle/>
          <a:p>
            <a:r>
              <a:rPr lang="en-ID" dirty="0" smtClean="0"/>
              <a:t>Sustainability </a:t>
            </a:r>
            <a:r>
              <a:rPr lang="en-ID" dirty="0"/>
              <a:t>in IS must take into account aspects such </a:t>
            </a:r>
            <a:r>
              <a:rPr lang="en-ID" dirty="0" smtClean="0"/>
              <a:t>as:</a:t>
            </a:r>
          </a:p>
          <a:p>
            <a:pPr lvl="1"/>
            <a:r>
              <a:rPr lang="en-ID" dirty="0" smtClean="0"/>
              <a:t> </a:t>
            </a:r>
            <a:r>
              <a:rPr lang="en-ID" dirty="0"/>
              <a:t>efficiency </a:t>
            </a:r>
            <a:r>
              <a:rPr lang="en-ID" dirty="0" smtClean="0"/>
              <a:t>systems</a:t>
            </a:r>
          </a:p>
          <a:p>
            <a:pPr lvl="1"/>
            <a:r>
              <a:rPr lang="en-ID" dirty="0"/>
              <a:t> </a:t>
            </a:r>
            <a:r>
              <a:rPr lang="en-ID" dirty="0" smtClean="0"/>
              <a:t>forecasting</a:t>
            </a:r>
          </a:p>
          <a:p>
            <a:pPr lvl="1"/>
            <a:r>
              <a:rPr lang="en-ID" dirty="0"/>
              <a:t> </a:t>
            </a:r>
            <a:r>
              <a:rPr lang="en-ID" dirty="0" smtClean="0"/>
              <a:t>reporting </a:t>
            </a:r>
            <a:r>
              <a:rPr lang="en-ID" dirty="0"/>
              <a:t>and </a:t>
            </a:r>
            <a:r>
              <a:rPr lang="en-ID" dirty="0" smtClean="0"/>
              <a:t>awareness</a:t>
            </a:r>
          </a:p>
          <a:p>
            <a:pPr lvl="1"/>
            <a:r>
              <a:rPr lang="en-ID" dirty="0"/>
              <a:t> </a:t>
            </a:r>
            <a:r>
              <a:rPr lang="en-ID" dirty="0" smtClean="0"/>
              <a:t>energy-efficient </a:t>
            </a:r>
            <a:r>
              <a:rPr lang="en-ID" dirty="0"/>
              <a:t>home </a:t>
            </a:r>
            <a:r>
              <a:rPr lang="en-ID" dirty="0" smtClean="0"/>
              <a:t>computing</a:t>
            </a:r>
          </a:p>
          <a:p>
            <a:pPr lvl="1"/>
            <a:r>
              <a:rPr lang="en-ID" dirty="0"/>
              <a:t> </a:t>
            </a:r>
            <a:r>
              <a:rPr lang="en-ID" dirty="0" smtClean="0"/>
              <a:t>behaviour modification</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28</a:t>
            </a:fld>
            <a:endParaRPr lang="en-US"/>
          </a:p>
        </p:txBody>
      </p:sp>
    </p:spTree>
    <p:extLst>
      <p:ext uri="{BB962C8B-B14F-4D97-AF65-F5344CB8AC3E}">
        <p14:creationId xmlns:p14="http://schemas.microsoft.com/office/powerpoint/2010/main" val="3982203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ICT/IT Sustainability</a:t>
            </a:r>
            <a:endParaRPr lang="en-US" dirty="0"/>
          </a:p>
        </p:txBody>
      </p:sp>
      <p:sp>
        <p:nvSpPr>
          <p:cNvPr id="3" name="Content Placeholder 2"/>
          <p:cNvSpPr>
            <a:spLocks noGrp="1"/>
          </p:cNvSpPr>
          <p:nvPr>
            <p:ph idx="1"/>
          </p:nvPr>
        </p:nvSpPr>
        <p:spPr/>
        <p:txBody>
          <a:bodyPr>
            <a:normAutofit/>
          </a:bodyPr>
          <a:lstStyle/>
          <a:p>
            <a:r>
              <a:rPr lang="en-ID" dirty="0" smtClean="0"/>
              <a:t>Aligning </a:t>
            </a:r>
            <a:r>
              <a:rPr lang="en-ID" dirty="0"/>
              <a:t>all ICT processes and practices with the core principles of sustainability, which are to </a:t>
            </a:r>
            <a:r>
              <a:rPr lang="en-ID" i="1" dirty="0">
                <a:solidFill>
                  <a:srgbClr val="C00000"/>
                </a:solidFill>
              </a:rPr>
              <a:t>reduce, reuse and recycle </a:t>
            </a:r>
          </a:p>
          <a:p>
            <a:r>
              <a:rPr lang="en-ID" dirty="0" smtClean="0"/>
              <a:t>Finding </a:t>
            </a:r>
            <a:r>
              <a:rPr lang="en-ID" dirty="0"/>
              <a:t>innovative ways to use ICT in business processes to deliver sustainability benefits across the enterprise and beyond</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29</a:t>
            </a:fld>
            <a:endParaRPr lang="en-US"/>
          </a:p>
        </p:txBody>
      </p:sp>
    </p:spTree>
    <p:extLst>
      <p:ext uri="{BB962C8B-B14F-4D97-AF65-F5344CB8AC3E}">
        <p14:creationId xmlns:p14="http://schemas.microsoft.com/office/powerpoint/2010/main" val="3868009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Konten</a:t>
            </a:r>
            <a:endParaRPr lang="en-US" dirty="0"/>
          </a:p>
        </p:txBody>
      </p:sp>
      <p:sp>
        <p:nvSpPr>
          <p:cNvPr id="3" name="Content Placeholder 2"/>
          <p:cNvSpPr>
            <a:spLocks noGrp="1"/>
          </p:cNvSpPr>
          <p:nvPr>
            <p:ph idx="1"/>
          </p:nvPr>
        </p:nvSpPr>
        <p:spPr/>
        <p:txBody>
          <a:bodyPr/>
          <a:lstStyle/>
          <a:p>
            <a:r>
              <a:rPr lang="en-ID" dirty="0" err="1" smtClean="0"/>
              <a:t>Sustainabilitas</a:t>
            </a:r>
            <a:r>
              <a:rPr lang="en-ID" dirty="0" smtClean="0"/>
              <a:t> </a:t>
            </a:r>
            <a:r>
              <a:rPr lang="en-ID" dirty="0" err="1" smtClean="0"/>
              <a:t>secara</a:t>
            </a:r>
            <a:r>
              <a:rPr lang="en-ID" dirty="0" smtClean="0"/>
              <a:t> </a:t>
            </a:r>
            <a:r>
              <a:rPr lang="en-ID" dirty="0" err="1" smtClean="0"/>
              <a:t>umum</a:t>
            </a:r>
            <a:endParaRPr lang="en-ID" dirty="0" smtClean="0"/>
          </a:p>
          <a:p>
            <a:r>
              <a:rPr lang="en-ID" dirty="0" err="1" smtClean="0"/>
              <a:t>Sustainabilitas</a:t>
            </a:r>
            <a:r>
              <a:rPr lang="en-ID" dirty="0" smtClean="0"/>
              <a:t> di </a:t>
            </a:r>
            <a:r>
              <a:rPr lang="en-ID" dirty="0" err="1" smtClean="0"/>
              <a:t>dunia</a:t>
            </a:r>
            <a:r>
              <a:rPr lang="en-ID" dirty="0" smtClean="0"/>
              <a:t> IT/ICT</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a:t>
            </a:fld>
            <a:endParaRPr lang="en-US"/>
          </a:p>
        </p:txBody>
      </p:sp>
    </p:spTree>
    <p:extLst>
      <p:ext uri="{BB962C8B-B14F-4D97-AF65-F5344CB8AC3E}">
        <p14:creationId xmlns:p14="http://schemas.microsoft.com/office/powerpoint/2010/main" val="183967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Software Sustainability</a:t>
            </a:r>
            <a:endParaRPr lang="en-US" dirty="0"/>
          </a:p>
        </p:txBody>
      </p:sp>
      <p:sp>
        <p:nvSpPr>
          <p:cNvPr id="3" name="Content Placeholder 2"/>
          <p:cNvSpPr>
            <a:spLocks noGrp="1"/>
          </p:cNvSpPr>
          <p:nvPr>
            <p:ph idx="1"/>
          </p:nvPr>
        </p:nvSpPr>
        <p:spPr/>
        <p:txBody>
          <a:bodyPr>
            <a:normAutofit fontScale="92500" lnSpcReduction="10000"/>
          </a:bodyPr>
          <a:lstStyle/>
          <a:p>
            <a:r>
              <a:rPr lang="en-ID" dirty="0" smtClean="0"/>
              <a:t>Direct </a:t>
            </a:r>
            <a:r>
              <a:rPr lang="en-ID" dirty="0"/>
              <a:t>and indirect consumption of natural resources, which arise out of deployment and utilization, are monitored, continuously measured, evaluated and optimized already in the development </a:t>
            </a:r>
            <a:r>
              <a:rPr lang="en-ID" dirty="0" smtClean="0"/>
              <a:t>process</a:t>
            </a:r>
          </a:p>
          <a:p>
            <a:r>
              <a:rPr lang="en-ID" dirty="0" smtClean="0"/>
              <a:t>Appropriation </a:t>
            </a:r>
            <a:r>
              <a:rPr lang="en-ID" dirty="0"/>
              <a:t>and utilization aftermath can be continuously evaluated and optimized </a:t>
            </a:r>
            <a:endParaRPr lang="en-ID" dirty="0" smtClean="0"/>
          </a:p>
          <a:p>
            <a:r>
              <a:rPr lang="en-ID" dirty="0" smtClean="0"/>
              <a:t>Development </a:t>
            </a:r>
            <a:r>
              <a:rPr lang="en-ID" dirty="0"/>
              <a:t>and production processes cyclically evaluate and minimize their direct and indirect consumption of natural resources and </a:t>
            </a:r>
            <a:r>
              <a:rPr lang="en-ID" dirty="0" smtClean="0"/>
              <a:t>energy</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30</a:t>
            </a:fld>
            <a:endParaRPr lang="en-US"/>
          </a:p>
        </p:txBody>
      </p:sp>
    </p:spTree>
    <p:extLst>
      <p:ext uri="{BB962C8B-B14F-4D97-AF65-F5344CB8AC3E}">
        <p14:creationId xmlns:p14="http://schemas.microsoft.com/office/powerpoint/2010/main" val="92993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a:t>Software Engineering Sustainability</a:t>
            </a:r>
          </a:p>
        </p:txBody>
      </p:sp>
      <p:sp>
        <p:nvSpPr>
          <p:cNvPr id="3" name="Content Placeholder 2"/>
          <p:cNvSpPr>
            <a:spLocks noGrp="1"/>
          </p:cNvSpPr>
          <p:nvPr>
            <p:ph idx="1"/>
          </p:nvPr>
        </p:nvSpPr>
        <p:spPr>
          <a:xfrm>
            <a:off x="457200" y="1417638"/>
            <a:ext cx="8229600" cy="4938712"/>
          </a:xfrm>
        </p:spPr>
        <p:txBody>
          <a:bodyPr>
            <a:normAutofit fontScale="92500" lnSpcReduction="20000"/>
          </a:bodyPr>
          <a:lstStyle/>
          <a:p>
            <a:r>
              <a:rPr lang="en-ID" dirty="0"/>
              <a:t>Sustainable software engineering aims to create reliable, long-lasting software that meets the needs of users while reducing environmental </a:t>
            </a:r>
            <a:r>
              <a:rPr lang="en-ID" dirty="0" smtClean="0"/>
              <a:t>impacts</a:t>
            </a:r>
          </a:p>
          <a:p>
            <a:pPr lvl="1"/>
            <a:r>
              <a:rPr lang="en-ID" dirty="0" smtClean="0"/>
              <a:t>its </a:t>
            </a:r>
            <a:r>
              <a:rPr lang="en-ID" dirty="0"/>
              <a:t>goal is to create better software so we will not have to compromise future generations’ </a:t>
            </a:r>
            <a:r>
              <a:rPr lang="en-ID" dirty="0" smtClean="0"/>
              <a:t>opportunities</a:t>
            </a:r>
          </a:p>
          <a:p>
            <a:r>
              <a:rPr lang="en-ID" dirty="0" smtClean="0"/>
              <a:t>5 Dimensions of sustainability in SE:</a:t>
            </a:r>
          </a:p>
          <a:p>
            <a:pPr lvl="1"/>
            <a:r>
              <a:rPr lang="en-ID" dirty="0" smtClean="0"/>
              <a:t>Individual</a:t>
            </a:r>
          </a:p>
          <a:p>
            <a:pPr lvl="1"/>
            <a:r>
              <a:rPr lang="en-ID" dirty="0" smtClean="0"/>
              <a:t>Social</a:t>
            </a:r>
          </a:p>
          <a:p>
            <a:pPr lvl="1"/>
            <a:r>
              <a:rPr lang="en-ID" dirty="0" smtClean="0"/>
              <a:t>Economic</a:t>
            </a:r>
          </a:p>
          <a:p>
            <a:pPr lvl="1"/>
            <a:r>
              <a:rPr lang="en-ID" dirty="0" smtClean="0"/>
              <a:t>Environmental</a:t>
            </a:r>
          </a:p>
          <a:p>
            <a:pPr lvl="1"/>
            <a:r>
              <a:rPr lang="en-ID" dirty="0" smtClean="0"/>
              <a:t>Technical</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31</a:t>
            </a:fld>
            <a:endParaRPr lang="en-US"/>
          </a:p>
        </p:txBody>
      </p:sp>
    </p:spTree>
    <p:extLst>
      <p:ext uri="{BB962C8B-B14F-4D97-AF65-F5344CB8AC3E}">
        <p14:creationId xmlns:p14="http://schemas.microsoft.com/office/powerpoint/2010/main" val="3822075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1. Individual </a:t>
            </a:r>
            <a:r>
              <a:rPr lang="en-ID" dirty="0"/>
              <a:t>sustainability</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ID" dirty="0" smtClean="0"/>
              <a:t>Maintenance </a:t>
            </a:r>
            <a:r>
              <a:rPr lang="en-ID" dirty="0"/>
              <a:t>of the private good of individual human </a:t>
            </a:r>
            <a:r>
              <a:rPr lang="en-ID" dirty="0" smtClean="0"/>
              <a:t>capital:</a:t>
            </a:r>
          </a:p>
          <a:p>
            <a:pPr lvl="1"/>
            <a:r>
              <a:rPr lang="en-ID" dirty="0" smtClean="0"/>
              <a:t> </a:t>
            </a:r>
            <a:r>
              <a:rPr lang="en-ID" dirty="0"/>
              <a:t>Health, education, skills, knowledge, leadership and access to services constitute human capital </a:t>
            </a:r>
            <a:endParaRPr lang="en-ID" dirty="0" smtClean="0"/>
          </a:p>
          <a:p>
            <a:pPr marL="457200" lvl="1" indent="0">
              <a:buNone/>
            </a:pPr>
            <a:endParaRPr lang="en-ID" dirty="0" smtClean="0"/>
          </a:p>
          <a:p>
            <a:r>
              <a:rPr lang="en-ID" dirty="0" smtClean="0"/>
              <a:t>‘</a:t>
            </a:r>
            <a:r>
              <a:rPr lang="en-ID" i="1" dirty="0"/>
              <a:t>How can software be created and maintained in a way that enables developers to be satisfied with their job over a long period of time</a:t>
            </a:r>
            <a:r>
              <a:rPr lang="en-ID" dirty="0" smtClean="0"/>
              <a:t>?’</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32</a:t>
            </a:fld>
            <a:endParaRPr lang="en-US"/>
          </a:p>
        </p:txBody>
      </p:sp>
    </p:spTree>
    <p:extLst>
      <p:ext uri="{BB962C8B-B14F-4D97-AF65-F5344CB8AC3E}">
        <p14:creationId xmlns:p14="http://schemas.microsoft.com/office/powerpoint/2010/main" val="3344742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2. Social </a:t>
            </a:r>
            <a:r>
              <a:rPr lang="en-ID" dirty="0"/>
              <a:t>S</a:t>
            </a:r>
            <a:r>
              <a:rPr lang="en-ID" dirty="0" smtClean="0"/>
              <a:t>ustainability</a:t>
            </a:r>
            <a:endParaRPr lang="en-US" dirty="0"/>
          </a:p>
        </p:txBody>
      </p:sp>
      <p:sp>
        <p:nvSpPr>
          <p:cNvPr id="3" name="Content Placeholder 2"/>
          <p:cNvSpPr>
            <a:spLocks noGrp="1"/>
          </p:cNvSpPr>
          <p:nvPr>
            <p:ph idx="1"/>
          </p:nvPr>
        </p:nvSpPr>
        <p:spPr/>
        <p:txBody>
          <a:bodyPr>
            <a:normAutofit/>
          </a:bodyPr>
          <a:lstStyle/>
          <a:p>
            <a:r>
              <a:rPr lang="en-ID" dirty="0"/>
              <a:t>M</a:t>
            </a:r>
            <a:r>
              <a:rPr lang="en-ID" dirty="0" smtClean="0"/>
              <a:t>aintaining </a:t>
            </a:r>
            <a:r>
              <a:rPr lang="en-ID" dirty="0"/>
              <a:t>social capital </a:t>
            </a:r>
            <a:r>
              <a:rPr lang="en-ID" dirty="0" smtClean="0"/>
              <a:t>(</a:t>
            </a:r>
            <a:r>
              <a:rPr lang="en-ID" dirty="0"/>
              <a:t>investments and services</a:t>
            </a:r>
            <a:r>
              <a:rPr lang="en-ID" dirty="0" smtClean="0"/>
              <a:t>) and </a:t>
            </a:r>
            <a:r>
              <a:rPr lang="en-ID" dirty="0"/>
              <a:t>preserving the solidarity of societal communities. </a:t>
            </a:r>
            <a:endParaRPr lang="en-ID" dirty="0" smtClean="0"/>
          </a:p>
          <a:p>
            <a:endParaRPr lang="en-ID" dirty="0" smtClean="0"/>
          </a:p>
          <a:p>
            <a:r>
              <a:rPr lang="en-ID" i="1" dirty="0" smtClean="0"/>
              <a:t>‘</a:t>
            </a:r>
            <a:r>
              <a:rPr lang="en-ID" i="1" dirty="0"/>
              <a:t>What effects do software systems have on society (e.g. communication, interaction, government)</a:t>
            </a:r>
            <a:r>
              <a:rPr lang="en-ID" dirty="0"/>
              <a:t>?’ </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33</a:t>
            </a:fld>
            <a:endParaRPr lang="en-US"/>
          </a:p>
        </p:txBody>
      </p:sp>
    </p:spTree>
    <p:extLst>
      <p:ext uri="{BB962C8B-B14F-4D97-AF65-F5344CB8AC3E}">
        <p14:creationId xmlns:p14="http://schemas.microsoft.com/office/powerpoint/2010/main" val="1758419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dirty="0" smtClean="0"/>
              <a:t>3. Economic Sustainability</a:t>
            </a:r>
            <a:endParaRPr lang="en-US" dirty="0"/>
          </a:p>
        </p:txBody>
      </p:sp>
      <p:sp>
        <p:nvSpPr>
          <p:cNvPr id="3" name="Content Placeholder 2"/>
          <p:cNvSpPr>
            <a:spLocks noGrp="1"/>
          </p:cNvSpPr>
          <p:nvPr>
            <p:ph idx="1"/>
          </p:nvPr>
        </p:nvSpPr>
        <p:spPr/>
        <p:txBody>
          <a:bodyPr>
            <a:normAutofit/>
          </a:bodyPr>
          <a:lstStyle/>
          <a:p>
            <a:r>
              <a:rPr lang="en-ID" dirty="0" smtClean="0"/>
              <a:t>This </a:t>
            </a:r>
            <a:r>
              <a:rPr lang="en-ID" dirty="0"/>
              <a:t>aims to maintain assets. </a:t>
            </a:r>
            <a:endParaRPr lang="en-ID" dirty="0" smtClean="0"/>
          </a:p>
          <a:p>
            <a:r>
              <a:rPr lang="en-ID" dirty="0" smtClean="0"/>
              <a:t>Assets </a:t>
            </a:r>
            <a:r>
              <a:rPr lang="en-ID" dirty="0"/>
              <a:t>include not only capital but also added value. </a:t>
            </a:r>
            <a:endParaRPr lang="en-ID" dirty="0" smtClean="0"/>
          </a:p>
          <a:p>
            <a:endParaRPr lang="en-ID" dirty="0" smtClean="0"/>
          </a:p>
          <a:p>
            <a:r>
              <a:rPr lang="en-ID" i="1" dirty="0" smtClean="0"/>
              <a:t>‘</a:t>
            </a:r>
            <a:r>
              <a:rPr lang="en-ID" i="1" dirty="0"/>
              <a:t>How can software systems be created so that the stakeholders’ long-term investments are as safe as possible from economic </a:t>
            </a:r>
            <a:r>
              <a:rPr lang="en-ID" i="1" dirty="0" smtClean="0"/>
              <a:t>risks</a:t>
            </a:r>
            <a:r>
              <a:rPr lang="en-ID" dirty="0" smtClean="0"/>
              <a:t>?’</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34</a:t>
            </a:fld>
            <a:endParaRPr lang="en-US"/>
          </a:p>
        </p:txBody>
      </p:sp>
    </p:spTree>
    <p:extLst>
      <p:ext uri="{BB962C8B-B14F-4D97-AF65-F5344CB8AC3E}">
        <p14:creationId xmlns:p14="http://schemas.microsoft.com/office/powerpoint/2010/main" val="2511778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4. Environmental </a:t>
            </a:r>
            <a:r>
              <a:rPr lang="en-ID" dirty="0"/>
              <a:t>S</a:t>
            </a:r>
            <a:r>
              <a:rPr lang="en-ID" dirty="0" smtClean="0"/>
              <a:t>ustainability</a:t>
            </a: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ID" dirty="0" smtClean="0"/>
              <a:t>This </a:t>
            </a:r>
            <a:r>
              <a:rPr lang="en-ID" dirty="0"/>
              <a:t>seeks to improve human welfare by protecting natural resources such as water, land, air, minerals and ecosystem </a:t>
            </a:r>
            <a:r>
              <a:rPr lang="en-ID" dirty="0" smtClean="0"/>
              <a:t>services;</a:t>
            </a:r>
          </a:p>
          <a:p>
            <a:r>
              <a:rPr lang="en-ID" dirty="0" smtClean="0"/>
              <a:t>Environment includes:</a:t>
            </a:r>
          </a:p>
          <a:p>
            <a:pPr lvl="1"/>
            <a:r>
              <a:rPr lang="en-ID" dirty="0" smtClean="0"/>
              <a:t> </a:t>
            </a:r>
            <a:r>
              <a:rPr lang="en-ID" dirty="0"/>
              <a:t>the sources of raw materials used for human </a:t>
            </a:r>
            <a:r>
              <a:rPr lang="en-ID" dirty="0" smtClean="0"/>
              <a:t>needs </a:t>
            </a:r>
          </a:p>
          <a:p>
            <a:pPr lvl="1"/>
            <a:r>
              <a:rPr lang="en-ID" dirty="0" smtClean="0"/>
              <a:t>sink </a:t>
            </a:r>
            <a:r>
              <a:rPr lang="en-ID" dirty="0"/>
              <a:t>capacities recycling human </a:t>
            </a:r>
            <a:r>
              <a:rPr lang="en-ID" dirty="0" smtClean="0"/>
              <a:t>wastes</a:t>
            </a:r>
          </a:p>
          <a:p>
            <a:pPr marL="457200" lvl="1" indent="0">
              <a:buNone/>
            </a:pPr>
            <a:endParaRPr lang="en-ID" dirty="0" smtClean="0"/>
          </a:p>
          <a:p>
            <a:r>
              <a:rPr lang="en-ID" i="1" dirty="0" smtClean="0"/>
              <a:t>‘</a:t>
            </a:r>
            <a:r>
              <a:rPr lang="en-ID" i="1" dirty="0"/>
              <a:t>How does software affect the environment during, inter alia, development and maintenance</a:t>
            </a:r>
            <a:r>
              <a:rPr lang="en-ID" i="1" dirty="0" smtClean="0"/>
              <a:t>?’</a:t>
            </a:r>
            <a:endParaRPr lang="en-US" i="1"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35</a:t>
            </a:fld>
            <a:endParaRPr lang="en-US"/>
          </a:p>
        </p:txBody>
      </p:sp>
    </p:spTree>
    <p:extLst>
      <p:ext uri="{BB962C8B-B14F-4D97-AF65-F5344CB8AC3E}">
        <p14:creationId xmlns:p14="http://schemas.microsoft.com/office/powerpoint/2010/main" val="1004105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5. Technical Sustainability</a:t>
            </a:r>
            <a:endParaRPr lang="en-US" dirty="0"/>
          </a:p>
        </p:txBody>
      </p:sp>
      <p:sp>
        <p:nvSpPr>
          <p:cNvPr id="3" name="Content Placeholder 2"/>
          <p:cNvSpPr>
            <a:spLocks noGrp="1"/>
          </p:cNvSpPr>
          <p:nvPr>
            <p:ph idx="1"/>
          </p:nvPr>
        </p:nvSpPr>
        <p:spPr>
          <a:xfrm>
            <a:off x="342900" y="1830387"/>
            <a:ext cx="8458200" cy="4525963"/>
          </a:xfrm>
        </p:spPr>
        <p:txBody>
          <a:bodyPr>
            <a:normAutofit/>
          </a:bodyPr>
          <a:lstStyle/>
          <a:p>
            <a:r>
              <a:rPr lang="en-ID" dirty="0" smtClean="0"/>
              <a:t>Technical </a:t>
            </a:r>
            <a:r>
              <a:rPr lang="en-ID" dirty="0"/>
              <a:t>sustainability has the central objective </a:t>
            </a:r>
            <a:r>
              <a:rPr lang="en-ID" dirty="0" smtClean="0"/>
              <a:t>of:</a:t>
            </a:r>
          </a:p>
          <a:p>
            <a:pPr lvl="1"/>
            <a:r>
              <a:rPr lang="en-ID" dirty="0" smtClean="0"/>
              <a:t>long-time </a:t>
            </a:r>
            <a:r>
              <a:rPr lang="en-ID" dirty="0"/>
              <a:t>usage of systems </a:t>
            </a:r>
          </a:p>
          <a:p>
            <a:pPr lvl="1"/>
            <a:r>
              <a:rPr lang="en-ID" dirty="0" smtClean="0"/>
              <a:t>their </a:t>
            </a:r>
            <a:r>
              <a:rPr lang="en-ID" dirty="0"/>
              <a:t>adequate evolution with changing surrounding conditions and respective </a:t>
            </a:r>
            <a:r>
              <a:rPr lang="en-ID" dirty="0" smtClean="0"/>
              <a:t>requirements</a:t>
            </a:r>
            <a:endParaRPr lang="en-ID" dirty="0"/>
          </a:p>
          <a:p>
            <a:pPr marL="457200" lvl="1" indent="0">
              <a:buNone/>
            </a:pPr>
            <a:endParaRPr lang="en-ID" dirty="0" smtClean="0"/>
          </a:p>
          <a:p>
            <a:r>
              <a:rPr lang="en-ID" i="1" dirty="0" smtClean="0"/>
              <a:t>How </a:t>
            </a:r>
            <a:r>
              <a:rPr lang="en-ID" i="1" dirty="0"/>
              <a:t>can software be created so that it can easily adapt to future change?</a:t>
            </a:r>
            <a:endParaRPr lang="en-US" i="1"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36</a:t>
            </a:fld>
            <a:endParaRPr lang="en-US"/>
          </a:p>
        </p:txBody>
      </p:sp>
    </p:spTree>
    <p:extLst>
      <p:ext uri="{BB962C8B-B14F-4D97-AF65-F5344CB8AC3E}">
        <p14:creationId xmlns:p14="http://schemas.microsoft.com/office/powerpoint/2010/main" val="3898444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Sustainability to </a:t>
            </a:r>
            <a:r>
              <a:rPr lang="en-US" dirty="0" err="1"/>
              <a:t>Greenability</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37</a:t>
            </a:fld>
            <a:endParaRPr lang="en-US"/>
          </a:p>
        </p:txBody>
      </p:sp>
      <p:pic>
        <p:nvPicPr>
          <p:cNvPr id="7" name="Picture 6"/>
          <p:cNvPicPr>
            <a:picLocks noChangeAspect="1"/>
          </p:cNvPicPr>
          <p:nvPr/>
        </p:nvPicPr>
        <p:blipFill>
          <a:blip r:embed="rId3"/>
          <a:stretch>
            <a:fillRect/>
          </a:stretch>
        </p:blipFill>
        <p:spPr>
          <a:xfrm>
            <a:off x="762000" y="1295400"/>
            <a:ext cx="7624762" cy="5112557"/>
          </a:xfrm>
          <a:prstGeom prst="rect">
            <a:avLst/>
          </a:prstGeom>
        </p:spPr>
      </p:pic>
    </p:spTree>
    <p:extLst>
      <p:ext uri="{BB962C8B-B14F-4D97-AF65-F5344CB8AC3E}">
        <p14:creationId xmlns:p14="http://schemas.microsoft.com/office/powerpoint/2010/main" val="3414572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Green Software</a:t>
            </a:r>
            <a:endParaRPr lang="en-US" dirty="0"/>
          </a:p>
        </p:txBody>
      </p:sp>
      <p:sp>
        <p:nvSpPr>
          <p:cNvPr id="3" name="Content Placeholder 2"/>
          <p:cNvSpPr>
            <a:spLocks noGrp="1"/>
          </p:cNvSpPr>
          <p:nvPr>
            <p:ph idx="1"/>
          </p:nvPr>
        </p:nvSpPr>
        <p:spPr/>
        <p:txBody>
          <a:bodyPr>
            <a:normAutofit lnSpcReduction="10000"/>
          </a:bodyPr>
          <a:lstStyle/>
          <a:p>
            <a:r>
              <a:rPr lang="en-ID" dirty="0"/>
              <a:t>A</a:t>
            </a:r>
            <a:r>
              <a:rPr lang="en-ID" dirty="0" smtClean="0"/>
              <a:t>n </a:t>
            </a:r>
            <a:r>
              <a:rPr lang="en-ID" dirty="0"/>
              <a:t>application that produces as little waste as possible during its development </a:t>
            </a:r>
            <a:r>
              <a:rPr lang="en-ID" dirty="0" smtClean="0"/>
              <a:t>and operation.</a:t>
            </a:r>
          </a:p>
          <a:p>
            <a:r>
              <a:rPr lang="en-ID" dirty="0"/>
              <a:t>M</a:t>
            </a:r>
            <a:r>
              <a:rPr lang="en-ID" dirty="0" smtClean="0"/>
              <a:t>ust </a:t>
            </a:r>
            <a:r>
              <a:rPr lang="en-ID" dirty="0"/>
              <a:t>fulfil three high-level requirements: </a:t>
            </a:r>
            <a:endParaRPr lang="en-ID" dirty="0" smtClean="0"/>
          </a:p>
          <a:p>
            <a:pPr marL="914400" lvl="1" indent="-514350">
              <a:buFont typeface="+mj-lt"/>
              <a:buAutoNum type="arabicPeriod"/>
            </a:pPr>
            <a:r>
              <a:rPr lang="en-ID" dirty="0" smtClean="0"/>
              <a:t>The </a:t>
            </a:r>
            <a:r>
              <a:rPr lang="en-ID" dirty="0"/>
              <a:t>required software engineering processes of software development, maintenance and disposal must save resources and reduce </a:t>
            </a:r>
            <a:r>
              <a:rPr lang="en-ID" dirty="0" smtClean="0"/>
              <a:t>waste.</a:t>
            </a:r>
          </a:p>
          <a:p>
            <a:pPr marL="914400" lvl="1" indent="-514350">
              <a:buFont typeface="+mj-lt"/>
              <a:buAutoNum type="arabicPeriod"/>
            </a:pPr>
            <a:r>
              <a:rPr lang="en-ID" dirty="0" smtClean="0"/>
              <a:t>Software </a:t>
            </a:r>
            <a:r>
              <a:rPr lang="en-ID" dirty="0"/>
              <a:t>execution must save resources and reduce </a:t>
            </a:r>
            <a:r>
              <a:rPr lang="en-ID" dirty="0" smtClean="0"/>
              <a:t>waste.</a:t>
            </a:r>
          </a:p>
          <a:p>
            <a:pPr marL="914400" lvl="1" indent="-514350">
              <a:buFont typeface="+mj-lt"/>
              <a:buAutoNum type="arabicPeriod"/>
            </a:pPr>
            <a:r>
              <a:rPr lang="en-ID" dirty="0" smtClean="0"/>
              <a:t>Software </a:t>
            </a:r>
            <a:r>
              <a:rPr lang="en-ID" dirty="0"/>
              <a:t>must support sustainable development.</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38</a:t>
            </a:fld>
            <a:endParaRPr lang="en-US"/>
          </a:p>
        </p:txBody>
      </p:sp>
    </p:spTree>
    <p:extLst>
      <p:ext uri="{BB962C8B-B14F-4D97-AF65-F5344CB8AC3E}">
        <p14:creationId xmlns:p14="http://schemas.microsoft.com/office/powerpoint/2010/main" val="2820741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67"/>
            <a:ext cx="8229600" cy="1143000"/>
          </a:xfrm>
        </p:spPr>
        <p:txBody>
          <a:bodyPr/>
          <a:lstStyle/>
          <a:p>
            <a:r>
              <a:rPr lang="en-ID" dirty="0" smtClean="0"/>
              <a:t>Green Software Categories</a:t>
            </a:r>
            <a:endParaRPr lang="en-US" dirty="0"/>
          </a:p>
        </p:txBody>
      </p:sp>
      <p:sp>
        <p:nvSpPr>
          <p:cNvPr id="3" name="Content Placeholder 2"/>
          <p:cNvSpPr>
            <a:spLocks noGrp="1"/>
          </p:cNvSpPr>
          <p:nvPr>
            <p:ph idx="1"/>
          </p:nvPr>
        </p:nvSpPr>
        <p:spPr>
          <a:xfrm>
            <a:off x="457200" y="1219200"/>
            <a:ext cx="8229600" cy="2286000"/>
          </a:xfrm>
        </p:spPr>
        <p:txBody>
          <a:bodyPr>
            <a:normAutofit fontScale="70000" lnSpcReduction="20000"/>
          </a:bodyPr>
          <a:lstStyle/>
          <a:p>
            <a:r>
              <a:rPr lang="en-ID" dirty="0" smtClean="0"/>
              <a:t>Software </a:t>
            </a:r>
            <a:r>
              <a:rPr lang="en-ID" dirty="0"/>
              <a:t>that is greener (consumes less energy to </a:t>
            </a:r>
            <a:r>
              <a:rPr lang="en-ID" dirty="0" smtClean="0"/>
              <a:t>run)</a:t>
            </a:r>
          </a:p>
          <a:p>
            <a:r>
              <a:rPr lang="en-ID" dirty="0" smtClean="0"/>
              <a:t>Embedded </a:t>
            </a:r>
            <a:r>
              <a:rPr lang="en-ID" dirty="0"/>
              <a:t>software that assists other things in going green (smart operations) </a:t>
            </a:r>
          </a:p>
          <a:p>
            <a:r>
              <a:rPr lang="en-ID" dirty="0" smtClean="0"/>
              <a:t>Sustainability-reporting </a:t>
            </a:r>
            <a:r>
              <a:rPr lang="en-ID" dirty="0"/>
              <a:t>software (or carbon management </a:t>
            </a:r>
            <a:r>
              <a:rPr lang="en-ID" dirty="0" smtClean="0"/>
              <a:t>software)</a:t>
            </a:r>
          </a:p>
          <a:p>
            <a:r>
              <a:rPr lang="en-ID" dirty="0" smtClean="0"/>
              <a:t>Software </a:t>
            </a:r>
            <a:r>
              <a:rPr lang="en-ID" dirty="0"/>
              <a:t>for understanding climate change, assessing its implications and forming suitable policy </a:t>
            </a:r>
            <a:r>
              <a:rPr lang="en-ID" dirty="0" smtClean="0"/>
              <a:t>responses</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39</a:t>
            </a:fld>
            <a:endParaRPr lang="en-US"/>
          </a:p>
        </p:txBody>
      </p:sp>
      <p:pic>
        <p:nvPicPr>
          <p:cNvPr id="6" name="Picture 5"/>
          <p:cNvPicPr>
            <a:picLocks noChangeAspect="1"/>
          </p:cNvPicPr>
          <p:nvPr/>
        </p:nvPicPr>
        <p:blipFill>
          <a:blip r:embed="rId2"/>
          <a:stretch>
            <a:fillRect/>
          </a:stretch>
        </p:blipFill>
        <p:spPr>
          <a:xfrm>
            <a:off x="1584158" y="3070084"/>
            <a:ext cx="5905500" cy="3468828"/>
          </a:xfrm>
          <a:prstGeom prst="rect">
            <a:avLst/>
          </a:prstGeom>
        </p:spPr>
      </p:pic>
    </p:spTree>
    <p:extLst>
      <p:ext uri="{BB962C8B-B14F-4D97-AF65-F5344CB8AC3E}">
        <p14:creationId xmlns:p14="http://schemas.microsoft.com/office/powerpoint/2010/main" val="2146036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71" y="2667000"/>
            <a:ext cx="8229600" cy="1143000"/>
          </a:xfrm>
        </p:spPr>
        <p:txBody>
          <a:bodyPr/>
          <a:lstStyle/>
          <a:p>
            <a:r>
              <a:rPr lang="en-ID" dirty="0" smtClean="0"/>
              <a:t>1. </a:t>
            </a:r>
            <a:r>
              <a:rPr lang="en-ID" dirty="0" err="1" smtClean="0"/>
              <a:t>Sustainabilitas</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4</a:t>
            </a:fld>
            <a:endParaRPr lang="en-US"/>
          </a:p>
        </p:txBody>
      </p:sp>
    </p:spTree>
    <p:extLst>
      <p:ext uri="{BB962C8B-B14F-4D97-AF65-F5344CB8AC3E}">
        <p14:creationId xmlns:p14="http://schemas.microsoft.com/office/powerpoint/2010/main" val="1318572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Green in Software Engineering</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40</a:t>
            </a:fld>
            <a:endParaRPr lang="en-US"/>
          </a:p>
        </p:txBody>
      </p:sp>
      <p:pic>
        <p:nvPicPr>
          <p:cNvPr id="6" name="Picture 5"/>
          <p:cNvPicPr>
            <a:picLocks noChangeAspect="1"/>
          </p:cNvPicPr>
          <p:nvPr/>
        </p:nvPicPr>
        <p:blipFill>
          <a:blip r:embed="rId2"/>
          <a:stretch>
            <a:fillRect/>
          </a:stretch>
        </p:blipFill>
        <p:spPr>
          <a:xfrm>
            <a:off x="195262" y="1600200"/>
            <a:ext cx="8753475" cy="4191000"/>
          </a:xfrm>
          <a:prstGeom prst="rect">
            <a:avLst/>
          </a:prstGeom>
        </p:spPr>
      </p:pic>
    </p:spTree>
    <p:extLst>
      <p:ext uri="{BB962C8B-B14F-4D97-AF65-F5344CB8AC3E}">
        <p14:creationId xmlns:p14="http://schemas.microsoft.com/office/powerpoint/2010/main" val="2992674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Referensi</a:t>
            </a:r>
            <a:endParaRPr lang="en-US" dirty="0"/>
          </a:p>
        </p:txBody>
      </p:sp>
      <p:sp>
        <p:nvSpPr>
          <p:cNvPr id="3" name="Content Placeholder 2"/>
          <p:cNvSpPr>
            <a:spLocks noGrp="1"/>
          </p:cNvSpPr>
          <p:nvPr>
            <p:ph idx="1"/>
          </p:nvPr>
        </p:nvSpPr>
        <p:spPr/>
        <p:txBody>
          <a:bodyPr/>
          <a:lstStyle/>
          <a:p>
            <a:r>
              <a:rPr lang="en-ID" dirty="0"/>
              <a:t>Coral </a:t>
            </a:r>
            <a:r>
              <a:rPr lang="en-ID" dirty="0" err="1"/>
              <a:t>Calero</a:t>
            </a:r>
            <a:r>
              <a:rPr lang="en-ID" dirty="0"/>
              <a:t> and Mario </a:t>
            </a:r>
            <a:r>
              <a:rPr lang="en-ID" dirty="0" err="1" smtClean="0"/>
              <a:t>Piattini</a:t>
            </a:r>
            <a:r>
              <a:rPr lang="en-ID" dirty="0" smtClean="0"/>
              <a:t> (2015): Introduction </a:t>
            </a:r>
            <a:r>
              <a:rPr lang="en-ID" dirty="0"/>
              <a:t>to Green in Software </a:t>
            </a:r>
            <a:r>
              <a:rPr lang="en-ID" dirty="0" smtClean="0"/>
              <a:t>Engineering, Chapter 1</a:t>
            </a:r>
            <a:endParaRPr lang="en-US" dirty="0"/>
          </a:p>
        </p:txBody>
      </p:sp>
      <p:sp>
        <p:nvSpPr>
          <p:cNvPr id="4" name="Date Placeholder 3"/>
          <p:cNvSpPr>
            <a:spLocks noGrp="1"/>
          </p:cNvSpPr>
          <p:nvPr>
            <p:ph type="dt" sz="half" idx="10"/>
          </p:nvPr>
        </p:nvSpPr>
        <p:spPr/>
        <p:txBody>
          <a:bodyPr/>
          <a:lstStyle/>
          <a:p>
            <a:fld id="{86CF4B61-C2E4-4FA6-996F-D31D0A62B113}"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41</a:t>
            </a:fld>
            <a:endParaRPr lang="en-US"/>
          </a:p>
        </p:txBody>
      </p:sp>
    </p:spTree>
    <p:extLst>
      <p:ext uri="{BB962C8B-B14F-4D97-AF65-F5344CB8AC3E}">
        <p14:creationId xmlns:p14="http://schemas.microsoft.com/office/powerpoint/2010/main" val="1742100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58"/>
            <a:ext cx="8229600" cy="1143000"/>
          </a:xfrm>
        </p:spPr>
        <p:txBody>
          <a:bodyPr>
            <a:normAutofit fontScale="90000"/>
          </a:bodyPr>
          <a:lstStyle/>
          <a:p>
            <a:r>
              <a:rPr lang="en-US" dirty="0" err="1" smtClean="0"/>
              <a:t>Sustainabilitas</a:t>
            </a:r>
            <a:r>
              <a:rPr lang="en-US" dirty="0" smtClean="0"/>
              <a:t> </a:t>
            </a:r>
            <a:r>
              <a:rPr lang="en-US" dirty="0" err="1" smtClean="0"/>
              <a:t>dalam</a:t>
            </a:r>
            <a:r>
              <a:rPr lang="en-US" dirty="0" smtClean="0"/>
              <a:t> </a:t>
            </a:r>
            <a:r>
              <a:rPr lang="en-US" dirty="0" err="1" smtClean="0"/>
              <a:t>dunia</a:t>
            </a:r>
            <a:r>
              <a:rPr lang="en-US" dirty="0" smtClean="0"/>
              <a:t> IT:</a:t>
            </a:r>
            <a:br>
              <a:rPr lang="en-US" dirty="0" smtClean="0"/>
            </a:br>
            <a:r>
              <a:rPr lang="en-US" sz="3100" dirty="0" err="1" smtClean="0">
                <a:solidFill>
                  <a:srgbClr val="FF0000"/>
                </a:solidFill>
              </a:rPr>
              <a:t>Tugas</a:t>
            </a:r>
            <a:r>
              <a:rPr lang="en-US" sz="3100" dirty="0" smtClean="0">
                <a:solidFill>
                  <a:srgbClr val="FF0000"/>
                </a:solidFill>
              </a:rPr>
              <a:t> </a:t>
            </a:r>
            <a:r>
              <a:rPr lang="en-US" sz="3100" dirty="0" err="1" smtClean="0">
                <a:solidFill>
                  <a:srgbClr val="FF0000"/>
                </a:solidFill>
              </a:rPr>
              <a:t>Individu</a:t>
            </a:r>
            <a:endParaRPr lang="en-US" sz="3100" dirty="0">
              <a:solidFill>
                <a:srgbClr val="FF0000"/>
              </a:solidFill>
            </a:endParaRPr>
          </a:p>
        </p:txBody>
      </p:sp>
      <p:sp>
        <p:nvSpPr>
          <p:cNvPr id="3" name="Content Placeholder 2"/>
          <p:cNvSpPr>
            <a:spLocks noGrp="1"/>
          </p:cNvSpPr>
          <p:nvPr>
            <p:ph idx="1"/>
          </p:nvPr>
        </p:nvSpPr>
        <p:spPr>
          <a:xfrm>
            <a:off x="266700" y="1704307"/>
            <a:ext cx="8610600" cy="5029200"/>
          </a:xfrm>
        </p:spPr>
        <p:txBody>
          <a:bodyPr>
            <a:normAutofit fontScale="92500" lnSpcReduction="20000"/>
          </a:bodyPr>
          <a:lstStyle/>
          <a:p>
            <a:pPr lvl="0"/>
            <a:r>
              <a:rPr lang="en-US" dirty="0" err="1" smtClean="0"/>
              <a:t>Lakukan</a:t>
            </a:r>
            <a:r>
              <a:rPr lang="en-US" dirty="0" smtClean="0"/>
              <a:t> </a:t>
            </a:r>
            <a:r>
              <a:rPr lang="en-US" dirty="0" err="1" smtClean="0"/>
              <a:t>eksplorasi</a:t>
            </a:r>
            <a:r>
              <a:rPr lang="en-US" dirty="0" smtClean="0"/>
              <a:t> </a:t>
            </a:r>
            <a:r>
              <a:rPr lang="en-US" dirty="0" err="1" smtClean="0"/>
              <a:t>dampak</a:t>
            </a:r>
            <a:r>
              <a:rPr lang="en-US" dirty="0" smtClean="0"/>
              <a:t> </a:t>
            </a:r>
            <a:r>
              <a:rPr lang="en-US" dirty="0" err="1" smtClean="0"/>
              <a:t>hal-hal</a:t>
            </a:r>
            <a:r>
              <a:rPr lang="en-US" dirty="0" smtClean="0"/>
              <a:t> </a:t>
            </a:r>
            <a:r>
              <a:rPr lang="en-US" dirty="0" err="1" smtClean="0"/>
              <a:t>berikut</a:t>
            </a:r>
            <a:r>
              <a:rPr lang="en-US" dirty="0" smtClean="0"/>
              <a:t> </a:t>
            </a:r>
            <a:r>
              <a:rPr lang="en-US" dirty="0" err="1" smtClean="0"/>
              <a:t>terhadap</a:t>
            </a:r>
            <a:r>
              <a:rPr lang="en-US" dirty="0" smtClean="0"/>
              <a:t> </a:t>
            </a:r>
            <a:r>
              <a:rPr lang="en-US" dirty="0" err="1" smtClean="0"/>
              <a:t>lingkungan</a:t>
            </a:r>
            <a:r>
              <a:rPr lang="en-US" dirty="0" smtClean="0"/>
              <a:t> global </a:t>
            </a:r>
            <a:r>
              <a:rPr lang="en-US" dirty="0" err="1" smtClean="0"/>
              <a:t>dan</a:t>
            </a:r>
            <a:r>
              <a:rPr lang="en-US" dirty="0" smtClean="0"/>
              <a:t> </a:t>
            </a:r>
            <a:r>
              <a:rPr lang="en-US" dirty="0" err="1" smtClean="0"/>
              <a:t>sosial</a:t>
            </a:r>
            <a:r>
              <a:rPr lang="en-US" dirty="0" smtClean="0"/>
              <a:t>:</a:t>
            </a:r>
          </a:p>
          <a:p>
            <a:pPr marL="971550" lvl="1" indent="-514350">
              <a:buFont typeface="+mj-lt"/>
              <a:buAutoNum type="arabicPeriod"/>
            </a:pPr>
            <a:r>
              <a:rPr lang="en-US" dirty="0" err="1" smtClean="0"/>
              <a:t>Penggunaan</a:t>
            </a:r>
            <a:r>
              <a:rPr lang="en-US" dirty="0" smtClean="0"/>
              <a:t> </a:t>
            </a:r>
            <a:r>
              <a:rPr lang="en-US" dirty="0" err="1" smtClean="0"/>
              <a:t>komputer</a:t>
            </a:r>
            <a:r>
              <a:rPr lang="en-US" dirty="0" smtClean="0"/>
              <a:t> </a:t>
            </a:r>
            <a:r>
              <a:rPr lang="en-US" dirty="0" err="1" smtClean="0"/>
              <a:t>dan</a:t>
            </a:r>
            <a:r>
              <a:rPr lang="en-US" dirty="0" smtClean="0"/>
              <a:t> </a:t>
            </a:r>
            <a:r>
              <a:rPr lang="en-US" dirty="0" err="1" smtClean="0"/>
              <a:t>cara</a:t>
            </a:r>
            <a:r>
              <a:rPr lang="en-US" dirty="0" smtClean="0"/>
              <a:t> </a:t>
            </a:r>
            <a:r>
              <a:rPr lang="en-US" dirty="0" err="1" smtClean="0"/>
              <a:t>pembuangannya</a:t>
            </a:r>
            <a:r>
              <a:rPr lang="en-US" dirty="0" smtClean="0"/>
              <a:t> (e-waste) </a:t>
            </a:r>
          </a:p>
          <a:p>
            <a:pPr marL="971550" lvl="1" indent="-514350">
              <a:buFont typeface="+mj-lt"/>
              <a:buAutoNum type="arabicPeriod"/>
            </a:pPr>
            <a:r>
              <a:rPr lang="en-US" dirty="0" err="1" smtClean="0"/>
              <a:t>Pemilihan</a:t>
            </a:r>
            <a:r>
              <a:rPr lang="en-US" dirty="0" smtClean="0"/>
              <a:t> </a:t>
            </a:r>
            <a:r>
              <a:rPr lang="en-US" dirty="0" err="1" smtClean="0"/>
              <a:t>desain</a:t>
            </a:r>
            <a:r>
              <a:rPr lang="en-US" dirty="0" smtClean="0"/>
              <a:t> </a:t>
            </a:r>
            <a:r>
              <a:rPr lang="en-US" dirty="0" err="1" smtClean="0"/>
              <a:t>pada</a:t>
            </a:r>
            <a:r>
              <a:rPr lang="en-US" dirty="0" smtClean="0"/>
              <a:t> area </a:t>
            </a:r>
            <a:r>
              <a:rPr lang="en-US" dirty="0" err="1" smtClean="0"/>
              <a:t>spesifik</a:t>
            </a:r>
            <a:r>
              <a:rPr lang="en-US" dirty="0" smtClean="0"/>
              <a:t>:</a:t>
            </a:r>
          </a:p>
          <a:p>
            <a:pPr marL="1828800" lvl="3" indent="-514350">
              <a:buFont typeface="+mj-lt"/>
              <a:buAutoNum type="alphaLcParenR"/>
            </a:pPr>
            <a:r>
              <a:rPr lang="en-US" dirty="0" err="1"/>
              <a:t>a</a:t>
            </a:r>
            <a:r>
              <a:rPr lang="en-US" dirty="0" err="1" smtClean="0"/>
              <a:t>lgoritma</a:t>
            </a:r>
            <a:endParaRPr lang="en-US" dirty="0" smtClean="0"/>
          </a:p>
          <a:p>
            <a:pPr marL="1828800" lvl="3" indent="-514350">
              <a:buFont typeface="+mj-lt"/>
              <a:buAutoNum type="alphaLcParenR"/>
            </a:pPr>
            <a:r>
              <a:rPr lang="en-US" dirty="0" err="1" smtClean="0"/>
              <a:t>sistem</a:t>
            </a:r>
            <a:r>
              <a:rPr lang="en-US" dirty="0" smtClean="0"/>
              <a:t> </a:t>
            </a:r>
            <a:r>
              <a:rPr lang="en-US" dirty="0" err="1" smtClean="0"/>
              <a:t>operasi</a:t>
            </a:r>
            <a:endParaRPr lang="en-US" dirty="0" smtClean="0"/>
          </a:p>
          <a:p>
            <a:pPr marL="1828800" lvl="3" indent="-514350">
              <a:buFont typeface="+mj-lt"/>
              <a:buAutoNum type="alphaLcParenR"/>
            </a:pPr>
            <a:r>
              <a:rPr lang="en-US" dirty="0" err="1" smtClean="0"/>
              <a:t>jaringan</a:t>
            </a:r>
            <a:r>
              <a:rPr lang="en-US" dirty="0" smtClean="0"/>
              <a:t> </a:t>
            </a:r>
            <a:r>
              <a:rPr lang="en-US" dirty="0" err="1" smtClean="0"/>
              <a:t>komputer</a:t>
            </a:r>
            <a:endParaRPr lang="en-US" dirty="0" smtClean="0"/>
          </a:p>
          <a:p>
            <a:pPr marL="1828800" lvl="3" indent="-514350">
              <a:buFont typeface="+mj-lt"/>
              <a:buAutoNum type="alphaLcParenR"/>
            </a:pPr>
            <a:r>
              <a:rPr lang="en-US" dirty="0" smtClean="0"/>
              <a:t>basis data</a:t>
            </a:r>
          </a:p>
          <a:p>
            <a:pPr marL="1828800" lvl="3" indent="-514350">
              <a:buFont typeface="+mj-lt"/>
              <a:buAutoNum type="alphaLcParenR"/>
            </a:pPr>
            <a:r>
              <a:rPr lang="en-US" dirty="0" err="1" smtClean="0"/>
              <a:t>bahasa</a:t>
            </a:r>
            <a:r>
              <a:rPr lang="en-US" dirty="0" smtClean="0"/>
              <a:t> </a:t>
            </a:r>
            <a:r>
              <a:rPr lang="en-US" dirty="0" err="1" smtClean="0"/>
              <a:t>pemrograman</a:t>
            </a:r>
            <a:endParaRPr lang="en-US" dirty="0" smtClean="0"/>
          </a:p>
          <a:p>
            <a:pPr marL="1828800" lvl="3" indent="-514350">
              <a:buFont typeface="+mj-lt"/>
              <a:buAutoNum type="alphaLcParenR"/>
            </a:pPr>
            <a:r>
              <a:rPr lang="en-US" dirty="0" err="1" smtClean="0"/>
              <a:t>Interaksi</a:t>
            </a:r>
            <a:r>
              <a:rPr lang="en-US" dirty="0" smtClean="0"/>
              <a:t> </a:t>
            </a:r>
            <a:r>
              <a:rPr lang="en-US" dirty="0" err="1" smtClean="0"/>
              <a:t>manusia</a:t>
            </a:r>
            <a:r>
              <a:rPr lang="en-US" dirty="0" smtClean="0"/>
              <a:t> </a:t>
            </a:r>
            <a:r>
              <a:rPr lang="en-US" dirty="0" err="1" smtClean="0"/>
              <a:t>dengan</a:t>
            </a:r>
            <a:r>
              <a:rPr lang="en-US" dirty="0" smtClean="0"/>
              <a:t> </a:t>
            </a:r>
            <a:r>
              <a:rPr lang="en-US" dirty="0" err="1" smtClean="0"/>
              <a:t>komputer</a:t>
            </a:r>
            <a:r>
              <a:rPr lang="en-US" dirty="0" smtClean="0"/>
              <a:t>. </a:t>
            </a:r>
          </a:p>
          <a:p>
            <a:pPr lvl="0"/>
            <a:r>
              <a:rPr lang="en-US" dirty="0" err="1" smtClean="0"/>
              <a:t>Laporan</a:t>
            </a:r>
            <a:r>
              <a:rPr lang="en-US" dirty="0" smtClean="0"/>
              <a:t> </a:t>
            </a:r>
            <a:r>
              <a:rPr lang="en-US" dirty="0" err="1" smtClean="0"/>
              <a:t>ditulis</a:t>
            </a:r>
            <a:r>
              <a:rPr lang="en-US" dirty="0" smtClean="0"/>
              <a:t> </a:t>
            </a:r>
            <a:r>
              <a:rPr lang="en-US" dirty="0" err="1" smtClean="0"/>
              <a:t>dalam</a:t>
            </a:r>
            <a:r>
              <a:rPr lang="en-US" dirty="0" smtClean="0"/>
              <a:t> 5 </a:t>
            </a:r>
            <a:r>
              <a:rPr lang="en-US" dirty="0" err="1" smtClean="0"/>
              <a:t>halaman</a:t>
            </a:r>
            <a:r>
              <a:rPr lang="en-US" dirty="0" smtClean="0"/>
              <a:t> A4 </a:t>
            </a:r>
            <a:r>
              <a:rPr lang="en-US" dirty="0" err="1" smtClean="0"/>
              <a:t>dan</a:t>
            </a:r>
            <a:r>
              <a:rPr lang="en-US" dirty="0" smtClean="0"/>
              <a:t> </a:t>
            </a:r>
            <a:r>
              <a:rPr lang="en-US" dirty="0" err="1" smtClean="0"/>
              <a:t>harus</a:t>
            </a:r>
            <a:r>
              <a:rPr lang="en-US" dirty="0" smtClean="0"/>
              <a:t> </a:t>
            </a:r>
            <a:r>
              <a:rPr lang="en-US" dirty="0" err="1" smtClean="0"/>
              <a:t>mengandung</a:t>
            </a:r>
            <a:r>
              <a:rPr lang="en-US" dirty="0" smtClean="0"/>
              <a:t> </a:t>
            </a:r>
            <a:r>
              <a:rPr lang="en-US" dirty="0" err="1" smtClean="0"/>
              <a:t>semua</a:t>
            </a:r>
            <a:r>
              <a:rPr lang="en-US" dirty="0" smtClean="0"/>
              <a:t> </a:t>
            </a:r>
            <a:r>
              <a:rPr lang="en-US" dirty="0" err="1" smtClean="0"/>
              <a:t>elemen</a:t>
            </a:r>
            <a:r>
              <a:rPr lang="en-US" dirty="0" smtClean="0"/>
              <a:t> di </a:t>
            </a:r>
            <a:r>
              <a:rPr lang="en-US" dirty="0" err="1" smtClean="0"/>
              <a:t>atas</a:t>
            </a:r>
            <a:r>
              <a:rPr lang="en-US" dirty="0" smtClean="0"/>
              <a:t>.</a:t>
            </a:r>
          </a:p>
          <a:p>
            <a:pPr lvl="0"/>
            <a:r>
              <a:rPr lang="en-US" dirty="0" err="1" smtClean="0"/>
              <a:t>Dikumpulkan</a:t>
            </a:r>
            <a:r>
              <a:rPr lang="en-US" dirty="0" smtClean="0"/>
              <a:t> </a:t>
            </a:r>
            <a:r>
              <a:rPr lang="en-US" dirty="0" err="1" smtClean="0"/>
              <a:t>hari</a:t>
            </a:r>
            <a:r>
              <a:rPr lang="en-US" dirty="0" smtClean="0"/>
              <a:t> </a:t>
            </a:r>
            <a:r>
              <a:rPr lang="en-US" dirty="0" err="1" smtClean="0">
                <a:solidFill>
                  <a:srgbClr val="FF0000"/>
                </a:solidFill>
              </a:rPr>
              <a:t>Rabu</a:t>
            </a:r>
            <a:r>
              <a:rPr lang="en-US" dirty="0" smtClean="0">
                <a:solidFill>
                  <a:srgbClr val="FF0000"/>
                </a:solidFill>
              </a:rPr>
              <a:t>, 5 April 2016 </a:t>
            </a:r>
            <a:r>
              <a:rPr lang="en-US" dirty="0" smtClean="0"/>
              <a:t>di </a:t>
            </a:r>
            <a:r>
              <a:rPr lang="en-US" dirty="0" err="1" smtClean="0"/>
              <a:t>kelas</a:t>
            </a:r>
            <a:r>
              <a:rPr lang="en-US" dirty="0" smtClean="0"/>
              <a:t>.</a:t>
            </a:r>
          </a:p>
        </p:txBody>
      </p:sp>
      <p:sp>
        <p:nvSpPr>
          <p:cNvPr id="4" name="Date Placeholder 3"/>
          <p:cNvSpPr>
            <a:spLocks noGrp="1"/>
          </p:cNvSpPr>
          <p:nvPr>
            <p:ph type="dt" sz="half" idx="10"/>
          </p:nvPr>
        </p:nvSpPr>
        <p:spPr/>
        <p:txBody>
          <a:bodyPr/>
          <a:lstStyle/>
          <a:p>
            <a:fld id="{41C70543-7C4C-48FE-9E79-04AEF0C1467A}" type="datetime1">
              <a:rPr lang="en-US" smtClean="0"/>
              <a:t>3/29/2017</a:t>
            </a:fld>
            <a:endParaRPr lang="en-US"/>
          </a:p>
        </p:txBody>
      </p:sp>
      <p:sp>
        <p:nvSpPr>
          <p:cNvPr id="5" name="Slide Number Placeholder 4"/>
          <p:cNvSpPr>
            <a:spLocks noGrp="1"/>
          </p:cNvSpPr>
          <p:nvPr>
            <p:ph type="sldNum" sz="quarter" idx="12"/>
          </p:nvPr>
        </p:nvSpPr>
        <p:spPr/>
        <p:txBody>
          <a:bodyPr/>
          <a:lstStyle/>
          <a:p>
            <a:fld id="{A39879A6-04F6-4C6B-9DD0-04ADC8272CA1}" type="slidenum">
              <a:rPr lang="en-US" smtClean="0"/>
              <a:t>42</a:t>
            </a:fld>
            <a:endParaRPr lang="en-US"/>
          </a:p>
        </p:txBody>
      </p:sp>
    </p:spTree>
    <p:extLst>
      <p:ext uri="{BB962C8B-B14F-4D97-AF65-F5344CB8AC3E}">
        <p14:creationId xmlns:p14="http://schemas.microsoft.com/office/powerpoint/2010/main" val="3868242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Motivasi</a:t>
            </a:r>
            <a:endParaRPr lang="en-US" dirty="0"/>
          </a:p>
        </p:txBody>
      </p:sp>
      <p:sp>
        <p:nvSpPr>
          <p:cNvPr id="3" name="Content Placeholder 2"/>
          <p:cNvSpPr>
            <a:spLocks noGrp="1"/>
          </p:cNvSpPr>
          <p:nvPr>
            <p:ph idx="1"/>
          </p:nvPr>
        </p:nvSpPr>
        <p:spPr/>
        <p:txBody>
          <a:bodyPr/>
          <a:lstStyle/>
          <a:p>
            <a:r>
              <a:rPr lang="en-US" dirty="0" err="1" smtClean="0"/>
              <a:t>Konsumsi</a:t>
            </a:r>
            <a:r>
              <a:rPr lang="en-US" dirty="0" smtClean="0"/>
              <a:t> </a:t>
            </a:r>
            <a:r>
              <a:rPr lang="en-US" dirty="0" err="1" smtClean="0"/>
              <a:t>energi</a:t>
            </a:r>
            <a:r>
              <a:rPr lang="en-US" dirty="0" smtClean="0"/>
              <a:t> </a:t>
            </a:r>
            <a:r>
              <a:rPr lang="en-US" dirty="0" err="1" smtClean="0"/>
              <a:t>oleh</a:t>
            </a:r>
            <a:r>
              <a:rPr lang="en-US" dirty="0" smtClean="0"/>
              <a:t> data </a:t>
            </a:r>
            <a:r>
              <a:rPr lang="en-US" dirty="0" err="1" smtClean="0"/>
              <a:t>centre</a:t>
            </a:r>
            <a:r>
              <a:rPr lang="en-US" dirty="0" smtClean="0"/>
              <a:t> di </a:t>
            </a:r>
            <a:r>
              <a:rPr lang="en-US" dirty="0" err="1" smtClean="0"/>
              <a:t>dunia</a:t>
            </a:r>
            <a:r>
              <a:rPr lang="en-US" dirty="0" smtClean="0"/>
              <a:t> </a:t>
            </a:r>
            <a:r>
              <a:rPr lang="en-US" dirty="0" err="1" smtClean="0"/>
              <a:t>naik</a:t>
            </a:r>
            <a:r>
              <a:rPr lang="en-US" dirty="0" smtClean="0"/>
              <a:t> </a:t>
            </a:r>
            <a:r>
              <a:rPr lang="en-US" dirty="0" err="1" smtClean="0"/>
              <a:t>dari</a:t>
            </a:r>
            <a:r>
              <a:rPr lang="en-US" dirty="0" smtClean="0"/>
              <a:t> 58 TW di </a:t>
            </a:r>
            <a:r>
              <a:rPr lang="en-US" dirty="0" err="1" smtClean="0"/>
              <a:t>thn</a:t>
            </a:r>
            <a:r>
              <a:rPr lang="en-US" dirty="0" smtClean="0"/>
              <a:t> 2000 </a:t>
            </a:r>
            <a:r>
              <a:rPr lang="en-US" dirty="0" err="1" smtClean="0"/>
              <a:t>ke</a:t>
            </a:r>
            <a:r>
              <a:rPr lang="en-US" dirty="0" smtClean="0"/>
              <a:t> 123 TW di 2005</a:t>
            </a:r>
          </a:p>
          <a:p>
            <a:r>
              <a:rPr lang="en-US" dirty="0" err="1" smtClean="0"/>
              <a:t>Tingginya</a:t>
            </a:r>
            <a:r>
              <a:rPr lang="en-US" dirty="0" smtClean="0"/>
              <a:t> </a:t>
            </a:r>
            <a:r>
              <a:rPr lang="en-US" dirty="0" err="1" smtClean="0"/>
              <a:t>pengeluaran</a:t>
            </a:r>
            <a:r>
              <a:rPr lang="en-US" dirty="0" smtClean="0"/>
              <a:t> </a:t>
            </a:r>
            <a:r>
              <a:rPr lang="en-US" dirty="0" err="1" smtClean="0"/>
              <a:t>dalam</a:t>
            </a:r>
            <a:r>
              <a:rPr lang="en-US" dirty="0" smtClean="0"/>
              <a:t> </a:t>
            </a:r>
            <a:r>
              <a:rPr lang="en-US" dirty="0" err="1" smtClean="0"/>
              <a:t>membeli</a:t>
            </a:r>
            <a:r>
              <a:rPr lang="en-US" dirty="0" smtClean="0"/>
              <a:t> </a:t>
            </a:r>
            <a:r>
              <a:rPr lang="en-US" dirty="0" err="1" smtClean="0"/>
              <a:t>tinta</a:t>
            </a:r>
            <a:r>
              <a:rPr lang="en-US" dirty="0" smtClean="0"/>
              <a:t> printer </a:t>
            </a:r>
            <a:r>
              <a:rPr lang="en-US" dirty="0" err="1" smtClean="0"/>
              <a:t>karena</a:t>
            </a:r>
            <a:r>
              <a:rPr lang="en-US" dirty="0" smtClean="0"/>
              <a:t> </a:t>
            </a:r>
            <a:r>
              <a:rPr lang="en-US" dirty="0" err="1" smtClean="0"/>
              <a:t>laporan</a:t>
            </a:r>
            <a:r>
              <a:rPr lang="en-US" dirty="0" smtClean="0"/>
              <a:t> </a:t>
            </a:r>
            <a:r>
              <a:rPr lang="en-US" dirty="0" err="1" smtClean="0"/>
              <a:t>yg</a:t>
            </a:r>
            <a:r>
              <a:rPr lang="en-US" dirty="0" smtClean="0"/>
              <a:t> </a:t>
            </a:r>
            <a:r>
              <a:rPr lang="en-US" dirty="0" err="1" smtClean="0"/>
              <a:t>digenerate</a:t>
            </a:r>
            <a:r>
              <a:rPr lang="en-US" dirty="0" smtClean="0"/>
              <a:t> software  </a:t>
            </a:r>
            <a:r>
              <a:rPr lang="en-US" dirty="0" err="1" smtClean="0"/>
              <a:t>memiliki</a:t>
            </a:r>
            <a:r>
              <a:rPr lang="en-US" dirty="0" smtClean="0"/>
              <a:t> </a:t>
            </a:r>
            <a:r>
              <a:rPr lang="en-US" dirty="0" err="1" smtClean="0"/>
              <a:t>warna</a:t>
            </a:r>
            <a:r>
              <a:rPr lang="en-US" dirty="0" smtClean="0"/>
              <a:t> background </a:t>
            </a:r>
            <a:r>
              <a:rPr lang="en-US" dirty="0" err="1" smtClean="0"/>
              <a:t>dibanding</a:t>
            </a:r>
            <a:r>
              <a:rPr lang="en-US" dirty="0" smtClean="0"/>
              <a:t> </a:t>
            </a:r>
            <a:r>
              <a:rPr lang="en-US" dirty="0" err="1" smtClean="0"/>
              <a:t>dgn</a:t>
            </a:r>
            <a:r>
              <a:rPr lang="en-US" dirty="0" smtClean="0"/>
              <a:t> </a:t>
            </a:r>
            <a:r>
              <a:rPr lang="en-US" dirty="0" err="1" smtClean="0"/>
              <a:t>warna</a:t>
            </a:r>
            <a:r>
              <a:rPr lang="en-US" dirty="0" smtClean="0"/>
              <a:t> </a:t>
            </a:r>
            <a:r>
              <a:rPr lang="en-US" dirty="0" err="1" smtClean="0"/>
              <a:t>putih</a:t>
            </a:r>
            <a:endParaRPr lang="en-US" dirty="0" smtClean="0"/>
          </a:p>
          <a:p>
            <a:endParaRPr lang="en-US" dirty="0"/>
          </a:p>
        </p:txBody>
      </p:sp>
    </p:spTree>
    <p:extLst>
      <p:ext uri="{BB962C8B-B14F-4D97-AF65-F5344CB8AC3E}">
        <p14:creationId xmlns:p14="http://schemas.microsoft.com/office/powerpoint/2010/main" val="3179068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4000" smtClean="0">
                <a:ea typeface="ＭＳ Ｐゴシック" pitchFamily="34" charset="-128"/>
              </a:rPr>
              <a:t>Yes, engineers are part of the problem.</a:t>
            </a:r>
          </a:p>
        </p:txBody>
      </p:sp>
      <p:sp>
        <p:nvSpPr>
          <p:cNvPr id="27650" name="Rectangle 3"/>
          <p:cNvSpPr>
            <a:spLocks noGrp="1" noChangeArrowheads="1"/>
          </p:cNvSpPr>
          <p:nvPr>
            <p:ph idx="1"/>
          </p:nvPr>
        </p:nvSpPr>
        <p:spPr/>
        <p:txBody>
          <a:bodyPr/>
          <a:lstStyle/>
          <a:p>
            <a:pPr eaLnBrk="1" hangingPunct="1"/>
            <a:endParaRPr lang="en-US" smtClean="0">
              <a:ea typeface="ＭＳ Ｐゴシック" pitchFamily="34" charset="-128"/>
            </a:endParaRPr>
          </a:p>
        </p:txBody>
      </p:sp>
      <p:pic>
        <p:nvPicPr>
          <p:cNvPr id="27651" name="Picture 4" descr="Air_pollution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beijing-car-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57600"/>
            <a:ext cx="4286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2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normAutofit fontScale="90000"/>
          </a:bodyPr>
          <a:lstStyle/>
          <a:p>
            <a:pPr eaLnBrk="1" hangingPunct="1"/>
            <a:r>
              <a:rPr lang="en-US" sz="4000" smtClean="0">
                <a:ea typeface="ＭＳ Ｐゴシック" pitchFamily="34" charset="-128"/>
              </a:rPr>
              <a:t>We</a:t>
            </a:r>
            <a:r>
              <a:rPr lang="ja-JP" altLang="en-US" sz="4000" smtClean="0">
                <a:ea typeface="ＭＳ Ｐゴシック" pitchFamily="34" charset="-128"/>
              </a:rPr>
              <a:t>’</a:t>
            </a:r>
            <a:r>
              <a:rPr lang="en-US" altLang="ja-JP" sz="4000" smtClean="0">
                <a:ea typeface="ＭＳ Ｐゴシック" pitchFamily="34" charset="-128"/>
              </a:rPr>
              <a:t>re also an integral part of the solution.</a:t>
            </a:r>
            <a:endParaRPr lang="en-US" sz="4000" smtClean="0">
              <a:ea typeface="ＭＳ Ｐゴシック" pitchFamily="34" charset="-128"/>
            </a:endParaRPr>
          </a:p>
        </p:txBody>
      </p:sp>
      <p:sp>
        <p:nvSpPr>
          <p:cNvPr id="29698" name="Rectangle 3"/>
          <p:cNvSpPr>
            <a:spLocks noGrp="1" noChangeArrowheads="1"/>
          </p:cNvSpPr>
          <p:nvPr>
            <p:ph idx="1"/>
          </p:nvPr>
        </p:nvSpPr>
        <p:spPr/>
        <p:txBody>
          <a:bodyPr/>
          <a:lstStyle/>
          <a:p>
            <a:pPr eaLnBrk="1" hangingPunct="1"/>
            <a:endParaRPr lang="en-US" smtClean="0">
              <a:ea typeface="ＭＳ Ｐゴシック" pitchFamily="34" charset="-128"/>
            </a:endParaRPr>
          </a:p>
        </p:txBody>
      </p:sp>
      <p:pic>
        <p:nvPicPr>
          <p:cNvPr id="29699" name="Picture 4" descr="wastewater_treatment_plant-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31242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Tyre_Recycling_Pl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419600"/>
            <a:ext cx="294163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1" name="Object 6"/>
          <p:cNvGraphicFramePr>
            <a:graphicFrameLocks noChangeAspect="1"/>
          </p:cNvGraphicFramePr>
          <p:nvPr/>
        </p:nvGraphicFramePr>
        <p:xfrm>
          <a:off x="4800600" y="1600200"/>
          <a:ext cx="3581400" cy="2339975"/>
        </p:xfrm>
        <a:graphic>
          <a:graphicData uri="http://schemas.openxmlformats.org/presentationml/2006/ole">
            <mc:AlternateContent xmlns:mc="http://schemas.openxmlformats.org/markup-compatibility/2006">
              <mc:Choice xmlns:v="urn:schemas-microsoft-com:vml" Requires="v">
                <p:oleObj spid="_x0000_s1028" name="Bitmap Image" r:id="rId6" imgW="5723810" imgH="3742857" progId="Paint.Picture">
                  <p:embed/>
                </p:oleObj>
              </mc:Choice>
              <mc:Fallback>
                <p:oleObj name="Bitmap Image" r:id="rId6" imgW="5723810" imgH="374285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600200"/>
                        <a:ext cx="3581400" cy="233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85887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7" descr="Honda_FCX_Concept_exdrvr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title"/>
          </p:nvPr>
        </p:nvSpPr>
        <p:spPr/>
        <p:txBody>
          <a:bodyPr>
            <a:normAutofit fontScale="90000"/>
          </a:bodyPr>
          <a:lstStyle/>
          <a:p>
            <a:pPr eaLnBrk="1" hangingPunct="1"/>
            <a:r>
              <a:rPr lang="en-US" sz="4000" smtClean="0">
                <a:ea typeface="ＭＳ Ｐゴシック" pitchFamily="34" charset="-128"/>
              </a:rPr>
              <a:t>We</a:t>
            </a:r>
            <a:r>
              <a:rPr lang="ja-JP" altLang="en-US" sz="4000" smtClean="0">
                <a:ea typeface="ＭＳ Ｐゴシック" pitchFamily="34" charset="-128"/>
              </a:rPr>
              <a:t>’</a:t>
            </a:r>
            <a:r>
              <a:rPr lang="en-US" altLang="ja-JP" sz="4000" smtClean="0">
                <a:ea typeface="ＭＳ Ｐゴシック" pitchFamily="34" charset="-128"/>
              </a:rPr>
              <a:t>re also an integral part of the solution.</a:t>
            </a:r>
            <a:endParaRPr lang="en-US" sz="4000" smtClean="0">
              <a:ea typeface="ＭＳ Ｐゴシック" pitchFamily="34" charset="-128"/>
            </a:endParaRPr>
          </a:p>
        </p:txBody>
      </p:sp>
      <p:sp>
        <p:nvSpPr>
          <p:cNvPr id="31747" name="Rectangle 3"/>
          <p:cNvSpPr>
            <a:spLocks noGrp="1" noChangeArrowheads="1"/>
          </p:cNvSpPr>
          <p:nvPr>
            <p:ph idx="1"/>
          </p:nvPr>
        </p:nvSpPr>
        <p:spPr/>
        <p:txBody>
          <a:bodyPr/>
          <a:lstStyle/>
          <a:p>
            <a:pPr eaLnBrk="1" hangingPunct="1"/>
            <a:endParaRPr lang="en-US" smtClean="0">
              <a:ea typeface="ＭＳ Ｐゴシック" pitchFamily="34" charset="-128"/>
            </a:endParaRPr>
          </a:p>
        </p:txBody>
      </p:sp>
      <p:pic>
        <p:nvPicPr>
          <p:cNvPr id="31748" name="Picture 4" descr="tesla-electric-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7338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dubiotec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46513"/>
            <a:ext cx="4191000"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recycled-pav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3434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421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eaLnBrk="1" hangingPunct="1"/>
            <a:r>
              <a:rPr lang="en-US" sz="4000" smtClean="0">
                <a:ea typeface="ＭＳ Ｐゴシック" pitchFamily="34" charset="-128"/>
              </a:rPr>
              <a:t>We</a:t>
            </a:r>
            <a:r>
              <a:rPr lang="ja-JP" altLang="en-US" sz="4000" smtClean="0">
                <a:ea typeface="ＭＳ Ｐゴシック" pitchFamily="34" charset="-128"/>
              </a:rPr>
              <a:t>’</a:t>
            </a:r>
            <a:r>
              <a:rPr lang="en-US" altLang="ja-JP" sz="4000" smtClean="0">
                <a:ea typeface="ＭＳ Ｐゴシック" pitchFamily="34" charset="-128"/>
              </a:rPr>
              <a:t>re also an integral part of the solution.</a:t>
            </a:r>
            <a:endParaRPr lang="en-US" sz="4000" smtClean="0">
              <a:ea typeface="ＭＳ Ｐゴシック" pitchFamily="34" charset="-128"/>
            </a:endParaRPr>
          </a:p>
        </p:txBody>
      </p:sp>
      <p:sp>
        <p:nvSpPr>
          <p:cNvPr id="33794" name="Rectangle 3"/>
          <p:cNvSpPr>
            <a:spLocks noGrp="1" noChangeArrowheads="1"/>
          </p:cNvSpPr>
          <p:nvPr>
            <p:ph idx="1"/>
          </p:nvPr>
        </p:nvSpPr>
        <p:spPr/>
        <p:txBody>
          <a:bodyPr/>
          <a:lstStyle/>
          <a:p>
            <a:pPr eaLnBrk="1" hangingPunct="1"/>
            <a:endParaRPr lang="en-US" smtClean="0">
              <a:ea typeface="ＭＳ Ｐゴシック" pitchFamily="34" charset="-128"/>
            </a:endParaRPr>
          </a:p>
        </p:txBody>
      </p:sp>
      <p:pic>
        <p:nvPicPr>
          <p:cNvPr id="33795" name="Picture 4" descr="solar_cells_panels_pv_array_monocrysta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276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wind_farm_4_h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362200"/>
            <a:ext cx="35052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sta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600200"/>
            <a:ext cx="24971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611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1671</Words>
  <Application>Microsoft Office PowerPoint</Application>
  <PresentationFormat>On-screen Show (4:3)</PresentationFormat>
  <Paragraphs>273</Paragraphs>
  <Slides>42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Bitmap Image</vt:lpstr>
      <vt:lpstr> IF 3280  Socio-Informatika &amp; Profesionalisme: Sustainabilitas  (Sustainability) </vt:lpstr>
      <vt:lpstr>Tujuan Perkuliahan</vt:lpstr>
      <vt:lpstr>Konten</vt:lpstr>
      <vt:lpstr>1. Sustainabilitas</vt:lpstr>
      <vt:lpstr>Motivasi</vt:lpstr>
      <vt:lpstr>Yes, engineers are part of the problem.</vt:lpstr>
      <vt:lpstr>We’re also an integral part of the solution.</vt:lpstr>
      <vt:lpstr>We’re also an integral part of the solution.</vt:lpstr>
      <vt:lpstr>We’re also an integral part of the solution.</vt:lpstr>
      <vt:lpstr>Definisi</vt:lpstr>
      <vt:lpstr>Praktisi Sustainabilitas</vt:lpstr>
      <vt:lpstr>PowerPoint Presentation</vt:lpstr>
      <vt:lpstr>PowerPoint Presentation</vt:lpstr>
      <vt:lpstr>PowerPoint Presentation</vt:lpstr>
      <vt:lpstr>Gap Institusi dalam Pembangunan yang berkelanjutan</vt:lpstr>
      <vt:lpstr>Solusi Sustainabilitas</vt:lpstr>
      <vt:lpstr>Prinsip Dampak Global menurut PBB</vt:lpstr>
      <vt:lpstr>1. Hak Manusia</vt:lpstr>
      <vt:lpstr>2. Perburuhan</vt:lpstr>
      <vt:lpstr>3. Lingkungan</vt:lpstr>
      <vt:lpstr>4. Anti Korupsi</vt:lpstr>
      <vt:lpstr>Traditional Engineering Design Criteria:</vt:lpstr>
      <vt:lpstr>2. Sustainabilitas di Dunia IT/ICT</vt:lpstr>
      <vt:lpstr>Permasalahan</vt:lpstr>
      <vt:lpstr>Emisi Karbondioksida Sektor ICT</vt:lpstr>
      <vt:lpstr>Trend Sustainabilitas di Sektor IT</vt:lpstr>
      <vt:lpstr>Terminologi dan Lingkup</vt:lpstr>
      <vt:lpstr>IS Sustainability</vt:lpstr>
      <vt:lpstr>ICT/IT Sustainability</vt:lpstr>
      <vt:lpstr>Software Sustainability</vt:lpstr>
      <vt:lpstr>Software Engineering Sustainability</vt:lpstr>
      <vt:lpstr>1. Individual sustainability</vt:lpstr>
      <vt:lpstr>2. Social Sustainability</vt:lpstr>
      <vt:lpstr>3. Economic Sustainability</vt:lpstr>
      <vt:lpstr>4. Environmental Sustainability</vt:lpstr>
      <vt:lpstr>5. Technical Sustainability</vt:lpstr>
      <vt:lpstr>From Sustainability to Greenability</vt:lpstr>
      <vt:lpstr>Green Software</vt:lpstr>
      <vt:lpstr>Green Software Categories</vt:lpstr>
      <vt:lpstr>Green in Software Engineering</vt:lpstr>
      <vt:lpstr>Referensi</vt:lpstr>
      <vt:lpstr>Sustainabilitas dalam dunia IT: Tugas Individu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Teguh Eko Budiarto</dc:creator>
  <cp:lastModifiedBy>lenovo</cp:lastModifiedBy>
  <cp:revision>151</cp:revision>
  <dcterms:created xsi:type="dcterms:W3CDTF">2014-04-28T21:19:15Z</dcterms:created>
  <dcterms:modified xsi:type="dcterms:W3CDTF">2017-03-29T04:26:09Z</dcterms:modified>
</cp:coreProperties>
</file>