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76" r:id="rId3"/>
    <p:sldId id="257" r:id="rId4"/>
    <p:sldId id="277" r:id="rId5"/>
    <p:sldId id="286" r:id="rId6"/>
    <p:sldId id="283" r:id="rId7"/>
    <p:sldId id="259" r:id="rId8"/>
    <p:sldId id="287" r:id="rId9"/>
    <p:sldId id="288" r:id="rId10"/>
    <p:sldId id="260" r:id="rId11"/>
    <p:sldId id="261" r:id="rId12"/>
    <p:sldId id="262" r:id="rId13"/>
    <p:sldId id="278" r:id="rId14"/>
    <p:sldId id="263" r:id="rId15"/>
    <p:sldId id="264" r:id="rId16"/>
    <p:sldId id="279" r:id="rId17"/>
    <p:sldId id="265" r:id="rId18"/>
    <p:sldId id="266" r:id="rId19"/>
    <p:sldId id="289" r:id="rId20"/>
    <p:sldId id="290" r:id="rId21"/>
    <p:sldId id="268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7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16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kuliah\IF3280%20Socio\IF3280%20Socio\buku\ITU\indones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cked"/>
        <c:varyColors val="0"/>
        <c:ser>
          <c:idx val="0"/>
          <c:order val="0"/>
          <c:marker>
            <c:symbol val="none"/>
          </c:marker>
          <c:cat>
            <c:numRef>
              <c:f>Sheet1!$B$2:$O$2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Sheet1!$B$3:$O$3</c:f>
              <c:numCache>
                <c:formatCode>0.00</c:formatCode>
                <c:ptCount val="14"/>
                <c:pt idx="0">
                  <c:v>0.92556386446685801</c:v>
                </c:pt>
                <c:pt idx="1">
                  <c:v>2.0186138594845899</c:v>
                </c:pt>
                <c:pt idx="2">
                  <c:v>2.1341357329580801</c:v>
                </c:pt>
                <c:pt idx="3">
                  <c:v>2.3870197795947599</c:v>
                </c:pt>
                <c:pt idx="4">
                  <c:v>2.6002858763341399</c:v>
                </c:pt>
                <c:pt idx="5">
                  <c:v>3.6020247625964599</c:v>
                </c:pt>
                <c:pt idx="6">
                  <c:v>4.7648131336665696</c:v>
                </c:pt>
                <c:pt idx="7">
                  <c:v>5.7862747293419901</c:v>
                </c:pt>
                <c:pt idx="8">
                  <c:v>7.9174793849290301</c:v>
                </c:pt>
                <c:pt idx="9">
                  <c:v>6.92</c:v>
                </c:pt>
                <c:pt idx="10">
                  <c:v>10.92</c:v>
                </c:pt>
                <c:pt idx="11">
                  <c:v>11.11</c:v>
                </c:pt>
                <c:pt idx="12">
                  <c:v>14.7</c:v>
                </c:pt>
                <c:pt idx="13">
                  <c:v>15.82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913280"/>
        <c:axId val="59203968"/>
      </c:lineChart>
      <c:catAx>
        <c:axId val="7691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9203968"/>
        <c:crosses val="autoZero"/>
        <c:auto val="1"/>
        <c:lblAlgn val="ctr"/>
        <c:lblOffset val="100"/>
        <c:noMultiLvlLbl val="0"/>
      </c:catAx>
      <c:valAx>
        <c:axId val="59203968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76913280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53EEDF-AF3A-4416-9A14-DE3BE0C73A8F}" type="datetimeFigureOut">
              <a:rPr lang="en-US" smtClean="0"/>
              <a:t>3/23/2016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13F40-732C-4FF4-B5A2-29B503BF0A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99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0870E-1F36-4C44-9638-DF081035F898}" type="datetime1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20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2A05-74A7-4D59-8D94-1B1AB52A4ADE}" type="datetime1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6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A9485-BF3E-4A79-A569-CEE6D50C3984}" type="datetime1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0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93EEA-6E17-4371-A832-02520803CADF}" type="datetime1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0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374-E371-4467-8BAB-D242E97347AD}" type="datetime1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5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DD9B0-FBF1-4F00-95D9-3178A8956DFA}" type="datetime1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66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3AD0C-0B47-43E1-8ADC-526A02B54F74}" type="datetime1">
              <a:rPr lang="en-US" smtClean="0"/>
              <a:t>3/23/2016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8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CF92A-90B9-4ADD-ADA3-9122299319BD}" type="datetime1">
              <a:rPr lang="en-US" smtClean="0"/>
              <a:t>3/23/2016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39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DE42-B08E-4CA7-B5F1-D8551932FE08}" type="datetime1">
              <a:rPr lang="en-US" smtClean="0"/>
              <a:t>3/23/2016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713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A513D-738F-4C2C-8545-C737893D180F}" type="datetime1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7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293BA-BF6B-4BE3-9324-4C4100853109}" type="datetime1">
              <a:rPr lang="en-US" smtClean="0"/>
              <a:t>3/23/2016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8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BCEA5-C095-47BB-A060-AFF4D52A9C40}" type="datetime1">
              <a:rPr lang="en-US" smtClean="0"/>
              <a:t>3/23/2016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39EE8-86F9-43E5-AD18-0B46E6DB42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5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3820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IF 3280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b="1" dirty="0" smtClean="0"/>
              <a:t>Socio-</a:t>
            </a:r>
            <a:r>
              <a:rPr lang="en-US" b="1" dirty="0" err="1" smtClean="0"/>
              <a:t>Informatika</a:t>
            </a:r>
            <a:r>
              <a:rPr lang="en-US" b="1" dirty="0" smtClean="0"/>
              <a:t> &amp; </a:t>
            </a:r>
            <a:r>
              <a:rPr lang="en-US" b="1" dirty="0" err="1" smtClean="0"/>
              <a:t>Profesionalisme</a:t>
            </a:r>
            <a:r>
              <a:rPr lang="en-US" b="1" dirty="0" smtClean="0"/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solidFill>
                  <a:srgbClr val="0070C0"/>
                </a:solidFill>
              </a:rPr>
              <a:t>KONTEKS  SOSIAL</a:t>
            </a:r>
            <a:br>
              <a:rPr lang="en-US" b="1" dirty="0">
                <a:solidFill>
                  <a:srgbClr val="0070C0"/>
                </a:solidFill>
              </a:rPr>
            </a:br>
            <a:endParaRPr lang="en-US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95400" y="3733800"/>
            <a:ext cx="6705599" cy="23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Semester </a:t>
            </a:r>
            <a:r>
              <a:rPr lang="id-ID" sz="2800" b="1" dirty="0" smtClean="0">
                <a:solidFill>
                  <a:schemeClr val="tx1"/>
                </a:solidFill>
              </a:rPr>
              <a:t>G</a:t>
            </a:r>
            <a:r>
              <a:rPr lang="en-US" sz="2800" b="1" dirty="0" err="1" smtClean="0">
                <a:solidFill>
                  <a:schemeClr val="tx1"/>
                </a:solidFill>
              </a:rPr>
              <a:t>enap</a:t>
            </a:r>
            <a:r>
              <a:rPr lang="id-ID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2015/20</a:t>
            </a:r>
            <a:r>
              <a:rPr lang="id-ID" sz="2800" b="1" dirty="0" smtClean="0">
                <a:solidFill>
                  <a:schemeClr val="tx1"/>
                </a:solidFill>
              </a:rPr>
              <a:t>1</a:t>
            </a:r>
            <a:r>
              <a:rPr lang="en-US" sz="2800" b="1" dirty="0" smtClean="0">
                <a:solidFill>
                  <a:schemeClr val="tx1"/>
                </a:solidFill>
              </a:rPr>
              <a:t>6</a:t>
            </a:r>
          </a:p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tx1"/>
                </a:solidFill>
              </a:rPr>
              <a:t>S1 </a:t>
            </a:r>
            <a:r>
              <a:rPr lang="en-US" sz="2800" b="1" dirty="0" err="1" smtClean="0">
                <a:solidFill>
                  <a:schemeClr val="tx1"/>
                </a:solidFill>
              </a:rPr>
              <a:t>Informatika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id-ID" sz="2800" b="1" dirty="0" smtClean="0">
                <a:solidFill>
                  <a:schemeClr val="tx1"/>
                </a:solidFill>
              </a:rPr>
              <a:t>Sekolah Teknik Elektro &amp; Informatika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47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7676FE"/>
                </a:solidFill>
              </a:rPr>
              <a:t>Dampak</a:t>
            </a:r>
            <a:r>
              <a:rPr lang="en-US" b="1" dirty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Perkembangan</a:t>
            </a:r>
            <a:r>
              <a:rPr lang="en-US" b="1" dirty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Teknologi</a:t>
            </a:r>
            <a:r>
              <a:rPr lang="en-US" b="1" dirty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Informasi</a:t>
            </a:r>
            <a:r>
              <a:rPr lang="en-US" b="1" dirty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Bagi</a:t>
            </a:r>
            <a:r>
              <a:rPr lang="en-US" b="1" dirty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Masyarakat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a.</a:t>
            </a:r>
            <a:r>
              <a:rPr lang="en-US" dirty="0"/>
              <a:t>  </a:t>
            </a:r>
            <a:r>
              <a:rPr lang="en-US" i="1" dirty="0" err="1" smtClean="0"/>
              <a:t>Dampak</a:t>
            </a:r>
            <a:r>
              <a:rPr lang="en-US" i="1" dirty="0" smtClean="0"/>
              <a:t> </a:t>
            </a:r>
            <a:r>
              <a:rPr lang="en-US" i="1" dirty="0" err="1" smtClean="0"/>
              <a:t>Sosial</a:t>
            </a:r>
            <a:r>
              <a:rPr lang="en-US" i="1" dirty="0" smtClean="0"/>
              <a:t> &amp; </a:t>
            </a:r>
            <a:r>
              <a:rPr lang="en-US" i="1" dirty="0"/>
              <a:t> </a:t>
            </a:r>
            <a:r>
              <a:rPr lang="en-US" i="1" dirty="0" err="1" smtClean="0"/>
              <a:t>Psikologis</a:t>
            </a:r>
            <a:r>
              <a:rPr lang="en-US" i="1" dirty="0" smtClean="0"/>
              <a:t> </a:t>
            </a:r>
            <a:r>
              <a:rPr lang="en-US" i="1" dirty="0" err="1" smtClean="0"/>
              <a:t>dari</a:t>
            </a:r>
            <a:r>
              <a:rPr lang="en-US" i="1" dirty="0" smtClean="0"/>
              <a:t> </a:t>
            </a:r>
            <a:r>
              <a:rPr lang="en-US" i="1" dirty="0" err="1" smtClean="0"/>
              <a:t>Teknologi</a:t>
            </a:r>
            <a:r>
              <a:rPr lang="en-US" i="1" dirty="0" smtClean="0"/>
              <a:t> 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</a:t>
            </a:r>
            <a:r>
              <a:rPr lang="en-US" i="1" dirty="0" err="1" smtClean="0"/>
              <a:t>Informasi</a:t>
            </a:r>
            <a:r>
              <a:rPr lang="en-US" i="1" dirty="0" smtClean="0"/>
              <a:t>  </a:t>
            </a:r>
          </a:p>
          <a:p>
            <a:pPr marL="514350" lvl="0" indent="-514350">
              <a:buAutoNum type="alphaLcPeriod" startAt="2"/>
            </a:pPr>
            <a:r>
              <a:rPr lang="en-US" i="1" dirty="0" err="1" smtClean="0"/>
              <a:t>Dampak</a:t>
            </a:r>
            <a:r>
              <a:rPr lang="en-US" i="1" dirty="0" smtClean="0"/>
              <a:t> </a:t>
            </a:r>
            <a:r>
              <a:rPr lang="en-US" i="1" dirty="0" err="1"/>
              <a:t>Teknologi</a:t>
            </a:r>
            <a:r>
              <a:rPr lang="en-US" i="1" dirty="0"/>
              <a:t> </a:t>
            </a:r>
            <a:r>
              <a:rPr lang="en-US" i="1" dirty="0" err="1"/>
              <a:t>Informasi</a:t>
            </a:r>
            <a:r>
              <a:rPr lang="en-US" i="1" dirty="0"/>
              <a:t> </a:t>
            </a:r>
            <a:r>
              <a:rPr lang="en-US" i="1" dirty="0" err="1"/>
              <a:t>Bagi</a:t>
            </a:r>
            <a:r>
              <a:rPr lang="en-US" i="1" dirty="0"/>
              <a:t> </a:t>
            </a:r>
            <a:r>
              <a:rPr lang="en-US" i="1" dirty="0" err="1" smtClean="0"/>
              <a:t>Pendidikan</a:t>
            </a:r>
            <a:endParaRPr lang="en-US" i="1" dirty="0" smtClean="0"/>
          </a:p>
          <a:p>
            <a:pPr marL="514350" lvl="0" indent="-514350">
              <a:buAutoNum type="alphaLcPeriod" startAt="2"/>
            </a:pPr>
            <a:r>
              <a:rPr lang="en-US" i="1" dirty="0" err="1"/>
              <a:t>Dampak</a:t>
            </a:r>
            <a:r>
              <a:rPr lang="en-US" i="1" dirty="0"/>
              <a:t> </a:t>
            </a:r>
            <a:r>
              <a:rPr lang="en-US" i="1" dirty="0" err="1"/>
              <a:t>Positif</a:t>
            </a:r>
            <a:r>
              <a:rPr lang="en-US" i="1" dirty="0"/>
              <a:t> </a:t>
            </a:r>
            <a:r>
              <a:rPr lang="en-US" i="1" dirty="0" err="1"/>
              <a:t>dan</a:t>
            </a:r>
            <a:r>
              <a:rPr lang="en-US" i="1" dirty="0"/>
              <a:t> </a:t>
            </a:r>
            <a:r>
              <a:rPr lang="en-US" i="1" dirty="0" err="1"/>
              <a:t>Negatif</a:t>
            </a:r>
            <a:r>
              <a:rPr lang="en-US" i="1" dirty="0"/>
              <a:t> </a:t>
            </a:r>
            <a:r>
              <a:rPr lang="en-US" i="1" dirty="0" err="1"/>
              <a:t>Teknologi</a:t>
            </a:r>
            <a:r>
              <a:rPr lang="en-US" i="1" dirty="0"/>
              <a:t> </a:t>
            </a:r>
            <a:r>
              <a:rPr lang="en-US" i="1" dirty="0" err="1"/>
              <a:t>Informasi</a:t>
            </a:r>
            <a:r>
              <a:rPr lang="en-US" i="1" dirty="0"/>
              <a:t> </a:t>
            </a:r>
            <a:r>
              <a:rPr lang="en-US" i="1" dirty="0" err="1"/>
              <a:t>dalam</a:t>
            </a:r>
            <a:r>
              <a:rPr lang="en-US" i="1" dirty="0"/>
              <a:t> </a:t>
            </a:r>
            <a:r>
              <a:rPr lang="en-US" i="1" dirty="0" err="1"/>
              <a:t>Kehidupan</a:t>
            </a:r>
            <a:r>
              <a:rPr lang="en-US" i="1" dirty="0"/>
              <a:t> </a:t>
            </a:r>
            <a:r>
              <a:rPr lang="en-US" i="1" dirty="0" err="1" smtClean="0"/>
              <a:t>Sehari-hari</a:t>
            </a:r>
            <a:endParaRPr lang="en-US" dirty="0"/>
          </a:p>
          <a:p>
            <a:pPr marL="0" indent="0">
              <a:buNone/>
            </a:pP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0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i="1" dirty="0" err="1" smtClean="0">
                <a:solidFill>
                  <a:srgbClr val="7676FE"/>
                </a:solidFill>
              </a:rPr>
              <a:t>Dampak</a:t>
            </a:r>
            <a:r>
              <a:rPr lang="en-US" sz="4000" b="1" i="1" dirty="0" smtClean="0">
                <a:solidFill>
                  <a:srgbClr val="7676FE"/>
                </a:solidFill>
              </a:rPr>
              <a:t> </a:t>
            </a:r>
            <a:r>
              <a:rPr lang="en-US" sz="3600" b="1" i="1" dirty="0">
                <a:solidFill>
                  <a:srgbClr val="C00000"/>
                </a:solidFill>
              </a:rPr>
              <a:t>(</a:t>
            </a:r>
            <a:r>
              <a:rPr lang="en-US" sz="3600" b="1" i="1" dirty="0" err="1">
                <a:solidFill>
                  <a:srgbClr val="C00000"/>
                </a:solidFill>
              </a:rPr>
              <a:t>Negatif</a:t>
            </a:r>
            <a:r>
              <a:rPr lang="en-US" sz="3600" b="1" i="1" dirty="0">
                <a:solidFill>
                  <a:srgbClr val="C00000"/>
                </a:solidFill>
              </a:rPr>
              <a:t>) </a:t>
            </a:r>
            <a:r>
              <a:rPr lang="en-US" sz="4000" b="1" i="1" dirty="0" err="1" smtClean="0">
                <a:solidFill>
                  <a:srgbClr val="7676FE"/>
                </a:solidFill>
              </a:rPr>
              <a:t>Sosial</a:t>
            </a:r>
            <a:r>
              <a:rPr lang="en-US" sz="4000" b="1" i="1" dirty="0" smtClean="0">
                <a:solidFill>
                  <a:srgbClr val="7676FE"/>
                </a:solidFill>
              </a:rPr>
              <a:t> </a:t>
            </a:r>
            <a:r>
              <a:rPr lang="en-US" sz="4000" b="1" i="1" dirty="0">
                <a:solidFill>
                  <a:srgbClr val="7676FE"/>
                </a:solidFill>
              </a:rPr>
              <a:t>&amp; </a:t>
            </a:r>
            <a:r>
              <a:rPr lang="en-US" sz="4000" b="1" i="1" dirty="0" err="1" smtClean="0">
                <a:solidFill>
                  <a:srgbClr val="7676FE"/>
                </a:solidFill>
              </a:rPr>
              <a:t>Psikologis</a:t>
            </a:r>
            <a:r>
              <a:rPr lang="en-US" sz="4000" b="1" i="1" dirty="0" smtClean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dari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 smtClean="0">
                <a:solidFill>
                  <a:srgbClr val="7676FE"/>
                </a:solidFill>
              </a:rPr>
              <a:t>Teknologi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 smtClean="0">
                <a:solidFill>
                  <a:srgbClr val="7676FE"/>
                </a:solidFill>
              </a:rPr>
              <a:t>Informasi</a:t>
            </a:r>
            <a:r>
              <a:rPr lang="en-US" sz="4000" b="1" i="1" dirty="0" smtClean="0">
                <a:solidFill>
                  <a:srgbClr val="7676FE"/>
                </a:solidFill>
              </a:rPr>
              <a:t>  (1) 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600" b="1" dirty="0" smtClean="0"/>
              <a:t>1. </a:t>
            </a:r>
            <a:r>
              <a:rPr lang="en-US" sz="3600" b="1" dirty="0" err="1" smtClean="0"/>
              <a:t>Ketergantungan</a:t>
            </a:r>
            <a:endParaRPr lang="en-US" sz="3600" b="1" dirty="0"/>
          </a:p>
          <a:p>
            <a:pPr lvl="1"/>
            <a:r>
              <a:rPr lang="en-US" dirty="0" smtClean="0"/>
              <a:t>Media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atraktif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merespon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stimulus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penggunanya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atraktif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penggunanya</a:t>
            </a:r>
            <a:r>
              <a:rPr lang="en-US" dirty="0"/>
              <a:t>  </a:t>
            </a:r>
            <a:r>
              <a:rPr lang="en-US" dirty="0" err="1" smtClean="0"/>
              <a:t>menemukan</a:t>
            </a:r>
            <a:r>
              <a:rPr lang="en-US" dirty="0" smtClean="0"/>
              <a:t> </a:t>
            </a:r>
            <a:r>
              <a:rPr lang="en-US" dirty="0" err="1"/>
              <a:t>dunianya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yang </a:t>
            </a:r>
            <a:r>
              <a:rPr lang="en-US" dirty="0" err="1" smtClean="0"/>
              <a:t>membuatnya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nyaman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melepaskan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. </a:t>
            </a:r>
          </a:p>
          <a:p>
            <a:pPr lvl="2"/>
            <a:r>
              <a:rPr lang="en-US" dirty="0" err="1" smtClean="0"/>
              <a:t>Misal</a:t>
            </a:r>
            <a:r>
              <a:rPr lang="en-US" dirty="0" smtClean="0"/>
              <a:t>: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smtClean="0"/>
              <a:t>media </a:t>
            </a:r>
            <a:r>
              <a:rPr lang="en-US" dirty="0" err="1" smtClean="0"/>
              <a:t>hiburan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i="1" dirty="0" smtClean="0"/>
              <a:t>games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75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7676FE"/>
                </a:solidFill>
              </a:rPr>
              <a:t>Dampak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(</a:t>
            </a:r>
            <a:r>
              <a:rPr lang="en-US" b="1" i="1" dirty="0" err="1">
                <a:solidFill>
                  <a:srgbClr val="C00000"/>
                </a:solidFill>
              </a:rPr>
              <a:t>Negatif</a:t>
            </a:r>
            <a:r>
              <a:rPr lang="en-US" b="1" i="1" dirty="0">
                <a:solidFill>
                  <a:srgbClr val="C00000"/>
                </a:solidFill>
              </a:rPr>
              <a:t>) </a:t>
            </a:r>
            <a:r>
              <a:rPr lang="en-US" b="1" i="1" dirty="0" err="1">
                <a:solidFill>
                  <a:srgbClr val="7676FE"/>
                </a:solidFill>
              </a:rPr>
              <a:t>Sosial</a:t>
            </a:r>
            <a:r>
              <a:rPr lang="en-US" b="1" i="1" dirty="0">
                <a:solidFill>
                  <a:srgbClr val="7676FE"/>
                </a:solidFill>
              </a:rPr>
              <a:t> &amp; </a:t>
            </a:r>
            <a:r>
              <a:rPr lang="en-US" b="1" i="1" dirty="0" err="1" smtClean="0">
                <a:solidFill>
                  <a:srgbClr val="7676FE"/>
                </a:solidFill>
              </a:rPr>
              <a:t>Psikologis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dari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Teknologi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 smtClean="0">
                <a:solidFill>
                  <a:srgbClr val="7676FE"/>
                </a:solidFill>
              </a:rPr>
              <a:t>Informasi</a:t>
            </a:r>
            <a:r>
              <a:rPr lang="en-US" b="1" i="1" dirty="0" smtClean="0">
                <a:solidFill>
                  <a:srgbClr val="7676FE"/>
                </a:solidFill>
              </a:rPr>
              <a:t> (2)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3900" b="1" dirty="0" smtClean="0"/>
              <a:t>2. </a:t>
            </a:r>
            <a:r>
              <a:rPr lang="en-US" sz="3900" b="1" dirty="0" err="1" smtClean="0"/>
              <a:t>Kekerasan</a:t>
            </a:r>
            <a:endParaRPr lang="en-US" sz="3900" b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internet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permainan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konten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/>
              <a:t>eksperimental</a:t>
            </a:r>
            <a:r>
              <a:rPr lang="en-US" dirty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:</a:t>
            </a:r>
          </a:p>
          <a:p>
            <a:pPr marL="1257300" lvl="2" indent="-457200"/>
            <a:r>
              <a:rPr lang="en-US" dirty="0" smtClean="0"/>
              <a:t>Ada </a:t>
            </a:r>
            <a:r>
              <a:rPr lang="en-US" dirty="0" err="1"/>
              <a:t>korelasi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kejahatan</a:t>
            </a:r>
            <a:r>
              <a:rPr lang="en-US" dirty="0"/>
              <a:t> di </a:t>
            </a:r>
            <a:r>
              <a:rPr lang="en-US" dirty="0" err="1"/>
              <a:t>kalangan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pembunuhan</a:t>
            </a:r>
            <a:r>
              <a:rPr lang="en-US" dirty="0"/>
              <a:t>. </a:t>
            </a:r>
          </a:p>
          <a:p>
            <a:pPr marL="1257300" lvl="2" indent="-457200"/>
            <a:r>
              <a:rPr lang="en-US" dirty="0" smtClean="0"/>
              <a:t>games </a:t>
            </a:r>
            <a:r>
              <a:rPr lang="en-US" dirty="0"/>
              <a:t>yang di </a:t>
            </a:r>
            <a:r>
              <a:rPr lang="en-US" dirty="0" err="1"/>
              <a:t>mainkan</a:t>
            </a:r>
            <a:r>
              <a:rPr lang="en-US" dirty="0"/>
              <a:t> di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di </a:t>
            </a:r>
            <a:r>
              <a:rPr lang="en-US" dirty="0" err="1"/>
              <a:t>televisi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sekalipun</a:t>
            </a:r>
            <a:r>
              <a:rPr lang="en-US" dirty="0"/>
              <a:t>.</a:t>
            </a:r>
          </a:p>
          <a:p>
            <a:pPr marL="40005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82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7676FE"/>
                </a:solidFill>
              </a:rPr>
              <a:t>Dampak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(</a:t>
            </a:r>
            <a:r>
              <a:rPr lang="en-US" b="1" i="1" dirty="0" err="1">
                <a:solidFill>
                  <a:srgbClr val="C00000"/>
                </a:solidFill>
              </a:rPr>
              <a:t>Negatif</a:t>
            </a:r>
            <a:r>
              <a:rPr lang="en-US" b="1" i="1" dirty="0">
                <a:solidFill>
                  <a:srgbClr val="C00000"/>
                </a:solidFill>
              </a:rPr>
              <a:t>) </a:t>
            </a:r>
            <a:r>
              <a:rPr lang="en-US" b="1" i="1" dirty="0" err="1">
                <a:solidFill>
                  <a:srgbClr val="7676FE"/>
                </a:solidFill>
              </a:rPr>
              <a:t>Sosial</a:t>
            </a:r>
            <a:r>
              <a:rPr lang="en-US" b="1" i="1" dirty="0">
                <a:solidFill>
                  <a:srgbClr val="7676FE"/>
                </a:solidFill>
              </a:rPr>
              <a:t> &amp; </a:t>
            </a:r>
            <a:r>
              <a:rPr lang="en-US" b="1" i="1" dirty="0" err="1" smtClean="0">
                <a:solidFill>
                  <a:srgbClr val="7676FE"/>
                </a:solidFill>
              </a:rPr>
              <a:t>Psikologis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 smtClean="0">
                <a:solidFill>
                  <a:srgbClr val="7676FE"/>
                </a:solidFill>
              </a:rPr>
              <a:t>Konten</a:t>
            </a:r>
            <a:r>
              <a:rPr lang="en-US" b="1" i="1" dirty="0" smtClean="0">
                <a:solidFill>
                  <a:srgbClr val="7676FE"/>
                </a:solidFill>
              </a:rPr>
              <a:t> yang </a:t>
            </a:r>
            <a:r>
              <a:rPr lang="en-US" b="1" i="1" dirty="0" err="1" smtClean="0">
                <a:solidFill>
                  <a:srgbClr val="7676FE"/>
                </a:solidFill>
              </a:rPr>
              <a:t>Berisi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 smtClean="0">
                <a:solidFill>
                  <a:srgbClr val="7676FE"/>
                </a:solidFill>
              </a:rPr>
              <a:t>Kekerasan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458200" cy="4343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mengalami</a:t>
            </a:r>
            <a:r>
              <a:rPr lang="en-US" dirty="0" smtClean="0"/>
              <a:t> </a:t>
            </a:r>
            <a:r>
              <a:rPr lang="en-US" dirty="0" err="1" smtClean="0"/>
              <a:t>penurunan</a:t>
            </a:r>
            <a:r>
              <a:rPr lang="en-US" dirty="0" smtClean="0"/>
              <a:t> </a:t>
            </a:r>
            <a:r>
              <a:rPr lang="en-US" dirty="0" err="1"/>
              <a:t>sensitivitas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 smtClean="0"/>
              <a:t>sesamanya</a:t>
            </a:r>
            <a:endParaRPr lang="en-US" dirty="0" smtClean="0"/>
          </a:p>
          <a:p>
            <a:r>
              <a:rPr lang="en-US" dirty="0" err="1"/>
              <a:t>M</a:t>
            </a:r>
            <a:r>
              <a:rPr lang="en-US" dirty="0" err="1" smtClean="0"/>
              <a:t>emicu</a:t>
            </a:r>
            <a:r>
              <a:rPr lang="en-US" dirty="0" smtClean="0"/>
              <a:t> </a:t>
            </a:r>
            <a:r>
              <a:rPr lang="en-US" dirty="0" err="1"/>
              <a:t>munculnya</a:t>
            </a:r>
            <a:r>
              <a:rPr lang="en-US" dirty="0"/>
              <a:t> </a:t>
            </a:r>
            <a:r>
              <a:rPr lang="en-US" dirty="0" err="1"/>
              <a:t>perilaku-perilaku</a:t>
            </a:r>
            <a:r>
              <a:rPr lang="en-US" dirty="0"/>
              <a:t> </a:t>
            </a:r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sadistis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/>
              <a:t>bertindak</a:t>
            </a:r>
            <a:r>
              <a:rPr lang="en-US" dirty="0"/>
              <a:t> </a:t>
            </a:r>
            <a:r>
              <a:rPr lang="en-US" dirty="0" err="1"/>
              <a:t>kriminal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yang </a:t>
            </a:r>
            <a:r>
              <a:rPr lang="en-US" dirty="0" err="1" smtClean="0"/>
              <a:t>dilihatnya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89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7676FE"/>
                </a:solidFill>
              </a:rPr>
              <a:t>Dampak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(</a:t>
            </a:r>
            <a:r>
              <a:rPr lang="en-US" b="1" i="1" dirty="0" err="1">
                <a:solidFill>
                  <a:srgbClr val="C00000"/>
                </a:solidFill>
              </a:rPr>
              <a:t>Negatif</a:t>
            </a:r>
            <a:r>
              <a:rPr lang="en-US" b="1" i="1" dirty="0">
                <a:solidFill>
                  <a:srgbClr val="C00000"/>
                </a:solidFill>
              </a:rPr>
              <a:t>) </a:t>
            </a:r>
            <a:r>
              <a:rPr lang="en-US" b="1" i="1" dirty="0" err="1">
                <a:solidFill>
                  <a:srgbClr val="7676FE"/>
                </a:solidFill>
              </a:rPr>
              <a:t>Sosial</a:t>
            </a:r>
            <a:r>
              <a:rPr lang="en-US" b="1" i="1" dirty="0">
                <a:solidFill>
                  <a:srgbClr val="7676FE"/>
                </a:solidFill>
              </a:rPr>
              <a:t> &amp; </a:t>
            </a:r>
            <a:r>
              <a:rPr lang="en-US" b="1" i="1" dirty="0" err="1" smtClean="0">
                <a:solidFill>
                  <a:srgbClr val="7676FE"/>
                </a:solidFill>
              </a:rPr>
              <a:t>Psikologis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dari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Teknologi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Informasi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smtClean="0">
                <a:solidFill>
                  <a:srgbClr val="7676FE"/>
                </a:solidFill>
              </a:rPr>
              <a:t>(3)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3600" b="1" dirty="0" smtClean="0"/>
              <a:t>3. </a:t>
            </a:r>
            <a:r>
              <a:rPr lang="en-US" sz="3600" b="1" dirty="0" err="1" smtClean="0"/>
              <a:t>Pornografi</a:t>
            </a:r>
            <a:endParaRPr lang="en-US" sz="3600" b="1" dirty="0"/>
          </a:p>
          <a:p>
            <a:r>
              <a:rPr lang="en-US" dirty="0" err="1" smtClean="0"/>
              <a:t>Konten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internet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memuat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pornografi</a:t>
            </a:r>
            <a:r>
              <a:rPr lang="en-US" dirty="0" smtClean="0"/>
              <a:t>,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situs-situs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.</a:t>
            </a:r>
          </a:p>
          <a:p>
            <a:r>
              <a:rPr lang="en-US" dirty="0" err="1"/>
              <a:t>M</a:t>
            </a:r>
            <a:r>
              <a:rPr lang="en-US" dirty="0" err="1" smtClean="0"/>
              <a:t>eresahkan</a:t>
            </a:r>
            <a:r>
              <a:rPr lang="en-US" dirty="0" smtClean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kalangan</a:t>
            </a:r>
            <a:r>
              <a:rPr lang="en-US" dirty="0"/>
              <a:t> orang </a:t>
            </a:r>
            <a:r>
              <a:rPr lang="en-US" dirty="0" err="1"/>
              <a:t>tua</a:t>
            </a:r>
            <a:r>
              <a:rPr lang="en-US" dirty="0"/>
              <a:t> yang </a:t>
            </a:r>
            <a:r>
              <a:rPr lang="en-US" dirty="0" err="1"/>
              <a:t>khawatir</a:t>
            </a:r>
            <a:r>
              <a:rPr lang="en-US" dirty="0"/>
              <a:t> </a:t>
            </a:r>
            <a:r>
              <a:rPr lang="en-US" dirty="0" err="1"/>
              <a:t>anak-anaknya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mengonsumsi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bersifat</a:t>
            </a:r>
            <a:r>
              <a:rPr lang="en-US" dirty="0"/>
              <a:t> porno. </a:t>
            </a:r>
            <a:endParaRPr lang="en-US" dirty="0" smtClean="0"/>
          </a:p>
          <a:p>
            <a:r>
              <a:rPr lang="en-US" dirty="0" err="1" smtClean="0"/>
              <a:t>Pornografi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bertindak</a:t>
            </a:r>
            <a:r>
              <a:rPr lang="en-US" dirty="0" smtClean="0"/>
              <a:t> </a:t>
            </a:r>
            <a:r>
              <a:rPr lang="en-US" dirty="0" err="1" smtClean="0"/>
              <a:t>kriminal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88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7676FE"/>
                </a:solidFill>
              </a:rPr>
              <a:t>Dampak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>
                <a:solidFill>
                  <a:srgbClr val="C00000"/>
                </a:solidFill>
              </a:rPr>
              <a:t>(</a:t>
            </a:r>
            <a:r>
              <a:rPr lang="en-US" b="1" i="1" dirty="0" err="1">
                <a:solidFill>
                  <a:srgbClr val="C00000"/>
                </a:solidFill>
              </a:rPr>
              <a:t>Negatif</a:t>
            </a:r>
            <a:r>
              <a:rPr lang="en-US" b="1" i="1" dirty="0">
                <a:solidFill>
                  <a:srgbClr val="C00000"/>
                </a:solidFill>
              </a:rPr>
              <a:t>) </a:t>
            </a:r>
            <a:r>
              <a:rPr lang="en-US" b="1" i="1" dirty="0" err="1">
                <a:solidFill>
                  <a:srgbClr val="7676FE"/>
                </a:solidFill>
              </a:rPr>
              <a:t>Sosial</a:t>
            </a:r>
            <a:r>
              <a:rPr lang="en-US" b="1" i="1" dirty="0">
                <a:solidFill>
                  <a:srgbClr val="7676FE"/>
                </a:solidFill>
              </a:rPr>
              <a:t> &amp; </a:t>
            </a:r>
            <a:r>
              <a:rPr lang="en-US" b="1" i="1" dirty="0" err="1" smtClean="0">
                <a:solidFill>
                  <a:srgbClr val="7676FE"/>
                </a:solidFill>
              </a:rPr>
              <a:t>Psikologis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dari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Teknologi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Informasi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smtClean="0">
                <a:solidFill>
                  <a:srgbClr val="7676FE"/>
                </a:solidFill>
              </a:rPr>
              <a:t>(4)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7461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 smtClean="0"/>
              <a:t>4. </a:t>
            </a:r>
            <a:r>
              <a:rPr lang="en-US" sz="3600" b="1" i="1" dirty="0" smtClean="0"/>
              <a:t>Antisocial Behavior </a:t>
            </a:r>
            <a:r>
              <a:rPr lang="en-US" sz="3600" b="1" dirty="0" smtClean="0"/>
              <a:t>(</a:t>
            </a:r>
            <a:r>
              <a:rPr lang="en-US" sz="3600" b="1" dirty="0" err="1" smtClean="0"/>
              <a:t>Sikap</a:t>
            </a:r>
            <a:r>
              <a:rPr lang="en-US" sz="3600" b="1" dirty="0" smtClean="0"/>
              <a:t> anti </a:t>
            </a:r>
            <a:r>
              <a:rPr lang="en-US" sz="3600" b="1" dirty="0" err="1" smtClean="0"/>
              <a:t>sosial</a:t>
            </a:r>
            <a:r>
              <a:rPr lang="en-US" sz="3600" b="1" dirty="0" smtClean="0"/>
              <a:t>)</a:t>
            </a:r>
            <a:endParaRPr lang="en-US" sz="3600" b="1" i="1" dirty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engguna</a:t>
            </a:r>
            <a:r>
              <a:rPr lang="en-US" dirty="0" smtClean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 smtClean="0"/>
              <a:t>berkurang</a:t>
            </a:r>
            <a:r>
              <a:rPr lang="en-US" dirty="0" smtClean="0"/>
              <a:t> 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kepeduliannya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sosialnya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disekitarnya</a:t>
            </a:r>
            <a:r>
              <a:rPr lang="en-US" dirty="0"/>
              <a:t>, </a:t>
            </a:r>
            <a:r>
              <a:rPr lang="en-US" dirty="0" err="1"/>
              <a:t>satu-satunya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perhatiannya</a:t>
            </a:r>
            <a:r>
              <a:rPr lang="en-US" dirty="0"/>
              <a:t> </a:t>
            </a:r>
            <a:r>
              <a:rPr lang="en-US" dirty="0" err="1"/>
              <a:t>hanyalah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28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7676FE"/>
                </a:solidFill>
              </a:rPr>
              <a:t>Antisocial Behavior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058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/>
              <a:t>Orang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menjadi</a:t>
            </a:r>
            <a:r>
              <a:rPr lang="en-US" sz="3600" dirty="0"/>
              <a:t> </a:t>
            </a:r>
            <a:r>
              <a:rPr lang="en-US" sz="3600" dirty="0" err="1"/>
              <a:t>lebih</a:t>
            </a:r>
            <a:r>
              <a:rPr lang="en-US" sz="3600" dirty="0"/>
              <a:t> </a:t>
            </a:r>
            <a:r>
              <a:rPr lang="en-US" sz="3600" dirty="0" err="1"/>
              <a:t>jarang</a:t>
            </a:r>
            <a:r>
              <a:rPr lang="en-US" sz="3600" dirty="0"/>
              <a:t> </a:t>
            </a:r>
            <a:r>
              <a:rPr lang="en-US" sz="3600" dirty="0" err="1"/>
              <a:t>berinteraksi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lingkungan</a:t>
            </a:r>
            <a:r>
              <a:rPr lang="en-US" sz="3600" dirty="0"/>
              <a:t> di </a:t>
            </a:r>
            <a:r>
              <a:rPr lang="en-US" sz="3600" dirty="0" err="1"/>
              <a:t>sekitarnya</a:t>
            </a:r>
            <a:r>
              <a:rPr lang="en-US" sz="3600" dirty="0"/>
              <a:t>, </a:t>
            </a:r>
            <a:r>
              <a:rPr lang="en-US" sz="3600" dirty="0" err="1"/>
              <a:t>sehingga</a:t>
            </a:r>
            <a:r>
              <a:rPr lang="en-US" sz="3600" dirty="0"/>
              <a:t> </a:t>
            </a:r>
            <a:r>
              <a:rPr lang="en-US" sz="3600" dirty="0" err="1"/>
              <a:t>kemampuan</a:t>
            </a:r>
            <a:r>
              <a:rPr lang="en-US" sz="3600" dirty="0"/>
              <a:t> interpersonal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emosionalnya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berkembang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optimal. </a:t>
            </a:r>
            <a:endParaRPr lang="en-US" sz="3600" dirty="0" smtClean="0"/>
          </a:p>
          <a:p>
            <a:r>
              <a:rPr lang="en-US" sz="3600" dirty="0" smtClean="0"/>
              <a:t>Lama </a:t>
            </a:r>
            <a:r>
              <a:rPr lang="en-US" sz="3600" dirty="0" err="1"/>
              <a:t>kelamaan</a:t>
            </a:r>
            <a:r>
              <a:rPr lang="en-US" sz="3600" dirty="0"/>
              <a:t>, </a:t>
            </a:r>
            <a:r>
              <a:rPr lang="en-US" sz="3600" dirty="0" err="1"/>
              <a:t>seseorang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sulit</a:t>
            </a:r>
            <a:r>
              <a:rPr lang="en-US" sz="3600" dirty="0"/>
              <a:t> </a:t>
            </a:r>
            <a:r>
              <a:rPr lang="en-US" sz="3600" dirty="0" err="1"/>
              <a:t>menjalin</a:t>
            </a:r>
            <a:r>
              <a:rPr lang="en-US" sz="3600" dirty="0"/>
              <a:t> </a:t>
            </a:r>
            <a:r>
              <a:rPr lang="en-US" sz="3600" dirty="0" err="1"/>
              <a:t>komunikasi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membangun</a:t>
            </a:r>
            <a:r>
              <a:rPr lang="en-US" sz="3600" dirty="0"/>
              <a:t> </a:t>
            </a:r>
            <a:r>
              <a:rPr lang="en-US" sz="3600" dirty="0" err="1"/>
              <a:t>relasi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orang-orang </a:t>
            </a:r>
            <a:r>
              <a:rPr lang="en-US" sz="3600" dirty="0" err="1"/>
              <a:t>disekitarnya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Bila</a:t>
            </a:r>
            <a:r>
              <a:rPr lang="en-US" sz="3600" dirty="0" smtClean="0"/>
              <a:t> </a:t>
            </a:r>
            <a:r>
              <a:rPr lang="en-US" sz="3600" dirty="0" err="1"/>
              <a:t>hal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segera</a:t>
            </a:r>
            <a:r>
              <a:rPr lang="en-US" sz="3600" dirty="0"/>
              <a:t> </a:t>
            </a:r>
            <a:r>
              <a:rPr lang="en-US" sz="3600" dirty="0" err="1"/>
              <a:t>ditanggulangi</a:t>
            </a:r>
            <a:r>
              <a:rPr lang="en-US" sz="3600" dirty="0"/>
              <a:t>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 smtClean="0"/>
              <a:t>menimbulkan</a:t>
            </a:r>
            <a:r>
              <a:rPr lang="en-US" sz="3600" dirty="0" smtClean="0"/>
              <a:t> </a:t>
            </a:r>
            <a:r>
              <a:rPr lang="en-US" sz="3600" dirty="0" err="1"/>
              <a:t>dampak</a:t>
            </a:r>
            <a:r>
              <a:rPr lang="en-US" sz="3600" dirty="0"/>
              <a:t> yang </a:t>
            </a:r>
            <a:r>
              <a:rPr lang="en-US" sz="3600" dirty="0" err="1"/>
              <a:t>sangat</a:t>
            </a:r>
            <a:r>
              <a:rPr lang="en-US" sz="3600" dirty="0"/>
              <a:t> </a:t>
            </a:r>
            <a:r>
              <a:rPr lang="en-US" sz="3600" dirty="0" err="1" smtClean="0"/>
              <a:t>buruk</a:t>
            </a:r>
            <a:r>
              <a:rPr lang="en-US" sz="3600" dirty="0" smtClean="0"/>
              <a:t>:</a:t>
            </a:r>
          </a:p>
          <a:p>
            <a:pPr lvl="1"/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/>
              <a:t>lama </a:t>
            </a:r>
            <a:r>
              <a:rPr lang="en-US" dirty="0" err="1"/>
              <a:t>kelamaan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individualis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sosialisasi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44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i="1" dirty="0" err="1">
                <a:solidFill>
                  <a:srgbClr val="7676FE"/>
                </a:solidFill>
              </a:rPr>
              <a:t>Dampak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smtClean="0">
                <a:solidFill>
                  <a:srgbClr val="7676FE"/>
                </a:solidFill>
              </a:rPr>
              <a:t>(</a:t>
            </a:r>
            <a:r>
              <a:rPr lang="en-US" b="1" i="1" dirty="0" err="1" smtClean="0">
                <a:solidFill>
                  <a:srgbClr val="7676FE"/>
                </a:solidFill>
              </a:rPr>
              <a:t>Negatif</a:t>
            </a:r>
            <a:r>
              <a:rPr lang="en-US" b="1" i="1" dirty="0" smtClean="0">
                <a:solidFill>
                  <a:srgbClr val="7676FE"/>
                </a:solidFill>
              </a:rPr>
              <a:t>) </a:t>
            </a:r>
            <a:r>
              <a:rPr lang="en-US" b="1" i="1" dirty="0" err="1" smtClean="0">
                <a:solidFill>
                  <a:srgbClr val="7676FE"/>
                </a:solidFill>
              </a:rPr>
              <a:t>Teknologi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Informasi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Bagi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 smtClean="0">
                <a:solidFill>
                  <a:srgbClr val="7676FE"/>
                </a:solidFill>
              </a:rPr>
              <a:t>Pendidikan</a:t>
            </a:r>
            <a:r>
              <a:rPr lang="en-US" b="1" i="1" dirty="0" smtClean="0">
                <a:solidFill>
                  <a:srgbClr val="7676FE"/>
                </a:solidFill>
              </a:rPr>
              <a:t> (1)</a:t>
            </a:r>
            <a:r>
              <a:rPr lang="en-US" i="1" dirty="0"/>
              <a:t/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1"/>
            <a:ext cx="8229600" cy="3962400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b="1" dirty="0" smtClean="0"/>
              <a:t>1. </a:t>
            </a:r>
            <a:r>
              <a:rPr lang="en-US" sz="3600" b="1" dirty="0" err="1" smtClean="0"/>
              <a:t>Malas</a:t>
            </a:r>
            <a:r>
              <a:rPr lang="en-US" sz="3600" b="1" dirty="0" smtClean="0"/>
              <a:t> </a:t>
            </a:r>
            <a:r>
              <a:rPr lang="en-US" sz="3600" b="1" dirty="0" err="1"/>
              <a:t>belajar</a:t>
            </a:r>
            <a:r>
              <a:rPr lang="en-US" sz="3600" b="1" dirty="0"/>
              <a:t>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mengerjakan</a:t>
            </a:r>
            <a:r>
              <a:rPr lang="en-US" sz="3600" b="1" dirty="0"/>
              <a:t> </a:t>
            </a:r>
            <a:r>
              <a:rPr lang="en-US" sz="3600" b="1" dirty="0" err="1"/>
              <a:t>tugas</a:t>
            </a:r>
            <a:endParaRPr lang="en-US" sz="3600" b="1" dirty="0"/>
          </a:p>
          <a:p>
            <a:pPr marL="400050" lvl="1" indent="0">
              <a:buNone/>
            </a:pP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anak-anak</a:t>
            </a:r>
            <a:r>
              <a:rPr lang="en-US" dirty="0"/>
              <a:t> yang </a:t>
            </a:r>
            <a:r>
              <a:rPr lang="en-US" dirty="0" err="1"/>
              <a:t>terbiasa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malas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bermain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78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err="1">
                <a:solidFill>
                  <a:srgbClr val="7676FE"/>
                </a:solidFill>
              </a:rPr>
              <a:t>Dampak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smtClean="0">
                <a:solidFill>
                  <a:srgbClr val="7676FE"/>
                </a:solidFill>
              </a:rPr>
              <a:t>(</a:t>
            </a:r>
            <a:r>
              <a:rPr lang="en-US" b="1" i="1" dirty="0" err="1" smtClean="0">
                <a:solidFill>
                  <a:srgbClr val="7676FE"/>
                </a:solidFill>
              </a:rPr>
              <a:t>Negatif</a:t>
            </a:r>
            <a:r>
              <a:rPr lang="en-US" b="1" i="1" dirty="0" smtClean="0">
                <a:solidFill>
                  <a:srgbClr val="7676FE"/>
                </a:solidFill>
              </a:rPr>
              <a:t>) </a:t>
            </a:r>
            <a:r>
              <a:rPr lang="en-US" b="1" i="1" dirty="0" err="1" smtClean="0">
                <a:solidFill>
                  <a:srgbClr val="7676FE"/>
                </a:solidFill>
              </a:rPr>
              <a:t>Teknologi</a:t>
            </a:r>
            <a:r>
              <a:rPr lang="en-US" b="1" i="1" dirty="0" smtClean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Informasi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>
                <a:solidFill>
                  <a:srgbClr val="7676FE"/>
                </a:solidFill>
              </a:rPr>
              <a:t>Bagi</a:t>
            </a:r>
            <a:r>
              <a:rPr lang="en-US" b="1" i="1" dirty="0">
                <a:solidFill>
                  <a:srgbClr val="7676FE"/>
                </a:solidFill>
              </a:rPr>
              <a:t> </a:t>
            </a:r>
            <a:r>
              <a:rPr lang="en-US" b="1" i="1" dirty="0" err="1" smtClean="0">
                <a:solidFill>
                  <a:srgbClr val="7676FE"/>
                </a:solidFill>
              </a:rPr>
              <a:t>Pendidikan</a:t>
            </a:r>
            <a:r>
              <a:rPr lang="en-US" b="1" i="1" dirty="0" smtClean="0">
                <a:solidFill>
                  <a:srgbClr val="7676FE"/>
                </a:solidFill>
              </a:rPr>
              <a:t> (2)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3500" b="1" dirty="0" smtClean="0"/>
              <a:t>2. </a:t>
            </a:r>
            <a:r>
              <a:rPr lang="en-US" sz="3500" b="1" dirty="0" err="1" smtClean="0"/>
              <a:t>Perubahan</a:t>
            </a:r>
            <a:r>
              <a:rPr lang="en-US" sz="3500" b="1" dirty="0" smtClean="0"/>
              <a:t> </a:t>
            </a:r>
            <a:r>
              <a:rPr lang="en-US" sz="3500" b="1" dirty="0" err="1"/>
              <a:t>Tulisan</a:t>
            </a:r>
            <a:r>
              <a:rPr lang="en-US" sz="3500" b="1" dirty="0"/>
              <a:t> </a:t>
            </a:r>
            <a:r>
              <a:rPr lang="en-US" sz="3500" b="1" dirty="0" err="1"/>
              <a:t>Tangan</a:t>
            </a:r>
            <a:endParaRPr lang="en-US" sz="3500" b="1" dirty="0"/>
          </a:p>
          <a:p>
            <a:pPr lvl="1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kemudahan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kepraktisan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,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cenderung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mengetik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manual. </a:t>
            </a:r>
            <a:endParaRPr lang="en-US" dirty="0" smtClean="0"/>
          </a:p>
          <a:p>
            <a:pPr lvl="1"/>
            <a:r>
              <a:rPr lang="en-US" dirty="0" err="1" smtClean="0"/>
              <a:t>Akibatnya</a:t>
            </a:r>
            <a:r>
              <a:rPr lang="en-US" dirty="0"/>
              <a:t>, lama </a:t>
            </a:r>
            <a:r>
              <a:rPr lang="en-US" dirty="0" err="1"/>
              <a:t>kelamaan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i="1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,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dulunya</a:t>
            </a:r>
            <a:r>
              <a:rPr lang="en-US" dirty="0"/>
              <a:t> </a:t>
            </a:r>
            <a:r>
              <a:rPr lang="en-US" dirty="0" err="1" smtClean="0"/>
              <a:t>rapih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tulisan</a:t>
            </a:r>
            <a:r>
              <a:rPr lang="en-US" dirty="0"/>
              <a:t> yang </a:t>
            </a:r>
            <a:r>
              <a:rPr lang="en-US" dirty="0" err="1"/>
              <a:t>berantakan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 smtClean="0"/>
              <a:t>dibaca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generasi</a:t>
            </a:r>
            <a:r>
              <a:rPr lang="en-US" dirty="0" smtClean="0"/>
              <a:t> </a:t>
            </a:r>
            <a:r>
              <a:rPr lang="en-US" dirty="0" err="1" smtClean="0"/>
              <a:t>muda</a:t>
            </a:r>
            <a:r>
              <a:rPr lang="en-US" dirty="0" smtClean="0"/>
              <a:t> di </a:t>
            </a:r>
            <a:r>
              <a:rPr lang="en-US" dirty="0" err="1" smtClean="0"/>
              <a:t>Jepang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altLang="ja-JP" dirty="0" err="1" smtClean="0"/>
              <a:t>huruf</a:t>
            </a:r>
            <a:r>
              <a:rPr lang="ja-JP" altLang="en-US" dirty="0"/>
              <a:t> </a:t>
            </a:r>
            <a:r>
              <a:rPr lang="en-US" altLang="ja-JP" dirty="0" smtClean="0"/>
              <a:t>kanji</a:t>
            </a:r>
            <a:r>
              <a:rPr lang="ja-JP" altLang="en-US" dirty="0" smtClean="0"/>
              <a:t>　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335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dirty="0" err="1">
                <a:solidFill>
                  <a:srgbClr val="7676FE"/>
                </a:solidFill>
              </a:rPr>
              <a:t>Dampak</a:t>
            </a:r>
            <a:r>
              <a:rPr lang="en-US" sz="3600" b="1" i="1" dirty="0">
                <a:solidFill>
                  <a:srgbClr val="7676FE"/>
                </a:solidFill>
              </a:rPr>
              <a:t> </a:t>
            </a:r>
            <a:r>
              <a:rPr lang="en-US" sz="3600" b="1" i="1" dirty="0" err="1" smtClean="0">
                <a:solidFill>
                  <a:srgbClr val="C00000"/>
                </a:solidFill>
              </a:rPr>
              <a:t>Negatif</a:t>
            </a:r>
            <a:r>
              <a:rPr lang="en-US" sz="3600" b="1" i="1" dirty="0" smtClean="0">
                <a:solidFill>
                  <a:srgbClr val="FFC000"/>
                </a:solidFill>
              </a:rPr>
              <a:t> </a:t>
            </a:r>
            <a:r>
              <a:rPr lang="en-US" sz="3600" b="1" i="1" dirty="0" err="1">
                <a:solidFill>
                  <a:srgbClr val="7676FE"/>
                </a:solidFill>
              </a:rPr>
              <a:t>Teknologi</a:t>
            </a:r>
            <a:r>
              <a:rPr lang="en-US" sz="3600" b="1" i="1" dirty="0">
                <a:solidFill>
                  <a:srgbClr val="7676FE"/>
                </a:solidFill>
              </a:rPr>
              <a:t> </a:t>
            </a:r>
            <a:r>
              <a:rPr lang="en-US" sz="3600" b="1" i="1" dirty="0" err="1">
                <a:solidFill>
                  <a:srgbClr val="7676FE"/>
                </a:solidFill>
              </a:rPr>
              <a:t>Informasi</a:t>
            </a:r>
            <a:r>
              <a:rPr lang="en-US" sz="3600" b="1" i="1" dirty="0">
                <a:solidFill>
                  <a:srgbClr val="7676FE"/>
                </a:solidFill>
              </a:rPr>
              <a:t> </a:t>
            </a:r>
            <a:r>
              <a:rPr lang="en-US" sz="3600" b="1" i="1" dirty="0" err="1">
                <a:solidFill>
                  <a:srgbClr val="7676FE"/>
                </a:solidFill>
              </a:rPr>
              <a:t>dalam</a:t>
            </a:r>
            <a:r>
              <a:rPr lang="en-US" sz="3600" b="1" i="1" dirty="0">
                <a:solidFill>
                  <a:srgbClr val="7676FE"/>
                </a:solidFill>
              </a:rPr>
              <a:t> </a:t>
            </a:r>
            <a:r>
              <a:rPr lang="en-US" sz="3600" b="1" i="1" dirty="0" err="1">
                <a:solidFill>
                  <a:srgbClr val="7676FE"/>
                </a:solidFill>
              </a:rPr>
              <a:t>Kehidupan</a:t>
            </a:r>
            <a:r>
              <a:rPr lang="en-US" sz="3600" b="1" i="1" dirty="0">
                <a:solidFill>
                  <a:srgbClr val="7676FE"/>
                </a:solidFill>
              </a:rPr>
              <a:t> </a:t>
            </a:r>
            <a:r>
              <a:rPr lang="en-US" sz="3600" b="1" i="1" dirty="0" err="1">
                <a:solidFill>
                  <a:srgbClr val="7676FE"/>
                </a:solidFill>
              </a:rPr>
              <a:t>Sehari-hari</a:t>
            </a:r>
            <a:r>
              <a:rPr lang="en-US" sz="3600" b="1" i="1" dirty="0">
                <a:solidFill>
                  <a:srgbClr val="7676FE"/>
                </a:solidFill>
              </a:rPr>
              <a:t> (1)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Munculnya</a:t>
            </a:r>
            <a:r>
              <a:rPr lang="en-US" dirty="0" smtClean="0"/>
              <a:t> </a:t>
            </a:r>
            <a:r>
              <a:rPr lang="en-US" dirty="0" err="1"/>
              <a:t>kejahatan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 smtClean="0"/>
              <a:t>baru</a:t>
            </a:r>
            <a:endParaRPr lang="en-US" dirty="0" smtClean="0"/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: </a:t>
            </a:r>
          </a:p>
          <a:p>
            <a:pPr lvl="2"/>
            <a:r>
              <a:rPr lang="en-US" dirty="0" err="1" smtClean="0"/>
              <a:t>penipuan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memanipulasi</a:t>
            </a:r>
            <a:r>
              <a:rPr lang="en-US" dirty="0"/>
              <a:t> data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smtClean="0"/>
              <a:t>bank</a:t>
            </a:r>
          </a:p>
          <a:p>
            <a:pPr lvl="2"/>
            <a:r>
              <a:rPr lang="en-US" dirty="0" err="1" smtClean="0"/>
              <a:t>pencurian</a:t>
            </a:r>
            <a:r>
              <a:rPr lang="en-US" dirty="0" smtClean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berharga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sabotase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lvl="2"/>
            <a:r>
              <a:rPr lang="en-US" dirty="0" smtClean="0"/>
              <a:t>virus </a:t>
            </a:r>
            <a:r>
              <a:rPr lang="en-US" dirty="0" err="1" smtClean="0"/>
              <a:t>komputer</a:t>
            </a:r>
            <a:r>
              <a:rPr lang="en-US" dirty="0"/>
              <a:t>, </a:t>
            </a:r>
            <a:endParaRPr lang="en-US" dirty="0" smtClean="0"/>
          </a:p>
          <a:p>
            <a:pPr lvl="2"/>
            <a:r>
              <a:rPr lang="en-US" dirty="0" err="1" smtClean="0"/>
              <a:t>penyadapan</a:t>
            </a:r>
            <a:r>
              <a:rPr lang="en-US" dirty="0" smtClean="0"/>
              <a:t> </a:t>
            </a:r>
            <a:r>
              <a:rPr lang="en-US" dirty="0"/>
              <a:t>email, </a:t>
            </a:r>
            <a:r>
              <a:rPr lang="en-US" dirty="0" err="1"/>
              <a:t>dsb</a:t>
            </a:r>
            <a:r>
              <a:rPr lang="en-US" dirty="0"/>
              <a:t>.</a:t>
            </a:r>
          </a:p>
          <a:p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hak-hak</a:t>
            </a:r>
            <a:r>
              <a:rPr lang="en-US" dirty="0"/>
              <a:t> </a:t>
            </a:r>
            <a:r>
              <a:rPr lang="en-US" dirty="0" err="1" smtClean="0"/>
              <a:t>privasi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77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7676FE"/>
                </a:solidFill>
              </a:rPr>
              <a:t>Topik</a:t>
            </a:r>
            <a:r>
              <a:rPr lang="en-US" b="1" dirty="0" smtClean="0">
                <a:solidFill>
                  <a:srgbClr val="7676FE"/>
                </a:solidFill>
              </a:rPr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Hari</a:t>
            </a:r>
            <a:r>
              <a:rPr lang="en-US" b="1" dirty="0" smtClean="0">
                <a:solidFill>
                  <a:srgbClr val="7676FE"/>
                </a:solidFill>
              </a:rPr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Ini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Social </a:t>
            </a:r>
            <a:r>
              <a:rPr lang="en-US" b="1" i="1" dirty="0"/>
              <a:t>Context </a:t>
            </a:r>
            <a:r>
              <a:rPr lang="en-US" b="1" i="1" dirty="0" smtClean="0"/>
              <a:t> - Impact</a:t>
            </a:r>
            <a:endParaRPr lang="en-US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14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i="1" dirty="0" err="1">
                <a:solidFill>
                  <a:srgbClr val="7676FE"/>
                </a:solidFill>
              </a:rPr>
              <a:t>Dampak</a:t>
            </a:r>
            <a:r>
              <a:rPr lang="en-US" sz="3200" b="1" i="1" dirty="0">
                <a:solidFill>
                  <a:srgbClr val="7676FE"/>
                </a:solidFill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</a:rPr>
              <a:t>Negatif</a:t>
            </a:r>
            <a:r>
              <a:rPr lang="en-US" sz="3200" b="1" i="1" dirty="0">
                <a:solidFill>
                  <a:srgbClr val="FFC000"/>
                </a:solidFill>
              </a:rPr>
              <a:t> </a:t>
            </a:r>
            <a:r>
              <a:rPr lang="en-US" sz="3200" b="1" i="1" dirty="0" err="1">
                <a:solidFill>
                  <a:srgbClr val="7676FE"/>
                </a:solidFill>
              </a:rPr>
              <a:t>Teknologi</a:t>
            </a:r>
            <a:r>
              <a:rPr lang="en-US" sz="3200" b="1" i="1" dirty="0">
                <a:solidFill>
                  <a:srgbClr val="7676FE"/>
                </a:solidFill>
              </a:rPr>
              <a:t> </a:t>
            </a:r>
            <a:r>
              <a:rPr lang="en-US" sz="3200" b="1" i="1" dirty="0" err="1">
                <a:solidFill>
                  <a:srgbClr val="7676FE"/>
                </a:solidFill>
              </a:rPr>
              <a:t>Informasi</a:t>
            </a:r>
            <a:r>
              <a:rPr lang="en-US" sz="3200" b="1" i="1" dirty="0">
                <a:solidFill>
                  <a:srgbClr val="7676FE"/>
                </a:solidFill>
              </a:rPr>
              <a:t> </a:t>
            </a:r>
            <a:r>
              <a:rPr lang="en-US" sz="3200" b="1" i="1" dirty="0" err="1">
                <a:solidFill>
                  <a:srgbClr val="7676FE"/>
                </a:solidFill>
              </a:rPr>
              <a:t>dalam</a:t>
            </a:r>
            <a:r>
              <a:rPr lang="en-US" sz="3200" b="1" i="1" dirty="0">
                <a:solidFill>
                  <a:srgbClr val="7676FE"/>
                </a:solidFill>
              </a:rPr>
              <a:t> </a:t>
            </a:r>
            <a:r>
              <a:rPr lang="en-US" sz="3200" b="1" i="1" dirty="0" err="1">
                <a:solidFill>
                  <a:srgbClr val="7676FE"/>
                </a:solidFill>
              </a:rPr>
              <a:t>Kehidupan</a:t>
            </a:r>
            <a:r>
              <a:rPr lang="en-US" sz="3200" b="1" i="1" dirty="0">
                <a:solidFill>
                  <a:srgbClr val="7676FE"/>
                </a:solidFill>
              </a:rPr>
              <a:t> </a:t>
            </a:r>
            <a:r>
              <a:rPr lang="en-US" sz="3200" b="1" i="1" dirty="0" err="1">
                <a:solidFill>
                  <a:srgbClr val="7676FE"/>
                </a:solidFill>
              </a:rPr>
              <a:t>Sehari-hari</a:t>
            </a:r>
            <a:r>
              <a:rPr lang="en-US" sz="3200" b="1" i="1" dirty="0">
                <a:solidFill>
                  <a:srgbClr val="7676FE"/>
                </a:solidFill>
              </a:rPr>
              <a:t> </a:t>
            </a:r>
            <a:r>
              <a:rPr lang="en-US" sz="3200" b="1" i="1" dirty="0" smtClean="0">
                <a:solidFill>
                  <a:srgbClr val="7676FE"/>
                </a:solidFill>
              </a:rPr>
              <a:t>(2)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429000"/>
          </a:xfrm>
        </p:spPr>
        <p:txBody>
          <a:bodyPr>
            <a:normAutofit/>
          </a:bodyPr>
          <a:lstStyle/>
          <a:p>
            <a:r>
              <a:rPr lang="en-US" dirty="0" err="1"/>
              <a:t>Pembajakan</a:t>
            </a:r>
            <a:r>
              <a:rPr lang="en-US" dirty="0"/>
              <a:t> </a:t>
            </a:r>
            <a:r>
              <a:rPr lang="en-US" dirty="0" err="1"/>
              <a:t>lagu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film.</a:t>
            </a:r>
          </a:p>
          <a:p>
            <a:r>
              <a:rPr lang="en-US" dirty="0" err="1"/>
              <a:t>Penyebaran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yang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smtClean="0"/>
              <a:t>SARA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pornografi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.</a:t>
            </a:r>
          </a:p>
          <a:p>
            <a:r>
              <a:rPr lang="en-US" dirty="0" err="1" smtClean="0"/>
              <a:t>Penipuan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i="1" dirty="0" err="1" smtClean="0"/>
              <a:t>handphone</a:t>
            </a:r>
            <a:endParaRPr lang="en-US" dirty="0"/>
          </a:p>
          <a:p>
            <a:pPr lvl="1"/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menipu</a:t>
            </a:r>
            <a:r>
              <a:rPr lang="en-US" dirty="0"/>
              <a:t> </a:t>
            </a:r>
            <a:r>
              <a:rPr lang="en-US" dirty="0" err="1"/>
              <a:t>mengatas</a:t>
            </a:r>
            <a:r>
              <a:rPr lang="en-US" dirty="0"/>
              <a:t> </a:t>
            </a:r>
            <a:r>
              <a:rPr lang="en-US" dirty="0" err="1"/>
              <a:t>namakan</a:t>
            </a:r>
            <a:r>
              <a:rPr lang="en-US" dirty="0"/>
              <a:t> </a:t>
            </a:r>
            <a:r>
              <a:rPr lang="en-US" dirty="0" smtClean="0"/>
              <a:t>operator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IF 3280 Socio-</a:t>
            </a:r>
            <a:r>
              <a:rPr lang="en-US" dirty="0" err="1" smtClean="0"/>
              <a:t>Informatika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Profesionalisme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12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4000" b="1" i="1" dirty="0" err="1" smtClean="0">
                <a:solidFill>
                  <a:srgbClr val="7676FE"/>
                </a:solidFill>
              </a:rPr>
              <a:t>Dampak</a:t>
            </a:r>
            <a:r>
              <a:rPr lang="en-US" sz="4000" b="1" i="1" dirty="0" smtClean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FFC000"/>
                </a:solidFill>
              </a:rPr>
              <a:t>Positif</a:t>
            </a:r>
            <a:r>
              <a:rPr lang="en-US" sz="4000" b="1" i="1" dirty="0">
                <a:solidFill>
                  <a:srgbClr val="FFC000"/>
                </a:solidFill>
              </a:rPr>
              <a:t> </a:t>
            </a:r>
            <a:r>
              <a:rPr lang="en-US" sz="4000" b="1" i="1" dirty="0" err="1" smtClean="0">
                <a:solidFill>
                  <a:srgbClr val="7676FE"/>
                </a:solidFill>
              </a:rPr>
              <a:t>Teknologi</a:t>
            </a:r>
            <a:r>
              <a:rPr lang="en-US" sz="4000" b="1" i="1" dirty="0" smtClean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Informasi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dalam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Kehidupan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 smtClean="0">
                <a:solidFill>
                  <a:srgbClr val="7676FE"/>
                </a:solidFill>
              </a:rPr>
              <a:t>Sehari-hari</a:t>
            </a:r>
            <a:r>
              <a:rPr lang="en-US" sz="4000" b="1" i="1" dirty="0" smtClean="0">
                <a:solidFill>
                  <a:srgbClr val="7676FE"/>
                </a:solidFill>
              </a:rPr>
              <a:t> (1)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Internet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 smtClean="0"/>
              <a:t>komunikasi</a:t>
            </a:r>
            <a:endParaRPr lang="en-US" dirty="0" smtClean="0"/>
          </a:p>
          <a:p>
            <a:pPr lvl="1"/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/>
              <a:t>fungsi</a:t>
            </a:r>
            <a:r>
              <a:rPr lang="en-US" dirty="0"/>
              <a:t> internet yang paling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internet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Contoh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email</a:t>
            </a:r>
            <a:r>
              <a:rPr lang="en-US" dirty="0"/>
              <a:t>, </a:t>
            </a:r>
            <a:r>
              <a:rPr lang="en-US" dirty="0" smtClean="0"/>
              <a:t>chatting, newsgroup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10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4000" b="1" i="1" dirty="0" err="1">
                <a:solidFill>
                  <a:srgbClr val="7676FE"/>
                </a:solidFill>
              </a:rPr>
              <a:t>Dampak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FFC000"/>
                </a:solidFill>
              </a:rPr>
              <a:t>Positif</a:t>
            </a:r>
            <a:r>
              <a:rPr lang="en-US" sz="4000" b="1" i="1" dirty="0">
                <a:solidFill>
                  <a:srgbClr val="FFC000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Teknologi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Informasi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dalam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Kehidupan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Sehari-hari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smtClean="0">
                <a:solidFill>
                  <a:srgbClr val="7676FE"/>
                </a:solidFill>
              </a:rPr>
              <a:t>(2)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Internet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pertukaran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lvl="1"/>
            <a:r>
              <a:rPr lang="en-US" dirty="0"/>
              <a:t>para </a:t>
            </a:r>
            <a:r>
              <a:rPr lang="en-US" dirty="0" err="1"/>
              <a:t>pengguna</a:t>
            </a:r>
            <a:r>
              <a:rPr lang="en-US" dirty="0"/>
              <a:t> internet di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murah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www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.</a:t>
            </a:r>
          </a:p>
          <a:p>
            <a:pPr lvl="1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lahan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, </a:t>
            </a:r>
            <a:r>
              <a:rPr lang="en-US" dirty="0" err="1"/>
              <a:t>kebudayaan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lain-lain.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81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/>
              <a:t/>
            </a:r>
            <a:br>
              <a:rPr lang="en-US" i="1" dirty="0"/>
            </a:br>
            <a:r>
              <a:rPr lang="en-US" sz="4000" b="1" i="1" dirty="0" err="1">
                <a:solidFill>
                  <a:srgbClr val="7676FE"/>
                </a:solidFill>
              </a:rPr>
              <a:t>Dampak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FFC000"/>
                </a:solidFill>
              </a:rPr>
              <a:t>Positif</a:t>
            </a:r>
            <a:r>
              <a:rPr lang="en-US" sz="4000" b="1" i="1" dirty="0">
                <a:solidFill>
                  <a:srgbClr val="FFC000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Teknologi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Informasi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dalam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Kehidupan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err="1">
                <a:solidFill>
                  <a:srgbClr val="7676FE"/>
                </a:solidFill>
              </a:rPr>
              <a:t>Sehari-hari</a:t>
            </a:r>
            <a:r>
              <a:rPr lang="en-US" sz="4000" b="1" i="1" dirty="0">
                <a:solidFill>
                  <a:srgbClr val="7676FE"/>
                </a:solidFill>
              </a:rPr>
              <a:t> </a:t>
            </a:r>
            <a:r>
              <a:rPr lang="en-US" sz="4000" b="1" i="1" dirty="0" smtClean="0">
                <a:solidFill>
                  <a:srgbClr val="7676FE"/>
                </a:solidFill>
              </a:rPr>
              <a:t>(3)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err="1"/>
              <a:t>Kemudahan</a:t>
            </a:r>
            <a:r>
              <a:rPr lang="en-US" dirty="0"/>
              <a:t> </a:t>
            </a:r>
            <a:r>
              <a:rPr lang="en-US" dirty="0" err="1"/>
              <a:t>bertransaksi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berbisnis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/>
              <a:t>penawaran</a:t>
            </a:r>
            <a:r>
              <a:rPr lang="en-US" dirty="0"/>
              <a:t>/</a:t>
            </a:r>
            <a:r>
              <a:rPr lang="en-US" dirty="0" err="1"/>
              <a:t>penjualan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,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/>
              <a:t>pendaftaran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/>
              <a:t>penagihan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internet.</a:t>
            </a:r>
          </a:p>
          <a:p>
            <a:pPr lvl="0"/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mengunakan</a:t>
            </a:r>
            <a:r>
              <a:rPr lang="en-US" dirty="0" smtClean="0"/>
              <a:t> </a:t>
            </a:r>
            <a:r>
              <a:rPr lang="en-US" i="1" dirty="0" err="1" smtClean="0"/>
              <a:t>handphone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jarak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Dan lain-lain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94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Apa</a:t>
            </a:r>
            <a:r>
              <a:rPr lang="en-US" b="1" dirty="0" smtClean="0">
                <a:solidFill>
                  <a:srgbClr val="7676FE"/>
                </a:solidFill>
              </a:rPr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itu</a:t>
            </a:r>
            <a:r>
              <a:rPr lang="en-US" b="1" dirty="0" smtClean="0">
                <a:solidFill>
                  <a:srgbClr val="7676FE"/>
                </a:solidFill>
              </a:rPr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Teknologi</a:t>
            </a:r>
            <a:r>
              <a:rPr lang="en-US" b="1" dirty="0" smtClean="0">
                <a:solidFill>
                  <a:srgbClr val="7676FE"/>
                </a:solidFill>
              </a:rPr>
              <a:t>?</a:t>
            </a:r>
            <a:endParaRPr lang="en-US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US" sz="3300" dirty="0" err="1" smtClean="0"/>
              <a:t>Berasal</a:t>
            </a:r>
            <a:r>
              <a:rPr lang="en-US" sz="3300" dirty="0" smtClean="0"/>
              <a:t> </a:t>
            </a:r>
            <a:r>
              <a:rPr lang="en-US" sz="3300" dirty="0" err="1" smtClean="0"/>
              <a:t>dari</a:t>
            </a:r>
            <a:r>
              <a:rPr lang="en-US" sz="3300" dirty="0" smtClean="0"/>
              <a:t> kata </a:t>
            </a:r>
            <a:r>
              <a:rPr lang="en-US" sz="3300" dirty="0" err="1"/>
              <a:t>latin</a:t>
            </a:r>
            <a:r>
              <a:rPr lang="en-US" sz="3300" dirty="0"/>
              <a:t> </a:t>
            </a:r>
            <a:r>
              <a:rPr lang="en-US" sz="3300" dirty="0" err="1"/>
              <a:t>Texere</a:t>
            </a:r>
            <a:r>
              <a:rPr lang="en-US" sz="3300" dirty="0"/>
              <a:t> yang </a:t>
            </a:r>
            <a:r>
              <a:rPr lang="en-US" sz="3300" dirty="0" err="1" smtClean="0"/>
              <a:t>berarti</a:t>
            </a:r>
            <a:r>
              <a:rPr lang="en-US" sz="3300" dirty="0" smtClean="0"/>
              <a:t>:</a:t>
            </a:r>
          </a:p>
          <a:p>
            <a:pPr lvl="1"/>
            <a:r>
              <a:rPr lang="en-US" sz="2900" dirty="0" smtClean="0"/>
              <a:t> </a:t>
            </a:r>
            <a:r>
              <a:rPr lang="en-US" sz="2900" i="1" dirty="0"/>
              <a:t>to weave</a:t>
            </a:r>
            <a:r>
              <a:rPr lang="en-US" sz="2900" dirty="0"/>
              <a:t> (</a:t>
            </a:r>
            <a:r>
              <a:rPr lang="en-US" sz="2900" dirty="0" err="1"/>
              <a:t>menenun</a:t>
            </a:r>
            <a:r>
              <a:rPr lang="en-US" sz="2900" dirty="0"/>
              <a:t>) </a:t>
            </a:r>
          </a:p>
          <a:p>
            <a:pPr lvl="1"/>
            <a:r>
              <a:rPr lang="en-US" sz="2900" i="1" dirty="0" smtClean="0"/>
              <a:t>to </a:t>
            </a:r>
            <a:r>
              <a:rPr lang="en-US" sz="2900" i="1" dirty="0"/>
              <a:t>construct</a:t>
            </a:r>
            <a:r>
              <a:rPr lang="en-US" sz="2900" dirty="0"/>
              <a:t> (</a:t>
            </a:r>
            <a:r>
              <a:rPr lang="en-US" sz="2900" dirty="0" err="1"/>
              <a:t>membangun</a:t>
            </a:r>
            <a:r>
              <a:rPr lang="en-US" sz="2900" dirty="0"/>
              <a:t>) (Rogers, 1986). </a:t>
            </a:r>
            <a:endParaRPr lang="en-US" sz="2900" dirty="0" smtClean="0"/>
          </a:p>
          <a:p>
            <a:r>
              <a:rPr lang="en-US" sz="3300" i="1" dirty="0" smtClean="0"/>
              <a:t>Technology </a:t>
            </a:r>
            <a:r>
              <a:rPr lang="en-US" sz="3300" i="1" dirty="0"/>
              <a:t>is a design for instrumental action that reduces the uncertainly in the course-effect relationships </a:t>
            </a:r>
            <a:r>
              <a:rPr lang="en-US" sz="3300" i="1" dirty="0" smtClean="0"/>
              <a:t>involved </a:t>
            </a:r>
            <a:r>
              <a:rPr lang="en-US" sz="3300" i="1" dirty="0"/>
              <a:t>in achieving a desired </a:t>
            </a:r>
            <a:r>
              <a:rPr lang="en-US" sz="3300" i="1" dirty="0" smtClean="0"/>
              <a:t>outcome</a:t>
            </a:r>
            <a:r>
              <a:rPr lang="en-US" sz="3300" dirty="0" smtClean="0"/>
              <a:t>.</a:t>
            </a:r>
          </a:p>
          <a:p>
            <a:r>
              <a:rPr lang="en-US" sz="3300" dirty="0" err="1" smtClean="0"/>
              <a:t>Sebuah</a:t>
            </a:r>
            <a:r>
              <a:rPr lang="en-US" sz="3300" dirty="0" smtClean="0"/>
              <a:t> </a:t>
            </a:r>
            <a:r>
              <a:rPr lang="en-US" sz="3300" dirty="0" err="1"/>
              <a:t>teknologi</a:t>
            </a:r>
            <a:r>
              <a:rPr lang="en-US" sz="3300" dirty="0"/>
              <a:t> </a:t>
            </a:r>
            <a:r>
              <a:rPr lang="en-US" sz="3300" dirty="0" err="1"/>
              <a:t>biasanya</a:t>
            </a:r>
            <a:r>
              <a:rPr lang="en-US" sz="3300" dirty="0"/>
              <a:t> </a:t>
            </a:r>
            <a:r>
              <a:rPr lang="en-US" sz="3300" dirty="0" err="1"/>
              <a:t>terdiri</a:t>
            </a:r>
            <a:r>
              <a:rPr lang="en-US" sz="3300" dirty="0"/>
              <a:t> </a:t>
            </a:r>
            <a:r>
              <a:rPr lang="en-US" sz="3300" dirty="0" smtClean="0"/>
              <a:t>:</a:t>
            </a:r>
          </a:p>
          <a:p>
            <a:pPr lvl="1"/>
            <a:r>
              <a:rPr lang="en-US" sz="2900" dirty="0" err="1" smtClean="0"/>
              <a:t>Perangkat</a:t>
            </a:r>
            <a:r>
              <a:rPr lang="en-US" sz="2900" dirty="0" smtClean="0"/>
              <a:t> </a:t>
            </a:r>
            <a:r>
              <a:rPr lang="en-US" sz="2900" dirty="0" err="1" smtClean="0"/>
              <a:t>keras</a:t>
            </a:r>
            <a:endParaRPr lang="en-US" sz="2900" dirty="0" smtClean="0"/>
          </a:p>
          <a:p>
            <a:pPr lvl="1"/>
            <a:r>
              <a:rPr lang="en-US" sz="2900" dirty="0" err="1"/>
              <a:t>Perangkat</a:t>
            </a:r>
            <a:r>
              <a:rPr lang="en-US" sz="2900" dirty="0"/>
              <a:t> </a:t>
            </a:r>
            <a:r>
              <a:rPr lang="en-US" sz="2900" dirty="0" err="1"/>
              <a:t>Lunak</a:t>
            </a:r>
            <a:endParaRPr lang="en-US" sz="29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Pengertian</a:t>
            </a:r>
            <a:r>
              <a:rPr lang="en-US" b="1" dirty="0">
                <a:solidFill>
                  <a:srgbClr val="7676FE"/>
                </a:solidFill>
              </a:rPr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Teknologi</a:t>
            </a:r>
            <a:r>
              <a:rPr lang="en-US" b="1" dirty="0" smtClean="0">
                <a:solidFill>
                  <a:srgbClr val="7676FE"/>
                </a:solidFill>
              </a:rPr>
              <a:t> </a:t>
            </a:r>
            <a:r>
              <a:rPr lang="en-US" b="1" dirty="0" err="1">
                <a:solidFill>
                  <a:srgbClr val="7676FE"/>
                </a:solidFill>
              </a:rPr>
              <a:t>Informasi</a:t>
            </a:r>
            <a:endParaRPr lang="en-US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/>
          </a:bodyPr>
          <a:lstStyle/>
          <a:p>
            <a:r>
              <a:rPr lang="en-US" sz="3300" dirty="0" err="1"/>
              <a:t>B</a:t>
            </a:r>
            <a:r>
              <a:rPr lang="en-US" sz="3300" dirty="0" err="1" smtClean="0"/>
              <a:t>idang</a:t>
            </a:r>
            <a:r>
              <a:rPr lang="en-US" sz="3300" dirty="0" smtClean="0"/>
              <a:t> </a:t>
            </a:r>
            <a:r>
              <a:rPr lang="en-US" sz="3300" dirty="0" err="1"/>
              <a:t>ilmu</a:t>
            </a:r>
            <a:r>
              <a:rPr lang="en-US" sz="3300" dirty="0"/>
              <a:t> yang </a:t>
            </a:r>
            <a:r>
              <a:rPr lang="en-US" sz="3300" dirty="0" err="1"/>
              <a:t>mempelajari</a:t>
            </a:r>
            <a:r>
              <a:rPr lang="en-US" sz="3300" dirty="0"/>
              <a:t> </a:t>
            </a:r>
            <a:r>
              <a:rPr lang="en-US" sz="3300" dirty="0" err="1"/>
              <a:t>bagaimana</a:t>
            </a:r>
            <a:r>
              <a:rPr lang="en-US" sz="3300" dirty="0"/>
              <a:t> </a:t>
            </a:r>
            <a:r>
              <a:rPr lang="en-US" sz="3300" dirty="0" err="1"/>
              <a:t>suatu</a:t>
            </a:r>
            <a:r>
              <a:rPr lang="en-US" sz="3300" dirty="0"/>
              <a:t> </a:t>
            </a:r>
            <a:r>
              <a:rPr lang="en-US" sz="3300" dirty="0" err="1"/>
              <a:t>informasi</a:t>
            </a:r>
            <a:r>
              <a:rPr lang="en-US" sz="3300" dirty="0"/>
              <a:t> </a:t>
            </a:r>
            <a:r>
              <a:rPr lang="en-US" sz="3300" dirty="0" err="1"/>
              <a:t>dapat</a:t>
            </a:r>
            <a:r>
              <a:rPr lang="en-US" sz="3300" dirty="0"/>
              <a:t> </a:t>
            </a:r>
            <a:r>
              <a:rPr lang="en-US" sz="3300" dirty="0" err="1"/>
              <a:t>diolah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disampaikan</a:t>
            </a:r>
            <a:r>
              <a:rPr lang="en-US" sz="3300" dirty="0"/>
              <a:t> </a:t>
            </a:r>
            <a:r>
              <a:rPr lang="en-US" sz="3300" dirty="0" err="1"/>
              <a:t>secara</a:t>
            </a:r>
            <a:r>
              <a:rPr lang="en-US" sz="3300" dirty="0"/>
              <a:t> </a:t>
            </a:r>
            <a:r>
              <a:rPr lang="en-US" sz="3300" dirty="0" err="1" smtClean="0"/>
              <a:t>mudah</a:t>
            </a:r>
            <a:r>
              <a:rPr lang="en-US" sz="3300" dirty="0" smtClean="0"/>
              <a:t>, </a:t>
            </a:r>
            <a:r>
              <a:rPr lang="en-US" sz="3300" dirty="0" err="1"/>
              <a:t>cepat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 smtClean="0"/>
              <a:t>efektif</a:t>
            </a:r>
            <a:endParaRPr lang="en-US" sz="3300" dirty="0" smtClean="0"/>
          </a:p>
          <a:p>
            <a:pPr lvl="1"/>
            <a:r>
              <a:rPr lang="en-US" sz="2900" dirty="0" err="1" smtClean="0"/>
              <a:t>Teknologi</a:t>
            </a:r>
            <a:r>
              <a:rPr lang="en-US" sz="2900" dirty="0" smtClean="0"/>
              <a:t> </a:t>
            </a:r>
            <a:r>
              <a:rPr lang="en-US" sz="2900" dirty="0" err="1" smtClean="0"/>
              <a:t>informasi</a:t>
            </a:r>
            <a:r>
              <a:rPr lang="en-US" sz="2900" dirty="0" smtClean="0"/>
              <a:t> </a:t>
            </a:r>
            <a:r>
              <a:rPr lang="en-US" sz="2900" dirty="0" err="1" smtClean="0"/>
              <a:t>semakin</a:t>
            </a:r>
            <a:r>
              <a:rPr lang="en-US" sz="2900" dirty="0" smtClean="0"/>
              <a:t> </a:t>
            </a:r>
            <a:r>
              <a:rPr lang="en-US" sz="2900" dirty="0" err="1" smtClean="0"/>
              <a:t>berkembang</a:t>
            </a:r>
            <a:r>
              <a:rPr lang="en-US" sz="2900" dirty="0" smtClean="0"/>
              <a:t>, </a:t>
            </a:r>
            <a:r>
              <a:rPr lang="en-US" sz="2900" dirty="0" err="1" smtClean="0"/>
              <a:t>memudahkan</a:t>
            </a:r>
            <a:r>
              <a:rPr lang="en-US" sz="2900" dirty="0" smtClean="0"/>
              <a:t> </a:t>
            </a:r>
            <a:r>
              <a:rPr lang="en-US" sz="2900" dirty="0" err="1" smtClean="0"/>
              <a:t>manusia</a:t>
            </a:r>
            <a:r>
              <a:rPr lang="en-US" sz="2900" dirty="0" smtClean="0"/>
              <a:t> </a:t>
            </a:r>
            <a:r>
              <a:rPr lang="en-US" sz="2900" dirty="0" err="1" smtClean="0"/>
              <a:t>untuk</a:t>
            </a:r>
            <a:r>
              <a:rPr lang="en-US" sz="2900" dirty="0" smtClean="0"/>
              <a:t> </a:t>
            </a:r>
            <a:r>
              <a:rPr lang="en-US" sz="2900" dirty="0" err="1" smtClean="0"/>
              <a:t>saling</a:t>
            </a:r>
            <a:r>
              <a:rPr lang="en-US" sz="2900" dirty="0" smtClean="0"/>
              <a:t> </a:t>
            </a:r>
            <a:r>
              <a:rPr lang="en-US" sz="2900" dirty="0" err="1" smtClean="0"/>
              <a:t>bertukar</a:t>
            </a:r>
            <a:r>
              <a:rPr lang="en-US" sz="2900" dirty="0" smtClean="0"/>
              <a:t> </a:t>
            </a:r>
            <a:r>
              <a:rPr lang="en-US" sz="2900" dirty="0" err="1" smtClean="0"/>
              <a:t>informasi</a:t>
            </a:r>
            <a:r>
              <a:rPr lang="en-US" sz="2900" dirty="0" smtClean="0"/>
              <a:t> </a:t>
            </a:r>
            <a:r>
              <a:rPr lang="en-US" sz="2900" dirty="0" err="1" smtClean="0"/>
              <a:t>dalam</a:t>
            </a:r>
            <a:r>
              <a:rPr lang="en-US" sz="2900" dirty="0" smtClean="0"/>
              <a:t> </a:t>
            </a:r>
            <a:r>
              <a:rPr lang="en-US" sz="2900" dirty="0" err="1" smtClean="0"/>
              <a:t>waktu</a:t>
            </a:r>
            <a:r>
              <a:rPr lang="en-US" sz="2900" dirty="0" smtClean="0"/>
              <a:t> yang </a:t>
            </a:r>
            <a:r>
              <a:rPr lang="en-US" sz="2900" dirty="0" err="1" smtClean="0"/>
              <a:t>cepat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2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Personal Computer</a:t>
            </a:r>
          </a:p>
          <a:p>
            <a:pPr lvl="1"/>
            <a:r>
              <a:rPr lang="en-US" dirty="0" smtClean="0"/>
              <a:t>Boolean Logic</a:t>
            </a:r>
          </a:p>
          <a:p>
            <a:pPr lvl="1"/>
            <a:r>
              <a:rPr lang="en-US" dirty="0" smtClean="0"/>
              <a:t>Hardware</a:t>
            </a:r>
          </a:p>
          <a:p>
            <a:pPr lvl="1"/>
            <a:r>
              <a:rPr lang="en-US" dirty="0" err="1" smtClean="0"/>
              <a:t>Hemat</a:t>
            </a:r>
            <a:r>
              <a:rPr lang="en-US" dirty="0" smtClean="0"/>
              <a:t> </a:t>
            </a:r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endParaRPr lang="en-US" dirty="0" smtClean="0"/>
          </a:p>
          <a:p>
            <a:r>
              <a:rPr lang="en-US" dirty="0" smtClean="0"/>
              <a:t>Connected Computer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www</a:t>
            </a:r>
          </a:p>
          <a:p>
            <a:pPr lvl="1"/>
            <a:r>
              <a:rPr lang="en-US" dirty="0" smtClean="0"/>
              <a:t>E-commerce</a:t>
            </a:r>
          </a:p>
          <a:p>
            <a:pPr lvl="1"/>
            <a:r>
              <a:rPr lang="en-US" dirty="0" smtClean="0"/>
              <a:t>Social media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12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using the internet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295400"/>
            <a:ext cx="4424363" cy="2546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887752"/>
              </p:ext>
            </p:extLst>
          </p:nvPr>
        </p:nvGraphicFramePr>
        <p:xfrm>
          <a:off x="1038925" y="3920686"/>
          <a:ext cx="6918512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26641" y="5791200"/>
            <a:ext cx="49361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Prosentase</a:t>
            </a:r>
            <a:r>
              <a:rPr lang="en-US" sz="1600" dirty="0" smtClean="0"/>
              <a:t> </a:t>
            </a:r>
            <a:r>
              <a:rPr lang="en-US" sz="1600" dirty="0" err="1" smtClean="0"/>
              <a:t>pengguna</a:t>
            </a:r>
            <a:r>
              <a:rPr lang="en-US" sz="1600" dirty="0" smtClean="0"/>
              <a:t> internet di Indonesia (</a:t>
            </a:r>
            <a:r>
              <a:rPr lang="en-US" sz="1600" dirty="0" err="1" smtClean="0"/>
              <a:t>sumber</a:t>
            </a:r>
            <a:r>
              <a:rPr lang="en-US" sz="1600" dirty="0" smtClean="0"/>
              <a:t>: ITU)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808924" y="4426852"/>
            <a:ext cx="369332" cy="782265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err="1" smtClean="0"/>
              <a:t>Prosentase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67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7676FE"/>
                </a:solidFill>
              </a:rPr>
              <a:t>Pemanfaatan</a:t>
            </a:r>
            <a:r>
              <a:rPr lang="en-US" b="1" dirty="0" smtClean="0">
                <a:solidFill>
                  <a:srgbClr val="7676FE"/>
                </a:solidFill>
              </a:rPr>
              <a:t> TIK di </a:t>
            </a:r>
            <a:r>
              <a:rPr lang="en-US" b="1" dirty="0" err="1" smtClean="0">
                <a:solidFill>
                  <a:srgbClr val="7676FE"/>
                </a:solidFill>
              </a:rPr>
              <a:t>Berbagai</a:t>
            </a:r>
            <a:r>
              <a:rPr lang="en-US" b="1" dirty="0" smtClean="0">
                <a:solidFill>
                  <a:srgbClr val="7676FE"/>
                </a:solidFill>
              </a:rPr>
              <a:t> </a:t>
            </a:r>
            <a:r>
              <a:rPr lang="en-US" b="1" dirty="0" err="1" smtClean="0">
                <a:solidFill>
                  <a:srgbClr val="7676FE"/>
                </a:solidFill>
              </a:rPr>
              <a:t>Bidang</a:t>
            </a:r>
            <a:endParaRPr lang="en-US" b="1" dirty="0">
              <a:solidFill>
                <a:srgbClr val="7676F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pendidikan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bisnis</a:t>
            </a:r>
            <a:r>
              <a:rPr lang="en-US" dirty="0" smtClean="0"/>
              <a:t>/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/>
              <a:t> 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pemerintahan</a:t>
            </a:r>
            <a:r>
              <a:rPr lang="en-US" dirty="0" smtClean="0"/>
              <a:t> 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sosial</a:t>
            </a:r>
            <a:r>
              <a:rPr lang="en-US" dirty="0" smtClean="0"/>
              <a:t> 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Kesehatan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Penerbangan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 smtClean="0"/>
              <a:t>Perbankan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Dan lain-lain.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8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Internet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komunikasi</a:t>
            </a:r>
            <a:endParaRPr lang="en-US" dirty="0"/>
          </a:p>
          <a:p>
            <a:pPr lvl="0"/>
            <a:r>
              <a:rPr lang="en-US" dirty="0"/>
              <a:t>Internet </a:t>
            </a:r>
            <a:r>
              <a:rPr lang="en-US" dirty="0" err="1"/>
              <a:t>sebagai</a:t>
            </a:r>
            <a:r>
              <a:rPr lang="en-US" dirty="0"/>
              <a:t> media </a:t>
            </a:r>
            <a:r>
              <a:rPr lang="en-US" dirty="0" err="1"/>
              <a:t>pertukaran</a:t>
            </a:r>
            <a:r>
              <a:rPr lang="en-US" dirty="0"/>
              <a:t> data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www</a:t>
            </a:r>
          </a:p>
          <a:p>
            <a:pPr lvl="0"/>
            <a:r>
              <a:rPr lang="en-US" dirty="0" err="1">
                <a:sym typeface="Wingdings" pitchFamily="2" charset="2"/>
              </a:rPr>
              <a:t>Kemudahan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bertransaksi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dan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berbisnis</a:t>
            </a:r>
            <a:endParaRPr lang="en-US" dirty="0"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38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Ketergantungan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kecanduan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Pornografi</a:t>
            </a:r>
            <a:endParaRPr lang="en-US" dirty="0" smtClean="0"/>
          </a:p>
          <a:p>
            <a:r>
              <a:rPr lang="en-US" dirty="0" err="1" smtClean="0"/>
              <a:t>Kekerasan</a:t>
            </a:r>
            <a:endParaRPr lang="en-US" dirty="0" smtClean="0"/>
          </a:p>
          <a:p>
            <a:r>
              <a:rPr lang="en-US" dirty="0" smtClean="0"/>
              <a:t>Antisocial </a:t>
            </a:r>
            <a:r>
              <a:rPr lang="en-US" dirty="0" err="1" smtClean="0"/>
              <a:t>behaviour</a:t>
            </a:r>
            <a:endParaRPr lang="en-US" dirty="0" smtClean="0"/>
          </a:p>
          <a:p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privasi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 smtClean="0"/>
          </a:p>
          <a:p>
            <a:r>
              <a:rPr lang="en-US" dirty="0" err="1" smtClean="0"/>
              <a:t>Kejahatan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smtClean="0"/>
              <a:t>baru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IF 3280 Socio-Informatika dan Profesionalisme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39EE8-86F9-43E5-AD18-0B46E6DB42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13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986</Words>
  <Application>Microsoft Office PowerPoint</Application>
  <PresentationFormat>On-screen Show (4:3)</PresentationFormat>
  <Paragraphs>164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 IF 3280  Socio-Informatika &amp; Profesionalisme: KONTEKS  SOSIAL </vt:lpstr>
      <vt:lpstr>Topik Hari Ini</vt:lpstr>
      <vt:lpstr> Apa itu Teknologi?</vt:lpstr>
      <vt:lpstr> Pengertian Teknologi Informasi</vt:lpstr>
      <vt:lpstr>Perkembangan Teknologi Informasi</vt:lpstr>
      <vt:lpstr>Individual using the internet</vt:lpstr>
      <vt:lpstr>Pemanfaatan TIK di Berbagai Bidang</vt:lpstr>
      <vt:lpstr>Dampak Positif</vt:lpstr>
      <vt:lpstr>Dampak Negatif</vt:lpstr>
      <vt:lpstr>Dampak Perkembangan Teknologi Informasi Bagi Masyarakat</vt:lpstr>
      <vt:lpstr>  Dampak (Negatif) Sosial &amp; Psikologis dari Teknologi Informasi  (1)  </vt:lpstr>
      <vt:lpstr>Dampak (Negatif) Sosial &amp; Psikologis dari Teknologi Informasi (2)</vt:lpstr>
      <vt:lpstr>Dampak (Negatif) Sosial &amp; Psikologis Konten yang Berisi Kekerasan</vt:lpstr>
      <vt:lpstr>Dampak (Negatif) Sosial &amp; Psikologis dari Teknologi Informasi (3)</vt:lpstr>
      <vt:lpstr>Dampak (Negatif) Sosial &amp; Psikologis dari Teknologi Informasi (4)</vt:lpstr>
      <vt:lpstr>Antisocial Behavior</vt:lpstr>
      <vt:lpstr>Dampak (Negatif) Teknologi Informasi Bagi Pendidikan (1) </vt:lpstr>
      <vt:lpstr>Dampak (Negatif) Teknologi Informasi Bagi Pendidikan (2)</vt:lpstr>
      <vt:lpstr>Dampak Negatif Teknologi Informasi dalam Kehidupan Sehari-hari (1)</vt:lpstr>
      <vt:lpstr>Dampak Negatif Teknologi Informasi dalam Kehidupan Sehari-hari (2)</vt:lpstr>
      <vt:lpstr>  Dampak Positif Teknologi Informasi dalam Kehidupan Sehari-hari (1) </vt:lpstr>
      <vt:lpstr>  Dampak Positif Teknologi Informasi dalam Kehidupan Sehari-hari (2) </vt:lpstr>
      <vt:lpstr>  Dampak Positif Teknologi Informasi dalam Kehidupan Sehari-hari (3)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Kuliah Socio Informatika &amp; Profesianalisme</dc:title>
  <dc:creator>admin</dc:creator>
  <cp:lastModifiedBy>lenovo</cp:lastModifiedBy>
  <cp:revision>178</cp:revision>
  <dcterms:created xsi:type="dcterms:W3CDTF">2013-09-09T08:48:54Z</dcterms:created>
  <dcterms:modified xsi:type="dcterms:W3CDTF">2016-03-23T01:48:47Z</dcterms:modified>
</cp:coreProperties>
</file>