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93" autoAdjust="0"/>
  </p:normalViewPr>
  <p:slideViewPr>
    <p:cSldViewPr>
      <p:cViewPr>
        <p:scale>
          <a:sx n="60" d="100"/>
          <a:sy n="60" d="100"/>
        </p:scale>
        <p:origin x="-18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8E0B9DF-BE26-4B5A-AD02-4B2552B42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726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D1F3942-177A-4027-B73C-239FF2F693A8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Common in traditional GPGPU</a:t>
            </a:r>
          </a:p>
          <a:p>
            <a:pPr lvl="1" eaLnBrk="1" hangingPunct="1"/>
            <a:r>
              <a:rPr lang="en-US" smtClean="0"/>
              <a:t>Ping-pong between render targets, reduce by 1/2 at a time</a:t>
            </a:r>
          </a:p>
          <a:p>
            <a:pPr lvl="1" eaLnBrk="1" hangingPunct="1"/>
            <a:r>
              <a:rPr lang="en-US" smtClean="0"/>
              <a:t>Completely bandwidth bound using graphics API</a:t>
            </a:r>
          </a:p>
          <a:p>
            <a:pPr lvl="1" eaLnBrk="1" hangingPunct="1"/>
            <a:r>
              <a:rPr lang="en-US" smtClean="0"/>
              <a:t>All memory writes/reads off-chip, no reuse of intermediate sums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CUDA solves this by exposing on-chip shared memory</a:t>
            </a:r>
          </a:p>
          <a:p>
            <a:pPr lvl="1" eaLnBrk="1" hangingPunct="1"/>
            <a:r>
              <a:rPr lang="en-US" smtClean="0"/>
              <a:t>Reduce blocks of data in shared memory to save bandwidth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BFB3FAE-46B1-4194-8FAB-F640EEA059C6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5C0A1F27-7872-4839-A783-827202EB2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DE63D-F2AF-45D3-B073-57FAEFF99C78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0D50-BC90-487C-9E17-EED5766328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A38B15-02B4-407B-86CF-43126EEBA100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9BCAE-2A9F-4DC0-90B5-0371F5B779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F10BE-5727-438D-9B65-7BE89117A414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4865-5453-4A3A-8E2B-CF50B94140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536B774A-99F2-4AC5-8D6D-A00B28FB5C45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BD9A9BE5-7E9D-454E-B9EC-CE77617ED1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1CF93A-4858-4DBB-8DC6-8B8012E2435B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C249C-6E86-408E-BC98-C95E63DFF5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9038B5-9643-4F5E-B6CF-F820FB88D985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D5B21-6BED-4B90-A038-5B6B2C3EE9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BEFBC-8255-40C1-B759-7A7830B1DC55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D7CBA-E75B-4670-93D1-B9823CE3F3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6BFE0-6EDB-4AF8-AE58-BDBD216FB59D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303A0-09F0-47D3-838A-62C817DA8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4359F-8E28-49AF-8C78-C3998F2DD6A7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AF030-F99B-498F-87DF-4A4E6F9395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D39E8-1816-42CB-A7ED-43F325682695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C4A23-E7BB-4B7F-831E-FC7B4D9D46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8F76FEC-1ABE-4CAF-91F8-98E570A3FE35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7C71581-2576-4EDB-8D58-C128E7473F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am@informatika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657600"/>
            <a:ext cx="7391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IF</a:t>
            </a:r>
            <a:r>
              <a:rPr lang="id-ID" sz="2800" dirty="0" smtClean="0"/>
              <a:t>3230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id-ID" sz="2800" dirty="0" smtClean="0"/>
              <a:t>Sistem Paralel dan Terdistribusi</a:t>
            </a:r>
            <a:br>
              <a:rPr lang="id-ID" sz="2800" dirty="0" smtClean="0"/>
            </a:br>
            <a:r>
              <a:rPr lang="id-ID" sz="2000" dirty="0" smtClean="0"/>
              <a:t>paralel programming model: GPU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1143000"/>
          </a:xfrm>
        </p:spPr>
        <p:txBody>
          <a:bodyPr>
            <a:normAutofit fontScale="85000" lnSpcReduction="10000"/>
          </a:bodyPr>
          <a:lstStyle/>
          <a:p>
            <a:pPr algn="l" eaLnBrk="1" hangingPunct="1"/>
            <a:r>
              <a:rPr lang="en-US" sz="1800" dirty="0" err="1" smtClean="0"/>
              <a:t>Achmad</a:t>
            </a:r>
            <a:r>
              <a:rPr lang="en-US" sz="1800" dirty="0" smtClean="0"/>
              <a:t> Imam </a:t>
            </a:r>
            <a:r>
              <a:rPr lang="en-US" sz="1800" dirty="0" err="1" smtClean="0"/>
              <a:t>Kistijantoro</a:t>
            </a:r>
            <a:r>
              <a:rPr lang="en-US" sz="1800" dirty="0" smtClean="0"/>
              <a:t> (</a:t>
            </a:r>
            <a:r>
              <a:rPr lang="en-US" sz="1800" dirty="0" smtClean="0">
                <a:hlinkClick r:id="rId2"/>
              </a:rPr>
              <a:t>imam@informatika.org</a:t>
            </a:r>
            <a:r>
              <a:rPr lang="en-US" sz="1800" dirty="0" smtClean="0"/>
              <a:t>)</a:t>
            </a:r>
            <a:endParaRPr lang="id-ID" sz="1800" dirty="0" smtClean="0"/>
          </a:p>
          <a:p>
            <a:pPr algn="l" eaLnBrk="1" hangingPunct="1"/>
            <a:r>
              <a:rPr lang="id-ID" sz="1800" dirty="0" smtClean="0"/>
              <a:t>Afwarman Manaf (awang@informatika.org)</a:t>
            </a:r>
            <a:endParaRPr lang="en-US" sz="1800" dirty="0" smtClean="0"/>
          </a:p>
          <a:p>
            <a:pPr algn="l" eaLnBrk="1" hangingPunct="1"/>
            <a:r>
              <a:rPr lang="id-ID" sz="1800" dirty="0" smtClean="0"/>
              <a:t>Februari </a:t>
            </a:r>
            <a:r>
              <a:rPr lang="en-US" sz="1800" dirty="0" smtClean="0"/>
              <a:t>20</a:t>
            </a:r>
            <a:r>
              <a:rPr lang="id-ID" sz="1800" dirty="0" smtClean="0"/>
              <a:t>14</a:t>
            </a:r>
            <a:endParaRPr lang="en-US" sz="1800" dirty="0" smtClean="0"/>
          </a:p>
          <a:p>
            <a:pPr algn="l" eaLnBrk="1" hangingPunct="1"/>
            <a:r>
              <a:rPr lang="en-US" sz="1800" dirty="0" err="1" smtClean="0"/>
              <a:t>Informatika</a:t>
            </a:r>
            <a:r>
              <a:rPr lang="en-US" sz="1800" dirty="0" smtClean="0"/>
              <a:t> – STEI – ITB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3074" name="Rectangle 14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A8EBCD4-EF1B-438C-ACFF-134A0CBD8CE1}" type="datetime1">
              <a:rPr lang="en-US" smtClean="0"/>
              <a:pPr/>
              <a:t>3/7/2014</a:t>
            </a:fld>
            <a:endParaRPr lang="en-US" smtClean="0"/>
          </a:p>
        </p:txBody>
      </p:sp>
      <p:sp>
        <p:nvSpPr>
          <p:cNvPr id="3075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9938B2-0B90-4369-8620-0765E7FBA2A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Primordial CUDA Pattern: Blocking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Partition data to operate in well-sized blocks</a:t>
            </a:r>
          </a:p>
          <a:p>
            <a:pPr lvl="1" eaLnBrk="1" hangingPunct="1"/>
            <a:r>
              <a:rPr lang="en-US" smtClean="0"/>
              <a:t>Small enough to be staged in shared memory</a:t>
            </a:r>
          </a:p>
          <a:p>
            <a:pPr lvl="1" eaLnBrk="1" hangingPunct="1"/>
            <a:r>
              <a:rPr lang="en-US" smtClean="0"/>
              <a:t>Assign each data partition to a thread block</a:t>
            </a:r>
          </a:p>
          <a:p>
            <a:pPr lvl="1" eaLnBrk="1" hangingPunct="1"/>
            <a:r>
              <a:rPr lang="en-US" smtClean="0"/>
              <a:t>No different from cache blocking!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Provides several performance benefits</a:t>
            </a:r>
          </a:p>
          <a:p>
            <a:pPr lvl="1" eaLnBrk="1" hangingPunct="1"/>
            <a:r>
              <a:rPr lang="en-US" smtClean="0"/>
              <a:t>Have enough blocks to keep processors busy</a:t>
            </a:r>
          </a:p>
          <a:p>
            <a:pPr lvl="1" eaLnBrk="1" hangingPunct="1"/>
            <a:r>
              <a:rPr lang="en-US" smtClean="0"/>
              <a:t>Working in shared memory cuts memory latency dramatically</a:t>
            </a:r>
          </a:p>
          <a:p>
            <a:pPr lvl="1" eaLnBrk="1" hangingPunct="1"/>
            <a:r>
              <a:rPr lang="en-US" smtClean="0"/>
              <a:t>Likely to have coherent access patterns on load/store to shared memory</a:t>
            </a:r>
          </a:p>
        </p:txBody>
      </p:sp>
    </p:spTree>
    <p:extLst>
      <p:ext uri="{BB962C8B-B14F-4D97-AF65-F5344CB8AC3E}">
        <p14:creationId xmlns="" xmlns:p14="http://schemas.microsoft.com/office/powerpoint/2010/main" val="2024898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685800" y="990600"/>
            <a:ext cx="7848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5FFFF"/>
              </a:gs>
              <a:gs pos="35001">
                <a:srgbClr val="B6FFFF"/>
              </a:gs>
              <a:gs pos="100000">
                <a:srgbClr val="E1FFFF"/>
              </a:gs>
            </a:gsLst>
            <a:lin ang="16200000" scaled="1"/>
          </a:gradFill>
          <a:ln w="9525">
            <a:solidFill>
              <a:srgbClr val="2ECBC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86775" cy="700087"/>
          </a:xfrm>
        </p:spPr>
        <p:txBody>
          <a:bodyPr/>
          <a:lstStyle/>
          <a:p>
            <a:r>
              <a:rPr lang="en-US" dirty="0" smtClean="0"/>
              <a:t>Primordial CUDA Pattern: Blocking</a:t>
            </a:r>
          </a:p>
        </p:txBody>
      </p:sp>
      <p:sp>
        <p:nvSpPr>
          <p:cNvPr id="37892" name="Content Placeholder 22"/>
          <p:cNvSpPr>
            <a:spLocks noGrp="1"/>
          </p:cNvSpPr>
          <p:nvPr>
            <p:ph idx="1"/>
          </p:nvPr>
        </p:nvSpPr>
        <p:spPr>
          <a:xfrm>
            <a:off x="304800" y="5181600"/>
            <a:ext cx="8458200" cy="1447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Partition</a:t>
            </a:r>
            <a:r>
              <a:rPr lang="en-US" dirty="0" smtClean="0"/>
              <a:t> data into </a:t>
            </a:r>
            <a:r>
              <a:rPr lang="en-US" dirty="0" smtClean="0">
                <a:solidFill>
                  <a:schemeClr val="tx2"/>
                </a:solidFill>
              </a:rPr>
              <a:t>subsets</a:t>
            </a:r>
            <a:r>
              <a:rPr lang="en-US" dirty="0" smtClean="0"/>
              <a:t> that fit into </a:t>
            </a:r>
            <a:r>
              <a:rPr lang="en-US" dirty="0" smtClean="0">
                <a:solidFill>
                  <a:srgbClr val="FF0000"/>
                </a:solidFill>
              </a:rPr>
              <a:t>shared memory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38200" y="1143000"/>
            <a:ext cx="7543800" cy="457200"/>
            <a:chOff x="838200" y="1143000"/>
            <a:chExt cx="7543800" cy="457200"/>
          </a:xfrm>
        </p:grpSpPr>
        <p:sp>
          <p:nvSpPr>
            <p:cNvPr id="16" name="Rectangle 15"/>
            <p:cNvSpPr/>
            <p:nvPr/>
          </p:nvSpPr>
          <p:spPr>
            <a:xfrm>
              <a:off x="838200" y="1143000"/>
              <a:ext cx="1752600" cy="457200"/>
            </a:xfrm>
            <a:prstGeom prst="rect">
              <a:avLst/>
            </a:prstGeom>
            <a:noFill/>
            <a:ln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36863" y="1143000"/>
              <a:ext cx="1752600" cy="457200"/>
            </a:xfrm>
            <a:prstGeom prst="rect">
              <a:avLst/>
            </a:prstGeom>
            <a:noFill/>
            <a:ln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29400" y="1143000"/>
              <a:ext cx="1752600" cy="457200"/>
            </a:xfrm>
            <a:prstGeom prst="rect">
              <a:avLst/>
            </a:prstGeom>
            <a:noFill/>
            <a:ln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876800" y="1371600"/>
              <a:ext cx="1524000" cy="1588"/>
            </a:xfrm>
            <a:prstGeom prst="line">
              <a:avLst/>
            </a:prstGeom>
            <a:ln w="381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905040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685800" y="990600"/>
            <a:ext cx="7848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5FFFF"/>
              </a:gs>
              <a:gs pos="35001">
                <a:srgbClr val="B6FFFF"/>
              </a:gs>
              <a:gs pos="100000">
                <a:srgbClr val="E1FFFF"/>
              </a:gs>
            </a:gsLst>
            <a:lin ang="16200000" scaled="1"/>
          </a:gradFill>
          <a:ln w="9525">
            <a:solidFill>
              <a:srgbClr val="2ECBC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304800" y="214313"/>
            <a:ext cx="8639175" cy="700087"/>
          </a:xfrm>
        </p:spPr>
        <p:txBody>
          <a:bodyPr/>
          <a:lstStyle/>
          <a:p>
            <a:r>
              <a:rPr lang="en-US" dirty="0" smtClean="0"/>
              <a:t>Primordial CUDA Pattern: Blocking</a:t>
            </a:r>
          </a:p>
        </p:txBody>
      </p:sp>
      <p:sp>
        <p:nvSpPr>
          <p:cNvPr id="38916" name="Content Placeholder 22"/>
          <p:cNvSpPr>
            <a:spLocks noGrp="1"/>
          </p:cNvSpPr>
          <p:nvPr>
            <p:ph idx="1"/>
          </p:nvPr>
        </p:nvSpPr>
        <p:spPr>
          <a:xfrm>
            <a:off x="304800" y="5181600"/>
            <a:ext cx="8458200" cy="1447800"/>
          </a:xfrm>
        </p:spPr>
        <p:txBody>
          <a:bodyPr/>
          <a:lstStyle/>
          <a:p>
            <a:r>
              <a:rPr lang="en-US" smtClean="0"/>
              <a:t>Handle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 smtClean="0"/>
              <a:t>each data subset with one </a:t>
            </a:r>
            <a:r>
              <a:rPr lang="en-US" smtClean="0">
                <a:solidFill>
                  <a:schemeClr val="tx2"/>
                </a:solidFill>
              </a:rPr>
              <a:t>thread block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1143000"/>
            <a:ext cx="1752600" cy="457200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36863" y="1143000"/>
            <a:ext cx="1752600" cy="457200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9400" y="1143000"/>
            <a:ext cx="1752600" cy="457200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876800" y="1371600"/>
            <a:ext cx="1524000" cy="1588"/>
          </a:xfrm>
          <a:prstGeom prst="line">
            <a:avLst/>
          </a:prstGeom>
          <a:ln w="38100" cmpd="sng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85800" y="3048000"/>
            <a:ext cx="7848600" cy="1981200"/>
            <a:chOff x="685800" y="3048000"/>
            <a:chExt cx="7848600" cy="1981200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685800" y="3048000"/>
              <a:ext cx="1981200" cy="1981200"/>
              <a:chOff x="685800" y="2819400"/>
              <a:chExt cx="1981200" cy="198120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685800" y="2819400"/>
                <a:ext cx="1981200" cy="1981200"/>
              </a:xfrm>
              <a:prstGeom prst="roundRect">
                <a:avLst>
                  <a:gd name="adj" fmla="val 8601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788988" y="2981325"/>
                <a:ext cx="1752600" cy="457200"/>
              </a:xfrm>
              <a:prstGeom prst="rect">
                <a:avLst/>
              </a:prstGeom>
              <a:gradFill rotWithShape="1">
                <a:gsLst>
                  <a:gs pos="0">
                    <a:srgbClr val="FFBF7E"/>
                  </a:gs>
                  <a:gs pos="35001">
                    <a:srgbClr val="FFD0A4"/>
                  </a:gs>
                  <a:gs pos="100000">
                    <a:srgbClr val="FFEBD9"/>
                  </a:gs>
                </a:gsLst>
                <a:lin ang="16200000" scaled="1"/>
              </a:gradFill>
              <a:ln w="9525">
                <a:solidFill>
                  <a:srgbClr val="FE952D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8112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12684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7002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1574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2743200" y="3048000"/>
              <a:ext cx="1981200" cy="1981200"/>
              <a:chOff x="685800" y="2819400"/>
              <a:chExt cx="1981200" cy="198120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85800" y="2819400"/>
                <a:ext cx="1981200" cy="1981200"/>
              </a:xfrm>
              <a:prstGeom prst="roundRect">
                <a:avLst>
                  <a:gd name="adj" fmla="val 8601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8988" y="2981325"/>
                <a:ext cx="1752600" cy="457200"/>
              </a:xfrm>
              <a:prstGeom prst="rect">
                <a:avLst/>
              </a:prstGeom>
              <a:gradFill rotWithShape="1">
                <a:gsLst>
                  <a:gs pos="0">
                    <a:srgbClr val="FFBF7E"/>
                  </a:gs>
                  <a:gs pos="35001">
                    <a:srgbClr val="FFD0A4"/>
                  </a:gs>
                  <a:gs pos="100000">
                    <a:srgbClr val="FFEBD9"/>
                  </a:gs>
                </a:gsLst>
                <a:lin ang="16200000" scaled="1"/>
              </a:gradFill>
              <a:ln w="9525">
                <a:solidFill>
                  <a:srgbClr val="FE952D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8112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2684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7002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1574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6553200" y="3048000"/>
              <a:ext cx="1981200" cy="1981200"/>
              <a:chOff x="685800" y="2819400"/>
              <a:chExt cx="1981200" cy="198120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685800" y="2819400"/>
                <a:ext cx="1981200" cy="1981200"/>
              </a:xfrm>
              <a:prstGeom prst="roundRect">
                <a:avLst>
                  <a:gd name="adj" fmla="val 8601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788988" y="2981325"/>
                <a:ext cx="1752600" cy="457200"/>
              </a:xfrm>
              <a:prstGeom prst="rect">
                <a:avLst/>
              </a:prstGeom>
              <a:gradFill rotWithShape="1">
                <a:gsLst>
                  <a:gs pos="0">
                    <a:srgbClr val="FFBF7E"/>
                  </a:gs>
                  <a:gs pos="35001">
                    <a:srgbClr val="FFD0A4"/>
                  </a:gs>
                  <a:gs pos="100000">
                    <a:srgbClr val="FFEBD9"/>
                  </a:gs>
                </a:gsLst>
                <a:lin ang="16200000" scaled="1"/>
              </a:gradFill>
              <a:ln w="9525">
                <a:solidFill>
                  <a:srgbClr val="FE952D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8112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2684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7002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21574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4876800" y="4037013"/>
              <a:ext cx="1524000" cy="1587"/>
            </a:xfrm>
            <a:prstGeom prst="line">
              <a:avLst/>
            </a:prstGeom>
            <a:ln w="381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546730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685800" y="990600"/>
            <a:ext cx="7848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5FFFF"/>
              </a:gs>
              <a:gs pos="35001">
                <a:srgbClr val="B6FFFF"/>
              </a:gs>
              <a:gs pos="100000">
                <a:srgbClr val="E1FFFF"/>
              </a:gs>
            </a:gsLst>
            <a:lin ang="16200000" scaled="1"/>
          </a:gradFill>
          <a:ln w="9525">
            <a:solidFill>
              <a:srgbClr val="2ECBC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Primordial CUDA Pattern: Blocking</a:t>
            </a:r>
          </a:p>
        </p:txBody>
      </p:sp>
      <p:sp>
        <p:nvSpPr>
          <p:cNvPr id="39940" name="Content Placeholder 22"/>
          <p:cNvSpPr>
            <a:spLocks noGrp="1"/>
          </p:cNvSpPr>
          <p:nvPr>
            <p:ph idx="1"/>
          </p:nvPr>
        </p:nvSpPr>
        <p:spPr>
          <a:xfrm>
            <a:off x="304800" y="5181600"/>
            <a:ext cx="8458200" cy="1447800"/>
          </a:xfrm>
        </p:spPr>
        <p:txBody>
          <a:bodyPr/>
          <a:lstStyle/>
          <a:p>
            <a:r>
              <a:rPr lang="en-US" smtClean="0"/>
              <a:t>Load the subset from global memory to shared memory, </a:t>
            </a:r>
            <a:r>
              <a:rPr lang="en-US" smtClean="0">
                <a:solidFill>
                  <a:schemeClr val="tx2"/>
                </a:solidFill>
              </a:rPr>
              <a:t>using multiple threads to exploit memory-level parallelism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1143000"/>
            <a:ext cx="1752600" cy="457200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36863" y="1143000"/>
            <a:ext cx="1752600" cy="457200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9400" y="1143000"/>
            <a:ext cx="1752600" cy="457200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876800" y="1371600"/>
            <a:ext cx="1524000" cy="1588"/>
          </a:xfrm>
          <a:prstGeom prst="line">
            <a:avLst/>
          </a:prstGeom>
          <a:ln w="38100" cmpd="sng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85800" y="3048000"/>
            <a:ext cx="7848600" cy="1981200"/>
            <a:chOff x="685800" y="3048000"/>
            <a:chExt cx="7848600" cy="1981200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685800" y="3048000"/>
              <a:ext cx="1981200" cy="1981200"/>
              <a:chOff x="685800" y="2819400"/>
              <a:chExt cx="1981200" cy="198120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685800" y="2819400"/>
                <a:ext cx="1981200" cy="1981200"/>
              </a:xfrm>
              <a:prstGeom prst="roundRect">
                <a:avLst>
                  <a:gd name="adj" fmla="val 8601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788988" y="2981325"/>
                <a:ext cx="1752600" cy="457200"/>
              </a:xfrm>
              <a:prstGeom prst="rect">
                <a:avLst/>
              </a:prstGeom>
              <a:gradFill rotWithShape="1">
                <a:gsLst>
                  <a:gs pos="0">
                    <a:srgbClr val="FFBF7E"/>
                  </a:gs>
                  <a:gs pos="35001">
                    <a:srgbClr val="FFD0A4"/>
                  </a:gs>
                  <a:gs pos="100000">
                    <a:srgbClr val="FFEBD9"/>
                  </a:gs>
                </a:gsLst>
                <a:lin ang="16200000" scaled="1"/>
              </a:gradFill>
              <a:ln w="9525">
                <a:solidFill>
                  <a:srgbClr val="FE952D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8112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12684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7002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1574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2743200" y="3048000"/>
              <a:ext cx="1981200" cy="1981200"/>
              <a:chOff x="685800" y="2819400"/>
              <a:chExt cx="1981200" cy="198120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85800" y="2819400"/>
                <a:ext cx="1981200" cy="1981200"/>
              </a:xfrm>
              <a:prstGeom prst="roundRect">
                <a:avLst>
                  <a:gd name="adj" fmla="val 8601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8988" y="2981325"/>
                <a:ext cx="1752600" cy="457200"/>
              </a:xfrm>
              <a:prstGeom prst="rect">
                <a:avLst/>
              </a:prstGeom>
              <a:gradFill rotWithShape="1">
                <a:gsLst>
                  <a:gs pos="0">
                    <a:srgbClr val="FFBF7E"/>
                  </a:gs>
                  <a:gs pos="35001">
                    <a:srgbClr val="FFD0A4"/>
                  </a:gs>
                  <a:gs pos="100000">
                    <a:srgbClr val="FFEBD9"/>
                  </a:gs>
                </a:gsLst>
                <a:lin ang="16200000" scaled="1"/>
              </a:gradFill>
              <a:ln w="9525">
                <a:solidFill>
                  <a:srgbClr val="FE952D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8112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2684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7002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1574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6553200" y="3048000"/>
              <a:ext cx="1981200" cy="1981200"/>
              <a:chOff x="685800" y="2819400"/>
              <a:chExt cx="1981200" cy="198120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685800" y="2819400"/>
                <a:ext cx="1981200" cy="1981200"/>
              </a:xfrm>
              <a:prstGeom prst="roundRect">
                <a:avLst>
                  <a:gd name="adj" fmla="val 8601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788988" y="2981325"/>
                <a:ext cx="1752600" cy="457200"/>
              </a:xfrm>
              <a:prstGeom prst="rect">
                <a:avLst/>
              </a:prstGeom>
              <a:gradFill rotWithShape="1">
                <a:gsLst>
                  <a:gs pos="0">
                    <a:srgbClr val="FFBF7E"/>
                  </a:gs>
                  <a:gs pos="35001">
                    <a:srgbClr val="FFD0A4"/>
                  </a:gs>
                  <a:gs pos="100000">
                    <a:srgbClr val="FFEBD9"/>
                  </a:gs>
                </a:gsLst>
                <a:lin ang="16200000" scaled="1"/>
              </a:gradFill>
              <a:ln w="9525">
                <a:solidFill>
                  <a:srgbClr val="FE952D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8112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2684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7002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21574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4876800" y="4037013"/>
              <a:ext cx="1524000" cy="1587"/>
            </a:xfrm>
            <a:prstGeom prst="line">
              <a:avLst/>
            </a:prstGeom>
            <a:ln w="381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914400" y="1447800"/>
            <a:ext cx="1524000" cy="1981200"/>
            <a:chOff x="914400" y="1447800"/>
            <a:chExt cx="1524000" cy="1981200"/>
          </a:xfrm>
        </p:grpSpPr>
        <p:sp>
          <p:nvSpPr>
            <p:cNvPr id="41" name="Down Arrow 40"/>
            <p:cNvSpPr>
              <a:spLocks noChangeArrowheads="1"/>
            </p:cNvSpPr>
            <p:nvPr/>
          </p:nvSpPr>
          <p:spPr bwMode="auto">
            <a:xfrm>
              <a:off x="9144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2" name="Down Arrow 41"/>
            <p:cNvSpPr>
              <a:spLocks noChangeArrowheads="1"/>
            </p:cNvSpPr>
            <p:nvPr/>
          </p:nvSpPr>
          <p:spPr bwMode="auto">
            <a:xfrm>
              <a:off x="13462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" name="Down Arrow 42"/>
            <p:cNvSpPr>
              <a:spLocks noChangeArrowheads="1"/>
            </p:cNvSpPr>
            <p:nvPr/>
          </p:nvSpPr>
          <p:spPr bwMode="auto">
            <a:xfrm>
              <a:off x="17780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" name="Down Arrow 43"/>
            <p:cNvSpPr>
              <a:spLocks noChangeArrowheads="1"/>
            </p:cNvSpPr>
            <p:nvPr/>
          </p:nvSpPr>
          <p:spPr bwMode="auto">
            <a:xfrm>
              <a:off x="22098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2971800" y="1447800"/>
            <a:ext cx="1524000" cy="1981200"/>
            <a:chOff x="914400" y="1447800"/>
            <a:chExt cx="1524000" cy="1981200"/>
          </a:xfrm>
        </p:grpSpPr>
        <p:sp>
          <p:nvSpPr>
            <p:cNvPr id="47" name="Down Arrow 46"/>
            <p:cNvSpPr>
              <a:spLocks noChangeArrowheads="1"/>
            </p:cNvSpPr>
            <p:nvPr/>
          </p:nvSpPr>
          <p:spPr bwMode="auto">
            <a:xfrm>
              <a:off x="9144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8" name="Down Arrow 47"/>
            <p:cNvSpPr>
              <a:spLocks noChangeArrowheads="1"/>
            </p:cNvSpPr>
            <p:nvPr/>
          </p:nvSpPr>
          <p:spPr bwMode="auto">
            <a:xfrm>
              <a:off x="13462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9" name="Down Arrow 48"/>
            <p:cNvSpPr>
              <a:spLocks noChangeArrowheads="1"/>
            </p:cNvSpPr>
            <p:nvPr/>
          </p:nvSpPr>
          <p:spPr bwMode="auto">
            <a:xfrm>
              <a:off x="17780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0" name="Down Arrow 49"/>
            <p:cNvSpPr>
              <a:spLocks noChangeArrowheads="1"/>
            </p:cNvSpPr>
            <p:nvPr/>
          </p:nvSpPr>
          <p:spPr bwMode="auto">
            <a:xfrm>
              <a:off x="22098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6781800" y="1447800"/>
            <a:ext cx="1524000" cy="1981200"/>
            <a:chOff x="914400" y="1447800"/>
            <a:chExt cx="1524000" cy="1981200"/>
          </a:xfrm>
        </p:grpSpPr>
        <p:sp>
          <p:nvSpPr>
            <p:cNvPr id="52" name="Down Arrow 51"/>
            <p:cNvSpPr>
              <a:spLocks noChangeArrowheads="1"/>
            </p:cNvSpPr>
            <p:nvPr/>
          </p:nvSpPr>
          <p:spPr bwMode="auto">
            <a:xfrm>
              <a:off x="9144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3" name="Down Arrow 52"/>
            <p:cNvSpPr>
              <a:spLocks noChangeArrowheads="1"/>
            </p:cNvSpPr>
            <p:nvPr/>
          </p:nvSpPr>
          <p:spPr bwMode="auto">
            <a:xfrm>
              <a:off x="13462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Down Arrow 53"/>
            <p:cNvSpPr>
              <a:spLocks noChangeArrowheads="1"/>
            </p:cNvSpPr>
            <p:nvPr/>
          </p:nvSpPr>
          <p:spPr bwMode="auto">
            <a:xfrm>
              <a:off x="17780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5" name="Down Arrow 54"/>
            <p:cNvSpPr>
              <a:spLocks noChangeArrowheads="1"/>
            </p:cNvSpPr>
            <p:nvPr/>
          </p:nvSpPr>
          <p:spPr bwMode="auto">
            <a:xfrm>
              <a:off x="22098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706457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685800" y="990600"/>
            <a:ext cx="7848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5FFFF"/>
              </a:gs>
              <a:gs pos="35001">
                <a:srgbClr val="B6FFFF"/>
              </a:gs>
              <a:gs pos="100000">
                <a:srgbClr val="E1FFFF"/>
              </a:gs>
            </a:gsLst>
            <a:lin ang="16200000" scaled="1"/>
          </a:gradFill>
          <a:ln w="9525">
            <a:solidFill>
              <a:srgbClr val="2ECBC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Primordial CUDA Pattern: Blocking</a:t>
            </a:r>
          </a:p>
        </p:txBody>
      </p:sp>
      <p:sp>
        <p:nvSpPr>
          <p:cNvPr id="40964" name="Content Placeholder 22"/>
          <p:cNvSpPr>
            <a:spLocks noGrp="1"/>
          </p:cNvSpPr>
          <p:nvPr>
            <p:ph idx="1"/>
          </p:nvPr>
        </p:nvSpPr>
        <p:spPr>
          <a:xfrm>
            <a:off x="304800" y="5181600"/>
            <a:ext cx="8458200" cy="1447800"/>
          </a:xfrm>
        </p:spPr>
        <p:txBody>
          <a:bodyPr/>
          <a:lstStyle/>
          <a:p>
            <a:r>
              <a:rPr lang="en-US" dirty="0" smtClean="0"/>
              <a:t>Perform the computation on the subset from </a:t>
            </a:r>
            <a:r>
              <a:rPr lang="en-US" dirty="0" smtClean="0">
                <a:solidFill>
                  <a:srgbClr val="FF0000"/>
                </a:solidFill>
              </a:rPr>
              <a:t>shared memory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1143000"/>
            <a:ext cx="1752600" cy="457200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36863" y="1143000"/>
            <a:ext cx="1752600" cy="457200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9400" y="1143000"/>
            <a:ext cx="1752600" cy="457200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85800" y="3048000"/>
            <a:ext cx="7848600" cy="1981200"/>
            <a:chOff x="685800" y="3048000"/>
            <a:chExt cx="7848600" cy="1981200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685800" y="3048000"/>
              <a:ext cx="1981200" cy="1981200"/>
              <a:chOff x="685800" y="2819400"/>
              <a:chExt cx="1981200" cy="198120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685800" y="2819400"/>
                <a:ext cx="1981200" cy="1981200"/>
              </a:xfrm>
              <a:prstGeom prst="roundRect">
                <a:avLst>
                  <a:gd name="adj" fmla="val 8601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788988" y="2981325"/>
                <a:ext cx="1752600" cy="457200"/>
              </a:xfrm>
              <a:prstGeom prst="rect">
                <a:avLst/>
              </a:prstGeom>
              <a:gradFill rotWithShape="1">
                <a:gsLst>
                  <a:gs pos="0">
                    <a:srgbClr val="FFBF7E"/>
                  </a:gs>
                  <a:gs pos="35001">
                    <a:srgbClr val="FFD0A4"/>
                  </a:gs>
                  <a:gs pos="100000">
                    <a:srgbClr val="FFEBD9"/>
                  </a:gs>
                </a:gsLst>
                <a:lin ang="16200000" scaled="1"/>
              </a:gradFill>
              <a:ln w="9525">
                <a:solidFill>
                  <a:srgbClr val="FE952D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8112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12684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7002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1574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2743200" y="3048000"/>
              <a:ext cx="1981200" cy="1981200"/>
              <a:chOff x="685800" y="2819400"/>
              <a:chExt cx="1981200" cy="198120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85800" y="2819400"/>
                <a:ext cx="1981200" cy="1981200"/>
              </a:xfrm>
              <a:prstGeom prst="roundRect">
                <a:avLst>
                  <a:gd name="adj" fmla="val 8601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8988" y="2981325"/>
                <a:ext cx="1752600" cy="457200"/>
              </a:xfrm>
              <a:prstGeom prst="rect">
                <a:avLst/>
              </a:prstGeom>
              <a:gradFill rotWithShape="1">
                <a:gsLst>
                  <a:gs pos="0">
                    <a:srgbClr val="FFBF7E"/>
                  </a:gs>
                  <a:gs pos="35001">
                    <a:srgbClr val="FFD0A4"/>
                  </a:gs>
                  <a:gs pos="100000">
                    <a:srgbClr val="FFEBD9"/>
                  </a:gs>
                </a:gsLst>
                <a:lin ang="16200000" scaled="1"/>
              </a:gradFill>
              <a:ln w="9525">
                <a:solidFill>
                  <a:srgbClr val="FE952D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8112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2684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7002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1574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6553200" y="3048000"/>
              <a:ext cx="1981200" cy="1981200"/>
              <a:chOff x="685800" y="2819400"/>
              <a:chExt cx="1981200" cy="198120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685800" y="2819400"/>
                <a:ext cx="1981200" cy="1981200"/>
              </a:xfrm>
              <a:prstGeom prst="roundRect">
                <a:avLst>
                  <a:gd name="adj" fmla="val 8601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788988" y="2981325"/>
                <a:ext cx="1752600" cy="457200"/>
              </a:xfrm>
              <a:prstGeom prst="rect">
                <a:avLst/>
              </a:prstGeom>
              <a:gradFill rotWithShape="1">
                <a:gsLst>
                  <a:gs pos="0">
                    <a:srgbClr val="FFBF7E"/>
                  </a:gs>
                  <a:gs pos="35001">
                    <a:srgbClr val="FFD0A4"/>
                  </a:gs>
                  <a:gs pos="100000">
                    <a:srgbClr val="FFEBD9"/>
                  </a:gs>
                </a:gsLst>
                <a:lin ang="16200000" scaled="1"/>
              </a:gradFill>
              <a:ln w="9525">
                <a:solidFill>
                  <a:srgbClr val="FE952D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8112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2684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7002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21574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4876800" y="4037013"/>
              <a:ext cx="1524000" cy="1587"/>
            </a:xfrm>
            <a:prstGeom prst="line">
              <a:avLst/>
            </a:prstGeom>
            <a:ln w="381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Arrow Connector 55"/>
          <p:cNvCxnSpPr/>
          <p:nvPr/>
        </p:nvCxnSpPr>
        <p:spPr>
          <a:xfrm rot="16200000" flipH="1">
            <a:off x="914400" y="3429000"/>
            <a:ext cx="5334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1943100" y="3467100"/>
            <a:ext cx="533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447800" y="3429000"/>
            <a:ext cx="9144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0800000" flipV="1">
            <a:off x="990600" y="3429000"/>
            <a:ext cx="10668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6200000" flipV="1">
            <a:off x="3048000" y="3429000"/>
            <a:ext cx="5334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>
            <a:off x="3086100" y="3467100"/>
            <a:ext cx="533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3733800" y="3657600"/>
            <a:ext cx="5334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>
            <a:off x="4152901" y="3695700"/>
            <a:ext cx="533400" cy="3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6667500" y="3619500"/>
            <a:ext cx="457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391400" y="3429000"/>
            <a:ext cx="914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6200000" flipH="1">
            <a:off x="7315200" y="3429000"/>
            <a:ext cx="4572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16200000" flipH="1">
            <a:off x="7810500" y="34671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876800" y="1371600"/>
            <a:ext cx="1524000" cy="1588"/>
          </a:xfrm>
          <a:prstGeom prst="line">
            <a:avLst/>
          </a:prstGeom>
          <a:ln w="38100" cmpd="sng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35088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685800" y="990600"/>
            <a:ext cx="7848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5FFFF"/>
              </a:gs>
              <a:gs pos="35001">
                <a:srgbClr val="B6FFFF"/>
              </a:gs>
              <a:gs pos="100000">
                <a:srgbClr val="E1FFFF"/>
              </a:gs>
            </a:gsLst>
            <a:lin ang="16200000" scaled="1"/>
          </a:gradFill>
          <a:ln w="9525">
            <a:solidFill>
              <a:srgbClr val="2ECBC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Primordial CUDA Pattern: Blocking</a:t>
            </a:r>
          </a:p>
        </p:txBody>
      </p:sp>
      <p:sp>
        <p:nvSpPr>
          <p:cNvPr id="41988" name="Content Placeholder 22"/>
          <p:cNvSpPr>
            <a:spLocks noGrp="1"/>
          </p:cNvSpPr>
          <p:nvPr>
            <p:ph idx="1"/>
          </p:nvPr>
        </p:nvSpPr>
        <p:spPr>
          <a:xfrm>
            <a:off x="304800" y="5181600"/>
            <a:ext cx="8458200" cy="1447800"/>
          </a:xfrm>
        </p:spPr>
        <p:txBody>
          <a:bodyPr/>
          <a:lstStyle/>
          <a:p>
            <a:r>
              <a:rPr lang="en-US" dirty="0" smtClean="0"/>
              <a:t>Copy the result from </a:t>
            </a:r>
            <a:r>
              <a:rPr lang="en-US" dirty="0" smtClean="0">
                <a:solidFill>
                  <a:srgbClr val="FF0000"/>
                </a:solidFill>
              </a:rPr>
              <a:t>shared memory </a:t>
            </a:r>
            <a:r>
              <a:rPr lang="en-US" dirty="0" smtClean="0"/>
              <a:t>back to global memory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1143000"/>
            <a:ext cx="1752600" cy="457200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36863" y="1143000"/>
            <a:ext cx="1752600" cy="457200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9400" y="1143000"/>
            <a:ext cx="1752600" cy="457200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876800" y="1371600"/>
            <a:ext cx="1524000" cy="1588"/>
          </a:xfrm>
          <a:prstGeom prst="line">
            <a:avLst/>
          </a:prstGeom>
          <a:ln w="38100" cmpd="sng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85800" y="3048000"/>
            <a:ext cx="7848600" cy="1981200"/>
            <a:chOff x="685800" y="3048000"/>
            <a:chExt cx="7848600" cy="1981200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685800" y="3048000"/>
              <a:ext cx="1981200" cy="1981200"/>
              <a:chOff x="685800" y="2819400"/>
              <a:chExt cx="1981200" cy="198120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685800" y="2819400"/>
                <a:ext cx="1981200" cy="1981200"/>
              </a:xfrm>
              <a:prstGeom prst="roundRect">
                <a:avLst>
                  <a:gd name="adj" fmla="val 8601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788988" y="2981325"/>
                <a:ext cx="1752600" cy="457200"/>
              </a:xfrm>
              <a:prstGeom prst="rect">
                <a:avLst/>
              </a:prstGeom>
              <a:gradFill rotWithShape="1">
                <a:gsLst>
                  <a:gs pos="0">
                    <a:srgbClr val="FFBF7E"/>
                  </a:gs>
                  <a:gs pos="35001">
                    <a:srgbClr val="FFD0A4"/>
                  </a:gs>
                  <a:gs pos="100000">
                    <a:srgbClr val="FFEBD9"/>
                  </a:gs>
                </a:gsLst>
                <a:lin ang="16200000" scaled="1"/>
              </a:gradFill>
              <a:ln w="9525">
                <a:solidFill>
                  <a:srgbClr val="FE952D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8112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12684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7002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1574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2743200" y="3048000"/>
              <a:ext cx="1981200" cy="1981200"/>
              <a:chOff x="685800" y="2819400"/>
              <a:chExt cx="1981200" cy="198120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85800" y="2819400"/>
                <a:ext cx="1981200" cy="1981200"/>
              </a:xfrm>
              <a:prstGeom prst="roundRect">
                <a:avLst>
                  <a:gd name="adj" fmla="val 8601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8988" y="2981325"/>
                <a:ext cx="1752600" cy="457200"/>
              </a:xfrm>
              <a:prstGeom prst="rect">
                <a:avLst/>
              </a:prstGeom>
              <a:gradFill rotWithShape="1">
                <a:gsLst>
                  <a:gs pos="0">
                    <a:srgbClr val="FFBF7E"/>
                  </a:gs>
                  <a:gs pos="35001">
                    <a:srgbClr val="FFD0A4"/>
                  </a:gs>
                  <a:gs pos="100000">
                    <a:srgbClr val="FFEBD9"/>
                  </a:gs>
                </a:gsLst>
                <a:lin ang="16200000" scaled="1"/>
              </a:gradFill>
              <a:ln w="9525">
                <a:solidFill>
                  <a:srgbClr val="FE952D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8112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2684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7002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1574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6553200" y="3048000"/>
              <a:ext cx="1981200" cy="1981200"/>
              <a:chOff x="685800" y="2819400"/>
              <a:chExt cx="1981200" cy="198120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685800" y="2819400"/>
                <a:ext cx="1981200" cy="1981200"/>
              </a:xfrm>
              <a:prstGeom prst="roundRect">
                <a:avLst>
                  <a:gd name="adj" fmla="val 8601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788988" y="2981325"/>
                <a:ext cx="1752600" cy="457200"/>
              </a:xfrm>
              <a:prstGeom prst="rect">
                <a:avLst/>
              </a:prstGeom>
              <a:gradFill rotWithShape="1">
                <a:gsLst>
                  <a:gs pos="0">
                    <a:srgbClr val="FFBF7E"/>
                  </a:gs>
                  <a:gs pos="35001">
                    <a:srgbClr val="FFD0A4"/>
                  </a:gs>
                  <a:gs pos="100000">
                    <a:srgbClr val="FFEBD9"/>
                  </a:gs>
                </a:gsLst>
                <a:lin ang="16200000" scaled="1"/>
              </a:gradFill>
              <a:ln w="9525">
                <a:solidFill>
                  <a:srgbClr val="FE952D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8112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268413" y="3786188"/>
                <a:ext cx="255587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7002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2157413" y="3786188"/>
                <a:ext cx="254000" cy="785812"/>
              </a:xfrm>
              <a:custGeom>
                <a:avLst/>
                <a:gdLst>
                  <a:gd name="connsiteX0" fmla="*/ 254493 w 254493"/>
                  <a:gd name="connsiteY0" fmla="*/ 0 h 719091"/>
                  <a:gd name="connsiteX1" fmla="*/ 94695 w 254493"/>
                  <a:gd name="connsiteY1" fmla="*/ 133165 h 719091"/>
                  <a:gd name="connsiteX2" fmla="*/ 245615 w 254493"/>
                  <a:gd name="connsiteY2" fmla="*/ 284086 h 719091"/>
                  <a:gd name="connsiteX3" fmla="*/ 94695 w 254493"/>
                  <a:gd name="connsiteY3" fmla="*/ 408373 h 719091"/>
                  <a:gd name="connsiteX4" fmla="*/ 245615 w 254493"/>
                  <a:gd name="connsiteY4" fmla="*/ 559293 h 719091"/>
                  <a:gd name="connsiteX5" fmla="*/ 59184 w 254493"/>
                  <a:gd name="connsiteY5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493" h="719091">
                    <a:moveTo>
                      <a:pt x="254493" y="0"/>
                    </a:moveTo>
                    <a:cubicBezTo>
                      <a:pt x="175334" y="42908"/>
                      <a:pt x="96175" y="85817"/>
                      <a:pt x="94695" y="133165"/>
                    </a:cubicBezTo>
                    <a:cubicBezTo>
                      <a:pt x="93215" y="180513"/>
                      <a:pt x="245615" y="238218"/>
                      <a:pt x="245615" y="284086"/>
                    </a:cubicBezTo>
                    <a:cubicBezTo>
                      <a:pt x="245615" y="329954"/>
                      <a:pt x="94695" y="362505"/>
                      <a:pt x="94695" y="408373"/>
                    </a:cubicBezTo>
                    <a:cubicBezTo>
                      <a:pt x="94695" y="454241"/>
                      <a:pt x="251533" y="507507"/>
                      <a:pt x="245615" y="559293"/>
                    </a:cubicBezTo>
                    <a:cubicBezTo>
                      <a:pt x="239697" y="611079"/>
                      <a:pt x="0" y="674703"/>
                      <a:pt x="59184" y="719091"/>
                    </a:cubicBezTo>
                  </a:path>
                </a:pathLst>
              </a:custGeom>
              <a:ln w="381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4876800" y="4037013"/>
              <a:ext cx="1524000" cy="1587"/>
            </a:xfrm>
            <a:prstGeom prst="line">
              <a:avLst/>
            </a:prstGeom>
            <a:ln w="381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4"/>
          <p:cNvGrpSpPr>
            <a:grpSpLocks/>
          </p:cNvGrpSpPr>
          <p:nvPr/>
        </p:nvGrpSpPr>
        <p:grpSpPr bwMode="auto">
          <a:xfrm flipV="1">
            <a:off x="914400" y="1447800"/>
            <a:ext cx="1524000" cy="1981200"/>
            <a:chOff x="914400" y="1447800"/>
            <a:chExt cx="1524000" cy="1981200"/>
          </a:xfrm>
        </p:grpSpPr>
        <p:sp>
          <p:nvSpPr>
            <p:cNvPr id="41" name="Down Arrow 40"/>
            <p:cNvSpPr>
              <a:spLocks noChangeArrowheads="1"/>
            </p:cNvSpPr>
            <p:nvPr/>
          </p:nvSpPr>
          <p:spPr bwMode="auto">
            <a:xfrm>
              <a:off x="9144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2" name="Down Arrow 41"/>
            <p:cNvSpPr>
              <a:spLocks noChangeArrowheads="1"/>
            </p:cNvSpPr>
            <p:nvPr/>
          </p:nvSpPr>
          <p:spPr bwMode="auto">
            <a:xfrm>
              <a:off x="13462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" name="Down Arrow 42"/>
            <p:cNvSpPr>
              <a:spLocks noChangeArrowheads="1"/>
            </p:cNvSpPr>
            <p:nvPr/>
          </p:nvSpPr>
          <p:spPr bwMode="auto">
            <a:xfrm>
              <a:off x="17780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" name="Down Arrow 43"/>
            <p:cNvSpPr>
              <a:spLocks noChangeArrowheads="1"/>
            </p:cNvSpPr>
            <p:nvPr/>
          </p:nvSpPr>
          <p:spPr bwMode="auto">
            <a:xfrm>
              <a:off x="22098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 flipV="1">
            <a:off x="2971800" y="1447800"/>
            <a:ext cx="1524000" cy="1981200"/>
            <a:chOff x="914400" y="1447800"/>
            <a:chExt cx="1524000" cy="1981200"/>
          </a:xfrm>
        </p:grpSpPr>
        <p:sp>
          <p:nvSpPr>
            <p:cNvPr id="47" name="Down Arrow 46"/>
            <p:cNvSpPr>
              <a:spLocks noChangeArrowheads="1"/>
            </p:cNvSpPr>
            <p:nvPr/>
          </p:nvSpPr>
          <p:spPr bwMode="auto">
            <a:xfrm>
              <a:off x="9144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8" name="Down Arrow 47"/>
            <p:cNvSpPr>
              <a:spLocks noChangeArrowheads="1"/>
            </p:cNvSpPr>
            <p:nvPr/>
          </p:nvSpPr>
          <p:spPr bwMode="auto">
            <a:xfrm>
              <a:off x="13462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9" name="Down Arrow 48"/>
            <p:cNvSpPr>
              <a:spLocks noChangeArrowheads="1"/>
            </p:cNvSpPr>
            <p:nvPr/>
          </p:nvSpPr>
          <p:spPr bwMode="auto">
            <a:xfrm>
              <a:off x="17780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0" name="Down Arrow 49"/>
            <p:cNvSpPr>
              <a:spLocks noChangeArrowheads="1"/>
            </p:cNvSpPr>
            <p:nvPr/>
          </p:nvSpPr>
          <p:spPr bwMode="auto">
            <a:xfrm>
              <a:off x="22098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 flipV="1">
            <a:off x="6781800" y="1447800"/>
            <a:ext cx="1524000" cy="1981200"/>
            <a:chOff x="914400" y="1447800"/>
            <a:chExt cx="1524000" cy="1981200"/>
          </a:xfrm>
        </p:grpSpPr>
        <p:sp>
          <p:nvSpPr>
            <p:cNvPr id="52" name="Down Arrow 51"/>
            <p:cNvSpPr>
              <a:spLocks noChangeArrowheads="1"/>
            </p:cNvSpPr>
            <p:nvPr/>
          </p:nvSpPr>
          <p:spPr bwMode="auto">
            <a:xfrm>
              <a:off x="9144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3" name="Down Arrow 52"/>
            <p:cNvSpPr>
              <a:spLocks noChangeArrowheads="1"/>
            </p:cNvSpPr>
            <p:nvPr/>
          </p:nvSpPr>
          <p:spPr bwMode="auto">
            <a:xfrm>
              <a:off x="13462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4" name="Down Arrow 53"/>
            <p:cNvSpPr>
              <a:spLocks noChangeArrowheads="1"/>
            </p:cNvSpPr>
            <p:nvPr/>
          </p:nvSpPr>
          <p:spPr bwMode="auto">
            <a:xfrm>
              <a:off x="17780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5" name="Down Arrow 54"/>
            <p:cNvSpPr>
              <a:spLocks noChangeArrowheads="1"/>
            </p:cNvSpPr>
            <p:nvPr/>
          </p:nvSpPr>
          <p:spPr bwMode="auto">
            <a:xfrm>
              <a:off x="2209800" y="1447800"/>
              <a:ext cx="228600" cy="1981200"/>
            </a:xfrm>
            <a:prstGeom prst="downArrow">
              <a:avLst>
                <a:gd name="adj1" fmla="val 50000"/>
                <a:gd name="adj2" fmla="val 49994"/>
              </a:avLst>
            </a:prstGeom>
            <a:gradFill rotWithShape="1">
              <a:gsLst>
                <a:gs pos="0">
                  <a:srgbClr val="A1A1A1"/>
                </a:gs>
                <a:gs pos="80000">
                  <a:srgbClr val="D3D3D3"/>
                </a:gs>
                <a:gs pos="100000">
                  <a:srgbClr val="D4D4D4"/>
                </a:gs>
              </a:gsLst>
              <a:lin ang="16200000"/>
            </a:gradFill>
            <a:ln w="9525">
              <a:solidFill>
                <a:srgbClr val="D5D5D5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88415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584200"/>
          </a:xfrm>
        </p:spPr>
        <p:txBody>
          <a:bodyPr/>
          <a:lstStyle/>
          <a:p>
            <a:pPr eaLnBrk="1" hangingPunct="1"/>
            <a:r>
              <a:rPr lang="en-US" dirty="0" smtClean="0"/>
              <a:t>Primordial CUDA Pattern: Blocking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All CUDA kernels are built this way</a:t>
            </a:r>
          </a:p>
          <a:p>
            <a:pPr lvl="1" eaLnBrk="1" hangingPunct="1"/>
            <a:r>
              <a:rPr lang="en-US" dirty="0" smtClean="0"/>
              <a:t>Blocking may not matter for a particular problem, but you’re still forced to think about it</a:t>
            </a:r>
          </a:p>
          <a:p>
            <a:pPr lvl="1" eaLnBrk="1" hangingPunct="1"/>
            <a:r>
              <a:rPr lang="en-US" dirty="0" smtClean="0">
                <a:cs typeface="Courier New" charset="0"/>
              </a:rPr>
              <a:t>Not all kernels require </a:t>
            </a:r>
            <a:r>
              <a:rPr lang="en-US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__shared__</a:t>
            </a:r>
            <a:r>
              <a:rPr lang="en-US" dirty="0" smtClean="0"/>
              <a:t> memory</a:t>
            </a:r>
          </a:p>
          <a:p>
            <a:pPr lvl="1" eaLnBrk="1" hangingPunct="1"/>
            <a:r>
              <a:rPr lang="en-US" dirty="0" smtClean="0"/>
              <a:t>All kernels do require registers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All of the parallel patterns we’ll discuss have CUDA implementations that exploit blocking in some fashion</a:t>
            </a:r>
          </a:p>
        </p:txBody>
      </p:sp>
    </p:spTree>
    <p:extLst>
      <p:ext uri="{BB962C8B-B14F-4D97-AF65-F5344CB8AC3E}">
        <p14:creationId xmlns="" xmlns:p14="http://schemas.microsoft.com/office/powerpoint/2010/main" val="2902244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Reduction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Reduce </a:t>
            </a:r>
            <a:r>
              <a:rPr lang="en-US" dirty="0" smtClean="0"/>
              <a:t>vector to a single value </a:t>
            </a:r>
          </a:p>
          <a:p>
            <a:pPr lvl="1" eaLnBrk="1" hangingPunct="1"/>
            <a:r>
              <a:rPr lang="en-US" dirty="0" smtClean="0"/>
              <a:t>Via an associative operator (+, *, min/max, AND/OR, …)</a:t>
            </a:r>
          </a:p>
          <a:p>
            <a:pPr lvl="1" eaLnBrk="1" hangingPunct="1"/>
            <a:r>
              <a:rPr lang="en-US" dirty="0" smtClean="0"/>
              <a:t>CPU: sequential implementation</a:t>
            </a:r>
          </a:p>
          <a:p>
            <a:pPr lvl="2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for</a:t>
            </a:r>
            <a:r>
              <a:rPr lang="en-US" dirty="0" smtClean="0">
                <a:latin typeface="Courier New" charset="0"/>
                <a:cs typeface="Courier New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dirty="0" smtClean="0">
                <a:latin typeface="Courier New" charset="0"/>
                <a:cs typeface="Courier New" charset="0"/>
              </a:rPr>
              <a:t> i = 0, i &lt; n, ++i) ...</a:t>
            </a:r>
          </a:p>
          <a:p>
            <a:pPr lvl="1" eaLnBrk="1" hangingPunct="1"/>
            <a:r>
              <a:rPr lang="en-US" dirty="0" smtClean="0"/>
              <a:t>GPU: “tree”-based implementation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62200" y="3657600"/>
            <a:ext cx="4572000" cy="2209800"/>
            <a:chOff x="3963" y="792"/>
            <a:chExt cx="2880" cy="1392"/>
          </a:xfrm>
        </p:grpSpPr>
        <p:sp>
          <p:nvSpPr>
            <p:cNvPr id="44037" name="Oval 5"/>
            <p:cNvSpPr>
              <a:spLocks noChangeArrowheads="1"/>
            </p:cNvSpPr>
            <p:nvPr/>
          </p:nvSpPr>
          <p:spPr bwMode="auto">
            <a:xfrm>
              <a:off x="4155" y="1224"/>
              <a:ext cx="192" cy="19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4038" name="Oval 6"/>
            <p:cNvSpPr>
              <a:spLocks noChangeArrowheads="1"/>
            </p:cNvSpPr>
            <p:nvPr/>
          </p:nvSpPr>
          <p:spPr bwMode="auto">
            <a:xfrm>
              <a:off x="4923" y="1224"/>
              <a:ext cx="192" cy="19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44039" name="Oval 7"/>
            <p:cNvSpPr>
              <a:spLocks noChangeArrowheads="1"/>
            </p:cNvSpPr>
            <p:nvPr/>
          </p:nvSpPr>
          <p:spPr bwMode="auto">
            <a:xfrm>
              <a:off x="5691" y="1224"/>
              <a:ext cx="192" cy="19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44040" name="Oval 8"/>
            <p:cNvSpPr>
              <a:spLocks noChangeArrowheads="1"/>
            </p:cNvSpPr>
            <p:nvPr/>
          </p:nvSpPr>
          <p:spPr bwMode="auto">
            <a:xfrm>
              <a:off x="6459" y="1224"/>
              <a:ext cx="192" cy="19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4041" name="Oval 9"/>
            <p:cNvSpPr>
              <a:spLocks noChangeArrowheads="1"/>
            </p:cNvSpPr>
            <p:nvPr/>
          </p:nvSpPr>
          <p:spPr bwMode="auto">
            <a:xfrm>
              <a:off x="4539" y="1608"/>
              <a:ext cx="192" cy="19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44042" name="Oval 10"/>
            <p:cNvSpPr>
              <a:spLocks noChangeArrowheads="1"/>
            </p:cNvSpPr>
            <p:nvPr/>
          </p:nvSpPr>
          <p:spPr bwMode="auto">
            <a:xfrm>
              <a:off x="6075" y="1608"/>
              <a:ext cx="192" cy="19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44043" name="Oval 11"/>
            <p:cNvSpPr>
              <a:spLocks noChangeArrowheads="1"/>
            </p:cNvSpPr>
            <p:nvPr/>
          </p:nvSpPr>
          <p:spPr bwMode="auto">
            <a:xfrm>
              <a:off x="5307" y="1992"/>
              <a:ext cx="192" cy="19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25</a:t>
              </a:r>
            </a:p>
          </p:txBody>
        </p:sp>
        <p:cxnSp>
          <p:nvCxnSpPr>
            <p:cNvPr id="44044" name="AutoShape 12"/>
            <p:cNvCxnSpPr>
              <a:cxnSpLocks noChangeShapeType="1"/>
              <a:stCxn id="44058" idx="4"/>
              <a:endCxn id="44037" idx="0"/>
            </p:cNvCxnSpPr>
            <p:nvPr/>
          </p:nvCxnSpPr>
          <p:spPr bwMode="auto">
            <a:xfrm>
              <a:off x="4059" y="992"/>
              <a:ext cx="192" cy="22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45" name="AutoShape 13"/>
            <p:cNvCxnSpPr>
              <a:cxnSpLocks noChangeShapeType="1"/>
              <a:stCxn id="44059" idx="4"/>
              <a:endCxn id="44037" idx="0"/>
            </p:cNvCxnSpPr>
            <p:nvPr/>
          </p:nvCxnSpPr>
          <p:spPr bwMode="auto">
            <a:xfrm flipH="1">
              <a:off x="4251" y="992"/>
              <a:ext cx="192" cy="22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46" name="AutoShape 14"/>
            <p:cNvCxnSpPr>
              <a:cxnSpLocks noChangeShapeType="1"/>
              <a:stCxn id="44060" idx="4"/>
              <a:endCxn id="44038" idx="0"/>
            </p:cNvCxnSpPr>
            <p:nvPr/>
          </p:nvCxnSpPr>
          <p:spPr bwMode="auto">
            <a:xfrm>
              <a:off x="4827" y="992"/>
              <a:ext cx="192" cy="22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47" name="AutoShape 15"/>
            <p:cNvCxnSpPr>
              <a:cxnSpLocks noChangeShapeType="1"/>
              <a:stCxn id="44061" idx="4"/>
              <a:endCxn id="44038" idx="0"/>
            </p:cNvCxnSpPr>
            <p:nvPr/>
          </p:nvCxnSpPr>
          <p:spPr bwMode="auto">
            <a:xfrm flipH="1">
              <a:off x="5019" y="992"/>
              <a:ext cx="192" cy="22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48" name="AutoShape 16"/>
            <p:cNvCxnSpPr>
              <a:cxnSpLocks noChangeShapeType="1"/>
              <a:stCxn id="44063" idx="4"/>
              <a:endCxn id="44039" idx="0"/>
            </p:cNvCxnSpPr>
            <p:nvPr/>
          </p:nvCxnSpPr>
          <p:spPr bwMode="auto">
            <a:xfrm flipH="1">
              <a:off x="5787" y="992"/>
              <a:ext cx="192" cy="22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49" name="AutoShape 17"/>
            <p:cNvCxnSpPr>
              <a:cxnSpLocks noChangeShapeType="1"/>
              <a:stCxn id="44062" idx="4"/>
              <a:endCxn id="44039" idx="0"/>
            </p:cNvCxnSpPr>
            <p:nvPr/>
          </p:nvCxnSpPr>
          <p:spPr bwMode="auto">
            <a:xfrm>
              <a:off x="5595" y="992"/>
              <a:ext cx="192" cy="22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0" name="AutoShape 18"/>
            <p:cNvCxnSpPr>
              <a:cxnSpLocks noChangeShapeType="1"/>
              <a:stCxn id="44065" idx="4"/>
              <a:endCxn id="44040" idx="0"/>
            </p:cNvCxnSpPr>
            <p:nvPr/>
          </p:nvCxnSpPr>
          <p:spPr bwMode="auto">
            <a:xfrm flipH="1">
              <a:off x="6555" y="992"/>
              <a:ext cx="192" cy="22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1" name="AutoShape 19"/>
            <p:cNvCxnSpPr>
              <a:cxnSpLocks noChangeShapeType="1"/>
              <a:stCxn id="44064" idx="4"/>
            </p:cNvCxnSpPr>
            <p:nvPr/>
          </p:nvCxnSpPr>
          <p:spPr bwMode="auto">
            <a:xfrm>
              <a:off x="6363" y="992"/>
              <a:ext cx="192" cy="2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2" name="AutoShape 20"/>
            <p:cNvCxnSpPr>
              <a:cxnSpLocks noChangeShapeType="1"/>
              <a:stCxn id="44037" idx="4"/>
              <a:endCxn id="44041" idx="0"/>
            </p:cNvCxnSpPr>
            <p:nvPr/>
          </p:nvCxnSpPr>
          <p:spPr bwMode="auto">
            <a:xfrm>
              <a:off x="4251" y="1424"/>
              <a:ext cx="384" cy="1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3" name="AutoShape 21"/>
            <p:cNvCxnSpPr>
              <a:cxnSpLocks noChangeShapeType="1"/>
              <a:stCxn id="44038" idx="4"/>
              <a:endCxn id="44041" idx="0"/>
            </p:cNvCxnSpPr>
            <p:nvPr/>
          </p:nvCxnSpPr>
          <p:spPr bwMode="auto">
            <a:xfrm flipH="1">
              <a:off x="4635" y="1424"/>
              <a:ext cx="384" cy="1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4" name="AutoShape 22"/>
            <p:cNvCxnSpPr>
              <a:cxnSpLocks noChangeShapeType="1"/>
              <a:stCxn id="44039" idx="4"/>
              <a:endCxn id="44042" idx="0"/>
            </p:cNvCxnSpPr>
            <p:nvPr/>
          </p:nvCxnSpPr>
          <p:spPr bwMode="auto">
            <a:xfrm>
              <a:off x="5787" y="1424"/>
              <a:ext cx="384" cy="1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5" name="AutoShape 23"/>
            <p:cNvCxnSpPr>
              <a:cxnSpLocks noChangeShapeType="1"/>
              <a:stCxn id="44040" idx="4"/>
              <a:endCxn id="44042" idx="0"/>
            </p:cNvCxnSpPr>
            <p:nvPr/>
          </p:nvCxnSpPr>
          <p:spPr bwMode="auto">
            <a:xfrm flipH="1">
              <a:off x="6171" y="1424"/>
              <a:ext cx="384" cy="1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6" name="AutoShape 24"/>
            <p:cNvCxnSpPr>
              <a:cxnSpLocks noChangeShapeType="1"/>
              <a:stCxn id="44041" idx="4"/>
              <a:endCxn id="44043" idx="0"/>
            </p:cNvCxnSpPr>
            <p:nvPr/>
          </p:nvCxnSpPr>
          <p:spPr bwMode="auto">
            <a:xfrm>
              <a:off x="4635" y="1808"/>
              <a:ext cx="768" cy="1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7" name="AutoShape 25"/>
            <p:cNvCxnSpPr>
              <a:cxnSpLocks noChangeShapeType="1"/>
              <a:stCxn id="44042" idx="4"/>
              <a:endCxn id="44043" idx="0"/>
            </p:cNvCxnSpPr>
            <p:nvPr/>
          </p:nvCxnSpPr>
          <p:spPr bwMode="auto">
            <a:xfrm flipH="1">
              <a:off x="5403" y="1808"/>
              <a:ext cx="768" cy="1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58" name="AutoShape 26"/>
            <p:cNvSpPr>
              <a:spLocks noChangeArrowheads="1"/>
            </p:cNvSpPr>
            <p:nvPr/>
          </p:nvSpPr>
          <p:spPr bwMode="auto">
            <a:xfrm>
              <a:off x="3963" y="792"/>
              <a:ext cx="192" cy="192"/>
            </a:xfrm>
            <a:prstGeom prst="flowChartConnector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4059" name="AutoShape 27"/>
            <p:cNvSpPr>
              <a:spLocks noChangeArrowheads="1"/>
            </p:cNvSpPr>
            <p:nvPr/>
          </p:nvSpPr>
          <p:spPr bwMode="auto">
            <a:xfrm>
              <a:off x="4347" y="792"/>
              <a:ext cx="192" cy="192"/>
            </a:xfrm>
            <a:prstGeom prst="flowChartConnector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44060" name="AutoShape 28"/>
            <p:cNvSpPr>
              <a:spLocks noChangeArrowheads="1"/>
            </p:cNvSpPr>
            <p:nvPr/>
          </p:nvSpPr>
          <p:spPr bwMode="auto">
            <a:xfrm>
              <a:off x="4731" y="792"/>
              <a:ext cx="192" cy="192"/>
            </a:xfrm>
            <a:prstGeom prst="flowChartConnector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44061" name="AutoShape 29"/>
            <p:cNvSpPr>
              <a:spLocks noChangeArrowheads="1"/>
            </p:cNvSpPr>
            <p:nvPr/>
          </p:nvSpPr>
          <p:spPr bwMode="auto">
            <a:xfrm>
              <a:off x="5115" y="792"/>
              <a:ext cx="192" cy="192"/>
            </a:xfrm>
            <a:prstGeom prst="flowChartConnector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4062" name="AutoShape 30"/>
            <p:cNvSpPr>
              <a:spLocks noChangeArrowheads="1"/>
            </p:cNvSpPr>
            <p:nvPr/>
          </p:nvSpPr>
          <p:spPr bwMode="auto">
            <a:xfrm>
              <a:off x="5499" y="792"/>
              <a:ext cx="192" cy="192"/>
            </a:xfrm>
            <a:prstGeom prst="flowChartConnector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4063" name="AutoShape 31"/>
            <p:cNvSpPr>
              <a:spLocks noChangeArrowheads="1"/>
            </p:cNvSpPr>
            <p:nvPr/>
          </p:nvSpPr>
          <p:spPr bwMode="auto">
            <a:xfrm>
              <a:off x="5883" y="792"/>
              <a:ext cx="192" cy="192"/>
            </a:xfrm>
            <a:prstGeom prst="flowChartConnector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44064" name="AutoShape 32"/>
            <p:cNvSpPr>
              <a:spLocks noChangeArrowheads="1"/>
            </p:cNvSpPr>
            <p:nvPr/>
          </p:nvSpPr>
          <p:spPr bwMode="auto">
            <a:xfrm>
              <a:off x="6267" y="792"/>
              <a:ext cx="192" cy="192"/>
            </a:xfrm>
            <a:prstGeom prst="flowChartConnector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4065" name="AutoShape 33"/>
            <p:cNvSpPr>
              <a:spLocks noChangeArrowheads="1"/>
            </p:cNvSpPr>
            <p:nvPr/>
          </p:nvSpPr>
          <p:spPr bwMode="auto">
            <a:xfrm>
              <a:off x="6651" y="792"/>
              <a:ext cx="192" cy="192"/>
            </a:xfrm>
            <a:prstGeom prst="flowChartConnector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990919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Serial Reduction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// reduction via serial iteration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float </a:t>
            </a:r>
            <a:r>
              <a:rPr lang="en-US" dirty="0" smtClean="0">
                <a:latin typeface="Courier New" charset="0"/>
                <a:cs typeface="Courier New" charset="0"/>
              </a:rPr>
              <a:t>sum(</a:t>
            </a:r>
            <a:r>
              <a:rPr lang="en-US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float </a:t>
            </a:r>
            <a:r>
              <a:rPr lang="en-US" dirty="0" smtClean="0">
                <a:latin typeface="Courier New" charset="0"/>
                <a:cs typeface="Courier New" charset="0"/>
              </a:rPr>
              <a:t>*data, </a:t>
            </a:r>
            <a:r>
              <a:rPr lang="en-US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cs typeface="Courier New" charset="0"/>
              </a:rPr>
              <a:t>n)</a:t>
            </a:r>
          </a:p>
          <a:p>
            <a:pPr>
              <a:buFontTx/>
              <a:buNone/>
            </a:pPr>
            <a:r>
              <a:rPr lang="en-US" dirty="0" smtClean="0">
                <a:latin typeface="Courier New" charset="0"/>
                <a:cs typeface="Courier New" charset="0"/>
              </a:rPr>
              <a:t>{</a:t>
            </a:r>
          </a:p>
          <a:p>
            <a:pPr>
              <a:buFontTx/>
              <a:buNone/>
            </a:pPr>
            <a:r>
              <a:rPr lang="en-US" dirty="0" smtClean="0">
                <a:latin typeface="Courier New" charset="0"/>
                <a:cs typeface="Courier New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float</a:t>
            </a:r>
            <a:r>
              <a:rPr lang="en-US" dirty="0" smtClean="0">
                <a:latin typeface="Courier New" charset="0"/>
                <a:cs typeface="Courier New" charset="0"/>
              </a:rPr>
              <a:t> result = 0;</a:t>
            </a:r>
          </a:p>
          <a:p>
            <a:pPr>
              <a:buFontTx/>
              <a:buNone/>
            </a:pPr>
            <a:r>
              <a:rPr lang="en-US" dirty="0" smtClean="0">
                <a:latin typeface="Courier New" charset="0"/>
                <a:cs typeface="Courier New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for</a:t>
            </a:r>
            <a:r>
              <a:rPr lang="en-US" dirty="0" smtClean="0">
                <a:latin typeface="Courier New" charset="0"/>
                <a:cs typeface="Courier New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cs typeface="Courier New" charset="0"/>
              </a:rPr>
              <a:t>i = 0; i &lt; n; ++i)</a:t>
            </a:r>
          </a:p>
          <a:p>
            <a:pPr>
              <a:buFontTx/>
              <a:buNone/>
            </a:pPr>
            <a:r>
              <a:rPr lang="en-US" dirty="0" smtClean="0">
                <a:latin typeface="Courier New" charset="0"/>
                <a:cs typeface="Courier New" charset="0"/>
              </a:rPr>
              <a:t>  {</a:t>
            </a:r>
          </a:p>
          <a:p>
            <a:pPr>
              <a:buFontTx/>
              <a:buNone/>
            </a:pPr>
            <a:r>
              <a:rPr lang="en-US" dirty="0" smtClean="0">
                <a:latin typeface="Courier New" charset="0"/>
                <a:cs typeface="Courier New" charset="0"/>
              </a:rPr>
              <a:t>    result += data[i];</a:t>
            </a:r>
          </a:p>
          <a:p>
            <a:pPr>
              <a:buFontTx/>
              <a:buNone/>
            </a:pPr>
            <a:r>
              <a:rPr lang="en-US" dirty="0" smtClean="0">
                <a:latin typeface="Courier New" charset="0"/>
                <a:cs typeface="Courier New" charset="0"/>
              </a:rPr>
              <a:t>  }</a:t>
            </a:r>
          </a:p>
          <a:p>
            <a:pPr>
              <a:buFontTx/>
              <a:buNone/>
            </a:pPr>
            <a:endParaRPr lang="en-US" dirty="0" smtClean="0">
              <a:latin typeface="Courier New" charset="0"/>
              <a:cs typeface="Courier New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Courier New" charset="0"/>
                <a:cs typeface="Courier New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return </a:t>
            </a:r>
            <a:r>
              <a:rPr lang="en-US" dirty="0" smtClean="0">
                <a:latin typeface="Courier New" charset="0"/>
                <a:cs typeface="Courier New" charset="0"/>
              </a:rPr>
              <a:t>result;</a:t>
            </a:r>
          </a:p>
          <a:p>
            <a:pPr>
              <a:buFontTx/>
              <a:buNone/>
            </a:pPr>
            <a:r>
              <a:rPr lang="en-US" dirty="0" smtClean="0">
                <a:latin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4143065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Parallel Reduction – Interleaved</a:t>
            </a:r>
          </a:p>
        </p:txBody>
      </p:sp>
      <p:grpSp>
        <p:nvGrpSpPr>
          <p:cNvPr id="2" name="Group 514"/>
          <p:cNvGrpSpPr>
            <a:grpSpLocks/>
          </p:cNvGrpSpPr>
          <p:nvPr/>
        </p:nvGrpSpPr>
        <p:grpSpPr bwMode="auto">
          <a:xfrm>
            <a:off x="63500" y="1395413"/>
            <a:ext cx="9017000" cy="4395787"/>
            <a:chOff x="0" y="879"/>
            <a:chExt cx="5680" cy="2769"/>
          </a:xfrm>
        </p:grpSpPr>
        <p:sp>
          <p:nvSpPr>
            <p:cNvPr id="46084" name="Text Box 265"/>
            <p:cNvSpPr txBox="1">
              <a:spLocks noChangeArrowheads="1"/>
            </p:cNvSpPr>
            <p:nvPr/>
          </p:nvSpPr>
          <p:spPr bwMode="auto">
            <a:xfrm>
              <a:off x="0" y="879"/>
              <a:ext cx="17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</a:rPr>
                <a:t>Values (in shared memory)</a:t>
              </a:r>
            </a:p>
          </p:txBody>
        </p:sp>
        <p:sp>
          <p:nvSpPr>
            <p:cNvPr id="46085" name="Text Box 266"/>
            <p:cNvSpPr txBox="1">
              <a:spLocks noChangeArrowheads="1"/>
            </p:cNvSpPr>
            <p:nvPr/>
          </p:nvSpPr>
          <p:spPr bwMode="auto">
            <a:xfrm>
              <a:off x="1215" y="1513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</a:rPr>
                <a:t>Values</a:t>
              </a:r>
            </a:p>
          </p:txBody>
        </p:sp>
        <p:sp>
          <p:nvSpPr>
            <p:cNvPr id="46086" name="Text Box 267"/>
            <p:cNvSpPr txBox="1">
              <a:spLocks noChangeArrowheads="1"/>
            </p:cNvSpPr>
            <p:nvPr/>
          </p:nvSpPr>
          <p:spPr bwMode="auto">
            <a:xfrm>
              <a:off x="1215" y="2153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</a:rPr>
                <a:t>Values</a:t>
              </a:r>
            </a:p>
          </p:txBody>
        </p:sp>
        <p:sp>
          <p:nvSpPr>
            <p:cNvPr id="46087" name="Text Box 268"/>
            <p:cNvSpPr txBox="1">
              <a:spLocks noChangeArrowheads="1"/>
            </p:cNvSpPr>
            <p:nvPr/>
          </p:nvSpPr>
          <p:spPr bwMode="auto">
            <a:xfrm>
              <a:off x="1215" y="2793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</a:rPr>
                <a:t>Values</a:t>
              </a:r>
            </a:p>
          </p:txBody>
        </p:sp>
        <p:grpSp>
          <p:nvGrpSpPr>
            <p:cNvPr id="3" name="Group 269"/>
            <p:cNvGrpSpPr>
              <a:grpSpLocks/>
            </p:cNvGrpSpPr>
            <p:nvPr/>
          </p:nvGrpSpPr>
          <p:grpSpPr bwMode="auto">
            <a:xfrm>
              <a:off x="1752" y="880"/>
              <a:ext cx="3928" cy="2768"/>
              <a:chOff x="2000" y="996"/>
              <a:chExt cx="3928" cy="2768"/>
            </a:xfrm>
          </p:grpSpPr>
          <p:sp>
            <p:nvSpPr>
              <p:cNvPr id="46098" name="Rectangle 270"/>
              <p:cNvSpPr>
                <a:spLocks noChangeArrowheads="1"/>
              </p:cNvSpPr>
              <p:nvPr/>
            </p:nvSpPr>
            <p:spPr bwMode="auto">
              <a:xfrm>
                <a:off x="5683" y="99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2</a:t>
                </a:r>
              </a:p>
            </p:txBody>
          </p:sp>
          <p:sp>
            <p:nvSpPr>
              <p:cNvPr id="46099" name="Rectangle 271"/>
              <p:cNvSpPr>
                <a:spLocks noChangeArrowheads="1"/>
              </p:cNvSpPr>
              <p:nvPr/>
            </p:nvSpPr>
            <p:spPr bwMode="auto">
              <a:xfrm>
                <a:off x="5437" y="99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0</a:t>
                </a:r>
              </a:p>
            </p:txBody>
          </p:sp>
          <p:sp>
            <p:nvSpPr>
              <p:cNvPr id="46100" name="Rectangle 272"/>
              <p:cNvSpPr>
                <a:spLocks noChangeArrowheads="1"/>
              </p:cNvSpPr>
              <p:nvPr/>
            </p:nvSpPr>
            <p:spPr bwMode="auto">
              <a:xfrm>
                <a:off x="5192" y="99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200" b="1" dirty="0"/>
                  <a:t>11</a:t>
                </a:r>
              </a:p>
            </p:txBody>
          </p:sp>
          <p:sp>
            <p:nvSpPr>
              <p:cNvPr id="46101" name="Rectangle 273"/>
              <p:cNvSpPr>
                <a:spLocks noChangeArrowheads="1"/>
              </p:cNvSpPr>
              <p:nvPr/>
            </p:nvSpPr>
            <p:spPr bwMode="auto">
              <a:xfrm>
                <a:off x="4946" y="99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0</a:t>
                </a:r>
              </a:p>
            </p:txBody>
          </p:sp>
          <p:sp>
            <p:nvSpPr>
              <p:cNvPr id="46102" name="Rectangle 274"/>
              <p:cNvSpPr>
                <a:spLocks noChangeArrowheads="1"/>
              </p:cNvSpPr>
              <p:nvPr/>
            </p:nvSpPr>
            <p:spPr bwMode="auto">
              <a:xfrm>
                <a:off x="4701" y="99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7</a:t>
                </a:r>
              </a:p>
            </p:txBody>
          </p:sp>
          <p:sp>
            <p:nvSpPr>
              <p:cNvPr id="46103" name="Rectangle 275"/>
              <p:cNvSpPr>
                <a:spLocks noChangeArrowheads="1"/>
              </p:cNvSpPr>
              <p:nvPr/>
            </p:nvSpPr>
            <p:spPr bwMode="auto">
              <a:xfrm>
                <a:off x="4455" y="99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2</a:t>
                </a:r>
              </a:p>
            </p:txBody>
          </p:sp>
          <p:sp>
            <p:nvSpPr>
              <p:cNvPr id="46104" name="Rectangle 276"/>
              <p:cNvSpPr>
                <a:spLocks noChangeArrowheads="1"/>
              </p:cNvSpPr>
              <p:nvPr/>
            </p:nvSpPr>
            <p:spPr bwMode="auto">
              <a:xfrm>
                <a:off x="4209" y="99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-3</a:t>
                </a:r>
              </a:p>
            </p:txBody>
          </p:sp>
          <p:sp>
            <p:nvSpPr>
              <p:cNvPr id="46105" name="Rectangle 277"/>
              <p:cNvSpPr>
                <a:spLocks noChangeArrowheads="1"/>
              </p:cNvSpPr>
              <p:nvPr/>
            </p:nvSpPr>
            <p:spPr bwMode="auto">
              <a:xfrm>
                <a:off x="3965" y="996"/>
                <a:ext cx="244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-2</a:t>
                </a:r>
              </a:p>
            </p:txBody>
          </p:sp>
          <p:sp>
            <p:nvSpPr>
              <p:cNvPr id="46106" name="Rectangle 278"/>
              <p:cNvSpPr>
                <a:spLocks noChangeArrowheads="1"/>
              </p:cNvSpPr>
              <p:nvPr/>
            </p:nvSpPr>
            <p:spPr bwMode="auto">
              <a:xfrm>
                <a:off x="3719" y="99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5</a:t>
                </a:r>
              </a:p>
            </p:txBody>
          </p:sp>
          <p:sp>
            <p:nvSpPr>
              <p:cNvPr id="46107" name="Rectangle 279"/>
              <p:cNvSpPr>
                <a:spLocks noChangeArrowheads="1"/>
              </p:cNvSpPr>
              <p:nvPr/>
            </p:nvSpPr>
            <p:spPr bwMode="auto">
              <a:xfrm>
                <a:off x="3473" y="99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3</a:t>
                </a:r>
              </a:p>
            </p:txBody>
          </p:sp>
          <p:sp>
            <p:nvSpPr>
              <p:cNvPr id="46108" name="Rectangle 280"/>
              <p:cNvSpPr>
                <a:spLocks noChangeArrowheads="1"/>
              </p:cNvSpPr>
              <p:nvPr/>
            </p:nvSpPr>
            <p:spPr bwMode="auto">
              <a:xfrm>
                <a:off x="3228" y="99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-2</a:t>
                </a:r>
              </a:p>
            </p:txBody>
          </p:sp>
          <p:sp>
            <p:nvSpPr>
              <p:cNvPr id="46109" name="Rectangle 281"/>
              <p:cNvSpPr>
                <a:spLocks noChangeArrowheads="1"/>
              </p:cNvSpPr>
              <p:nvPr/>
            </p:nvSpPr>
            <p:spPr bwMode="auto">
              <a:xfrm>
                <a:off x="2982" y="99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0</a:t>
                </a:r>
              </a:p>
            </p:txBody>
          </p:sp>
          <p:sp>
            <p:nvSpPr>
              <p:cNvPr id="46110" name="Rectangle 282"/>
              <p:cNvSpPr>
                <a:spLocks noChangeArrowheads="1"/>
              </p:cNvSpPr>
              <p:nvPr/>
            </p:nvSpPr>
            <p:spPr bwMode="auto">
              <a:xfrm>
                <a:off x="2737" y="99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-1</a:t>
                </a:r>
              </a:p>
            </p:txBody>
          </p:sp>
          <p:sp>
            <p:nvSpPr>
              <p:cNvPr id="46111" name="Rectangle 283"/>
              <p:cNvSpPr>
                <a:spLocks noChangeArrowheads="1"/>
              </p:cNvSpPr>
              <p:nvPr/>
            </p:nvSpPr>
            <p:spPr bwMode="auto">
              <a:xfrm>
                <a:off x="2491" y="99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8</a:t>
                </a:r>
              </a:p>
            </p:txBody>
          </p:sp>
          <p:sp>
            <p:nvSpPr>
              <p:cNvPr id="46112" name="Rectangle 284"/>
              <p:cNvSpPr>
                <a:spLocks noChangeArrowheads="1"/>
              </p:cNvSpPr>
              <p:nvPr/>
            </p:nvSpPr>
            <p:spPr bwMode="auto">
              <a:xfrm>
                <a:off x="2246" y="99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1</a:t>
                </a:r>
              </a:p>
            </p:txBody>
          </p:sp>
          <p:sp>
            <p:nvSpPr>
              <p:cNvPr id="46113" name="Rectangle 285"/>
              <p:cNvSpPr>
                <a:spLocks noChangeArrowheads="1"/>
              </p:cNvSpPr>
              <p:nvPr/>
            </p:nvSpPr>
            <p:spPr bwMode="auto">
              <a:xfrm>
                <a:off x="2000" y="99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200" b="1" dirty="0"/>
                  <a:t>10</a:t>
                </a:r>
              </a:p>
            </p:txBody>
          </p:sp>
          <p:sp>
            <p:nvSpPr>
              <p:cNvPr id="46114" name="Line 286"/>
              <p:cNvSpPr>
                <a:spLocks noChangeShapeType="1"/>
              </p:cNvSpPr>
              <p:nvPr/>
            </p:nvSpPr>
            <p:spPr bwMode="auto">
              <a:xfrm>
                <a:off x="2000" y="996"/>
                <a:ext cx="392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15" name="Line 287"/>
              <p:cNvSpPr>
                <a:spLocks noChangeShapeType="1"/>
              </p:cNvSpPr>
              <p:nvPr/>
            </p:nvSpPr>
            <p:spPr bwMode="auto">
              <a:xfrm>
                <a:off x="2000" y="1212"/>
                <a:ext cx="392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16" name="Line 288"/>
              <p:cNvSpPr>
                <a:spLocks noChangeShapeType="1"/>
              </p:cNvSpPr>
              <p:nvPr/>
            </p:nvSpPr>
            <p:spPr bwMode="auto">
              <a:xfrm>
                <a:off x="2000" y="996"/>
                <a:ext cx="0" cy="21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17" name="Line 289"/>
              <p:cNvSpPr>
                <a:spLocks noChangeShapeType="1"/>
              </p:cNvSpPr>
              <p:nvPr/>
            </p:nvSpPr>
            <p:spPr bwMode="auto">
              <a:xfrm>
                <a:off x="2246" y="99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18" name="Line 290"/>
              <p:cNvSpPr>
                <a:spLocks noChangeShapeType="1"/>
              </p:cNvSpPr>
              <p:nvPr/>
            </p:nvSpPr>
            <p:spPr bwMode="auto">
              <a:xfrm>
                <a:off x="2491" y="99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19" name="Line 291"/>
              <p:cNvSpPr>
                <a:spLocks noChangeShapeType="1"/>
              </p:cNvSpPr>
              <p:nvPr/>
            </p:nvSpPr>
            <p:spPr bwMode="auto">
              <a:xfrm>
                <a:off x="2737" y="99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20" name="Line 292"/>
              <p:cNvSpPr>
                <a:spLocks noChangeShapeType="1"/>
              </p:cNvSpPr>
              <p:nvPr/>
            </p:nvSpPr>
            <p:spPr bwMode="auto">
              <a:xfrm>
                <a:off x="2982" y="99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21" name="Line 293"/>
              <p:cNvSpPr>
                <a:spLocks noChangeShapeType="1"/>
              </p:cNvSpPr>
              <p:nvPr/>
            </p:nvSpPr>
            <p:spPr bwMode="auto">
              <a:xfrm>
                <a:off x="3228" y="99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22" name="Line 294"/>
              <p:cNvSpPr>
                <a:spLocks noChangeShapeType="1"/>
              </p:cNvSpPr>
              <p:nvPr/>
            </p:nvSpPr>
            <p:spPr bwMode="auto">
              <a:xfrm>
                <a:off x="3473" y="99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23" name="Line 295"/>
              <p:cNvSpPr>
                <a:spLocks noChangeShapeType="1"/>
              </p:cNvSpPr>
              <p:nvPr/>
            </p:nvSpPr>
            <p:spPr bwMode="auto">
              <a:xfrm>
                <a:off x="3719" y="99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24" name="Line 296"/>
              <p:cNvSpPr>
                <a:spLocks noChangeShapeType="1"/>
              </p:cNvSpPr>
              <p:nvPr/>
            </p:nvSpPr>
            <p:spPr bwMode="auto">
              <a:xfrm>
                <a:off x="3965" y="99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25" name="Line 297"/>
              <p:cNvSpPr>
                <a:spLocks noChangeShapeType="1"/>
              </p:cNvSpPr>
              <p:nvPr/>
            </p:nvSpPr>
            <p:spPr bwMode="auto">
              <a:xfrm>
                <a:off x="4209" y="99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26" name="Line 298"/>
              <p:cNvSpPr>
                <a:spLocks noChangeShapeType="1"/>
              </p:cNvSpPr>
              <p:nvPr/>
            </p:nvSpPr>
            <p:spPr bwMode="auto">
              <a:xfrm>
                <a:off x="4455" y="99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27" name="Line 299"/>
              <p:cNvSpPr>
                <a:spLocks noChangeShapeType="1"/>
              </p:cNvSpPr>
              <p:nvPr/>
            </p:nvSpPr>
            <p:spPr bwMode="auto">
              <a:xfrm>
                <a:off x="4701" y="99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28" name="Line 300"/>
              <p:cNvSpPr>
                <a:spLocks noChangeShapeType="1"/>
              </p:cNvSpPr>
              <p:nvPr/>
            </p:nvSpPr>
            <p:spPr bwMode="auto">
              <a:xfrm>
                <a:off x="4946" y="99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29" name="Line 301"/>
              <p:cNvSpPr>
                <a:spLocks noChangeShapeType="1"/>
              </p:cNvSpPr>
              <p:nvPr/>
            </p:nvSpPr>
            <p:spPr bwMode="auto">
              <a:xfrm>
                <a:off x="5192" y="99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30" name="Line 302"/>
              <p:cNvSpPr>
                <a:spLocks noChangeShapeType="1"/>
              </p:cNvSpPr>
              <p:nvPr/>
            </p:nvSpPr>
            <p:spPr bwMode="auto">
              <a:xfrm>
                <a:off x="5437" y="99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31" name="Line 303"/>
              <p:cNvSpPr>
                <a:spLocks noChangeShapeType="1"/>
              </p:cNvSpPr>
              <p:nvPr/>
            </p:nvSpPr>
            <p:spPr bwMode="auto">
              <a:xfrm>
                <a:off x="5683" y="99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32" name="Line 304"/>
              <p:cNvSpPr>
                <a:spLocks noChangeShapeType="1"/>
              </p:cNvSpPr>
              <p:nvPr/>
            </p:nvSpPr>
            <p:spPr bwMode="auto">
              <a:xfrm>
                <a:off x="5928" y="996"/>
                <a:ext cx="0" cy="21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33" name="Oval 305"/>
              <p:cNvSpPr>
                <a:spLocks noChangeArrowheads="1"/>
              </p:cNvSpPr>
              <p:nvPr/>
            </p:nvSpPr>
            <p:spPr bwMode="auto">
              <a:xfrm>
                <a:off x="2035" y="1344"/>
                <a:ext cx="173" cy="173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  <p:cxnSp>
            <p:nvCxnSpPr>
              <p:cNvPr id="46134" name="AutoShape 306"/>
              <p:cNvCxnSpPr>
                <a:cxnSpLocks noChangeShapeType="1"/>
                <a:stCxn id="46113" idx="2"/>
                <a:endCxn id="46133" idx="0"/>
              </p:cNvCxnSpPr>
              <p:nvPr/>
            </p:nvCxnSpPr>
            <p:spPr bwMode="auto">
              <a:xfrm rot="5400000">
                <a:off x="2061" y="1273"/>
                <a:ext cx="124" cy="1"/>
              </a:xfrm>
              <a:prstGeom prst="curvedConnector3">
                <a:avLst>
                  <a:gd name="adj1" fmla="val 53227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35" name="AutoShape 307"/>
              <p:cNvCxnSpPr>
                <a:cxnSpLocks noChangeShapeType="1"/>
                <a:stCxn id="46112" idx="2"/>
                <a:endCxn id="46133" idx="6"/>
              </p:cNvCxnSpPr>
              <p:nvPr/>
            </p:nvCxnSpPr>
            <p:spPr bwMode="auto">
              <a:xfrm rot="5400000">
                <a:off x="2183" y="1245"/>
                <a:ext cx="219" cy="153"/>
              </a:xfrm>
              <a:prstGeom prst="curvedConnector2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136" name="Oval 308"/>
              <p:cNvSpPr>
                <a:spLocks noChangeArrowheads="1"/>
              </p:cNvSpPr>
              <p:nvPr/>
            </p:nvSpPr>
            <p:spPr bwMode="auto">
              <a:xfrm>
                <a:off x="2525" y="1344"/>
                <a:ext cx="173" cy="173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cxnSp>
            <p:nvCxnSpPr>
              <p:cNvPr id="46137" name="AutoShape 309"/>
              <p:cNvCxnSpPr>
                <a:cxnSpLocks noChangeShapeType="1"/>
                <a:stCxn id="46111" idx="2"/>
                <a:endCxn id="46136" idx="0"/>
              </p:cNvCxnSpPr>
              <p:nvPr/>
            </p:nvCxnSpPr>
            <p:spPr bwMode="auto">
              <a:xfrm rot="5400000">
                <a:off x="2551" y="1273"/>
                <a:ext cx="124" cy="2"/>
              </a:xfrm>
              <a:prstGeom prst="curvedConnector3">
                <a:avLst>
                  <a:gd name="adj1" fmla="val 53227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38" name="AutoShape 310"/>
              <p:cNvCxnSpPr>
                <a:cxnSpLocks noChangeShapeType="1"/>
                <a:stCxn id="46110" idx="2"/>
                <a:endCxn id="46136" idx="6"/>
              </p:cNvCxnSpPr>
              <p:nvPr/>
            </p:nvCxnSpPr>
            <p:spPr bwMode="auto">
              <a:xfrm rot="5400000">
                <a:off x="2673" y="1245"/>
                <a:ext cx="219" cy="154"/>
              </a:xfrm>
              <a:prstGeom prst="curvedConnector2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139" name="Oval 311"/>
              <p:cNvSpPr>
                <a:spLocks noChangeArrowheads="1"/>
              </p:cNvSpPr>
              <p:nvPr/>
            </p:nvSpPr>
            <p:spPr bwMode="auto">
              <a:xfrm>
                <a:off x="3016" y="1344"/>
                <a:ext cx="173" cy="173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cxnSp>
            <p:nvCxnSpPr>
              <p:cNvPr id="46140" name="AutoShape 312"/>
              <p:cNvCxnSpPr>
                <a:cxnSpLocks noChangeShapeType="1"/>
                <a:stCxn id="46109" idx="2"/>
                <a:endCxn id="46139" idx="0"/>
              </p:cNvCxnSpPr>
              <p:nvPr/>
            </p:nvCxnSpPr>
            <p:spPr bwMode="auto">
              <a:xfrm rot="5400000">
                <a:off x="3042" y="1273"/>
                <a:ext cx="124" cy="2"/>
              </a:xfrm>
              <a:prstGeom prst="curvedConnector3">
                <a:avLst>
                  <a:gd name="adj1" fmla="val 53227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41" name="AutoShape 313"/>
              <p:cNvCxnSpPr>
                <a:cxnSpLocks noChangeShapeType="1"/>
                <a:stCxn id="46108" idx="2"/>
                <a:endCxn id="46139" idx="6"/>
              </p:cNvCxnSpPr>
              <p:nvPr/>
            </p:nvCxnSpPr>
            <p:spPr bwMode="auto">
              <a:xfrm rot="5400000">
                <a:off x="3164" y="1245"/>
                <a:ext cx="219" cy="154"/>
              </a:xfrm>
              <a:prstGeom prst="curvedConnector2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142" name="Oval 314"/>
              <p:cNvSpPr>
                <a:spLocks noChangeArrowheads="1"/>
              </p:cNvSpPr>
              <p:nvPr/>
            </p:nvSpPr>
            <p:spPr bwMode="auto">
              <a:xfrm>
                <a:off x="3507" y="1344"/>
                <a:ext cx="173" cy="173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</a:rPr>
                  <a:t>3</a:t>
                </a:r>
              </a:p>
            </p:txBody>
          </p:sp>
          <p:cxnSp>
            <p:nvCxnSpPr>
              <p:cNvPr id="46143" name="AutoShape 315"/>
              <p:cNvCxnSpPr>
                <a:cxnSpLocks noChangeShapeType="1"/>
                <a:stCxn id="46107" idx="2"/>
                <a:endCxn id="46142" idx="0"/>
              </p:cNvCxnSpPr>
              <p:nvPr/>
            </p:nvCxnSpPr>
            <p:spPr bwMode="auto">
              <a:xfrm rot="5400000">
                <a:off x="3533" y="1273"/>
                <a:ext cx="124" cy="2"/>
              </a:xfrm>
              <a:prstGeom prst="curvedConnector3">
                <a:avLst>
                  <a:gd name="adj1" fmla="val 53227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44" name="AutoShape 316"/>
              <p:cNvCxnSpPr>
                <a:cxnSpLocks noChangeShapeType="1"/>
                <a:stCxn id="46106" idx="2"/>
                <a:endCxn id="46142" idx="6"/>
              </p:cNvCxnSpPr>
              <p:nvPr/>
            </p:nvCxnSpPr>
            <p:spPr bwMode="auto">
              <a:xfrm rot="5400000">
                <a:off x="3655" y="1245"/>
                <a:ext cx="219" cy="154"/>
              </a:xfrm>
              <a:prstGeom prst="curvedConnector2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145" name="Oval 317"/>
              <p:cNvSpPr>
                <a:spLocks noChangeArrowheads="1"/>
              </p:cNvSpPr>
              <p:nvPr/>
            </p:nvSpPr>
            <p:spPr bwMode="auto">
              <a:xfrm>
                <a:off x="3997" y="1344"/>
                <a:ext cx="173" cy="173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</a:rPr>
                  <a:t>4</a:t>
                </a:r>
              </a:p>
            </p:txBody>
          </p:sp>
          <p:cxnSp>
            <p:nvCxnSpPr>
              <p:cNvPr id="46146" name="AutoShape 318"/>
              <p:cNvCxnSpPr>
                <a:cxnSpLocks noChangeShapeType="1"/>
                <a:stCxn id="46105" idx="2"/>
                <a:endCxn id="46145" idx="0"/>
              </p:cNvCxnSpPr>
              <p:nvPr/>
            </p:nvCxnSpPr>
            <p:spPr bwMode="auto">
              <a:xfrm rot="5400000">
                <a:off x="4024" y="1272"/>
                <a:ext cx="124" cy="3"/>
              </a:xfrm>
              <a:prstGeom prst="curvedConnector3">
                <a:avLst>
                  <a:gd name="adj1" fmla="val 53227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47" name="AutoShape 319"/>
              <p:cNvCxnSpPr>
                <a:cxnSpLocks noChangeShapeType="1"/>
                <a:stCxn id="46104" idx="2"/>
                <a:endCxn id="46145" idx="6"/>
              </p:cNvCxnSpPr>
              <p:nvPr/>
            </p:nvCxnSpPr>
            <p:spPr bwMode="auto">
              <a:xfrm rot="5400000">
                <a:off x="4145" y="1245"/>
                <a:ext cx="219" cy="154"/>
              </a:xfrm>
              <a:prstGeom prst="curvedConnector2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148" name="Oval 320"/>
              <p:cNvSpPr>
                <a:spLocks noChangeArrowheads="1"/>
              </p:cNvSpPr>
              <p:nvPr/>
            </p:nvSpPr>
            <p:spPr bwMode="auto">
              <a:xfrm>
                <a:off x="4488" y="1344"/>
                <a:ext cx="173" cy="173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</a:rPr>
                  <a:t>5</a:t>
                </a:r>
              </a:p>
            </p:txBody>
          </p:sp>
          <p:cxnSp>
            <p:nvCxnSpPr>
              <p:cNvPr id="46149" name="AutoShape 321"/>
              <p:cNvCxnSpPr>
                <a:cxnSpLocks noChangeShapeType="1"/>
                <a:stCxn id="46103" idx="2"/>
                <a:endCxn id="46148" idx="0"/>
              </p:cNvCxnSpPr>
              <p:nvPr/>
            </p:nvCxnSpPr>
            <p:spPr bwMode="auto">
              <a:xfrm rot="5400000">
                <a:off x="4515" y="1272"/>
                <a:ext cx="124" cy="3"/>
              </a:xfrm>
              <a:prstGeom prst="curvedConnector3">
                <a:avLst>
                  <a:gd name="adj1" fmla="val 53227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50" name="AutoShape 322"/>
              <p:cNvCxnSpPr>
                <a:cxnSpLocks noChangeShapeType="1"/>
                <a:stCxn id="46102" idx="2"/>
                <a:endCxn id="46148" idx="6"/>
              </p:cNvCxnSpPr>
              <p:nvPr/>
            </p:nvCxnSpPr>
            <p:spPr bwMode="auto">
              <a:xfrm rot="5400000">
                <a:off x="4637" y="1244"/>
                <a:ext cx="219" cy="155"/>
              </a:xfrm>
              <a:prstGeom prst="curvedConnector2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151" name="Oval 323"/>
              <p:cNvSpPr>
                <a:spLocks noChangeArrowheads="1"/>
              </p:cNvSpPr>
              <p:nvPr/>
            </p:nvSpPr>
            <p:spPr bwMode="auto">
              <a:xfrm>
                <a:off x="4979" y="1344"/>
                <a:ext cx="173" cy="173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</a:rPr>
                  <a:t>6</a:t>
                </a:r>
              </a:p>
            </p:txBody>
          </p:sp>
          <p:cxnSp>
            <p:nvCxnSpPr>
              <p:cNvPr id="46152" name="AutoShape 324"/>
              <p:cNvCxnSpPr>
                <a:cxnSpLocks noChangeShapeType="1"/>
                <a:stCxn id="46101" idx="2"/>
                <a:endCxn id="46151" idx="0"/>
              </p:cNvCxnSpPr>
              <p:nvPr/>
            </p:nvCxnSpPr>
            <p:spPr bwMode="auto">
              <a:xfrm rot="5400000">
                <a:off x="5006" y="1272"/>
                <a:ext cx="124" cy="3"/>
              </a:xfrm>
              <a:prstGeom prst="curvedConnector3">
                <a:avLst>
                  <a:gd name="adj1" fmla="val 53227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53" name="AutoShape 325"/>
              <p:cNvCxnSpPr>
                <a:cxnSpLocks noChangeShapeType="1"/>
                <a:stCxn id="46100" idx="2"/>
                <a:endCxn id="46151" idx="6"/>
              </p:cNvCxnSpPr>
              <p:nvPr/>
            </p:nvCxnSpPr>
            <p:spPr bwMode="auto">
              <a:xfrm rot="5400000">
                <a:off x="5128" y="1244"/>
                <a:ext cx="219" cy="155"/>
              </a:xfrm>
              <a:prstGeom prst="curvedConnector2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154" name="Oval 326"/>
              <p:cNvSpPr>
                <a:spLocks noChangeArrowheads="1"/>
              </p:cNvSpPr>
              <p:nvPr/>
            </p:nvSpPr>
            <p:spPr bwMode="auto">
              <a:xfrm>
                <a:off x="5470" y="1344"/>
                <a:ext cx="173" cy="173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</a:rPr>
                  <a:t>7</a:t>
                </a:r>
              </a:p>
            </p:txBody>
          </p:sp>
          <p:cxnSp>
            <p:nvCxnSpPr>
              <p:cNvPr id="46155" name="AutoShape 327"/>
              <p:cNvCxnSpPr>
                <a:cxnSpLocks noChangeShapeType="1"/>
                <a:stCxn id="46099" idx="2"/>
                <a:endCxn id="46154" idx="0"/>
              </p:cNvCxnSpPr>
              <p:nvPr/>
            </p:nvCxnSpPr>
            <p:spPr bwMode="auto">
              <a:xfrm rot="5400000">
                <a:off x="5497" y="1272"/>
                <a:ext cx="124" cy="3"/>
              </a:xfrm>
              <a:prstGeom prst="curvedConnector3">
                <a:avLst>
                  <a:gd name="adj1" fmla="val 53227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56" name="AutoShape 328"/>
              <p:cNvCxnSpPr>
                <a:cxnSpLocks noChangeShapeType="1"/>
                <a:stCxn id="46098" idx="2"/>
                <a:endCxn id="46154" idx="6"/>
              </p:cNvCxnSpPr>
              <p:nvPr/>
            </p:nvCxnSpPr>
            <p:spPr bwMode="auto">
              <a:xfrm rot="5400000">
                <a:off x="5619" y="1244"/>
                <a:ext cx="219" cy="155"/>
              </a:xfrm>
              <a:prstGeom prst="curvedConnector2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157" name="Rectangle 329"/>
              <p:cNvSpPr>
                <a:spLocks noChangeArrowheads="1"/>
              </p:cNvSpPr>
              <p:nvPr/>
            </p:nvSpPr>
            <p:spPr bwMode="auto">
              <a:xfrm>
                <a:off x="5683" y="163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2</a:t>
                </a:r>
              </a:p>
            </p:txBody>
          </p:sp>
          <p:sp>
            <p:nvSpPr>
              <p:cNvPr id="46158" name="Rectangle 330"/>
              <p:cNvSpPr>
                <a:spLocks noChangeArrowheads="1"/>
              </p:cNvSpPr>
              <p:nvPr/>
            </p:nvSpPr>
            <p:spPr bwMode="auto">
              <a:xfrm>
                <a:off x="5437" y="163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2</a:t>
                </a:r>
              </a:p>
            </p:txBody>
          </p:sp>
          <p:sp>
            <p:nvSpPr>
              <p:cNvPr id="46159" name="Rectangle 331"/>
              <p:cNvSpPr>
                <a:spLocks noChangeArrowheads="1"/>
              </p:cNvSpPr>
              <p:nvPr/>
            </p:nvSpPr>
            <p:spPr bwMode="auto">
              <a:xfrm>
                <a:off x="5192" y="163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200" b="1"/>
                  <a:t>11</a:t>
                </a:r>
              </a:p>
            </p:txBody>
          </p:sp>
          <p:sp>
            <p:nvSpPr>
              <p:cNvPr id="46160" name="Rectangle 332"/>
              <p:cNvSpPr>
                <a:spLocks noChangeArrowheads="1"/>
              </p:cNvSpPr>
              <p:nvPr/>
            </p:nvSpPr>
            <p:spPr bwMode="auto">
              <a:xfrm>
                <a:off x="4946" y="163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200" b="1" dirty="0"/>
                  <a:t>11</a:t>
                </a:r>
              </a:p>
            </p:txBody>
          </p:sp>
          <p:sp>
            <p:nvSpPr>
              <p:cNvPr id="46161" name="Rectangle 333"/>
              <p:cNvSpPr>
                <a:spLocks noChangeArrowheads="1"/>
              </p:cNvSpPr>
              <p:nvPr/>
            </p:nvSpPr>
            <p:spPr bwMode="auto">
              <a:xfrm>
                <a:off x="4701" y="163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7</a:t>
                </a:r>
              </a:p>
            </p:txBody>
          </p:sp>
          <p:sp>
            <p:nvSpPr>
              <p:cNvPr id="46162" name="Rectangle 334"/>
              <p:cNvSpPr>
                <a:spLocks noChangeArrowheads="1"/>
              </p:cNvSpPr>
              <p:nvPr/>
            </p:nvSpPr>
            <p:spPr bwMode="auto">
              <a:xfrm>
                <a:off x="4455" y="163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9</a:t>
                </a:r>
              </a:p>
            </p:txBody>
          </p:sp>
          <p:sp>
            <p:nvSpPr>
              <p:cNvPr id="46163" name="Rectangle 335"/>
              <p:cNvSpPr>
                <a:spLocks noChangeArrowheads="1"/>
              </p:cNvSpPr>
              <p:nvPr/>
            </p:nvSpPr>
            <p:spPr bwMode="auto">
              <a:xfrm>
                <a:off x="4209" y="163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-3</a:t>
                </a:r>
              </a:p>
            </p:txBody>
          </p:sp>
          <p:sp>
            <p:nvSpPr>
              <p:cNvPr id="46164" name="Rectangle 336"/>
              <p:cNvSpPr>
                <a:spLocks noChangeArrowheads="1"/>
              </p:cNvSpPr>
              <p:nvPr/>
            </p:nvSpPr>
            <p:spPr bwMode="auto">
              <a:xfrm>
                <a:off x="3965" y="1636"/>
                <a:ext cx="244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-5</a:t>
                </a:r>
              </a:p>
            </p:txBody>
          </p:sp>
          <p:sp>
            <p:nvSpPr>
              <p:cNvPr id="46165" name="Rectangle 337"/>
              <p:cNvSpPr>
                <a:spLocks noChangeArrowheads="1"/>
              </p:cNvSpPr>
              <p:nvPr/>
            </p:nvSpPr>
            <p:spPr bwMode="auto">
              <a:xfrm>
                <a:off x="3719" y="163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5</a:t>
                </a:r>
              </a:p>
            </p:txBody>
          </p:sp>
          <p:sp>
            <p:nvSpPr>
              <p:cNvPr id="46166" name="Rectangle 338"/>
              <p:cNvSpPr>
                <a:spLocks noChangeArrowheads="1"/>
              </p:cNvSpPr>
              <p:nvPr/>
            </p:nvSpPr>
            <p:spPr bwMode="auto">
              <a:xfrm>
                <a:off x="3473" y="163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8</a:t>
                </a:r>
              </a:p>
            </p:txBody>
          </p:sp>
          <p:sp>
            <p:nvSpPr>
              <p:cNvPr id="46167" name="Rectangle 339"/>
              <p:cNvSpPr>
                <a:spLocks noChangeArrowheads="1"/>
              </p:cNvSpPr>
              <p:nvPr/>
            </p:nvSpPr>
            <p:spPr bwMode="auto">
              <a:xfrm>
                <a:off x="3228" y="163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-2</a:t>
                </a:r>
              </a:p>
            </p:txBody>
          </p:sp>
          <p:sp>
            <p:nvSpPr>
              <p:cNvPr id="46168" name="Rectangle 340"/>
              <p:cNvSpPr>
                <a:spLocks noChangeArrowheads="1"/>
              </p:cNvSpPr>
              <p:nvPr/>
            </p:nvSpPr>
            <p:spPr bwMode="auto">
              <a:xfrm>
                <a:off x="2982" y="163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-2</a:t>
                </a:r>
              </a:p>
            </p:txBody>
          </p:sp>
          <p:sp>
            <p:nvSpPr>
              <p:cNvPr id="46169" name="Rectangle 341"/>
              <p:cNvSpPr>
                <a:spLocks noChangeArrowheads="1"/>
              </p:cNvSpPr>
              <p:nvPr/>
            </p:nvSpPr>
            <p:spPr bwMode="auto">
              <a:xfrm>
                <a:off x="2737" y="163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-1</a:t>
                </a:r>
              </a:p>
            </p:txBody>
          </p:sp>
          <p:sp>
            <p:nvSpPr>
              <p:cNvPr id="46170" name="Rectangle 342"/>
              <p:cNvSpPr>
                <a:spLocks noChangeArrowheads="1"/>
              </p:cNvSpPr>
              <p:nvPr/>
            </p:nvSpPr>
            <p:spPr bwMode="auto">
              <a:xfrm>
                <a:off x="2491" y="163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7</a:t>
                </a:r>
              </a:p>
            </p:txBody>
          </p:sp>
          <p:sp>
            <p:nvSpPr>
              <p:cNvPr id="46171" name="Rectangle 343"/>
              <p:cNvSpPr>
                <a:spLocks noChangeArrowheads="1"/>
              </p:cNvSpPr>
              <p:nvPr/>
            </p:nvSpPr>
            <p:spPr bwMode="auto">
              <a:xfrm>
                <a:off x="2246" y="163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1</a:t>
                </a:r>
              </a:p>
            </p:txBody>
          </p:sp>
          <p:sp>
            <p:nvSpPr>
              <p:cNvPr id="46172" name="Rectangle 344"/>
              <p:cNvSpPr>
                <a:spLocks noChangeArrowheads="1"/>
              </p:cNvSpPr>
              <p:nvPr/>
            </p:nvSpPr>
            <p:spPr bwMode="auto">
              <a:xfrm>
                <a:off x="2000" y="163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200" b="1"/>
                  <a:t>11</a:t>
                </a:r>
              </a:p>
            </p:txBody>
          </p:sp>
          <p:sp>
            <p:nvSpPr>
              <p:cNvPr id="46173" name="Line 345"/>
              <p:cNvSpPr>
                <a:spLocks noChangeShapeType="1"/>
              </p:cNvSpPr>
              <p:nvPr/>
            </p:nvSpPr>
            <p:spPr bwMode="auto">
              <a:xfrm>
                <a:off x="2000" y="1636"/>
                <a:ext cx="392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74" name="Line 346"/>
              <p:cNvSpPr>
                <a:spLocks noChangeShapeType="1"/>
              </p:cNvSpPr>
              <p:nvPr/>
            </p:nvSpPr>
            <p:spPr bwMode="auto">
              <a:xfrm>
                <a:off x="2000" y="1852"/>
                <a:ext cx="392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75" name="Line 347"/>
              <p:cNvSpPr>
                <a:spLocks noChangeShapeType="1"/>
              </p:cNvSpPr>
              <p:nvPr/>
            </p:nvSpPr>
            <p:spPr bwMode="auto">
              <a:xfrm>
                <a:off x="2000" y="1636"/>
                <a:ext cx="0" cy="21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76" name="Line 348"/>
              <p:cNvSpPr>
                <a:spLocks noChangeShapeType="1"/>
              </p:cNvSpPr>
              <p:nvPr/>
            </p:nvSpPr>
            <p:spPr bwMode="auto">
              <a:xfrm>
                <a:off x="2246" y="163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77" name="Line 349"/>
              <p:cNvSpPr>
                <a:spLocks noChangeShapeType="1"/>
              </p:cNvSpPr>
              <p:nvPr/>
            </p:nvSpPr>
            <p:spPr bwMode="auto">
              <a:xfrm>
                <a:off x="2491" y="163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78" name="Line 350"/>
              <p:cNvSpPr>
                <a:spLocks noChangeShapeType="1"/>
              </p:cNvSpPr>
              <p:nvPr/>
            </p:nvSpPr>
            <p:spPr bwMode="auto">
              <a:xfrm>
                <a:off x="2737" y="163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79" name="Line 351"/>
              <p:cNvSpPr>
                <a:spLocks noChangeShapeType="1"/>
              </p:cNvSpPr>
              <p:nvPr/>
            </p:nvSpPr>
            <p:spPr bwMode="auto">
              <a:xfrm>
                <a:off x="2982" y="163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80" name="Line 352"/>
              <p:cNvSpPr>
                <a:spLocks noChangeShapeType="1"/>
              </p:cNvSpPr>
              <p:nvPr/>
            </p:nvSpPr>
            <p:spPr bwMode="auto">
              <a:xfrm>
                <a:off x="3228" y="163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81" name="Line 353"/>
              <p:cNvSpPr>
                <a:spLocks noChangeShapeType="1"/>
              </p:cNvSpPr>
              <p:nvPr/>
            </p:nvSpPr>
            <p:spPr bwMode="auto">
              <a:xfrm>
                <a:off x="3473" y="163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82" name="Line 354"/>
              <p:cNvSpPr>
                <a:spLocks noChangeShapeType="1"/>
              </p:cNvSpPr>
              <p:nvPr/>
            </p:nvSpPr>
            <p:spPr bwMode="auto">
              <a:xfrm>
                <a:off x="3719" y="163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83" name="Line 355"/>
              <p:cNvSpPr>
                <a:spLocks noChangeShapeType="1"/>
              </p:cNvSpPr>
              <p:nvPr/>
            </p:nvSpPr>
            <p:spPr bwMode="auto">
              <a:xfrm>
                <a:off x="3965" y="163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84" name="Line 356"/>
              <p:cNvSpPr>
                <a:spLocks noChangeShapeType="1"/>
              </p:cNvSpPr>
              <p:nvPr/>
            </p:nvSpPr>
            <p:spPr bwMode="auto">
              <a:xfrm>
                <a:off x="4209" y="163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85" name="Line 357"/>
              <p:cNvSpPr>
                <a:spLocks noChangeShapeType="1"/>
              </p:cNvSpPr>
              <p:nvPr/>
            </p:nvSpPr>
            <p:spPr bwMode="auto">
              <a:xfrm>
                <a:off x="4455" y="163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86" name="Line 358"/>
              <p:cNvSpPr>
                <a:spLocks noChangeShapeType="1"/>
              </p:cNvSpPr>
              <p:nvPr/>
            </p:nvSpPr>
            <p:spPr bwMode="auto">
              <a:xfrm>
                <a:off x="4701" y="163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87" name="Line 359"/>
              <p:cNvSpPr>
                <a:spLocks noChangeShapeType="1"/>
              </p:cNvSpPr>
              <p:nvPr/>
            </p:nvSpPr>
            <p:spPr bwMode="auto">
              <a:xfrm>
                <a:off x="4946" y="163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88" name="Line 360"/>
              <p:cNvSpPr>
                <a:spLocks noChangeShapeType="1"/>
              </p:cNvSpPr>
              <p:nvPr/>
            </p:nvSpPr>
            <p:spPr bwMode="auto">
              <a:xfrm>
                <a:off x="5192" y="163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89" name="Line 361"/>
              <p:cNvSpPr>
                <a:spLocks noChangeShapeType="1"/>
              </p:cNvSpPr>
              <p:nvPr/>
            </p:nvSpPr>
            <p:spPr bwMode="auto">
              <a:xfrm>
                <a:off x="5437" y="163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90" name="Line 362"/>
              <p:cNvSpPr>
                <a:spLocks noChangeShapeType="1"/>
              </p:cNvSpPr>
              <p:nvPr/>
            </p:nvSpPr>
            <p:spPr bwMode="auto">
              <a:xfrm>
                <a:off x="5683" y="163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91" name="Line 363"/>
              <p:cNvSpPr>
                <a:spLocks noChangeShapeType="1"/>
              </p:cNvSpPr>
              <p:nvPr/>
            </p:nvSpPr>
            <p:spPr bwMode="auto">
              <a:xfrm>
                <a:off x="5928" y="1636"/>
                <a:ext cx="0" cy="21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192" name="Oval 364"/>
              <p:cNvSpPr>
                <a:spLocks noChangeArrowheads="1"/>
              </p:cNvSpPr>
              <p:nvPr/>
            </p:nvSpPr>
            <p:spPr bwMode="auto">
              <a:xfrm>
                <a:off x="2035" y="1984"/>
                <a:ext cx="173" cy="173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/>
                <a:r>
                  <a:rPr lang="en-US" sz="1600" b="1">
                    <a:solidFill>
                      <a:srgbClr val="FF0000"/>
                    </a:solidFill>
                  </a:rPr>
                  <a:t>0</a:t>
                </a:r>
              </a:p>
            </p:txBody>
          </p:sp>
          <p:cxnSp>
            <p:nvCxnSpPr>
              <p:cNvPr id="46193" name="AutoShape 365"/>
              <p:cNvCxnSpPr>
                <a:cxnSpLocks noChangeShapeType="1"/>
                <a:stCxn id="46172" idx="2"/>
                <a:endCxn id="46192" idx="0"/>
              </p:cNvCxnSpPr>
              <p:nvPr/>
            </p:nvCxnSpPr>
            <p:spPr bwMode="auto">
              <a:xfrm rot="5400000">
                <a:off x="2061" y="1913"/>
                <a:ext cx="124" cy="1"/>
              </a:xfrm>
              <a:prstGeom prst="curvedConnector3">
                <a:avLst>
                  <a:gd name="adj1" fmla="val 53227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94" name="AutoShape 366"/>
              <p:cNvCxnSpPr>
                <a:cxnSpLocks noChangeShapeType="1"/>
                <a:stCxn id="46170" idx="2"/>
                <a:endCxn id="46192" idx="6"/>
              </p:cNvCxnSpPr>
              <p:nvPr/>
            </p:nvCxnSpPr>
            <p:spPr bwMode="auto">
              <a:xfrm rot="5400000">
                <a:off x="2305" y="1763"/>
                <a:ext cx="219" cy="398"/>
              </a:xfrm>
              <a:prstGeom prst="curvedConnector2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195" name="Oval 367"/>
              <p:cNvSpPr>
                <a:spLocks noChangeArrowheads="1"/>
              </p:cNvSpPr>
              <p:nvPr/>
            </p:nvSpPr>
            <p:spPr bwMode="auto">
              <a:xfrm>
                <a:off x="3016" y="1984"/>
                <a:ext cx="173" cy="173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</a:rPr>
                  <a:t>1</a:t>
                </a:r>
              </a:p>
            </p:txBody>
          </p:sp>
          <p:cxnSp>
            <p:nvCxnSpPr>
              <p:cNvPr id="46196" name="AutoShape 368"/>
              <p:cNvCxnSpPr>
                <a:cxnSpLocks noChangeShapeType="1"/>
                <a:stCxn id="46168" idx="2"/>
                <a:endCxn id="46195" idx="0"/>
              </p:cNvCxnSpPr>
              <p:nvPr/>
            </p:nvCxnSpPr>
            <p:spPr bwMode="auto">
              <a:xfrm rot="5400000">
                <a:off x="3042" y="1913"/>
                <a:ext cx="124" cy="2"/>
              </a:xfrm>
              <a:prstGeom prst="curvedConnector3">
                <a:avLst>
                  <a:gd name="adj1" fmla="val 53227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97" name="AutoShape 369"/>
              <p:cNvCxnSpPr>
                <a:cxnSpLocks noChangeShapeType="1"/>
                <a:stCxn id="46166" idx="2"/>
                <a:endCxn id="46195" idx="6"/>
              </p:cNvCxnSpPr>
              <p:nvPr/>
            </p:nvCxnSpPr>
            <p:spPr bwMode="auto">
              <a:xfrm rot="5400000">
                <a:off x="3287" y="1762"/>
                <a:ext cx="219" cy="399"/>
              </a:xfrm>
              <a:prstGeom prst="curvedConnector2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198" name="Oval 370"/>
              <p:cNvSpPr>
                <a:spLocks noChangeArrowheads="1"/>
              </p:cNvSpPr>
              <p:nvPr/>
            </p:nvSpPr>
            <p:spPr bwMode="auto">
              <a:xfrm>
                <a:off x="3997" y="1984"/>
                <a:ext cx="173" cy="173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</a:rPr>
                  <a:t>2</a:t>
                </a:r>
              </a:p>
            </p:txBody>
          </p:sp>
          <p:cxnSp>
            <p:nvCxnSpPr>
              <p:cNvPr id="46199" name="AutoShape 371"/>
              <p:cNvCxnSpPr>
                <a:cxnSpLocks noChangeShapeType="1"/>
                <a:stCxn id="46164" idx="2"/>
                <a:endCxn id="46198" idx="0"/>
              </p:cNvCxnSpPr>
              <p:nvPr/>
            </p:nvCxnSpPr>
            <p:spPr bwMode="auto">
              <a:xfrm rot="5400000">
                <a:off x="4024" y="1912"/>
                <a:ext cx="124" cy="3"/>
              </a:xfrm>
              <a:prstGeom prst="curvedConnector3">
                <a:avLst>
                  <a:gd name="adj1" fmla="val 53227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200" name="AutoShape 372"/>
              <p:cNvCxnSpPr>
                <a:cxnSpLocks noChangeShapeType="1"/>
                <a:stCxn id="46162" idx="2"/>
                <a:endCxn id="46198" idx="6"/>
              </p:cNvCxnSpPr>
              <p:nvPr/>
            </p:nvCxnSpPr>
            <p:spPr bwMode="auto">
              <a:xfrm rot="5400000">
                <a:off x="4268" y="1762"/>
                <a:ext cx="219" cy="400"/>
              </a:xfrm>
              <a:prstGeom prst="curvedConnector2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201" name="Oval 373"/>
              <p:cNvSpPr>
                <a:spLocks noChangeArrowheads="1"/>
              </p:cNvSpPr>
              <p:nvPr/>
            </p:nvSpPr>
            <p:spPr bwMode="auto">
              <a:xfrm>
                <a:off x="4979" y="1984"/>
                <a:ext cx="173" cy="173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</a:rPr>
                  <a:t>3</a:t>
                </a:r>
              </a:p>
            </p:txBody>
          </p:sp>
          <p:cxnSp>
            <p:nvCxnSpPr>
              <p:cNvPr id="46202" name="AutoShape 374"/>
              <p:cNvCxnSpPr>
                <a:cxnSpLocks noChangeShapeType="1"/>
                <a:stCxn id="46160" idx="2"/>
                <a:endCxn id="46201" idx="0"/>
              </p:cNvCxnSpPr>
              <p:nvPr/>
            </p:nvCxnSpPr>
            <p:spPr bwMode="auto">
              <a:xfrm rot="5400000">
                <a:off x="5006" y="1912"/>
                <a:ext cx="124" cy="3"/>
              </a:xfrm>
              <a:prstGeom prst="curvedConnector3">
                <a:avLst>
                  <a:gd name="adj1" fmla="val 53227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203" name="AutoShape 375"/>
              <p:cNvCxnSpPr>
                <a:cxnSpLocks noChangeShapeType="1"/>
                <a:stCxn id="46158" idx="2"/>
                <a:endCxn id="46201" idx="6"/>
              </p:cNvCxnSpPr>
              <p:nvPr/>
            </p:nvCxnSpPr>
            <p:spPr bwMode="auto">
              <a:xfrm rot="5400000">
                <a:off x="5250" y="1762"/>
                <a:ext cx="219" cy="400"/>
              </a:xfrm>
              <a:prstGeom prst="curvedConnector2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204" name="Rectangle 376"/>
              <p:cNvSpPr>
                <a:spLocks noChangeArrowheads="1"/>
              </p:cNvSpPr>
              <p:nvPr/>
            </p:nvSpPr>
            <p:spPr bwMode="auto">
              <a:xfrm>
                <a:off x="5683" y="227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2</a:t>
                </a:r>
              </a:p>
            </p:txBody>
          </p:sp>
          <p:sp>
            <p:nvSpPr>
              <p:cNvPr id="46205" name="Rectangle 377"/>
              <p:cNvSpPr>
                <a:spLocks noChangeArrowheads="1"/>
              </p:cNvSpPr>
              <p:nvPr/>
            </p:nvSpPr>
            <p:spPr bwMode="auto">
              <a:xfrm>
                <a:off x="5437" y="227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2</a:t>
                </a:r>
              </a:p>
            </p:txBody>
          </p:sp>
          <p:sp>
            <p:nvSpPr>
              <p:cNvPr id="46206" name="Rectangle 378"/>
              <p:cNvSpPr>
                <a:spLocks noChangeArrowheads="1"/>
              </p:cNvSpPr>
              <p:nvPr/>
            </p:nvSpPr>
            <p:spPr bwMode="auto">
              <a:xfrm>
                <a:off x="5192" y="227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200" b="1"/>
                  <a:t>11</a:t>
                </a:r>
              </a:p>
            </p:txBody>
          </p:sp>
          <p:sp>
            <p:nvSpPr>
              <p:cNvPr id="46207" name="Rectangle 379"/>
              <p:cNvSpPr>
                <a:spLocks noChangeArrowheads="1"/>
              </p:cNvSpPr>
              <p:nvPr/>
            </p:nvSpPr>
            <p:spPr bwMode="auto">
              <a:xfrm>
                <a:off x="4946" y="227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200" b="1" dirty="0"/>
                  <a:t>13</a:t>
                </a:r>
              </a:p>
            </p:txBody>
          </p:sp>
          <p:sp>
            <p:nvSpPr>
              <p:cNvPr id="46208" name="Rectangle 380"/>
              <p:cNvSpPr>
                <a:spLocks noChangeArrowheads="1"/>
              </p:cNvSpPr>
              <p:nvPr/>
            </p:nvSpPr>
            <p:spPr bwMode="auto">
              <a:xfrm>
                <a:off x="4701" y="227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7</a:t>
                </a:r>
              </a:p>
            </p:txBody>
          </p:sp>
          <p:sp>
            <p:nvSpPr>
              <p:cNvPr id="46209" name="Rectangle 381"/>
              <p:cNvSpPr>
                <a:spLocks noChangeArrowheads="1"/>
              </p:cNvSpPr>
              <p:nvPr/>
            </p:nvSpPr>
            <p:spPr bwMode="auto">
              <a:xfrm>
                <a:off x="4455" y="227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9</a:t>
                </a:r>
              </a:p>
            </p:txBody>
          </p:sp>
          <p:sp>
            <p:nvSpPr>
              <p:cNvPr id="46210" name="Rectangle 382"/>
              <p:cNvSpPr>
                <a:spLocks noChangeArrowheads="1"/>
              </p:cNvSpPr>
              <p:nvPr/>
            </p:nvSpPr>
            <p:spPr bwMode="auto">
              <a:xfrm>
                <a:off x="4209" y="227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-3</a:t>
                </a:r>
              </a:p>
            </p:txBody>
          </p:sp>
          <p:sp>
            <p:nvSpPr>
              <p:cNvPr id="46211" name="Rectangle 383"/>
              <p:cNvSpPr>
                <a:spLocks noChangeArrowheads="1"/>
              </p:cNvSpPr>
              <p:nvPr/>
            </p:nvSpPr>
            <p:spPr bwMode="auto">
              <a:xfrm>
                <a:off x="3965" y="2276"/>
                <a:ext cx="244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4</a:t>
                </a:r>
              </a:p>
            </p:txBody>
          </p:sp>
          <p:sp>
            <p:nvSpPr>
              <p:cNvPr id="46212" name="Rectangle 384"/>
              <p:cNvSpPr>
                <a:spLocks noChangeArrowheads="1"/>
              </p:cNvSpPr>
              <p:nvPr/>
            </p:nvSpPr>
            <p:spPr bwMode="auto">
              <a:xfrm>
                <a:off x="3719" y="227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5</a:t>
                </a:r>
              </a:p>
            </p:txBody>
          </p:sp>
          <p:sp>
            <p:nvSpPr>
              <p:cNvPr id="46213" name="Rectangle 385"/>
              <p:cNvSpPr>
                <a:spLocks noChangeArrowheads="1"/>
              </p:cNvSpPr>
              <p:nvPr/>
            </p:nvSpPr>
            <p:spPr bwMode="auto">
              <a:xfrm>
                <a:off x="3473" y="227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8</a:t>
                </a:r>
              </a:p>
            </p:txBody>
          </p:sp>
          <p:sp>
            <p:nvSpPr>
              <p:cNvPr id="46214" name="Rectangle 386"/>
              <p:cNvSpPr>
                <a:spLocks noChangeArrowheads="1"/>
              </p:cNvSpPr>
              <p:nvPr/>
            </p:nvSpPr>
            <p:spPr bwMode="auto">
              <a:xfrm>
                <a:off x="3228" y="227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-2</a:t>
                </a:r>
              </a:p>
            </p:txBody>
          </p:sp>
          <p:sp>
            <p:nvSpPr>
              <p:cNvPr id="46215" name="Rectangle 387"/>
              <p:cNvSpPr>
                <a:spLocks noChangeArrowheads="1"/>
              </p:cNvSpPr>
              <p:nvPr/>
            </p:nvSpPr>
            <p:spPr bwMode="auto">
              <a:xfrm>
                <a:off x="2982" y="227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6</a:t>
                </a:r>
              </a:p>
            </p:txBody>
          </p:sp>
          <p:sp>
            <p:nvSpPr>
              <p:cNvPr id="46216" name="Rectangle 388"/>
              <p:cNvSpPr>
                <a:spLocks noChangeArrowheads="1"/>
              </p:cNvSpPr>
              <p:nvPr/>
            </p:nvSpPr>
            <p:spPr bwMode="auto">
              <a:xfrm>
                <a:off x="2737" y="227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-1</a:t>
                </a:r>
              </a:p>
            </p:txBody>
          </p:sp>
          <p:sp>
            <p:nvSpPr>
              <p:cNvPr id="46217" name="Rectangle 389"/>
              <p:cNvSpPr>
                <a:spLocks noChangeArrowheads="1"/>
              </p:cNvSpPr>
              <p:nvPr/>
            </p:nvSpPr>
            <p:spPr bwMode="auto">
              <a:xfrm>
                <a:off x="2491" y="227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7</a:t>
                </a:r>
              </a:p>
            </p:txBody>
          </p:sp>
          <p:sp>
            <p:nvSpPr>
              <p:cNvPr id="46218" name="Rectangle 390"/>
              <p:cNvSpPr>
                <a:spLocks noChangeArrowheads="1"/>
              </p:cNvSpPr>
              <p:nvPr/>
            </p:nvSpPr>
            <p:spPr bwMode="auto">
              <a:xfrm>
                <a:off x="2246" y="227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1</a:t>
                </a:r>
              </a:p>
            </p:txBody>
          </p:sp>
          <p:sp>
            <p:nvSpPr>
              <p:cNvPr id="46219" name="Rectangle 391"/>
              <p:cNvSpPr>
                <a:spLocks noChangeArrowheads="1"/>
              </p:cNvSpPr>
              <p:nvPr/>
            </p:nvSpPr>
            <p:spPr bwMode="auto">
              <a:xfrm>
                <a:off x="2000" y="227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200" b="1"/>
                  <a:t>18</a:t>
                </a:r>
              </a:p>
            </p:txBody>
          </p:sp>
          <p:sp>
            <p:nvSpPr>
              <p:cNvPr id="46220" name="Line 392"/>
              <p:cNvSpPr>
                <a:spLocks noChangeShapeType="1"/>
              </p:cNvSpPr>
              <p:nvPr/>
            </p:nvSpPr>
            <p:spPr bwMode="auto">
              <a:xfrm>
                <a:off x="2000" y="2276"/>
                <a:ext cx="392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21" name="Line 393"/>
              <p:cNvSpPr>
                <a:spLocks noChangeShapeType="1"/>
              </p:cNvSpPr>
              <p:nvPr/>
            </p:nvSpPr>
            <p:spPr bwMode="auto">
              <a:xfrm>
                <a:off x="2000" y="2492"/>
                <a:ext cx="392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22" name="Line 394"/>
              <p:cNvSpPr>
                <a:spLocks noChangeShapeType="1"/>
              </p:cNvSpPr>
              <p:nvPr/>
            </p:nvSpPr>
            <p:spPr bwMode="auto">
              <a:xfrm>
                <a:off x="2000" y="2276"/>
                <a:ext cx="0" cy="21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23" name="Line 395"/>
              <p:cNvSpPr>
                <a:spLocks noChangeShapeType="1"/>
              </p:cNvSpPr>
              <p:nvPr/>
            </p:nvSpPr>
            <p:spPr bwMode="auto">
              <a:xfrm>
                <a:off x="2246" y="227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24" name="Line 396"/>
              <p:cNvSpPr>
                <a:spLocks noChangeShapeType="1"/>
              </p:cNvSpPr>
              <p:nvPr/>
            </p:nvSpPr>
            <p:spPr bwMode="auto">
              <a:xfrm>
                <a:off x="2491" y="227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25" name="Line 397"/>
              <p:cNvSpPr>
                <a:spLocks noChangeShapeType="1"/>
              </p:cNvSpPr>
              <p:nvPr/>
            </p:nvSpPr>
            <p:spPr bwMode="auto">
              <a:xfrm>
                <a:off x="2737" y="227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26" name="Line 398"/>
              <p:cNvSpPr>
                <a:spLocks noChangeShapeType="1"/>
              </p:cNvSpPr>
              <p:nvPr/>
            </p:nvSpPr>
            <p:spPr bwMode="auto">
              <a:xfrm>
                <a:off x="2982" y="227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27" name="Line 399"/>
              <p:cNvSpPr>
                <a:spLocks noChangeShapeType="1"/>
              </p:cNvSpPr>
              <p:nvPr/>
            </p:nvSpPr>
            <p:spPr bwMode="auto">
              <a:xfrm>
                <a:off x="3228" y="227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28" name="Line 400"/>
              <p:cNvSpPr>
                <a:spLocks noChangeShapeType="1"/>
              </p:cNvSpPr>
              <p:nvPr/>
            </p:nvSpPr>
            <p:spPr bwMode="auto">
              <a:xfrm>
                <a:off x="3473" y="227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29" name="Line 401"/>
              <p:cNvSpPr>
                <a:spLocks noChangeShapeType="1"/>
              </p:cNvSpPr>
              <p:nvPr/>
            </p:nvSpPr>
            <p:spPr bwMode="auto">
              <a:xfrm>
                <a:off x="3719" y="227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30" name="Line 402"/>
              <p:cNvSpPr>
                <a:spLocks noChangeShapeType="1"/>
              </p:cNvSpPr>
              <p:nvPr/>
            </p:nvSpPr>
            <p:spPr bwMode="auto">
              <a:xfrm>
                <a:off x="3965" y="227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31" name="Line 403"/>
              <p:cNvSpPr>
                <a:spLocks noChangeShapeType="1"/>
              </p:cNvSpPr>
              <p:nvPr/>
            </p:nvSpPr>
            <p:spPr bwMode="auto">
              <a:xfrm>
                <a:off x="4209" y="227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32" name="Line 404"/>
              <p:cNvSpPr>
                <a:spLocks noChangeShapeType="1"/>
              </p:cNvSpPr>
              <p:nvPr/>
            </p:nvSpPr>
            <p:spPr bwMode="auto">
              <a:xfrm>
                <a:off x="4455" y="227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33" name="Line 405"/>
              <p:cNvSpPr>
                <a:spLocks noChangeShapeType="1"/>
              </p:cNvSpPr>
              <p:nvPr/>
            </p:nvSpPr>
            <p:spPr bwMode="auto">
              <a:xfrm>
                <a:off x="4701" y="227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34" name="Line 406"/>
              <p:cNvSpPr>
                <a:spLocks noChangeShapeType="1"/>
              </p:cNvSpPr>
              <p:nvPr/>
            </p:nvSpPr>
            <p:spPr bwMode="auto">
              <a:xfrm>
                <a:off x="4946" y="227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35" name="Line 407"/>
              <p:cNvSpPr>
                <a:spLocks noChangeShapeType="1"/>
              </p:cNvSpPr>
              <p:nvPr/>
            </p:nvSpPr>
            <p:spPr bwMode="auto">
              <a:xfrm>
                <a:off x="5192" y="227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36" name="Line 408"/>
              <p:cNvSpPr>
                <a:spLocks noChangeShapeType="1"/>
              </p:cNvSpPr>
              <p:nvPr/>
            </p:nvSpPr>
            <p:spPr bwMode="auto">
              <a:xfrm>
                <a:off x="5437" y="227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37" name="Line 409"/>
              <p:cNvSpPr>
                <a:spLocks noChangeShapeType="1"/>
              </p:cNvSpPr>
              <p:nvPr/>
            </p:nvSpPr>
            <p:spPr bwMode="auto">
              <a:xfrm>
                <a:off x="5683" y="227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38" name="Line 410"/>
              <p:cNvSpPr>
                <a:spLocks noChangeShapeType="1"/>
              </p:cNvSpPr>
              <p:nvPr/>
            </p:nvSpPr>
            <p:spPr bwMode="auto">
              <a:xfrm>
                <a:off x="5928" y="2276"/>
                <a:ext cx="0" cy="21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39" name="Oval 411"/>
              <p:cNvSpPr>
                <a:spLocks noChangeArrowheads="1"/>
              </p:cNvSpPr>
              <p:nvPr/>
            </p:nvSpPr>
            <p:spPr bwMode="auto">
              <a:xfrm>
                <a:off x="2035" y="2624"/>
                <a:ext cx="173" cy="173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/>
                <a:r>
                  <a:rPr lang="en-US" sz="1600" b="1">
                    <a:solidFill>
                      <a:srgbClr val="FF0000"/>
                    </a:solidFill>
                  </a:rPr>
                  <a:t>0</a:t>
                </a:r>
              </a:p>
            </p:txBody>
          </p:sp>
          <p:cxnSp>
            <p:nvCxnSpPr>
              <p:cNvPr id="46240" name="AutoShape 412"/>
              <p:cNvCxnSpPr>
                <a:cxnSpLocks noChangeShapeType="1"/>
                <a:stCxn id="46219" idx="2"/>
                <a:endCxn id="46239" idx="0"/>
              </p:cNvCxnSpPr>
              <p:nvPr/>
            </p:nvCxnSpPr>
            <p:spPr bwMode="auto">
              <a:xfrm rot="5400000">
                <a:off x="2061" y="2553"/>
                <a:ext cx="124" cy="1"/>
              </a:xfrm>
              <a:prstGeom prst="curvedConnector3">
                <a:avLst>
                  <a:gd name="adj1" fmla="val 53227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241" name="AutoShape 413"/>
              <p:cNvCxnSpPr>
                <a:cxnSpLocks noChangeShapeType="1"/>
                <a:stCxn id="46215" idx="2"/>
                <a:endCxn id="46239" idx="6"/>
              </p:cNvCxnSpPr>
              <p:nvPr/>
            </p:nvCxnSpPr>
            <p:spPr bwMode="auto">
              <a:xfrm rot="5400000">
                <a:off x="2551" y="2157"/>
                <a:ext cx="219" cy="889"/>
              </a:xfrm>
              <a:prstGeom prst="curvedConnector2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242" name="Oval 414"/>
              <p:cNvSpPr>
                <a:spLocks noChangeArrowheads="1"/>
              </p:cNvSpPr>
              <p:nvPr/>
            </p:nvSpPr>
            <p:spPr bwMode="auto">
              <a:xfrm>
                <a:off x="3997" y="2624"/>
                <a:ext cx="173" cy="173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</a:rPr>
                  <a:t>1</a:t>
                </a:r>
              </a:p>
            </p:txBody>
          </p:sp>
          <p:cxnSp>
            <p:nvCxnSpPr>
              <p:cNvPr id="46243" name="AutoShape 415"/>
              <p:cNvCxnSpPr>
                <a:cxnSpLocks noChangeShapeType="1"/>
                <a:stCxn id="46211" idx="2"/>
                <a:endCxn id="46242" idx="0"/>
              </p:cNvCxnSpPr>
              <p:nvPr/>
            </p:nvCxnSpPr>
            <p:spPr bwMode="auto">
              <a:xfrm rot="5400000">
                <a:off x="4024" y="2552"/>
                <a:ext cx="124" cy="3"/>
              </a:xfrm>
              <a:prstGeom prst="curvedConnector3">
                <a:avLst>
                  <a:gd name="adj1" fmla="val 53227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244" name="AutoShape 416"/>
              <p:cNvCxnSpPr>
                <a:cxnSpLocks noChangeShapeType="1"/>
                <a:stCxn id="46207" idx="2"/>
                <a:endCxn id="46242" idx="6"/>
              </p:cNvCxnSpPr>
              <p:nvPr/>
            </p:nvCxnSpPr>
            <p:spPr bwMode="auto">
              <a:xfrm rot="5400000">
                <a:off x="4514" y="2156"/>
                <a:ext cx="219" cy="891"/>
              </a:xfrm>
              <a:prstGeom prst="curvedConnector2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245" name="Rectangle 417"/>
              <p:cNvSpPr>
                <a:spLocks noChangeArrowheads="1"/>
              </p:cNvSpPr>
              <p:nvPr/>
            </p:nvSpPr>
            <p:spPr bwMode="auto">
              <a:xfrm>
                <a:off x="5683" y="291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2</a:t>
                </a:r>
              </a:p>
            </p:txBody>
          </p:sp>
          <p:sp>
            <p:nvSpPr>
              <p:cNvPr id="46246" name="Rectangle 418"/>
              <p:cNvSpPr>
                <a:spLocks noChangeArrowheads="1"/>
              </p:cNvSpPr>
              <p:nvPr/>
            </p:nvSpPr>
            <p:spPr bwMode="auto">
              <a:xfrm>
                <a:off x="5437" y="291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2</a:t>
                </a:r>
              </a:p>
            </p:txBody>
          </p:sp>
          <p:sp>
            <p:nvSpPr>
              <p:cNvPr id="46247" name="Rectangle 419"/>
              <p:cNvSpPr>
                <a:spLocks noChangeArrowheads="1"/>
              </p:cNvSpPr>
              <p:nvPr/>
            </p:nvSpPr>
            <p:spPr bwMode="auto">
              <a:xfrm>
                <a:off x="5192" y="291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200" b="1"/>
                  <a:t>11</a:t>
                </a:r>
              </a:p>
            </p:txBody>
          </p:sp>
          <p:sp>
            <p:nvSpPr>
              <p:cNvPr id="46248" name="Rectangle 420"/>
              <p:cNvSpPr>
                <a:spLocks noChangeArrowheads="1"/>
              </p:cNvSpPr>
              <p:nvPr/>
            </p:nvSpPr>
            <p:spPr bwMode="auto">
              <a:xfrm>
                <a:off x="4946" y="291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200" b="1"/>
                  <a:t>13</a:t>
                </a:r>
              </a:p>
            </p:txBody>
          </p:sp>
          <p:sp>
            <p:nvSpPr>
              <p:cNvPr id="46249" name="Rectangle 421"/>
              <p:cNvSpPr>
                <a:spLocks noChangeArrowheads="1"/>
              </p:cNvSpPr>
              <p:nvPr/>
            </p:nvSpPr>
            <p:spPr bwMode="auto">
              <a:xfrm>
                <a:off x="4701" y="291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7</a:t>
                </a:r>
              </a:p>
            </p:txBody>
          </p:sp>
          <p:sp>
            <p:nvSpPr>
              <p:cNvPr id="46250" name="Rectangle 422"/>
              <p:cNvSpPr>
                <a:spLocks noChangeArrowheads="1"/>
              </p:cNvSpPr>
              <p:nvPr/>
            </p:nvSpPr>
            <p:spPr bwMode="auto">
              <a:xfrm>
                <a:off x="4455" y="291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9</a:t>
                </a:r>
              </a:p>
            </p:txBody>
          </p:sp>
          <p:sp>
            <p:nvSpPr>
              <p:cNvPr id="46251" name="Rectangle 423"/>
              <p:cNvSpPr>
                <a:spLocks noChangeArrowheads="1"/>
              </p:cNvSpPr>
              <p:nvPr/>
            </p:nvSpPr>
            <p:spPr bwMode="auto">
              <a:xfrm>
                <a:off x="4209" y="291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-3</a:t>
                </a:r>
              </a:p>
            </p:txBody>
          </p:sp>
          <p:sp>
            <p:nvSpPr>
              <p:cNvPr id="46252" name="Rectangle 424"/>
              <p:cNvSpPr>
                <a:spLocks noChangeArrowheads="1"/>
              </p:cNvSpPr>
              <p:nvPr/>
            </p:nvSpPr>
            <p:spPr bwMode="auto">
              <a:xfrm>
                <a:off x="3965" y="2916"/>
                <a:ext cx="244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200" b="1"/>
                  <a:t>17</a:t>
                </a:r>
              </a:p>
            </p:txBody>
          </p:sp>
          <p:sp>
            <p:nvSpPr>
              <p:cNvPr id="46253" name="Rectangle 425"/>
              <p:cNvSpPr>
                <a:spLocks noChangeArrowheads="1"/>
              </p:cNvSpPr>
              <p:nvPr/>
            </p:nvSpPr>
            <p:spPr bwMode="auto">
              <a:xfrm>
                <a:off x="3719" y="291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5</a:t>
                </a:r>
              </a:p>
            </p:txBody>
          </p:sp>
          <p:sp>
            <p:nvSpPr>
              <p:cNvPr id="46254" name="Rectangle 426"/>
              <p:cNvSpPr>
                <a:spLocks noChangeArrowheads="1"/>
              </p:cNvSpPr>
              <p:nvPr/>
            </p:nvSpPr>
            <p:spPr bwMode="auto">
              <a:xfrm>
                <a:off x="3473" y="291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8</a:t>
                </a:r>
              </a:p>
            </p:txBody>
          </p:sp>
          <p:sp>
            <p:nvSpPr>
              <p:cNvPr id="46255" name="Rectangle 427"/>
              <p:cNvSpPr>
                <a:spLocks noChangeArrowheads="1"/>
              </p:cNvSpPr>
              <p:nvPr/>
            </p:nvSpPr>
            <p:spPr bwMode="auto">
              <a:xfrm>
                <a:off x="3228" y="291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-2</a:t>
                </a:r>
              </a:p>
            </p:txBody>
          </p:sp>
          <p:sp>
            <p:nvSpPr>
              <p:cNvPr id="46256" name="Rectangle 428"/>
              <p:cNvSpPr>
                <a:spLocks noChangeArrowheads="1"/>
              </p:cNvSpPr>
              <p:nvPr/>
            </p:nvSpPr>
            <p:spPr bwMode="auto">
              <a:xfrm>
                <a:off x="2982" y="291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6</a:t>
                </a:r>
              </a:p>
            </p:txBody>
          </p:sp>
          <p:sp>
            <p:nvSpPr>
              <p:cNvPr id="46257" name="Rectangle 429"/>
              <p:cNvSpPr>
                <a:spLocks noChangeArrowheads="1"/>
              </p:cNvSpPr>
              <p:nvPr/>
            </p:nvSpPr>
            <p:spPr bwMode="auto">
              <a:xfrm>
                <a:off x="2737" y="291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-1</a:t>
                </a:r>
              </a:p>
            </p:txBody>
          </p:sp>
          <p:sp>
            <p:nvSpPr>
              <p:cNvPr id="46258" name="Rectangle 430"/>
              <p:cNvSpPr>
                <a:spLocks noChangeArrowheads="1"/>
              </p:cNvSpPr>
              <p:nvPr/>
            </p:nvSpPr>
            <p:spPr bwMode="auto">
              <a:xfrm>
                <a:off x="2491" y="291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7</a:t>
                </a:r>
              </a:p>
            </p:txBody>
          </p:sp>
          <p:sp>
            <p:nvSpPr>
              <p:cNvPr id="46259" name="Rectangle 431"/>
              <p:cNvSpPr>
                <a:spLocks noChangeArrowheads="1"/>
              </p:cNvSpPr>
              <p:nvPr/>
            </p:nvSpPr>
            <p:spPr bwMode="auto">
              <a:xfrm>
                <a:off x="2246" y="2916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1</a:t>
                </a:r>
              </a:p>
            </p:txBody>
          </p:sp>
          <p:sp>
            <p:nvSpPr>
              <p:cNvPr id="46260" name="Rectangle 432"/>
              <p:cNvSpPr>
                <a:spLocks noChangeArrowheads="1"/>
              </p:cNvSpPr>
              <p:nvPr/>
            </p:nvSpPr>
            <p:spPr bwMode="auto">
              <a:xfrm>
                <a:off x="2000" y="2916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200" b="1"/>
                  <a:t>24</a:t>
                </a:r>
              </a:p>
            </p:txBody>
          </p:sp>
          <p:sp>
            <p:nvSpPr>
              <p:cNvPr id="46261" name="Line 433"/>
              <p:cNvSpPr>
                <a:spLocks noChangeShapeType="1"/>
              </p:cNvSpPr>
              <p:nvPr/>
            </p:nvSpPr>
            <p:spPr bwMode="auto">
              <a:xfrm>
                <a:off x="2000" y="2916"/>
                <a:ext cx="392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62" name="Line 434"/>
              <p:cNvSpPr>
                <a:spLocks noChangeShapeType="1"/>
              </p:cNvSpPr>
              <p:nvPr/>
            </p:nvSpPr>
            <p:spPr bwMode="auto">
              <a:xfrm>
                <a:off x="2000" y="3132"/>
                <a:ext cx="392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63" name="Line 435"/>
              <p:cNvSpPr>
                <a:spLocks noChangeShapeType="1"/>
              </p:cNvSpPr>
              <p:nvPr/>
            </p:nvSpPr>
            <p:spPr bwMode="auto">
              <a:xfrm>
                <a:off x="2000" y="2916"/>
                <a:ext cx="0" cy="21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64" name="Line 436"/>
              <p:cNvSpPr>
                <a:spLocks noChangeShapeType="1"/>
              </p:cNvSpPr>
              <p:nvPr/>
            </p:nvSpPr>
            <p:spPr bwMode="auto">
              <a:xfrm>
                <a:off x="2246" y="291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65" name="Line 437"/>
              <p:cNvSpPr>
                <a:spLocks noChangeShapeType="1"/>
              </p:cNvSpPr>
              <p:nvPr/>
            </p:nvSpPr>
            <p:spPr bwMode="auto">
              <a:xfrm>
                <a:off x="2491" y="291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66" name="Line 438"/>
              <p:cNvSpPr>
                <a:spLocks noChangeShapeType="1"/>
              </p:cNvSpPr>
              <p:nvPr/>
            </p:nvSpPr>
            <p:spPr bwMode="auto">
              <a:xfrm>
                <a:off x="2737" y="291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67" name="Line 439"/>
              <p:cNvSpPr>
                <a:spLocks noChangeShapeType="1"/>
              </p:cNvSpPr>
              <p:nvPr/>
            </p:nvSpPr>
            <p:spPr bwMode="auto">
              <a:xfrm>
                <a:off x="2982" y="291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68" name="Line 440"/>
              <p:cNvSpPr>
                <a:spLocks noChangeShapeType="1"/>
              </p:cNvSpPr>
              <p:nvPr/>
            </p:nvSpPr>
            <p:spPr bwMode="auto">
              <a:xfrm>
                <a:off x="3228" y="291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69" name="Line 441"/>
              <p:cNvSpPr>
                <a:spLocks noChangeShapeType="1"/>
              </p:cNvSpPr>
              <p:nvPr/>
            </p:nvSpPr>
            <p:spPr bwMode="auto">
              <a:xfrm>
                <a:off x="3473" y="291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70" name="Line 442"/>
              <p:cNvSpPr>
                <a:spLocks noChangeShapeType="1"/>
              </p:cNvSpPr>
              <p:nvPr/>
            </p:nvSpPr>
            <p:spPr bwMode="auto">
              <a:xfrm>
                <a:off x="3719" y="291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71" name="Line 443"/>
              <p:cNvSpPr>
                <a:spLocks noChangeShapeType="1"/>
              </p:cNvSpPr>
              <p:nvPr/>
            </p:nvSpPr>
            <p:spPr bwMode="auto">
              <a:xfrm>
                <a:off x="3965" y="291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72" name="Line 444"/>
              <p:cNvSpPr>
                <a:spLocks noChangeShapeType="1"/>
              </p:cNvSpPr>
              <p:nvPr/>
            </p:nvSpPr>
            <p:spPr bwMode="auto">
              <a:xfrm>
                <a:off x="4209" y="291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73" name="Line 445"/>
              <p:cNvSpPr>
                <a:spLocks noChangeShapeType="1"/>
              </p:cNvSpPr>
              <p:nvPr/>
            </p:nvSpPr>
            <p:spPr bwMode="auto">
              <a:xfrm>
                <a:off x="4455" y="291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74" name="Line 446"/>
              <p:cNvSpPr>
                <a:spLocks noChangeShapeType="1"/>
              </p:cNvSpPr>
              <p:nvPr/>
            </p:nvSpPr>
            <p:spPr bwMode="auto">
              <a:xfrm>
                <a:off x="4701" y="291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75" name="Line 447"/>
              <p:cNvSpPr>
                <a:spLocks noChangeShapeType="1"/>
              </p:cNvSpPr>
              <p:nvPr/>
            </p:nvSpPr>
            <p:spPr bwMode="auto">
              <a:xfrm>
                <a:off x="4946" y="291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76" name="Line 448"/>
              <p:cNvSpPr>
                <a:spLocks noChangeShapeType="1"/>
              </p:cNvSpPr>
              <p:nvPr/>
            </p:nvSpPr>
            <p:spPr bwMode="auto">
              <a:xfrm>
                <a:off x="5192" y="291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77" name="Line 449"/>
              <p:cNvSpPr>
                <a:spLocks noChangeShapeType="1"/>
              </p:cNvSpPr>
              <p:nvPr/>
            </p:nvSpPr>
            <p:spPr bwMode="auto">
              <a:xfrm>
                <a:off x="5437" y="291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78" name="Line 450"/>
              <p:cNvSpPr>
                <a:spLocks noChangeShapeType="1"/>
              </p:cNvSpPr>
              <p:nvPr/>
            </p:nvSpPr>
            <p:spPr bwMode="auto">
              <a:xfrm>
                <a:off x="5683" y="291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79" name="Line 451"/>
              <p:cNvSpPr>
                <a:spLocks noChangeShapeType="1"/>
              </p:cNvSpPr>
              <p:nvPr/>
            </p:nvSpPr>
            <p:spPr bwMode="auto">
              <a:xfrm>
                <a:off x="5928" y="2916"/>
                <a:ext cx="0" cy="21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280" name="Oval 452"/>
              <p:cNvSpPr>
                <a:spLocks noChangeArrowheads="1"/>
              </p:cNvSpPr>
              <p:nvPr/>
            </p:nvSpPr>
            <p:spPr bwMode="auto">
              <a:xfrm>
                <a:off x="2035" y="3264"/>
                <a:ext cx="173" cy="173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 anchorCtr="1"/>
              <a:lstStyle/>
              <a:p>
                <a:pPr algn="ctr"/>
                <a:r>
                  <a:rPr lang="en-US" sz="1600" b="1">
                    <a:solidFill>
                      <a:srgbClr val="FF0000"/>
                    </a:solidFill>
                  </a:rPr>
                  <a:t>0</a:t>
                </a:r>
              </a:p>
            </p:txBody>
          </p:sp>
          <p:cxnSp>
            <p:nvCxnSpPr>
              <p:cNvPr id="46281" name="AutoShape 453"/>
              <p:cNvCxnSpPr>
                <a:cxnSpLocks noChangeShapeType="1"/>
                <a:stCxn id="46260" idx="2"/>
                <a:endCxn id="46280" idx="0"/>
              </p:cNvCxnSpPr>
              <p:nvPr/>
            </p:nvCxnSpPr>
            <p:spPr bwMode="auto">
              <a:xfrm rot="5400000">
                <a:off x="2061" y="3193"/>
                <a:ext cx="124" cy="1"/>
              </a:xfrm>
              <a:prstGeom prst="curvedConnector3">
                <a:avLst>
                  <a:gd name="adj1" fmla="val 53227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282" name="AutoShape 454"/>
              <p:cNvCxnSpPr>
                <a:cxnSpLocks noChangeShapeType="1"/>
                <a:stCxn id="46252" idx="2"/>
                <a:endCxn id="46280" idx="6"/>
              </p:cNvCxnSpPr>
              <p:nvPr/>
            </p:nvCxnSpPr>
            <p:spPr bwMode="auto">
              <a:xfrm rot="5400000">
                <a:off x="3042" y="2306"/>
                <a:ext cx="219" cy="1871"/>
              </a:xfrm>
              <a:prstGeom prst="curvedConnector2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283" name="AutoShape 455"/>
              <p:cNvCxnSpPr>
                <a:cxnSpLocks noChangeShapeType="1"/>
                <a:stCxn id="46133" idx="4"/>
                <a:endCxn id="46172" idx="0"/>
              </p:cNvCxnSpPr>
              <p:nvPr/>
            </p:nvCxnSpPr>
            <p:spPr bwMode="auto">
              <a:xfrm rot="16200000" flipH="1">
                <a:off x="2067" y="1580"/>
                <a:ext cx="111" cy="1"/>
              </a:xfrm>
              <a:prstGeom prst="curvedConnector3">
                <a:avLst>
                  <a:gd name="adj1" fmla="val 45944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284" name="AutoShape 456"/>
              <p:cNvCxnSpPr>
                <a:cxnSpLocks noChangeShapeType="1"/>
                <a:stCxn id="46136" idx="4"/>
                <a:endCxn id="46170" idx="0"/>
              </p:cNvCxnSpPr>
              <p:nvPr/>
            </p:nvCxnSpPr>
            <p:spPr bwMode="auto">
              <a:xfrm rot="16200000" flipH="1">
                <a:off x="2557" y="1580"/>
                <a:ext cx="111" cy="2"/>
              </a:xfrm>
              <a:prstGeom prst="curvedConnector3">
                <a:avLst>
                  <a:gd name="adj1" fmla="val 45944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285" name="AutoShape 457"/>
              <p:cNvCxnSpPr>
                <a:cxnSpLocks noChangeShapeType="1"/>
                <a:stCxn id="46139" idx="4"/>
                <a:endCxn id="46168" idx="0"/>
              </p:cNvCxnSpPr>
              <p:nvPr/>
            </p:nvCxnSpPr>
            <p:spPr bwMode="auto">
              <a:xfrm rot="16200000" flipH="1">
                <a:off x="3048" y="1580"/>
                <a:ext cx="111" cy="2"/>
              </a:xfrm>
              <a:prstGeom prst="curvedConnector3">
                <a:avLst>
                  <a:gd name="adj1" fmla="val 45944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286" name="AutoShape 458"/>
              <p:cNvCxnSpPr>
                <a:cxnSpLocks noChangeShapeType="1"/>
                <a:stCxn id="46142" idx="4"/>
                <a:endCxn id="46166" idx="0"/>
              </p:cNvCxnSpPr>
              <p:nvPr/>
            </p:nvCxnSpPr>
            <p:spPr bwMode="auto">
              <a:xfrm rot="16200000" flipH="1">
                <a:off x="3539" y="1580"/>
                <a:ext cx="111" cy="2"/>
              </a:xfrm>
              <a:prstGeom prst="curvedConnector3">
                <a:avLst>
                  <a:gd name="adj1" fmla="val 45944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287" name="AutoShape 459"/>
              <p:cNvCxnSpPr>
                <a:cxnSpLocks noChangeShapeType="1"/>
                <a:stCxn id="46145" idx="4"/>
                <a:endCxn id="46164" idx="0"/>
              </p:cNvCxnSpPr>
              <p:nvPr/>
            </p:nvCxnSpPr>
            <p:spPr bwMode="auto">
              <a:xfrm rot="16200000" flipH="1">
                <a:off x="4030" y="1579"/>
                <a:ext cx="111" cy="3"/>
              </a:xfrm>
              <a:prstGeom prst="curvedConnector3">
                <a:avLst>
                  <a:gd name="adj1" fmla="val 45944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288" name="AutoShape 460"/>
              <p:cNvCxnSpPr>
                <a:cxnSpLocks noChangeShapeType="1"/>
                <a:stCxn id="46148" idx="4"/>
                <a:endCxn id="46162" idx="0"/>
              </p:cNvCxnSpPr>
              <p:nvPr/>
            </p:nvCxnSpPr>
            <p:spPr bwMode="auto">
              <a:xfrm rot="16200000" flipH="1">
                <a:off x="4521" y="1579"/>
                <a:ext cx="111" cy="3"/>
              </a:xfrm>
              <a:prstGeom prst="curvedConnector3">
                <a:avLst>
                  <a:gd name="adj1" fmla="val 45944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289" name="AutoShape 461"/>
              <p:cNvCxnSpPr>
                <a:cxnSpLocks noChangeShapeType="1"/>
                <a:stCxn id="46151" idx="4"/>
                <a:endCxn id="46160" idx="0"/>
              </p:cNvCxnSpPr>
              <p:nvPr/>
            </p:nvCxnSpPr>
            <p:spPr bwMode="auto">
              <a:xfrm rot="16200000" flipH="1">
                <a:off x="5012" y="1579"/>
                <a:ext cx="111" cy="3"/>
              </a:xfrm>
              <a:prstGeom prst="curvedConnector3">
                <a:avLst>
                  <a:gd name="adj1" fmla="val 45944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290" name="AutoShape 462"/>
              <p:cNvCxnSpPr>
                <a:cxnSpLocks noChangeShapeType="1"/>
                <a:stCxn id="46154" idx="4"/>
                <a:endCxn id="46158" idx="0"/>
              </p:cNvCxnSpPr>
              <p:nvPr/>
            </p:nvCxnSpPr>
            <p:spPr bwMode="auto">
              <a:xfrm rot="16200000" flipH="1">
                <a:off x="5503" y="1579"/>
                <a:ext cx="111" cy="3"/>
              </a:xfrm>
              <a:prstGeom prst="curvedConnector3">
                <a:avLst>
                  <a:gd name="adj1" fmla="val 45944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291" name="AutoShape 463"/>
              <p:cNvCxnSpPr>
                <a:cxnSpLocks noChangeShapeType="1"/>
                <a:stCxn id="46192" idx="4"/>
                <a:endCxn id="46219" idx="0"/>
              </p:cNvCxnSpPr>
              <p:nvPr/>
            </p:nvCxnSpPr>
            <p:spPr bwMode="auto">
              <a:xfrm rot="16200000" flipH="1">
                <a:off x="2067" y="2220"/>
                <a:ext cx="111" cy="1"/>
              </a:xfrm>
              <a:prstGeom prst="curvedConnector3">
                <a:avLst>
                  <a:gd name="adj1" fmla="val 45944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292" name="AutoShape 464"/>
              <p:cNvCxnSpPr>
                <a:cxnSpLocks noChangeShapeType="1"/>
                <a:stCxn id="46195" idx="4"/>
                <a:endCxn id="46215" idx="0"/>
              </p:cNvCxnSpPr>
              <p:nvPr/>
            </p:nvCxnSpPr>
            <p:spPr bwMode="auto">
              <a:xfrm rot="16200000" flipH="1">
                <a:off x="3048" y="2220"/>
                <a:ext cx="111" cy="2"/>
              </a:xfrm>
              <a:prstGeom prst="curvedConnector3">
                <a:avLst>
                  <a:gd name="adj1" fmla="val 45944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293" name="AutoShape 465"/>
              <p:cNvCxnSpPr>
                <a:cxnSpLocks noChangeShapeType="1"/>
                <a:stCxn id="46198" idx="4"/>
                <a:endCxn id="46211" idx="0"/>
              </p:cNvCxnSpPr>
              <p:nvPr/>
            </p:nvCxnSpPr>
            <p:spPr bwMode="auto">
              <a:xfrm rot="16200000" flipH="1">
                <a:off x="4030" y="2219"/>
                <a:ext cx="111" cy="3"/>
              </a:xfrm>
              <a:prstGeom prst="curvedConnector3">
                <a:avLst>
                  <a:gd name="adj1" fmla="val 45944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294" name="AutoShape 466"/>
              <p:cNvCxnSpPr>
                <a:cxnSpLocks noChangeShapeType="1"/>
                <a:stCxn id="46201" idx="4"/>
                <a:endCxn id="46207" idx="0"/>
              </p:cNvCxnSpPr>
              <p:nvPr/>
            </p:nvCxnSpPr>
            <p:spPr bwMode="auto">
              <a:xfrm rot="16200000" flipH="1">
                <a:off x="5012" y="2219"/>
                <a:ext cx="111" cy="3"/>
              </a:xfrm>
              <a:prstGeom prst="curvedConnector3">
                <a:avLst>
                  <a:gd name="adj1" fmla="val 45944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295" name="AutoShape 467"/>
              <p:cNvCxnSpPr>
                <a:cxnSpLocks noChangeShapeType="1"/>
                <a:stCxn id="46239" idx="4"/>
                <a:endCxn id="46260" idx="0"/>
              </p:cNvCxnSpPr>
              <p:nvPr/>
            </p:nvCxnSpPr>
            <p:spPr bwMode="auto">
              <a:xfrm rot="16200000" flipH="1">
                <a:off x="2067" y="2860"/>
                <a:ext cx="111" cy="1"/>
              </a:xfrm>
              <a:prstGeom prst="curvedConnector3">
                <a:avLst>
                  <a:gd name="adj1" fmla="val 45944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296" name="AutoShape 468"/>
              <p:cNvCxnSpPr>
                <a:cxnSpLocks noChangeShapeType="1"/>
                <a:stCxn id="46242" idx="4"/>
                <a:endCxn id="46252" idx="0"/>
              </p:cNvCxnSpPr>
              <p:nvPr/>
            </p:nvCxnSpPr>
            <p:spPr bwMode="auto">
              <a:xfrm rot="16200000" flipH="1">
                <a:off x="4030" y="2859"/>
                <a:ext cx="111" cy="3"/>
              </a:xfrm>
              <a:prstGeom prst="curvedConnector3">
                <a:avLst>
                  <a:gd name="adj1" fmla="val 45944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297" name="Rectangle 469"/>
              <p:cNvSpPr>
                <a:spLocks noChangeArrowheads="1"/>
              </p:cNvSpPr>
              <p:nvPr/>
            </p:nvSpPr>
            <p:spPr bwMode="auto">
              <a:xfrm>
                <a:off x="5683" y="3548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2</a:t>
                </a:r>
              </a:p>
            </p:txBody>
          </p:sp>
          <p:sp>
            <p:nvSpPr>
              <p:cNvPr id="46298" name="Rectangle 470"/>
              <p:cNvSpPr>
                <a:spLocks noChangeArrowheads="1"/>
              </p:cNvSpPr>
              <p:nvPr/>
            </p:nvSpPr>
            <p:spPr bwMode="auto">
              <a:xfrm>
                <a:off x="5437" y="3548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2</a:t>
                </a:r>
              </a:p>
            </p:txBody>
          </p:sp>
          <p:sp>
            <p:nvSpPr>
              <p:cNvPr id="46299" name="Rectangle 471"/>
              <p:cNvSpPr>
                <a:spLocks noChangeArrowheads="1"/>
              </p:cNvSpPr>
              <p:nvPr/>
            </p:nvSpPr>
            <p:spPr bwMode="auto">
              <a:xfrm>
                <a:off x="5192" y="3548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200" b="1"/>
                  <a:t>11</a:t>
                </a:r>
              </a:p>
            </p:txBody>
          </p:sp>
          <p:sp>
            <p:nvSpPr>
              <p:cNvPr id="46300" name="Rectangle 472"/>
              <p:cNvSpPr>
                <a:spLocks noChangeArrowheads="1"/>
              </p:cNvSpPr>
              <p:nvPr/>
            </p:nvSpPr>
            <p:spPr bwMode="auto">
              <a:xfrm>
                <a:off x="4946" y="3548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200" b="1"/>
                  <a:t>13</a:t>
                </a:r>
              </a:p>
            </p:txBody>
          </p:sp>
          <p:sp>
            <p:nvSpPr>
              <p:cNvPr id="46301" name="Rectangle 473"/>
              <p:cNvSpPr>
                <a:spLocks noChangeArrowheads="1"/>
              </p:cNvSpPr>
              <p:nvPr/>
            </p:nvSpPr>
            <p:spPr bwMode="auto">
              <a:xfrm>
                <a:off x="4701" y="3548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7</a:t>
                </a:r>
              </a:p>
            </p:txBody>
          </p:sp>
          <p:sp>
            <p:nvSpPr>
              <p:cNvPr id="46302" name="Rectangle 474"/>
              <p:cNvSpPr>
                <a:spLocks noChangeArrowheads="1"/>
              </p:cNvSpPr>
              <p:nvPr/>
            </p:nvSpPr>
            <p:spPr bwMode="auto">
              <a:xfrm>
                <a:off x="4455" y="3548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9</a:t>
                </a:r>
              </a:p>
            </p:txBody>
          </p:sp>
          <p:sp>
            <p:nvSpPr>
              <p:cNvPr id="46303" name="Rectangle 475"/>
              <p:cNvSpPr>
                <a:spLocks noChangeArrowheads="1"/>
              </p:cNvSpPr>
              <p:nvPr/>
            </p:nvSpPr>
            <p:spPr bwMode="auto">
              <a:xfrm>
                <a:off x="4209" y="3548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-3</a:t>
                </a:r>
              </a:p>
            </p:txBody>
          </p:sp>
          <p:sp>
            <p:nvSpPr>
              <p:cNvPr id="46304" name="Rectangle 476"/>
              <p:cNvSpPr>
                <a:spLocks noChangeArrowheads="1"/>
              </p:cNvSpPr>
              <p:nvPr/>
            </p:nvSpPr>
            <p:spPr bwMode="auto">
              <a:xfrm>
                <a:off x="3965" y="3548"/>
                <a:ext cx="244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200" b="1"/>
                  <a:t>17</a:t>
                </a:r>
              </a:p>
            </p:txBody>
          </p:sp>
          <p:sp>
            <p:nvSpPr>
              <p:cNvPr id="46305" name="Rectangle 477"/>
              <p:cNvSpPr>
                <a:spLocks noChangeArrowheads="1"/>
              </p:cNvSpPr>
              <p:nvPr/>
            </p:nvSpPr>
            <p:spPr bwMode="auto">
              <a:xfrm>
                <a:off x="3719" y="3548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5</a:t>
                </a:r>
              </a:p>
            </p:txBody>
          </p:sp>
          <p:sp>
            <p:nvSpPr>
              <p:cNvPr id="46306" name="Rectangle 478"/>
              <p:cNvSpPr>
                <a:spLocks noChangeArrowheads="1"/>
              </p:cNvSpPr>
              <p:nvPr/>
            </p:nvSpPr>
            <p:spPr bwMode="auto">
              <a:xfrm>
                <a:off x="3473" y="3548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8</a:t>
                </a:r>
              </a:p>
            </p:txBody>
          </p:sp>
          <p:sp>
            <p:nvSpPr>
              <p:cNvPr id="46307" name="Rectangle 479"/>
              <p:cNvSpPr>
                <a:spLocks noChangeArrowheads="1"/>
              </p:cNvSpPr>
              <p:nvPr/>
            </p:nvSpPr>
            <p:spPr bwMode="auto">
              <a:xfrm>
                <a:off x="3228" y="3548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-2</a:t>
                </a:r>
              </a:p>
            </p:txBody>
          </p:sp>
          <p:sp>
            <p:nvSpPr>
              <p:cNvPr id="46308" name="Rectangle 480"/>
              <p:cNvSpPr>
                <a:spLocks noChangeArrowheads="1"/>
              </p:cNvSpPr>
              <p:nvPr/>
            </p:nvSpPr>
            <p:spPr bwMode="auto">
              <a:xfrm>
                <a:off x="2982" y="3548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6</a:t>
                </a:r>
              </a:p>
            </p:txBody>
          </p:sp>
          <p:sp>
            <p:nvSpPr>
              <p:cNvPr id="46309" name="Rectangle 481"/>
              <p:cNvSpPr>
                <a:spLocks noChangeArrowheads="1"/>
              </p:cNvSpPr>
              <p:nvPr/>
            </p:nvSpPr>
            <p:spPr bwMode="auto">
              <a:xfrm>
                <a:off x="2737" y="3548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-1</a:t>
                </a:r>
              </a:p>
            </p:txBody>
          </p:sp>
          <p:sp>
            <p:nvSpPr>
              <p:cNvPr id="46310" name="Rectangle 482"/>
              <p:cNvSpPr>
                <a:spLocks noChangeArrowheads="1"/>
              </p:cNvSpPr>
              <p:nvPr/>
            </p:nvSpPr>
            <p:spPr bwMode="auto">
              <a:xfrm>
                <a:off x="2491" y="3548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7</a:t>
                </a:r>
              </a:p>
            </p:txBody>
          </p:sp>
          <p:sp>
            <p:nvSpPr>
              <p:cNvPr id="46311" name="Rectangle 483"/>
              <p:cNvSpPr>
                <a:spLocks noChangeArrowheads="1"/>
              </p:cNvSpPr>
              <p:nvPr/>
            </p:nvSpPr>
            <p:spPr bwMode="auto">
              <a:xfrm>
                <a:off x="2246" y="3548"/>
                <a:ext cx="24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400" b="1"/>
                  <a:t>1</a:t>
                </a:r>
              </a:p>
            </p:txBody>
          </p:sp>
          <p:sp>
            <p:nvSpPr>
              <p:cNvPr id="46312" name="Rectangle 484"/>
              <p:cNvSpPr>
                <a:spLocks noChangeArrowheads="1"/>
              </p:cNvSpPr>
              <p:nvPr/>
            </p:nvSpPr>
            <p:spPr bwMode="auto">
              <a:xfrm>
                <a:off x="2000" y="3548"/>
                <a:ext cx="24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pPr>
                  <a:spcBef>
                    <a:spcPct val="20000"/>
                  </a:spcBef>
                  <a:buSzPct val="180000"/>
                </a:pPr>
                <a:r>
                  <a:rPr lang="en-US" sz="1200" b="1"/>
                  <a:t>41</a:t>
                </a:r>
              </a:p>
            </p:txBody>
          </p:sp>
          <p:sp>
            <p:nvSpPr>
              <p:cNvPr id="46313" name="Line 485"/>
              <p:cNvSpPr>
                <a:spLocks noChangeShapeType="1"/>
              </p:cNvSpPr>
              <p:nvPr/>
            </p:nvSpPr>
            <p:spPr bwMode="auto">
              <a:xfrm>
                <a:off x="2000" y="3548"/>
                <a:ext cx="392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314" name="Line 486"/>
              <p:cNvSpPr>
                <a:spLocks noChangeShapeType="1"/>
              </p:cNvSpPr>
              <p:nvPr/>
            </p:nvSpPr>
            <p:spPr bwMode="auto">
              <a:xfrm>
                <a:off x="2000" y="3764"/>
                <a:ext cx="392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315" name="Line 487"/>
              <p:cNvSpPr>
                <a:spLocks noChangeShapeType="1"/>
              </p:cNvSpPr>
              <p:nvPr/>
            </p:nvSpPr>
            <p:spPr bwMode="auto">
              <a:xfrm>
                <a:off x="2000" y="3548"/>
                <a:ext cx="0" cy="21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316" name="Line 488"/>
              <p:cNvSpPr>
                <a:spLocks noChangeShapeType="1"/>
              </p:cNvSpPr>
              <p:nvPr/>
            </p:nvSpPr>
            <p:spPr bwMode="auto">
              <a:xfrm>
                <a:off x="2246" y="3548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317" name="Line 489"/>
              <p:cNvSpPr>
                <a:spLocks noChangeShapeType="1"/>
              </p:cNvSpPr>
              <p:nvPr/>
            </p:nvSpPr>
            <p:spPr bwMode="auto">
              <a:xfrm>
                <a:off x="2491" y="3548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318" name="Line 490"/>
              <p:cNvSpPr>
                <a:spLocks noChangeShapeType="1"/>
              </p:cNvSpPr>
              <p:nvPr/>
            </p:nvSpPr>
            <p:spPr bwMode="auto">
              <a:xfrm>
                <a:off x="2737" y="3548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319" name="Line 491"/>
              <p:cNvSpPr>
                <a:spLocks noChangeShapeType="1"/>
              </p:cNvSpPr>
              <p:nvPr/>
            </p:nvSpPr>
            <p:spPr bwMode="auto">
              <a:xfrm>
                <a:off x="2982" y="3548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320" name="Line 492"/>
              <p:cNvSpPr>
                <a:spLocks noChangeShapeType="1"/>
              </p:cNvSpPr>
              <p:nvPr/>
            </p:nvSpPr>
            <p:spPr bwMode="auto">
              <a:xfrm>
                <a:off x="3228" y="3548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321" name="Line 493"/>
              <p:cNvSpPr>
                <a:spLocks noChangeShapeType="1"/>
              </p:cNvSpPr>
              <p:nvPr/>
            </p:nvSpPr>
            <p:spPr bwMode="auto">
              <a:xfrm>
                <a:off x="3473" y="3548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322" name="Line 494"/>
              <p:cNvSpPr>
                <a:spLocks noChangeShapeType="1"/>
              </p:cNvSpPr>
              <p:nvPr/>
            </p:nvSpPr>
            <p:spPr bwMode="auto">
              <a:xfrm>
                <a:off x="3719" y="3548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323" name="Line 495"/>
              <p:cNvSpPr>
                <a:spLocks noChangeShapeType="1"/>
              </p:cNvSpPr>
              <p:nvPr/>
            </p:nvSpPr>
            <p:spPr bwMode="auto">
              <a:xfrm>
                <a:off x="3965" y="3548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324" name="Line 496"/>
              <p:cNvSpPr>
                <a:spLocks noChangeShapeType="1"/>
              </p:cNvSpPr>
              <p:nvPr/>
            </p:nvSpPr>
            <p:spPr bwMode="auto">
              <a:xfrm>
                <a:off x="4209" y="3548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325" name="Line 497"/>
              <p:cNvSpPr>
                <a:spLocks noChangeShapeType="1"/>
              </p:cNvSpPr>
              <p:nvPr/>
            </p:nvSpPr>
            <p:spPr bwMode="auto">
              <a:xfrm>
                <a:off x="4455" y="3548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326" name="Line 498"/>
              <p:cNvSpPr>
                <a:spLocks noChangeShapeType="1"/>
              </p:cNvSpPr>
              <p:nvPr/>
            </p:nvSpPr>
            <p:spPr bwMode="auto">
              <a:xfrm>
                <a:off x="4701" y="3548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327" name="Line 499"/>
              <p:cNvSpPr>
                <a:spLocks noChangeShapeType="1"/>
              </p:cNvSpPr>
              <p:nvPr/>
            </p:nvSpPr>
            <p:spPr bwMode="auto">
              <a:xfrm>
                <a:off x="4946" y="3548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328" name="Line 500"/>
              <p:cNvSpPr>
                <a:spLocks noChangeShapeType="1"/>
              </p:cNvSpPr>
              <p:nvPr/>
            </p:nvSpPr>
            <p:spPr bwMode="auto">
              <a:xfrm>
                <a:off x="5192" y="3548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329" name="Line 501"/>
              <p:cNvSpPr>
                <a:spLocks noChangeShapeType="1"/>
              </p:cNvSpPr>
              <p:nvPr/>
            </p:nvSpPr>
            <p:spPr bwMode="auto">
              <a:xfrm>
                <a:off x="5437" y="3548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330" name="Line 502"/>
              <p:cNvSpPr>
                <a:spLocks noChangeShapeType="1"/>
              </p:cNvSpPr>
              <p:nvPr/>
            </p:nvSpPr>
            <p:spPr bwMode="auto">
              <a:xfrm>
                <a:off x="5683" y="3548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sp>
            <p:nvSpPr>
              <p:cNvPr id="46331" name="Line 503"/>
              <p:cNvSpPr>
                <a:spLocks noChangeShapeType="1"/>
              </p:cNvSpPr>
              <p:nvPr/>
            </p:nvSpPr>
            <p:spPr bwMode="auto">
              <a:xfrm>
                <a:off x="5928" y="3548"/>
                <a:ext cx="0" cy="21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id-ID"/>
              </a:p>
            </p:txBody>
          </p:sp>
          <p:cxnSp>
            <p:nvCxnSpPr>
              <p:cNvPr id="46332" name="AutoShape 504"/>
              <p:cNvCxnSpPr>
                <a:cxnSpLocks noChangeShapeType="1"/>
                <a:stCxn id="46280" idx="4"/>
                <a:endCxn id="46312" idx="0"/>
              </p:cNvCxnSpPr>
              <p:nvPr/>
            </p:nvCxnSpPr>
            <p:spPr bwMode="auto">
              <a:xfrm rot="16200000" flipH="1">
                <a:off x="2071" y="3496"/>
                <a:ext cx="103" cy="1"/>
              </a:xfrm>
              <a:prstGeom prst="curvedConnector3">
                <a:avLst>
                  <a:gd name="adj1" fmla="val 45630"/>
                </a:avLst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089" name="Text Box 505"/>
            <p:cNvSpPr txBox="1">
              <a:spLocks noChangeArrowheads="1"/>
            </p:cNvSpPr>
            <p:nvPr/>
          </p:nvSpPr>
          <p:spPr bwMode="auto">
            <a:xfrm>
              <a:off x="1215" y="3425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</a:rPr>
                <a:t>Values</a:t>
              </a:r>
            </a:p>
          </p:txBody>
        </p:sp>
        <p:sp>
          <p:nvSpPr>
            <p:cNvPr id="46090" name="Text Box 506"/>
            <p:cNvSpPr txBox="1">
              <a:spLocks noChangeArrowheads="1"/>
            </p:cNvSpPr>
            <p:nvPr/>
          </p:nvSpPr>
          <p:spPr bwMode="auto">
            <a:xfrm>
              <a:off x="1181" y="1137"/>
              <a:ext cx="59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/>
                <a:t>Thread IDs</a:t>
              </a:r>
            </a:p>
          </p:txBody>
        </p:sp>
        <p:sp>
          <p:nvSpPr>
            <p:cNvPr id="46091" name="Text Box 507"/>
            <p:cNvSpPr txBox="1">
              <a:spLocks noChangeArrowheads="1"/>
            </p:cNvSpPr>
            <p:nvPr/>
          </p:nvSpPr>
          <p:spPr bwMode="auto">
            <a:xfrm>
              <a:off x="374" y="1080"/>
              <a:ext cx="682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/>
                <a:t>Step 1 Stride 1</a:t>
              </a:r>
            </a:p>
          </p:txBody>
        </p:sp>
        <p:sp>
          <p:nvSpPr>
            <p:cNvPr id="46092" name="Text Box 508"/>
            <p:cNvSpPr txBox="1">
              <a:spLocks noChangeArrowheads="1"/>
            </p:cNvSpPr>
            <p:nvPr/>
          </p:nvSpPr>
          <p:spPr bwMode="auto">
            <a:xfrm>
              <a:off x="374" y="1712"/>
              <a:ext cx="682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/>
                <a:t>Step 2 Stride 2</a:t>
              </a:r>
            </a:p>
          </p:txBody>
        </p:sp>
        <p:sp>
          <p:nvSpPr>
            <p:cNvPr id="46093" name="Text Box 509"/>
            <p:cNvSpPr txBox="1">
              <a:spLocks noChangeArrowheads="1"/>
            </p:cNvSpPr>
            <p:nvPr/>
          </p:nvSpPr>
          <p:spPr bwMode="auto">
            <a:xfrm>
              <a:off x="374" y="2352"/>
              <a:ext cx="682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/>
                <a:t>Step 3 Stride 4</a:t>
              </a:r>
            </a:p>
          </p:txBody>
        </p:sp>
        <p:sp>
          <p:nvSpPr>
            <p:cNvPr id="46094" name="Text Box 510"/>
            <p:cNvSpPr txBox="1">
              <a:spLocks noChangeArrowheads="1"/>
            </p:cNvSpPr>
            <p:nvPr/>
          </p:nvSpPr>
          <p:spPr bwMode="auto">
            <a:xfrm>
              <a:off x="374" y="2992"/>
              <a:ext cx="682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/>
                <a:t>Step 4 Stride 8</a:t>
              </a:r>
            </a:p>
          </p:txBody>
        </p:sp>
        <p:sp>
          <p:nvSpPr>
            <p:cNvPr id="46095" name="Text Box 511"/>
            <p:cNvSpPr txBox="1">
              <a:spLocks noChangeArrowheads="1"/>
            </p:cNvSpPr>
            <p:nvPr/>
          </p:nvSpPr>
          <p:spPr bwMode="auto">
            <a:xfrm>
              <a:off x="1181" y="1770"/>
              <a:ext cx="59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/>
                <a:t>Thread IDs</a:t>
              </a:r>
            </a:p>
          </p:txBody>
        </p:sp>
        <p:sp>
          <p:nvSpPr>
            <p:cNvPr id="46096" name="Text Box 512"/>
            <p:cNvSpPr txBox="1">
              <a:spLocks noChangeArrowheads="1"/>
            </p:cNvSpPr>
            <p:nvPr/>
          </p:nvSpPr>
          <p:spPr bwMode="auto">
            <a:xfrm>
              <a:off x="1181" y="2409"/>
              <a:ext cx="59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/>
                <a:t>Thread IDs</a:t>
              </a:r>
            </a:p>
          </p:txBody>
        </p:sp>
        <p:sp>
          <p:nvSpPr>
            <p:cNvPr id="46097" name="Text Box 513"/>
            <p:cNvSpPr txBox="1">
              <a:spLocks noChangeArrowheads="1"/>
            </p:cNvSpPr>
            <p:nvPr/>
          </p:nvSpPr>
          <p:spPr bwMode="auto">
            <a:xfrm>
              <a:off x="1181" y="3050"/>
              <a:ext cx="59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/>
                <a:t>Thread IDs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150205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Common Programming Pattern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tercepat</a:t>
            </a:r>
            <a:r>
              <a:rPr lang="en-US" dirty="0" smtClean="0"/>
              <a:t>: shared memory</a:t>
            </a:r>
          </a:p>
          <a:p>
            <a:r>
              <a:rPr lang="en-US" dirty="0" err="1" smtClean="0"/>
              <a:t>komputasi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CUDA: </a:t>
            </a:r>
          </a:p>
          <a:p>
            <a:pPr lvl="1"/>
            <a:r>
              <a:rPr lang="en-US" dirty="0" err="1" smtClean="0"/>
              <a:t>partisi</a:t>
            </a:r>
            <a:r>
              <a:rPr lang="en-US" dirty="0" smtClean="0"/>
              <a:t> data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shared memory 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endParaRPr lang="en-US" dirty="0" smtClean="0"/>
          </a:p>
          <a:p>
            <a:pPr lvl="1"/>
            <a:r>
              <a:rPr lang="en-US" dirty="0" smtClean="0"/>
              <a:t>handle </a:t>
            </a:r>
            <a:r>
              <a:rPr lang="en-US" dirty="0" err="1" smtClean="0"/>
              <a:t>setiap</a:t>
            </a:r>
            <a:r>
              <a:rPr lang="en-US" dirty="0" smtClean="0"/>
              <a:t> data subset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thread block</a:t>
            </a:r>
          </a:p>
          <a:p>
            <a:pPr lvl="2"/>
            <a:r>
              <a:rPr lang="en-US" dirty="0" smtClean="0"/>
              <a:t>load data</a:t>
            </a:r>
          </a:p>
          <a:p>
            <a:pPr lvl="2"/>
            <a:r>
              <a:rPr lang="en-US" dirty="0" err="1" smtClean="0"/>
              <a:t>komputasi</a:t>
            </a:r>
            <a:endParaRPr lang="en-US" dirty="0" smtClean="0"/>
          </a:p>
          <a:p>
            <a:pPr lvl="2"/>
            <a:r>
              <a:rPr lang="en-US" dirty="0" smtClean="0"/>
              <a:t>store data </a:t>
            </a:r>
            <a:r>
              <a:rPr lang="en-US" dirty="0" err="1" smtClean="0"/>
              <a:t>ke</a:t>
            </a:r>
            <a:r>
              <a:rPr lang="en-US" dirty="0" smtClean="0"/>
              <a:t> global memory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F10BE-5727-438D-9B65-7BE89117A414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4865-5453-4A3A-8E2B-CF50B94140E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Parallel Reduction – Contiguous</a:t>
            </a:r>
          </a:p>
        </p:txBody>
      </p:sp>
      <p:grpSp>
        <p:nvGrpSpPr>
          <p:cNvPr id="2" name="Group 258"/>
          <p:cNvGrpSpPr>
            <a:grpSpLocks/>
          </p:cNvGrpSpPr>
          <p:nvPr/>
        </p:nvGrpSpPr>
        <p:grpSpPr bwMode="auto">
          <a:xfrm>
            <a:off x="71438" y="1371600"/>
            <a:ext cx="8999537" cy="4824413"/>
            <a:chOff x="43" y="864"/>
            <a:chExt cx="5669" cy="3039"/>
          </a:xfrm>
        </p:grpSpPr>
        <p:sp>
          <p:nvSpPr>
            <p:cNvPr id="47108" name="Rectangle 5"/>
            <p:cNvSpPr>
              <a:spLocks noChangeArrowheads="1"/>
            </p:cNvSpPr>
            <p:nvPr/>
          </p:nvSpPr>
          <p:spPr bwMode="auto">
            <a:xfrm>
              <a:off x="5467" y="871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2</a:t>
              </a:r>
            </a:p>
          </p:txBody>
        </p:sp>
        <p:sp>
          <p:nvSpPr>
            <p:cNvPr id="47109" name="Rectangle 6"/>
            <p:cNvSpPr>
              <a:spLocks noChangeArrowheads="1"/>
            </p:cNvSpPr>
            <p:nvPr/>
          </p:nvSpPr>
          <p:spPr bwMode="auto">
            <a:xfrm>
              <a:off x="5221" y="871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0</a:t>
              </a:r>
            </a:p>
          </p:txBody>
        </p:sp>
        <p:sp>
          <p:nvSpPr>
            <p:cNvPr id="47110" name="Rectangle 7"/>
            <p:cNvSpPr>
              <a:spLocks noChangeArrowheads="1"/>
            </p:cNvSpPr>
            <p:nvPr/>
          </p:nvSpPr>
          <p:spPr bwMode="auto">
            <a:xfrm>
              <a:off x="4976" y="871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200" b="1"/>
                <a:t>11</a:t>
              </a:r>
            </a:p>
          </p:txBody>
        </p:sp>
        <p:sp>
          <p:nvSpPr>
            <p:cNvPr id="47111" name="Rectangle 8"/>
            <p:cNvSpPr>
              <a:spLocks noChangeArrowheads="1"/>
            </p:cNvSpPr>
            <p:nvPr/>
          </p:nvSpPr>
          <p:spPr bwMode="auto">
            <a:xfrm>
              <a:off x="4730" y="871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0</a:t>
              </a:r>
            </a:p>
          </p:txBody>
        </p:sp>
        <p:sp>
          <p:nvSpPr>
            <p:cNvPr id="47112" name="Rectangle 9"/>
            <p:cNvSpPr>
              <a:spLocks noChangeArrowheads="1"/>
            </p:cNvSpPr>
            <p:nvPr/>
          </p:nvSpPr>
          <p:spPr bwMode="auto">
            <a:xfrm>
              <a:off x="4485" y="871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7</a:t>
              </a:r>
            </a:p>
          </p:txBody>
        </p:sp>
        <p:sp>
          <p:nvSpPr>
            <p:cNvPr id="47113" name="Rectangle 10"/>
            <p:cNvSpPr>
              <a:spLocks noChangeArrowheads="1"/>
            </p:cNvSpPr>
            <p:nvPr/>
          </p:nvSpPr>
          <p:spPr bwMode="auto">
            <a:xfrm>
              <a:off x="4239" y="871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2</a:t>
              </a:r>
            </a:p>
          </p:txBody>
        </p:sp>
        <p:sp>
          <p:nvSpPr>
            <p:cNvPr id="47114" name="Rectangle 11"/>
            <p:cNvSpPr>
              <a:spLocks noChangeArrowheads="1"/>
            </p:cNvSpPr>
            <p:nvPr/>
          </p:nvSpPr>
          <p:spPr bwMode="auto">
            <a:xfrm>
              <a:off x="3993" y="871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-3</a:t>
              </a:r>
            </a:p>
          </p:txBody>
        </p:sp>
        <p:sp>
          <p:nvSpPr>
            <p:cNvPr id="47115" name="Rectangle 12"/>
            <p:cNvSpPr>
              <a:spLocks noChangeArrowheads="1"/>
            </p:cNvSpPr>
            <p:nvPr/>
          </p:nvSpPr>
          <p:spPr bwMode="auto">
            <a:xfrm>
              <a:off x="3749" y="871"/>
              <a:ext cx="2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-2</a:t>
              </a:r>
            </a:p>
          </p:txBody>
        </p:sp>
        <p:sp>
          <p:nvSpPr>
            <p:cNvPr id="47116" name="Rectangle 13"/>
            <p:cNvSpPr>
              <a:spLocks noChangeArrowheads="1"/>
            </p:cNvSpPr>
            <p:nvPr/>
          </p:nvSpPr>
          <p:spPr bwMode="auto">
            <a:xfrm>
              <a:off x="3503" y="871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5</a:t>
              </a:r>
            </a:p>
          </p:txBody>
        </p:sp>
        <p:sp>
          <p:nvSpPr>
            <p:cNvPr id="47117" name="Rectangle 14"/>
            <p:cNvSpPr>
              <a:spLocks noChangeArrowheads="1"/>
            </p:cNvSpPr>
            <p:nvPr/>
          </p:nvSpPr>
          <p:spPr bwMode="auto">
            <a:xfrm>
              <a:off x="3257" y="871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3</a:t>
              </a:r>
            </a:p>
          </p:txBody>
        </p:sp>
        <p:sp>
          <p:nvSpPr>
            <p:cNvPr id="47118" name="Rectangle 15"/>
            <p:cNvSpPr>
              <a:spLocks noChangeArrowheads="1"/>
            </p:cNvSpPr>
            <p:nvPr/>
          </p:nvSpPr>
          <p:spPr bwMode="auto">
            <a:xfrm>
              <a:off x="3012" y="871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-2</a:t>
              </a:r>
            </a:p>
          </p:txBody>
        </p:sp>
        <p:sp>
          <p:nvSpPr>
            <p:cNvPr id="47119" name="Rectangle 16"/>
            <p:cNvSpPr>
              <a:spLocks noChangeArrowheads="1"/>
            </p:cNvSpPr>
            <p:nvPr/>
          </p:nvSpPr>
          <p:spPr bwMode="auto">
            <a:xfrm>
              <a:off x="2766" y="871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0</a:t>
              </a:r>
            </a:p>
          </p:txBody>
        </p:sp>
        <p:sp>
          <p:nvSpPr>
            <p:cNvPr id="47120" name="Rectangle 17"/>
            <p:cNvSpPr>
              <a:spLocks noChangeArrowheads="1"/>
            </p:cNvSpPr>
            <p:nvPr/>
          </p:nvSpPr>
          <p:spPr bwMode="auto">
            <a:xfrm>
              <a:off x="2521" y="871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-1</a:t>
              </a:r>
            </a:p>
          </p:txBody>
        </p:sp>
        <p:sp>
          <p:nvSpPr>
            <p:cNvPr id="47121" name="Rectangle 18"/>
            <p:cNvSpPr>
              <a:spLocks noChangeArrowheads="1"/>
            </p:cNvSpPr>
            <p:nvPr/>
          </p:nvSpPr>
          <p:spPr bwMode="auto">
            <a:xfrm>
              <a:off x="2275" y="871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8</a:t>
              </a:r>
            </a:p>
          </p:txBody>
        </p:sp>
        <p:sp>
          <p:nvSpPr>
            <p:cNvPr id="47122" name="Rectangle 19"/>
            <p:cNvSpPr>
              <a:spLocks noChangeArrowheads="1"/>
            </p:cNvSpPr>
            <p:nvPr/>
          </p:nvSpPr>
          <p:spPr bwMode="auto">
            <a:xfrm>
              <a:off x="2030" y="871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1</a:t>
              </a:r>
            </a:p>
          </p:txBody>
        </p:sp>
        <p:sp>
          <p:nvSpPr>
            <p:cNvPr id="47123" name="Rectangle 20"/>
            <p:cNvSpPr>
              <a:spLocks noChangeArrowheads="1"/>
            </p:cNvSpPr>
            <p:nvPr/>
          </p:nvSpPr>
          <p:spPr bwMode="auto">
            <a:xfrm>
              <a:off x="1784" y="871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200" b="1" dirty="0"/>
                <a:t>10</a:t>
              </a:r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784" y="871"/>
              <a:ext cx="3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1784" y="1087"/>
              <a:ext cx="3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>
              <a:off x="1784" y="871"/>
              <a:ext cx="0" cy="21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>
              <a:off x="2030" y="871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>
              <a:off x="2275" y="871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>
              <a:off x="2521" y="871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>
              <a:off x="2766" y="871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>
              <a:off x="3012" y="871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>
              <a:off x="3257" y="871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>
              <a:off x="3503" y="871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>
              <a:off x="3749" y="871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35" name="Line 32"/>
            <p:cNvSpPr>
              <a:spLocks noChangeShapeType="1"/>
            </p:cNvSpPr>
            <p:nvPr/>
          </p:nvSpPr>
          <p:spPr bwMode="auto">
            <a:xfrm>
              <a:off x="3993" y="871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36" name="Line 33"/>
            <p:cNvSpPr>
              <a:spLocks noChangeShapeType="1"/>
            </p:cNvSpPr>
            <p:nvPr/>
          </p:nvSpPr>
          <p:spPr bwMode="auto">
            <a:xfrm>
              <a:off x="4239" y="871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37" name="Line 34"/>
            <p:cNvSpPr>
              <a:spLocks noChangeShapeType="1"/>
            </p:cNvSpPr>
            <p:nvPr/>
          </p:nvSpPr>
          <p:spPr bwMode="auto">
            <a:xfrm>
              <a:off x="4485" y="871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38" name="Line 35"/>
            <p:cNvSpPr>
              <a:spLocks noChangeShapeType="1"/>
            </p:cNvSpPr>
            <p:nvPr/>
          </p:nvSpPr>
          <p:spPr bwMode="auto">
            <a:xfrm>
              <a:off x="4730" y="871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39" name="Line 36"/>
            <p:cNvSpPr>
              <a:spLocks noChangeShapeType="1"/>
            </p:cNvSpPr>
            <p:nvPr/>
          </p:nvSpPr>
          <p:spPr bwMode="auto">
            <a:xfrm>
              <a:off x="4976" y="871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40" name="Line 37"/>
            <p:cNvSpPr>
              <a:spLocks noChangeShapeType="1"/>
            </p:cNvSpPr>
            <p:nvPr/>
          </p:nvSpPr>
          <p:spPr bwMode="auto">
            <a:xfrm>
              <a:off x="5221" y="871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41" name="Line 38"/>
            <p:cNvSpPr>
              <a:spLocks noChangeShapeType="1"/>
            </p:cNvSpPr>
            <p:nvPr/>
          </p:nvSpPr>
          <p:spPr bwMode="auto">
            <a:xfrm>
              <a:off x="5467" y="871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42" name="Line 39"/>
            <p:cNvSpPr>
              <a:spLocks noChangeShapeType="1"/>
            </p:cNvSpPr>
            <p:nvPr/>
          </p:nvSpPr>
          <p:spPr bwMode="auto">
            <a:xfrm>
              <a:off x="5712" y="871"/>
              <a:ext cx="0" cy="21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43" name="Text Box 40"/>
            <p:cNvSpPr txBox="1">
              <a:spLocks noChangeArrowheads="1"/>
            </p:cNvSpPr>
            <p:nvPr/>
          </p:nvSpPr>
          <p:spPr bwMode="auto">
            <a:xfrm>
              <a:off x="43" y="864"/>
              <a:ext cx="17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</a:rPr>
                <a:t>Values (in shared memory)</a:t>
              </a:r>
            </a:p>
          </p:txBody>
        </p:sp>
        <p:sp>
          <p:nvSpPr>
            <p:cNvPr id="47144" name="Oval 41"/>
            <p:cNvSpPr>
              <a:spLocks noChangeArrowheads="1"/>
            </p:cNvSpPr>
            <p:nvPr/>
          </p:nvSpPr>
          <p:spPr bwMode="auto">
            <a:xfrm>
              <a:off x="1819" y="1459"/>
              <a:ext cx="173" cy="173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0</a:t>
              </a:r>
            </a:p>
          </p:txBody>
        </p:sp>
        <p:cxnSp>
          <p:nvCxnSpPr>
            <p:cNvPr id="47145" name="AutoShape 42"/>
            <p:cNvCxnSpPr>
              <a:cxnSpLocks noChangeShapeType="1"/>
              <a:stCxn id="47123" idx="2"/>
              <a:endCxn id="47144" idx="0"/>
            </p:cNvCxnSpPr>
            <p:nvPr/>
          </p:nvCxnSpPr>
          <p:spPr bwMode="auto">
            <a:xfrm rot="5400000">
              <a:off x="1725" y="1268"/>
              <a:ext cx="364" cy="1"/>
            </a:xfrm>
            <a:prstGeom prst="curvedConnector3">
              <a:avLst>
                <a:gd name="adj1" fmla="val 51097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46" name="AutoShape 43"/>
            <p:cNvCxnSpPr>
              <a:cxnSpLocks noChangeShapeType="1"/>
              <a:stCxn id="47115" idx="2"/>
              <a:endCxn id="47144" idx="7"/>
            </p:cNvCxnSpPr>
            <p:nvPr/>
          </p:nvCxnSpPr>
          <p:spPr bwMode="auto">
            <a:xfrm rot="5400000">
              <a:off x="2724" y="330"/>
              <a:ext cx="389" cy="1904"/>
            </a:xfrm>
            <a:prstGeom prst="curvedConnector3">
              <a:avLst>
                <a:gd name="adj1" fmla="val 47815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47" name="Oval 44"/>
            <p:cNvSpPr>
              <a:spLocks noChangeArrowheads="1"/>
            </p:cNvSpPr>
            <p:nvPr/>
          </p:nvSpPr>
          <p:spPr bwMode="auto">
            <a:xfrm>
              <a:off x="2069" y="1459"/>
              <a:ext cx="173" cy="173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  <p:cxnSp>
          <p:nvCxnSpPr>
            <p:cNvPr id="47148" name="AutoShape 45"/>
            <p:cNvCxnSpPr>
              <a:cxnSpLocks noChangeShapeType="1"/>
              <a:stCxn id="47122" idx="2"/>
              <a:endCxn id="47147" idx="0"/>
            </p:cNvCxnSpPr>
            <p:nvPr/>
          </p:nvCxnSpPr>
          <p:spPr bwMode="auto">
            <a:xfrm rot="16200000" flipH="1">
              <a:off x="1973" y="1267"/>
              <a:ext cx="364" cy="3"/>
            </a:xfrm>
            <a:prstGeom prst="curvedConnector3">
              <a:avLst>
                <a:gd name="adj1" fmla="val 51097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49" name="AutoShape 46"/>
            <p:cNvCxnSpPr>
              <a:cxnSpLocks noChangeShapeType="1"/>
              <a:stCxn id="47114" idx="2"/>
              <a:endCxn id="47147" idx="7"/>
            </p:cNvCxnSpPr>
            <p:nvPr/>
          </p:nvCxnSpPr>
          <p:spPr bwMode="auto">
            <a:xfrm rot="5400000">
              <a:off x="2972" y="332"/>
              <a:ext cx="389" cy="1899"/>
            </a:xfrm>
            <a:prstGeom prst="curvedConnector3">
              <a:avLst>
                <a:gd name="adj1" fmla="val 47815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50" name="Oval 47"/>
            <p:cNvSpPr>
              <a:spLocks noChangeArrowheads="1"/>
            </p:cNvSpPr>
            <p:nvPr/>
          </p:nvSpPr>
          <p:spPr bwMode="auto">
            <a:xfrm>
              <a:off x="2312" y="1459"/>
              <a:ext cx="173" cy="173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47151" name="AutoShape 48"/>
            <p:cNvCxnSpPr>
              <a:cxnSpLocks noChangeShapeType="1"/>
              <a:stCxn id="47121" idx="2"/>
              <a:endCxn id="47150" idx="0"/>
            </p:cNvCxnSpPr>
            <p:nvPr/>
          </p:nvCxnSpPr>
          <p:spPr bwMode="auto">
            <a:xfrm rot="16200000" flipH="1">
              <a:off x="2217" y="1268"/>
              <a:ext cx="364" cy="1"/>
            </a:xfrm>
            <a:prstGeom prst="curvedConnector3">
              <a:avLst>
                <a:gd name="adj1" fmla="val 51097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52" name="AutoShape 49"/>
            <p:cNvCxnSpPr>
              <a:cxnSpLocks noChangeShapeType="1"/>
              <a:stCxn id="47113" idx="2"/>
              <a:endCxn id="47150" idx="7"/>
            </p:cNvCxnSpPr>
            <p:nvPr/>
          </p:nvCxnSpPr>
          <p:spPr bwMode="auto">
            <a:xfrm rot="5400000">
              <a:off x="3216" y="331"/>
              <a:ext cx="389" cy="1902"/>
            </a:xfrm>
            <a:prstGeom prst="curvedConnector3">
              <a:avLst>
                <a:gd name="adj1" fmla="val 47815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53" name="Oval 50"/>
            <p:cNvSpPr>
              <a:spLocks noChangeArrowheads="1"/>
            </p:cNvSpPr>
            <p:nvPr/>
          </p:nvSpPr>
          <p:spPr bwMode="auto">
            <a:xfrm>
              <a:off x="2555" y="1459"/>
              <a:ext cx="173" cy="173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  <p:cxnSp>
          <p:nvCxnSpPr>
            <p:cNvPr id="47154" name="AutoShape 51"/>
            <p:cNvCxnSpPr>
              <a:cxnSpLocks noChangeShapeType="1"/>
              <a:stCxn id="47120" idx="2"/>
              <a:endCxn id="47153" idx="0"/>
            </p:cNvCxnSpPr>
            <p:nvPr/>
          </p:nvCxnSpPr>
          <p:spPr bwMode="auto">
            <a:xfrm rot="5400000">
              <a:off x="2461" y="1268"/>
              <a:ext cx="364" cy="2"/>
            </a:xfrm>
            <a:prstGeom prst="curvedConnector3">
              <a:avLst>
                <a:gd name="adj1" fmla="val 51097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55" name="AutoShape 52"/>
            <p:cNvCxnSpPr>
              <a:cxnSpLocks noChangeShapeType="1"/>
              <a:stCxn id="47112" idx="2"/>
              <a:endCxn id="47153" idx="7"/>
            </p:cNvCxnSpPr>
            <p:nvPr/>
          </p:nvCxnSpPr>
          <p:spPr bwMode="auto">
            <a:xfrm rot="5400000">
              <a:off x="3461" y="329"/>
              <a:ext cx="389" cy="1905"/>
            </a:xfrm>
            <a:prstGeom prst="curvedConnector3">
              <a:avLst>
                <a:gd name="adj1" fmla="val 47815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56" name="Oval 53"/>
            <p:cNvSpPr>
              <a:spLocks noChangeArrowheads="1"/>
            </p:cNvSpPr>
            <p:nvPr/>
          </p:nvSpPr>
          <p:spPr bwMode="auto">
            <a:xfrm>
              <a:off x="2805" y="1459"/>
              <a:ext cx="173" cy="173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4</a:t>
              </a:r>
            </a:p>
          </p:txBody>
        </p:sp>
        <p:cxnSp>
          <p:nvCxnSpPr>
            <p:cNvPr id="47157" name="AutoShape 54"/>
            <p:cNvCxnSpPr>
              <a:cxnSpLocks noChangeShapeType="1"/>
              <a:stCxn id="47119" idx="2"/>
              <a:endCxn id="47156" idx="0"/>
            </p:cNvCxnSpPr>
            <p:nvPr/>
          </p:nvCxnSpPr>
          <p:spPr bwMode="auto">
            <a:xfrm rot="16200000" flipH="1">
              <a:off x="2709" y="1267"/>
              <a:ext cx="364" cy="3"/>
            </a:xfrm>
            <a:prstGeom prst="curvedConnector3">
              <a:avLst>
                <a:gd name="adj1" fmla="val 51097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58" name="AutoShape 55"/>
            <p:cNvCxnSpPr>
              <a:cxnSpLocks noChangeShapeType="1"/>
              <a:stCxn id="47111" idx="2"/>
              <a:endCxn id="47156" idx="7"/>
            </p:cNvCxnSpPr>
            <p:nvPr/>
          </p:nvCxnSpPr>
          <p:spPr bwMode="auto">
            <a:xfrm rot="5400000">
              <a:off x="3708" y="332"/>
              <a:ext cx="389" cy="1900"/>
            </a:xfrm>
            <a:prstGeom prst="curvedConnector3">
              <a:avLst>
                <a:gd name="adj1" fmla="val 47815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59" name="Oval 56"/>
            <p:cNvSpPr>
              <a:spLocks noChangeArrowheads="1"/>
            </p:cNvSpPr>
            <p:nvPr/>
          </p:nvSpPr>
          <p:spPr bwMode="auto">
            <a:xfrm>
              <a:off x="3048" y="1459"/>
              <a:ext cx="173" cy="173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47160" name="AutoShape 57"/>
            <p:cNvCxnSpPr>
              <a:cxnSpLocks noChangeShapeType="1"/>
              <a:stCxn id="47118" idx="2"/>
              <a:endCxn id="47159" idx="0"/>
            </p:cNvCxnSpPr>
            <p:nvPr/>
          </p:nvCxnSpPr>
          <p:spPr bwMode="auto">
            <a:xfrm rot="5400000">
              <a:off x="2953" y="1269"/>
              <a:ext cx="364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61" name="AutoShape 58"/>
            <p:cNvCxnSpPr>
              <a:cxnSpLocks noChangeShapeType="1"/>
              <a:stCxn id="47110" idx="2"/>
              <a:endCxn id="47159" idx="7"/>
            </p:cNvCxnSpPr>
            <p:nvPr/>
          </p:nvCxnSpPr>
          <p:spPr bwMode="auto">
            <a:xfrm rot="5400000">
              <a:off x="3953" y="330"/>
              <a:ext cx="389" cy="1903"/>
            </a:xfrm>
            <a:prstGeom prst="curvedConnector3">
              <a:avLst>
                <a:gd name="adj1" fmla="val 47815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62" name="Oval 59"/>
            <p:cNvSpPr>
              <a:spLocks noChangeArrowheads="1"/>
            </p:cNvSpPr>
            <p:nvPr/>
          </p:nvSpPr>
          <p:spPr bwMode="auto">
            <a:xfrm>
              <a:off x="3291" y="1459"/>
              <a:ext cx="173" cy="173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6</a:t>
              </a:r>
            </a:p>
          </p:txBody>
        </p:sp>
        <p:cxnSp>
          <p:nvCxnSpPr>
            <p:cNvPr id="47163" name="AutoShape 60"/>
            <p:cNvCxnSpPr>
              <a:cxnSpLocks noChangeShapeType="1"/>
              <a:stCxn id="47117" idx="2"/>
              <a:endCxn id="47162" idx="0"/>
            </p:cNvCxnSpPr>
            <p:nvPr/>
          </p:nvCxnSpPr>
          <p:spPr bwMode="auto">
            <a:xfrm rot="5400000">
              <a:off x="3197" y="1268"/>
              <a:ext cx="364" cy="2"/>
            </a:xfrm>
            <a:prstGeom prst="curvedConnector3">
              <a:avLst>
                <a:gd name="adj1" fmla="val 51097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64" name="AutoShape 61"/>
            <p:cNvCxnSpPr>
              <a:cxnSpLocks noChangeShapeType="1"/>
              <a:stCxn id="47109" idx="2"/>
              <a:endCxn id="47162" idx="7"/>
            </p:cNvCxnSpPr>
            <p:nvPr/>
          </p:nvCxnSpPr>
          <p:spPr bwMode="auto">
            <a:xfrm rot="5400000">
              <a:off x="4197" y="329"/>
              <a:ext cx="389" cy="1905"/>
            </a:xfrm>
            <a:prstGeom prst="curvedConnector3">
              <a:avLst>
                <a:gd name="adj1" fmla="val 47815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65" name="Oval 62"/>
            <p:cNvSpPr>
              <a:spLocks noChangeArrowheads="1"/>
            </p:cNvSpPr>
            <p:nvPr/>
          </p:nvSpPr>
          <p:spPr bwMode="auto">
            <a:xfrm>
              <a:off x="3542" y="1459"/>
              <a:ext cx="173" cy="173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7</a:t>
              </a:r>
            </a:p>
          </p:txBody>
        </p:sp>
        <p:cxnSp>
          <p:nvCxnSpPr>
            <p:cNvPr id="47166" name="AutoShape 63"/>
            <p:cNvCxnSpPr>
              <a:cxnSpLocks noChangeShapeType="1"/>
              <a:stCxn id="47116" idx="2"/>
              <a:endCxn id="47165" idx="0"/>
            </p:cNvCxnSpPr>
            <p:nvPr/>
          </p:nvCxnSpPr>
          <p:spPr bwMode="auto">
            <a:xfrm rot="16200000" flipH="1">
              <a:off x="3446" y="1267"/>
              <a:ext cx="364" cy="3"/>
            </a:xfrm>
            <a:prstGeom prst="curvedConnector3">
              <a:avLst>
                <a:gd name="adj1" fmla="val 51097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67" name="AutoShape 64"/>
            <p:cNvCxnSpPr>
              <a:cxnSpLocks noChangeShapeType="1"/>
              <a:stCxn id="47108" idx="2"/>
              <a:endCxn id="47165" idx="7"/>
            </p:cNvCxnSpPr>
            <p:nvPr/>
          </p:nvCxnSpPr>
          <p:spPr bwMode="auto">
            <a:xfrm rot="5400000">
              <a:off x="4445" y="332"/>
              <a:ext cx="389" cy="1900"/>
            </a:xfrm>
            <a:prstGeom prst="curvedConnector3">
              <a:avLst>
                <a:gd name="adj1" fmla="val 47815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68" name="Rectangle 66"/>
            <p:cNvSpPr>
              <a:spLocks noChangeArrowheads="1"/>
            </p:cNvSpPr>
            <p:nvPr/>
          </p:nvSpPr>
          <p:spPr bwMode="auto">
            <a:xfrm>
              <a:off x="5467" y="1719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2</a:t>
              </a:r>
            </a:p>
          </p:txBody>
        </p:sp>
        <p:sp>
          <p:nvSpPr>
            <p:cNvPr id="47169" name="Rectangle 67"/>
            <p:cNvSpPr>
              <a:spLocks noChangeArrowheads="1"/>
            </p:cNvSpPr>
            <p:nvPr/>
          </p:nvSpPr>
          <p:spPr bwMode="auto">
            <a:xfrm>
              <a:off x="5221" y="1719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0</a:t>
              </a:r>
            </a:p>
          </p:txBody>
        </p:sp>
        <p:sp>
          <p:nvSpPr>
            <p:cNvPr id="47170" name="Rectangle 68"/>
            <p:cNvSpPr>
              <a:spLocks noChangeArrowheads="1"/>
            </p:cNvSpPr>
            <p:nvPr/>
          </p:nvSpPr>
          <p:spPr bwMode="auto">
            <a:xfrm>
              <a:off x="4976" y="1719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200" b="1"/>
                <a:t>11</a:t>
              </a:r>
            </a:p>
          </p:txBody>
        </p:sp>
        <p:sp>
          <p:nvSpPr>
            <p:cNvPr id="47171" name="Rectangle 69"/>
            <p:cNvSpPr>
              <a:spLocks noChangeArrowheads="1"/>
            </p:cNvSpPr>
            <p:nvPr/>
          </p:nvSpPr>
          <p:spPr bwMode="auto">
            <a:xfrm>
              <a:off x="4730" y="1719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0</a:t>
              </a:r>
            </a:p>
          </p:txBody>
        </p:sp>
        <p:sp>
          <p:nvSpPr>
            <p:cNvPr id="47172" name="Rectangle 70"/>
            <p:cNvSpPr>
              <a:spLocks noChangeArrowheads="1"/>
            </p:cNvSpPr>
            <p:nvPr/>
          </p:nvSpPr>
          <p:spPr bwMode="auto">
            <a:xfrm>
              <a:off x="4485" y="1719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7</a:t>
              </a:r>
            </a:p>
          </p:txBody>
        </p:sp>
        <p:sp>
          <p:nvSpPr>
            <p:cNvPr id="47173" name="Rectangle 71"/>
            <p:cNvSpPr>
              <a:spLocks noChangeArrowheads="1"/>
            </p:cNvSpPr>
            <p:nvPr/>
          </p:nvSpPr>
          <p:spPr bwMode="auto">
            <a:xfrm>
              <a:off x="4239" y="1719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2</a:t>
              </a:r>
            </a:p>
          </p:txBody>
        </p:sp>
        <p:sp>
          <p:nvSpPr>
            <p:cNvPr id="47174" name="Rectangle 72"/>
            <p:cNvSpPr>
              <a:spLocks noChangeArrowheads="1"/>
            </p:cNvSpPr>
            <p:nvPr/>
          </p:nvSpPr>
          <p:spPr bwMode="auto">
            <a:xfrm>
              <a:off x="3993" y="1719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-3</a:t>
              </a:r>
            </a:p>
          </p:txBody>
        </p:sp>
        <p:sp>
          <p:nvSpPr>
            <p:cNvPr id="47175" name="Rectangle 73"/>
            <p:cNvSpPr>
              <a:spLocks noChangeArrowheads="1"/>
            </p:cNvSpPr>
            <p:nvPr/>
          </p:nvSpPr>
          <p:spPr bwMode="auto">
            <a:xfrm>
              <a:off x="3749" y="1719"/>
              <a:ext cx="2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-2</a:t>
              </a:r>
            </a:p>
          </p:txBody>
        </p:sp>
        <p:sp>
          <p:nvSpPr>
            <p:cNvPr id="47176" name="Rectangle 74"/>
            <p:cNvSpPr>
              <a:spLocks noChangeArrowheads="1"/>
            </p:cNvSpPr>
            <p:nvPr/>
          </p:nvSpPr>
          <p:spPr bwMode="auto">
            <a:xfrm>
              <a:off x="3503" y="1719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7</a:t>
              </a:r>
            </a:p>
          </p:txBody>
        </p:sp>
        <p:sp>
          <p:nvSpPr>
            <p:cNvPr id="47177" name="Rectangle 75"/>
            <p:cNvSpPr>
              <a:spLocks noChangeArrowheads="1"/>
            </p:cNvSpPr>
            <p:nvPr/>
          </p:nvSpPr>
          <p:spPr bwMode="auto">
            <a:xfrm>
              <a:off x="3257" y="1719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3</a:t>
              </a:r>
            </a:p>
          </p:txBody>
        </p:sp>
        <p:sp>
          <p:nvSpPr>
            <p:cNvPr id="47178" name="Rectangle 76"/>
            <p:cNvSpPr>
              <a:spLocks noChangeArrowheads="1"/>
            </p:cNvSpPr>
            <p:nvPr/>
          </p:nvSpPr>
          <p:spPr bwMode="auto">
            <a:xfrm>
              <a:off x="3012" y="1719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9</a:t>
              </a:r>
            </a:p>
          </p:txBody>
        </p:sp>
        <p:sp>
          <p:nvSpPr>
            <p:cNvPr id="47179" name="Rectangle 77"/>
            <p:cNvSpPr>
              <a:spLocks noChangeArrowheads="1"/>
            </p:cNvSpPr>
            <p:nvPr/>
          </p:nvSpPr>
          <p:spPr bwMode="auto">
            <a:xfrm>
              <a:off x="2766" y="1719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0</a:t>
              </a:r>
            </a:p>
          </p:txBody>
        </p:sp>
        <p:sp>
          <p:nvSpPr>
            <p:cNvPr id="47180" name="Rectangle 78"/>
            <p:cNvSpPr>
              <a:spLocks noChangeArrowheads="1"/>
            </p:cNvSpPr>
            <p:nvPr/>
          </p:nvSpPr>
          <p:spPr bwMode="auto">
            <a:xfrm>
              <a:off x="2521" y="1719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6</a:t>
              </a:r>
            </a:p>
          </p:txBody>
        </p:sp>
        <p:sp>
          <p:nvSpPr>
            <p:cNvPr id="47181" name="Rectangle 79"/>
            <p:cNvSpPr>
              <a:spLocks noChangeArrowheads="1"/>
            </p:cNvSpPr>
            <p:nvPr/>
          </p:nvSpPr>
          <p:spPr bwMode="auto">
            <a:xfrm>
              <a:off x="2275" y="1719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200" b="1"/>
                <a:t>10</a:t>
              </a:r>
            </a:p>
          </p:txBody>
        </p:sp>
        <p:sp>
          <p:nvSpPr>
            <p:cNvPr id="47182" name="Rectangle 80"/>
            <p:cNvSpPr>
              <a:spLocks noChangeArrowheads="1"/>
            </p:cNvSpPr>
            <p:nvPr/>
          </p:nvSpPr>
          <p:spPr bwMode="auto">
            <a:xfrm>
              <a:off x="2030" y="1719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-2</a:t>
              </a:r>
            </a:p>
          </p:txBody>
        </p:sp>
        <p:sp>
          <p:nvSpPr>
            <p:cNvPr id="47183" name="Rectangle 81"/>
            <p:cNvSpPr>
              <a:spLocks noChangeArrowheads="1"/>
            </p:cNvSpPr>
            <p:nvPr/>
          </p:nvSpPr>
          <p:spPr bwMode="auto">
            <a:xfrm>
              <a:off x="1784" y="1719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8</a:t>
              </a:r>
            </a:p>
          </p:txBody>
        </p:sp>
        <p:sp>
          <p:nvSpPr>
            <p:cNvPr id="47184" name="Line 82"/>
            <p:cNvSpPr>
              <a:spLocks noChangeShapeType="1"/>
            </p:cNvSpPr>
            <p:nvPr/>
          </p:nvSpPr>
          <p:spPr bwMode="auto">
            <a:xfrm>
              <a:off x="1784" y="1719"/>
              <a:ext cx="3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85" name="Line 83"/>
            <p:cNvSpPr>
              <a:spLocks noChangeShapeType="1"/>
            </p:cNvSpPr>
            <p:nvPr/>
          </p:nvSpPr>
          <p:spPr bwMode="auto">
            <a:xfrm>
              <a:off x="1784" y="1935"/>
              <a:ext cx="3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86" name="Line 84"/>
            <p:cNvSpPr>
              <a:spLocks noChangeShapeType="1"/>
            </p:cNvSpPr>
            <p:nvPr/>
          </p:nvSpPr>
          <p:spPr bwMode="auto">
            <a:xfrm>
              <a:off x="1784" y="1719"/>
              <a:ext cx="0" cy="21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87" name="Line 85"/>
            <p:cNvSpPr>
              <a:spLocks noChangeShapeType="1"/>
            </p:cNvSpPr>
            <p:nvPr/>
          </p:nvSpPr>
          <p:spPr bwMode="auto">
            <a:xfrm>
              <a:off x="2030" y="1719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88" name="Line 86"/>
            <p:cNvSpPr>
              <a:spLocks noChangeShapeType="1"/>
            </p:cNvSpPr>
            <p:nvPr/>
          </p:nvSpPr>
          <p:spPr bwMode="auto">
            <a:xfrm>
              <a:off x="2275" y="1719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89" name="Line 87"/>
            <p:cNvSpPr>
              <a:spLocks noChangeShapeType="1"/>
            </p:cNvSpPr>
            <p:nvPr/>
          </p:nvSpPr>
          <p:spPr bwMode="auto">
            <a:xfrm>
              <a:off x="2521" y="1719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90" name="Line 88"/>
            <p:cNvSpPr>
              <a:spLocks noChangeShapeType="1"/>
            </p:cNvSpPr>
            <p:nvPr/>
          </p:nvSpPr>
          <p:spPr bwMode="auto">
            <a:xfrm>
              <a:off x="2766" y="1719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91" name="Line 89"/>
            <p:cNvSpPr>
              <a:spLocks noChangeShapeType="1"/>
            </p:cNvSpPr>
            <p:nvPr/>
          </p:nvSpPr>
          <p:spPr bwMode="auto">
            <a:xfrm>
              <a:off x="3012" y="1719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92" name="Line 90"/>
            <p:cNvSpPr>
              <a:spLocks noChangeShapeType="1"/>
            </p:cNvSpPr>
            <p:nvPr/>
          </p:nvSpPr>
          <p:spPr bwMode="auto">
            <a:xfrm>
              <a:off x="3257" y="1719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93" name="Line 91"/>
            <p:cNvSpPr>
              <a:spLocks noChangeShapeType="1"/>
            </p:cNvSpPr>
            <p:nvPr/>
          </p:nvSpPr>
          <p:spPr bwMode="auto">
            <a:xfrm>
              <a:off x="3503" y="1719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94" name="Line 92"/>
            <p:cNvSpPr>
              <a:spLocks noChangeShapeType="1"/>
            </p:cNvSpPr>
            <p:nvPr/>
          </p:nvSpPr>
          <p:spPr bwMode="auto">
            <a:xfrm>
              <a:off x="3749" y="1719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95" name="Line 93"/>
            <p:cNvSpPr>
              <a:spLocks noChangeShapeType="1"/>
            </p:cNvSpPr>
            <p:nvPr/>
          </p:nvSpPr>
          <p:spPr bwMode="auto">
            <a:xfrm>
              <a:off x="3993" y="1719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96" name="Line 94"/>
            <p:cNvSpPr>
              <a:spLocks noChangeShapeType="1"/>
            </p:cNvSpPr>
            <p:nvPr/>
          </p:nvSpPr>
          <p:spPr bwMode="auto">
            <a:xfrm>
              <a:off x="4239" y="1719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97" name="Line 95"/>
            <p:cNvSpPr>
              <a:spLocks noChangeShapeType="1"/>
            </p:cNvSpPr>
            <p:nvPr/>
          </p:nvSpPr>
          <p:spPr bwMode="auto">
            <a:xfrm>
              <a:off x="4485" y="1719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98" name="Line 96"/>
            <p:cNvSpPr>
              <a:spLocks noChangeShapeType="1"/>
            </p:cNvSpPr>
            <p:nvPr/>
          </p:nvSpPr>
          <p:spPr bwMode="auto">
            <a:xfrm>
              <a:off x="4730" y="1719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199" name="Line 97"/>
            <p:cNvSpPr>
              <a:spLocks noChangeShapeType="1"/>
            </p:cNvSpPr>
            <p:nvPr/>
          </p:nvSpPr>
          <p:spPr bwMode="auto">
            <a:xfrm>
              <a:off x="4976" y="1719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00" name="Line 98"/>
            <p:cNvSpPr>
              <a:spLocks noChangeShapeType="1"/>
            </p:cNvSpPr>
            <p:nvPr/>
          </p:nvSpPr>
          <p:spPr bwMode="auto">
            <a:xfrm>
              <a:off x="5221" y="1719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01" name="Line 99"/>
            <p:cNvSpPr>
              <a:spLocks noChangeShapeType="1"/>
            </p:cNvSpPr>
            <p:nvPr/>
          </p:nvSpPr>
          <p:spPr bwMode="auto">
            <a:xfrm>
              <a:off x="5467" y="1719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02" name="Line 100"/>
            <p:cNvSpPr>
              <a:spLocks noChangeShapeType="1"/>
            </p:cNvSpPr>
            <p:nvPr/>
          </p:nvSpPr>
          <p:spPr bwMode="auto">
            <a:xfrm>
              <a:off x="5712" y="1719"/>
              <a:ext cx="0" cy="21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03" name="Text Box 101"/>
            <p:cNvSpPr txBox="1">
              <a:spLocks noChangeArrowheads="1"/>
            </p:cNvSpPr>
            <p:nvPr/>
          </p:nvSpPr>
          <p:spPr bwMode="auto">
            <a:xfrm>
              <a:off x="1247" y="1720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</a:rPr>
                <a:t>Values</a:t>
              </a:r>
            </a:p>
          </p:txBody>
        </p:sp>
        <p:sp>
          <p:nvSpPr>
            <p:cNvPr id="47204" name="Oval 102"/>
            <p:cNvSpPr>
              <a:spLocks noChangeArrowheads="1"/>
            </p:cNvSpPr>
            <p:nvPr/>
          </p:nvSpPr>
          <p:spPr bwMode="auto">
            <a:xfrm>
              <a:off x="1819" y="2223"/>
              <a:ext cx="173" cy="173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0</a:t>
              </a:r>
            </a:p>
          </p:txBody>
        </p:sp>
        <p:cxnSp>
          <p:nvCxnSpPr>
            <p:cNvPr id="47205" name="AutoShape 103"/>
            <p:cNvCxnSpPr>
              <a:cxnSpLocks noChangeShapeType="1"/>
              <a:stCxn id="47183" idx="2"/>
              <a:endCxn id="47204" idx="0"/>
            </p:cNvCxnSpPr>
            <p:nvPr/>
          </p:nvCxnSpPr>
          <p:spPr bwMode="auto">
            <a:xfrm rot="5400000">
              <a:off x="1767" y="2074"/>
              <a:ext cx="280" cy="1"/>
            </a:xfrm>
            <a:prstGeom prst="curvedConnector3">
              <a:avLst>
                <a:gd name="adj1" fmla="val 51431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206" name="AutoShape 104"/>
            <p:cNvCxnSpPr>
              <a:cxnSpLocks noChangeShapeType="1"/>
              <a:stCxn id="47179" idx="2"/>
              <a:endCxn id="47204" idx="7"/>
            </p:cNvCxnSpPr>
            <p:nvPr/>
          </p:nvCxnSpPr>
          <p:spPr bwMode="auto">
            <a:xfrm rot="5400000">
              <a:off x="2275" y="1627"/>
              <a:ext cx="305" cy="922"/>
            </a:xfrm>
            <a:prstGeom prst="curvedConnector3">
              <a:avLst>
                <a:gd name="adj1" fmla="val 47213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207" name="Oval 105"/>
            <p:cNvSpPr>
              <a:spLocks noChangeArrowheads="1"/>
            </p:cNvSpPr>
            <p:nvPr/>
          </p:nvSpPr>
          <p:spPr bwMode="auto">
            <a:xfrm>
              <a:off x="2064" y="2223"/>
              <a:ext cx="173" cy="173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  <p:cxnSp>
          <p:nvCxnSpPr>
            <p:cNvPr id="47208" name="AutoShape 106"/>
            <p:cNvCxnSpPr>
              <a:cxnSpLocks noChangeShapeType="1"/>
              <a:stCxn id="47182" idx="2"/>
              <a:endCxn id="47207" idx="0"/>
            </p:cNvCxnSpPr>
            <p:nvPr/>
          </p:nvCxnSpPr>
          <p:spPr bwMode="auto">
            <a:xfrm rot="5400000">
              <a:off x="2012" y="2074"/>
              <a:ext cx="280" cy="2"/>
            </a:xfrm>
            <a:prstGeom prst="curvedConnector3">
              <a:avLst>
                <a:gd name="adj1" fmla="val 51431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209" name="AutoShape 107"/>
            <p:cNvCxnSpPr>
              <a:cxnSpLocks noChangeShapeType="1"/>
              <a:stCxn id="47178" idx="2"/>
              <a:endCxn id="47207" idx="7"/>
            </p:cNvCxnSpPr>
            <p:nvPr/>
          </p:nvCxnSpPr>
          <p:spPr bwMode="auto">
            <a:xfrm rot="5400000">
              <a:off x="2521" y="1626"/>
              <a:ext cx="305" cy="923"/>
            </a:xfrm>
            <a:prstGeom prst="curvedConnector3">
              <a:avLst>
                <a:gd name="adj1" fmla="val 47213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210" name="Oval 108"/>
            <p:cNvSpPr>
              <a:spLocks noChangeArrowheads="1"/>
            </p:cNvSpPr>
            <p:nvPr/>
          </p:nvSpPr>
          <p:spPr bwMode="auto">
            <a:xfrm>
              <a:off x="2309" y="2223"/>
              <a:ext cx="173" cy="173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47211" name="AutoShape 109"/>
            <p:cNvCxnSpPr>
              <a:cxnSpLocks noChangeShapeType="1"/>
              <a:stCxn id="47181" idx="2"/>
              <a:endCxn id="47210" idx="0"/>
            </p:cNvCxnSpPr>
            <p:nvPr/>
          </p:nvCxnSpPr>
          <p:spPr bwMode="auto">
            <a:xfrm rot="5400000">
              <a:off x="2257" y="2074"/>
              <a:ext cx="280" cy="2"/>
            </a:xfrm>
            <a:prstGeom prst="curvedConnector3">
              <a:avLst>
                <a:gd name="adj1" fmla="val 51431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212" name="AutoShape 110"/>
            <p:cNvCxnSpPr>
              <a:cxnSpLocks noChangeShapeType="1"/>
              <a:stCxn id="47177" idx="2"/>
              <a:endCxn id="47210" idx="7"/>
            </p:cNvCxnSpPr>
            <p:nvPr/>
          </p:nvCxnSpPr>
          <p:spPr bwMode="auto">
            <a:xfrm rot="5400000">
              <a:off x="2766" y="1626"/>
              <a:ext cx="305" cy="923"/>
            </a:xfrm>
            <a:prstGeom prst="curvedConnector3">
              <a:avLst>
                <a:gd name="adj1" fmla="val 47213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213" name="Oval 111"/>
            <p:cNvSpPr>
              <a:spLocks noChangeArrowheads="1"/>
            </p:cNvSpPr>
            <p:nvPr/>
          </p:nvSpPr>
          <p:spPr bwMode="auto">
            <a:xfrm>
              <a:off x="2555" y="2223"/>
              <a:ext cx="173" cy="173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  <p:cxnSp>
          <p:nvCxnSpPr>
            <p:cNvPr id="47214" name="AutoShape 112"/>
            <p:cNvCxnSpPr>
              <a:cxnSpLocks noChangeShapeType="1"/>
              <a:stCxn id="47180" idx="2"/>
              <a:endCxn id="47213" idx="0"/>
            </p:cNvCxnSpPr>
            <p:nvPr/>
          </p:nvCxnSpPr>
          <p:spPr bwMode="auto">
            <a:xfrm rot="5400000">
              <a:off x="2503" y="2074"/>
              <a:ext cx="280" cy="2"/>
            </a:xfrm>
            <a:prstGeom prst="curvedConnector3">
              <a:avLst>
                <a:gd name="adj1" fmla="val 51431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215" name="AutoShape 113"/>
            <p:cNvCxnSpPr>
              <a:cxnSpLocks noChangeShapeType="1"/>
              <a:stCxn id="47176" idx="2"/>
              <a:endCxn id="47213" idx="7"/>
            </p:cNvCxnSpPr>
            <p:nvPr/>
          </p:nvCxnSpPr>
          <p:spPr bwMode="auto">
            <a:xfrm rot="5400000">
              <a:off x="3012" y="1626"/>
              <a:ext cx="305" cy="923"/>
            </a:xfrm>
            <a:prstGeom prst="curvedConnector3">
              <a:avLst>
                <a:gd name="adj1" fmla="val 47213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216" name="Rectangle 115"/>
            <p:cNvSpPr>
              <a:spLocks noChangeArrowheads="1"/>
            </p:cNvSpPr>
            <p:nvPr/>
          </p:nvSpPr>
          <p:spPr bwMode="auto">
            <a:xfrm>
              <a:off x="5467" y="2487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2</a:t>
              </a:r>
            </a:p>
          </p:txBody>
        </p:sp>
        <p:sp>
          <p:nvSpPr>
            <p:cNvPr id="47217" name="Rectangle 116"/>
            <p:cNvSpPr>
              <a:spLocks noChangeArrowheads="1"/>
            </p:cNvSpPr>
            <p:nvPr/>
          </p:nvSpPr>
          <p:spPr bwMode="auto">
            <a:xfrm>
              <a:off x="5221" y="2487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0</a:t>
              </a:r>
            </a:p>
          </p:txBody>
        </p:sp>
        <p:sp>
          <p:nvSpPr>
            <p:cNvPr id="47218" name="Rectangle 117"/>
            <p:cNvSpPr>
              <a:spLocks noChangeArrowheads="1"/>
            </p:cNvSpPr>
            <p:nvPr/>
          </p:nvSpPr>
          <p:spPr bwMode="auto">
            <a:xfrm>
              <a:off x="4976" y="2487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200" b="1"/>
                <a:t>11</a:t>
              </a:r>
            </a:p>
          </p:txBody>
        </p:sp>
        <p:sp>
          <p:nvSpPr>
            <p:cNvPr id="47219" name="Rectangle 118"/>
            <p:cNvSpPr>
              <a:spLocks noChangeArrowheads="1"/>
            </p:cNvSpPr>
            <p:nvPr/>
          </p:nvSpPr>
          <p:spPr bwMode="auto">
            <a:xfrm>
              <a:off x="4730" y="2487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0</a:t>
              </a:r>
            </a:p>
          </p:txBody>
        </p:sp>
        <p:sp>
          <p:nvSpPr>
            <p:cNvPr id="47220" name="Rectangle 119"/>
            <p:cNvSpPr>
              <a:spLocks noChangeArrowheads="1"/>
            </p:cNvSpPr>
            <p:nvPr/>
          </p:nvSpPr>
          <p:spPr bwMode="auto">
            <a:xfrm>
              <a:off x="4485" y="2487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7</a:t>
              </a:r>
            </a:p>
          </p:txBody>
        </p:sp>
        <p:sp>
          <p:nvSpPr>
            <p:cNvPr id="47221" name="Rectangle 120"/>
            <p:cNvSpPr>
              <a:spLocks noChangeArrowheads="1"/>
            </p:cNvSpPr>
            <p:nvPr/>
          </p:nvSpPr>
          <p:spPr bwMode="auto">
            <a:xfrm>
              <a:off x="4239" y="2487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2</a:t>
              </a:r>
            </a:p>
          </p:txBody>
        </p:sp>
        <p:sp>
          <p:nvSpPr>
            <p:cNvPr id="47222" name="Rectangle 121"/>
            <p:cNvSpPr>
              <a:spLocks noChangeArrowheads="1"/>
            </p:cNvSpPr>
            <p:nvPr/>
          </p:nvSpPr>
          <p:spPr bwMode="auto">
            <a:xfrm>
              <a:off x="3993" y="2487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-3</a:t>
              </a:r>
            </a:p>
          </p:txBody>
        </p:sp>
        <p:sp>
          <p:nvSpPr>
            <p:cNvPr id="47223" name="Rectangle 122"/>
            <p:cNvSpPr>
              <a:spLocks noChangeArrowheads="1"/>
            </p:cNvSpPr>
            <p:nvPr/>
          </p:nvSpPr>
          <p:spPr bwMode="auto">
            <a:xfrm>
              <a:off x="3749" y="2487"/>
              <a:ext cx="2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-2</a:t>
              </a:r>
            </a:p>
          </p:txBody>
        </p:sp>
        <p:sp>
          <p:nvSpPr>
            <p:cNvPr id="47224" name="Rectangle 123"/>
            <p:cNvSpPr>
              <a:spLocks noChangeArrowheads="1"/>
            </p:cNvSpPr>
            <p:nvPr/>
          </p:nvSpPr>
          <p:spPr bwMode="auto">
            <a:xfrm>
              <a:off x="3503" y="2487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7</a:t>
              </a:r>
            </a:p>
          </p:txBody>
        </p:sp>
        <p:sp>
          <p:nvSpPr>
            <p:cNvPr id="47225" name="Rectangle 124"/>
            <p:cNvSpPr>
              <a:spLocks noChangeArrowheads="1"/>
            </p:cNvSpPr>
            <p:nvPr/>
          </p:nvSpPr>
          <p:spPr bwMode="auto">
            <a:xfrm>
              <a:off x="3257" y="2487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3</a:t>
              </a:r>
            </a:p>
          </p:txBody>
        </p:sp>
        <p:sp>
          <p:nvSpPr>
            <p:cNvPr id="47226" name="Rectangle 125"/>
            <p:cNvSpPr>
              <a:spLocks noChangeArrowheads="1"/>
            </p:cNvSpPr>
            <p:nvPr/>
          </p:nvSpPr>
          <p:spPr bwMode="auto">
            <a:xfrm>
              <a:off x="3012" y="2487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9</a:t>
              </a:r>
            </a:p>
          </p:txBody>
        </p:sp>
        <p:sp>
          <p:nvSpPr>
            <p:cNvPr id="47227" name="Rectangle 126"/>
            <p:cNvSpPr>
              <a:spLocks noChangeArrowheads="1"/>
            </p:cNvSpPr>
            <p:nvPr/>
          </p:nvSpPr>
          <p:spPr bwMode="auto">
            <a:xfrm>
              <a:off x="2766" y="2487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0</a:t>
              </a:r>
            </a:p>
          </p:txBody>
        </p:sp>
        <p:sp>
          <p:nvSpPr>
            <p:cNvPr id="47228" name="Rectangle 127"/>
            <p:cNvSpPr>
              <a:spLocks noChangeArrowheads="1"/>
            </p:cNvSpPr>
            <p:nvPr/>
          </p:nvSpPr>
          <p:spPr bwMode="auto">
            <a:xfrm>
              <a:off x="2521" y="2487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200" b="1"/>
                <a:t>13</a:t>
              </a:r>
            </a:p>
          </p:txBody>
        </p:sp>
        <p:sp>
          <p:nvSpPr>
            <p:cNvPr id="47229" name="Rectangle 128"/>
            <p:cNvSpPr>
              <a:spLocks noChangeArrowheads="1"/>
            </p:cNvSpPr>
            <p:nvPr/>
          </p:nvSpPr>
          <p:spPr bwMode="auto">
            <a:xfrm>
              <a:off x="2275" y="2487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200" b="1"/>
                <a:t>13</a:t>
              </a:r>
            </a:p>
          </p:txBody>
        </p:sp>
        <p:sp>
          <p:nvSpPr>
            <p:cNvPr id="47230" name="Rectangle 129"/>
            <p:cNvSpPr>
              <a:spLocks noChangeArrowheads="1"/>
            </p:cNvSpPr>
            <p:nvPr/>
          </p:nvSpPr>
          <p:spPr bwMode="auto">
            <a:xfrm>
              <a:off x="2030" y="2487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7</a:t>
              </a:r>
            </a:p>
          </p:txBody>
        </p:sp>
        <p:sp>
          <p:nvSpPr>
            <p:cNvPr id="47231" name="Rectangle 130"/>
            <p:cNvSpPr>
              <a:spLocks noChangeArrowheads="1"/>
            </p:cNvSpPr>
            <p:nvPr/>
          </p:nvSpPr>
          <p:spPr bwMode="auto">
            <a:xfrm>
              <a:off x="1784" y="2487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8</a:t>
              </a:r>
            </a:p>
          </p:txBody>
        </p:sp>
        <p:sp>
          <p:nvSpPr>
            <p:cNvPr id="47232" name="Line 131"/>
            <p:cNvSpPr>
              <a:spLocks noChangeShapeType="1"/>
            </p:cNvSpPr>
            <p:nvPr/>
          </p:nvSpPr>
          <p:spPr bwMode="auto">
            <a:xfrm>
              <a:off x="1784" y="2487"/>
              <a:ext cx="3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33" name="Line 132"/>
            <p:cNvSpPr>
              <a:spLocks noChangeShapeType="1"/>
            </p:cNvSpPr>
            <p:nvPr/>
          </p:nvSpPr>
          <p:spPr bwMode="auto">
            <a:xfrm>
              <a:off x="1784" y="2703"/>
              <a:ext cx="3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34" name="Line 133"/>
            <p:cNvSpPr>
              <a:spLocks noChangeShapeType="1"/>
            </p:cNvSpPr>
            <p:nvPr/>
          </p:nvSpPr>
          <p:spPr bwMode="auto">
            <a:xfrm>
              <a:off x="1784" y="2487"/>
              <a:ext cx="0" cy="21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35" name="Line 134"/>
            <p:cNvSpPr>
              <a:spLocks noChangeShapeType="1"/>
            </p:cNvSpPr>
            <p:nvPr/>
          </p:nvSpPr>
          <p:spPr bwMode="auto">
            <a:xfrm>
              <a:off x="2030" y="24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36" name="Line 135"/>
            <p:cNvSpPr>
              <a:spLocks noChangeShapeType="1"/>
            </p:cNvSpPr>
            <p:nvPr/>
          </p:nvSpPr>
          <p:spPr bwMode="auto">
            <a:xfrm>
              <a:off x="2275" y="24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37" name="Line 136"/>
            <p:cNvSpPr>
              <a:spLocks noChangeShapeType="1"/>
            </p:cNvSpPr>
            <p:nvPr/>
          </p:nvSpPr>
          <p:spPr bwMode="auto">
            <a:xfrm>
              <a:off x="2521" y="24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38" name="Line 137"/>
            <p:cNvSpPr>
              <a:spLocks noChangeShapeType="1"/>
            </p:cNvSpPr>
            <p:nvPr/>
          </p:nvSpPr>
          <p:spPr bwMode="auto">
            <a:xfrm>
              <a:off x="2766" y="24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39" name="Line 138"/>
            <p:cNvSpPr>
              <a:spLocks noChangeShapeType="1"/>
            </p:cNvSpPr>
            <p:nvPr/>
          </p:nvSpPr>
          <p:spPr bwMode="auto">
            <a:xfrm>
              <a:off x="3012" y="24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40" name="Line 139"/>
            <p:cNvSpPr>
              <a:spLocks noChangeShapeType="1"/>
            </p:cNvSpPr>
            <p:nvPr/>
          </p:nvSpPr>
          <p:spPr bwMode="auto">
            <a:xfrm>
              <a:off x="3257" y="24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41" name="Line 140"/>
            <p:cNvSpPr>
              <a:spLocks noChangeShapeType="1"/>
            </p:cNvSpPr>
            <p:nvPr/>
          </p:nvSpPr>
          <p:spPr bwMode="auto">
            <a:xfrm>
              <a:off x="3503" y="24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42" name="Line 141"/>
            <p:cNvSpPr>
              <a:spLocks noChangeShapeType="1"/>
            </p:cNvSpPr>
            <p:nvPr/>
          </p:nvSpPr>
          <p:spPr bwMode="auto">
            <a:xfrm>
              <a:off x="3749" y="24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43" name="Line 142"/>
            <p:cNvSpPr>
              <a:spLocks noChangeShapeType="1"/>
            </p:cNvSpPr>
            <p:nvPr/>
          </p:nvSpPr>
          <p:spPr bwMode="auto">
            <a:xfrm>
              <a:off x="3993" y="24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44" name="Line 143"/>
            <p:cNvSpPr>
              <a:spLocks noChangeShapeType="1"/>
            </p:cNvSpPr>
            <p:nvPr/>
          </p:nvSpPr>
          <p:spPr bwMode="auto">
            <a:xfrm>
              <a:off x="4239" y="24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45" name="Line 144"/>
            <p:cNvSpPr>
              <a:spLocks noChangeShapeType="1"/>
            </p:cNvSpPr>
            <p:nvPr/>
          </p:nvSpPr>
          <p:spPr bwMode="auto">
            <a:xfrm>
              <a:off x="4485" y="24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46" name="Line 145"/>
            <p:cNvSpPr>
              <a:spLocks noChangeShapeType="1"/>
            </p:cNvSpPr>
            <p:nvPr/>
          </p:nvSpPr>
          <p:spPr bwMode="auto">
            <a:xfrm>
              <a:off x="4730" y="24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47" name="Line 146"/>
            <p:cNvSpPr>
              <a:spLocks noChangeShapeType="1"/>
            </p:cNvSpPr>
            <p:nvPr/>
          </p:nvSpPr>
          <p:spPr bwMode="auto">
            <a:xfrm>
              <a:off x="4976" y="24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48" name="Line 147"/>
            <p:cNvSpPr>
              <a:spLocks noChangeShapeType="1"/>
            </p:cNvSpPr>
            <p:nvPr/>
          </p:nvSpPr>
          <p:spPr bwMode="auto">
            <a:xfrm>
              <a:off x="5221" y="24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49" name="Line 148"/>
            <p:cNvSpPr>
              <a:spLocks noChangeShapeType="1"/>
            </p:cNvSpPr>
            <p:nvPr/>
          </p:nvSpPr>
          <p:spPr bwMode="auto">
            <a:xfrm>
              <a:off x="5467" y="24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50" name="Line 149"/>
            <p:cNvSpPr>
              <a:spLocks noChangeShapeType="1"/>
            </p:cNvSpPr>
            <p:nvPr/>
          </p:nvSpPr>
          <p:spPr bwMode="auto">
            <a:xfrm>
              <a:off x="5712" y="2487"/>
              <a:ext cx="0" cy="21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51" name="Text Box 150"/>
            <p:cNvSpPr txBox="1">
              <a:spLocks noChangeArrowheads="1"/>
            </p:cNvSpPr>
            <p:nvPr/>
          </p:nvSpPr>
          <p:spPr bwMode="auto">
            <a:xfrm>
              <a:off x="1247" y="2488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</a:rPr>
                <a:t>Values</a:t>
              </a:r>
            </a:p>
          </p:txBody>
        </p:sp>
        <p:sp>
          <p:nvSpPr>
            <p:cNvPr id="47252" name="Oval 151"/>
            <p:cNvSpPr>
              <a:spLocks noChangeArrowheads="1"/>
            </p:cNvSpPr>
            <p:nvPr/>
          </p:nvSpPr>
          <p:spPr bwMode="auto">
            <a:xfrm>
              <a:off x="1819" y="2827"/>
              <a:ext cx="173" cy="173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0</a:t>
              </a:r>
            </a:p>
          </p:txBody>
        </p:sp>
        <p:cxnSp>
          <p:nvCxnSpPr>
            <p:cNvPr id="47253" name="AutoShape 152"/>
            <p:cNvCxnSpPr>
              <a:cxnSpLocks noChangeShapeType="1"/>
              <a:stCxn id="47231" idx="2"/>
              <a:endCxn id="47252" idx="0"/>
            </p:cNvCxnSpPr>
            <p:nvPr/>
          </p:nvCxnSpPr>
          <p:spPr bwMode="auto">
            <a:xfrm rot="5400000">
              <a:off x="1849" y="2760"/>
              <a:ext cx="116" cy="1"/>
            </a:xfrm>
            <a:prstGeom prst="curvedConnector3">
              <a:avLst>
                <a:gd name="adj1" fmla="val 53449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254" name="AutoShape 153"/>
            <p:cNvCxnSpPr>
              <a:cxnSpLocks noChangeShapeType="1"/>
              <a:stCxn id="47229" idx="2"/>
              <a:endCxn id="47252" idx="7"/>
            </p:cNvCxnSpPr>
            <p:nvPr/>
          </p:nvCxnSpPr>
          <p:spPr bwMode="auto">
            <a:xfrm rot="5400000">
              <a:off x="2112" y="2558"/>
              <a:ext cx="141" cy="431"/>
            </a:xfrm>
            <a:prstGeom prst="curvedConnector3">
              <a:avLst>
                <a:gd name="adj1" fmla="val 43972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255" name="Oval 154"/>
            <p:cNvSpPr>
              <a:spLocks noChangeArrowheads="1"/>
            </p:cNvSpPr>
            <p:nvPr/>
          </p:nvSpPr>
          <p:spPr bwMode="auto">
            <a:xfrm>
              <a:off x="2069" y="2827"/>
              <a:ext cx="173" cy="173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  <p:cxnSp>
          <p:nvCxnSpPr>
            <p:cNvPr id="47256" name="AutoShape 155"/>
            <p:cNvCxnSpPr>
              <a:cxnSpLocks noChangeShapeType="1"/>
              <a:stCxn id="47230" idx="2"/>
              <a:endCxn id="47255" idx="0"/>
            </p:cNvCxnSpPr>
            <p:nvPr/>
          </p:nvCxnSpPr>
          <p:spPr bwMode="auto">
            <a:xfrm rot="16200000" flipH="1">
              <a:off x="2097" y="2759"/>
              <a:ext cx="116" cy="3"/>
            </a:xfrm>
            <a:prstGeom prst="curvedConnector3">
              <a:avLst>
                <a:gd name="adj1" fmla="val 53449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257" name="AutoShape 156"/>
            <p:cNvCxnSpPr>
              <a:cxnSpLocks noChangeShapeType="1"/>
              <a:stCxn id="47228" idx="2"/>
              <a:endCxn id="47255" idx="7"/>
            </p:cNvCxnSpPr>
            <p:nvPr/>
          </p:nvCxnSpPr>
          <p:spPr bwMode="auto">
            <a:xfrm rot="5400000">
              <a:off x="2360" y="2560"/>
              <a:ext cx="141" cy="427"/>
            </a:xfrm>
            <a:prstGeom prst="curvedConnector3">
              <a:avLst>
                <a:gd name="adj1" fmla="val 43972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258" name="Rectangle 158"/>
            <p:cNvSpPr>
              <a:spLocks noChangeArrowheads="1"/>
            </p:cNvSpPr>
            <p:nvPr/>
          </p:nvSpPr>
          <p:spPr bwMode="auto">
            <a:xfrm>
              <a:off x="5467" y="3095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2</a:t>
              </a:r>
            </a:p>
          </p:txBody>
        </p:sp>
        <p:sp>
          <p:nvSpPr>
            <p:cNvPr id="47259" name="Rectangle 159"/>
            <p:cNvSpPr>
              <a:spLocks noChangeArrowheads="1"/>
            </p:cNvSpPr>
            <p:nvPr/>
          </p:nvSpPr>
          <p:spPr bwMode="auto">
            <a:xfrm>
              <a:off x="5221" y="3095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0</a:t>
              </a:r>
            </a:p>
          </p:txBody>
        </p:sp>
        <p:sp>
          <p:nvSpPr>
            <p:cNvPr id="47260" name="Rectangle 160"/>
            <p:cNvSpPr>
              <a:spLocks noChangeArrowheads="1"/>
            </p:cNvSpPr>
            <p:nvPr/>
          </p:nvSpPr>
          <p:spPr bwMode="auto">
            <a:xfrm>
              <a:off x="4976" y="3095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200" b="1"/>
                <a:t>11</a:t>
              </a:r>
            </a:p>
          </p:txBody>
        </p:sp>
        <p:sp>
          <p:nvSpPr>
            <p:cNvPr id="47261" name="Rectangle 161"/>
            <p:cNvSpPr>
              <a:spLocks noChangeArrowheads="1"/>
            </p:cNvSpPr>
            <p:nvPr/>
          </p:nvSpPr>
          <p:spPr bwMode="auto">
            <a:xfrm>
              <a:off x="4730" y="3095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0</a:t>
              </a:r>
            </a:p>
          </p:txBody>
        </p:sp>
        <p:sp>
          <p:nvSpPr>
            <p:cNvPr id="47262" name="Rectangle 162"/>
            <p:cNvSpPr>
              <a:spLocks noChangeArrowheads="1"/>
            </p:cNvSpPr>
            <p:nvPr/>
          </p:nvSpPr>
          <p:spPr bwMode="auto">
            <a:xfrm>
              <a:off x="4485" y="3095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7</a:t>
              </a:r>
            </a:p>
          </p:txBody>
        </p:sp>
        <p:sp>
          <p:nvSpPr>
            <p:cNvPr id="47263" name="Rectangle 163"/>
            <p:cNvSpPr>
              <a:spLocks noChangeArrowheads="1"/>
            </p:cNvSpPr>
            <p:nvPr/>
          </p:nvSpPr>
          <p:spPr bwMode="auto">
            <a:xfrm>
              <a:off x="4239" y="3095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2</a:t>
              </a:r>
            </a:p>
          </p:txBody>
        </p:sp>
        <p:sp>
          <p:nvSpPr>
            <p:cNvPr id="47264" name="Rectangle 164"/>
            <p:cNvSpPr>
              <a:spLocks noChangeArrowheads="1"/>
            </p:cNvSpPr>
            <p:nvPr/>
          </p:nvSpPr>
          <p:spPr bwMode="auto">
            <a:xfrm>
              <a:off x="3993" y="3095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-3</a:t>
              </a:r>
            </a:p>
          </p:txBody>
        </p:sp>
        <p:sp>
          <p:nvSpPr>
            <p:cNvPr id="47265" name="Rectangle 165"/>
            <p:cNvSpPr>
              <a:spLocks noChangeArrowheads="1"/>
            </p:cNvSpPr>
            <p:nvPr/>
          </p:nvSpPr>
          <p:spPr bwMode="auto">
            <a:xfrm>
              <a:off x="3749" y="3095"/>
              <a:ext cx="2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-2</a:t>
              </a:r>
            </a:p>
          </p:txBody>
        </p:sp>
        <p:sp>
          <p:nvSpPr>
            <p:cNvPr id="47266" name="Rectangle 166"/>
            <p:cNvSpPr>
              <a:spLocks noChangeArrowheads="1"/>
            </p:cNvSpPr>
            <p:nvPr/>
          </p:nvSpPr>
          <p:spPr bwMode="auto">
            <a:xfrm>
              <a:off x="3503" y="3095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7</a:t>
              </a:r>
            </a:p>
          </p:txBody>
        </p:sp>
        <p:sp>
          <p:nvSpPr>
            <p:cNvPr id="47267" name="Rectangle 167"/>
            <p:cNvSpPr>
              <a:spLocks noChangeArrowheads="1"/>
            </p:cNvSpPr>
            <p:nvPr/>
          </p:nvSpPr>
          <p:spPr bwMode="auto">
            <a:xfrm>
              <a:off x="3257" y="3095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3</a:t>
              </a:r>
            </a:p>
          </p:txBody>
        </p:sp>
        <p:sp>
          <p:nvSpPr>
            <p:cNvPr id="47268" name="Rectangle 168"/>
            <p:cNvSpPr>
              <a:spLocks noChangeArrowheads="1"/>
            </p:cNvSpPr>
            <p:nvPr/>
          </p:nvSpPr>
          <p:spPr bwMode="auto">
            <a:xfrm>
              <a:off x="3012" y="3095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9</a:t>
              </a:r>
            </a:p>
          </p:txBody>
        </p:sp>
        <p:sp>
          <p:nvSpPr>
            <p:cNvPr id="47269" name="Rectangle 169"/>
            <p:cNvSpPr>
              <a:spLocks noChangeArrowheads="1"/>
            </p:cNvSpPr>
            <p:nvPr/>
          </p:nvSpPr>
          <p:spPr bwMode="auto">
            <a:xfrm>
              <a:off x="2766" y="3095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0</a:t>
              </a:r>
            </a:p>
          </p:txBody>
        </p:sp>
        <p:sp>
          <p:nvSpPr>
            <p:cNvPr id="47270" name="Rectangle 170"/>
            <p:cNvSpPr>
              <a:spLocks noChangeArrowheads="1"/>
            </p:cNvSpPr>
            <p:nvPr/>
          </p:nvSpPr>
          <p:spPr bwMode="auto">
            <a:xfrm>
              <a:off x="2521" y="3095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200" b="1"/>
                <a:t>13</a:t>
              </a:r>
            </a:p>
          </p:txBody>
        </p:sp>
        <p:sp>
          <p:nvSpPr>
            <p:cNvPr id="47271" name="Rectangle 171"/>
            <p:cNvSpPr>
              <a:spLocks noChangeArrowheads="1"/>
            </p:cNvSpPr>
            <p:nvPr/>
          </p:nvSpPr>
          <p:spPr bwMode="auto">
            <a:xfrm>
              <a:off x="2275" y="3095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200" b="1"/>
                <a:t>13</a:t>
              </a:r>
            </a:p>
          </p:txBody>
        </p:sp>
        <p:sp>
          <p:nvSpPr>
            <p:cNvPr id="47272" name="Rectangle 172"/>
            <p:cNvSpPr>
              <a:spLocks noChangeArrowheads="1"/>
            </p:cNvSpPr>
            <p:nvPr/>
          </p:nvSpPr>
          <p:spPr bwMode="auto">
            <a:xfrm>
              <a:off x="2030" y="3095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200" b="1"/>
                <a:t>20</a:t>
              </a:r>
            </a:p>
          </p:txBody>
        </p:sp>
        <p:sp>
          <p:nvSpPr>
            <p:cNvPr id="47273" name="Rectangle 173"/>
            <p:cNvSpPr>
              <a:spLocks noChangeArrowheads="1"/>
            </p:cNvSpPr>
            <p:nvPr/>
          </p:nvSpPr>
          <p:spPr bwMode="auto">
            <a:xfrm>
              <a:off x="1784" y="3095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200" b="1"/>
                <a:t>21</a:t>
              </a:r>
            </a:p>
          </p:txBody>
        </p:sp>
        <p:sp>
          <p:nvSpPr>
            <p:cNvPr id="47274" name="Line 174"/>
            <p:cNvSpPr>
              <a:spLocks noChangeShapeType="1"/>
            </p:cNvSpPr>
            <p:nvPr/>
          </p:nvSpPr>
          <p:spPr bwMode="auto">
            <a:xfrm>
              <a:off x="1784" y="3095"/>
              <a:ext cx="3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75" name="Line 175"/>
            <p:cNvSpPr>
              <a:spLocks noChangeShapeType="1"/>
            </p:cNvSpPr>
            <p:nvPr/>
          </p:nvSpPr>
          <p:spPr bwMode="auto">
            <a:xfrm>
              <a:off x="1784" y="3311"/>
              <a:ext cx="3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76" name="Line 176"/>
            <p:cNvSpPr>
              <a:spLocks noChangeShapeType="1"/>
            </p:cNvSpPr>
            <p:nvPr/>
          </p:nvSpPr>
          <p:spPr bwMode="auto">
            <a:xfrm>
              <a:off x="1784" y="3095"/>
              <a:ext cx="0" cy="21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77" name="Line 177"/>
            <p:cNvSpPr>
              <a:spLocks noChangeShapeType="1"/>
            </p:cNvSpPr>
            <p:nvPr/>
          </p:nvSpPr>
          <p:spPr bwMode="auto">
            <a:xfrm>
              <a:off x="2030" y="3095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78" name="Line 178"/>
            <p:cNvSpPr>
              <a:spLocks noChangeShapeType="1"/>
            </p:cNvSpPr>
            <p:nvPr/>
          </p:nvSpPr>
          <p:spPr bwMode="auto">
            <a:xfrm>
              <a:off x="2275" y="3095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79" name="Line 179"/>
            <p:cNvSpPr>
              <a:spLocks noChangeShapeType="1"/>
            </p:cNvSpPr>
            <p:nvPr/>
          </p:nvSpPr>
          <p:spPr bwMode="auto">
            <a:xfrm>
              <a:off x="2521" y="3095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80" name="Line 180"/>
            <p:cNvSpPr>
              <a:spLocks noChangeShapeType="1"/>
            </p:cNvSpPr>
            <p:nvPr/>
          </p:nvSpPr>
          <p:spPr bwMode="auto">
            <a:xfrm>
              <a:off x="2766" y="3095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81" name="Line 181"/>
            <p:cNvSpPr>
              <a:spLocks noChangeShapeType="1"/>
            </p:cNvSpPr>
            <p:nvPr/>
          </p:nvSpPr>
          <p:spPr bwMode="auto">
            <a:xfrm>
              <a:off x="3012" y="3095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82" name="Line 182"/>
            <p:cNvSpPr>
              <a:spLocks noChangeShapeType="1"/>
            </p:cNvSpPr>
            <p:nvPr/>
          </p:nvSpPr>
          <p:spPr bwMode="auto">
            <a:xfrm>
              <a:off x="3257" y="3095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83" name="Line 183"/>
            <p:cNvSpPr>
              <a:spLocks noChangeShapeType="1"/>
            </p:cNvSpPr>
            <p:nvPr/>
          </p:nvSpPr>
          <p:spPr bwMode="auto">
            <a:xfrm>
              <a:off x="3503" y="3095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84" name="Line 184"/>
            <p:cNvSpPr>
              <a:spLocks noChangeShapeType="1"/>
            </p:cNvSpPr>
            <p:nvPr/>
          </p:nvSpPr>
          <p:spPr bwMode="auto">
            <a:xfrm>
              <a:off x="3749" y="3095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85" name="Line 185"/>
            <p:cNvSpPr>
              <a:spLocks noChangeShapeType="1"/>
            </p:cNvSpPr>
            <p:nvPr/>
          </p:nvSpPr>
          <p:spPr bwMode="auto">
            <a:xfrm>
              <a:off x="3993" y="3095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86" name="Line 186"/>
            <p:cNvSpPr>
              <a:spLocks noChangeShapeType="1"/>
            </p:cNvSpPr>
            <p:nvPr/>
          </p:nvSpPr>
          <p:spPr bwMode="auto">
            <a:xfrm>
              <a:off x="4239" y="3095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87" name="Line 187"/>
            <p:cNvSpPr>
              <a:spLocks noChangeShapeType="1"/>
            </p:cNvSpPr>
            <p:nvPr/>
          </p:nvSpPr>
          <p:spPr bwMode="auto">
            <a:xfrm>
              <a:off x="4485" y="3095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88" name="Line 188"/>
            <p:cNvSpPr>
              <a:spLocks noChangeShapeType="1"/>
            </p:cNvSpPr>
            <p:nvPr/>
          </p:nvSpPr>
          <p:spPr bwMode="auto">
            <a:xfrm>
              <a:off x="4730" y="3095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89" name="Line 189"/>
            <p:cNvSpPr>
              <a:spLocks noChangeShapeType="1"/>
            </p:cNvSpPr>
            <p:nvPr/>
          </p:nvSpPr>
          <p:spPr bwMode="auto">
            <a:xfrm>
              <a:off x="4976" y="3095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90" name="Line 190"/>
            <p:cNvSpPr>
              <a:spLocks noChangeShapeType="1"/>
            </p:cNvSpPr>
            <p:nvPr/>
          </p:nvSpPr>
          <p:spPr bwMode="auto">
            <a:xfrm>
              <a:off x="5221" y="3095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91" name="Line 191"/>
            <p:cNvSpPr>
              <a:spLocks noChangeShapeType="1"/>
            </p:cNvSpPr>
            <p:nvPr/>
          </p:nvSpPr>
          <p:spPr bwMode="auto">
            <a:xfrm>
              <a:off x="5467" y="3095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92" name="Line 192"/>
            <p:cNvSpPr>
              <a:spLocks noChangeShapeType="1"/>
            </p:cNvSpPr>
            <p:nvPr/>
          </p:nvSpPr>
          <p:spPr bwMode="auto">
            <a:xfrm>
              <a:off x="5712" y="3095"/>
              <a:ext cx="0" cy="21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293" name="Text Box 193"/>
            <p:cNvSpPr txBox="1">
              <a:spLocks noChangeArrowheads="1"/>
            </p:cNvSpPr>
            <p:nvPr/>
          </p:nvSpPr>
          <p:spPr bwMode="auto">
            <a:xfrm>
              <a:off x="1247" y="3096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</a:rPr>
                <a:t>Values</a:t>
              </a:r>
            </a:p>
          </p:txBody>
        </p:sp>
        <p:sp>
          <p:nvSpPr>
            <p:cNvPr id="47294" name="Oval 194"/>
            <p:cNvSpPr>
              <a:spLocks noChangeArrowheads="1"/>
            </p:cNvSpPr>
            <p:nvPr/>
          </p:nvSpPr>
          <p:spPr bwMode="auto">
            <a:xfrm>
              <a:off x="1819" y="3427"/>
              <a:ext cx="173" cy="173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0</a:t>
              </a:r>
            </a:p>
          </p:txBody>
        </p:sp>
        <p:cxnSp>
          <p:nvCxnSpPr>
            <p:cNvPr id="47295" name="AutoShape 195"/>
            <p:cNvCxnSpPr>
              <a:cxnSpLocks noChangeShapeType="1"/>
              <a:stCxn id="47273" idx="2"/>
              <a:endCxn id="47294" idx="0"/>
            </p:cNvCxnSpPr>
            <p:nvPr/>
          </p:nvCxnSpPr>
          <p:spPr bwMode="auto">
            <a:xfrm rot="5400000">
              <a:off x="1853" y="3364"/>
              <a:ext cx="108" cy="1"/>
            </a:xfrm>
            <a:prstGeom prst="curvedConnector3">
              <a:avLst>
                <a:gd name="adj1" fmla="val 53704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296" name="AutoShape 196"/>
            <p:cNvCxnSpPr>
              <a:cxnSpLocks noChangeShapeType="1"/>
              <a:stCxn id="47272" idx="2"/>
              <a:endCxn id="47294" idx="7"/>
            </p:cNvCxnSpPr>
            <p:nvPr/>
          </p:nvCxnSpPr>
          <p:spPr bwMode="auto">
            <a:xfrm rot="5400000">
              <a:off x="1993" y="3285"/>
              <a:ext cx="133" cy="186"/>
            </a:xfrm>
            <a:prstGeom prst="curvedConnector3">
              <a:avLst>
                <a:gd name="adj1" fmla="val 43611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297" name="AutoShape 197"/>
            <p:cNvCxnSpPr>
              <a:cxnSpLocks noChangeShapeType="1"/>
              <a:stCxn id="47144" idx="4"/>
              <a:endCxn id="47183" idx="0"/>
            </p:cNvCxnSpPr>
            <p:nvPr/>
          </p:nvCxnSpPr>
          <p:spPr bwMode="auto">
            <a:xfrm rot="16200000" flipH="1">
              <a:off x="1867" y="1679"/>
              <a:ext cx="79" cy="1"/>
            </a:xfrm>
            <a:prstGeom prst="curvedConnector3">
              <a:avLst>
                <a:gd name="adj1" fmla="val 44306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298" name="AutoShape 198"/>
            <p:cNvCxnSpPr>
              <a:cxnSpLocks noChangeShapeType="1"/>
              <a:stCxn id="47147" idx="4"/>
              <a:endCxn id="47182" idx="0"/>
            </p:cNvCxnSpPr>
            <p:nvPr/>
          </p:nvCxnSpPr>
          <p:spPr bwMode="auto">
            <a:xfrm rot="5400000">
              <a:off x="2115" y="1678"/>
              <a:ext cx="79" cy="3"/>
            </a:xfrm>
            <a:prstGeom prst="curvedConnector3">
              <a:avLst>
                <a:gd name="adj1" fmla="val 44306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299" name="AutoShape 199"/>
            <p:cNvCxnSpPr>
              <a:cxnSpLocks noChangeShapeType="1"/>
              <a:stCxn id="47150" idx="4"/>
              <a:endCxn id="47181" idx="0"/>
            </p:cNvCxnSpPr>
            <p:nvPr/>
          </p:nvCxnSpPr>
          <p:spPr bwMode="auto">
            <a:xfrm rot="5400000">
              <a:off x="2359" y="1679"/>
              <a:ext cx="79" cy="1"/>
            </a:xfrm>
            <a:prstGeom prst="curvedConnector3">
              <a:avLst>
                <a:gd name="adj1" fmla="val 44306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300" name="AutoShape 200"/>
            <p:cNvCxnSpPr>
              <a:cxnSpLocks noChangeShapeType="1"/>
              <a:stCxn id="47153" idx="4"/>
              <a:endCxn id="47180" idx="0"/>
            </p:cNvCxnSpPr>
            <p:nvPr/>
          </p:nvCxnSpPr>
          <p:spPr bwMode="auto">
            <a:xfrm rot="16200000" flipH="1">
              <a:off x="2603" y="1679"/>
              <a:ext cx="79" cy="2"/>
            </a:xfrm>
            <a:prstGeom prst="curvedConnector3">
              <a:avLst>
                <a:gd name="adj1" fmla="val 44306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301" name="AutoShape 201"/>
            <p:cNvCxnSpPr>
              <a:cxnSpLocks noChangeShapeType="1"/>
              <a:stCxn id="47156" idx="4"/>
              <a:endCxn id="47179" idx="0"/>
            </p:cNvCxnSpPr>
            <p:nvPr/>
          </p:nvCxnSpPr>
          <p:spPr bwMode="auto">
            <a:xfrm rot="5400000">
              <a:off x="2851" y="1678"/>
              <a:ext cx="79" cy="3"/>
            </a:xfrm>
            <a:prstGeom prst="curvedConnector3">
              <a:avLst>
                <a:gd name="adj1" fmla="val 44306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302" name="AutoShape 202"/>
            <p:cNvCxnSpPr>
              <a:cxnSpLocks noChangeShapeType="1"/>
              <a:stCxn id="47159" idx="4"/>
              <a:endCxn id="47178" idx="0"/>
            </p:cNvCxnSpPr>
            <p:nvPr/>
          </p:nvCxnSpPr>
          <p:spPr bwMode="auto">
            <a:xfrm rot="5400000">
              <a:off x="3095" y="1680"/>
              <a:ext cx="79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303" name="AutoShape 203"/>
            <p:cNvCxnSpPr>
              <a:cxnSpLocks noChangeShapeType="1"/>
              <a:stCxn id="47162" idx="4"/>
              <a:endCxn id="47177" idx="0"/>
            </p:cNvCxnSpPr>
            <p:nvPr/>
          </p:nvCxnSpPr>
          <p:spPr bwMode="auto">
            <a:xfrm rot="16200000" flipH="1">
              <a:off x="3339" y="1679"/>
              <a:ext cx="79" cy="2"/>
            </a:xfrm>
            <a:prstGeom prst="curvedConnector3">
              <a:avLst>
                <a:gd name="adj1" fmla="val 44306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304" name="AutoShape 204"/>
            <p:cNvCxnSpPr>
              <a:cxnSpLocks noChangeShapeType="1"/>
              <a:stCxn id="47165" idx="4"/>
              <a:endCxn id="47176" idx="0"/>
            </p:cNvCxnSpPr>
            <p:nvPr/>
          </p:nvCxnSpPr>
          <p:spPr bwMode="auto">
            <a:xfrm rot="5400000">
              <a:off x="3588" y="1678"/>
              <a:ext cx="79" cy="3"/>
            </a:xfrm>
            <a:prstGeom prst="curvedConnector3">
              <a:avLst>
                <a:gd name="adj1" fmla="val 44306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305" name="AutoShape 205"/>
            <p:cNvCxnSpPr>
              <a:cxnSpLocks noChangeShapeType="1"/>
              <a:stCxn id="47204" idx="4"/>
              <a:endCxn id="47231" idx="0"/>
            </p:cNvCxnSpPr>
            <p:nvPr/>
          </p:nvCxnSpPr>
          <p:spPr bwMode="auto">
            <a:xfrm rot="16200000" flipH="1">
              <a:off x="1865" y="2445"/>
              <a:ext cx="83" cy="1"/>
            </a:xfrm>
            <a:prstGeom prst="curvedConnector3">
              <a:avLst>
                <a:gd name="adj1" fmla="val 44579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306" name="AutoShape 206"/>
            <p:cNvCxnSpPr>
              <a:cxnSpLocks noChangeShapeType="1"/>
              <a:stCxn id="47207" idx="4"/>
              <a:endCxn id="47230" idx="0"/>
            </p:cNvCxnSpPr>
            <p:nvPr/>
          </p:nvCxnSpPr>
          <p:spPr bwMode="auto">
            <a:xfrm rot="16200000" flipH="1">
              <a:off x="2110" y="2445"/>
              <a:ext cx="83" cy="2"/>
            </a:xfrm>
            <a:prstGeom prst="curvedConnector3">
              <a:avLst>
                <a:gd name="adj1" fmla="val 44579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307" name="AutoShape 207"/>
            <p:cNvCxnSpPr>
              <a:cxnSpLocks noChangeShapeType="1"/>
              <a:stCxn id="47210" idx="4"/>
              <a:endCxn id="47229" idx="0"/>
            </p:cNvCxnSpPr>
            <p:nvPr/>
          </p:nvCxnSpPr>
          <p:spPr bwMode="auto">
            <a:xfrm rot="16200000" flipH="1">
              <a:off x="2355" y="2445"/>
              <a:ext cx="83" cy="2"/>
            </a:xfrm>
            <a:prstGeom prst="curvedConnector3">
              <a:avLst>
                <a:gd name="adj1" fmla="val 44579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308" name="AutoShape 208"/>
            <p:cNvCxnSpPr>
              <a:cxnSpLocks noChangeShapeType="1"/>
              <a:stCxn id="47213" idx="4"/>
              <a:endCxn id="47228" idx="0"/>
            </p:cNvCxnSpPr>
            <p:nvPr/>
          </p:nvCxnSpPr>
          <p:spPr bwMode="auto">
            <a:xfrm rot="16200000" flipH="1">
              <a:off x="2601" y="2445"/>
              <a:ext cx="83" cy="2"/>
            </a:xfrm>
            <a:prstGeom prst="curvedConnector3">
              <a:avLst>
                <a:gd name="adj1" fmla="val 44579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309" name="AutoShape 209"/>
            <p:cNvCxnSpPr>
              <a:cxnSpLocks noChangeShapeType="1"/>
              <a:stCxn id="47252" idx="4"/>
              <a:endCxn id="47273" idx="0"/>
            </p:cNvCxnSpPr>
            <p:nvPr/>
          </p:nvCxnSpPr>
          <p:spPr bwMode="auto">
            <a:xfrm rot="16200000" flipH="1">
              <a:off x="1863" y="3051"/>
              <a:ext cx="87" cy="1"/>
            </a:xfrm>
            <a:prstGeom prst="curvedConnector3">
              <a:avLst>
                <a:gd name="adj1" fmla="val 44829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310" name="AutoShape 210"/>
            <p:cNvCxnSpPr>
              <a:cxnSpLocks noChangeShapeType="1"/>
              <a:stCxn id="47255" idx="4"/>
              <a:endCxn id="47272" idx="0"/>
            </p:cNvCxnSpPr>
            <p:nvPr/>
          </p:nvCxnSpPr>
          <p:spPr bwMode="auto">
            <a:xfrm rot="5400000">
              <a:off x="2111" y="3050"/>
              <a:ext cx="87" cy="3"/>
            </a:xfrm>
            <a:prstGeom prst="curvedConnector3">
              <a:avLst>
                <a:gd name="adj1" fmla="val 44829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311" name="Rectangle 212"/>
            <p:cNvSpPr>
              <a:spLocks noChangeArrowheads="1"/>
            </p:cNvSpPr>
            <p:nvPr/>
          </p:nvSpPr>
          <p:spPr bwMode="auto">
            <a:xfrm>
              <a:off x="5467" y="3687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2</a:t>
              </a:r>
            </a:p>
          </p:txBody>
        </p:sp>
        <p:sp>
          <p:nvSpPr>
            <p:cNvPr id="47312" name="Rectangle 213"/>
            <p:cNvSpPr>
              <a:spLocks noChangeArrowheads="1"/>
            </p:cNvSpPr>
            <p:nvPr/>
          </p:nvSpPr>
          <p:spPr bwMode="auto">
            <a:xfrm>
              <a:off x="5221" y="3687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0</a:t>
              </a:r>
            </a:p>
          </p:txBody>
        </p:sp>
        <p:sp>
          <p:nvSpPr>
            <p:cNvPr id="47313" name="Rectangle 214"/>
            <p:cNvSpPr>
              <a:spLocks noChangeArrowheads="1"/>
            </p:cNvSpPr>
            <p:nvPr/>
          </p:nvSpPr>
          <p:spPr bwMode="auto">
            <a:xfrm>
              <a:off x="4976" y="3687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11</a:t>
              </a:r>
            </a:p>
          </p:txBody>
        </p:sp>
        <p:sp>
          <p:nvSpPr>
            <p:cNvPr id="47314" name="Rectangle 215"/>
            <p:cNvSpPr>
              <a:spLocks noChangeArrowheads="1"/>
            </p:cNvSpPr>
            <p:nvPr/>
          </p:nvSpPr>
          <p:spPr bwMode="auto">
            <a:xfrm>
              <a:off x="4730" y="3687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0</a:t>
              </a:r>
            </a:p>
          </p:txBody>
        </p:sp>
        <p:sp>
          <p:nvSpPr>
            <p:cNvPr id="47315" name="Rectangle 216"/>
            <p:cNvSpPr>
              <a:spLocks noChangeArrowheads="1"/>
            </p:cNvSpPr>
            <p:nvPr/>
          </p:nvSpPr>
          <p:spPr bwMode="auto">
            <a:xfrm>
              <a:off x="4485" y="3687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7</a:t>
              </a:r>
            </a:p>
          </p:txBody>
        </p:sp>
        <p:sp>
          <p:nvSpPr>
            <p:cNvPr id="47316" name="Rectangle 217"/>
            <p:cNvSpPr>
              <a:spLocks noChangeArrowheads="1"/>
            </p:cNvSpPr>
            <p:nvPr/>
          </p:nvSpPr>
          <p:spPr bwMode="auto">
            <a:xfrm>
              <a:off x="4239" y="3687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2</a:t>
              </a:r>
            </a:p>
          </p:txBody>
        </p:sp>
        <p:sp>
          <p:nvSpPr>
            <p:cNvPr id="47317" name="Rectangle 218"/>
            <p:cNvSpPr>
              <a:spLocks noChangeArrowheads="1"/>
            </p:cNvSpPr>
            <p:nvPr/>
          </p:nvSpPr>
          <p:spPr bwMode="auto">
            <a:xfrm>
              <a:off x="3993" y="3687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-3</a:t>
              </a:r>
            </a:p>
          </p:txBody>
        </p:sp>
        <p:sp>
          <p:nvSpPr>
            <p:cNvPr id="47318" name="Rectangle 219"/>
            <p:cNvSpPr>
              <a:spLocks noChangeArrowheads="1"/>
            </p:cNvSpPr>
            <p:nvPr/>
          </p:nvSpPr>
          <p:spPr bwMode="auto">
            <a:xfrm>
              <a:off x="3749" y="3687"/>
              <a:ext cx="2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-2</a:t>
              </a:r>
            </a:p>
          </p:txBody>
        </p:sp>
        <p:sp>
          <p:nvSpPr>
            <p:cNvPr id="47319" name="Rectangle 220"/>
            <p:cNvSpPr>
              <a:spLocks noChangeArrowheads="1"/>
            </p:cNvSpPr>
            <p:nvPr/>
          </p:nvSpPr>
          <p:spPr bwMode="auto">
            <a:xfrm>
              <a:off x="3503" y="3687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7</a:t>
              </a:r>
            </a:p>
          </p:txBody>
        </p:sp>
        <p:sp>
          <p:nvSpPr>
            <p:cNvPr id="47320" name="Rectangle 221"/>
            <p:cNvSpPr>
              <a:spLocks noChangeArrowheads="1"/>
            </p:cNvSpPr>
            <p:nvPr/>
          </p:nvSpPr>
          <p:spPr bwMode="auto">
            <a:xfrm>
              <a:off x="3257" y="3687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3</a:t>
              </a:r>
            </a:p>
          </p:txBody>
        </p:sp>
        <p:sp>
          <p:nvSpPr>
            <p:cNvPr id="47321" name="Rectangle 222"/>
            <p:cNvSpPr>
              <a:spLocks noChangeArrowheads="1"/>
            </p:cNvSpPr>
            <p:nvPr/>
          </p:nvSpPr>
          <p:spPr bwMode="auto">
            <a:xfrm>
              <a:off x="3012" y="3687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9</a:t>
              </a:r>
            </a:p>
          </p:txBody>
        </p:sp>
        <p:sp>
          <p:nvSpPr>
            <p:cNvPr id="47322" name="Rectangle 223"/>
            <p:cNvSpPr>
              <a:spLocks noChangeArrowheads="1"/>
            </p:cNvSpPr>
            <p:nvPr/>
          </p:nvSpPr>
          <p:spPr bwMode="auto">
            <a:xfrm>
              <a:off x="2766" y="3687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400" b="1"/>
                <a:t>0</a:t>
              </a:r>
            </a:p>
          </p:txBody>
        </p:sp>
        <p:sp>
          <p:nvSpPr>
            <p:cNvPr id="47323" name="Rectangle 224"/>
            <p:cNvSpPr>
              <a:spLocks noChangeArrowheads="1"/>
            </p:cNvSpPr>
            <p:nvPr/>
          </p:nvSpPr>
          <p:spPr bwMode="auto">
            <a:xfrm>
              <a:off x="2521" y="3687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200" b="1"/>
                <a:t>13</a:t>
              </a:r>
            </a:p>
          </p:txBody>
        </p:sp>
        <p:sp>
          <p:nvSpPr>
            <p:cNvPr id="47324" name="Rectangle 225"/>
            <p:cNvSpPr>
              <a:spLocks noChangeArrowheads="1"/>
            </p:cNvSpPr>
            <p:nvPr/>
          </p:nvSpPr>
          <p:spPr bwMode="auto">
            <a:xfrm>
              <a:off x="2275" y="3687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200" b="1"/>
                <a:t>13</a:t>
              </a:r>
            </a:p>
          </p:txBody>
        </p:sp>
        <p:sp>
          <p:nvSpPr>
            <p:cNvPr id="47325" name="Rectangle 226"/>
            <p:cNvSpPr>
              <a:spLocks noChangeArrowheads="1"/>
            </p:cNvSpPr>
            <p:nvPr/>
          </p:nvSpPr>
          <p:spPr bwMode="auto">
            <a:xfrm>
              <a:off x="2030" y="3687"/>
              <a:ext cx="2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200" b="1"/>
                <a:t>20</a:t>
              </a:r>
            </a:p>
          </p:txBody>
        </p:sp>
        <p:sp>
          <p:nvSpPr>
            <p:cNvPr id="47326" name="Rectangle 227"/>
            <p:cNvSpPr>
              <a:spLocks noChangeArrowheads="1"/>
            </p:cNvSpPr>
            <p:nvPr/>
          </p:nvSpPr>
          <p:spPr bwMode="auto">
            <a:xfrm>
              <a:off x="1784" y="3687"/>
              <a:ext cx="24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sz="1200" b="1"/>
                <a:t>41</a:t>
              </a:r>
            </a:p>
          </p:txBody>
        </p:sp>
        <p:sp>
          <p:nvSpPr>
            <p:cNvPr id="47327" name="Line 228"/>
            <p:cNvSpPr>
              <a:spLocks noChangeShapeType="1"/>
            </p:cNvSpPr>
            <p:nvPr/>
          </p:nvSpPr>
          <p:spPr bwMode="auto">
            <a:xfrm>
              <a:off x="1784" y="3687"/>
              <a:ext cx="3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328" name="Line 229"/>
            <p:cNvSpPr>
              <a:spLocks noChangeShapeType="1"/>
            </p:cNvSpPr>
            <p:nvPr/>
          </p:nvSpPr>
          <p:spPr bwMode="auto">
            <a:xfrm>
              <a:off x="1784" y="3903"/>
              <a:ext cx="3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 sz="1600"/>
            </a:p>
          </p:txBody>
        </p:sp>
        <p:sp>
          <p:nvSpPr>
            <p:cNvPr id="47329" name="Line 230"/>
            <p:cNvSpPr>
              <a:spLocks noChangeShapeType="1"/>
            </p:cNvSpPr>
            <p:nvPr/>
          </p:nvSpPr>
          <p:spPr bwMode="auto">
            <a:xfrm>
              <a:off x="1784" y="3687"/>
              <a:ext cx="0" cy="21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330" name="Line 231"/>
            <p:cNvSpPr>
              <a:spLocks noChangeShapeType="1"/>
            </p:cNvSpPr>
            <p:nvPr/>
          </p:nvSpPr>
          <p:spPr bwMode="auto">
            <a:xfrm>
              <a:off x="2030" y="36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331" name="Line 232"/>
            <p:cNvSpPr>
              <a:spLocks noChangeShapeType="1"/>
            </p:cNvSpPr>
            <p:nvPr/>
          </p:nvSpPr>
          <p:spPr bwMode="auto">
            <a:xfrm>
              <a:off x="2275" y="36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332" name="Line 233"/>
            <p:cNvSpPr>
              <a:spLocks noChangeShapeType="1"/>
            </p:cNvSpPr>
            <p:nvPr/>
          </p:nvSpPr>
          <p:spPr bwMode="auto">
            <a:xfrm>
              <a:off x="2521" y="36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333" name="Line 234"/>
            <p:cNvSpPr>
              <a:spLocks noChangeShapeType="1"/>
            </p:cNvSpPr>
            <p:nvPr/>
          </p:nvSpPr>
          <p:spPr bwMode="auto">
            <a:xfrm>
              <a:off x="2766" y="36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334" name="Line 235"/>
            <p:cNvSpPr>
              <a:spLocks noChangeShapeType="1"/>
            </p:cNvSpPr>
            <p:nvPr/>
          </p:nvSpPr>
          <p:spPr bwMode="auto">
            <a:xfrm>
              <a:off x="3012" y="36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335" name="Line 236"/>
            <p:cNvSpPr>
              <a:spLocks noChangeShapeType="1"/>
            </p:cNvSpPr>
            <p:nvPr/>
          </p:nvSpPr>
          <p:spPr bwMode="auto">
            <a:xfrm>
              <a:off x="3257" y="36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336" name="Line 237"/>
            <p:cNvSpPr>
              <a:spLocks noChangeShapeType="1"/>
            </p:cNvSpPr>
            <p:nvPr/>
          </p:nvSpPr>
          <p:spPr bwMode="auto">
            <a:xfrm>
              <a:off x="3503" y="36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337" name="Line 238"/>
            <p:cNvSpPr>
              <a:spLocks noChangeShapeType="1"/>
            </p:cNvSpPr>
            <p:nvPr/>
          </p:nvSpPr>
          <p:spPr bwMode="auto">
            <a:xfrm>
              <a:off x="3749" y="36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338" name="Line 239"/>
            <p:cNvSpPr>
              <a:spLocks noChangeShapeType="1"/>
            </p:cNvSpPr>
            <p:nvPr/>
          </p:nvSpPr>
          <p:spPr bwMode="auto">
            <a:xfrm>
              <a:off x="3993" y="36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339" name="Line 240"/>
            <p:cNvSpPr>
              <a:spLocks noChangeShapeType="1"/>
            </p:cNvSpPr>
            <p:nvPr/>
          </p:nvSpPr>
          <p:spPr bwMode="auto">
            <a:xfrm>
              <a:off x="4239" y="36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340" name="Line 241"/>
            <p:cNvSpPr>
              <a:spLocks noChangeShapeType="1"/>
            </p:cNvSpPr>
            <p:nvPr/>
          </p:nvSpPr>
          <p:spPr bwMode="auto">
            <a:xfrm>
              <a:off x="4485" y="36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341" name="Line 242"/>
            <p:cNvSpPr>
              <a:spLocks noChangeShapeType="1"/>
            </p:cNvSpPr>
            <p:nvPr/>
          </p:nvSpPr>
          <p:spPr bwMode="auto">
            <a:xfrm>
              <a:off x="4730" y="36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342" name="Line 243"/>
            <p:cNvSpPr>
              <a:spLocks noChangeShapeType="1"/>
            </p:cNvSpPr>
            <p:nvPr/>
          </p:nvSpPr>
          <p:spPr bwMode="auto">
            <a:xfrm>
              <a:off x="4976" y="36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343" name="Line 244"/>
            <p:cNvSpPr>
              <a:spLocks noChangeShapeType="1"/>
            </p:cNvSpPr>
            <p:nvPr/>
          </p:nvSpPr>
          <p:spPr bwMode="auto">
            <a:xfrm>
              <a:off x="5221" y="36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344" name="Line 245"/>
            <p:cNvSpPr>
              <a:spLocks noChangeShapeType="1"/>
            </p:cNvSpPr>
            <p:nvPr/>
          </p:nvSpPr>
          <p:spPr bwMode="auto">
            <a:xfrm>
              <a:off x="5467" y="3687"/>
              <a:ext cx="0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47345" name="Line 246"/>
            <p:cNvSpPr>
              <a:spLocks noChangeShapeType="1"/>
            </p:cNvSpPr>
            <p:nvPr/>
          </p:nvSpPr>
          <p:spPr bwMode="auto">
            <a:xfrm>
              <a:off x="5712" y="3687"/>
              <a:ext cx="0" cy="21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cxnSp>
          <p:nvCxnSpPr>
            <p:cNvPr id="47346" name="AutoShape 247"/>
            <p:cNvCxnSpPr>
              <a:cxnSpLocks noChangeShapeType="1"/>
              <a:stCxn id="47294" idx="4"/>
              <a:endCxn id="47326" idx="0"/>
            </p:cNvCxnSpPr>
            <p:nvPr/>
          </p:nvCxnSpPr>
          <p:spPr bwMode="auto">
            <a:xfrm rot="16200000" flipH="1">
              <a:off x="1867" y="3647"/>
              <a:ext cx="79" cy="1"/>
            </a:xfrm>
            <a:prstGeom prst="curvedConnector3">
              <a:avLst>
                <a:gd name="adj1" fmla="val 44306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347" name="Text Box 248"/>
            <p:cNvSpPr txBox="1">
              <a:spLocks noChangeArrowheads="1"/>
            </p:cNvSpPr>
            <p:nvPr/>
          </p:nvSpPr>
          <p:spPr bwMode="auto">
            <a:xfrm>
              <a:off x="1247" y="3688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chemeClr val="tx2"/>
                  </a:solidFill>
                </a:rPr>
                <a:t>Values</a:t>
              </a:r>
            </a:p>
          </p:txBody>
        </p:sp>
        <p:sp>
          <p:nvSpPr>
            <p:cNvPr id="47348" name="Text Box 249"/>
            <p:cNvSpPr txBox="1">
              <a:spLocks noChangeArrowheads="1"/>
            </p:cNvSpPr>
            <p:nvPr/>
          </p:nvSpPr>
          <p:spPr bwMode="auto">
            <a:xfrm>
              <a:off x="1213" y="1208"/>
              <a:ext cx="59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/>
                <a:t>Thread IDs</a:t>
              </a:r>
            </a:p>
          </p:txBody>
        </p:sp>
        <p:sp>
          <p:nvSpPr>
            <p:cNvPr id="47349" name="Text Box 250"/>
            <p:cNvSpPr txBox="1">
              <a:spLocks noChangeArrowheads="1"/>
            </p:cNvSpPr>
            <p:nvPr/>
          </p:nvSpPr>
          <p:spPr bwMode="auto">
            <a:xfrm>
              <a:off x="406" y="1175"/>
              <a:ext cx="682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/>
                <a:t>Step 1 Stride 8</a:t>
              </a:r>
            </a:p>
          </p:txBody>
        </p:sp>
        <p:sp>
          <p:nvSpPr>
            <p:cNvPr id="47350" name="Text Box 251"/>
            <p:cNvSpPr txBox="1">
              <a:spLocks noChangeArrowheads="1"/>
            </p:cNvSpPr>
            <p:nvPr/>
          </p:nvSpPr>
          <p:spPr bwMode="auto">
            <a:xfrm>
              <a:off x="406" y="1967"/>
              <a:ext cx="682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/>
                <a:t>Step 2 Stride 4</a:t>
              </a:r>
            </a:p>
          </p:txBody>
        </p:sp>
        <p:sp>
          <p:nvSpPr>
            <p:cNvPr id="47351" name="Text Box 252"/>
            <p:cNvSpPr txBox="1">
              <a:spLocks noChangeArrowheads="1"/>
            </p:cNvSpPr>
            <p:nvPr/>
          </p:nvSpPr>
          <p:spPr bwMode="auto">
            <a:xfrm>
              <a:off x="406" y="2655"/>
              <a:ext cx="682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/>
                <a:t>Step 3 Stride 2</a:t>
              </a:r>
            </a:p>
          </p:txBody>
        </p:sp>
        <p:sp>
          <p:nvSpPr>
            <p:cNvPr id="47352" name="Text Box 253"/>
            <p:cNvSpPr txBox="1">
              <a:spLocks noChangeArrowheads="1"/>
            </p:cNvSpPr>
            <p:nvPr/>
          </p:nvSpPr>
          <p:spPr bwMode="auto">
            <a:xfrm>
              <a:off x="406" y="3271"/>
              <a:ext cx="682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/>
                <a:t>Step 4 Stride 1</a:t>
              </a:r>
            </a:p>
          </p:txBody>
        </p:sp>
        <p:sp>
          <p:nvSpPr>
            <p:cNvPr id="47353" name="Text Box 254"/>
            <p:cNvSpPr txBox="1">
              <a:spLocks noChangeArrowheads="1"/>
            </p:cNvSpPr>
            <p:nvPr/>
          </p:nvSpPr>
          <p:spPr bwMode="auto">
            <a:xfrm>
              <a:off x="1213" y="2025"/>
              <a:ext cx="59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/>
                <a:t>Thread IDs</a:t>
              </a:r>
            </a:p>
          </p:txBody>
        </p:sp>
        <p:sp>
          <p:nvSpPr>
            <p:cNvPr id="47354" name="Text Box 255"/>
            <p:cNvSpPr txBox="1">
              <a:spLocks noChangeArrowheads="1"/>
            </p:cNvSpPr>
            <p:nvPr/>
          </p:nvSpPr>
          <p:spPr bwMode="auto">
            <a:xfrm>
              <a:off x="1213" y="2720"/>
              <a:ext cx="59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/>
                <a:t>Thread IDs</a:t>
              </a:r>
            </a:p>
          </p:txBody>
        </p:sp>
        <p:sp>
          <p:nvSpPr>
            <p:cNvPr id="47355" name="Text Box 256"/>
            <p:cNvSpPr txBox="1">
              <a:spLocks noChangeArrowheads="1"/>
            </p:cNvSpPr>
            <p:nvPr/>
          </p:nvSpPr>
          <p:spPr bwMode="auto">
            <a:xfrm>
              <a:off x="1213" y="3321"/>
              <a:ext cx="59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/>
                <a:t>Thread IDs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329904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CUDA Reduction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__global__ void</a:t>
            </a:r>
            <a:r>
              <a:rPr lang="en-US" sz="2400" dirty="0" smtClean="0">
                <a:latin typeface="Courier New" charset="0"/>
                <a:cs typeface="Courier New" charset="0"/>
              </a:rPr>
              <a:t>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block_sum</a:t>
            </a:r>
            <a:r>
              <a:rPr lang="en-US" sz="2400" dirty="0" smtClean="0">
                <a:latin typeface="Courier New" charset="0"/>
                <a:cs typeface="Courier New" charset="0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float </a:t>
            </a:r>
            <a:r>
              <a:rPr lang="en-US" sz="2400" dirty="0" smtClean="0">
                <a:latin typeface="Courier New" charset="0"/>
                <a:cs typeface="Courier New" charset="0"/>
              </a:rPr>
              <a:t>*input,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                        </a:t>
            </a: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float </a:t>
            </a:r>
            <a:r>
              <a:rPr lang="en-US" sz="2400" dirty="0" smtClean="0">
                <a:latin typeface="Courier New" charset="0"/>
                <a:cs typeface="Courier New" charset="0"/>
              </a:rPr>
              <a:t>*results,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                        </a:t>
            </a:r>
            <a:r>
              <a:rPr lang="en-US" sz="2400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size_t</a:t>
            </a:r>
            <a:r>
              <a:rPr lang="en-US" sz="2400" dirty="0" smtClean="0">
                <a:latin typeface="Courier New" charset="0"/>
                <a:cs typeface="Courier New" charset="0"/>
              </a:rPr>
              <a:t> n)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{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extern __shared__ float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sdata</a:t>
            </a:r>
            <a:r>
              <a:rPr lang="en-US" sz="2400" dirty="0" smtClean="0">
                <a:latin typeface="Courier New" charset="0"/>
                <a:cs typeface="Courier New" charset="0"/>
              </a:rPr>
              <a:t>[];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2400" dirty="0" smtClean="0">
                <a:latin typeface="Courier New" charset="0"/>
                <a:cs typeface="Courier New" charset="0"/>
              </a:rPr>
              <a:t>i = ..., </a:t>
            </a:r>
            <a:r>
              <a:rPr lang="en-US" sz="2400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tx</a:t>
            </a:r>
            <a:r>
              <a:rPr lang="en-US" sz="2400" dirty="0" smtClean="0">
                <a:latin typeface="Courier New" charset="0"/>
                <a:cs typeface="Courier New" charset="0"/>
              </a:rPr>
              <a:t> = </a:t>
            </a:r>
            <a:r>
              <a:rPr lang="en-US" sz="2400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threadIdx.x</a:t>
            </a:r>
            <a:r>
              <a:rPr lang="en-US" sz="2400" dirty="0" smtClean="0">
                <a:latin typeface="Courier New" charset="0"/>
                <a:cs typeface="Courier New" charset="0"/>
              </a:rPr>
              <a:t>;</a:t>
            </a:r>
          </a:p>
          <a:p>
            <a:pPr>
              <a:buFontTx/>
              <a:buNone/>
            </a:pPr>
            <a:endParaRPr lang="en-US" sz="2400" dirty="0" smtClean="0">
              <a:latin typeface="Courier New" charset="0"/>
              <a:cs typeface="Courier New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// load input into __shared__ memory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float</a:t>
            </a:r>
            <a:r>
              <a:rPr lang="en-US" sz="2400" dirty="0" smtClean="0">
                <a:latin typeface="Courier New" charset="0"/>
                <a:cs typeface="Courier New" charset="0"/>
              </a:rPr>
              <a:t> x = 0;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if</a:t>
            </a:r>
            <a:r>
              <a:rPr lang="en-US" sz="2400" dirty="0" smtClean="0">
                <a:latin typeface="Courier New" charset="0"/>
                <a:cs typeface="Courier New" charset="0"/>
              </a:rPr>
              <a:t>(i &lt; n)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  x = input[i];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sdata</a:t>
            </a:r>
            <a:r>
              <a:rPr lang="en-US" sz="2400" dirty="0" smtClean="0">
                <a:latin typeface="Courier New" charset="0"/>
                <a:cs typeface="Courier New" charset="0"/>
              </a:rPr>
              <a:t>[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tx</a:t>
            </a:r>
            <a:r>
              <a:rPr lang="en-US" sz="2400" dirty="0" smtClean="0">
                <a:latin typeface="Courier New" charset="0"/>
                <a:cs typeface="Courier New" charset="0"/>
              </a:rPr>
              <a:t>] = x;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__</a:t>
            </a:r>
            <a:r>
              <a:rPr lang="en-US" sz="2400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syncthreads</a:t>
            </a:r>
            <a:r>
              <a:rPr lang="en-US" sz="2400" dirty="0" smtClean="0">
                <a:latin typeface="Courier New" charset="0"/>
                <a:cs typeface="Courier New" charset="0"/>
              </a:rPr>
              <a:t>();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450293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CUDA Reduction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// block-wide reduction in __shared__ </a:t>
            </a:r>
            <a:r>
              <a:rPr lang="en-US" sz="2400" dirty="0" err="1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mem</a:t>
            </a:r>
            <a:endParaRPr lang="en-US" sz="2400" dirty="0" smtClean="0">
              <a:solidFill>
                <a:srgbClr val="99CCFF"/>
              </a:solidFill>
              <a:latin typeface="Courier New" charset="0"/>
              <a:cs typeface="Courier New" charset="0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for</a:t>
            </a:r>
            <a:r>
              <a:rPr lang="en-US" sz="2400" dirty="0" smtClean="0">
                <a:latin typeface="Courier New" charset="0"/>
                <a:cs typeface="Courier New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2400" dirty="0" smtClean="0">
                <a:latin typeface="Courier New" charset="0"/>
                <a:cs typeface="Courier New" charset="0"/>
              </a:rPr>
              <a:t>offset = </a:t>
            </a:r>
            <a:r>
              <a:rPr lang="en-US" sz="2400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blockDim.x</a:t>
            </a: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2400" dirty="0" smtClean="0">
                <a:latin typeface="Courier New" charset="0"/>
                <a:cs typeface="Courier New" charset="0"/>
              </a:rPr>
              <a:t>/ 2;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  offset &gt; 0;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  offset &gt;&gt;= 1)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{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if</a:t>
            </a:r>
            <a:r>
              <a:rPr lang="en-US" sz="2400" dirty="0" smtClean="0">
                <a:latin typeface="Courier New" charset="0"/>
                <a:cs typeface="Courier New" charset="0"/>
              </a:rPr>
              <a:t>(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tx</a:t>
            </a:r>
            <a:r>
              <a:rPr lang="en-US" sz="2400" dirty="0" smtClean="0">
                <a:latin typeface="Courier New" charset="0"/>
                <a:cs typeface="Courier New" charset="0"/>
              </a:rPr>
              <a:t> &lt; offset)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{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  </a:t>
            </a:r>
            <a:r>
              <a:rPr lang="en-US" sz="2400" dirty="0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// add a partial sum upstream to our own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 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sdata</a:t>
            </a:r>
            <a:r>
              <a:rPr lang="en-US" sz="2400" dirty="0" smtClean="0">
                <a:latin typeface="Courier New" charset="0"/>
                <a:cs typeface="Courier New" charset="0"/>
              </a:rPr>
              <a:t>[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tx</a:t>
            </a:r>
            <a:r>
              <a:rPr lang="en-US" sz="2400" dirty="0" smtClean="0">
                <a:latin typeface="Courier New" charset="0"/>
                <a:cs typeface="Courier New" charset="0"/>
              </a:rPr>
              <a:t>] +=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sdata</a:t>
            </a:r>
            <a:r>
              <a:rPr lang="en-US" sz="2400" dirty="0" smtClean="0">
                <a:latin typeface="Courier New" charset="0"/>
                <a:cs typeface="Courier New" charset="0"/>
              </a:rPr>
              <a:t>[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tx</a:t>
            </a:r>
            <a:r>
              <a:rPr lang="en-US" sz="2400" dirty="0" smtClean="0">
                <a:latin typeface="Courier New" charset="0"/>
                <a:cs typeface="Courier New" charset="0"/>
              </a:rPr>
              <a:t> + offset];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}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__</a:t>
            </a:r>
            <a:r>
              <a:rPr lang="en-US" sz="2400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syncthreads</a:t>
            </a:r>
            <a:r>
              <a:rPr lang="en-US" sz="2400" dirty="0" smtClean="0">
                <a:latin typeface="Courier New" charset="0"/>
                <a:cs typeface="Courier New" charset="0"/>
              </a:rPr>
              <a:t>();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}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771774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CUDA Reduction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  // finally, thread 0 writes the result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if</a:t>
            </a:r>
            <a:r>
              <a:rPr lang="en-US" sz="2400" dirty="0" smtClean="0">
                <a:latin typeface="Courier New" charset="0"/>
                <a:cs typeface="Courier New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threadIdx.x</a:t>
            </a: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2400" dirty="0" smtClean="0">
                <a:latin typeface="Courier New" charset="0"/>
                <a:cs typeface="Courier New" charset="0"/>
              </a:rPr>
              <a:t>== 0)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{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    // note that the result is per-block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    // not per-thread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  results[</a:t>
            </a:r>
            <a:r>
              <a:rPr lang="en-US" sz="2400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blockIdx.x</a:t>
            </a:r>
            <a:r>
              <a:rPr lang="en-US" sz="2400" dirty="0" smtClean="0">
                <a:latin typeface="Courier New" charset="0"/>
                <a:cs typeface="Courier New" charset="0"/>
              </a:rPr>
              <a:t>] =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sdata</a:t>
            </a:r>
            <a:r>
              <a:rPr lang="en-US" sz="2400" dirty="0" smtClean="0">
                <a:latin typeface="Courier New" charset="0"/>
                <a:cs typeface="Courier New" charset="0"/>
              </a:rPr>
              <a:t>[0];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}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}</a:t>
            </a:r>
          </a:p>
          <a:p>
            <a:pPr>
              <a:buFontTx/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629924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Aside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// is this barrier divergent?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for</a:t>
            </a:r>
            <a:r>
              <a:rPr lang="en-US" dirty="0" smtClean="0">
                <a:latin typeface="Courier New" charset="0"/>
                <a:cs typeface="Courier New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dirty="0" smtClean="0">
                <a:latin typeface="Courier New" charset="0"/>
                <a:cs typeface="Courier New" charset="0"/>
              </a:rPr>
              <a:t> offset = </a:t>
            </a:r>
            <a:r>
              <a:rPr lang="en-US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blockDim.x</a:t>
            </a:r>
            <a:r>
              <a:rPr lang="en-US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cs typeface="Courier New" charset="0"/>
              </a:rPr>
              <a:t>/ 2;</a:t>
            </a:r>
          </a:p>
          <a:p>
            <a:pPr>
              <a:buFontTx/>
              <a:buNone/>
            </a:pPr>
            <a:r>
              <a:rPr lang="en-US" dirty="0" smtClean="0">
                <a:latin typeface="Courier New" charset="0"/>
                <a:cs typeface="Courier New" charset="0"/>
              </a:rPr>
              <a:t>    offset &gt; 0;</a:t>
            </a:r>
          </a:p>
          <a:p>
            <a:pPr>
              <a:buFontTx/>
              <a:buNone/>
            </a:pPr>
            <a:r>
              <a:rPr lang="en-US" dirty="0" smtClean="0">
                <a:latin typeface="Courier New" charset="0"/>
                <a:cs typeface="Courier New" charset="0"/>
              </a:rPr>
              <a:t>    offset &gt;&gt;= 1)</a:t>
            </a:r>
          </a:p>
          <a:p>
            <a:pPr>
              <a:buFontTx/>
              <a:buNone/>
            </a:pPr>
            <a:r>
              <a:rPr lang="en-US" dirty="0" smtClean="0">
                <a:latin typeface="Courier New" charset="0"/>
                <a:cs typeface="Courier New" charset="0"/>
              </a:rPr>
              <a:t>{</a:t>
            </a:r>
          </a:p>
          <a:p>
            <a:pPr>
              <a:buFontTx/>
              <a:buNone/>
            </a:pPr>
            <a:r>
              <a:rPr lang="en-US" dirty="0" smtClean="0">
                <a:latin typeface="Courier New" charset="0"/>
                <a:cs typeface="Courier New" charset="0"/>
              </a:rPr>
              <a:t>  ...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Courier New" charset="0"/>
                <a:cs typeface="Courier New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__</a:t>
            </a:r>
            <a:r>
              <a:rPr lang="en-US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syncthreads</a:t>
            </a:r>
            <a:r>
              <a:rPr lang="en-US" dirty="0" smtClean="0">
                <a:latin typeface="Courier New" charset="0"/>
                <a:cs typeface="Courier New" charset="0"/>
              </a:rPr>
              <a:t>();</a:t>
            </a:r>
          </a:p>
          <a:p>
            <a:pPr>
              <a:buFontTx/>
              <a:buNone/>
            </a:pPr>
            <a:r>
              <a:rPr lang="en-US" dirty="0" smtClean="0">
                <a:latin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892956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Aside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// what about this one?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__global__ void</a:t>
            </a:r>
            <a:r>
              <a:rPr lang="en-US" sz="2400" dirty="0" smtClean="0">
                <a:solidFill>
                  <a:schemeClr val="accent2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do_i_halt</a:t>
            </a:r>
            <a:r>
              <a:rPr lang="en-US" sz="2400" dirty="0" smtClean="0">
                <a:latin typeface="Courier New" charset="0"/>
                <a:cs typeface="Courier New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2400" dirty="0" smtClean="0">
                <a:latin typeface="Courier New" charset="0"/>
                <a:cs typeface="Courier New" charset="0"/>
              </a:rPr>
              <a:t> *input)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{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2400" dirty="0" smtClean="0">
                <a:latin typeface="Courier New" charset="0"/>
                <a:cs typeface="Courier New" charset="0"/>
              </a:rPr>
              <a:t> i = ...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if</a:t>
            </a:r>
            <a:r>
              <a:rPr lang="en-US" sz="2400" dirty="0" smtClean="0">
                <a:latin typeface="Courier New" charset="0"/>
                <a:cs typeface="Courier New" charset="0"/>
              </a:rPr>
              <a:t>(input[i])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{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  ...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__</a:t>
            </a:r>
            <a:r>
              <a:rPr lang="en-US" sz="2400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syncthreads</a:t>
            </a:r>
            <a:r>
              <a:rPr lang="en-US" sz="2400" dirty="0" smtClean="0">
                <a:latin typeface="Courier New" charset="0"/>
                <a:cs typeface="Courier New" charset="0"/>
              </a:rPr>
              <a:t>();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}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43400" y="4114800"/>
            <a:ext cx="4240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Courier New" charset="0"/>
                <a:cs typeface="Courier New" charset="0"/>
              </a:rPr>
              <a:t>// a divergent barrier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  <a:latin typeface="Courier New" charset="0"/>
                <a:cs typeface="Courier New" charset="0"/>
              </a:rPr>
              <a:t>// hangs the machine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4114800"/>
            <a:ext cx="2819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6530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CUDA Reduction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// global sum via per-block reductions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float</a:t>
            </a:r>
            <a:r>
              <a:rPr lang="en-US" sz="2400" dirty="0" smtClean="0">
                <a:latin typeface="Courier New" charset="0"/>
                <a:cs typeface="Courier New" charset="0"/>
              </a:rPr>
              <a:t> sum(</a:t>
            </a: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float </a:t>
            </a:r>
            <a:r>
              <a:rPr lang="en-US" sz="2400" dirty="0" smtClean="0">
                <a:latin typeface="Courier New" charset="0"/>
                <a:cs typeface="Courier New" charset="0"/>
              </a:rPr>
              <a:t>*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d_input</a:t>
            </a:r>
            <a:r>
              <a:rPr lang="en-US" sz="2400" dirty="0" smtClean="0">
                <a:latin typeface="Courier New" charset="0"/>
                <a:cs typeface="Courier New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size_t</a:t>
            </a: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2400" dirty="0" smtClean="0">
                <a:latin typeface="Courier New" charset="0"/>
                <a:cs typeface="Courier New" charset="0"/>
              </a:rPr>
              <a:t>n)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{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size_t</a:t>
            </a:r>
            <a:r>
              <a:rPr lang="en-US" sz="2400" dirty="0" smtClean="0">
                <a:latin typeface="Courier New" charset="0"/>
                <a:cs typeface="Courier New" charset="0"/>
              </a:rPr>
              <a:t>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block_size</a:t>
            </a:r>
            <a:r>
              <a:rPr lang="en-US" sz="2400" dirty="0" smtClean="0">
                <a:latin typeface="Courier New" charset="0"/>
                <a:cs typeface="Courier New" charset="0"/>
              </a:rPr>
              <a:t> = ...,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num_blocks</a:t>
            </a:r>
            <a:r>
              <a:rPr lang="en-US" sz="2400" dirty="0" smtClean="0">
                <a:latin typeface="Courier New" charset="0"/>
                <a:cs typeface="Courier New" charset="0"/>
              </a:rPr>
              <a:t> = ...;</a:t>
            </a:r>
          </a:p>
          <a:p>
            <a:pPr>
              <a:buFontTx/>
              <a:buNone/>
            </a:pPr>
            <a:endParaRPr lang="en-US" sz="2400" dirty="0" smtClean="0">
              <a:latin typeface="Courier New" charset="0"/>
              <a:cs typeface="Courier New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// allocate per-block partial sums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  // plus a final total sum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float</a:t>
            </a:r>
            <a:r>
              <a:rPr lang="en-US" sz="2400" dirty="0" smtClean="0">
                <a:latin typeface="Courier New" charset="0"/>
                <a:cs typeface="Courier New" charset="0"/>
              </a:rPr>
              <a:t> *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d_sums</a:t>
            </a:r>
            <a:r>
              <a:rPr lang="en-US" sz="2400" dirty="0" smtClean="0">
                <a:latin typeface="Courier New" charset="0"/>
                <a:cs typeface="Courier New" charset="0"/>
              </a:rPr>
              <a:t> = 0;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cudaMalloc</a:t>
            </a:r>
            <a:r>
              <a:rPr lang="en-US" sz="2400" dirty="0" smtClean="0">
                <a:latin typeface="Courier New" charset="0"/>
                <a:cs typeface="Courier New" charset="0"/>
              </a:rPr>
              <a:t>((</a:t>
            </a: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void</a:t>
            </a:r>
            <a:r>
              <a:rPr lang="en-US" sz="2400" dirty="0" smtClean="0">
                <a:latin typeface="Courier New" charset="0"/>
                <a:cs typeface="Courier New" charset="0"/>
              </a:rPr>
              <a:t>**)&amp;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d_sums</a:t>
            </a:r>
            <a:r>
              <a:rPr lang="en-US" sz="2400" dirty="0" smtClean="0">
                <a:latin typeface="Courier New" charset="0"/>
                <a:cs typeface="Courier New" charset="0"/>
              </a:rPr>
              <a:t>,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  </a:t>
            </a:r>
            <a:r>
              <a:rPr lang="en-US" sz="2400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sizeof</a:t>
            </a: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(float</a:t>
            </a:r>
            <a:r>
              <a:rPr lang="en-US" sz="2400" dirty="0" smtClean="0">
                <a:latin typeface="Courier New" charset="0"/>
                <a:cs typeface="Courier New" charset="0"/>
              </a:rPr>
              <a:t>) * (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num_blocks</a:t>
            </a:r>
            <a:r>
              <a:rPr lang="en-US" sz="2400" dirty="0" smtClean="0">
                <a:latin typeface="Courier New" charset="0"/>
                <a:cs typeface="Courier New" charset="0"/>
              </a:rPr>
              <a:t> + 1));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...</a:t>
            </a:r>
          </a:p>
          <a:p>
            <a:pPr>
              <a:buFontTx/>
              <a:buNone/>
            </a:pPr>
            <a:endParaRPr lang="en-US" sz="2400" dirty="0" smtClean="0"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1190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CUDA Reduction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// reduce per-block partial sums</a:t>
            </a:r>
          </a:p>
          <a:p>
            <a:pPr>
              <a:buFontTx/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2400" dirty="0" smtClean="0">
                <a:latin typeface="Courier New" charset="0"/>
                <a:cs typeface="Courier New" charset="0"/>
              </a:rPr>
              <a:t>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smem_sz</a:t>
            </a:r>
            <a:r>
              <a:rPr lang="en-US" sz="2400" dirty="0" smtClean="0">
                <a:latin typeface="Courier New" charset="0"/>
                <a:cs typeface="Courier New" charset="0"/>
              </a:rPr>
              <a:t> =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block_size</a:t>
            </a:r>
            <a:r>
              <a:rPr lang="en-US" sz="2400" dirty="0" smtClean="0">
                <a:latin typeface="Courier New" charset="0"/>
                <a:cs typeface="Courier New" charset="0"/>
              </a:rPr>
              <a:t>*</a:t>
            </a:r>
            <a:r>
              <a:rPr lang="en-US" sz="2400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sizeof</a:t>
            </a: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(float</a:t>
            </a:r>
            <a:r>
              <a:rPr lang="en-US" sz="2400" dirty="0" smtClean="0">
                <a:latin typeface="Courier New" charset="0"/>
                <a:cs typeface="Courier New" charset="0"/>
              </a:rPr>
              <a:t>);</a:t>
            </a:r>
          </a:p>
          <a:p>
            <a:pPr>
              <a:buFontTx/>
              <a:buNone/>
            </a:pPr>
            <a:r>
              <a:rPr lang="en-US" sz="2400" dirty="0" err="1" smtClean="0">
                <a:latin typeface="Courier New" charset="0"/>
                <a:cs typeface="Courier New" charset="0"/>
              </a:rPr>
              <a:t>block_sum</a:t>
            </a:r>
            <a:r>
              <a:rPr lang="en-US" sz="2400" dirty="0" smtClean="0">
                <a:latin typeface="Courier New" charset="0"/>
                <a:cs typeface="Courier New" charset="0"/>
              </a:rPr>
              <a:t>&lt;&lt;&lt;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num_blocks,block_size,smem_sz</a:t>
            </a:r>
            <a:r>
              <a:rPr lang="en-US" sz="2400" dirty="0" smtClean="0">
                <a:latin typeface="Courier New" charset="0"/>
                <a:cs typeface="Courier New" charset="0"/>
              </a:rPr>
              <a:t>&gt;&gt;&gt;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(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d_input</a:t>
            </a:r>
            <a:r>
              <a:rPr lang="en-US" sz="2400" dirty="0" smtClean="0">
                <a:latin typeface="Courier New" charset="0"/>
                <a:cs typeface="Courier New" charset="0"/>
              </a:rPr>
              <a:t>,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d_sums</a:t>
            </a:r>
            <a:r>
              <a:rPr lang="en-US" sz="2400" dirty="0" smtClean="0">
                <a:latin typeface="Courier New" charset="0"/>
                <a:cs typeface="Courier New" charset="0"/>
              </a:rPr>
              <a:t>, n);</a:t>
            </a:r>
          </a:p>
          <a:p>
            <a:pPr>
              <a:buFontTx/>
              <a:buNone/>
            </a:pPr>
            <a:endParaRPr lang="en-US" sz="2400" dirty="0" smtClean="0">
              <a:latin typeface="Courier New" charset="0"/>
              <a:cs typeface="Courier New" charset="0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// reduce partial sums to a total sum</a:t>
            </a:r>
          </a:p>
          <a:p>
            <a:pPr>
              <a:buFontTx/>
              <a:buNone/>
            </a:pPr>
            <a:r>
              <a:rPr lang="en-US" sz="2400" dirty="0" err="1" smtClean="0">
                <a:latin typeface="Courier New" charset="0"/>
                <a:cs typeface="Courier New" charset="0"/>
              </a:rPr>
              <a:t>block_sum</a:t>
            </a:r>
            <a:r>
              <a:rPr lang="en-US" sz="2400" dirty="0" smtClean="0">
                <a:latin typeface="Courier New" charset="0"/>
                <a:cs typeface="Courier New" charset="0"/>
              </a:rPr>
              <a:t>&lt;&lt;&lt;1,block_size,smem_sz&gt;&gt;&gt;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d_sums</a:t>
            </a:r>
            <a:r>
              <a:rPr lang="en-US" sz="2400" dirty="0" smtClean="0">
                <a:latin typeface="Courier New" charset="0"/>
                <a:cs typeface="Courier New" charset="0"/>
              </a:rPr>
              <a:t>,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d_sums</a:t>
            </a:r>
            <a:r>
              <a:rPr lang="en-US" sz="2400" dirty="0" smtClean="0">
                <a:latin typeface="Courier New" charset="0"/>
                <a:cs typeface="Courier New" charset="0"/>
              </a:rPr>
              <a:t> +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num_blocks</a:t>
            </a:r>
            <a:r>
              <a:rPr lang="en-US" sz="2400" dirty="0" smtClean="0">
                <a:latin typeface="Courier New" charset="0"/>
                <a:cs typeface="Courier New" charset="0"/>
              </a:rPr>
              <a:t>,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num_blocks</a:t>
            </a:r>
            <a:r>
              <a:rPr lang="en-US" sz="2400" dirty="0" smtClean="0">
                <a:latin typeface="Courier New" charset="0"/>
                <a:cs typeface="Courier New" charset="0"/>
              </a:rPr>
              <a:t>);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// copy result to host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float</a:t>
            </a:r>
            <a:r>
              <a:rPr lang="en-US" sz="2400" dirty="0" smtClean="0">
                <a:latin typeface="Courier New" charset="0"/>
                <a:cs typeface="Courier New" charset="0"/>
              </a:rPr>
              <a:t> result = 0;</a:t>
            </a:r>
          </a:p>
          <a:p>
            <a:pPr>
              <a:buFontTx/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cudaMemcpy</a:t>
            </a:r>
            <a:r>
              <a:rPr lang="en-US" sz="2400" dirty="0" smtClean="0">
                <a:latin typeface="Courier New" charset="0"/>
                <a:cs typeface="Courier New" charset="0"/>
              </a:rPr>
              <a:t>(&amp;result,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d_sums+num_blocks</a:t>
            </a:r>
            <a:r>
              <a:rPr lang="en-US" sz="2400" dirty="0" smtClean="0">
                <a:latin typeface="Courier New" charset="0"/>
                <a:cs typeface="Courier New" charset="0"/>
              </a:rPr>
              <a:t>, ...);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Courier New" charset="0"/>
                <a:cs typeface="Courier New" charset="0"/>
              </a:rPr>
              <a:t>return</a:t>
            </a:r>
            <a:r>
              <a:rPr lang="en-US" sz="2400" dirty="0" smtClean="0">
                <a:latin typeface="Courier New" charset="0"/>
                <a:cs typeface="Courier New" charset="0"/>
              </a:rPr>
              <a:t> result;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4358486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Parallel Reduction Complexity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Log(</a:t>
            </a:r>
            <a:r>
              <a:rPr lang="en-US" sz="2400" i="1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/>
              <a:t>parallel steps, each step </a:t>
            </a:r>
            <a:r>
              <a:rPr lang="en-US" sz="2400" i="1" dirty="0" smtClean="0"/>
              <a:t>S</a:t>
            </a:r>
            <a:r>
              <a:rPr lang="en-US" sz="2400" dirty="0" smtClean="0"/>
              <a:t> does </a:t>
            </a:r>
            <a:r>
              <a:rPr lang="en-US" sz="2400" i="1" dirty="0" smtClean="0"/>
              <a:t>N</a:t>
            </a:r>
            <a:r>
              <a:rPr lang="en-US" sz="2400" dirty="0" smtClean="0"/>
              <a:t>/2</a:t>
            </a:r>
            <a:r>
              <a:rPr lang="en-US" sz="2400" i="1" baseline="30000" dirty="0" smtClean="0"/>
              <a:t>S</a:t>
            </a:r>
            <a:r>
              <a:rPr lang="en-US" sz="2400" dirty="0" smtClean="0"/>
              <a:t> independent ops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Step Complexity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/>
              <a:t>is O(log </a:t>
            </a:r>
            <a:r>
              <a:rPr lang="en-US" sz="2000" i="1" dirty="0" smtClean="0"/>
              <a:t>N</a:t>
            </a:r>
            <a:r>
              <a:rPr lang="en-US" sz="2000" dirty="0" smtClean="0"/>
              <a:t>)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For </a:t>
            </a:r>
            <a:r>
              <a:rPr lang="en-US" sz="2400" i="1" dirty="0" smtClean="0"/>
              <a:t>N</a:t>
            </a:r>
            <a:r>
              <a:rPr lang="en-US" sz="2400" dirty="0" smtClean="0"/>
              <a:t>=2</a:t>
            </a:r>
            <a:r>
              <a:rPr lang="en-US" sz="2400" i="1" baseline="30000" dirty="0" smtClean="0"/>
              <a:t>D</a:t>
            </a:r>
            <a:r>
              <a:rPr lang="en-US" sz="2400" dirty="0" smtClean="0"/>
              <a:t>, performs </a:t>
            </a:r>
            <a:r>
              <a:rPr lang="en-US" sz="2400" dirty="0" smtClean="0">
                <a:sym typeface="Symbol" charset="2"/>
              </a:rPr>
              <a:t></a:t>
            </a:r>
            <a:r>
              <a:rPr lang="en-US" sz="2400" i="1" baseline="-25000" dirty="0" smtClean="0">
                <a:sym typeface="Symbol" charset="2"/>
              </a:rPr>
              <a:t>S</a:t>
            </a:r>
            <a:r>
              <a:rPr lang="en-US" sz="2400" baseline="-25000" dirty="0" smtClean="0">
                <a:sym typeface="Symbol" charset="2"/>
              </a:rPr>
              <a:t>[1..</a:t>
            </a:r>
            <a:r>
              <a:rPr lang="en-US" sz="2400" i="1" baseline="-25000" dirty="0" smtClean="0">
                <a:sym typeface="Symbol" charset="2"/>
              </a:rPr>
              <a:t>D</a:t>
            </a:r>
            <a:r>
              <a:rPr lang="en-US" sz="2400" baseline="-25000" dirty="0" smtClean="0">
                <a:sym typeface="Symbol" charset="2"/>
              </a:rPr>
              <a:t>]</a:t>
            </a:r>
            <a:r>
              <a:rPr lang="en-US" sz="2400" dirty="0" smtClean="0"/>
              <a:t>2</a:t>
            </a:r>
            <a:r>
              <a:rPr lang="en-US" sz="2400" i="1" baseline="30000" dirty="0" smtClean="0"/>
              <a:t>D</a:t>
            </a:r>
            <a:r>
              <a:rPr lang="en-US" sz="2400" baseline="30000" dirty="0" smtClean="0"/>
              <a:t>-</a:t>
            </a:r>
            <a:r>
              <a:rPr lang="en-US" sz="2400" i="1" baseline="30000" dirty="0" smtClean="0"/>
              <a:t>S</a:t>
            </a:r>
            <a:r>
              <a:rPr lang="en-US" sz="2400" dirty="0" smtClean="0"/>
              <a:t> = </a:t>
            </a:r>
            <a:r>
              <a:rPr lang="en-US" sz="2400" i="1" dirty="0" smtClean="0"/>
              <a:t>N</a:t>
            </a:r>
            <a:r>
              <a:rPr lang="en-US" sz="2400" dirty="0" smtClean="0"/>
              <a:t>-1 operations 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Work Complexity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/>
              <a:t>is O(</a:t>
            </a:r>
            <a:r>
              <a:rPr lang="en-US" sz="2000" i="1" dirty="0" smtClean="0"/>
              <a:t>N</a:t>
            </a:r>
            <a:r>
              <a:rPr lang="en-US" sz="2000" dirty="0" smtClean="0"/>
              <a:t>)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/>
              <a:t>– It is </a:t>
            </a:r>
            <a:r>
              <a:rPr lang="en-US" sz="2000" dirty="0" smtClean="0">
                <a:solidFill>
                  <a:srgbClr val="FF0000"/>
                </a:solidFill>
              </a:rPr>
              <a:t>work-efficient </a:t>
            </a:r>
          </a:p>
          <a:p>
            <a:pPr lvl="1" eaLnBrk="1" hangingPunct="1"/>
            <a:r>
              <a:rPr lang="en-US" sz="2000" dirty="0" smtClean="0"/>
              <a:t>i.e. does not perform more operations than a sequential algorithm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With </a:t>
            </a:r>
            <a:r>
              <a:rPr lang="en-US" sz="2400" i="1" dirty="0" smtClean="0"/>
              <a:t>P</a:t>
            </a:r>
            <a:r>
              <a:rPr lang="en-US" sz="2400" dirty="0" smtClean="0"/>
              <a:t> threads physically in parallel (</a:t>
            </a:r>
            <a:r>
              <a:rPr lang="en-US" sz="2400" i="1" dirty="0" smtClean="0"/>
              <a:t>P</a:t>
            </a:r>
            <a:r>
              <a:rPr lang="en-US" sz="2400" dirty="0" smtClean="0"/>
              <a:t> processors),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time complexity</a:t>
            </a:r>
            <a:r>
              <a:rPr lang="en-US" sz="2400" dirty="0" smtClean="0"/>
              <a:t> is O(</a:t>
            </a:r>
            <a:r>
              <a:rPr lang="en-US" sz="2400" i="1" dirty="0" smtClean="0"/>
              <a:t>N</a:t>
            </a:r>
            <a:r>
              <a:rPr lang="en-US" sz="2400" dirty="0" smtClean="0"/>
              <a:t>/</a:t>
            </a:r>
            <a:r>
              <a:rPr lang="en-US" sz="2400" i="1" dirty="0" smtClean="0"/>
              <a:t>P </a:t>
            </a:r>
            <a:r>
              <a:rPr lang="en-US" sz="2400" dirty="0" smtClean="0"/>
              <a:t>+ log </a:t>
            </a:r>
            <a:r>
              <a:rPr lang="en-US" sz="2400" i="1" dirty="0" smtClean="0"/>
              <a:t>N</a:t>
            </a:r>
            <a:r>
              <a:rPr lang="en-US" sz="2400" dirty="0" smtClean="0"/>
              <a:t>) </a:t>
            </a:r>
          </a:p>
          <a:p>
            <a:pPr lvl="1" eaLnBrk="1" hangingPunct="1"/>
            <a:r>
              <a:rPr lang="en-US" sz="2000" dirty="0" smtClean="0"/>
              <a:t>Compare to O(</a:t>
            </a:r>
            <a:r>
              <a:rPr lang="en-US" sz="2000" i="1" dirty="0" smtClean="0"/>
              <a:t>N</a:t>
            </a:r>
            <a:r>
              <a:rPr lang="en-US" sz="2000" dirty="0" smtClean="0"/>
              <a:t>) for sequential reduction</a:t>
            </a:r>
          </a:p>
        </p:txBody>
      </p:sp>
    </p:spTree>
    <p:extLst>
      <p:ext uri="{BB962C8B-B14F-4D97-AF65-F5344CB8AC3E}">
        <p14:creationId xmlns="" xmlns:p14="http://schemas.microsoft.com/office/powerpoint/2010/main" val="2207116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79" name="Rectangle 91"/>
          <p:cNvSpPr>
            <a:spLocks noGrp="1" noChangeArrowheads="1"/>
          </p:cNvSpPr>
          <p:nvPr>
            <p:ph type="body" idx="1"/>
          </p:nvPr>
        </p:nvSpPr>
        <p:spPr>
          <a:xfrm>
            <a:off x="396875" y="1600200"/>
            <a:ext cx="8518525" cy="52578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Given:array</a:t>
            </a:r>
            <a:r>
              <a:rPr lang="en-US" sz="2400" dirty="0" smtClean="0"/>
              <a:t> of true and false elements (and payloads)</a:t>
            </a:r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Return an array with all true elements at the beginning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Examples: sorting, building trees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2338388" y="2362200"/>
            <a:ext cx="5213350" cy="517525"/>
            <a:chOff x="192" y="2064"/>
            <a:chExt cx="2640" cy="240"/>
          </a:xfrm>
        </p:grpSpPr>
        <p:sp>
          <p:nvSpPr>
            <p:cNvPr id="57419" name="Rectangle 95"/>
            <p:cNvSpPr>
              <a:spLocks noChangeArrowheads="1"/>
            </p:cNvSpPr>
            <p:nvPr/>
          </p:nvSpPr>
          <p:spPr bwMode="auto">
            <a:xfrm>
              <a:off x="2479" y="2064"/>
              <a:ext cx="33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rgbClr val="C00000"/>
                  </a:solidFill>
                </a:rPr>
                <a:t>F</a:t>
              </a:r>
            </a:p>
          </p:txBody>
        </p:sp>
        <p:sp>
          <p:nvSpPr>
            <p:cNvPr id="57420" name="Rectangle 96"/>
            <p:cNvSpPr>
              <a:spLocks noChangeArrowheads="1"/>
            </p:cNvSpPr>
            <p:nvPr/>
          </p:nvSpPr>
          <p:spPr bwMode="auto">
            <a:xfrm>
              <a:off x="2146" y="2064"/>
              <a:ext cx="33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chemeClr val="tx2"/>
                  </a:solidFill>
                </a:rPr>
                <a:t>T</a:t>
              </a:r>
            </a:p>
          </p:txBody>
        </p:sp>
        <p:sp>
          <p:nvSpPr>
            <p:cNvPr id="57421" name="Rectangle 97"/>
            <p:cNvSpPr>
              <a:spLocks noChangeArrowheads="1"/>
            </p:cNvSpPr>
            <p:nvPr/>
          </p:nvSpPr>
          <p:spPr bwMode="auto">
            <a:xfrm>
              <a:off x="1816" y="2064"/>
              <a:ext cx="33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rgbClr val="C00000"/>
                  </a:solidFill>
                </a:rPr>
                <a:t>F</a:t>
              </a:r>
            </a:p>
          </p:txBody>
        </p:sp>
        <p:sp>
          <p:nvSpPr>
            <p:cNvPr id="57422" name="Rectangle 98"/>
            <p:cNvSpPr>
              <a:spLocks noChangeArrowheads="1"/>
            </p:cNvSpPr>
            <p:nvPr/>
          </p:nvSpPr>
          <p:spPr bwMode="auto">
            <a:xfrm>
              <a:off x="1482" y="2064"/>
              <a:ext cx="33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rgbClr val="C00000"/>
                  </a:solidFill>
                </a:rPr>
                <a:t>F</a:t>
              </a:r>
            </a:p>
          </p:txBody>
        </p:sp>
        <p:sp>
          <p:nvSpPr>
            <p:cNvPr id="57423" name="Rectangle 99"/>
            <p:cNvSpPr>
              <a:spLocks noChangeArrowheads="1"/>
            </p:cNvSpPr>
            <p:nvPr/>
          </p:nvSpPr>
          <p:spPr bwMode="auto">
            <a:xfrm>
              <a:off x="1149" y="2064"/>
              <a:ext cx="33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chemeClr val="tx2"/>
                  </a:solidFill>
                </a:rPr>
                <a:t>T</a:t>
              </a:r>
            </a:p>
          </p:txBody>
        </p:sp>
        <p:sp>
          <p:nvSpPr>
            <p:cNvPr id="57424" name="Rectangle 100"/>
            <p:cNvSpPr>
              <a:spLocks noChangeArrowheads="1"/>
            </p:cNvSpPr>
            <p:nvPr/>
          </p:nvSpPr>
          <p:spPr bwMode="auto">
            <a:xfrm>
              <a:off x="816" y="2064"/>
              <a:ext cx="33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rgbClr val="C00000"/>
                  </a:solidFill>
                </a:rPr>
                <a:t>F</a:t>
              </a:r>
            </a:p>
          </p:txBody>
        </p:sp>
        <p:sp>
          <p:nvSpPr>
            <p:cNvPr id="57425" name="Rectangle 101"/>
            <p:cNvSpPr>
              <a:spLocks noChangeArrowheads="1"/>
            </p:cNvSpPr>
            <p:nvPr/>
          </p:nvSpPr>
          <p:spPr bwMode="auto">
            <a:xfrm>
              <a:off x="487" y="2064"/>
              <a:ext cx="329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 dirty="0">
                  <a:solidFill>
                    <a:srgbClr val="C00000"/>
                  </a:solidFill>
                </a:rPr>
                <a:t>F</a:t>
              </a:r>
            </a:p>
          </p:txBody>
        </p:sp>
        <p:sp>
          <p:nvSpPr>
            <p:cNvPr id="57426" name="Rectangle 102"/>
            <p:cNvSpPr>
              <a:spLocks noChangeArrowheads="1"/>
            </p:cNvSpPr>
            <p:nvPr/>
          </p:nvSpPr>
          <p:spPr bwMode="auto">
            <a:xfrm>
              <a:off x="192" y="2064"/>
              <a:ext cx="295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chemeClr val="tx2"/>
                  </a:solidFill>
                </a:rPr>
                <a:t>T</a:t>
              </a:r>
            </a:p>
          </p:txBody>
        </p:sp>
        <p:sp>
          <p:nvSpPr>
            <p:cNvPr id="57427" name="Line 103"/>
            <p:cNvSpPr>
              <a:spLocks noChangeShapeType="1"/>
            </p:cNvSpPr>
            <p:nvPr/>
          </p:nvSpPr>
          <p:spPr bwMode="auto">
            <a:xfrm>
              <a:off x="192" y="2064"/>
              <a:ext cx="26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57428" name="Line 104"/>
            <p:cNvSpPr>
              <a:spLocks noChangeShapeType="1"/>
            </p:cNvSpPr>
            <p:nvPr/>
          </p:nvSpPr>
          <p:spPr bwMode="auto">
            <a:xfrm>
              <a:off x="192" y="2290"/>
              <a:ext cx="2640" cy="1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57429" name="Line 105"/>
            <p:cNvSpPr>
              <a:spLocks noChangeShapeType="1"/>
            </p:cNvSpPr>
            <p:nvPr/>
          </p:nvSpPr>
          <p:spPr bwMode="auto">
            <a:xfrm>
              <a:off x="192" y="2064"/>
              <a:ext cx="0" cy="2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57430" name="Line 106"/>
            <p:cNvSpPr>
              <a:spLocks noChangeShapeType="1"/>
            </p:cNvSpPr>
            <p:nvPr/>
          </p:nvSpPr>
          <p:spPr bwMode="auto">
            <a:xfrm>
              <a:off x="487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57431" name="Line 107"/>
            <p:cNvSpPr>
              <a:spLocks noChangeShapeType="1"/>
            </p:cNvSpPr>
            <p:nvPr/>
          </p:nvSpPr>
          <p:spPr bwMode="auto">
            <a:xfrm>
              <a:off x="816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57432" name="Line 108"/>
            <p:cNvSpPr>
              <a:spLocks noChangeShapeType="1"/>
            </p:cNvSpPr>
            <p:nvPr/>
          </p:nvSpPr>
          <p:spPr bwMode="auto">
            <a:xfrm>
              <a:off x="1149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57433" name="Line 109"/>
            <p:cNvSpPr>
              <a:spLocks noChangeShapeType="1"/>
            </p:cNvSpPr>
            <p:nvPr/>
          </p:nvSpPr>
          <p:spPr bwMode="auto">
            <a:xfrm>
              <a:off x="1482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57434" name="Line 110"/>
            <p:cNvSpPr>
              <a:spLocks noChangeShapeType="1"/>
            </p:cNvSpPr>
            <p:nvPr/>
          </p:nvSpPr>
          <p:spPr bwMode="auto">
            <a:xfrm>
              <a:off x="1816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57435" name="Line 111"/>
            <p:cNvSpPr>
              <a:spLocks noChangeShapeType="1"/>
            </p:cNvSpPr>
            <p:nvPr/>
          </p:nvSpPr>
          <p:spPr bwMode="auto">
            <a:xfrm>
              <a:off x="2146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57436" name="Line 112"/>
            <p:cNvSpPr>
              <a:spLocks noChangeShapeType="1"/>
            </p:cNvSpPr>
            <p:nvPr/>
          </p:nvSpPr>
          <p:spPr bwMode="auto">
            <a:xfrm>
              <a:off x="2479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57437" name="Line 113"/>
            <p:cNvSpPr>
              <a:spLocks noChangeShapeType="1"/>
            </p:cNvSpPr>
            <p:nvPr/>
          </p:nvSpPr>
          <p:spPr bwMode="auto">
            <a:xfrm>
              <a:off x="2832" y="2064"/>
              <a:ext cx="0" cy="2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2338388" y="4446588"/>
            <a:ext cx="5213350" cy="474662"/>
            <a:chOff x="192" y="2064"/>
            <a:chExt cx="2640" cy="240"/>
          </a:xfrm>
        </p:grpSpPr>
        <p:sp>
          <p:nvSpPr>
            <p:cNvPr id="57400" name="Rectangle 115"/>
            <p:cNvSpPr>
              <a:spLocks noChangeArrowheads="1"/>
            </p:cNvSpPr>
            <p:nvPr/>
          </p:nvSpPr>
          <p:spPr bwMode="auto">
            <a:xfrm>
              <a:off x="2479" y="2064"/>
              <a:ext cx="33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rgbClr val="C00000"/>
                  </a:solidFill>
                </a:rPr>
                <a:t>F</a:t>
              </a:r>
            </a:p>
          </p:txBody>
        </p:sp>
        <p:sp>
          <p:nvSpPr>
            <p:cNvPr id="57401" name="Rectangle 116"/>
            <p:cNvSpPr>
              <a:spLocks noChangeArrowheads="1"/>
            </p:cNvSpPr>
            <p:nvPr/>
          </p:nvSpPr>
          <p:spPr bwMode="auto">
            <a:xfrm>
              <a:off x="2146" y="2064"/>
              <a:ext cx="33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rgbClr val="C00000"/>
                  </a:solidFill>
                </a:rPr>
                <a:t>F</a:t>
              </a:r>
            </a:p>
          </p:txBody>
        </p:sp>
        <p:sp>
          <p:nvSpPr>
            <p:cNvPr id="57402" name="Rectangle 117"/>
            <p:cNvSpPr>
              <a:spLocks noChangeArrowheads="1"/>
            </p:cNvSpPr>
            <p:nvPr/>
          </p:nvSpPr>
          <p:spPr bwMode="auto">
            <a:xfrm>
              <a:off x="1816" y="2064"/>
              <a:ext cx="33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rgbClr val="C00000"/>
                  </a:solidFill>
                </a:rPr>
                <a:t>F</a:t>
              </a:r>
            </a:p>
          </p:txBody>
        </p:sp>
        <p:sp>
          <p:nvSpPr>
            <p:cNvPr id="57403" name="Rectangle 118"/>
            <p:cNvSpPr>
              <a:spLocks noChangeArrowheads="1"/>
            </p:cNvSpPr>
            <p:nvPr/>
          </p:nvSpPr>
          <p:spPr bwMode="auto">
            <a:xfrm>
              <a:off x="1482" y="2064"/>
              <a:ext cx="33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 dirty="0">
                  <a:solidFill>
                    <a:srgbClr val="C00000"/>
                  </a:solidFill>
                </a:rPr>
                <a:t>F</a:t>
              </a:r>
            </a:p>
          </p:txBody>
        </p:sp>
        <p:sp>
          <p:nvSpPr>
            <p:cNvPr id="57404" name="Rectangle 119"/>
            <p:cNvSpPr>
              <a:spLocks noChangeArrowheads="1"/>
            </p:cNvSpPr>
            <p:nvPr/>
          </p:nvSpPr>
          <p:spPr bwMode="auto">
            <a:xfrm>
              <a:off x="1149" y="2064"/>
              <a:ext cx="33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 dirty="0">
                  <a:solidFill>
                    <a:srgbClr val="C00000"/>
                  </a:solidFill>
                </a:rPr>
                <a:t>F</a:t>
              </a:r>
            </a:p>
          </p:txBody>
        </p:sp>
        <p:sp>
          <p:nvSpPr>
            <p:cNvPr id="57405" name="Rectangle 120"/>
            <p:cNvSpPr>
              <a:spLocks noChangeArrowheads="1"/>
            </p:cNvSpPr>
            <p:nvPr/>
          </p:nvSpPr>
          <p:spPr bwMode="auto">
            <a:xfrm>
              <a:off x="816" y="2064"/>
              <a:ext cx="33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chemeClr val="tx2"/>
                  </a:solidFill>
                </a:rPr>
                <a:t>T</a:t>
              </a:r>
            </a:p>
          </p:txBody>
        </p:sp>
        <p:sp>
          <p:nvSpPr>
            <p:cNvPr id="57406" name="Rectangle 121"/>
            <p:cNvSpPr>
              <a:spLocks noChangeArrowheads="1"/>
            </p:cNvSpPr>
            <p:nvPr/>
          </p:nvSpPr>
          <p:spPr bwMode="auto">
            <a:xfrm>
              <a:off x="487" y="2064"/>
              <a:ext cx="329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chemeClr val="tx2"/>
                  </a:solidFill>
                </a:rPr>
                <a:t>T</a:t>
              </a:r>
            </a:p>
          </p:txBody>
        </p:sp>
        <p:sp>
          <p:nvSpPr>
            <p:cNvPr id="57407" name="Rectangle 122"/>
            <p:cNvSpPr>
              <a:spLocks noChangeArrowheads="1"/>
            </p:cNvSpPr>
            <p:nvPr/>
          </p:nvSpPr>
          <p:spPr bwMode="auto">
            <a:xfrm>
              <a:off x="192" y="2064"/>
              <a:ext cx="295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chemeClr val="tx2"/>
                  </a:solidFill>
                </a:rPr>
                <a:t>T</a:t>
              </a:r>
            </a:p>
          </p:txBody>
        </p:sp>
        <p:sp>
          <p:nvSpPr>
            <p:cNvPr id="57408" name="Line 123"/>
            <p:cNvSpPr>
              <a:spLocks noChangeShapeType="1"/>
            </p:cNvSpPr>
            <p:nvPr/>
          </p:nvSpPr>
          <p:spPr bwMode="auto">
            <a:xfrm>
              <a:off x="192" y="2064"/>
              <a:ext cx="26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409" name="Line 124"/>
            <p:cNvSpPr>
              <a:spLocks noChangeShapeType="1"/>
            </p:cNvSpPr>
            <p:nvPr/>
          </p:nvSpPr>
          <p:spPr bwMode="auto">
            <a:xfrm>
              <a:off x="192" y="2290"/>
              <a:ext cx="2640" cy="1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410" name="Line 125"/>
            <p:cNvSpPr>
              <a:spLocks noChangeShapeType="1"/>
            </p:cNvSpPr>
            <p:nvPr/>
          </p:nvSpPr>
          <p:spPr bwMode="auto">
            <a:xfrm>
              <a:off x="192" y="2064"/>
              <a:ext cx="0" cy="2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411" name="Line 126"/>
            <p:cNvSpPr>
              <a:spLocks noChangeShapeType="1"/>
            </p:cNvSpPr>
            <p:nvPr/>
          </p:nvSpPr>
          <p:spPr bwMode="auto">
            <a:xfrm>
              <a:off x="487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412" name="Line 127"/>
            <p:cNvSpPr>
              <a:spLocks noChangeShapeType="1"/>
            </p:cNvSpPr>
            <p:nvPr/>
          </p:nvSpPr>
          <p:spPr bwMode="auto">
            <a:xfrm>
              <a:off x="816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413" name="Line 128"/>
            <p:cNvSpPr>
              <a:spLocks noChangeShapeType="1"/>
            </p:cNvSpPr>
            <p:nvPr/>
          </p:nvSpPr>
          <p:spPr bwMode="auto">
            <a:xfrm>
              <a:off x="1149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414" name="Line 129"/>
            <p:cNvSpPr>
              <a:spLocks noChangeShapeType="1"/>
            </p:cNvSpPr>
            <p:nvPr/>
          </p:nvSpPr>
          <p:spPr bwMode="auto">
            <a:xfrm>
              <a:off x="1482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415" name="Line 130"/>
            <p:cNvSpPr>
              <a:spLocks noChangeShapeType="1"/>
            </p:cNvSpPr>
            <p:nvPr/>
          </p:nvSpPr>
          <p:spPr bwMode="auto">
            <a:xfrm>
              <a:off x="1816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416" name="Line 131"/>
            <p:cNvSpPr>
              <a:spLocks noChangeShapeType="1"/>
            </p:cNvSpPr>
            <p:nvPr/>
          </p:nvSpPr>
          <p:spPr bwMode="auto">
            <a:xfrm>
              <a:off x="2146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417" name="Line 132"/>
            <p:cNvSpPr>
              <a:spLocks noChangeShapeType="1"/>
            </p:cNvSpPr>
            <p:nvPr/>
          </p:nvSpPr>
          <p:spPr bwMode="auto">
            <a:xfrm>
              <a:off x="2479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418" name="Line 133"/>
            <p:cNvSpPr>
              <a:spLocks noChangeShapeType="1"/>
            </p:cNvSpPr>
            <p:nvPr/>
          </p:nvSpPr>
          <p:spPr bwMode="auto">
            <a:xfrm>
              <a:off x="2832" y="2064"/>
              <a:ext cx="0" cy="2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</p:grpSp>
      <p:grpSp>
        <p:nvGrpSpPr>
          <p:cNvPr id="4" name="Group 134"/>
          <p:cNvGrpSpPr>
            <a:grpSpLocks/>
          </p:cNvGrpSpPr>
          <p:nvPr/>
        </p:nvGrpSpPr>
        <p:grpSpPr bwMode="auto">
          <a:xfrm>
            <a:off x="2338388" y="2970213"/>
            <a:ext cx="5213350" cy="454025"/>
            <a:chOff x="192" y="2064"/>
            <a:chExt cx="2640" cy="240"/>
          </a:xfrm>
        </p:grpSpPr>
        <p:sp>
          <p:nvSpPr>
            <p:cNvPr id="57381" name="Rectangle 135"/>
            <p:cNvSpPr>
              <a:spLocks noChangeArrowheads="1"/>
            </p:cNvSpPr>
            <p:nvPr/>
          </p:nvSpPr>
          <p:spPr bwMode="auto">
            <a:xfrm>
              <a:off x="2479" y="2064"/>
              <a:ext cx="33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57382" name="Rectangle 136"/>
            <p:cNvSpPr>
              <a:spLocks noChangeArrowheads="1"/>
            </p:cNvSpPr>
            <p:nvPr/>
          </p:nvSpPr>
          <p:spPr bwMode="auto">
            <a:xfrm>
              <a:off x="2146" y="2064"/>
              <a:ext cx="33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57383" name="Rectangle 137"/>
            <p:cNvSpPr>
              <a:spLocks noChangeArrowheads="1"/>
            </p:cNvSpPr>
            <p:nvPr/>
          </p:nvSpPr>
          <p:spPr bwMode="auto">
            <a:xfrm>
              <a:off x="1816" y="2064"/>
              <a:ext cx="33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57384" name="Rectangle 138"/>
            <p:cNvSpPr>
              <a:spLocks noChangeArrowheads="1"/>
            </p:cNvSpPr>
            <p:nvPr/>
          </p:nvSpPr>
          <p:spPr bwMode="auto">
            <a:xfrm>
              <a:off x="1482" y="2064"/>
              <a:ext cx="33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57385" name="Rectangle 139"/>
            <p:cNvSpPr>
              <a:spLocks noChangeArrowheads="1"/>
            </p:cNvSpPr>
            <p:nvPr/>
          </p:nvSpPr>
          <p:spPr bwMode="auto">
            <a:xfrm>
              <a:off x="1149" y="2064"/>
              <a:ext cx="33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57386" name="Rectangle 140"/>
            <p:cNvSpPr>
              <a:spLocks noChangeArrowheads="1"/>
            </p:cNvSpPr>
            <p:nvPr/>
          </p:nvSpPr>
          <p:spPr bwMode="auto">
            <a:xfrm>
              <a:off x="816" y="2064"/>
              <a:ext cx="33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57387" name="Rectangle 141"/>
            <p:cNvSpPr>
              <a:spLocks noChangeArrowheads="1"/>
            </p:cNvSpPr>
            <p:nvPr/>
          </p:nvSpPr>
          <p:spPr bwMode="auto">
            <a:xfrm>
              <a:off x="487" y="2064"/>
              <a:ext cx="329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57388" name="Rectangle 142"/>
            <p:cNvSpPr>
              <a:spLocks noChangeArrowheads="1"/>
            </p:cNvSpPr>
            <p:nvPr/>
          </p:nvSpPr>
          <p:spPr bwMode="auto">
            <a:xfrm>
              <a:off x="192" y="2064"/>
              <a:ext cx="295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57389" name="Line 143"/>
            <p:cNvSpPr>
              <a:spLocks noChangeShapeType="1"/>
            </p:cNvSpPr>
            <p:nvPr/>
          </p:nvSpPr>
          <p:spPr bwMode="auto">
            <a:xfrm>
              <a:off x="192" y="2064"/>
              <a:ext cx="26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390" name="Line 144"/>
            <p:cNvSpPr>
              <a:spLocks noChangeShapeType="1"/>
            </p:cNvSpPr>
            <p:nvPr/>
          </p:nvSpPr>
          <p:spPr bwMode="auto">
            <a:xfrm>
              <a:off x="192" y="2290"/>
              <a:ext cx="2640" cy="1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391" name="Line 145"/>
            <p:cNvSpPr>
              <a:spLocks noChangeShapeType="1"/>
            </p:cNvSpPr>
            <p:nvPr/>
          </p:nvSpPr>
          <p:spPr bwMode="auto">
            <a:xfrm>
              <a:off x="192" y="2064"/>
              <a:ext cx="0" cy="2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392" name="Line 146"/>
            <p:cNvSpPr>
              <a:spLocks noChangeShapeType="1"/>
            </p:cNvSpPr>
            <p:nvPr/>
          </p:nvSpPr>
          <p:spPr bwMode="auto">
            <a:xfrm>
              <a:off x="487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393" name="Line 147"/>
            <p:cNvSpPr>
              <a:spLocks noChangeShapeType="1"/>
            </p:cNvSpPr>
            <p:nvPr/>
          </p:nvSpPr>
          <p:spPr bwMode="auto">
            <a:xfrm>
              <a:off x="816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394" name="Line 148"/>
            <p:cNvSpPr>
              <a:spLocks noChangeShapeType="1"/>
            </p:cNvSpPr>
            <p:nvPr/>
          </p:nvSpPr>
          <p:spPr bwMode="auto">
            <a:xfrm>
              <a:off x="1149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395" name="Line 149"/>
            <p:cNvSpPr>
              <a:spLocks noChangeShapeType="1"/>
            </p:cNvSpPr>
            <p:nvPr/>
          </p:nvSpPr>
          <p:spPr bwMode="auto">
            <a:xfrm>
              <a:off x="1482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396" name="Line 150"/>
            <p:cNvSpPr>
              <a:spLocks noChangeShapeType="1"/>
            </p:cNvSpPr>
            <p:nvPr/>
          </p:nvSpPr>
          <p:spPr bwMode="auto">
            <a:xfrm>
              <a:off x="1816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397" name="Line 151"/>
            <p:cNvSpPr>
              <a:spLocks noChangeShapeType="1"/>
            </p:cNvSpPr>
            <p:nvPr/>
          </p:nvSpPr>
          <p:spPr bwMode="auto">
            <a:xfrm>
              <a:off x="2146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398" name="Line 152"/>
            <p:cNvSpPr>
              <a:spLocks noChangeShapeType="1"/>
            </p:cNvSpPr>
            <p:nvPr/>
          </p:nvSpPr>
          <p:spPr bwMode="auto">
            <a:xfrm>
              <a:off x="2479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399" name="Line 153"/>
            <p:cNvSpPr>
              <a:spLocks noChangeShapeType="1"/>
            </p:cNvSpPr>
            <p:nvPr/>
          </p:nvSpPr>
          <p:spPr bwMode="auto">
            <a:xfrm>
              <a:off x="2832" y="2064"/>
              <a:ext cx="0" cy="2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</p:grpSp>
      <p:grpSp>
        <p:nvGrpSpPr>
          <p:cNvPr id="5" name="Group 154"/>
          <p:cNvGrpSpPr>
            <a:grpSpLocks/>
          </p:cNvGrpSpPr>
          <p:nvPr/>
        </p:nvGrpSpPr>
        <p:grpSpPr bwMode="auto">
          <a:xfrm>
            <a:off x="2338388" y="5018088"/>
            <a:ext cx="5213350" cy="488950"/>
            <a:chOff x="192" y="2064"/>
            <a:chExt cx="2640" cy="240"/>
          </a:xfrm>
        </p:grpSpPr>
        <p:sp>
          <p:nvSpPr>
            <p:cNvPr id="57362" name="Rectangle 155"/>
            <p:cNvSpPr>
              <a:spLocks noChangeArrowheads="1"/>
            </p:cNvSpPr>
            <p:nvPr/>
          </p:nvSpPr>
          <p:spPr bwMode="auto">
            <a:xfrm>
              <a:off x="2479" y="2064"/>
              <a:ext cx="33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57363" name="Rectangle 156"/>
            <p:cNvSpPr>
              <a:spLocks noChangeArrowheads="1"/>
            </p:cNvSpPr>
            <p:nvPr/>
          </p:nvSpPr>
          <p:spPr bwMode="auto">
            <a:xfrm>
              <a:off x="2146" y="2064"/>
              <a:ext cx="33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57364" name="Rectangle 157"/>
            <p:cNvSpPr>
              <a:spLocks noChangeArrowheads="1"/>
            </p:cNvSpPr>
            <p:nvPr/>
          </p:nvSpPr>
          <p:spPr bwMode="auto">
            <a:xfrm>
              <a:off x="1816" y="2064"/>
              <a:ext cx="33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57365" name="Rectangle 158"/>
            <p:cNvSpPr>
              <a:spLocks noChangeArrowheads="1"/>
            </p:cNvSpPr>
            <p:nvPr/>
          </p:nvSpPr>
          <p:spPr bwMode="auto">
            <a:xfrm>
              <a:off x="1482" y="2064"/>
              <a:ext cx="33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57366" name="Rectangle 159"/>
            <p:cNvSpPr>
              <a:spLocks noChangeArrowheads="1"/>
            </p:cNvSpPr>
            <p:nvPr/>
          </p:nvSpPr>
          <p:spPr bwMode="auto">
            <a:xfrm>
              <a:off x="1149" y="2064"/>
              <a:ext cx="33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57367" name="Rectangle 160"/>
            <p:cNvSpPr>
              <a:spLocks noChangeArrowheads="1"/>
            </p:cNvSpPr>
            <p:nvPr/>
          </p:nvSpPr>
          <p:spPr bwMode="auto">
            <a:xfrm>
              <a:off x="816" y="2064"/>
              <a:ext cx="33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57368" name="Rectangle 161"/>
            <p:cNvSpPr>
              <a:spLocks noChangeArrowheads="1"/>
            </p:cNvSpPr>
            <p:nvPr/>
          </p:nvSpPr>
          <p:spPr bwMode="auto">
            <a:xfrm>
              <a:off x="487" y="2064"/>
              <a:ext cx="329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57369" name="Rectangle 162"/>
            <p:cNvSpPr>
              <a:spLocks noChangeArrowheads="1"/>
            </p:cNvSpPr>
            <p:nvPr/>
          </p:nvSpPr>
          <p:spPr bwMode="auto">
            <a:xfrm>
              <a:off x="192" y="2064"/>
              <a:ext cx="295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spcBef>
                  <a:spcPct val="20000"/>
                </a:spcBef>
                <a:buSzPct val="180000"/>
              </a:pPr>
              <a:r>
                <a:rPr lang="en-US" b="1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57370" name="Line 163"/>
            <p:cNvSpPr>
              <a:spLocks noChangeShapeType="1"/>
            </p:cNvSpPr>
            <p:nvPr/>
          </p:nvSpPr>
          <p:spPr bwMode="auto">
            <a:xfrm>
              <a:off x="192" y="2064"/>
              <a:ext cx="26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371" name="Line 164"/>
            <p:cNvSpPr>
              <a:spLocks noChangeShapeType="1"/>
            </p:cNvSpPr>
            <p:nvPr/>
          </p:nvSpPr>
          <p:spPr bwMode="auto">
            <a:xfrm>
              <a:off x="192" y="2290"/>
              <a:ext cx="2640" cy="1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372" name="Line 165"/>
            <p:cNvSpPr>
              <a:spLocks noChangeShapeType="1"/>
            </p:cNvSpPr>
            <p:nvPr/>
          </p:nvSpPr>
          <p:spPr bwMode="auto">
            <a:xfrm>
              <a:off x="192" y="2064"/>
              <a:ext cx="0" cy="2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373" name="Line 166"/>
            <p:cNvSpPr>
              <a:spLocks noChangeShapeType="1"/>
            </p:cNvSpPr>
            <p:nvPr/>
          </p:nvSpPr>
          <p:spPr bwMode="auto">
            <a:xfrm>
              <a:off x="487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374" name="Line 167"/>
            <p:cNvSpPr>
              <a:spLocks noChangeShapeType="1"/>
            </p:cNvSpPr>
            <p:nvPr/>
          </p:nvSpPr>
          <p:spPr bwMode="auto">
            <a:xfrm>
              <a:off x="816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375" name="Line 168"/>
            <p:cNvSpPr>
              <a:spLocks noChangeShapeType="1"/>
            </p:cNvSpPr>
            <p:nvPr/>
          </p:nvSpPr>
          <p:spPr bwMode="auto">
            <a:xfrm>
              <a:off x="1149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376" name="Line 169"/>
            <p:cNvSpPr>
              <a:spLocks noChangeShapeType="1"/>
            </p:cNvSpPr>
            <p:nvPr/>
          </p:nvSpPr>
          <p:spPr bwMode="auto">
            <a:xfrm>
              <a:off x="1482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377" name="Line 170"/>
            <p:cNvSpPr>
              <a:spLocks noChangeShapeType="1"/>
            </p:cNvSpPr>
            <p:nvPr/>
          </p:nvSpPr>
          <p:spPr bwMode="auto">
            <a:xfrm>
              <a:off x="1816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378" name="Line 171"/>
            <p:cNvSpPr>
              <a:spLocks noChangeShapeType="1"/>
            </p:cNvSpPr>
            <p:nvPr/>
          </p:nvSpPr>
          <p:spPr bwMode="auto">
            <a:xfrm>
              <a:off x="2146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379" name="Line 172"/>
            <p:cNvSpPr>
              <a:spLocks noChangeShapeType="1"/>
            </p:cNvSpPr>
            <p:nvPr/>
          </p:nvSpPr>
          <p:spPr bwMode="auto">
            <a:xfrm>
              <a:off x="2479" y="2064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  <p:sp>
          <p:nvSpPr>
            <p:cNvPr id="57380" name="Line 173"/>
            <p:cNvSpPr>
              <a:spLocks noChangeShapeType="1"/>
            </p:cNvSpPr>
            <p:nvPr/>
          </p:nvSpPr>
          <p:spPr bwMode="auto">
            <a:xfrm>
              <a:off x="2832" y="2064"/>
              <a:ext cx="0" cy="22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d-ID"/>
            </a:p>
          </p:txBody>
        </p:sp>
      </p:grpSp>
      <p:sp>
        <p:nvSpPr>
          <p:cNvPr id="422062" name="Line 174"/>
          <p:cNvSpPr>
            <a:spLocks noChangeShapeType="1"/>
          </p:cNvSpPr>
          <p:nvPr/>
        </p:nvSpPr>
        <p:spPr bwMode="auto">
          <a:xfrm>
            <a:off x="2649538" y="3422650"/>
            <a:ext cx="0" cy="1023938"/>
          </a:xfrm>
          <a:prstGeom prst="line">
            <a:avLst/>
          </a:prstGeom>
          <a:noFill/>
          <a:ln w="34925">
            <a:solidFill>
              <a:srgbClr val="3333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2063" name="Line 175"/>
          <p:cNvSpPr>
            <a:spLocks noChangeShapeType="1"/>
          </p:cNvSpPr>
          <p:nvPr/>
        </p:nvSpPr>
        <p:spPr bwMode="auto">
          <a:xfrm>
            <a:off x="3235325" y="3422650"/>
            <a:ext cx="1316038" cy="1023938"/>
          </a:xfrm>
          <a:prstGeom prst="line">
            <a:avLst/>
          </a:prstGeom>
          <a:noFill/>
          <a:ln w="34925">
            <a:solidFill>
              <a:srgbClr val="3333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2064" name="Line 176"/>
          <p:cNvSpPr>
            <a:spLocks noChangeShapeType="1"/>
          </p:cNvSpPr>
          <p:nvPr/>
        </p:nvSpPr>
        <p:spPr bwMode="auto">
          <a:xfrm>
            <a:off x="3894138" y="3422650"/>
            <a:ext cx="1371600" cy="1023938"/>
          </a:xfrm>
          <a:prstGeom prst="line">
            <a:avLst/>
          </a:prstGeom>
          <a:noFill/>
          <a:ln w="34925">
            <a:solidFill>
              <a:srgbClr val="3333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2065" name="Line 177"/>
          <p:cNvSpPr>
            <a:spLocks noChangeShapeType="1"/>
          </p:cNvSpPr>
          <p:nvPr/>
        </p:nvSpPr>
        <p:spPr bwMode="auto">
          <a:xfrm flipH="1">
            <a:off x="3271838" y="3422650"/>
            <a:ext cx="1279525" cy="1023938"/>
          </a:xfrm>
          <a:prstGeom prst="line">
            <a:avLst/>
          </a:prstGeom>
          <a:noFill/>
          <a:ln w="34925">
            <a:solidFill>
              <a:srgbClr val="3333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2066" name="Line 178"/>
          <p:cNvSpPr>
            <a:spLocks noChangeShapeType="1"/>
          </p:cNvSpPr>
          <p:nvPr/>
        </p:nvSpPr>
        <p:spPr bwMode="auto">
          <a:xfrm>
            <a:off x="5210175" y="3422650"/>
            <a:ext cx="622300" cy="987425"/>
          </a:xfrm>
          <a:prstGeom prst="line">
            <a:avLst/>
          </a:prstGeom>
          <a:noFill/>
          <a:ln w="34925">
            <a:solidFill>
              <a:srgbClr val="3333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2067" name="Line 179"/>
          <p:cNvSpPr>
            <a:spLocks noChangeShapeType="1"/>
          </p:cNvSpPr>
          <p:nvPr/>
        </p:nvSpPr>
        <p:spPr bwMode="auto">
          <a:xfrm>
            <a:off x="5868988" y="3422650"/>
            <a:ext cx="676275" cy="1023938"/>
          </a:xfrm>
          <a:prstGeom prst="line">
            <a:avLst/>
          </a:prstGeom>
          <a:noFill/>
          <a:ln w="34925">
            <a:solidFill>
              <a:srgbClr val="3333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2068" name="Line 180"/>
          <p:cNvSpPr>
            <a:spLocks noChangeShapeType="1"/>
          </p:cNvSpPr>
          <p:nvPr/>
        </p:nvSpPr>
        <p:spPr bwMode="auto">
          <a:xfrm flipH="1">
            <a:off x="3894138" y="3422650"/>
            <a:ext cx="2632075" cy="1023938"/>
          </a:xfrm>
          <a:prstGeom prst="line">
            <a:avLst/>
          </a:prstGeom>
          <a:noFill/>
          <a:ln w="34925">
            <a:solidFill>
              <a:srgbClr val="3333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2069" name="Line 181"/>
          <p:cNvSpPr>
            <a:spLocks noChangeShapeType="1"/>
          </p:cNvSpPr>
          <p:nvPr/>
        </p:nvSpPr>
        <p:spPr bwMode="auto">
          <a:xfrm>
            <a:off x="7185025" y="3422650"/>
            <a:ext cx="0" cy="1023938"/>
          </a:xfrm>
          <a:prstGeom prst="line">
            <a:avLst/>
          </a:prstGeom>
          <a:noFill/>
          <a:ln w="34925">
            <a:solidFill>
              <a:srgbClr val="3333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7358" name="Text Box 182"/>
          <p:cNvSpPr txBox="1">
            <a:spLocks noChangeArrowheads="1"/>
          </p:cNvSpPr>
          <p:nvPr/>
        </p:nvSpPr>
        <p:spPr bwMode="auto">
          <a:xfrm>
            <a:off x="1255713" y="236855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Flag</a:t>
            </a:r>
          </a:p>
        </p:txBody>
      </p:sp>
      <p:sp>
        <p:nvSpPr>
          <p:cNvPr id="57359" name="Text Box 183"/>
          <p:cNvSpPr txBox="1">
            <a:spLocks noChangeArrowheads="1"/>
          </p:cNvSpPr>
          <p:nvPr/>
        </p:nvSpPr>
        <p:spPr bwMode="auto">
          <a:xfrm>
            <a:off x="762000" y="2984500"/>
            <a:ext cx="1287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Payload</a:t>
            </a:r>
          </a:p>
        </p:txBody>
      </p:sp>
      <p:sp>
        <p:nvSpPr>
          <p:cNvPr id="573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Split Operation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223318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79" grpId="0" build="p"/>
      <p:bldP spid="422062" grpId="0" animBg="1"/>
      <p:bldP spid="422063" grpId="0" animBg="1"/>
      <p:bldP spid="422064" grpId="0" animBg="1"/>
      <p:bldP spid="422065" grpId="0" animBg="1"/>
      <p:bldP spid="422066" grpId="0" animBg="1"/>
      <p:bldP spid="422067" grpId="0" animBg="1"/>
      <p:bldP spid="422068" grpId="0" animBg="1"/>
      <p:bldP spid="4220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76287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 Common Programming Pattern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676400"/>
            <a:ext cx="7772400" cy="4456113"/>
          </a:xfrm>
        </p:spPr>
        <p:txBody>
          <a:bodyPr/>
          <a:lstStyle/>
          <a:p>
            <a:r>
              <a:rPr lang="en-US" sz="2800" dirty="0" smtClean="0"/>
              <a:t>CUDA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memori</a:t>
            </a:r>
            <a:r>
              <a:rPr lang="en-US" sz="2800" dirty="0" smtClean="0"/>
              <a:t> </a:t>
            </a:r>
            <a:r>
              <a:rPr lang="en-US" sz="2800" dirty="0" err="1" smtClean="0"/>
              <a:t>jenis</a:t>
            </a:r>
            <a:r>
              <a:rPr lang="en-US" sz="2800" dirty="0" smtClean="0"/>
              <a:t> Texture &amp; Constant</a:t>
            </a:r>
          </a:p>
          <a:p>
            <a:pPr lvl="1"/>
            <a:r>
              <a:rPr lang="en-US" sz="2400" dirty="0" err="1" smtClean="0"/>
              <a:t>terletak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DRAM </a:t>
            </a:r>
            <a:r>
              <a:rPr lang="en-US" sz="2400" dirty="0" err="1" smtClean="0"/>
              <a:t>milik</a:t>
            </a:r>
            <a:r>
              <a:rPr lang="en-US" sz="2400" dirty="0" smtClean="0"/>
              <a:t> device (global)</a:t>
            </a:r>
          </a:p>
          <a:p>
            <a:pPr lvl="1"/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lambat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shared memory, </a:t>
            </a:r>
            <a:r>
              <a:rPr lang="en-US" sz="2400" dirty="0" err="1" smtClean="0"/>
              <a:t>namun</a:t>
            </a:r>
            <a:r>
              <a:rPr lang="en-US" sz="2400" dirty="0" smtClean="0"/>
              <a:t> cached</a:t>
            </a:r>
          </a:p>
          <a:p>
            <a:r>
              <a:rPr lang="en-US" sz="2800" dirty="0" smtClean="0"/>
              <a:t>Data </a:t>
            </a:r>
            <a:r>
              <a:rPr lang="en-US" sz="2800" dirty="0" err="1" smtClean="0"/>
              <a:t>pada</a:t>
            </a:r>
            <a:r>
              <a:rPr lang="en-US" sz="2800" dirty="0" smtClean="0"/>
              <a:t> program</a:t>
            </a:r>
          </a:p>
          <a:p>
            <a:pPr lvl="1"/>
            <a:r>
              <a:rPr lang="en-US" sz="2400" dirty="0" smtClean="0"/>
              <a:t>R/O no structure -&gt; constant memory</a:t>
            </a:r>
          </a:p>
          <a:p>
            <a:pPr lvl="1"/>
            <a:r>
              <a:rPr lang="en-US" sz="2400" dirty="0" smtClean="0"/>
              <a:t>R/O array structure -&gt; texture memory</a:t>
            </a:r>
          </a:p>
          <a:p>
            <a:pPr lvl="1"/>
            <a:r>
              <a:rPr lang="en-US" sz="2400" dirty="0" smtClean="0"/>
              <a:t>R/W shared within block -&gt; shared memory</a:t>
            </a:r>
          </a:p>
          <a:p>
            <a:pPr lvl="1"/>
            <a:r>
              <a:rPr lang="en-US" sz="2400" dirty="0" smtClean="0"/>
              <a:t>R/W register spills to local memory</a:t>
            </a:r>
          </a:p>
          <a:p>
            <a:pPr lvl="1"/>
            <a:r>
              <a:rPr lang="en-US" sz="2400" dirty="0" smtClean="0"/>
              <a:t>R/W inputs/results -&gt; global memory</a:t>
            </a:r>
            <a:endParaRPr lang="id-ID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F10BE-5727-438D-9B65-7BE89117A414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4865-5453-4A3A-8E2B-CF50B94140E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686800" cy="700087"/>
          </a:xfrm>
        </p:spPr>
        <p:txBody>
          <a:bodyPr/>
          <a:lstStyle/>
          <a:p>
            <a:pPr eaLnBrk="1" hangingPunct="1"/>
            <a:r>
              <a:rPr lang="en-US" dirty="0" smtClean="0"/>
              <a:t>Variable Output Per Thread: Compact</a:t>
            </a:r>
          </a:p>
        </p:txBody>
      </p:sp>
      <p:sp>
        <p:nvSpPr>
          <p:cNvPr id="4229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Remove null elements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Example: collision detection</a:t>
            </a:r>
          </a:p>
        </p:txBody>
      </p:sp>
      <p:sp>
        <p:nvSpPr>
          <p:cNvPr id="422934" name="Line 22"/>
          <p:cNvSpPr>
            <a:spLocks noChangeShapeType="1"/>
          </p:cNvSpPr>
          <p:nvPr/>
        </p:nvSpPr>
        <p:spPr bwMode="auto">
          <a:xfrm>
            <a:off x="2732088" y="3192463"/>
            <a:ext cx="0" cy="1243012"/>
          </a:xfrm>
          <a:prstGeom prst="line">
            <a:avLst/>
          </a:prstGeom>
          <a:noFill/>
          <a:ln w="34925">
            <a:solidFill>
              <a:srgbClr val="3333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2935" name="Line 23"/>
          <p:cNvSpPr>
            <a:spLocks noChangeShapeType="1"/>
          </p:cNvSpPr>
          <p:nvPr/>
        </p:nvSpPr>
        <p:spPr bwMode="auto">
          <a:xfrm flipH="1">
            <a:off x="3316288" y="3192463"/>
            <a:ext cx="512762" cy="1244600"/>
          </a:xfrm>
          <a:prstGeom prst="line">
            <a:avLst/>
          </a:prstGeom>
          <a:noFill/>
          <a:ln w="34925">
            <a:solidFill>
              <a:srgbClr val="3333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2936" name="Line 24"/>
          <p:cNvSpPr>
            <a:spLocks noChangeShapeType="1"/>
          </p:cNvSpPr>
          <p:nvPr/>
        </p:nvSpPr>
        <p:spPr bwMode="auto">
          <a:xfrm flipH="1">
            <a:off x="3902075" y="3192463"/>
            <a:ext cx="1023938" cy="1244600"/>
          </a:xfrm>
          <a:prstGeom prst="line">
            <a:avLst/>
          </a:prstGeom>
          <a:noFill/>
          <a:ln w="34925">
            <a:solidFill>
              <a:srgbClr val="3333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2937" name="Line 25"/>
          <p:cNvSpPr>
            <a:spLocks noChangeShapeType="1"/>
          </p:cNvSpPr>
          <p:nvPr/>
        </p:nvSpPr>
        <p:spPr bwMode="auto">
          <a:xfrm flipH="1">
            <a:off x="4451350" y="3192463"/>
            <a:ext cx="1096963" cy="1244600"/>
          </a:xfrm>
          <a:prstGeom prst="line">
            <a:avLst/>
          </a:prstGeom>
          <a:noFill/>
          <a:ln w="34925">
            <a:solidFill>
              <a:srgbClr val="3333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2938" name="Line 26"/>
          <p:cNvSpPr>
            <a:spLocks noChangeShapeType="1"/>
          </p:cNvSpPr>
          <p:nvPr/>
        </p:nvSpPr>
        <p:spPr bwMode="auto">
          <a:xfrm flipH="1">
            <a:off x="4999038" y="3192463"/>
            <a:ext cx="1609725" cy="1281112"/>
          </a:xfrm>
          <a:prstGeom prst="line">
            <a:avLst/>
          </a:prstGeom>
          <a:noFill/>
          <a:ln w="34925">
            <a:solidFill>
              <a:srgbClr val="3333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2939" name="Rectangle 27"/>
          <p:cNvSpPr>
            <a:spLocks noChangeArrowheads="1"/>
          </p:cNvSpPr>
          <p:nvPr/>
        </p:nvSpPr>
        <p:spPr bwMode="auto">
          <a:xfrm>
            <a:off x="2476500" y="4475163"/>
            <a:ext cx="561975" cy="4778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22940" name="Rectangle 28"/>
          <p:cNvSpPr>
            <a:spLocks noChangeArrowheads="1"/>
          </p:cNvSpPr>
          <p:nvPr/>
        </p:nvSpPr>
        <p:spPr bwMode="auto">
          <a:xfrm>
            <a:off x="3035300" y="4475163"/>
            <a:ext cx="561975" cy="4778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422941" name="Rectangle 29"/>
          <p:cNvSpPr>
            <a:spLocks noChangeArrowheads="1"/>
          </p:cNvSpPr>
          <p:nvPr/>
        </p:nvSpPr>
        <p:spPr bwMode="auto">
          <a:xfrm>
            <a:off x="3597275" y="4473575"/>
            <a:ext cx="561975" cy="477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422942" name="Rectangle 30"/>
          <p:cNvSpPr>
            <a:spLocks noChangeArrowheads="1"/>
          </p:cNvSpPr>
          <p:nvPr/>
        </p:nvSpPr>
        <p:spPr bwMode="auto">
          <a:xfrm>
            <a:off x="4146550" y="4473575"/>
            <a:ext cx="561975" cy="477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22943" name="Rectangle 31"/>
          <p:cNvSpPr>
            <a:spLocks noChangeArrowheads="1"/>
          </p:cNvSpPr>
          <p:nvPr/>
        </p:nvSpPr>
        <p:spPr bwMode="auto">
          <a:xfrm>
            <a:off x="4705350" y="4473575"/>
            <a:ext cx="561975" cy="477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8382" name="Rectangle 32"/>
          <p:cNvSpPr>
            <a:spLocks noChangeArrowheads="1"/>
          </p:cNvSpPr>
          <p:nvPr/>
        </p:nvSpPr>
        <p:spPr bwMode="auto">
          <a:xfrm>
            <a:off x="2438400" y="2714625"/>
            <a:ext cx="561975" cy="477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8383" name="Rectangle 33"/>
          <p:cNvSpPr>
            <a:spLocks noChangeArrowheads="1"/>
          </p:cNvSpPr>
          <p:nvPr/>
        </p:nvSpPr>
        <p:spPr bwMode="auto">
          <a:xfrm>
            <a:off x="2997200" y="2714625"/>
            <a:ext cx="561975" cy="477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58384" name="Rectangle 34"/>
          <p:cNvSpPr>
            <a:spLocks noChangeArrowheads="1"/>
          </p:cNvSpPr>
          <p:nvPr/>
        </p:nvSpPr>
        <p:spPr bwMode="auto">
          <a:xfrm>
            <a:off x="3559175" y="2713038"/>
            <a:ext cx="561975" cy="4778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58385" name="Rectangle 35"/>
          <p:cNvSpPr>
            <a:spLocks noChangeArrowheads="1"/>
          </p:cNvSpPr>
          <p:nvPr/>
        </p:nvSpPr>
        <p:spPr bwMode="auto">
          <a:xfrm>
            <a:off x="4108450" y="2713038"/>
            <a:ext cx="561975" cy="4778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58386" name="Rectangle 36"/>
          <p:cNvSpPr>
            <a:spLocks noChangeArrowheads="1"/>
          </p:cNvSpPr>
          <p:nvPr/>
        </p:nvSpPr>
        <p:spPr bwMode="auto">
          <a:xfrm>
            <a:off x="4667250" y="2713038"/>
            <a:ext cx="561975" cy="4778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58387" name="Rectangle 37"/>
          <p:cNvSpPr>
            <a:spLocks noChangeArrowheads="1"/>
          </p:cNvSpPr>
          <p:nvPr/>
        </p:nvSpPr>
        <p:spPr bwMode="auto">
          <a:xfrm>
            <a:off x="5235575" y="2714625"/>
            <a:ext cx="561975" cy="477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8388" name="Rectangle 38"/>
          <p:cNvSpPr>
            <a:spLocks noChangeArrowheads="1"/>
          </p:cNvSpPr>
          <p:nvPr/>
        </p:nvSpPr>
        <p:spPr bwMode="auto">
          <a:xfrm>
            <a:off x="5794375" y="2714625"/>
            <a:ext cx="561975" cy="477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58389" name="Rectangle 39"/>
          <p:cNvSpPr>
            <a:spLocks noChangeArrowheads="1"/>
          </p:cNvSpPr>
          <p:nvPr/>
        </p:nvSpPr>
        <p:spPr bwMode="auto">
          <a:xfrm>
            <a:off x="6356350" y="2713038"/>
            <a:ext cx="561975" cy="4778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1638645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33" grpId="0" build="p"/>
      <p:bldP spid="422934" grpId="0" animBg="1"/>
      <p:bldP spid="422935" grpId="0" animBg="1"/>
      <p:bldP spid="422936" grpId="0" animBg="1"/>
      <p:bldP spid="422937" grpId="0" animBg="1"/>
      <p:bldP spid="422938" grpId="0" animBg="1"/>
      <p:bldP spid="422939" grpId="0" animBg="1"/>
      <p:bldP spid="422940" grpId="0" animBg="1"/>
      <p:bldP spid="422941" grpId="0" animBg="1"/>
      <p:bldP spid="422942" grpId="0" animBg="1"/>
      <p:bldP spid="4229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91400" cy="1066800"/>
          </a:xfrm>
        </p:spPr>
        <p:txBody>
          <a:bodyPr/>
          <a:lstStyle/>
          <a:p>
            <a:pPr eaLnBrk="1" hangingPunct="1"/>
            <a:r>
              <a:rPr lang="en-US" smtClean="0"/>
              <a:t>Variable Output Per Thread: </a:t>
            </a:r>
            <a:br>
              <a:rPr lang="en-US" smtClean="0"/>
            </a:br>
            <a:r>
              <a:rPr lang="en-US" smtClean="0"/>
              <a:t>General Case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00200"/>
            <a:ext cx="8504238" cy="5038725"/>
          </a:xfrm>
        </p:spPr>
        <p:txBody>
          <a:bodyPr/>
          <a:lstStyle/>
          <a:p>
            <a:pPr eaLnBrk="1" hangingPunct="1"/>
            <a:r>
              <a:rPr lang="en-US" dirty="0" smtClean="0"/>
              <a:t>Reserve Variable Storage Per Thread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Example: binning</a:t>
            </a:r>
          </a:p>
        </p:txBody>
      </p:sp>
      <p:sp>
        <p:nvSpPr>
          <p:cNvPr id="423953" name="Rectangle 17"/>
          <p:cNvSpPr>
            <a:spLocks noChangeArrowheads="1"/>
          </p:cNvSpPr>
          <p:nvPr/>
        </p:nvSpPr>
        <p:spPr bwMode="auto">
          <a:xfrm>
            <a:off x="2266950" y="3451225"/>
            <a:ext cx="561975" cy="477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423954" name="Rectangle 18"/>
          <p:cNvSpPr>
            <a:spLocks noChangeArrowheads="1"/>
          </p:cNvSpPr>
          <p:nvPr/>
        </p:nvSpPr>
        <p:spPr bwMode="auto">
          <a:xfrm>
            <a:off x="2263775" y="3925888"/>
            <a:ext cx="561975" cy="4778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423955" name="Rectangle 19"/>
          <p:cNvSpPr>
            <a:spLocks noChangeArrowheads="1"/>
          </p:cNvSpPr>
          <p:nvPr/>
        </p:nvSpPr>
        <p:spPr bwMode="auto">
          <a:xfrm>
            <a:off x="2840038" y="3448050"/>
            <a:ext cx="561975" cy="477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423956" name="Rectangle 20"/>
          <p:cNvSpPr>
            <a:spLocks noChangeArrowheads="1"/>
          </p:cNvSpPr>
          <p:nvPr/>
        </p:nvSpPr>
        <p:spPr bwMode="auto">
          <a:xfrm>
            <a:off x="3949700" y="3449638"/>
            <a:ext cx="561975" cy="4778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423957" name="Rectangle 21"/>
          <p:cNvSpPr>
            <a:spLocks noChangeArrowheads="1"/>
          </p:cNvSpPr>
          <p:nvPr/>
        </p:nvSpPr>
        <p:spPr bwMode="auto">
          <a:xfrm>
            <a:off x="3949700" y="3924300"/>
            <a:ext cx="561975" cy="477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E</a:t>
            </a:r>
          </a:p>
        </p:txBody>
      </p:sp>
      <p:sp>
        <p:nvSpPr>
          <p:cNvPr id="423958" name="Rectangle 22"/>
          <p:cNvSpPr>
            <a:spLocks noChangeArrowheads="1"/>
          </p:cNvSpPr>
          <p:nvPr/>
        </p:nvSpPr>
        <p:spPr bwMode="auto">
          <a:xfrm>
            <a:off x="3951288" y="4398963"/>
            <a:ext cx="561975" cy="4778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F</a:t>
            </a:r>
          </a:p>
        </p:txBody>
      </p:sp>
      <p:sp>
        <p:nvSpPr>
          <p:cNvPr id="423959" name="Rectangle 23"/>
          <p:cNvSpPr>
            <a:spLocks noChangeArrowheads="1"/>
          </p:cNvSpPr>
          <p:nvPr/>
        </p:nvSpPr>
        <p:spPr bwMode="auto">
          <a:xfrm>
            <a:off x="4511675" y="3448050"/>
            <a:ext cx="561975" cy="477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 dirty="0">
                <a:solidFill>
                  <a:srgbClr val="C00000"/>
                </a:solidFill>
              </a:rPr>
              <a:t>G</a:t>
            </a:r>
          </a:p>
        </p:txBody>
      </p:sp>
      <p:sp>
        <p:nvSpPr>
          <p:cNvPr id="59403" name="Rectangle 24"/>
          <p:cNvSpPr>
            <a:spLocks noChangeArrowheads="1"/>
          </p:cNvSpPr>
          <p:nvPr/>
        </p:nvSpPr>
        <p:spPr bwMode="auto">
          <a:xfrm>
            <a:off x="2266950" y="2682875"/>
            <a:ext cx="561975" cy="477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59404" name="Rectangle 25"/>
          <p:cNvSpPr>
            <a:spLocks noChangeArrowheads="1"/>
          </p:cNvSpPr>
          <p:nvPr/>
        </p:nvSpPr>
        <p:spPr bwMode="auto">
          <a:xfrm>
            <a:off x="2825750" y="2682875"/>
            <a:ext cx="561975" cy="477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9405" name="Rectangle 26"/>
          <p:cNvSpPr>
            <a:spLocks noChangeArrowheads="1"/>
          </p:cNvSpPr>
          <p:nvPr/>
        </p:nvSpPr>
        <p:spPr bwMode="auto">
          <a:xfrm>
            <a:off x="3387725" y="2681288"/>
            <a:ext cx="561975" cy="4778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59406" name="Rectangle 27"/>
          <p:cNvSpPr>
            <a:spLocks noChangeArrowheads="1"/>
          </p:cNvSpPr>
          <p:nvPr/>
        </p:nvSpPr>
        <p:spPr bwMode="auto">
          <a:xfrm>
            <a:off x="3937000" y="2681288"/>
            <a:ext cx="561975" cy="4778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407" name="Rectangle 28"/>
          <p:cNvSpPr>
            <a:spLocks noChangeArrowheads="1"/>
          </p:cNvSpPr>
          <p:nvPr/>
        </p:nvSpPr>
        <p:spPr bwMode="auto">
          <a:xfrm>
            <a:off x="4495800" y="2681288"/>
            <a:ext cx="561975" cy="4778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23965" name="Rectangle 29"/>
          <p:cNvSpPr>
            <a:spLocks noChangeArrowheads="1"/>
          </p:cNvSpPr>
          <p:nvPr/>
        </p:nvSpPr>
        <p:spPr bwMode="auto">
          <a:xfrm>
            <a:off x="4508500" y="3924300"/>
            <a:ext cx="561975" cy="477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spcBef>
                <a:spcPct val="20000"/>
              </a:spcBef>
              <a:buSzPct val="180000"/>
            </a:pPr>
            <a:r>
              <a:rPr lang="en-US" b="1">
                <a:solidFill>
                  <a:srgbClr val="C00000"/>
                </a:solidFill>
              </a:rPr>
              <a:t>H</a:t>
            </a:r>
          </a:p>
        </p:txBody>
      </p:sp>
    </p:spTree>
    <p:extLst>
      <p:ext uri="{BB962C8B-B14F-4D97-AF65-F5344CB8AC3E}">
        <p14:creationId xmlns="" xmlns:p14="http://schemas.microsoft.com/office/powerpoint/2010/main" val="2142606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00365 0.23982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199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38889E-6 4.07407E-6 L 0.05503 0.170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423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851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0 L 0.05035 0.2402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423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1201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61111E-6 -1.48148E-6 L -0.00434 0.24005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23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199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22 -0.12106 L 0.054 0.1708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23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1458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2.77778E-6 2.59259E-6 L 0.11215 0.1016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423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50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017 0.00046 L 0.11754 0.24028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423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1199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0018 0.00024 L 0.17622 0.17084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423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 build="p"/>
      <p:bldP spid="423953" grpId="0" animBg="1"/>
      <p:bldP spid="423954" grpId="0" animBg="1"/>
      <p:bldP spid="423955" grpId="0" animBg="1"/>
      <p:bldP spid="423956" grpId="0" animBg="1"/>
      <p:bldP spid="423957" grpId="0" animBg="1"/>
      <p:bldP spid="423958" grpId="0" animBg="1"/>
      <p:bldP spid="423959" grpId="0" animBg="1"/>
      <p:bldP spid="42396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Split, Compact, Expand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Each thread must answer a simple question: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“Where do I write my output?”</a:t>
            </a:r>
          </a:p>
          <a:p>
            <a:pPr eaLnBrk="1" hangingPunct="1"/>
            <a:endParaRPr lang="en-US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 smtClean="0"/>
              <a:t>The answer depends on what other threads write!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>
                <a:solidFill>
                  <a:schemeClr val="tx2"/>
                </a:solidFill>
              </a:rPr>
              <a:t>Scan</a:t>
            </a:r>
            <a:r>
              <a:rPr lang="en-US" dirty="0" smtClean="0"/>
              <a:t> provides an efficient parallel answer</a:t>
            </a:r>
          </a:p>
        </p:txBody>
      </p:sp>
    </p:spTree>
    <p:extLst>
      <p:ext uri="{BB962C8B-B14F-4D97-AF65-F5344CB8AC3E}">
        <p14:creationId xmlns="" xmlns:p14="http://schemas.microsoft.com/office/powerpoint/2010/main" val="3092871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Scan (a.k.a. Parallel Prefix Sum)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35075"/>
            <a:ext cx="8369300" cy="4724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Given an array </a:t>
            </a:r>
            <a:r>
              <a:rPr lang="en-US" sz="2400" dirty="0" smtClean="0">
                <a:solidFill>
                  <a:schemeClr val="tx2"/>
                </a:solidFill>
              </a:rPr>
              <a:t>A = </a:t>
            </a:r>
            <a:r>
              <a:rPr lang="en-US" sz="2400" dirty="0" smtClean="0">
                <a:solidFill>
                  <a:schemeClr val="tx2"/>
                </a:solidFill>
                <a:sym typeface="Symbol" charset="2"/>
              </a:rPr>
              <a:t>[</a:t>
            </a:r>
            <a:r>
              <a:rPr lang="en-US" sz="2400" i="1" dirty="0" smtClean="0">
                <a:solidFill>
                  <a:schemeClr val="tx2"/>
                </a:solidFill>
                <a:sym typeface="Symbol" charset="2"/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  <a:sym typeface="Symbol" charset="2"/>
              </a:rPr>
              <a:t>0</a:t>
            </a:r>
            <a:r>
              <a:rPr lang="en-US" sz="2400" dirty="0" smtClean="0">
                <a:solidFill>
                  <a:schemeClr val="tx2"/>
                </a:solidFill>
                <a:sym typeface="Symbol" charset="2"/>
              </a:rPr>
              <a:t>, </a:t>
            </a:r>
            <a:r>
              <a:rPr lang="en-US" sz="2400" i="1" dirty="0" smtClean="0">
                <a:solidFill>
                  <a:schemeClr val="tx2"/>
                </a:solidFill>
                <a:sym typeface="Symbol" charset="2"/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  <a:sym typeface="Symbol" charset="2"/>
              </a:rPr>
              <a:t>1</a:t>
            </a:r>
            <a:r>
              <a:rPr lang="en-US" sz="2400" dirty="0" smtClean="0">
                <a:solidFill>
                  <a:schemeClr val="tx2"/>
                </a:solidFill>
                <a:sym typeface="Symbol" charset="2"/>
              </a:rPr>
              <a:t>, …, </a:t>
            </a:r>
            <a:r>
              <a:rPr lang="en-US" sz="2400" i="1" dirty="0" smtClean="0">
                <a:solidFill>
                  <a:schemeClr val="tx2"/>
                </a:solidFill>
                <a:sym typeface="Symbol" charset="2"/>
              </a:rPr>
              <a:t>a</a:t>
            </a:r>
            <a:r>
              <a:rPr lang="en-US" sz="2400" i="1" u="sng" baseline="-25000" dirty="0" smtClean="0">
                <a:solidFill>
                  <a:schemeClr val="tx2"/>
                </a:solidFill>
                <a:sym typeface="Symbol" charset="2"/>
              </a:rPr>
              <a:t>n</a:t>
            </a:r>
            <a:r>
              <a:rPr lang="en-US" sz="2400" baseline="-25000" dirty="0" smtClean="0">
                <a:solidFill>
                  <a:schemeClr val="tx2"/>
                </a:solidFill>
                <a:sym typeface="Symbol" charset="2"/>
              </a:rPr>
              <a:t>-1</a:t>
            </a:r>
            <a:r>
              <a:rPr lang="en-US" sz="2400" dirty="0" smtClean="0">
                <a:solidFill>
                  <a:schemeClr val="tx2"/>
                </a:solidFill>
                <a:sym typeface="Symbol" charset="2"/>
              </a:rPr>
              <a:t>] </a:t>
            </a:r>
            <a:br>
              <a:rPr lang="en-US" sz="2400" dirty="0" smtClean="0">
                <a:solidFill>
                  <a:schemeClr val="tx2"/>
                </a:solidFill>
                <a:sym typeface="Symbol" charset="2"/>
              </a:rPr>
            </a:br>
            <a:r>
              <a:rPr lang="en-US" sz="2400" dirty="0" smtClean="0">
                <a:sym typeface="Symbol" charset="2"/>
              </a:rPr>
              <a:t>and a binary associative operator  with identity </a:t>
            </a:r>
            <a:r>
              <a:rPr lang="en-US" sz="2400" i="1" dirty="0" smtClean="0">
                <a:sym typeface="Symbol" charset="2"/>
              </a:rPr>
              <a:t>I, </a:t>
            </a:r>
          </a:p>
          <a:p>
            <a:pPr algn="ctr" eaLnBrk="1" hangingPunct="1">
              <a:buFontTx/>
              <a:buNone/>
            </a:pPr>
            <a:endParaRPr lang="en-US" sz="2400" dirty="0" smtClean="0">
              <a:sym typeface="Symbol" charset="2"/>
            </a:endParaRPr>
          </a:p>
          <a:p>
            <a:pPr algn="ctr" eaLnBrk="1" hangingPunct="1">
              <a:buFontTx/>
              <a:buNone/>
            </a:pPr>
            <a:r>
              <a:rPr lang="en-US" sz="2400" dirty="0" smtClean="0">
                <a:sym typeface="Symbol" charset="2"/>
              </a:rPr>
              <a:t>scan(A) = </a:t>
            </a:r>
            <a:r>
              <a:rPr lang="en-US" sz="2400" dirty="0" smtClean="0">
                <a:solidFill>
                  <a:schemeClr val="tx2"/>
                </a:solidFill>
                <a:sym typeface="Symbol" charset="2"/>
              </a:rPr>
              <a:t>[</a:t>
            </a:r>
            <a:r>
              <a:rPr lang="en-US" sz="2400" i="1" dirty="0" smtClean="0">
                <a:solidFill>
                  <a:schemeClr val="tx2"/>
                </a:solidFill>
                <a:sym typeface="Symbol" charset="2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sym typeface="Symbol" charset="2"/>
              </a:rPr>
              <a:t>, </a:t>
            </a:r>
            <a:r>
              <a:rPr lang="en-US" sz="2400" i="1" dirty="0" smtClean="0">
                <a:solidFill>
                  <a:schemeClr val="tx2"/>
                </a:solidFill>
                <a:sym typeface="Symbol" charset="2"/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  <a:sym typeface="Symbol" charset="2"/>
              </a:rPr>
              <a:t>0</a:t>
            </a:r>
            <a:r>
              <a:rPr lang="en-US" sz="2400" dirty="0" smtClean="0">
                <a:solidFill>
                  <a:schemeClr val="tx2"/>
                </a:solidFill>
                <a:sym typeface="Symbol" charset="2"/>
              </a:rPr>
              <a:t>, (</a:t>
            </a:r>
            <a:r>
              <a:rPr lang="en-US" sz="2400" i="1" dirty="0" smtClean="0">
                <a:solidFill>
                  <a:schemeClr val="tx2"/>
                </a:solidFill>
                <a:sym typeface="Symbol" charset="2"/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  <a:sym typeface="Symbol" charset="2"/>
              </a:rPr>
              <a:t>0 </a:t>
            </a:r>
            <a:r>
              <a:rPr lang="en-US" sz="2400" dirty="0" smtClean="0">
                <a:solidFill>
                  <a:schemeClr val="tx2"/>
                </a:solidFill>
                <a:sym typeface="Symbol" charset="2"/>
              </a:rPr>
              <a:t> </a:t>
            </a:r>
            <a:r>
              <a:rPr lang="en-US" sz="2400" i="1" dirty="0" smtClean="0">
                <a:solidFill>
                  <a:schemeClr val="tx2"/>
                </a:solidFill>
                <a:sym typeface="Symbol" charset="2"/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  <a:sym typeface="Symbol" charset="2"/>
              </a:rPr>
              <a:t>1</a:t>
            </a:r>
            <a:r>
              <a:rPr lang="en-US" sz="2400" dirty="0" smtClean="0">
                <a:solidFill>
                  <a:schemeClr val="tx2"/>
                </a:solidFill>
                <a:sym typeface="Symbol" charset="2"/>
              </a:rPr>
              <a:t>), …, (</a:t>
            </a:r>
            <a:r>
              <a:rPr lang="en-US" sz="2400" i="1" dirty="0" smtClean="0">
                <a:solidFill>
                  <a:schemeClr val="tx2"/>
                </a:solidFill>
                <a:sym typeface="Symbol" charset="2"/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  <a:sym typeface="Symbol" charset="2"/>
              </a:rPr>
              <a:t>0 </a:t>
            </a:r>
            <a:r>
              <a:rPr lang="en-US" sz="2400" dirty="0" smtClean="0">
                <a:solidFill>
                  <a:schemeClr val="tx2"/>
                </a:solidFill>
                <a:sym typeface="Symbol" charset="2"/>
              </a:rPr>
              <a:t> </a:t>
            </a:r>
            <a:r>
              <a:rPr lang="en-US" sz="2400" i="1" dirty="0" smtClean="0">
                <a:solidFill>
                  <a:schemeClr val="tx2"/>
                </a:solidFill>
                <a:sym typeface="Symbol" charset="2"/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  <a:sym typeface="Symbol" charset="2"/>
              </a:rPr>
              <a:t>1 </a:t>
            </a:r>
            <a:r>
              <a:rPr lang="en-US" sz="2400" dirty="0" smtClean="0">
                <a:solidFill>
                  <a:schemeClr val="tx2"/>
                </a:solidFill>
                <a:sym typeface="Symbol" charset="2"/>
              </a:rPr>
              <a:t> …  </a:t>
            </a:r>
            <a:r>
              <a:rPr lang="en-US" sz="2400" i="1" dirty="0" smtClean="0">
                <a:solidFill>
                  <a:schemeClr val="tx2"/>
                </a:solidFill>
                <a:sym typeface="Symbol" charset="2"/>
              </a:rPr>
              <a:t>a</a:t>
            </a:r>
            <a:r>
              <a:rPr lang="en-US" sz="2400" i="1" baseline="-25000" dirty="0" smtClean="0">
                <a:solidFill>
                  <a:schemeClr val="tx2"/>
                </a:solidFill>
                <a:sym typeface="Symbol" charset="2"/>
              </a:rPr>
              <a:t>n</a:t>
            </a:r>
            <a:r>
              <a:rPr lang="en-US" sz="2400" baseline="-25000" dirty="0" smtClean="0">
                <a:solidFill>
                  <a:schemeClr val="tx2"/>
                </a:solidFill>
                <a:sym typeface="Symbol" charset="2"/>
              </a:rPr>
              <a:t>-2</a:t>
            </a:r>
            <a:r>
              <a:rPr lang="en-US" sz="2400" dirty="0" smtClean="0">
                <a:solidFill>
                  <a:schemeClr val="tx2"/>
                </a:solidFill>
                <a:sym typeface="Symbol" charset="2"/>
              </a:rPr>
              <a:t>)]</a:t>
            </a:r>
            <a:endParaRPr lang="en-US" sz="2400" baseline="-25000" dirty="0" smtClean="0"/>
          </a:p>
          <a:p>
            <a:pPr eaLnBrk="1" hangingPunct="1"/>
            <a:endParaRPr lang="en-US" sz="1800" dirty="0" smtClean="0">
              <a:latin typeface="Times New Roman" charset="0"/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Prefix sum:  if  is addition, then scan on the series</a:t>
            </a:r>
          </a:p>
          <a:p>
            <a:pPr algn="ctr" eaLnBrk="1" hangingPunct="1">
              <a:buFontTx/>
              <a:buNone/>
            </a:pPr>
            <a:endParaRPr lang="en-US" sz="2400" dirty="0" smtClean="0">
              <a:solidFill>
                <a:schemeClr val="tx2"/>
              </a:solidFill>
              <a:sym typeface="Symbol" charset="2"/>
            </a:endParaRPr>
          </a:p>
          <a:p>
            <a:pPr algn="ctr" eaLnBrk="1" hangingPunct="1">
              <a:buFontTx/>
              <a:buNone/>
            </a:pPr>
            <a:endParaRPr lang="en-US" sz="2400" dirty="0" smtClean="0">
              <a:solidFill>
                <a:schemeClr val="tx2"/>
              </a:solidFill>
              <a:sym typeface="Symbol" charset="2"/>
            </a:endParaRPr>
          </a:p>
          <a:p>
            <a:pPr algn="ctr" eaLnBrk="1" hangingPunct="1">
              <a:buFontTx/>
              <a:buNone/>
            </a:pPr>
            <a:r>
              <a:rPr lang="en-US" sz="2400" dirty="0" smtClean="0">
                <a:sym typeface="Symbol" charset="2"/>
              </a:rPr>
              <a:t>returns the series </a:t>
            </a:r>
          </a:p>
          <a:p>
            <a:pPr algn="ctr" eaLnBrk="1" hangingPunct="1">
              <a:buFontTx/>
              <a:buNone/>
            </a:pPr>
            <a:endParaRPr lang="en-US" sz="2400" dirty="0" smtClean="0">
              <a:solidFill>
                <a:schemeClr val="tx2"/>
              </a:solidFill>
              <a:sym typeface="Symbol" charset="2"/>
            </a:endParaRPr>
          </a:p>
        </p:txBody>
      </p:sp>
      <p:graphicFrame>
        <p:nvGraphicFramePr>
          <p:cNvPr id="429102" name="Group 46"/>
          <p:cNvGraphicFramePr>
            <a:graphicFrameLocks noGrp="1"/>
          </p:cNvGraphicFramePr>
          <p:nvPr/>
        </p:nvGraphicFramePr>
        <p:xfrm>
          <a:off x="2066925" y="4038600"/>
          <a:ext cx="4867275" cy="396875"/>
        </p:xfrm>
        <a:graphic>
          <a:graphicData uri="http://schemas.openxmlformats.org/drawingml/2006/table">
            <a:tbl>
              <a:tblPr/>
              <a:tblGrid>
                <a:gridCol w="608013"/>
                <a:gridCol w="609600"/>
                <a:gridCol w="608012"/>
                <a:gridCol w="608013"/>
                <a:gridCol w="608012"/>
                <a:gridCol w="609600"/>
                <a:gridCol w="608013"/>
                <a:gridCol w="608012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9143" name="Group 8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2222674"/>
              </p:ext>
            </p:extLst>
          </p:nvPr>
        </p:nvGraphicFramePr>
        <p:xfrm>
          <a:off x="2066925" y="5243513"/>
          <a:ext cx="4867275" cy="396875"/>
        </p:xfrm>
        <a:graphic>
          <a:graphicData uri="http://schemas.openxmlformats.org/drawingml/2006/table">
            <a:tbl>
              <a:tblPr/>
              <a:tblGrid>
                <a:gridCol w="608013"/>
                <a:gridCol w="609600"/>
                <a:gridCol w="608012"/>
                <a:gridCol w="608013"/>
                <a:gridCol w="608012"/>
                <a:gridCol w="609600"/>
                <a:gridCol w="608013"/>
                <a:gridCol w="608012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30716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of Scan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0963"/>
            <a:ext cx="8369300" cy="48418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Scan is a simple and useful parallel building block for many parallel algorithms: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Fascinating, since scan is </a:t>
            </a:r>
            <a:r>
              <a:rPr lang="en-US" dirty="0" smtClean="0">
                <a:solidFill>
                  <a:srgbClr val="C00000"/>
                </a:solidFill>
              </a:rPr>
              <a:t>unnecessary </a:t>
            </a:r>
            <a:r>
              <a:rPr lang="en-US" dirty="0" smtClean="0"/>
              <a:t>in sequential computing!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974725" y="2493963"/>
            <a:ext cx="35115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SzPct val="180000"/>
              <a:buFontTx/>
              <a:buBlip>
                <a:blip r:embed="rId2"/>
              </a:buBlip>
            </a:pPr>
            <a:r>
              <a:rPr lang="en-US" sz="2000" b="1"/>
              <a:t>Radix sort</a:t>
            </a:r>
          </a:p>
          <a:p>
            <a:pPr marL="457200" indent="-457200">
              <a:spcBef>
                <a:spcPct val="20000"/>
              </a:spcBef>
              <a:buSzPct val="180000"/>
              <a:buFontTx/>
              <a:buBlip>
                <a:blip r:embed="rId2"/>
              </a:buBlip>
            </a:pPr>
            <a:r>
              <a:rPr lang="en-US" sz="2000" b="1"/>
              <a:t>Quicksort (seg. scan)</a:t>
            </a:r>
          </a:p>
          <a:p>
            <a:pPr marL="457200" indent="-457200">
              <a:spcBef>
                <a:spcPct val="20000"/>
              </a:spcBef>
              <a:buSzPct val="180000"/>
              <a:buFontTx/>
              <a:buBlip>
                <a:blip r:embed="rId2"/>
              </a:buBlip>
            </a:pPr>
            <a:r>
              <a:rPr lang="en-US" sz="2000" b="1"/>
              <a:t>String comparison</a:t>
            </a:r>
          </a:p>
          <a:p>
            <a:pPr marL="457200" indent="-457200">
              <a:spcBef>
                <a:spcPct val="20000"/>
              </a:spcBef>
              <a:buSzPct val="180000"/>
              <a:buFontTx/>
              <a:buBlip>
                <a:blip r:embed="rId2"/>
              </a:buBlip>
            </a:pPr>
            <a:r>
              <a:rPr lang="en-US" sz="2000" b="1"/>
              <a:t>Lexical analysis</a:t>
            </a:r>
          </a:p>
          <a:p>
            <a:pPr marL="457200" indent="-457200">
              <a:spcBef>
                <a:spcPct val="20000"/>
              </a:spcBef>
              <a:buSzPct val="180000"/>
              <a:buFontTx/>
              <a:buBlip>
                <a:blip r:embed="rId2"/>
              </a:buBlip>
            </a:pPr>
            <a:r>
              <a:rPr lang="en-US" sz="2000" b="1"/>
              <a:t>Stream compaction</a:t>
            </a:r>
          </a:p>
          <a:p>
            <a:pPr marL="457200" indent="-457200">
              <a:spcBef>
                <a:spcPct val="20000"/>
              </a:spcBef>
              <a:buSzPct val="180000"/>
              <a:buFontTx/>
              <a:buBlip>
                <a:blip r:embed="rId2"/>
              </a:buBlip>
            </a:pPr>
            <a:r>
              <a:rPr lang="en-US" sz="2000" b="1"/>
              <a:t>Run-length encoding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657725" y="2493963"/>
            <a:ext cx="35052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SzPct val="180000"/>
              <a:buFontTx/>
              <a:buBlip>
                <a:blip r:embed="rId2"/>
              </a:buBlip>
            </a:pPr>
            <a:r>
              <a:rPr lang="en-US" sz="2000" b="1"/>
              <a:t>Polynomial evaluation</a:t>
            </a:r>
          </a:p>
          <a:p>
            <a:pPr marL="457200" indent="-457200">
              <a:spcBef>
                <a:spcPct val="20000"/>
              </a:spcBef>
              <a:buSzPct val="180000"/>
              <a:buFontTx/>
              <a:buBlip>
                <a:blip r:embed="rId2"/>
              </a:buBlip>
            </a:pPr>
            <a:r>
              <a:rPr lang="en-US" sz="2000" b="1"/>
              <a:t>Solving recurrences</a:t>
            </a:r>
          </a:p>
          <a:p>
            <a:pPr marL="457200" indent="-457200">
              <a:spcBef>
                <a:spcPct val="20000"/>
              </a:spcBef>
              <a:buSzPct val="180000"/>
              <a:buFontTx/>
              <a:buBlip>
                <a:blip r:embed="rId2"/>
              </a:buBlip>
            </a:pPr>
            <a:r>
              <a:rPr lang="en-US" sz="2000" b="1"/>
              <a:t>Tree operations</a:t>
            </a:r>
          </a:p>
          <a:p>
            <a:pPr marL="457200" indent="-457200">
              <a:spcBef>
                <a:spcPct val="20000"/>
              </a:spcBef>
              <a:buSzPct val="180000"/>
              <a:buFontTx/>
              <a:buBlip>
                <a:blip r:embed="rId2"/>
              </a:buBlip>
            </a:pPr>
            <a:r>
              <a:rPr lang="en-US" sz="2000" b="1"/>
              <a:t>Histograms</a:t>
            </a:r>
          </a:p>
          <a:p>
            <a:pPr marL="457200" indent="-457200">
              <a:spcBef>
                <a:spcPct val="20000"/>
              </a:spcBef>
              <a:buSzPct val="180000"/>
              <a:buFontTx/>
              <a:buBlip>
                <a:blip r:embed="rId2"/>
              </a:buBlip>
            </a:pPr>
            <a:r>
              <a:rPr lang="en-US" sz="2000" b="1"/>
              <a:t>Allocation</a:t>
            </a:r>
          </a:p>
          <a:p>
            <a:pPr marL="457200" indent="-457200">
              <a:spcBef>
                <a:spcPct val="20000"/>
              </a:spcBef>
              <a:buSzPct val="180000"/>
              <a:buFontTx/>
              <a:buBlip>
                <a:blip r:embed="rId2"/>
              </a:buBlip>
            </a:pPr>
            <a:r>
              <a:rPr lang="en-US" sz="2000" b="1"/>
              <a:t>Etc.</a:t>
            </a:r>
          </a:p>
        </p:txBody>
      </p:sp>
    </p:spTree>
    <p:extLst>
      <p:ext uri="{BB962C8B-B14F-4D97-AF65-F5344CB8AC3E}">
        <p14:creationId xmlns="" xmlns:p14="http://schemas.microsoft.com/office/powerpoint/2010/main" val="2880866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Serial Scan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err="1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2400" dirty="0" smtClean="0">
                <a:latin typeface="Courier New" charset="0"/>
                <a:cs typeface="Courier New" charset="0"/>
              </a:rPr>
              <a:t> input[8] = {3, 1, 7, 0, 4, 1, 6, 3}; </a:t>
            </a:r>
          </a:p>
          <a:p>
            <a:pPr>
              <a:buFontTx/>
              <a:buNone/>
            </a:pPr>
            <a:r>
              <a:rPr lang="en-US" sz="2400" dirty="0" err="1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2400" dirty="0" smtClean="0">
                <a:latin typeface="Courier New" charset="0"/>
                <a:cs typeface="Courier New" charset="0"/>
              </a:rPr>
              <a:t> result[8];</a:t>
            </a:r>
          </a:p>
          <a:p>
            <a:pPr>
              <a:buFontTx/>
              <a:buNone/>
            </a:pPr>
            <a:r>
              <a:rPr lang="en-US" sz="2400" dirty="0" err="1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2400" dirty="0" smtClean="0">
                <a:latin typeface="Courier New" charset="0"/>
                <a:cs typeface="Courier New" charset="0"/>
              </a:rPr>
              <a:t>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running_sum</a:t>
            </a:r>
            <a:r>
              <a:rPr lang="en-US" sz="2400" dirty="0" smtClean="0">
                <a:latin typeface="Courier New" charset="0"/>
                <a:cs typeface="Courier New" charset="0"/>
              </a:rPr>
              <a:t> = 0;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for</a:t>
            </a:r>
            <a:r>
              <a:rPr lang="en-US" sz="2400" dirty="0" smtClean="0">
                <a:latin typeface="Courier New" charset="0"/>
                <a:cs typeface="Courier New" charset="0"/>
              </a:rPr>
              <a:t>(</a:t>
            </a:r>
            <a:r>
              <a:rPr lang="en-US" sz="2400" dirty="0" err="1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2400" dirty="0" smtClean="0">
                <a:latin typeface="Courier New" charset="0"/>
                <a:cs typeface="Courier New" charset="0"/>
              </a:rPr>
              <a:t> i = 0; i &lt; 8; ++i)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{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result[i] =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running_sum</a:t>
            </a:r>
            <a:r>
              <a:rPr lang="en-US" sz="2400" dirty="0" smtClean="0">
                <a:latin typeface="Courier New" charset="0"/>
                <a:cs typeface="Courier New" charset="0"/>
              </a:rPr>
              <a:t>;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running_sum</a:t>
            </a:r>
            <a:r>
              <a:rPr lang="en-US" sz="2400" dirty="0" smtClean="0">
                <a:latin typeface="Courier New" charset="0"/>
                <a:cs typeface="Courier New" charset="0"/>
              </a:rPr>
              <a:t> += input[i];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}</a:t>
            </a:r>
          </a:p>
          <a:p>
            <a:pPr>
              <a:buFontTx/>
              <a:buNone/>
            </a:pPr>
            <a:endParaRPr lang="en-US" sz="2400" dirty="0" smtClean="0">
              <a:latin typeface="Courier New" charset="0"/>
              <a:cs typeface="Courier New" charset="0"/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// result = {0, 3, 4, 11, 11, 15, 16, 22}</a:t>
            </a:r>
          </a:p>
        </p:txBody>
      </p:sp>
    </p:spTree>
    <p:extLst>
      <p:ext uri="{BB962C8B-B14F-4D97-AF65-F5344CB8AC3E}">
        <p14:creationId xmlns="" xmlns:p14="http://schemas.microsoft.com/office/powerpoint/2010/main" val="84315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5800" y="1143000"/>
            <a:ext cx="4876800" cy="381000"/>
            <a:chOff x="762000" y="2590800"/>
            <a:chExt cx="4876800" cy="381000"/>
          </a:xfrm>
        </p:grpSpPr>
        <p:sp>
          <p:nvSpPr>
            <p:cNvPr id="6" name="Rectangle 5"/>
            <p:cNvSpPr/>
            <p:nvPr/>
          </p:nvSpPr>
          <p:spPr>
            <a:xfrm>
              <a:off x="762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0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71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0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81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00000"/>
                  </a:solidFill>
                  <a:latin typeface="+mj-lt"/>
                </a:rPr>
                <a:t>7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0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004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00000"/>
                  </a:solidFill>
                  <a:latin typeface="+mj-lt"/>
                </a:rPr>
                <a:t>4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0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19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00000"/>
                  </a:solidFill>
                  <a:latin typeface="+mj-lt"/>
                </a:rPr>
                <a:t>6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29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00000"/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Scan Algorithm – Preview</a:t>
            </a:r>
          </a:p>
        </p:txBody>
      </p:sp>
      <p:sp>
        <p:nvSpPr>
          <p:cNvPr id="64516" name="Text Box 24"/>
          <p:cNvSpPr txBox="1">
            <a:spLocks noChangeArrowheads="1"/>
          </p:cNvSpPr>
          <p:nvPr/>
        </p:nvSpPr>
        <p:spPr bwMode="auto">
          <a:xfrm>
            <a:off x="755650" y="1874838"/>
            <a:ext cx="45370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Assume array is already in shared memory</a:t>
            </a:r>
          </a:p>
        </p:txBody>
      </p:sp>
      <p:sp>
        <p:nvSpPr>
          <p:cNvPr id="64517" name="Text Box 25"/>
          <p:cNvSpPr txBox="1">
            <a:spLocks noChangeArrowheads="1"/>
          </p:cNvSpPr>
          <p:nvPr/>
        </p:nvSpPr>
        <p:spPr bwMode="auto">
          <a:xfrm>
            <a:off x="-38100" y="6553200"/>
            <a:ext cx="9220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180000"/>
            </a:pPr>
            <a:r>
              <a:rPr lang="en-US" sz="1600">
                <a:solidFill>
                  <a:srgbClr val="DDDDDD"/>
                </a:solidFill>
              </a:rPr>
              <a:t>See Harris, M., S. Sengupta, and J.D. Owens. “Parallel Prefix Sum (Scan) in CUDA”, </a:t>
            </a:r>
            <a:r>
              <a:rPr lang="en-US" sz="1600" i="1">
                <a:solidFill>
                  <a:srgbClr val="DDDDDD"/>
                </a:solidFill>
              </a:rPr>
              <a:t>GPU Gems 3</a:t>
            </a:r>
            <a:endParaRPr lang="en-US" sz="160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723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Scan Algorithm – Preview </a:t>
            </a:r>
          </a:p>
        </p:txBody>
      </p:sp>
      <p:sp>
        <p:nvSpPr>
          <p:cNvPr id="65539" name="Text Box 60"/>
          <p:cNvSpPr txBox="1">
            <a:spLocks noChangeArrowheads="1"/>
          </p:cNvSpPr>
          <p:nvPr/>
        </p:nvSpPr>
        <p:spPr bwMode="auto">
          <a:xfrm>
            <a:off x="5745163" y="1635125"/>
            <a:ext cx="2659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/>
              <a:t>Iteration 0, </a:t>
            </a:r>
            <a:r>
              <a:rPr lang="en-US" b="1" i="1"/>
              <a:t>n-1</a:t>
            </a:r>
            <a:r>
              <a:rPr lang="en-US" b="1"/>
              <a:t> threads</a:t>
            </a:r>
          </a:p>
        </p:txBody>
      </p:sp>
      <p:sp>
        <p:nvSpPr>
          <p:cNvPr id="65540" name="Text Box 61"/>
          <p:cNvSpPr txBox="1">
            <a:spLocks noChangeArrowheads="1"/>
          </p:cNvSpPr>
          <p:nvPr/>
        </p:nvSpPr>
        <p:spPr bwMode="auto">
          <a:xfrm>
            <a:off x="457200" y="5133975"/>
            <a:ext cx="84740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Iterate log(n) times. Each thread adds value </a:t>
            </a:r>
            <a:r>
              <a:rPr lang="en-US" i="1"/>
              <a:t>stride </a:t>
            </a:r>
            <a:r>
              <a:rPr lang="en-US"/>
              <a:t>elements away to its own value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5875338" y="4208463"/>
            <a:ext cx="2346325" cy="581025"/>
            <a:chOff x="3688" y="2293"/>
            <a:chExt cx="1478" cy="366"/>
          </a:xfrm>
        </p:grpSpPr>
        <p:sp>
          <p:nvSpPr>
            <p:cNvPr id="65588" name="Text Box 63"/>
            <p:cNvSpPr txBox="1">
              <a:spLocks noChangeArrowheads="1"/>
            </p:cNvSpPr>
            <p:nvPr/>
          </p:nvSpPr>
          <p:spPr bwMode="auto">
            <a:xfrm>
              <a:off x="3688" y="2293"/>
              <a:ext cx="1478" cy="366"/>
            </a:xfrm>
            <a:prstGeom prst="rect">
              <a:avLst/>
            </a:prstGeom>
            <a:solidFill>
              <a:schemeClr val="bg2">
                <a:alpha val="4196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1600"/>
                <a:t>Each       corresponds to a single thread.</a:t>
              </a:r>
            </a:p>
          </p:txBody>
        </p:sp>
        <p:sp>
          <p:nvSpPr>
            <p:cNvPr id="65589" name="AutoShape 64"/>
            <p:cNvSpPr>
              <a:spLocks noChangeArrowheads="1"/>
            </p:cNvSpPr>
            <p:nvPr/>
          </p:nvSpPr>
          <p:spPr bwMode="auto">
            <a:xfrm>
              <a:off x="4129" y="2359"/>
              <a:ext cx="115" cy="115"/>
            </a:xfrm>
            <a:prstGeom prst="flowChar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685800" y="1143000"/>
            <a:ext cx="4876800" cy="381000"/>
            <a:chOff x="762000" y="2590800"/>
            <a:chExt cx="4876800" cy="381000"/>
          </a:xfrm>
        </p:grpSpPr>
        <p:sp>
          <p:nvSpPr>
            <p:cNvPr id="43" name="Rectangle 42"/>
            <p:cNvSpPr/>
            <p:nvPr/>
          </p:nvSpPr>
          <p:spPr>
            <a:xfrm>
              <a:off x="762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371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81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7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5908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2004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4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810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19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6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29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685800" y="1935163"/>
            <a:ext cx="4876800" cy="381000"/>
            <a:chOff x="762000" y="2590800"/>
            <a:chExt cx="4876800" cy="381000"/>
          </a:xfrm>
        </p:grpSpPr>
        <p:sp>
          <p:nvSpPr>
            <p:cNvPr id="73" name="Rectangle 72"/>
            <p:cNvSpPr/>
            <p:nvPr/>
          </p:nvSpPr>
          <p:spPr>
            <a:xfrm>
              <a:off x="762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371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4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981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8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5908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7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2004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4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810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5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419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7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029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9</a:t>
              </a:r>
            </a:p>
          </p:txBody>
        </p:sp>
      </p:grpSp>
      <p:sp>
        <p:nvSpPr>
          <p:cNvPr id="65544" name="AutoShape 59"/>
          <p:cNvSpPr>
            <a:spLocks noChangeArrowheads="1"/>
          </p:cNvSpPr>
          <p:nvPr/>
        </p:nvSpPr>
        <p:spPr bwMode="auto">
          <a:xfrm>
            <a:off x="1509713" y="16398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5545" name="AutoShape 59"/>
          <p:cNvSpPr>
            <a:spLocks noChangeArrowheads="1"/>
          </p:cNvSpPr>
          <p:nvPr/>
        </p:nvSpPr>
        <p:spPr bwMode="auto">
          <a:xfrm>
            <a:off x="2119313" y="16398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5546" name="AutoShape 59"/>
          <p:cNvSpPr>
            <a:spLocks noChangeArrowheads="1"/>
          </p:cNvSpPr>
          <p:nvPr/>
        </p:nvSpPr>
        <p:spPr bwMode="auto">
          <a:xfrm>
            <a:off x="2728913" y="16398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5547" name="AutoShape 59"/>
          <p:cNvSpPr>
            <a:spLocks noChangeArrowheads="1"/>
          </p:cNvSpPr>
          <p:nvPr/>
        </p:nvSpPr>
        <p:spPr bwMode="auto">
          <a:xfrm>
            <a:off x="3338513" y="16398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5548" name="AutoShape 59"/>
          <p:cNvSpPr>
            <a:spLocks noChangeArrowheads="1"/>
          </p:cNvSpPr>
          <p:nvPr/>
        </p:nvSpPr>
        <p:spPr bwMode="auto">
          <a:xfrm>
            <a:off x="3948113" y="16398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5549" name="AutoShape 59"/>
          <p:cNvSpPr>
            <a:spLocks noChangeArrowheads="1"/>
          </p:cNvSpPr>
          <p:nvPr/>
        </p:nvSpPr>
        <p:spPr bwMode="auto">
          <a:xfrm>
            <a:off x="4557713" y="16398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5550" name="AutoShape 59"/>
          <p:cNvSpPr>
            <a:spLocks noChangeArrowheads="1"/>
          </p:cNvSpPr>
          <p:nvPr/>
        </p:nvSpPr>
        <p:spPr bwMode="auto">
          <a:xfrm>
            <a:off x="5167313" y="16398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cxnSp>
        <p:nvCxnSpPr>
          <p:cNvPr id="65551" name="AutoShape 44"/>
          <p:cNvCxnSpPr>
            <a:cxnSpLocks noChangeShapeType="1"/>
            <a:stCxn id="43" idx="2"/>
            <a:endCxn id="65544" idx="2"/>
          </p:cNvCxnSpPr>
          <p:nvPr/>
        </p:nvCxnSpPr>
        <p:spPr bwMode="auto">
          <a:xfrm rot="16200000" flipH="1">
            <a:off x="1146969" y="1367631"/>
            <a:ext cx="206375" cy="5191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52" name="AutoShape 44"/>
          <p:cNvCxnSpPr>
            <a:cxnSpLocks noChangeShapeType="1"/>
            <a:stCxn id="44" idx="2"/>
            <a:endCxn id="65545" idx="2"/>
          </p:cNvCxnSpPr>
          <p:nvPr/>
        </p:nvCxnSpPr>
        <p:spPr bwMode="auto">
          <a:xfrm rot="16200000" flipH="1">
            <a:off x="1756569" y="1367631"/>
            <a:ext cx="206375" cy="5191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53" name="AutoShape 44"/>
          <p:cNvCxnSpPr>
            <a:cxnSpLocks noChangeShapeType="1"/>
            <a:stCxn id="45" idx="2"/>
            <a:endCxn id="65546" idx="2"/>
          </p:cNvCxnSpPr>
          <p:nvPr/>
        </p:nvCxnSpPr>
        <p:spPr bwMode="auto">
          <a:xfrm rot="16200000" flipH="1">
            <a:off x="2366169" y="1367631"/>
            <a:ext cx="206375" cy="5191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54" name="AutoShape 44"/>
          <p:cNvCxnSpPr>
            <a:cxnSpLocks noChangeShapeType="1"/>
            <a:stCxn id="46" idx="2"/>
            <a:endCxn id="65547" idx="2"/>
          </p:cNvCxnSpPr>
          <p:nvPr/>
        </p:nvCxnSpPr>
        <p:spPr bwMode="auto">
          <a:xfrm rot="16200000" flipH="1">
            <a:off x="2975769" y="1367631"/>
            <a:ext cx="206375" cy="5191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55" name="AutoShape 44"/>
          <p:cNvCxnSpPr>
            <a:cxnSpLocks noChangeShapeType="1"/>
            <a:stCxn id="47" idx="2"/>
            <a:endCxn id="65548" idx="2"/>
          </p:cNvCxnSpPr>
          <p:nvPr/>
        </p:nvCxnSpPr>
        <p:spPr bwMode="auto">
          <a:xfrm rot="16200000" flipH="1">
            <a:off x="3585369" y="1367631"/>
            <a:ext cx="206375" cy="5191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56" name="AutoShape 44"/>
          <p:cNvCxnSpPr>
            <a:cxnSpLocks noChangeShapeType="1"/>
            <a:stCxn id="48" idx="2"/>
            <a:endCxn id="65549" idx="2"/>
          </p:cNvCxnSpPr>
          <p:nvPr/>
        </p:nvCxnSpPr>
        <p:spPr bwMode="auto">
          <a:xfrm rot="16200000" flipH="1">
            <a:off x="4194969" y="1367631"/>
            <a:ext cx="206375" cy="5191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57" name="AutoShape 44"/>
          <p:cNvCxnSpPr>
            <a:cxnSpLocks noChangeShapeType="1"/>
            <a:stCxn id="49" idx="2"/>
            <a:endCxn id="65550" idx="2"/>
          </p:cNvCxnSpPr>
          <p:nvPr/>
        </p:nvCxnSpPr>
        <p:spPr bwMode="auto">
          <a:xfrm rot="16200000" flipH="1">
            <a:off x="4804569" y="1367631"/>
            <a:ext cx="206375" cy="5191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58" name="AutoShape 44"/>
          <p:cNvCxnSpPr>
            <a:cxnSpLocks noChangeShapeType="1"/>
            <a:stCxn id="44" idx="2"/>
            <a:endCxn id="65544" idx="0"/>
          </p:cNvCxnSpPr>
          <p:nvPr/>
        </p:nvCxnSpPr>
        <p:spPr bwMode="auto">
          <a:xfrm rot="16200000" flipH="1">
            <a:off x="1542256" y="15819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59" name="AutoShape 44"/>
          <p:cNvCxnSpPr>
            <a:cxnSpLocks noChangeShapeType="1"/>
            <a:stCxn id="45" idx="2"/>
            <a:endCxn id="65545" idx="0"/>
          </p:cNvCxnSpPr>
          <p:nvPr/>
        </p:nvCxnSpPr>
        <p:spPr bwMode="auto">
          <a:xfrm rot="16200000" flipH="1">
            <a:off x="2151856" y="15819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60" name="AutoShape 44"/>
          <p:cNvCxnSpPr>
            <a:cxnSpLocks noChangeShapeType="1"/>
            <a:stCxn id="46" idx="2"/>
            <a:endCxn id="65546" idx="0"/>
          </p:cNvCxnSpPr>
          <p:nvPr/>
        </p:nvCxnSpPr>
        <p:spPr bwMode="auto">
          <a:xfrm rot="16200000" flipH="1">
            <a:off x="2761456" y="15819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61" name="AutoShape 44"/>
          <p:cNvCxnSpPr>
            <a:cxnSpLocks noChangeShapeType="1"/>
            <a:stCxn id="47" idx="2"/>
            <a:endCxn id="65547" idx="0"/>
          </p:cNvCxnSpPr>
          <p:nvPr/>
        </p:nvCxnSpPr>
        <p:spPr bwMode="auto">
          <a:xfrm rot="16200000" flipH="1">
            <a:off x="3371056" y="15819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62" name="AutoShape 44"/>
          <p:cNvCxnSpPr>
            <a:cxnSpLocks noChangeShapeType="1"/>
            <a:stCxn id="48" idx="2"/>
            <a:endCxn id="65548" idx="0"/>
          </p:cNvCxnSpPr>
          <p:nvPr/>
        </p:nvCxnSpPr>
        <p:spPr bwMode="auto">
          <a:xfrm rot="16200000" flipH="1">
            <a:off x="3980656" y="15819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63" name="AutoShape 44"/>
          <p:cNvCxnSpPr>
            <a:cxnSpLocks noChangeShapeType="1"/>
            <a:stCxn id="49" idx="2"/>
            <a:endCxn id="65549" idx="0"/>
          </p:cNvCxnSpPr>
          <p:nvPr/>
        </p:nvCxnSpPr>
        <p:spPr bwMode="auto">
          <a:xfrm rot="16200000" flipH="1">
            <a:off x="4590256" y="15819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64" name="AutoShape 44"/>
          <p:cNvCxnSpPr>
            <a:cxnSpLocks noChangeShapeType="1"/>
            <a:stCxn id="50" idx="2"/>
            <a:endCxn id="65550" idx="0"/>
          </p:cNvCxnSpPr>
          <p:nvPr/>
        </p:nvCxnSpPr>
        <p:spPr bwMode="auto">
          <a:xfrm rot="16200000" flipH="1">
            <a:off x="5199856" y="15819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65" name="AutoShape 44"/>
          <p:cNvCxnSpPr>
            <a:cxnSpLocks noChangeShapeType="1"/>
            <a:stCxn id="65544" idx="4"/>
            <a:endCxn id="74" idx="0"/>
          </p:cNvCxnSpPr>
          <p:nvPr/>
        </p:nvCxnSpPr>
        <p:spPr bwMode="auto">
          <a:xfrm rot="5400000">
            <a:off x="1543843" y="18788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66" name="AutoShape 44"/>
          <p:cNvCxnSpPr>
            <a:cxnSpLocks noChangeShapeType="1"/>
            <a:stCxn id="65545" idx="4"/>
            <a:endCxn id="75" idx="0"/>
          </p:cNvCxnSpPr>
          <p:nvPr/>
        </p:nvCxnSpPr>
        <p:spPr bwMode="auto">
          <a:xfrm rot="5400000">
            <a:off x="2153443" y="18788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67" name="AutoShape 44"/>
          <p:cNvCxnSpPr>
            <a:cxnSpLocks noChangeShapeType="1"/>
            <a:stCxn id="65546" idx="4"/>
            <a:endCxn id="76" idx="0"/>
          </p:cNvCxnSpPr>
          <p:nvPr/>
        </p:nvCxnSpPr>
        <p:spPr bwMode="auto">
          <a:xfrm rot="5400000">
            <a:off x="2763043" y="18788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68" name="AutoShape 44"/>
          <p:cNvCxnSpPr>
            <a:cxnSpLocks noChangeShapeType="1"/>
            <a:stCxn id="65547" idx="4"/>
            <a:endCxn id="77" idx="0"/>
          </p:cNvCxnSpPr>
          <p:nvPr/>
        </p:nvCxnSpPr>
        <p:spPr bwMode="auto">
          <a:xfrm rot="5400000">
            <a:off x="3372643" y="18788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69" name="AutoShape 44"/>
          <p:cNvCxnSpPr>
            <a:cxnSpLocks noChangeShapeType="1"/>
            <a:stCxn id="65548" idx="4"/>
            <a:endCxn id="78" idx="0"/>
          </p:cNvCxnSpPr>
          <p:nvPr/>
        </p:nvCxnSpPr>
        <p:spPr bwMode="auto">
          <a:xfrm rot="5400000">
            <a:off x="3982243" y="18788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70" name="AutoShape 44"/>
          <p:cNvCxnSpPr>
            <a:cxnSpLocks noChangeShapeType="1"/>
            <a:stCxn id="65549" idx="4"/>
            <a:endCxn id="79" idx="0"/>
          </p:cNvCxnSpPr>
          <p:nvPr/>
        </p:nvCxnSpPr>
        <p:spPr bwMode="auto">
          <a:xfrm rot="5400000">
            <a:off x="4591843" y="18788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71" name="AutoShape 44"/>
          <p:cNvCxnSpPr>
            <a:cxnSpLocks noChangeShapeType="1"/>
            <a:stCxn id="65550" idx="4"/>
            <a:endCxn id="80" idx="0"/>
          </p:cNvCxnSpPr>
          <p:nvPr/>
        </p:nvCxnSpPr>
        <p:spPr bwMode="auto">
          <a:xfrm rot="5400000">
            <a:off x="5201443" y="18788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1763142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Scan Algorithm – Preview </a:t>
            </a:r>
          </a:p>
        </p:txBody>
      </p:sp>
      <p:sp>
        <p:nvSpPr>
          <p:cNvPr id="66563" name="Text Box 89"/>
          <p:cNvSpPr txBox="1">
            <a:spLocks noChangeArrowheads="1"/>
          </p:cNvSpPr>
          <p:nvPr/>
        </p:nvSpPr>
        <p:spPr bwMode="auto">
          <a:xfrm>
            <a:off x="304800" y="5133975"/>
            <a:ext cx="854551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Iterate log(n) times. Each thread adds value </a:t>
            </a:r>
            <a:r>
              <a:rPr lang="en-US" i="1"/>
              <a:t>offset </a:t>
            </a:r>
            <a:r>
              <a:rPr lang="en-US"/>
              <a:t>elements away to its own value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6002338" y="4187825"/>
            <a:ext cx="2346325" cy="581025"/>
            <a:chOff x="3688" y="2293"/>
            <a:chExt cx="1478" cy="366"/>
          </a:xfrm>
        </p:grpSpPr>
        <p:sp>
          <p:nvSpPr>
            <p:cNvPr id="66645" name="Text Box 91"/>
            <p:cNvSpPr txBox="1">
              <a:spLocks noChangeArrowheads="1"/>
            </p:cNvSpPr>
            <p:nvPr/>
          </p:nvSpPr>
          <p:spPr bwMode="auto">
            <a:xfrm>
              <a:off x="3688" y="2293"/>
              <a:ext cx="1478" cy="366"/>
            </a:xfrm>
            <a:prstGeom prst="rect">
              <a:avLst/>
            </a:prstGeom>
            <a:solidFill>
              <a:schemeClr val="bg2">
                <a:alpha val="4196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1600"/>
                <a:t>Each       corresponds to a single thread.</a:t>
              </a:r>
            </a:p>
          </p:txBody>
        </p:sp>
        <p:sp>
          <p:nvSpPr>
            <p:cNvPr id="66646" name="AutoShape 92"/>
            <p:cNvSpPr>
              <a:spLocks noChangeArrowheads="1"/>
            </p:cNvSpPr>
            <p:nvPr/>
          </p:nvSpPr>
          <p:spPr bwMode="auto">
            <a:xfrm>
              <a:off x="4129" y="2359"/>
              <a:ext cx="115" cy="115"/>
            </a:xfrm>
            <a:prstGeom prst="flowChar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3" name="Group 214"/>
          <p:cNvGrpSpPr>
            <a:grpSpLocks/>
          </p:cNvGrpSpPr>
          <p:nvPr/>
        </p:nvGrpSpPr>
        <p:grpSpPr bwMode="auto">
          <a:xfrm>
            <a:off x="685800" y="2743200"/>
            <a:ext cx="4876800" cy="381000"/>
            <a:chOff x="762000" y="2590800"/>
            <a:chExt cx="4876800" cy="381000"/>
          </a:xfrm>
        </p:grpSpPr>
        <p:sp>
          <p:nvSpPr>
            <p:cNvPr id="216" name="Rectangle 215"/>
            <p:cNvSpPr/>
            <p:nvPr/>
          </p:nvSpPr>
          <p:spPr>
            <a:xfrm>
              <a:off x="762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1371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4</a:t>
              </a: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1981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11</a:t>
              </a: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5908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11</a:t>
              </a: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2004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12</a:t>
              </a: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810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12</a:t>
              </a: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419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11</a:t>
              </a: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29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14</a:t>
              </a:r>
            </a:p>
          </p:txBody>
        </p:sp>
      </p:grpSp>
      <p:sp>
        <p:nvSpPr>
          <p:cNvPr id="66566" name="Text Box 60"/>
          <p:cNvSpPr txBox="1">
            <a:spLocks noChangeArrowheads="1"/>
          </p:cNvSpPr>
          <p:nvPr/>
        </p:nvSpPr>
        <p:spPr bwMode="auto">
          <a:xfrm>
            <a:off x="5745163" y="2362200"/>
            <a:ext cx="2659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/>
              <a:t>Iteration 1, </a:t>
            </a:r>
            <a:r>
              <a:rPr lang="en-US" b="1" i="1"/>
              <a:t>n-2</a:t>
            </a:r>
            <a:r>
              <a:rPr lang="en-US" b="1"/>
              <a:t> threads</a:t>
            </a:r>
          </a:p>
        </p:txBody>
      </p:sp>
      <p:grpSp>
        <p:nvGrpSpPr>
          <p:cNvPr id="4" name="Group 258"/>
          <p:cNvGrpSpPr>
            <a:grpSpLocks/>
          </p:cNvGrpSpPr>
          <p:nvPr/>
        </p:nvGrpSpPr>
        <p:grpSpPr bwMode="auto">
          <a:xfrm>
            <a:off x="685800" y="1143000"/>
            <a:ext cx="4876800" cy="381000"/>
            <a:chOff x="762000" y="2590800"/>
            <a:chExt cx="4876800" cy="381000"/>
          </a:xfrm>
        </p:grpSpPr>
        <p:sp>
          <p:nvSpPr>
            <p:cNvPr id="260" name="Rectangle 259"/>
            <p:cNvSpPr/>
            <p:nvPr/>
          </p:nvSpPr>
          <p:spPr>
            <a:xfrm>
              <a:off x="762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1371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1981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7</a:t>
              </a: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25908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32004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4</a:t>
              </a: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3810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4419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6</a:t>
              </a: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5029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5" name="Group 267"/>
          <p:cNvGrpSpPr>
            <a:grpSpLocks/>
          </p:cNvGrpSpPr>
          <p:nvPr/>
        </p:nvGrpSpPr>
        <p:grpSpPr bwMode="auto">
          <a:xfrm>
            <a:off x="685800" y="1935163"/>
            <a:ext cx="4876800" cy="381000"/>
            <a:chOff x="762000" y="2590800"/>
            <a:chExt cx="4876800" cy="381000"/>
          </a:xfrm>
        </p:grpSpPr>
        <p:sp>
          <p:nvSpPr>
            <p:cNvPr id="269" name="Rectangle 268"/>
            <p:cNvSpPr/>
            <p:nvPr/>
          </p:nvSpPr>
          <p:spPr>
            <a:xfrm>
              <a:off x="762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1371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4</a:t>
              </a: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1981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8</a:t>
              </a:r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25908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7</a:t>
              </a:r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32004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4</a:t>
              </a: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3810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5</a:t>
              </a: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4419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7</a:t>
              </a:r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029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9</a:t>
              </a:r>
            </a:p>
          </p:txBody>
        </p:sp>
      </p:grpSp>
      <p:sp>
        <p:nvSpPr>
          <p:cNvPr id="66569" name="AutoShape 59"/>
          <p:cNvSpPr>
            <a:spLocks noChangeArrowheads="1"/>
          </p:cNvSpPr>
          <p:nvPr/>
        </p:nvSpPr>
        <p:spPr bwMode="auto">
          <a:xfrm>
            <a:off x="1509713" y="16398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6570" name="AutoShape 59"/>
          <p:cNvSpPr>
            <a:spLocks noChangeArrowheads="1"/>
          </p:cNvSpPr>
          <p:nvPr/>
        </p:nvSpPr>
        <p:spPr bwMode="auto">
          <a:xfrm>
            <a:off x="2119313" y="16398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6571" name="AutoShape 59"/>
          <p:cNvSpPr>
            <a:spLocks noChangeArrowheads="1"/>
          </p:cNvSpPr>
          <p:nvPr/>
        </p:nvSpPr>
        <p:spPr bwMode="auto">
          <a:xfrm>
            <a:off x="2728913" y="16398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6572" name="AutoShape 59"/>
          <p:cNvSpPr>
            <a:spLocks noChangeArrowheads="1"/>
          </p:cNvSpPr>
          <p:nvPr/>
        </p:nvSpPr>
        <p:spPr bwMode="auto">
          <a:xfrm>
            <a:off x="3338513" y="16398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6573" name="AutoShape 59"/>
          <p:cNvSpPr>
            <a:spLocks noChangeArrowheads="1"/>
          </p:cNvSpPr>
          <p:nvPr/>
        </p:nvSpPr>
        <p:spPr bwMode="auto">
          <a:xfrm>
            <a:off x="3948113" y="16398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6574" name="AutoShape 59"/>
          <p:cNvSpPr>
            <a:spLocks noChangeArrowheads="1"/>
          </p:cNvSpPr>
          <p:nvPr/>
        </p:nvSpPr>
        <p:spPr bwMode="auto">
          <a:xfrm>
            <a:off x="4557713" y="16398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6575" name="AutoShape 59"/>
          <p:cNvSpPr>
            <a:spLocks noChangeArrowheads="1"/>
          </p:cNvSpPr>
          <p:nvPr/>
        </p:nvSpPr>
        <p:spPr bwMode="auto">
          <a:xfrm>
            <a:off x="5167313" y="16398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cxnSp>
        <p:nvCxnSpPr>
          <p:cNvPr id="66576" name="AutoShape 44"/>
          <p:cNvCxnSpPr>
            <a:cxnSpLocks noChangeShapeType="1"/>
            <a:stCxn id="260" idx="2"/>
            <a:endCxn id="66569" idx="2"/>
          </p:cNvCxnSpPr>
          <p:nvPr/>
        </p:nvCxnSpPr>
        <p:spPr bwMode="auto">
          <a:xfrm rot="16200000" flipH="1">
            <a:off x="1146969" y="1367631"/>
            <a:ext cx="206375" cy="5191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77" name="AutoShape 44"/>
          <p:cNvCxnSpPr>
            <a:cxnSpLocks noChangeShapeType="1"/>
            <a:stCxn id="261" idx="2"/>
            <a:endCxn id="66570" idx="2"/>
          </p:cNvCxnSpPr>
          <p:nvPr/>
        </p:nvCxnSpPr>
        <p:spPr bwMode="auto">
          <a:xfrm rot="16200000" flipH="1">
            <a:off x="1756569" y="1367631"/>
            <a:ext cx="206375" cy="5191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78" name="AutoShape 44"/>
          <p:cNvCxnSpPr>
            <a:cxnSpLocks noChangeShapeType="1"/>
            <a:stCxn id="262" idx="2"/>
            <a:endCxn id="66571" idx="2"/>
          </p:cNvCxnSpPr>
          <p:nvPr/>
        </p:nvCxnSpPr>
        <p:spPr bwMode="auto">
          <a:xfrm rot="16200000" flipH="1">
            <a:off x="2366169" y="1367631"/>
            <a:ext cx="206375" cy="5191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79" name="AutoShape 44"/>
          <p:cNvCxnSpPr>
            <a:cxnSpLocks noChangeShapeType="1"/>
            <a:stCxn id="263" idx="2"/>
            <a:endCxn id="66572" idx="2"/>
          </p:cNvCxnSpPr>
          <p:nvPr/>
        </p:nvCxnSpPr>
        <p:spPr bwMode="auto">
          <a:xfrm rot="16200000" flipH="1">
            <a:off x="2975769" y="1367631"/>
            <a:ext cx="206375" cy="5191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80" name="AutoShape 44"/>
          <p:cNvCxnSpPr>
            <a:cxnSpLocks noChangeShapeType="1"/>
            <a:stCxn id="264" idx="2"/>
            <a:endCxn id="66573" idx="2"/>
          </p:cNvCxnSpPr>
          <p:nvPr/>
        </p:nvCxnSpPr>
        <p:spPr bwMode="auto">
          <a:xfrm rot="16200000" flipH="1">
            <a:off x="3585369" y="1367631"/>
            <a:ext cx="206375" cy="5191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81" name="AutoShape 44"/>
          <p:cNvCxnSpPr>
            <a:cxnSpLocks noChangeShapeType="1"/>
            <a:stCxn id="265" idx="2"/>
            <a:endCxn id="66574" idx="2"/>
          </p:cNvCxnSpPr>
          <p:nvPr/>
        </p:nvCxnSpPr>
        <p:spPr bwMode="auto">
          <a:xfrm rot="16200000" flipH="1">
            <a:off x="4194969" y="1367631"/>
            <a:ext cx="206375" cy="5191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82" name="AutoShape 44"/>
          <p:cNvCxnSpPr>
            <a:cxnSpLocks noChangeShapeType="1"/>
            <a:stCxn id="266" idx="2"/>
            <a:endCxn id="66575" idx="2"/>
          </p:cNvCxnSpPr>
          <p:nvPr/>
        </p:nvCxnSpPr>
        <p:spPr bwMode="auto">
          <a:xfrm rot="16200000" flipH="1">
            <a:off x="4804569" y="1367631"/>
            <a:ext cx="206375" cy="5191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83" name="AutoShape 44"/>
          <p:cNvCxnSpPr>
            <a:cxnSpLocks noChangeShapeType="1"/>
            <a:stCxn id="261" idx="2"/>
            <a:endCxn id="66569" idx="0"/>
          </p:cNvCxnSpPr>
          <p:nvPr/>
        </p:nvCxnSpPr>
        <p:spPr bwMode="auto">
          <a:xfrm rot="16200000" flipH="1">
            <a:off x="1542256" y="15819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84" name="AutoShape 44"/>
          <p:cNvCxnSpPr>
            <a:cxnSpLocks noChangeShapeType="1"/>
            <a:stCxn id="262" idx="2"/>
            <a:endCxn id="66570" idx="0"/>
          </p:cNvCxnSpPr>
          <p:nvPr/>
        </p:nvCxnSpPr>
        <p:spPr bwMode="auto">
          <a:xfrm rot="16200000" flipH="1">
            <a:off x="2151856" y="15819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85" name="AutoShape 44"/>
          <p:cNvCxnSpPr>
            <a:cxnSpLocks noChangeShapeType="1"/>
            <a:stCxn id="263" idx="2"/>
            <a:endCxn id="66571" idx="0"/>
          </p:cNvCxnSpPr>
          <p:nvPr/>
        </p:nvCxnSpPr>
        <p:spPr bwMode="auto">
          <a:xfrm rot="16200000" flipH="1">
            <a:off x="2761456" y="15819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86" name="AutoShape 44"/>
          <p:cNvCxnSpPr>
            <a:cxnSpLocks noChangeShapeType="1"/>
            <a:stCxn id="264" idx="2"/>
            <a:endCxn id="66572" idx="0"/>
          </p:cNvCxnSpPr>
          <p:nvPr/>
        </p:nvCxnSpPr>
        <p:spPr bwMode="auto">
          <a:xfrm rot="16200000" flipH="1">
            <a:off x="3371056" y="15819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87" name="AutoShape 44"/>
          <p:cNvCxnSpPr>
            <a:cxnSpLocks noChangeShapeType="1"/>
            <a:stCxn id="265" idx="2"/>
            <a:endCxn id="66573" idx="0"/>
          </p:cNvCxnSpPr>
          <p:nvPr/>
        </p:nvCxnSpPr>
        <p:spPr bwMode="auto">
          <a:xfrm rot="16200000" flipH="1">
            <a:off x="3980656" y="15819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88" name="AutoShape 44"/>
          <p:cNvCxnSpPr>
            <a:cxnSpLocks noChangeShapeType="1"/>
            <a:stCxn id="266" idx="2"/>
            <a:endCxn id="66574" idx="0"/>
          </p:cNvCxnSpPr>
          <p:nvPr/>
        </p:nvCxnSpPr>
        <p:spPr bwMode="auto">
          <a:xfrm rot="16200000" flipH="1">
            <a:off x="4590256" y="15819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89" name="AutoShape 44"/>
          <p:cNvCxnSpPr>
            <a:cxnSpLocks noChangeShapeType="1"/>
            <a:stCxn id="267" idx="2"/>
            <a:endCxn id="66575" idx="0"/>
          </p:cNvCxnSpPr>
          <p:nvPr/>
        </p:nvCxnSpPr>
        <p:spPr bwMode="auto">
          <a:xfrm rot="16200000" flipH="1">
            <a:off x="5199856" y="15819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90" name="AutoShape 44"/>
          <p:cNvCxnSpPr>
            <a:cxnSpLocks noChangeShapeType="1"/>
            <a:stCxn id="66569" idx="4"/>
            <a:endCxn id="270" idx="0"/>
          </p:cNvCxnSpPr>
          <p:nvPr/>
        </p:nvCxnSpPr>
        <p:spPr bwMode="auto">
          <a:xfrm rot="5400000">
            <a:off x="1543843" y="18788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91" name="AutoShape 44"/>
          <p:cNvCxnSpPr>
            <a:cxnSpLocks noChangeShapeType="1"/>
            <a:stCxn id="66570" idx="4"/>
            <a:endCxn id="271" idx="0"/>
          </p:cNvCxnSpPr>
          <p:nvPr/>
        </p:nvCxnSpPr>
        <p:spPr bwMode="auto">
          <a:xfrm rot="5400000">
            <a:off x="2153443" y="18788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92" name="AutoShape 44"/>
          <p:cNvCxnSpPr>
            <a:cxnSpLocks noChangeShapeType="1"/>
            <a:stCxn id="66571" idx="4"/>
            <a:endCxn id="272" idx="0"/>
          </p:cNvCxnSpPr>
          <p:nvPr/>
        </p:nvCxnSpPr>
        <p:spPr bwMode="auto">
          <a:xfrm rot="5400000">
            <a:off x="2763043" y="18788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93" name="AutoShape 44"/>
          <p:cNvCxnSpPr>
            <a:cxnSpLocks noChangeShapeType="1"/>
            <a:stCxn id="66572" idx="4"/>
            <a:endCxn id="273" idx="0"/>
          </p:cNvCxnSpPr>
          <p:nvPr/>
        </p:nvCxnSpPr>
        <p:spPr bwMode="auto">
          <a:xfrm rot="5400000">
            <a:off x="3372643" y="18788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94" name="AutoShape 44"/>
          <p:cNvCxnSpPr>
            <a:cxnSpLocks noChangeShapeType="1"/>
            <a:stCxn id="66573" idx="4"/>
            <a:endCxn id="274" idx="0"/>
          </p:cNvCxnSpPr>
          <p:nvPr/>
        </p:nvCxnSpPr>
        <p:spPr bwMode="auto">
          <a:xfrm rot="5400000">
            <a:off x="3982243" y="18788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95" name="AutoShape 44"/>
          <p:cNvCxnSpPr>
            <a:cxnSpLocks noChangeShapeType="1"/>
            <a:stCxn id="66574" idx="4"/>
            <a:endCxn id="275" idx="0"/>
          </p:cNvCxnSpPr>
          <p:nvPr/>
        </p:nvCxnSpPr>
        <p:spPr bwMode="auto">
          <a:xfrm rot="5400000">
            <a:off x="4591843" y="18788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96" name="AutoShape 44"/>
          <p:cNvCxnSpPr>
            <a:cxnSpLocks noChangeShapeType="1"/>
            <a:stCxn id="66575" idx="4"/>
            <a:endCxn id="276" idx="0"/>
          </p:cNvCxnSpPr>
          <p:nvPr/>
        </p:nvCxnSpPr>
        <p:spPr bwMode="auto">
          <a:xfrm rot="5400000">
            <a:off x="5201443" y="18788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6597" name="AutoShape 59"/>
          <p:cNvSpPr>
            <a:spLocks noChangeArrowheads="1"/>
          </p:cNvSpPr>
          <p:nvPr/>
        </p:nvSpPr>
        <p:spPr bwMode="auto">
          <a:xfrm>
            <a:off x="2103438" y="2447925"/>
            <a:ext cx="182562" cy="182563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6598" name="AutoShape 59"/>
          <p:cNvSpPr>
            <a:spLocks noChangeArrowheads="1"/>
          </p:cNvSpPr>
          <p:nvPr/>
        </p:nvSpPr>
        <p:spPr bwMode="auto">
          <a:xfrm>
            <a:off x="2713038" y="2447925"/>
            <a:ext cx="182562" cy="182563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6599" name="AutoShape 59"/>
          <p:cNvSpPr>
            <a:spLocks noChangeArrowheads="1"/>
          </p:cNvSpPr>
          <p:nvPr/>
        </p:nvSpPr>
        <p:spPr bwMode="auto">
          <a:xfrm>
            <a:off x="3322638" y="2447925"/>
            <a:ext cx="182562" cy="182563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6600" name="AutoShape 59"/>
          <p:cNvSpPr>
            <a:spLocks noChangeArrowheads="1"/>
          </p:cNvSpPr>
          <p:nvPr/>
        </p:nvSpPr>
        <p:spPr bwMode="auto">
          <a:xfrm>
            <a:off x="3932238" y="2447925"/>
            <a:ext cx="182562" cy="182563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6601" name="AutoShape 59"/>
          <p:cNvSpPr>
            <a:spLocks noChangeArrowheads="1"/>
          </p:cNvSpPr>
          <p:nvPr/>
        </p:nvSpPr>
        <p:spPr bwMode="auto">
          <a:xfrm>
            <a:off x="4541838" y="2447925"/>
            <a:ext cx="182562" cy="182563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6602" name="AutoShape 59"/>
          <p:cNvSpPr>
            <a:spLocks noChangeArrowheads="1"/>
          </p:cNvSpPr>
          <p:nvPr/>
        </p:nvSpPr>
        <p:spPr bwMode="auto">
          <a:xfrm>
            <a:off x="5151438" y="2447925"/>
            <a:ext cx="182562" cy="182563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cxnSp>
        <p:nvCxnSpPr>
          <p:cNvPr id="66603" name="AutoShape 44"/>
          <p:cNvCxnSpPr>
            <a:cxnSpLocks noChangeShapeType="1"/>
            <a:stCxn id="269" idx="2"/>
            <a:endCxn id="66597" idx="2"/>
          </p:cNvCxnSpPr>
          <p:nvPr/>
        </p:nvCxnSpPr>
        <p:spPr bwMode="auto">
          <a:xfrm rot="16200000" flipH="1">
            <a:off x="1435894" y="1870869"/>
            <a:ext cx="222250" cy="111283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604" name="AutoShape 44"/>
          <p:cNvCxnSpPr>
            <a:cxnSpLocks noChangeShapeType="1"/>
            <a:stCxn id="270" idx="2"/>
            <a:endCxn id="66598" idx="2"/>
          </p:cNvCxnSpPr>
          <p:nvPr/>
        </p:nvCxnSpPr>
        <p:spPr bwMode="auto">
          <a:xfrm rot="16200000" flipH="1">
            <a:off x="2045494" y="1870869"/>
            <a:ext cx="222250" cy="111283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605" name="AutoShape 44"/>
          <p:cNvCxnSpPr>
            <a:cxnSpLocks noChangeShapeType="1"/>
            <a:stCxn id="271" idx="2"/>
            <a:endCxn id="66599" idx="2"/>
          </p:cNvCxnSpPr>
          <p:nvPr/>
        </p:nvCxnSpPr>
        <p:spPr bwMode="auto">
          <a:xfrm rot="16200000" flipH="1">
            <a:off x="2655094" y="1870869"/>
            <a:ext cx="222250" cy="111283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606" name="AutoShape 44"/>
          <p:cNvCxnSpPr>
            <a:cxnSpLocks noChangeShapeType="1"/>
            <a:stCxn id="272" idx="2"/>
            <a:endCxn id="66600" idx="2"/>
          </p:cNvCxnSpPr>
          <p:nvPr/>
        </p:nvCxnSpPr>
        <p:spPr bwMode="auto">
          <a:xfrm rot="16200000" flipH="1">
            <a:off x="3264694" y="1870869"/>
            <a:ext cx="222250" cy="111283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607" name="AutoShape 44"/>
          <p:cNvCxnSpPr>
            <a:cxnSpLocks noChangeShapeType="1"/>
            <a:stCxn id="273" idx="2"/>
            <a:endCxn id="66601" idx="2"/>
          </p:cNvCxnSpPr>
          <p:nvPr/>
        </p:nvCxnSpPr>
        <p:spPr bwMode="auto">
          <a:xfrm rot="16200000" flipH="1">
            <a:off x="3874294" y="1870869"/>
            <a:ext cx="222250" cy="111283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608" name="AutoShape 44"/>
          <p:cNvCxnSpPr>
            <a:cxnSpLocks noChangeShapeType="1"/>
            <a:stCxn id="274" idx="2"/>
            <a:endCxn id="66602" idx="2"/>
          </p:cNvCxnSpPr>
          <p:nvPr/>
        </p:nvCxnSpPr>
        <p:spPr bwMode="auto">
          <a:xfrm rot="16200000" flipH="1">
            <a:off x="4483894" y="1870869"/>
            <a:ext cx="222250" cy="111283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609" name="AutoShape 44"/>
          <p:cNvCxnSpPr>
            <a:cxnSpLocks noChangeShapeType="1"/>
            <a:endCxn id="66597" idx="0"/>
          </p:cNvCxnSpPr>
          <p:nvPr/>
        </p:nvCxnSpPr>
        <p:spPr bwMode="auto">
          <a:xfrm rot="16200000" flipH="1">
            <a:off x="2135981" y="2389982"/>
            <a:ext cx="115887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610" name="AutoShape 44"/>
          <p:cNvCxnSpPr>
            <a:cxnSpLocks noChangeShapeType="1"/>
            <a:endCxn id="66598" idx="0"/>
          </p:cNvCxnSpPr>
          <p:nvPr/>
        </p:nvCxnSpPr>
        <p:spPr bwMode="auto">
          <a:xfrm rot="16200000" flipH="1">
            <a:off x="2745581" y="2389982"/>
            <a:ext cx="115887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611" name="AutoShape 44"/>
          <p:cNvCxnSpPr>
            <a:cxnSpLocks noChangeShapeType="1"/>
            <a:endCxn id="66599" idx="0"/>
          </p:cNvCxnSpPr>
          <p:nvPr/>
        </p:nvCxnSpPr>
        <p:spPr bwMode="auto">
          <a:xfrm rot="16200000" flipH="1">
            <a:off x="3355181" y="2389982"/>
            <a:ext cx="115887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612" name="AutoShape 44"/>
          <p:cNvCxnSpPr>
            <a:cxnSpLocks noChangeShapeType="1"/>
            <a:endCxn id="66600" idx="0"/>
          </p:cNvCxnSpPr>
          <p:nvPr/>
        </p:nvCxnSpPr>
        <p:spPr bwMode="auto">
          <a:xfrm rot="16200000" flipH="1">
            <a:off x="3964781" y="2389982"/>
            <a:ext cx="115887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613" name="AutoShape 44"/>
          <p:cNvCxnSpPr>
            <a:cxnSpLocks noChangeShapeType="1"/>
            <a:endCxn id="66601" idx="0"/>
          </p:cNvCxnSpPr>
          <p:nvPr/>
        </p:nvCxnSpPr>
        <p:spPr bwMode="auto">
          <a:xfrm rot="16200000" flipH="1">
            <a:off x="4574381" y="2389982"/>
            <a:ext cx="115887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614" name="AutoShape 44"/>
          <p:cNvCxnSpPr>
            <a:cxnSpLocks noChangeShapeType="1"/>
            <a:endCxn id="66602" idx="0"/>
          </p:cNvCxnSpPr>
          <p:nvPr/>
        </p:nvCxnSpPr>
        <p:spPr bwMode="auto">
          <a:xfrm rot="16200000" flipH="1">
            <a:off x="5183981" y="2389982"/>
            <a:ext cx="115887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615" name="AutoShape 44"/>
          <p:cNvCxnSpPr>
            <a:cxnSpLocks noChangeShapeType="1"/>
            <a:stCxn id="66597" idx="4"/>
          </p:cNvCxnSpPr>
          <p:nvPr/>
        </p:nvCxnSpPr>
        <p:spPr bwMode="auto">
          <a:xfrm rot="5400000">
            <a:off x="2138363" y="2686050"/>
            <a:ext cx="112712" cy="15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616" name="AutoShape 44"/>
          <p:cNvCxnSpPr>
            <a:cxnSpLocks noChangeShapeType="1"/>
            <a:stCxn id="66598" idx="4"/>
          </p:cNvCxnSpPr>
          <p:nvPr/>
        </p:nvCxnSpPr>
        <p:spPr bwMode="auto">
          <a:xfrm rot="5400000">
            <a:off x="2747963" y="2686050"/>
            <a:ext cx="112712" cy="15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617" name="AutoShape 44"/>
          <p:cNvCxnSpPr>
            <a:cxnSpLocks noChangeShapeType="1"/>
            <a:stCxn id="66599" idx="4"/>
          </p:cNvCxnSpPr>
          <p:nvPr/>
        </p:nvCxnSpPr>
        <p:spPr bwMode="auto">
          <a:xfrm rot="5400000">
            <a:off x="3357563" y="2686050"/>
            <a:ext cx="112712" cy="15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618" name="AutoShape 44"/>
          <p:cNvCxnSpPr>
            <a:cxnSpLocks noChangeShapeType="1"/>
            <a:stCxn id="66600" idx="4"/>
          </p:cNvCxnSpPr>
          <p:nvPr/>
        </p:nvCxnSpPr>
        <p:spPr bwMode="auto">
          <a:xfrm rot="5400000">
            <a:off x="3967163" y="2686050"/>
            <a:ext cx="112712" cy="15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619" name="AutoShape 44"/>
          <p:cNvCxnSpPr>
            <a:cxnSpLocks noChangeShapeType="1"/>
            <a:stCxn id="66601" idx="4"/>
          </p:cNvCxnSpPr>
          <p:nvPr/>
        </p:nvCxnSpPr>
        <p:spPr bwMode="auto">
          <a:xfrm rot="5400000">
            <a:off x="4576763" y="2686050"/>
            <a:ext cx="112712" cy="15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620" name="AutoShape 44"/>
          <p:cNvCxnSpPr>
            <a:cxnSpLocks noChangeShapeType="1"/>
            <a:stCxn id="66602" idx="4"/>
          </p:cNvCxnSpPr>
          <p:nvPr/>
        </p:nvCxnSpPr>
        <p:spPr bwMode="auto">
          <a:xfrm rot="5400000">
            <a:off x="5186363" y="2686050"/>
            <a:ext cx="112712" cy="15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380612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Scan Algorithm – Preview </a:t>
            </a:r>
          </a:p>
        </p:txBody>
      </p:sp>
      <p:sp>
        <p:nvSpPr>
          <p:cNvPr id="67587" name="Text Box 112"/>
          <p:cNvSpPr txBox="1">
            <a:spLocks noChangeArrowheads="1"/>
          </p:cNvSpPr>
          <p:nvPr/>
        </p:nvSpPr>
        <p:spPr bwMode="auto">
          <a:xfrm>
            <a:off x="304800" y="5129213"/>
            <a:ext cx="86106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Iterate log(n) times. Each thread adds value </a:t>
            </a:r>
            <a:r>
              <a:rPr lang="en-US" i="1"/>
              <a:t>offset </a:t>
            </a:r>
            <a:r>
              <a:rPr lang="en-US"/>
              <a:t>elements away to its own value.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Note that this algorithm operates in-place: no need for double buffering</a:t>
            </a:r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6048375" y="4203700"/>
            <a:ext cx="2346325" cy="581025"/>
            <a:chOff x="3688" y="2293"/>
            <a:chExt cx="1478" cy="366"/>
          </a:xfrm>
        </p:grpSpPr>
        <p:sp>
          <p:nvSpPr>
            <p:cNvPr id="67694" name="Text Box 116"/>
            <p:cNvSpPr txBox="1">
              <a:spLocks noChangeArrowheads="1"/>
            </p:cNvSpPr>
            <p:nvPr/>
          </p:nvSpPr>
          <p:spPr bwMode="auto">
            <a:xfrm>
              <a:off x="3688" y="2293"/>
              <a:ext cx="1478" cy="366"/>
            </a:xfrm>
            <a:prstGeom prst="rect">
              <a:avLst/>
            </a:prstGeom>
            <a:solidFill>
              <a:schemeClr val="bg2">
                <a:alpha val="4196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1600"/>
                <a:t>Each       corresponds to a single thread.</a:t>
              </a:r>
            </a:p>
          </p:txBody>
        </p:sp>
        <p:sp>
          <p:nvSpPr>
            <p:cNvPr id="67695" name="AutoShape 117"/>
            <p:cNvSpPr>
              <a:spLocks noChangeArrowheads="1"/>
            </p:cNvSpPr>
            <p:nvPr/>
          </p:nvSpPr>
          <p:spPr bwMode="auto">
            <a:xfrm>
              <a:off x="4129" y="2359"/>
              <a:ext cx="115" cy="115"/>
            </a:xfrm>
            <a:prstGeom prst="flowChar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3" name="Group 189"/>
          <p:cNvGrpSpPr>
            <a:grpSpLocks/>
          </p:cNvGrpSpPr>
          <p:nvPr/>
        </p:nvGrpSpPr>
        <p:grpSpPr bwMode="auto">
          <a:xfrm>
            <a:off x="685800" y="3529013"/>
            <a:ext cx="4876800" cy="381000"/>
            <a:chOff x="762000" y="2590800"/>
            <a:chExt cx="4876800" cy="381000"/>
          </a:xfrm>
        </p:grpSpPr>
        <p:sp>
          <p:nvSpPr>
            <p:cNvPr id="191" name="Rectangle 190"/>
            <p:cNvSpPr/>
            <p:nvPr/>
          </p:nvSpPr>
          <p:spPr>
            <a:xfrm>
              <a:off x="762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371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4</a:t>
              </a: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1981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11</a:t>
              </a: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25908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11</a:t>
              </a: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2004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15</a:t>
              </a: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810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16</a:t>
              </a: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419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22</a:t>
              </a: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029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25</a:t>
              </a:r>
            </a:p>
          </p:txBody>
        </p:sp>
      </p:grpSp>
      <p:sp>
        <p:nvSpPr>
          <p:cNvPr id="67590" name="Text Box 60"/>
          <p:cNvSpPr txBox="1">
            <a:spLocks noChangeArrowheads="1"/>
          </p:cNvSpPr>
          <p:nvPr/>
        </p:nvSpPr>
        <p:spPr bwMode="auto">
          <a:xfrm>
            <a:off x="5745163" y="3124200"/>
            <a:ext cx="2659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/>
              <a:t>Iteration </a:t>
            </a:r>
            <a:r>
              <a:rPr lang="en-US" b="1" i="1"/>
              <a:t>i</a:t>
            </a:r>
            <a:r>
              <a:rPr lang="en-US" b="1"/>
              <a:t>, </a:t>
            </a:r>
            <a:r>
              <a:rPr lang="en-US" b="1" i="1"/>
              <a:t>n-2</a:t>
            </a:r>
            <a:r>
              <a:rPr lang="en-US" b="1" i="1" baseline="30000"/>
              <a:t>i</a:t>
            </a:r>
            <a:r>
              <a:rPr lang="en-US" b="1"/>
              <a:t> threads</a:t>
            </a:r>
          </a:p>
        </p:txBody>
      </p:sp>
      <p:grpSp>
        <p:nvGrpSpPr>
          <p:cNvPr id="4" name="Group 235"/>
          <p:cNvGrpSpPr>
            <a:grpSpLocks/>
          </p:cNvGrpSpPr>
          <p:nvPr/>
        </p:nvGrpSpPr>
        <p:grpSpPr bwMode="auto">
          <a:xfrm>
            <a:off x="685800" y="2743200"/>
            <a:ext cx="4876800" cy="381000"/>
            <a:chOff x="762000" y="2590800"/>
            <a:chExt cx="4876800" cy="381000"/>
          </a:xfrm>
        </p:grpSpPr>
        <p:sp>
          <p:nvSpPr>
            <p:cNvPr id="237" name="Rectangle 236"/>
            <p:cNvSpPr/>
            <p:nvPr/>
          </p:nvSpPr>
          <p:spPr>
            <a:xfrm>
              <a:off x="762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1371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4</a:t>
              </a: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1981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11</a:t>
              </a: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25908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11</a:t>
              </a: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2004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12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3810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12</a:t>
              </a: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4419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11</a:t>
              </a: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029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14</a:t>
              </a:r>
            </a:p>
          </p:txBody>
        </p:sp>
      </p:grpSp>
      <p:grpSp>
        <p:nvGrpSpPr>
          <p:cNvPr id="5" name="Group 244"/>
          <p:cNvGrpSpPr>
            <a:grpSpLocks/>
          </p:cNvGrpSpPr>
          <p:nvPr/>
        </p:nvGrpSpPr>
        <p:grpSpPr bwMode="auto">
          <a:xfrm>
            <a:off x="685800" y="1143000"/>
            <a:ext cx="4876800" cy="381000"/>
            <a:chOff x="762000" y="2590800"/>
            <a:chExt cx="4876800" cy="381000"/>
          </a:xfrm>
        </p:grpSpPr>
        <p:sp>
          <p:nvSpPr>
            <p:cNvPr id="246" name="Rectangle 245"/>
            <p:cNvSpPr/>
            <p:nvPr/>
          </p:nvSpPr>
          <p:spPr>
            <a:xfrm>
              <a:off x="762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1371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1981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7</a:t>
              </a: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25908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32004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4</a:t>
              </a: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810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419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6</a:t>
              </a: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29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6" name="Group 253"/>
          <p:cNvGrpSpPr>
            <a:grpSpLocks/>
          </p:cNvGrpSpPr>
          <p:nvPr/>
        </p:nvGrpSpPr>
        <p:grpSpPr bwMode="auto">
          <a:xfrm>
            <a:off x="685800" y="1935163"/>
            <a:ext cx="4876800" cy="381000"/>
            <a:chOff x="762000" y="2590800"/>
            <a:chExt cx="4876800" cy="381000"/>
          </a:xfrm>
        </p:grpSpPr>
        <p:sp>
          <p:nvSpPr>
            <p:cNvPr id="255" name="Rectangle 254"/>
            <p:cNvSpPr/>
            <p:nvPr/>
          </p:nvSpPr>
          <p:spPr>
            <a:xfrm>
              <a:off x="762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1371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4</a:t>
              </a:r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1981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8</a:t>
              </a: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25908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7</a:t>
              </a:r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32004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4</a:t>
              </a: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810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5</a:t>
              </a: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419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7</a:t>
              </a: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5029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9</a:t>
              </a:r>
            </a:p>
          </p:txBody>
        </p:sp>
      </p:grpSp>
      <p:sp>
        <p:nvSpPr>
          <p:cNvPr id="67594" name="AutoShape 59"/>
          <p:cNvSpPr>
            <a:spLocks noChangeArrowheads="1"/>
          </p:cNvSpPr>
          <p:nvPr/>
        </p:nvSpPr>
        <p:spPr bwMode="auto">
          <a:xfrm>
            <a:off x="1509713" y="16398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7595" name="AutoShape 59"/>
          <p:cNvSpPr>
            <a:spLocks noChangeArrowheads="1"/>
          </p:cNvSpPr>
          <p:nvPr/>
        </p:nvSpPr>
        <p:spPr bwMode="auto">
          <a:xfrm>
            <a:off x="2119313" y="16398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7596" name="AutoShape 59"/>
          <p:cNvSpPr>
            <a:spLocks noChangeArrowheads="1"/>
          </p:cNvSpPr>
          <p:nvPr/>
        </p:nvSpPr>
        <p:spPr bwMode="auto">
          <a:xfrm>
            <a:off x="2728913" y="16398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7597" name="AutoShape 59"/>
          <p:cNvSpPr>
            <a:spLocks noChangeArrowheads="1"/>
          </p:cNvSpPr>
          <p:nvPr/>
        </p:nvSpPr>
        <p:spPr bwMode="auto">
          <a:xfrm>
            <a:off x="3338513" y="16398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7598" name="AutoShape 59"/>
          <p:cNvSpPr>
            <a:spLocks noChangeArrowheads="1"/>
          </p:cNvSpPr>
          <p:nvPr/>
        </p:nvSpPr>
        <p:spPr bwMode="auto">
          <a:xfrm>
            <a:off x="3948113" y="16398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7599" name="AutoShape 59"/>
          <p:cNvSpPr>
            <a:spLocks noChangeArrowheads="1"/>
          </p:cNvSpPr>
          <p:nvPr/>
        </p:nvSpPr>
        <p:spPr bwMode="auto">
          <a:xfrm>
            <a:off x="4557713" y="16398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7600" name="AutoShape 59"/>
          <p:cNvSpPr>
            <a:spLocks noChangeArrowheads="1"/>
          </p:cNvSpPr>
          <p:nvPr/>
        </p:nvSpPr>
        <p:spPr bwMode="auto">
          <a:xfrm>
            <a:off x="5167313" y="16398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cxnSp>
        <p:nvCxnSpPr>
          <p:cNvPr id="67601" name="AutoShape 44"/>
          <p:cNvCxnSpPr>
            <a:cxnSpLocks noChangeShapeType="1"/>
            <a:stCxn id="246" idx="2"/>
            <a:endCxn id="67594" idx="2"/>
          </p:cNvCxnSpPr>
          <p:nvPr/>
        </p:nvCxnSpPr>
        <p:spPr bwMode="auto">
          <a:xfrm rot="16200000" flipH="1">
            <a:off x="1146969" y="1367631"/>
            <a:ext cx="206375" cy="5191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02" name="AutoShape 44"/>
          <p:cNvCxnSpPr>
            <a:cxnSpLocks noChangeShapeType="1"/>
            <a:stCxn id="247" idx="2"/>
            <a:endCxn id="67595" idx="2"/>
          </p:cNvCxnSpPr>
          <p:nvPr/>
        </p:nvCxnSpPr>
        <p:spPr bwMode="auto">
          <a:xfrm rot="16200000" flipH="1">
            <a:off x="1756569" y="1367631"/>
            <a:ext cx="206375" cy="5191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03" name="AutoShape 44"/>
          <p:cNvCxnSpPr>
            <a:cxnSpLocks noChangeShapeType="1"/>
            <a:stCxn id="248" idx="2"/>
            <a:endCxn id="67596" idx="2"/>
          </p:cNvCxnSpPr>
          <p:nvPr/>
        </p:nvCxnSpPr>
        <p:spPr bwMode="auto">
          <a:xfrm rot="16200000" flipH="1">
            <a:off x="2366169" y="1367631"/>
            <a:ext cx="206375" cy="5191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04" name="AutoShape 44"/>
          <p:cNvCxnSpPr>
            <a:cxnSpLocks noChangeShapeType="1"/>
            <a:stCxn id="249" idx="2"/>
            <a:endCxn id="67597" idx="2"/>
          </p:cNvCxnSpPr>
          <p:nvPr/>
        </p:nvCxnSpPr>
        <p:spPr bwMode="auto">
          <a:xfrm rot="16200000" flipH="1">
            <a:off x="2975769" y="1367631"/>
            <a:ext cx="206375" cy="5191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05" name="AutoShape 44"/>
          <p:cNvCxnSpPr>
            <a:cxnSpLocks noChangeShapeType="1"/>
            <a:stCxn id="250" idx="2"/>
            <a:endCxn id="67598" idx="2"/>
          </p:cNvCxnSpPr>
          <p:nvPr/>
        </p:nvCxnSpPr>
        <p:spPr bwMode="auto">
          <a:xfrm rot="16200000" flipH="1">
            <a:off x="3585369" y="1367631"/>
            <a:ext cx="206375" cy="5191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06" name="AutoShape 44"/>
          <p:cNvCxnSpPr>
            <a:cxnSpLocks noChangeShapeType="1"/>
            <a:stCxn id="251" idx="2"/>
            <a:endCxn id="67599" idx="2"/>
          </p:cNvCxnSpPr>
          <p:nvPr/>
        </p:nvCxnSpPr>
        <p:spPr bwMode="auto">
          <a:xfrm rot="16200000" flipH="1">
            <a:off x="4194969" y="1367631"/>
            <a:ext cx="206375" cy="5191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07" name="AutoShape 44"/>
          <p:cNvCxnSpPr>
            <a:cxnSpLocks noChangeShapeType="1"/>
            <a:stCxn id="252" idx="2"/>
            <a:endCxn id="67600" idx="2"/>
          </p:cNvCxnSpPr>
          <p:nvPr/>
        </p:nvCxnSpPr>
        <p:spPr bwMode="auto">
          <a:xfrm rot="16200000" flipH="1">
            <a:off x="4804569" y="1367631"/>
            <a:ext cx="206375" cy="5191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08" name="AutoShape 44"/>
          <p:cNvCxnSpPr>
            <a:cxnSpLocks noChangeShapeType="1"/>
            <a:stCxn id="247" idx="2"/>
            <a:endCxn id="67594" idx="0"/>
          </p:cNvCxnSpPr>
          <p:nvPr/>
        </p:nvCxnSpPr>
        <p:spPr bwMode="auto">
          <a:xfrm rot="16200000" flipH="1">
            <a:off x="1542256" y="15819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09" name="AutoShape 44"/>
          <p:cNvCxnSpPr>
            <a:cxnSpLocks noChangeShapeType="1"/>
            <a:stCxn id="248" idx="2"/>
            <a:endCxn id="67595" idx="0"/>
          </p:cNvCxnSpPr>
          <p:nvPr/>
        </p:nvCxnSpPr>
        <p:spPr bwMode="auto">
          <a:xfrm rot="16200000" flipH="1">
            <a:off x="2151856" y="15819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10" name="AutoShape 44"/>
          <p:cNvCxnSpPr>
            <a:cxnSpLocks noChangeShapeType="1"/>
            <a:stCxn id="249" idx="2"/>
            <a:endCxn id="67596" idx="0"/>
          </p:cNvCxnSpPr>
          <p:nvPr/>
        </p:nvCxnSpPr>
        <p:spPr bwMode="auto">
          <a:xfrm rot="16200000" flipH="1">
            <a:off x="2761456" y="15819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11" name="AutoShape 44"/>
          <p:cNvCxnSpPr>
            <a:cxnSpLocks noChangeShapeType="1"/>
            <a:stCxn id="250" idx="2"/>
            <a:endCxn id="67597" idx="0"/>
          </p:cNvCxnSpPr>
          <p:nvPr/>
        </p:nvCxnSpPr>
        <p:spPr bwMode="auto">
          <a:xfrm rot="16200000" flipH="1">
            <a:off x="3371056" y="15819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12" name="AutoShape 44"/>
          <p:cNvCxnSpPr>
            <a:cxnSpLocks noChangeShapeType="1"/>
            <a:stCxn id="251" idx="2"/>
            <a:endCxn id="67598" idx="0"/>
          </p:cNvCxnSpPr>
          <p:nvPr/>
        </p:nvCxnSpPr>
        <p:spPr bwMode="auto">
          <a:xfrm rot="16200000" flipH="1">
            <a:off x="3980656" y="15819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13" name="AutoShape 44"/>
          <p:cNvCxnSpPr>
            <a:cxnSpLocks noChangeShapeType="1"/>
            <a:stCxn id="252" idx="2"/>
            <a:endCxn id="67599" idx="0"/>
          </p:cNvCxnSpPr>
          <p:nvPr/>
        </p:nvCxnSpPr>
        <p:spPr bwMode="auto">
          <a:xfrm rot="16200000" flipH="1">
            <a:off x="4590256" y="15819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14" name="AutoShape 44"/>
          <p:cNvCxnSpPr>
            <a:cxnSpLocks noChangeShapeType="1"/>
            <a:stCxn id="253" idx="2"/>
            <a:endCxn id="67600" idx="0"/>
          </p:cNvCxnSpPr>
          <p:nvPr/>
        </p:nvCxnSpPr>
        <p:spPr bwMode="auto">
          <a:xfrm rot="16200000" flipH="1">
            <a:off x="5199856" y="15819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15" name="AutoShape 44"/>
          <p:cNvCxnSpPr>
            <a:cxnSpLocks noChangeShapeType="1"/>
            <a:stCxn id="67594" idx="4"/>
            <a:endCxn id="256" idx="0"/>
          </p:cNvCxnSpPr>
          <p:nvPr/>
        </p:nvCxnSpPr>
        <p:spPr bwMode="auto">
          <a:xfrm rot="5400000">
            <a:off x="1543843" y="18788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16" name="AutoShape 44"/>
          <p:cNvCxnSpPr>
            <a:cxnSpLocks noChangeShapeType="1"/>
            <a:stCxn id="67595" idx="4"/>
            <a:endCxn id="257" idx="0"/>
          </p:cNvCxnSpPr>
          <p:nvPr/>
        </p:nvCxnSpPr>
        <p:spPr bwMode="auto">
          <a:xfrm rot="5400000">
            <a:off x="2153443" y="18788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17" name="AutoShape 44"/>
          <p:cNvCxnSpPr>
            <a:cxnSpLocks noChangeShapeType="1"/>
            <a:stCxn id="67596" idx="4"/>
            <a:endCxn id="258" idx="0"/>
          </p:cNvCxnSpPr>
          <p:nvPr/>
        </p:nvCxnSpPr>
        <p:spPr bwMode="auto">
          <a:xfrm rot="5400000">
            <a:off x="2763043" y="18788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18" name="AutoShape 44"/>
          <p:cNvCxnSpPr>
            <a:cxnSpLocks noChangeShapeType="1"/>
            <a:stCxn id="67597" idx="4"/>
            <a:endCxn id="259" idx="0"/>
          </p:cNvCxnSpPr>
          <p:nvPr/>
        </p:nvCxnSpPr>
        <p:spPr bwMode="auto">
          <a:xfrm rot="5400000">
            <a:off x="3372643" y="18788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19" name="AutoShape 44"/>
          <p:cNvCxnSpPr>
            <a:cxnSpLocks noChangeShapeType="1"/>
            <a:stCxn id="67598" idx="4"/>
            <a:endCxn id="260" idx="0"/>
          </p:cNvCxnSpPr>
          <p:nvPr/>
        </p:nvCxnSpPr>
        <p:spPr bwMode="auto">
          <a:xfrm rot="5400000">
            <a:off x="3982243" y="18788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20" name="AutoShape 44"/>
          <p:cNvCxnSpPr>
            <a:cxnSpLocks noChangeShapeType="1"/>
            <a:stCxn id="67599" idx="4"/>
            <a:endCxn id="261" idx="0"/>
          </p:cNvCxnSpPr>
          <p:nvPr/>
        </p:nvCxnSpPr>
        <p:spPr bwMode="auto">
          <a:xfrm rot="5400000">
            <a:off x="4591843" y="18788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21" name="AutoShape 44"/>
          <p:cNvCxnSpPr>
            <a:cxnSpLocks noChangeShapeType="1"/>
            <a:stCxn id="67600" idx="4"/>
            <a:endCxn id="262" idx="0"/>
          </p:cNvCxnSpPr>
          <p:nvPr/>
        </p:nvCxnSpPr>
        <p:spPr bwMode="auto">
          <a:xfrm rot="5400000">
            <a:off x="5201443" y="18788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622" name="AutoShape 59"/>
          <p:cNvSpPr>
            <a:spLocks noChangeArrowheads="1"/>
          </p:cNvSpPr>
          <p:nvPr/>
        </p:nvSpPr>
        <p:spPr bwMode="auto">
          <a:xfrm>
            <a:off x="2103438" y="2447925"/>
            <a:ext cx="182562" cy="182563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7623" name="AutoShape 59"/>
          <p:cNvSpPr>
            <a:spLocks noChangeArrowheads="1"/>
          </p:cNvSpPr>
          <p:nvPr/>
        </p:nvSpPr>
        <p:spPr bwMode="auto">
          <a:xfrm>
            <a:off x="2713038" y="2447925"/>
            <a:ext cx="182562" cy="182563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7624" name="AutoShape 59"/>
          <p:cNvSpPr>
            <a:spLocks noChangeArrowheads="1"/>
          </p:cNvSpPr>
          <p:nvPr/>
        </p:nvSpPr>
        <p:spPr bwMode="auto">
          <a:xfrm>
            <a:off x="3322638" y="2447925"/>
            <a:ext cx="182562" cy="182563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7625" name="AutoShape 59"/>
          <p:cNvSpPr>
            <a:spLocks noChangeArrowheads="1"/>
          </p:cNvSpPr>
          <p:nvPr/>
        </p:nvSpPr>
        <p:spPr bwMode="auto">
          <a:xfrm>
            <a:off x="3932238" y="2447925"/>
            <a:ext cx="182562" cy="182563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7626" name="AutoShape 59"/>
          <p:cNvSpPr>
            <a:spLocks noChangeArrowheads="1"/>
          </p:cNvSpPr>
          <p:nvPr/>
        </p:nvSpPr>
        <p:spPr bwMode="auto">
          <a:xfrm>
            <a:off x="4541838" y="2447925"/>
            <a:ext cx="182562" cy="182563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7627" name="AutoShape 59"/>
          <p:cNvSpPr>
            <a:spLocks noChangeArrowheads="1"/>
          </p:cNvSpPr>
          <p:nvPr/>
        </p:nvSpPr>
        <p:spPr bwMode="auto">
          <a:xfrm>
            <a:off x="5151438" y="2447925"/>
            <a:ext cx="182562" cy="182563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cxnSp>
        <p:nvCxnSpPr>
          <p:cNvPr id="67628" name="AutoShape 44"/>
          <p:cNvCxnSpPr>
            <a:cxnSpLocks noChangeShapeType="1"/>
            <a:stCxn id="255" idx="2"/>
            <a:endCxn id="67622" idx="2"/>
          </p:cNvCxnSpPr>
          <p:nvPr/>
        </p:nvCxnSpPr>
        <p:spPr bwMode="auto">
          <a:xfrm rot="16200000" flipH="1">
            <a:off x="1435894" y="1870869"/>
            <a:ext cx="222250" cy="111283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29" name="AutoShape 44"/>
          <p:cNvCxnSpPr>
            <a:cxnSpLocks noChangeShapeType="1"/>
            <a:stCxn id="256" idx="2"/>
            <a:endCxn id="67623" idx="2"/>
          </p:cNvCxnSpPr>
          <p:nvPr/>
        </p:nvCxnSpPr>
        <p:spPr bwMode="auto">
          <a:xfrm rot="16200000" flipH="1">
            <a:off x="2045494" y="1870869"/>
            <a:ext cx="222250" cy="111283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30" name="AutoShape 44"/>
          <p:cNvCxnSpPr>
            <a:cxnSpLocks noChangeShapeType="1"/>
            <a:stCxn id="257" idx="2"/>
            <a:endCxn id="67624" idx="2"/>
          </p:cNvCxnSpPr>
          <p:nvPr/>
        </p:nvCxnSpPr>
        <p:spPr bwMode="auto">
          <a:xfrm rot="16200000" flipH="1">
            <a:off x="2655094" y="1870869"/>
            <a:ext cx="222250" cy="111283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31" name="AutoShape 44"/>
          <p:cNvCxnSpPr>
            <a:cxnSpLocks noChangeShapeType="1"/>
            <a:stCxn id="258" idx="2"/>
            <a:endCxn id="67625" idx="2"/>
          </p:cNvCxnSpPr>
          <p:nvPr/>
        </p:nvCxnSpPr>
        <p:spPr bwMode="auto">
          <a:xfrm rot="16200000" flipH="1">
            <a:off x="3264694" y="1870869"/>
            <a:ext cx="222250" cy="111283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32" name="AutoShape 44"/>
          <p:cNvCxnSpPr>
            <a:cxnSpLocks noChangeShapeType="1"/>
            <a:stCxn id="259" idx="2"/>
            <a:endCxn id="67626" idx="2"/>
          </p:cNvCxnSpPr>
          <p:nvPr/>
        </p:nvCxnSpPr>
        <p:spPr bwMode="auto">
          <a:xfrm rot="16200000" flipH="1">
            <a:off x="3874294" y="1870869"/>
            <a:ext cx="222250" cy="111283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33" name="AutoShape 44"/>
          <p:cNvCxnSpPr>
            <a:cxnSpLocks noChangeShapeType="1"/>
            <a:stCxn id="260" idx="2"/>
            <a:endCxn id="67627" idx="2"/>
          </p:cNvCxnSpPr>
          <p:nvPr/>
        </p:nvCxnSpPr>
        <p:spPr bwMode="auto">
          <a:xfrm rot="16200000" flipH="1">
            <a:off x="4483894" y="1870869"/>
            <a:ext cx="222250" cy="111283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34" name="AutoShape 44"/>
          <p:cNvCxnSpPr>
            <a:cxnSpLocks noChangeShapeType="1"/>
            <a:endCxn id="67622" idx="0"/>
          </p:cNvCxnSpPr>
          <p:nvPr/>
        </p:nvCxnSpPr>
        <p:spPr bwMode="auto">
          <a:xfrm rot="16200000" flipH="1">
            <a:off x="2135981" y="2389982"/>
            <a:ext cx="115887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35" name="AutoShape 44"/>
          <p:cNvCxnSpPr>
            <a:cxnSpLocks noChangeShapeType="1"/>
            <a:endCxn id="67623" idx="0"/>
          </p:cNvCxnSpPr>
          <p:nvPr/>
        </p:nvCxnSpPr>
        <p:spPr bwMode="auto">
          <a:xfrm rot="16200000" flipH="1">
            <a:off x="2745581" y="2389982"/>
            <a:ext cx="115887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36" name="AutoShape 44"/>
          <p:cNvCxnSpPr>
            <a:cxnSpLocks noChangeShapeType="1"/>
            <a:endCxn id="67624" idx="0"/>
          </p:cNvCxnSpPr>
          <p:nvPr/>
        </p:nvCxnSpPr>
        <p:spPr bwMode="auto">
          <a:xfrm rot="16200000" flipH="1">
            <a:off x="3355181" y="2389982"/>
            <a:ext cx="115887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37" name="AutoShape 44"/>
          <p:cNvCxnSpPr>
            <a:cxnSpLocks noChangeShapeType="1"/>
            <a:endCxn id="67625" idx="0"/>
          </p:cNvCxnSpPr>
          <p:nvPr/>
        </p:nvCxnSpPr>
        <p:spPr bwMode="auto">
          <a:xfrm rot="16200000" flipH="1">
            <a:off x="3964781" y="2389982"/>
            <a:ext cx="115887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38" name="AutoShape 44"/>
          <p:cNvCxnSpPr>
            <a:cxnSpLocks noChangeShapeType="1"/>
            <a:endCxn id="67626" idx="0"/>
          </p:cNvCxnSpPr>
          <p:nvPr/>
        </p:nvCxnSpPr>
        <p:spPr bwMode="auto">
          <a:xfrm rot="16200000" flipH="1">
            <a:off x="4574381" y="2389982"/>
            <a:ext cx="115887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39" name="AutoShape 44"/>
          <p:cNvCxnSpPr>
            <a:cxnSpLocks noChangeShapeType="1"/>
            <a:endCxn id="67627" idx="0"/>
          </p:cNvCxnSpPr>
          <p:nvPr/>
        </p:nvCxnSpPr>
        <p:spPr bwMode="auto">
          <a:xfrm rot="16200000" flipH="1">
            <a:off x="5183981" y="2389982"/>
            <a:ext cx="115887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40" name="AutoShape 44"/>
          <p:cNvCxnSpPr>
            <a:cxnSpLocks noChangeShapeType="1"/>
            <a:stCxn id="67622" idx="4"/>
          </p:cNvCxnSpPr>
          <p:nvPr/>
        </p:nvCxnSpPr>
        <p:spPr bwMode="auto">
          <a:xfrm rot="5400000">
            <a:off x="2138363" y="2686050"/>
            <a:ext cx="112712" cy="15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41" name="AutoShape 44"/>
          <p:cNvCxnSpPr>
            <a:cxnSpLocks noChangeShapeType="1"/>
            <a:stCxn id="67623" idx="4"/>
          </p:cNvCxnSpPr>
          <p:nvPr/>
        </p:nvCxnSpPr>
        <p:spPr bwMode="auto">
          <a:xfrm rot="5400000">
            <a:off x="2747963" y="2686050"/>
            <a:ext cx="112712" cy="15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42" name="AutoShape 44"/>
          <p:cNvCxnSpPr>
            <a:cxnSpLocks noChangeShapeType="1"/>
            <a:stCxn id="67624" idx="4"/>
          </p:cNvCxnSpPr>
          <p:nvPr/>
        </p:nvCxnSpPr>
        <p:spPr bwMode="auto">
          <a:xfrm rot="5400000">
            <a:off x="3357563" y="2686050"/>
            <a:ext cx="112712" cy="15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43" name="AutoShape 44"/>
          <p:cNvCxnSpPr>
            <a:cxnSpLocks noChangeShapeType="1"/>
            <a:stCxn id="67625" idx="4"/>
          </p:cNvCxnSpPr>
          <p:nvPr/>
        </p:nvCxnSpPr>
        <p:spPr bwMode="auto">
          <a:xfrm rot="5400000">
            <a:off x="3967163" y="2686050"/>
            <a:ext cx="112712" cy="15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44" name="AutoShape 44"/>
          <p:cNvCxnSpPr>
            <a:cxnSpLocks noChangeShapeType="1"/>
            <a:stCxn id="67626" idx="4"/>
          </p:cNvCxnSpPr>
          <p:nvPr/>
        </p:nvCxnSpPr>
        <p:spPr bwMode="auto">
          <a:xfrm rot="5400000">
            <a:off x="4576763" y="2686050"/>
            <a:ext cx="112712" cy="15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45" name="AutoShape 44"/>
          <p:cNvCxnSpPr>
            <a:cxnSpLocks noChangeShapeType="1"/>
            <a:stCxn id="67627" idx="4"/>
          </p:cNvCxnSpPr>
          <p:nvPr/>
        </p:nvCxnSpPr>
        <p:spPr bwMode="auto">
          <a:xfrm rot="5400000">
            <a:off x="5186363" y="2686050"/>
            <a:ext cx="112712" cy="15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646" name="AutoShape 59"/>
          <p:cNvSpPr>
            <a:spLocks noChangeArrowheads="1"/>
          </p:cNvSpPr>
          <p:nvPr/>
        </p:nvSpPr>
        <p:spPr bwMode="auto">
          <a:xfrm>
            <a:off x="3338513" y="32400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7647" name="AutoShape 59"/>
          <p:cNvSpPr>
            <a:spLocks noChangeArrowheads="1"/>
          </p:cNvSpPr>
          <p:nvPr/>
        </p:nvSpPr>
        <p:spPr bwMode="auto">
          <a:xfrm>
            <a:off x="3948113" y="32400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7648" name="AutoShape 59"/>
          <p:cNvSpPr>
            <a:spLocks noChangeArrowheads="1"/>
          </p:cNvSpPr>
          <p:nvPr/>
        </p:nvSpPr>
        <p:spPr bwMode="auto">
          <a:xfrm>
            <a:off x="4557713" y="32400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7649" name="AutoShape 59"/>
          <p:cNvSpPr>
            <a:spLocks noChangeArrowheads="1"/>
          </p:cNvSpPr>
          <p:nvPr/>
        </p:nvSpPr>
        <p:spPr bwMode="auto">
          <a:xfrm>
            <a:off x="5167313" y="3240088"/>
            <a:ext cx="182562" cy="182562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cxnSp>
        <p:nvCxnSpPr>
          <p:cNvPr id="67650" name="AutoShape 44"/>
          <p:cNvCxnSpPr>
            <a:cxnSpLocks noChangeShapeType="1"/>
            <a:stCxn id="237" idx="2"/>
            <a:endCxn id="67646" idx="2"/>
          </p:cNvCxnSpPr>
          <p:nvPr/>
        </p:nvCxnSpPr>
        <p:spPr bwMode="auto">
          <a:xfrm rot="16200000" flipH="1">
            <a:off x="2061369" y="2053431"/>
            <a:ext cx="206375" cy="23479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51" name="AutoShape 44"/>
          <p:cNvCxnSpPr>
            <a:cxnSpLocks noChangeShapeType="1"/>
            <a:stCxn id="238" idx="2"/>
            <a:endCxn id="67647" idx="2"/>
          </p:cNvCxnSpPr>
          <p:nvPr/>
        </p:nvCxnSpPr>
        <p:spPr bwMode="auto">
          <a:xfrm rot="16200000" flipH="1">
            <a:off x="2670969" y="2053431"/>
            <a:ext cx="206375" cy="23479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52" name="AutoShape 44"/>
          <p:cNvCxnSpPr>
            <a:cxnSpLocks noChangeShapeType="1"/>
            <a:stCxn id="239" idx="2"/>
            <a:endCxn id="67648" idx="2"/>
          </p:cNvCxnSpPr>
          <p:nvPr/>
        </p:nvCxnSpPr>
        <p:spPr bwMode="auto">
          <a:xfrm rot="16200000" flipH="1">
            <a:off x="3280569" y="2053431"/>
            <a:ext cx="206375" cy="23479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53" name="AutoShape 44"/>
          <p:cNvCxnSpPr>
            <a:cxnSpLocks noChangeShapeType="1"/>
            <a:stCxn id="240" idx="2"/>
            <a:endCxn id="67649" idx="2"/>
          </p:cNvCxnSpPr>
          <p:nvPr/>
        </p:nvCxnSpPr>
        <p:spPr bwMode="auto">
          <a:xfrm rot="16200000" flipH="1">
            <a:off x="3890169" y="2053431"/>
            <a:ext cx="206375" cy="2347913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54" name="AutoShape 44"/>
          <p:cNvCxnSpPr>
            <a:cxnSpLocks noChangeShapeType="1"/>
            <a:endCxn id="67646" idx="0"/>
          </p:cNvCxnSpPr>
          <p:nvPr/>
        </p:nvCxnSpPr>
        <p:spPr bwMode="auto">
          <a:xfrm rot="16200000" flipH="1">
            <a:off x="3371056" y="31821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55" name="AutoShape 44"/>
          <p:cNvCxnSpPr>
            <a:cxnSpLocks noChangeShapeType="1"/>
            <a:endCxn id="67647" idx="0"/>
          </p:cNvCxnSpPr>
          <p:nvPr/>
        </p:nvCxnSpPr>
        <p:spPr bwMode="auto">
          <a:xfrm rot="16200000" flipH="1">
            <a:off x="3980656" y="31821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56" name="AutoShape 44"/>
          <p:cNvCxnSpPr>
            <a:cxnSpLocks noChangeShapeType="1"/>
            <a:endCxn id="67648" idx="0"/>
          </p:cNvCxnSpPr>
          <p:nvPr/>
        </p:nvCxnSpPr>
        <p:spPr bwMode="auto">
          <a:xfrm rot="16200000" flipH="1">
            <a:off x="4590256" y="31821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57" name="AutoShape 44"/>
          <p:cNvCxnSpPr>
            <a:cxnSpLocks noChangeShapeType="1"/>
            <a:endCxn id="67649" idx="0"/>
          </p:cNvCxnSpPr>
          <p:nvPr/>
        </p:nvCxnSpPr>
        <p:spPr bwMode="auto">
          <a:xfrm rot="16200000" flipH="1">
            <a:off x="5199856" y="3182144"/>
            <a:ext cx="115888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58" name="AutoShape 44"/>
          <p:cNvCxnSpPr>
            <a:cxnSpLocks noChangeShapeType="1"/>
            <a:stCxn id="67646" idx="4"/>
          </p:cNvCxnSpPr>
          <p:nvPr/>
        </p:nvCxnSpPr>
        <p:spPr bwMode="auto">
          <a:xfrm rot="5400000">
            <a:off x="3372643" y="34790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59" name="AutoShape 44"/>
          <p:cNvCxnSpPr>
            <a:cxnSpLocks noChangeShapeType="1"/>
            <a:stCxn id="67647" idx="4"/>
          </p:cNvCxnSpPr>
          <p:nvPr/>
        </p:nvCxnSpPr>
        <p:spPr bwMode="auto">
          <a:xfrm rot="5400000">
            <a:off x="3982243" y="34790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60" name="AutoShape 44"/>
          <p:cNvCxnSpPr>
            <a:cxnSpLocks noChangeShapeType="1"/>
            <a:stCxn id="67648" idx="4"/>
          </p:cNvCxnSpPr>
          <p:nvPr/>
        </p:nvCxnSpPr>
        <p:spPr bwMode="auto">
          <a:xfrm rot="5400000">
            <a:off x="4591843" y="34790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7661" name="AutoShape 44"/>
          <p:cNvCxnSpPr>
            <a:cxnSpLocks noChangeShapeType="1"/>
            <a:stCxn id="67649" idx="4"/>
          </p:cNvCxnSpPr>
          <p:nvPr/>
        </p:nvCxnSpPr>
        <p:spPr bwMode="auto">
          <a:xfrm rot="5400000">
            <a:off x="5201443" y="3479007"/>
            <a:ext cx="11271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3476488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HW: e.g.: GTX 275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30 Multiprocessor</a:t>
            </a:r>
          </a:p>
          <a:p>
            <a:r>
              <a:rPr lang="en-US" dirty="0" smtClean="0"/>
              <a:t>1 MP: 8 processor (32-bit) </a:t>
            </a:r>
            <a:r>
              <a:rPr lang="en-US" dirty="0" err="1" smtClean="0"/>
              <a:t>dengan</a:t>
            </a:r>
            <a:r>
              <a:rPr lang="en-US" dirty="0" smtClean="0"/>
              <a:t> SIMD architecture (shared instruction unit)</a:t>
            </a:r>
          </a:p>
          <a:p>
            <a:r>
              <a:rPr lang="en-US" dirty="0" err="1" smtClean="0"/>
              <a:t>setiap</a:t>
            </a:r>
            <a:r>
              <a:rPr lang="en-US" dirty="0" smtClean="0"/>
              <a:t> clock cycle, </a:t>
            </a:r>
            <a:r>
              <a:rPr lang="en-US" dirty="0" err="1" smtClean="0"/>
              <a:t>sebuah</a:t>
            </a:r>
            <a:r>
              <a:rPr lang="en-US" dirty="0" smtClean="0"/>
              <a:t> MP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instruksi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thread yang </a:t>
            </a:r>
            <a:r>
              <a:rPr lang="en-US" dirty="0" err="1" smtClean="0"/>
              <a:t>disebut</a:t>
            </a:r>
            <a:r>
              <a:rPr lang="en-US" dirty="0" smtClean="0"/>
              <a:t> warp</a:t>
            </a:r>
          </a:p>
          <a:p>
            <a:r>
              <a:rPr lang="en-US" dirty="0" err="1" smtClean="0"/>
              <a:t>jumlah</a:t>
            </a:r>
            <a:r>
              <a:rPr lang="en-US" dirty="0" smtClean="0"/>
              <a:t> thread </a:t>
            </a:r>
            <a:r>
              <a:rPr lang="en-US" dirty="0" err="1" smtClean="0"/>
              <a:t>dalam</a:t>
            </a:r>
            <a:r>
              <a:rPr lang="en-US" dirty="0" smtClean="0"/>
              <a:t> warp: warp size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F10BE-5727-438D-9B65-7BE89117A414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4865-5453-4A3A-8E2B-CF50B94140E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Scan Algorithm – Preview </a:t>
            </a:r>
          </a:p>
        </p:txBody>
      </p:sp>
      <p:sp>
        <p:nvSpPr>
          <p:cNvPr id="68611" name="Content Placeholder 111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438400"/>
          </a:xfrm>
        </p:spPr>
        <p:txBody>
          <a:bodyPr/>
          <a:lstStyle/>
          <a:p>
            <a:r>
              <a:rPr lang="en-US" dirty="0" smtClean="0"/>
              <a:t>We have an </a:t>
            </a:r>
            <a:r>
              <a:rPr lang="en-US" dirty="0" smtClean="0">
                <a:solidFill>
                  <a:srgbClr val="C00000"/>
                </a:solidFill>
              </a:rPr>
              <a:t>inclusive</a:t>
            </a:r>
            <a:r>
              <a:rPr lang="en-US" dirty="0" smtClean="0"/>
              <a:t> scan result</a:t>
            </a:r>
          </a:p>
        </p:txBody>
      </p:sp>
      <p:grpSp>
        <p:nvGrpSpPr>
          <p:cNvPr id="2" name="Group 189"/>
          <p:cNvGrpSpPr>
            <a:grpSpLocks/>
          </p:cNvGrpSpPr>
          <p:nvPr/>
        </p:nvGrpSpPr>
        <p:grpSpPr bwMode="auto">
          <a:xfrm>
            <a:off x="1981200" y="1600200"/>
            <a:ext cx="4876800" cy="381000"/>
            <a:chOff x="762000" y="2590800"/>
            <a:chExt cx="4876800" cy="381000"/>
          </a:xfrm>
        </p:grpSpPr>
        <p:sp>
          <p:nvSpPr>
            <p:cNvPr id="114" name="Rectangle 113"/>
            <p:cNvSpPr/>
            <p:nvPr/>
          </p:nvSpPr>
          <p:spPr>
            <a:xfrm>
              <a:off x="762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371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4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981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11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5908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11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2004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15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810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16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419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22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029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25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889510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Scan Algorithm – Preview </a:t>
            </a:r>
          </a:p>
        </p:txBody>
      </p:sp>
      <p:sp>
        <p:nvSpPr>
          <p:cNvPr id="69635" name="Content Placeholder 111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438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an </a:t>
            </a:r>
            <a:r>
              <a:rPr lang="en-US" dirty="0" smtClean="0">
                <a:solidFill>
                  <a:srgbClr val="C00000"/>
                </a:solidFill>
              </a:rPr>
              <a:t>exclusive</a:t>
            </a:r>
            <a:r>
              <a:rPr lang="en-US" dirty="0" smtClean="0"/>
              <a:t> scan, right-shift through </a:t>
            </a:r>
            <a:r>
              <a:rPr lang="en-US" dirty="0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__shared__</a:t>
            </a:r>
            <a:r>
              <a:rPr lang="en-US" dirty="0" smtClean="0"/>
              <a:t> memory</a:t>
            </a:r>
          </a:p>
          <a:p>
            <a:r>
              <a:rPr lang="en-US" dirty="0" smtClean="0"/>
              <a:t>Note that the unused final element is also the sum of the entire array</a:t>
            </a:r>
          </a:p>
          <a:p>
            <a:pPr lvl="1"/>
            <a:r>
              <a:rPr lang="en-US" dirty="0" smtClean="0"/>
              <a:t>Often called the “carry”</a:t>
            </a:r>
          </a:p>
          <a:p>
            <a:pPr lvl="1"/>
            <a:r>
              <a:rPr lang="en-US" dirty="0" smtClean="0"/>
              <a:t>Scan &amp; reduce in one pass</a:t>
            </a:r>
          </a:p>
        </p:txBody>
      </p:sp>
      <p:grpSp>
        <p:nvGrpSpPr>
          <p:cNvPr id="2" name="Group 189"/>
          <p:cNvGrpSpPr>
            <a:grpSpLocks/>
          </p:cNvGrpSpPr>
          <p:nvPr/>
        </p:nvGrpSpPr>
        <p:grpSpPr bwMode="auto">
          <a:xfrm>
            <a:off x="1981200" y="1600200"/>
            <a:ext cx="4876800" cy="381000"/>
            <a:chOff x="762000" y="2590800"/>
            <a:chExt cx="4876800" cy="381000"/>
          </a:xfrm>
        </p:grpSpPr>
        <p:sp>
          <p:nvSpPr>
            <p:cNvPr id="191" name="Rectangle 190"/>
            <p:cNvSpPr/>
            <p:nvPr/>
          </p:nvSpPr>
          <p:spPr>
            <a:xfrm>
              <a:off x="762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371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4</a:t>
              </a: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1981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11</a:t>
              </a: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25908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11</a:t>
              </a: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2004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15</a:t>
              </a: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810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16</a:t>
              </a: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419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22</a:t>
              </a: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029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25</a:t>
              </a:r>
            </a:p>
          </p:txBody>
        </p:sp>
      </p:grpSp>
      <p:grpSp>
        <p:nvGrpSpPr>
          <p:cNvPr id="3" name="Group 189"/>
          <p:cNvGrpSpPr>
            <a:grpSpLocks/>
          </p:cNvGrpSpPr>
          <p:nvPr/>
        </p:nvGrpSpPr>
        <p:grpSpPr bwMode="auto">
          <a:xfrm>
            <a:off x="1981200" y="2438400"/>
            <a:ext cx="4876800" cy="381000"/>
            <a:chOff x="762000" y="2590800"/>
            <a:chExt cx="4876800" cy="381000"/>
          </a:xfrm>
        </p:grpSpPr>
        <p:sp>
          <p:nvSpPr>
            <p:cNvPr id="14" name="Rectangle 13"/>
            <p:cNvSpPr/>
            <p:nvPr/>
          </p:nvSpPr>
          <p:spPr>
            <a:xfrm>
              <a:off x="762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71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81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4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908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004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00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15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196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16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29200" y="2590800"/>
              <a:ext cx="6096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22</a:t>
              </a:r>
            </a:p>
          </p:txBody>
        </p:sp>
      </p:grpSp>
      <p:cxnSp>
        <p:nvCxnSpPr>
          <p:cNvPr id="69638" name="AutoShape 44"/>
          <p:cNvCxnSpPr>
            <a:cxnSpLocks noChangeShapeType="1"/>
          </p:cNvCxnSpPr>
          <p:nvPr/>
        </p:nvCxnSpPr>
        <p:spPr bwMode="auto">
          <a:xfrm rot="16200000" flipH="1">
            <a:off x="2362200" y="1905000"/>
            <a:ext cx="457200" cy="609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9639" name="AutoShape 44"/>
          <p:cNvCxnSpPr>
            <a:cxnSpLocks noChangeShapeType="1"/>
          </p:cNvCxnSpPr>
          <p:nvPr/>
        </p:nvCxnSpPr>
        <p:spPr bwMode="auto">
          <a:xfrm rot="16200000" flipH="1">
            <a:off x="2971800" y="1905000"/>
            <a:ext cx="457200" cy="609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9640" name="AutoShape 44"/>
          <p:cNvCxnSpPr>
            <a:cxnSpLocks noChangeShapeType="1"/>
          </p:cNvCxnSpPr>
          <p:nvPr/>
        </p:nvCxnSpPr>
        <p:spPr bwMode="auto">
          <a:xfrm rot="16200000" flipH="1">
            <a:off x="3581400" y="1905000"/>
            <a:ext cx="457200" cy="609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9641" name="AutoShape 44"/>
          <p:cNvCxnSpPr>
            <a:cxnSpLocks noChangeShapeType="1"/>
          </p:cNvCxnSpPr>
          <p:nvPr/>
        </p:nvCxnSpPr>
        <p:spPr bwMode="auto">
          <a:xfrm rot="16200000" flipH="1">
            <a:off x="4191000" y="1905000"/>
            <a:ext cx="457200" cy="609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9642" name="AutoShape 44"/>
          <p:cNvCxnSpPr>
            <a:cxnSpLocks noChangeShapeType="1"/>
          </p:cNvCxnSpPr>
          <p:nvPr/>
        </p:nvCxnSpPr>
        <p:spPr bwMode="auto">
          <a:xfrm rot="16200000" flipH="1">
            <a:off x="4800600" y="1905000"/>
            <a:ext cx="457200" cy="609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9643" name="AutoShape 44"/>
          <p:cNvCxnSpPr>
            <a:cxnSpLocks noChangeShapeType="1"/>
          </p:cNvCxnSpPr>
          <p:nvPr/>
        </p:nvCxnSpPr>
        <p:spPr bwMode="auto">
          <a:xfrm rot="16200000" flipH="1">
            <a:off x="5410200" y="1905000"/>
            <a:ext cx="457200" cy="609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9644" name="AutoShape 44"/>
          <p:cNvCxnSpPr>
            <a:cxnSpLocks noChangeShapeType="1"/>
          </p:cNvCxnSpPr>
          <p:nvPr/>
        </p:nvCxnSpPr>
        <p:spPr bwMode="auto">
          <a:xfrm rot="16200000" flipH="1">
            <a:off x="6019800" y="1905000"/>
            <a:ext cx="457200" cy="609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" name="Rectangle 43"/>
          <p:cNvSpPr/>
          <p:nvPr/>
        </p:nvSpPr>
        <p:spPr>
          <a:xfrm>
            <a:off x="914400" y="2438400"/>
            <a:ext cx="609600" cy="381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0</a:t>
            </a:r>
          </a:p>
        </p:txBody>
      </p:sp>
      <p:cxnSp>
        <p:nvCxnSpPr>
          <p:cNvPr id="69646" name="AutoShape 44"/>
          <p:cNvCxnSpPr>
            <a:cxnSpLocks noChangeShapeType="1"/>
            <a:stCxn id="44" idx="3"/>
          </p:cNvCxnSpPr>
          <p:nvPr/>
        </p:nvCxnSpPr>
        <p:spPr bwMode="auto">
          <a:xfrm>
            <a:off x="1524000" y="2628900"/>
            <a:ext cx="4572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3" name="Rectangle 52"/>
          <p:cNvSpPr/>
          <p:nvPr/>
        </p:nvSpPr>
        <p:spPr>
          <a:xfrm>
            <a:off x="7467600" y="1600200"/>
            <a:ext cx="609600" cy="381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cxnSp>
        <p:nvCxnSpPr>
          <p:cNvPr id="69648" name="AutoShape 44"/>
          <p:cNvCxnSpPr>
            <a:cxnSpLocks noChangeShapeType="1"/>
            <a:endCxn id="53" idx="1"/>
          </p:cNvCxnSpPr>
          <p:nvPr/>
        </p:nvCxnSpPr>
        <p:spPr bwMode="auto">
          <a:xfrm>
            <a:off x="6858000" y="1790700"/>
            <a:ext cx="6096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310687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CUDA Block-wise Inclusive Scan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__global__ void</a:t>
            </a:r>
            <a:r>
              <a:rPr lang="en-US" sz="2400" dirty="0" smtClean="0">
                <a:latin typeface="Courier New" charset="0"/>
                <a:cs typeface="Courier New" charset="0"/>
              </a:rPr>
              <a:t>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inclusive_scan</a:t>
            </a:r>
            <a:r>
              <a:rPr lang="en-US" sz="2400" dirty="0" smtClean="0">
                <a:latin typeface="Courier New" charset="0"/>
                <a:cs typeface="Courier New" charset="0"/>
              </a:rPr>
              <a:t>(</a:t>
            </a:r>
            <a:r>
              <a:rPr lang="en-US" sz="2400" dirty="0" err="1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2400" dirty="0" smtClean="0">
                <a:latin typeface="Courier New" charset="0"/>
                <a:cs typeface="Courier New" charset="0"/>
              </a:rPr>
              <a:t> *</a:t>
            </a:r>
            <a:r>
              <a:rPr lang="id-ID" sz="2400" smtClean="0">
                <a:latin typeface="Courier New" charset="0"/>
                <a:cs typeface="Courier New" charset="0"/>
              </a:rPr>
              <a:t>input</a:t>
            </a:r>
            <a:r>
              <a:rPr lang="en-US" sz="2400" smtClean="0">
                <a:latin typeface="Courier New" charset="0"/>
                <a:cs typeface="Courier New" charset="0"/>
              </a:rPr>
              <a:t>)</a:t>
            </a:r>
            <a:endParaRPr lang="en-US" sz="2400" dirty="0" smtClean="0">
              <a:latin typeface="Courier New" charset="0"/>
              <a:cs typeface="Courier New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{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extern __shared__ </a:t>
            </a:r>
            <a:r>
              <a:rPr lang="en-US" sz="2400" dirty="0" err="1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2400" dirty="0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sdata</a:t>
            </a:r>
            <a:r>
              <a:rPr lang="en-US" sz="2400" dirty="0" smtClean="0">
                <a:latin typeface="Courier New" charset="0"/>
                <a:cs typeface="Courier New" charset="0"/>
              </a:rPr>
              <a:t>[];</a:t>
            </a:r>
          </a:p>
          <a:p>
            <a:pPr>
              <a:buFontTx/>
              <a:buNone/>
            </a:pPr>
            <a:endParaRPr lang="en-US" sz="2400" dirty="0" smtClean="0">
              <a:latin typeface="Courier New" charset="0"/>
              <a:cs typeface="Courier New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unsigned </a:t>
            </a:r>
            <a:r>
              <a:rPr lang="en-US" sz="2400" dirty="0" err="1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2400" dirty="0" smtClean="0">
                <a:latin typeface="Courier New" charset="0"/>
                <a:cs typeface="Courier New" charset="0"/>
              </a:rPr>
              <a:t> i = ...</a:t>
            </a:r>
          </a:p>
          <a:p>
            <a:pPr>
              <a:buFontTx/>
              <a:buNone/>
            </a:pPr>
            <a:endParaRPr lang="en-US" sz="2400" dirty="0" smtClean="0">
              <a:latin typeface="Courier New" charset="0"/>
              <a:cs typeface="Courier New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// load input into __shared__ memory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2400" dirty="0" smtClean="0">
                <a:latin typeface="Courier New" charset="0"/>
                <a:cs typeface="Courier New" charset="0"/>
              </a:rPr>
              <a:t> sum = input[i];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sdata</a:t>
            </a:r>
            <a:r>
              <a:rPr lang="en-US" sz="2400" dirty="0" smtClean="0">
                <a:latin typeface="Courier New" charset="0"/>
                <a:cs typeface="Courier New" charset="0"/>
              </a:rPr>
              <a:t>[</a:t>
            </a:r>
            <a:r>
              <a:rPr lang="en-US" sz="2400" dirty="0" err="1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threadIdx.x</a:t>
            </a:r>
            <a:r>
              <a:rPr lang="en-US" sz="2400" dirty="0" smtClean="0">
                <a:latin typeface="Courier New" charset="0"/>
                <a:cs typeface="Courier New" charset="0"/>
              </a:rPr>
              <a:t>] = sum;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__</a:t>
            </a:r>
            <a:r>
              <a:rPr lang="en-US" sz="2400" dirty="0" err="1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syncthreads</a:t>
            </a:r>
            <a:r>
              <a:rPr lang="en-US" sz="2400" dirty="0" smtClean="0">
                <a:latin typeface="Courier New" charset="0"/>
                <a:cs typeface="Courier New" charset="0"/>
              </a:rPr>
              <a:t>();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...</a:t>
            </a:r>
          </a:p>
          <a:p>
            <a:pPr>
              <a:buFontTx/>
              <a:buNone/>
            </a:pPr>
            <a:endParaRPr lang="en-US" sz="2400" dirty="0" smtClean="0"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160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990600"/>
          </a:xfrm>
        </p:spPr>
        <p:txBody>
          <a:bodyPr/>
          <a:lstStyle/>
          <a:p>
            <a:r>
              <a:rPr lang="en-US" dirty="0" smtClean="0"/>
              <a:t>CUDA Block-wise Inclusive Scan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7244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for</a:t>
            </a:r>
            <a:r>
              <a:rPr lang="en-US" sz="2400" dirty="0" smtClean="0">
                <a:latin typeface="Courier New" charset="0"/>
                <a:cs typeface="Courier New" charset="0"/>
              </a:rPr>
              <a:t>(</a:t>
            </a:r>
            <a:r>
              <a:rPr lang="en-US" sz="2400" dirty="0" err="1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2400" dirty="0" smtClean="0">
                <a:latin typeface="Courier New" charset="0"/>
                <a:cs typeface="Courier New" charset="0"/>
              </a:rPr>
              <a:t> o = 1; o &lt; </a:t>
            </a:r>
            <a:r>
              <a:rPr lang="en-US" sz="2400" dirty="0" err="1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blockDim.x</a:t>
            </a:r>
            <a:r>
              <a:rPr lang="en-US" sz="2400" dirty="0" smtClean="0">
                <a:latin typeface="Courier New" charset="0"/>
                <a:cs typeface="Courier New" charset="0"/>
              </a:rPr>
              <a:t>; o &lt;&lt;= 1)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{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FFC000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if(</a:t>
            </a:r>
            <a:r>
              <a:rPr lang="en-US" sz="2400" dirty="0" err="1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threadIdx.x</a:t>
            </a:r>
            <a:r>
              <a:rPr lang="en-US" sz="2400" dirty="0" smtClean="0">
                <a:latin typeface="Courier New" charset="0"/>
                <a:cs typeface="Courier New" charset="0"/>
              </a:rPr>
              <a:t> &gt;= o)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  sum +=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sdata</a:t>
            </a:r>
            <a:r>
              <a:rPr lang="en-US" sz="2400" dirty="0" smtClean="0">
                <a:latin typeface="Courier New" charset="0"/>
                <a:cs typeface="Courier New" charset="0"/>
              </a:rPr>
              <a:t>[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threadIdx.x</a:t>
            </a:r>
            <a:r>
              <a:rPr lang="en-US" sz="2400" dirty="0" smtClean="0">
                <a:latin typeface="Courier New" charset="0"/>
                <a:cs typeface="Courier New" charset="0"/>
              </a:rPr>
              <a:t> - o];</a:t>
            </a:r>
          </a:p>
          <a:p>
            <a:pPr>
              <a:buFontTx/>
              <a:buNone/>
            </a:pPr>
            <a:endParaRPr lang="en-US" sz="2400" dirty="0" smtClean="0">
              <a:latin typeface="Courier New" charset="0"/>
              <a:cs typeface="Courier New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// wait on reads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__</a:t>
            </a:r>
            <a:r>
              <a:rPr lang="en-US" sz="2400" dirty="0" err="1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syncthreads</a:t>
            </a:r>
            <a:r>
              <a:rPr lang="en-US" sz="2400" dirty="0" smtClean="0">
                <a:latin typeface="Courier New" charset="0"/>
                <a:cs typeface="Courier New" charset="0"/>
              </a:rPr>
              <a:t>();</a:t>
            </a:r>
          </a:p>
          <a:p>
            <a:pPr>
              <a:buFontTx/>
              <a:buNone/>
            </a:pPr>
            <a:endParaRPr lang="en-US" sz="2400" dirty="0" smtClean="0">
              <a:latin typeface="Courier New" charset="0"/>
              <a:cs typeface="Courier New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// write my partial sum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sdata</a:t>
            </a:r>
            <a:r>
              <a:rPr lang="en-US" sz="2400" dirty="0" smtClean="0">
                <a:latin typeface="Courier New" charset="0"/>
                <a:cs typeface="Courier New" charset="0"/>
              </a:rPr>
              <a:t>[</a:t>
            </a:r>
            <a:r>
              <a:rPr lang="en-US" sz="2400" dirty="0" err="1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threadIdx.x</a:t>
            </a:r>
            <a:r>
              <a:rPr lang="en-US" sz="2400" dirty="0" smtClean="0">
                <a:latin typeface="Courier New" charset="0"/>
                <a:cs typeface="Courier New" charset="0"/>
              </a:rPr>
              <a:t>] = sum;</a:t>
            </a:r>
          </a:p>
          <a:p>
            <a:pPr>
              <a:buFontTx/>
              <a:buNone/>
            </a:pPr>
            <a:endParaRPr lang="en-US" sz="2400" dirty="0" smtClean="0">
              <a:latin typeface="Courier New" charset="0"/>
              <a:cs typeface="Courier New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// wait on writes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__</a:t>
            </a:r>
            <a:r>
              <a:rPr lang="en-US" sz="2400" dirty="0" err="1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syncthreads</a:t>
            </a:r>
            <a:r>
              <a:rPr lang="en-US" sz="2400" dirty="0" smtClean="0">
                <a:latin typeface="Courier New" charset="0"/>
                <a:cs typeface="Courier New" charset="0"/>
              </a:rPr>
              <a:t>();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502575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CUDA Block-wise Inclusive Scan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</a:t>
            </a:r>
            <a:r>
              <a:rPr lang="en-US" sz="2400" dirty="0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// we're done!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99CCFF"/>
                </a:solidFill>
                <a:latin typeface="Courier New" charset="0"/>
                <a:cs typeface="Courier New" charset="0"/>
              </a:rPr>
              <a:t>  // each thread writes out its result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  result[i] = </a:t>
            </a:r>
            <a:r>
              <a:rPr lang="en-US" sz="2400" dirty="0" err="1" smtClean="0">
                <a:latin typeface="Courier New" charset="0"/>
                <a:cs typeface="Courier New" charset="0"/>
              </a:rPr>
              <a:t>sdata</a:t>
            </a:r>
            <a:r>
              <a:rPr lang="en-US" sz="2400" dirty="0" smtClean="0">
                <a:latin typeface="Courier New" charset="0"/>
                <a:cs typeface="Courier New" charset="0"/>
              </a:rPr>
              <a:t>[</a:t>
            </a:r>
            <a:r>
              <a:rPr lang="en-US" sz="2400" dirty="0" err="1" smtClean="0">
                <a:solidFill>
                  <a:srgbClr val="C00000"/>
                </a:solidFill>
                <a:latin typeface="Courier New" charset="0"/>
                <a:cs typeface="Courier New" charset="0"/>
              </a:rPr>
              <a:t>threadIdx.x</a:t>
            </a:r>
            <a:r>
              <a:rPr lang="en-US" sz="2400" dirty="0" smtClean="0">
                <a:latin typeface="Courier New" charset="0"/>
                <a:cs typeface="Courier New" charset="0"/>
              </a:rPr>
              <a:t>];</a:t>
            </a:r>
          </a:p>
          <a:p>
            <a:pPr>
              <a:buFontTx/>
              <a:buNone/>
            </a:pPr>
            <a:r>
              <a:rPr lang="en-US" sz="2400" dirty="0" smtClean="0">
                <a:latin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010352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are Local to Each Block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1800" smtClean="0">
                <a:latin typeface="Courier New" charset="0"/>
                <a:cs typeface="Courier New" charset="0"/>
              </a:rPr>
              <a:t>Block 0</a:t>
            </a:r>
          </a:p>
          <a:p>
            <a:pPr>
              <a:buFontTx/>
              <a:buNone/>
            </a:pPr>
            <a:endParaRPr lang="en-US" sz="1800" smtClean="0">
              <a:latin typeface="Courier New" charset="0"/>
              <a:cs typeface="Courier New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charset="0"/>
                <a:cs typeface="Courier New" charset="0"/>
              </a:rPr>
              <a:t>Input:</a:t>
            </a:r>
          </a:p>
          <a:p>
            <a:pPr>
              <a:buFontTx/>
              <a:buNone/>
            </a:pPr>
            <a:r>
              <a:rPr lang="en-US" sz="1800" smtClean="0">
                <a:latin typeface="Courier New" charset="0"/>
                <a:cs typeface="Courier New" charset="0"/>
              </a:rPr>
              <a:t> 5  5  4  4  5  4  0  0  4  2  5  5  1  3  1  5</a:t>
            </a:r>
          </a:p>
          <a:p>
            <a:pPr>
              <a:buFontTx/>
              <a:buNone/>
            </a:pPr>
            <a:r>
              <a:rPr lang="en-US" sz="1800" smtClean="0">
                <a:latin typeface="Courier New" charset="0"/>
                <a:cs typeface="Courier New" charset="0"/>
              </a:rPr>
              <a:t>Result:</a:t>
            </a:r>
          </a:p>
          <a:p>
            <a:pPr>
              <a:buFontTx/>
              <a:buNone/>
            </a:pPr>
            <a:r>
              <a:rPr lang="en-US" sz="1800" smtClean="0">
                <a:latin typeface="Courier New" charset="0"/>
                <a:cs typeface="Courier New" charset="0"/>
              </a:rPr>
              <a:t> 5 10 14 18 23 27 27 27 31 33 38 43 44 47 48 53</a:t>
            </a:r>
          </a:p>
          <a:p>
            <a:pPr>
              <a:buFontTx/>
              <a:buNone/>
            </a:pPr>
            <a:endParaRPr lang="en-US" sz="1800" smtClean="0">
              <a:latin typeface="Courier New" charset="0"/>
              <a:cs typeface="Courier New" charset="0"/>
            </a:endParaRPr>
          </a:p>
          <a:p>
            <a:pPr>
              <a:buFontTx/>
              <a:buNone/>
            </a:pPr>
            <a:endParaRPr lang="en-US" sz="1800" smtClean="0">
              <a:latin typeface="Courier New" charset="0"/>
              <a:cs typeface="Courier New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charset="0"/>
                <a:cs typeface="Courier New" charset="0"/>
              </a:rPr>
              <a:t>Block 1</a:t>
            </a:r>
          </a:p>
          <a:p>
            <a:pPr>
              <a:buFontTx/>
              <a:buNone/>
            </a:pPr>
            <a:endParaRPr lang="en-US" sz="1800" smtClean="0">
              <a:latin typeface="Courier New" charset="0"/>
              <a:cs typeface="Courier New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charset="0"/>
                <a:cs typeface="Courier New" charset="0"/>
              </a:rPr>
              <a:t>Input:</a:t>
            </a:r>
          </a:p>
          <a:p>
            <a:pPr>
              <a:buFontTx/>
              <a:buNone/>
            </a:pPr>
            <a:r>
              <a:rPr lang="en-US" sz="1800" smtClean="0">
                <a:latin typeface="Courier New" charset="0"/>
                <a:cs typeface="Courier New" charset="0"/>
              </a:rPr>
              <a:t> 1  2  3  0  3  0  2  3  4  4  3  2  2  5  5  0</a:t>
            </a:r>
          </a:p>
          <a:p>
            <a:pPr>
              <a:buFontTx/>
              <a:buNone/>
            </a:pPr>
            <a:r>
              <a:rPr lang="en-US" sz="1800" smtClean="0">
                <a:latin typeface="Courier New" charset="0"/>
                <a:cs typeface="Courier New" charset="0"/>
              </a:rPr>
              <a:t>Result:</a:t>
            </a:r>
          </a:p>
          <a:p>
            <a:pPr>
              <a:buFontTx/>
              <a:buNone/>
            </a:pPr>
            <a:r>
              <a:rPr lang="en-US" sz="1800" smtClean="0">
                <a:latin typeface="Courier New" charset="0"/>
                <a:cs typeface="Courier New" charset="0"/>
              </a:rPr>
              <a:t> 1  3  6  6  9  9 11 14 18 22 25 27 29 34 39 39</a:t>
            </a:r>
          </a:p>
        </p:txBody>
      </p:sp>
    </p:spTree>
    <p:extLst>
      <p:ext uri="{BB962C8B-B14F-4D97-AF65-F5344CB8AC3E}">
        <p14:creationId xmlns="" xmlns:p14="http://schemas.microsoft.com/office/powerpoint/2010/main" val="856359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are Local to Each Block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propagate results from each block to all subsequent blocks</a:t>
            </a:r>
          </a:p>
          <a:p>
            <a:endParaRPr lang="en-US" dirty="0" smtClean="0"/>
          </a:p>
          <a:p>
            <a:r>
              <a:rPr lang="en-US" dirty="0" smtClean="0"/>
              <a:t>2-phase scan</a:t>
            </a:r>
          </a:p>
          <a:p>
            <a:pPr lvl="1">
              <a:buFontTx/>
              <a:buNone/>
            </a:pPr>
            <a:r>
              <a:rPr lang="en-US" dirty="0" smtClean="0"/>
              <a:t>1. Per-block scan &amp; reduce</a:t>
            </a:r>
          </a:p>
          <a:p>
            <a:pPr lvl="1">
              <a:buFontTx/>
              <a:buNone/>
            </a:pPr>
            <a:r>
              <a:rPr lang="en-US" dirty="0" smtClean="0"/>
              <a:t>2. Scan per-block sums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Final update propagates phase 2 data and transforms to exclusive scan result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200939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Summing Up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r>
              <a:rPr lang="en-US" sz="2400" dirty="0" smtClean="0"/>
              <a:t>Patterns like </a:t>
            </a:r>
            <a:r>
              <a:rPr lang="en-US" sz="2400" dirty="0" smtClean="0">
                <a:solidFill>
                  <a:srgbClr val="C00000"/>
                </a:solidFill>
              </a:rPr>
              <a:t>reduce, split, compact, scan</a:t>
            </a:r>
            <a:r>
              <a:rPr lang="en-US" sz="2400" dirty="0" smtClean="0"/>
              <a:t>, and others let us reason about data parallel problems abstractly</a:t>
            </a:r>
          </a:p>
          <a:p>
            <a:endParaRPr lang="en-US" sz="2400" dirty="0" smtClean="0"/>
          </a:p>
          <a:p>
            <a:r>
              <a:rPr lang="en-US" sz="2400" dirty="0" smtClean="0"/>
              <a:t>Higher level patterns are built from more fundamental patterns</a:t>
            </a:r>
          </a:p>
          <a:p>
            <a:endParaRPr lang="en-US" sz="2400" dirty="0" smtClean="0"/>
          </a:p>
          <a:p>
            <a:r>
              <a:rPr lang="en-US" sz="2400" dirty="0" smtClean="0"/>
              <a:t>Scan in particular is </a:t>
            </a:r>
            <a:r>
              <a:rPr lang="en-US" sz="2400" dirty="0" smtClean="0">
                <a:solidFill>
                  <a:srgbClr val="C00000"/>
                </a:solidFill>
              </a:rPr>
              <a:t>fundamental </a:t>
            </a:r>
            <a:r>
              <a:rPr lang="en-US" sz="2400" dirty="0" smtClean="0"/>
              <a:t>to parallel processing, but unnecessary in a serial world</a:t>
            </a:r>
          </a:p>
        </p:txBody>
      </p:sp>
    </p:spTree>
    <p:extLst>
      <p:ext uri="{BB962C8B-B14F-4D97-AF65-F5344CB8AC3E}">
        <p14:creationId xmlns="" xmlns:p14="http://schemas.microsoft.com/office/powerpoint/2010/main" val="4185198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memory resides on DRAM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F10BE-5727-438D-9B65-7BE89117A414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4865-5453-4A3A-8E2B-CF50B94140E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657600"/>
            <a:ext cx="73533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eksekusi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F10BE-5727-438D-9B65-7BE89117A414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4865-5453-4A3A-8E2B-CF50B94140E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6485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setiap</a:t>
            </a:r>
            <a:r>
              <a:rPr lang="en-US" dirty="0" smtClean="0"/>
              <a:t> thread block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warp (</a:t>
            </a:r>
            <a:r>
              <a:rPr lang="en-US" dirty="0" err="1" smtClean="0"/>
              <a:t>ukuran</a:t>
            </a:r>
            <a:r>
              <a:rPr lang="en-US" dirty="0" smtClean="0"/>
              <a:t> 32), </a:t>
            </a:r>
            <a:r>
              <a:rPr lang="en-US" dirty="0" err="1" smtClean="0"/>
              <a:t>dieksekusi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1 MP</a:t>
            </a:r>
          </a:p>
          <a:p>
            <a:r>
              <a:rPr lang="en-US" dirty="0" smtClean="0"/>
              <a:t>1 MP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mengeksekusi</a:t>
            </a:r>
            <a:r>
              <a:rPr lang="en-US" dirty="0" smtClean="0"/>
              <a:t> multiple block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endParaRPr lang="en-US" dirty="0" smtClean="0"/>
          </a:p>
          <a:p>
            <a:pPr lvl="1"/>
            <a:r>
              <a:rPr lang="en-US" dirty="0" smtClean="0"/>
              <a:t>shared memory &amp; register </a:t>
            </a:r>
            <a:r>
              <a:rPr lang="en-US" dirty="0" err="1" smtClean="0"/>
              <a:t>di</a:t>
            </a:r>
            <a:r>
              <a:rPr lang="en-US" dirty="0" smtClean="0"/>
              <a:t> share </a:t>
            </a:r>
            <a:r>
              <a:rPr lang="en-US" dirty="0" err="1" smtClean="0"/>
              <a:t>oleh</a:t>
            </a:r>
            <a:r>
              <a:rPr lang="en-US" dirty="0" smtClean="0"/>
              <a:t> threads </a:t>
            </a:r>
            <a:r>
              <a:rPr lang="en-US" dirty="0" err="1" smtClean="0"/>
              <a:t>pada</a:t>
            </a:r>
            <a:r>
              <a:rPr lang="en-US" dirty="0" smtClean="0"/>
              <a:t> concurrent block</a:t>
            </a:r>
          </a:p>
          <a:p>
            <a:pPr lvl="1"/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memory per block </a:t>
            </a:r>
            <a:r>
              <a:rPr lang="en-US" dirty="0" err="1" smtClean="0"/>
              <a:t>dan</a:t>
            </a:r>
            <a:r>
              <a:rPr lang="en-US" dirty="0" smtClean="0"/>
              <a:t> register per thread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block per MP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F10BE-5727-438D-9B65-7BE89117A414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4865-5453-4A3A-8E2B-CF50B94140E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F10BE-5727-438D-9B65-7BE89117A414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4865-5453-4A3A-8E2B-CF50B94140E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228600"/>
            <a:ext cx="7772400" cy="5903913"/>
          </a:xfrm>
        </p:spPr>
        <p:txBody>
          <a:bodyPr/>
          <a:lstStyle/>
          <a:p>
            <a:r>
              <a:rPr lang="en-US" dirty="0" smtClean="0"/>
              <a:t>240 thread processors</a:t>
            </a:r>
          </a:p>
          <a:p>
            <a:r>
              <a:rPr lang="en-US" dirty="0" smtClean="0"/>
              <a:t>30 multiprocessors, each contains</a:t>
            </a:r>
          </a:p>
          <a:p>
            <a:pPr lvl="1"/>
            <a:r>
              <a:rPr lang="en-US" dirty="0" smtClean="0"/>
              <a:t>8 thread processors</a:t>
            </a:r>
          </a:p>
          <a:p>
            <a:pPr lvl="1"/>
            <a:r>
              <a:rPr lang="en-US" dirty="0" smtClean="0"/>
              <a:t>one double precision unit</a:t>
            </a:r>
          </a:p>
          <a:p>
            <a:pPr lvl="1"/>
            <a:r>
              <a:rPr lang="en-US" dirty="0" smtClean="0"/>
              <a:t>shared memory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505200"/>
            <a:ext cx="781838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Programming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F10BE-5727-438D-9B65-7BE89117A414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4865-5453-4A3A-8E2B-CF50B94140E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9913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r>
              <a:rPr lang="en-US" dirty="0" smtClean="0"/>
              <a:t>Compiling CUDA code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F10BE-5727-438D-9B65-7BE89117A414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4865-5453-4A3A-8E2B-CF50B94140E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53435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 code on GPU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kernels are C functions:</a:t>
            </a:r>
          </a:p>
          <a:p>
            <a:pPr lvl="1"/>
            <a:r>
              <a:rPr lang="en-US" dirty="0" smtClean="0"/>
              <a:t>cannot access host memory</a:t>
            </a:r>
          </a:p>
          <a:p>
            <a:pPr lvl="1"/>
            <a:r>
              <a:rPr lang="en-US" dirty="0" smtClean="0"/>
              <a:t>must have void return type</a:t>
            </a:r>
          </a:p>
          <a:p>
            <a:pPr lvl="1"/>
            <a:r>
              <a:rPr lang="en-US" dirty="0" smtClean="0"/>
              <a:t>no variable arguments (</a:t>
            </a:r>
            <a:r>
              <a:rPr lang="en-US" dirty="0" err="1" smtClean="0"/>
              <a:t>varargs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not recursive</a:t>
            </a:r>
          </a:p>
          <a:p>
            <a:pPr lvl="1"/>
            <a:r>
              <a:rPr lang="en-US" dirty="0" smtClean="0"/>
              <a:t>no static variables</a:t>
            </a:r>
          </a:p>
          <a:p>
            <a:pPr lvl="1"/>
            <a:r>
              <a:rPr lang="en-US" dirty="0" smtClean="0"/>
              <a:t>qualifier: __global__</a:t>
            </a:r>
          </a:p>
          <a:p>
            <a:r>
              <a:rPr lang="en-US" dirty="0" smtClean="0"/>
              <a:t>function arguments are automatically copied from host to device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F10BE-5727-438D-9B65-7BE89117A414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4865-5453-4A3A-8E2B-CF50B94140E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kernels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17713"/>
            <a:ext cx="82296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kernel&lt;&lt;&lt;</a:t>
            </a:r>
            <a:r>
              <a:rPr lang="en-US" dirty="0" err="1" smtClean="0"/>
              <a:t>dG,dB</a:t>
            </a:r>
            <a:r>
              <a:rPr lang="en-US" dirty="0" smtClean="0"/>
              <a:t>&gt;&gt;&gt;(…)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dG</a:t>
            </a:r>
            <a:r>
              <a:rPr lang="en-US" dirty="0" smtClean="0"/>
              <a:t>: dimension of grid in blocks (2D)</a:t>
            </a:r>
          </a:p>
          <a:p>
            <a:pPr>
              <a:buNone/>
            </a:pPr>
            <a:r>
              <a:rPr lang="en-US" dirty="0" smtClean="0"/>
              <a:t>   dB: dimension of block in thread (3D)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dim3 grid, block;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grid.x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2;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grid.y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4;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block.x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=8;block.y=16;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kernel&lt;&lt;&lt;grid, block&gt;&gt;&gt;(..)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dim3 grid(2,4); dim3 block(8,16);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kernel&lt;&lt;&lt;grid, block&gt;&gt;&gt;(..)</a:t>
            </a:r>
          </a:p>
          <a:p>
            <a:pPr>
              <a:buNone/>
            </a:pP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F10BE-5727-438D-9B65-7BE89117A414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4865-5453-4A3A-8E2B-CF50B94140E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synchronization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kernel launches are asynchronous</a:t>
            </a:r>
          </a:p>
          <a:p>
            <a:r>
              <a:rPr lang="en-US" dirty="0" err="1" smtClean="0"/>
              <a:t>cudaMemcpy</a:t>
            </a:r>
            <a:r>
              <a:rPr lang="en-US" dirty="0" smtClean="0"/>
              <a:t>() is synchronous</a:t>
            </a:r>
          </a:p>
          <a:p>
            <a:r>
              <a:rPr lang="en-US" dirty="0" err="1" smtClean="0"/>
              <a:t>cudaThreadSynchronize</a:t>
            </a:r>
            <a:r>
              <a:rPr lang="en-US" dirty="0" smtClean="0"/>
              <a:t>() blocks until all previous CUDA calls complete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F10BE-5727-438D-9B65-7BE89117A414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4865-5453-4A3A-8E2B-CF50B94140E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built-in vector types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r>
              <a:rPr lang="en-US" sz="2800" dirty="0" smtClean="0"/>
              <a:t>[u]char[1..4], [u]short[1..4], [u]</a:t>
            </a:r>
            <a:r>
              <a:rPr lang="en-US" sz="2800" dirty="0" err="1" smtClean="0"/>
              <a:t>int</a:t>
            </a:r>
            <a:r>
              <a:rPr lang="en-US" sz="2800" dirty="0" smtClean="0"/>
              <a:t>[1..4], [u]long[1..4], [u]float[1..4] ,[u]double[1..4]</a:t>
            </a:r>
          </a:p>
          <a:p>
            <a:endParaRPr lang="en-US" sz="2800" dirty="0" smtClean="0"/>
          </a:p>
          <a:p>
            <a:r>
              <a:rPr lang="en-US" sz="2800" dirty="0" smtClean="0"/>
              <a:t>structures are accessed as x, y, z, w</a:t>
            </a:r>
          </a:p>
          <a:p>
            <a:r>
              <a:rPr lang="en-US" sz="2800" smtClean="0"/>
              <a:t>uint4 </a:t>
            </a:r>
            <a:r>
              <a:rPr lang="en-US" sz="2800" dirty="0" err="1" smtClean="0"/>
              <a:t>param</a:t>
            </a:r>
            <a:r>
              <a:rPr lang="en-US" sz="2800" dirty="0" smtClean="0"/>
              <a:t>;</a:t>
            </a:r>
            <a:endParaRPr lang="id-ID" sz="2800" dirty="0" smtClean="0"/>
          </a:p>
          <a:p>
            <a:endParaRPr lang="id-ID" sz="2800" dirty="0" smtClean="0"/>
          </a:p>
          <a:p>
            <a:endParaRPr lang="id-ID" sz="2800" dirty="0" smtClean="0"/>
          </a:p>
          <a:p>
            <a:endParaRPr lang="id-ID" sz="2800" dirty="0" smtClean="0"/>
          </a:p>
          <a:p>
            <a:endParaRPr lang="id-ID" sz="2800" dirty="0" smtClean="0"/>
          </a:p>
          <a:p>
            <a:endParaRPr lang="id-ID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F10BE-5727-438D-9B65-7BE89117A414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4865-5453-4A3A-8E2B-CF50B94140E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Spesifikasi</a:t>
            </a:r>
            <a:r>
              <a:rPr lang="en-US" dirty="0" smtClean="0"/>
              <a:t> H/W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7713"/>
            <a:ext cx="8915400" cy="4114800"/>
          </a:xfrm>
        </p:spPr>
        <p:txBody>
          <a:bodyPr/>
          <a:lstStyle/>
          <a:p>
            <a:r>
              <a:rPr lang="en-US" sz="2800" dirty="0" smtClean="0"/>
              <a:t>The maximum number of threads per block is 512;</a:t>
            </a:r>
          </a:p>
          <a:p>
            <a:r>
              <a:rPr lang="en-US" sz="2800" dirty="0" smtClean="0"/>
              <a:t>The maximum sizes of the x-, y-, and z-dimension of a thread block are 512, 512, </a:t>
            </a:r>
            <a:r>
              <a:rPr lang="id-ID" sz="2800" dirty="0" smtClean="0"/>
              <a:t>and 64, respectively;</a:t>
            </a:r>
          </a:p>
          <a:p>
            <a:r>
              <a:rPr lang="en-US" sz="2800" dirty="0" smtClean="0"/>
              <a:t>The maximum size of each dimension of a grid of thread blocks is 65535;</a:t>
            </a:r>
          </a:p>
          <a:p>
            <a:r>
              <a:rPr lang="en-US" sz="2800" dirty="0" smtClean="0"/>
              <a:t>The warp size is 32 threads;</a:t>
            </a:r>
          </a:p>
          <a:p>
            <a:r>
              <a:rPr lang="en-US" sz="2800" dirty="0" smtClean="0"/>
              <a:t>The number of registers per multiprocessor is </a:t>
            </a:r>
            <a:r>
              <a:rPr lang="id-ID" sz="2800" dirty="0" smtClean="0"/>
              <a:t>16384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The amount of shared memory available per multiprocessor is 16 KB organized into 16 banks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F10BE-5727-438D-9B65-7BE89117A414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4865-5453-4A3A-8E2B-CF50B94140E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r>
              <a:rPr lang="en-US" sz="2800" dirty="0" smtClean="0"/>
              <a:t>The total amount of constant memory is 64 KB;</a:t>
            </a:r>
          </a:p>
          <a:p>
            <a:r>
              <a:rPr lang="en-US" sz="2800" dirty="0" smtClean="0"/>
              <a:t>The total amount of local memory per thread is 16 KB;</a:t>
            </a:r>
          </a:p>
          <a:p>
            <a:r>
              <a:rPr lang="en-US" sz="2800" dirty="0" smtClean="0"/>
              <a:t>The cache working set for constant memory is 8 KB per multiprocessor;</a:t>
            </a:r>
          </a:p>
          <a:p>
            <a:r>
              <a:rPr lang="en-US" sz="2800" dirty="0" smtClean="0"/>
              <a:t>The cache working set for texture memory varies between 6 and 8 KB per</a:t>
            </a:r>
          </a:p>
          <a:p>
            <a:r>
              <a:rPr lang="id-ID" sz="2800" dirty="0" smtClean="0"/>
              <a:t>multiprocessor;</a:t>
            </a:r>
          </a:p>
          <a:p>
            <a:r>
              <a:rPr lang="en-US" sz="2800" dirty="0" smtClean="0"/>
              <a:t>The maximum number of active blocks per multiprocessor is 8;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F10BE-5727-438D-9B65-7BE89117A414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4865-5453-4A3A-8E2B-CF50B94140E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r>
              <a:rPr lang="en-US" sz="2800" dirty="0" smtClean="0"/>
              <a:t>The maximum number of active warps per multiprocessor is </a:t>
            </a:r>
            <a:r>
              <a:rPr lang="id-ID" sz="2800" dirty="0" smtClean="0"/>
              <a:t>32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The maximum number of active threads per multiprocessor is </a:t>
            </a:r>
            <a:r>
              <a:rPr lang="id-ID" sz="2800" dirty="0" smtClean="0"/>
              <a:t>1024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For a one-dimensional texture reference bound to a CUDA array, the maximum </a:t>
            </a:r>
            <a:r>
              <a:rPr lang="id-ID" sz="2800" dirty="0" smtClean="0"/>
              <a:t>width is 213;</a:t>
            </a:r>
          </a:p>
          <a:p>
            <a:r>
              <a:rPr lang="en-US" sz="2800" dirty="0" smtClean="0"/>
              <a:t>For a one-dimensional texture reference bound to linear memory, the maximum </a:t>
            </a:r>
            <a:r>
              <a:rPr lang="id-ID" sz="2800" dirty="0" smtClean="0"/>
              <a:t>width is 227;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F10BE-5727-438D-9B65-7BE89117A414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4865-5453-4A3A-8E2B-CF50B94140E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 implements zero overhead warp scheduling, any warp ready in SM are eligible for execution</a:t>
            </a:r>
          </a:p>
          <a:p>
            <a:r>
              <a:rPr lang="en-US" dirty="0" smtClean="0"/>
              <a:t>4 clock cycles needed to dispatch the same instruction on all threads in a warp</a:t>
            </a:r>
          </a:p>
          <a:p>
            <a:pPr lvl="1"/>
            <a:r>
              <a:rPr lang="en-US" dirty="0" smtClean="0"/>
              <a:t>if one global memory access per 4 instructions, minimal 13 warps are needed to tolerate 200 cycles memory access time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F10BE-5727-438D-9B65-7BE89117A414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4865-5453-4A3A-8E2B-CF50B94140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955088" cy="4227513"/>
          </a:xfrm>
        </p:spPr>
        <p:txBody>
          <a:bodyPr/>
          <a:lstStyle/>
          <a:p>
            <a:r>
              <a:rPr lang="en-US" sz="2800" dirty="0" smtClean="0"/>
              <a:t>For a two-dimensional texture reference bound to linear memory or a CUDA array, the maximum width is 216 and the maximum height is 215;</a:t>
            </a:r>
          </a:p>
          <a:p>
            <a:r>
              <a:rPr lang="en-US" sz="2800" dirty="0" smtClean="0"/>
              <a:t>For a three-dimensional texture reference bound to a CUDA array, the maximum width is 211, the maximum height is 211, and the maximum depth is </a:t>
            </a:r>
            <a:r>
              <a:rPr lang="id-ID" sz="2800" dirty="0" smtClean="0"/>
              <a:t>211;</a:t>
            </a:r>
          </a:p>
          <a:p>
            <a:r>
              <a:rPr lang="en-US" sz="2800" dirty="0" smtClean="0"/>
              <a:t>The limit on kernel size is 2 millions of microcode instructions;</a:t>
            </a:r>
            <a:endParaRPr lang="id-ID" sz="2800" dirty="0" smtClean="0"/>
          </a:p>
          <a:p>
            <a:endParaRPr lang="id-ID" sz="2800" dirty="0" smtClean="0"/>
          </a:p>
          <a:p>
            <a:endParaRPr lang="id-ID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F10BE-5727-438D-9B65-7BE89117A414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4865-5453-4A3A-8E2B-CF50B94140E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Sumber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NVIDIA </a:t>
            </a:r>
            <a:r>
              <a:rPr lang="en-US" dirty="0" err="1" smtClean="0"/>
              <a:t>Cuda</a:t>
            </a:r>
            <a:r>
              <a:rPr lang="en-US" dirty="0" smtClean="0"/>
              <a:t> Programming Guide 2.3.1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F10BE-5727-438D-9B65-7BE89117A414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4865-5453-4A3A-8E2B-CF50B94140EF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granularity considerations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matrix multiplication, what are the sizes of the blocks?</a:t>
            </a:r>
          </a:p>
          <a:p>
            <a:pPr lvl="1"/>
            <a:r>
              <a:rPr lang="en-US" dirty="0" smtClean="0"/>
              <a:t>8x8: 64 threads/block. 1 SM: 768 threads max, 8 block max. 8x8 requires 12 blocks</a:t>
            </a:r>
          </a:p>
          <a:p>
            <a:pPr lvl="1"/>
            <a:r>
              <a:rPr lang="en-US" dirty="0" smtClean="0"/>
              <a:t>16x16: 256 threads/block, requires 3 blocks</a:t>
            </a:r>
          </a:p>
          <a:p>
            <a:pPr lvl="1"/>
            <a:r>
              <a:rPr lang="en-US" dirty="0" smtClean="0"/>
              <a:t>32x32: 1024 threads/block: no SM is capable for this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F10BE-5727-438D-9B65-7BE89117A414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4865-5453-4A3A-8E2B-CF50B94140E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access time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registers: 1 cycle</a:t>
            </a:r>
          </a:p>
          <a:p>
            <a:r>
              <a:rPr lang="en-US" dirty="0" smtClean="0"/>
              <a:t>shared memory: 1 cycle</a:t>
            </a:r>
          </a:p>
          <a:p>
            <a:r>
              <a:rPr lang="en-US" dirty="0" smtClean="0"/>
              <a:t>local memory: DRAM, no cache, slow</a:t>
            </a:r>
          </a:p>
          <a:p>
            <a:r>
              <a:rPr lang="en-US" dirty="0" smtClean="0"/>
              <a:t>global memory: DRAM, no cache, slow</a:t>
            </a:r>
          </a:p>
          <a:p>
            <a:r>
              <a:rPr lang="en-US" dirty="0" smtClean="0"/>
              <a:t>constant memory: DRAM, cached, 1..10..100s cycles</a:t>
            </a:r>
          </a:p>
          <a:p>
            <a:r>
              <a:rPr lang="en-US" dirty="0" smtClean="0"/>
              <a:t>texture memory</a:t>
            </a:r>
            <a:r>
              <a:rPr lang="en-US" smtClean="0"/>
              <a:t>: DRAM, cached, 1..10..100s cycles</a:t>
            </a:r>
            <a:endParaRPr lang="en-US" dirty="0" smtClean="0"/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F10BE-5727-438D-9B65-7BE89117A414}" type="datetime1">
              <a:rPr lang="en-US" smtClean="0"/>
              <a:pPr>
                <a:defRPr/>
              </a:pPr>
              <a:t>3/7/2014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4865-5453-4A3A-8E2B-CF50B94140E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91400" cy="1066800"/>
          </a:xfrm>
        </p:spPr>
        <p:txBody>
          <a:bodyPr/>
          <a:lstStyle/>
          <a:p>
            <a:pPr eaLnBrk="1" hangingPunct="1"/>
            <a:r>
              <a:rPr lang="en-US" smtClean="0"/>
              <a:t>Common Parallel Computing 	Scenarios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Many parallel threads need to generate a single result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Reduce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Many parallel threads need to partition data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Split</a:t>
            </a: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Many parallel threads produce variable output / thread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Compact / Expand</a:t>
            </a:r>
          </a:p>
        </p:txBody>
      </p:sp>
    </p:spTree>
    <p:extLst>
      <p:ext uri="{BB962C8B-B14F-4D97-AF65-F5344CB8AC3E}">
        <p14:creationId xmlns="" xmlns:p14="http://schemas.microsoft.com/office/powerpoint/2010/main" val="3878720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5148</TotalTime>
  <Words>2868</Words>
  <Application>Microsoft Office PowerPoint</Application>
  <PresentationFormat>On-screen Show (4:3)</PresentationFormat>
  <Paragraphs>892</Paragraphs>
  <Slides>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Origin</vt:lpstr>
      <vt:lpstr>IF3230 Sistem Paralel dan Terdistribusi paralel programming model: GPU </vt:lpstr>
      <vt:lpstr>A Common Programming Pattern</vt:lpstr>
      <vt:lpstr>A Common Programming Pattern</vt:lpstr>
      <vt:lpstr>CUDA HW: e.g.: GTX 275</vt:lpstr>
      <vt:lpstr>Slide 5</vt:lpstr>
      <vt:lpstr>Slide 6</vt:lpstr>
      <vt:lpstr>granularity considerations</vt:lpstr>
      <vt:lpstr>Memory access time</vt:lpstr>
      <vt:lpstr>Common Parallel Computing  Scenarios </vt:lpstr>
      <vt:lpstr>Primordial CUDA Pattern: Blocking </vt:lpstr>
      <vt:lpstr>Primordial CUDA Pattern: Blocking</vt:lpstr>
      <vt:lpstr>Primordial CUDA Pattern: Blocking</vt:lpstr>
      <vt:lpstr>Primordial CUDA Pattern: Blocking</vt:lpstr>
      <vt:lpstr>Primordial CUDA Pattern: Blocking</vt:lpstr>
      <vt:lpstr>Primordial CUDA Pattern: Blocking</vt:lpstr>
      <vt:lpstr>Primordial CUDA Pattern: Blocking </vt:lpstr>
      <vt:lpstr>Reduction</vt:lpstr>
      <vt:lpstr>Serial Reduction</vt:lpstr>
      <vt:lpstr>Parallel Reduction – Interleaved</vt:lpstr>
      <vt:lpstr>Parallel Reduction – Contiguous</vt:lpstr>
      <vt:lpstr>CUDA Reduction</vt:lpstr>
      <vt:lpstr>CUDA Reduction</vt:lpstr>
      <vt:lpstr>CUDA Reduction</vt:lpstr>
      <vt:lpstr>An Aside</vt:lpstr>
      <vt:lpstr>An Aside</vt:lpstr>
      <vt:lpstr>CUDA Reduction</vt:lpstr>
      <vt:lpstr>CUDA Reduction</vt:lpstr>
      <vt:lpstr>Parallel Reduction Complexity</vt:lpstr>
      <vt:lpstr>Split Operation</vt:lpstr>
      <vt:lpstr>Variable Output Per Thread: Compact</vt:lpstr>
      <vt:lpstr>Variable Output Per Thread:  General Case</vt:lpstr>
      <vt:lpstr>Split, Compact, Expand</vt:lpstr>
      <vt:lpstr>Scan (a.k.a. Parallel Prefix Sum)</vt:lpstr>
      <vt:lpstr>Applications of Scan</vt:lpstr>
      <vt:lpstr>Serial Scan</vt:lpstr>
      <vt:lpstr>A Scan Algorithm – Preview</vt:lpstr>
      <vt:lpstr>A Scan Algorithm – Preview </vt:lpstr>
      <vt:lpstr>A Scan Algorithm – Preview </vt:lpstr>
      <vt:lpstr>A Scan Algorithm – Preview </vt:lpstr>
      <vt:lpstr>A Scan Algorithm – Preview </vt:lpstr>
      <vt:lpstr>A Scan Algorithm – Preview </vt:lpstr>
      <vt:lpstr>CUDA Block-wise Inclusive Scan</vt:lpstr>
      <vt:lpstr>CUDA Block-wise Inclusive Scan</vt:lpstr>
      <vt:lpstr>CUDA Block-wise Inclusive Scan</vt:lpstr>
      <vt:lpstr>Results are Local to Each Block</vt:lpstr>
      <vt:lpstr>Results are Local to Each Block</vt:lpstr>
      <vt:lpstr>Summing Up</vt:lpstr>
      <vt:lpstr>Slide 48</vt:lpstr>
      <vt:lpstr>Model eksekusi</vt:lpstr>
      <vt:lpstr>Slide 50</vt:lpstr>
      <vt:lpstr>CUDA Programming </vt:lpstr>
      <vt:lpstr>Compiling CUDA code</vt:lpstr>
      <vt:lpstr>Executing code on GPU</vt:lpstr>
      <vt:lpstr>launching kernels</vt:lpstr>
      <vt:lpstr>host synchronization</vt:lpstr>
      <vt:lpstr>built-in vector types</vt:lpstr>
      <vt:lpstr>Spesifikasi H/W</vt:lpstr>
      <vt:lpstr>Slide 58</vt:lpstr>
      <vt:lpstr>Slide 59</vt:lpstr>
      <vt:lpstr>Slide 60</vt:lpstr>
      <vt:lpstr>Sumber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IF3291 Jaringan Komputer dan Pengamanannya 4 sks</dc:title>
  <dc:creator>bugi</dc:creator>
  <cp:lastModifiedBy>imam</cp:lastModifiedBy>
  <cp:revision>141</cp:revision>
  <dcterms:created xsi:type="dcterms:W3CDTF">2006-02-06T06:43:55Z</dcterms:created>
  <dcterms:modified xsi:type="dcterms:W3CDTF">2014-03-07T12:16:41Z</dcterms:modified>
</cp:coreProperties>
</file>