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5" r:id="rId39"/>
    <p:sldId id="291" r:id="rId4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3" d="100"/>
          <a:sy n="73" d="100"/>
        </p:scale>
        <p:origin x="-9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2/19/2011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C0AA-2D41-4371-80C1-A3DEFCBC69F7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E596-B6E7-4667-9932-4FF938B93CB9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E085-33D7-476A-8BB1-272B39EA39C4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DA40-3856-4481-BEB5-D87ED24B2DD7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145EC-480E-42B8-9640-2B6810E27EEA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A545F-433A-4B54-857E-FD7B82FABD99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ADA4-63FB-46D8-8042-ACD86CEBF0DC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FA05-B507-403E-AAAE-F938755D38F9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3F4F5-CFED-4072-9930-4E7447131A75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5F12-569F-4AD3-BCDD-6019274B0DD9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251CF-3BF7-47C1-8C9C-2AF3791849F9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5FA6-56E4-4072-9228-E467A0CC3E86}" type="datetime1">
              <a:rPr lang="en-US" smtClean="0"/>
              <a:pPr/>
              <a:t>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package" Target="../embeddings/Microsoft_Office_Word_Document14.docx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3.docx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Lanjar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diamati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dirty="0" err="1" smtClean="0"/>
              <a:t>segitiga</a:t>
            </a:r>
            <a:r>
              <a:rPr lang="en-US" sz="2600" dirty="0" smtClean="0"/>
              <a:t> </a:t>
            </a:r>
            <a:r>
              <a:rPr lang="en-US" sz="2600" dirty="0" err="1" smtClean="0"/>
              <a:t>bawah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semuanya</a:t>
            </a:r>
            <a:r>
              <a:rPr lang="en-US" sz="2600" dirty="0" smtClean="0"/>
              <a:t> </a:t>
            </a:r>
            <a:r>
              <a:rPr lang="en-US" sz="2600" dirty="0" err="1" smtClean="0"/>
              <a:t>bernilai</a:t>
            </a:r>
            <a:r>
              <a:rPr lang="en-US" sz="2600" dirty="0" smtClean="0"/>
              <a:t> </a:t>
            </a:r>
            <a:r>
              <a:rPr lang="en-US" sz="2600" dirty="0" err="1" smtClean="0"/>
              <a:t>nol</a:t>
            </a:r>
            <a:r>
              <a:rPr lang="en-US" sz="2600" dirty="0" smtClean="0"/>
              <a:t>, </a:t>
            </a:r>
            <a:r>
              <a:rPr lang="en-US" sz="2600" dirty="0" err="1" smtClean="0"/>
              <a:t>sehingga</a:t>
            </a:r>
            <a:r>
              <a:rPr lang="en-US" sz="2600" dirty="0" smtClean="0"/>
              <a:t> </a:t>
            </a:r>
            <a:r>
              <a:rPr lang="en-US" sz="2600" dirty="0" err="1" smtClean="0"/>
              <a:t>ruang</a:t>
            </a:r>
            <a:r>
              <a:rPr lang="en-US" sz="2600" dirty="0" smtClean="0"/>
              <a:t> yang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terpakai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menyimpan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dirty="0" smtClean="0"/>
              <a:t>diagonal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seluruhnya</a:t>
            </a:r>
            <a:r>
              <a:rPr lang="en-US" sz="2600" dirty="0" smtClean="0"/>
              <a:t> 1, </a:t>
            </a:r>
            <a:r>
              <a:rPr lang="en-US" sz="2600" dirty="0" err="1" smtClean="0"/>
              <a:t>jadi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perlu</a:t>
            </a:r>
            <a:r>
              <a:rPr lang="en-US" sz="2600" dirty="0" smtClean="0"/>
              <a:t> </a:t>
            </a:r>
            <a:r>
              <a:rPr lang="en-US" sz="2600" dirty="0" err="1" smtClean="0"/>
              <a:t>disimpan</a:t>
            </a:r>
            <a:r>
              <a:rPr lang="en-US" sz="2600" dirty="0" smtClean="0"/>
              <a:t> (</a:t>
            </a:r>
            <a:r>
              <a:rPr lang="en-US" sz="2600" i="1" dirty="0" smtClean="0"/>
              <a:t>default</a:t>
            </a:r>
            <a:r>
              <a:rPr lang="en-US" sz="2600" dirty="0" smtClean="0"/>
              <a:t>).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demikian</a:t>
            </a:r>
            <a:r>
              <a:rPr lang="en-US" sz="2600" dirty="0" smtClean="0"/>
              <a:t>, </a:t>
            </a:r>
            <a:r>
              <a:rPr lang="en-US" sz="2600" dirty="0" err="1" smtClean="0"/>
              <a:t>penyimpanan</a:t>
            </a:r>
            <a:r>
              <a:rPr lang="en-US" sz="2600" dirty="0" smtClean="0"/>
              <a:t> </a:t>
            </a:r>
            <a:r>
              <a:rPr lang="en-US" sz="2600" dirty="0" err="1" smtClean="0"/>
              <a:t>elemen</a:t>
            </a:r>
            <a:r>
              <a:rPr lang="en-US" sz="2600" dirty="0" smtClean="0"/>
              <a:t> </a:t>
            </a:r>
            <a:r>
              <a:rPr lang="en-US" sz="2600" i="1" dirty="0" smtClean="0"/>
              <a:t> 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pada</a:t>
            </a:r>
            <a:r>
              <a:rPr lang="en-US" sz="2600" dirty="0" smtClean="0"/>
              <a:t> </a:t>
            </a:r>
            <a:r>
              <a:rPr lang="en-US" sz="2600" dirty="0" err="1" smtClean="0"/>
              <a:t>satu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menghemat</a:t>
            </a:r>
            <a:r>
              <a:rPr lang="en-US" sz="2600" dirty="0" smtClean="0"/>
              <a:t> </a:t>
            </a:r>
            <a:r>
              <a:rPr lang="en-US" sz="2600" dirty="0" err="1" smtClean="0"/>
              <a:t>penggunaan</a:t>
            </a:r>
            <a:r>
              <a:rPr lang="en-US" sz="2600" dirty="0" smtClean="0"/>
              <a:t> </a:t>
            </a:r>
            <a:r>
              <a:rPr lang="en-US" sz="2600" dirty="0" err="1" smtClean="0"/>
              <a:t>memori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r>
              <a:rPr lang="en-US" sz="2600" dirty="0" err="1" smtClean="0"/>
              <a:t>Selain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,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hanya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sekali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memperoleh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, </a:t>
            </a:r>
            <a:r>
              <a:rPr lang="en-US" sz="2600" dirty="0" err="1" smtClean="0"/>
              <a:t>sesudah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 </a:t>
            </a:r>
            <a:r>
              <a:rPr lang="en-US" sz="2600" dirty="0" err="1" smtClean="0"/>
              <a:t>tidak</a:t>
            </a:r>
            <a:r>
              <a:rPr lang="en-US" sz="2600" dirty="0" smtClean="0"/>
              <a:t> </a:t>
            </a:r>
            <a:r>
              <a:rPr lang="en-US" sz="2600" dirty="0" err="1" smtClean="0"/>
              <a:t>dipakai</a:t>
            </a:r>
            <a:r>
              <a:rPr lang="en-US" sz="2600" dirty="0" smtClean="0"/>
              <a:t> </a:t>
            </a:r>
            <a:r>
              <a:rPr lang="en-US" sz="2600" dirty="0" err="1" smtClean="0"/>
              <a:t>lagi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demikian</a:t>
            </a:r>
            <a:r>
              <a:rPr lang="en-US" sz="2600" dirty="0" smtClean="0"/>
              <a:t>, </a:t>
            </a:r>
            <a:r>
              <a:rPr lang="en-US" sz="2600" dirty="0" err="1" smtClean="0"/>
              <a:t>setelah</a:t>
            </a:r>
            <a:r>
              <a:rPr lang="en-US" sz="2600" dirty="0" smtClean="0"/>
              <a:t> </a:t>
            </a:r>
            <a:r>
              <a:rPr lang="en-US" sz="2600" i="1" dirty="0" smtClean="0"/>
              <a:t>L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i="1" dirty="0" smtClean="0"/>
              <a:t>U</a:t>
            </a:r>
            <a:r>
              <a:rPr lang="en-US" sz="2600" dirty="0" smtClean="0"/>
              <a:t>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, </a:t>
            </a:r>
            <a:r>
              <a:rPr lang="en-US" sz="2600" dirty="0" err="1" smtClean="0"/>
              <a:t>elemennya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dipindahkan</a:t>
            </a:r>
            <a:r>
              <a:rPr lang="en-US" sz="2600" dirty="0" smtClean="0"/>
              <a:t> </a:t>
            </a:r>
            <a:r>
              <a:rPr lang="en-US" sz="2600" dirty="0" err="1" smtClean="0"/>
              <a:t>ke</a:t>
            </a:r>
            <a:r>
              <a:rPr lang="en-US" sz="2600" dirty="0" smtClean="0"/>
              <a:t> </a:t>
            </a:r>
            <a:r>
              <a:rPr lang="en-US" sz="2600" dirty="0" err="1" smtClean="0"/>
              <a:t>dalam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Karena</a:t>
            </a:r>
            <a:r>
              <a:rPr lang="en-US" sz="2600" dirty="0" smtClean="0"/>
              <a:t> </a:t>
            </a:r>
            <a:r>
              <a:rPr lang="en-US" sz="2600" dirty="0" err="1" smtClean="0"/>
              <a:t>alasan</a:t>
            </a:r>
            <a:r>
              <a:rPr lang="en-US" sz="2600" dirty="0" smtClean="0"/>
              <a:t> </a:t>
            </a:r>
            <a:r>
              <a:rPr lang="en-US" sz="2600" dirty="0" err="1" smtClean="0"/>
              <a:t>ini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kompaksi</a:t>
            </a:r>
            <a:r>
              <a:rPr lang="en-US" sz="2600" dirty="0" smtClean="0"/>
              <a:t> </a:t>
            </a:r>
            <a:r>
              <a:rPr lang="en-US" sz="2600" dirty="0" err="1" smtClean="0"/>
              <a:t>memori</a:t>
            </a:r>
            <a:r>
              <a:rPr lang="en-US" sz="2600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 smtClean="0"/>
              <a:t>Determinan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Gauss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i="1" dirty="0" smtClean="0"/>
              <a:t>n </a:t>
            </a:r>
            <a:r>
              <a:rPr lang="en-US" sz="2400" i="1" dirty="0" smtClean="0">
                <a:sym typeface="Symbol"/>
              </a:rPr>
              <a:t></a:t>
            </a:r>
            <a:r>
              <a:rPr lang="en-US" sz="2400" i="1" dirty="0" smtClean="0"/>
              <a:t> 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Determinannya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ditransformasi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segitiga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Hukum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1: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BC</a:t>
            </a:r>
            <a:r>
              <a:rPr lang="en-US" sz="2400" dirty="0" smtClean="0">
                <a:solidFill>
                  <a:srgbClr val="FF0000"/>
                </a:solidFill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C</a:t>
            </a:r>
            <a:r>
              <a:rPr lang="en-US" sz="2400" dirty="0" smtClean="0">
                <a:solidFill>
                  <a:srgbClr val="FF0000"/>
                </a:solidFill>
              </a:rPr>
              <a:t>)		</a:t>
            </a:r>
            <a:r>
              <a:rPr lang="en-US" sz="2400" dirty="0" smtClean="0"/>
              <a:t>		 </a:t>
            </a:r>
          </a:p>
          <a:p>
            <a:pPr marL="914400" indent="-914400"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Hukum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2: </a:t>
            </a:r>
            <a:r>
              <a:rPr lang="en-US" sz="2400" dirty="0" err="1" smtClean="0">
                <a:solidFill>
                  <a:srgbClr val="FF0000"/>
                </a:solidFill>
              </a:rPr>
              <a:t>det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</a:rPr>
              <a:t>hasil</a:t>
            </a:r>
            <a:r>
              <a:rPr lang="en-US" sz="2400" dirty="0" smtClean="0">
                <a:solidFill>
                  <a:srgbClr val="FF0000"/>
                </a:solidFill>
              </a:rPr>
              <a:t> kali </a:t>
            </a:r>
            <a:r>
              <a:rPr lang="en-US" sz="2400" dirty="0" err="1" smtClean="0">
                <a:solidFill>
                  <a:srgbClr val="FF0000"/>
                </a:solidFill>
              </a:rPr>
              <a:t>semua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elemen</a:t>
            </a:r>
            <a:r>
              <a:rPr lang="en-US" sz="2400" dirty="0" smtClean="0">
                <a:solidFill>
                  <a:srgbClr val="FF0000"/>
                </a:solidFill>
              </a:rPr>
              <a:t> diagonal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adalah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matriks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segitiga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atas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atau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matriks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segitiga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bawah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Kasus</a:t>
            </a:r>
            <a:r>
              <a:rPr lang="en-US" sz="2800" b="1" dirty="0" smtClean="0"/>
              <a:t> 1: </a:t>
            </a:r>
            <a:r>
              <a:rPr lang="en-US" sz="2800" b="1" dirty="0" err="1" smtClean="0"/>
              <a:t>Bila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eliminasi</a:t>
            </a:r>
            <a:r>
              <a:rPr lang="en-US" sz="2800" b="1" dirty="0" smtClean="0"/>
              <a:t> Gauss </a:t>
            </a:r>
            <a:r>
              <a:rPr lang="en-US" sz="2800" b="1" dirty="0" err="1" smtClean="0"/>
              <a:t>tidak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menerapkan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tatancang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pivoting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pivoting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diterapkan</a:t>
            </a:r>
            <a:r>
              <a:rPr lang="en-US" sz="2800" dirty="0" smtClean="0"/>
              <a:t>, </a:t>
            </a:r>
            <a:r>
              <a:rPr lang="en-US" sz="2800" dirty="0" err="1" smtClean="0"/>
              <a:t>determinan</a:t>
            </a:r>
            <a:r>
              <a:rPr lang="en-US" sz="2800" dirty="0" smtClean="0"/>
              <a:t> </a:t>
            </a:r>
            <a:r>
              <a:rPr lang="en-US" sz="2800" dirty="0" err="1" smtClean="0"/>
              <a:t>matriks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A</a:t>
            </a:r>
            <a:r>
              <a:rPr lang="en-US" sz="2800" dirty="0" smtClean="0"/>
              <a:t>) =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LU</a:t>
            </a:r>
            <a:r>
              <a:rPr lang="en-US" sz="2800" dirty="0" smtClean="0"/>
              <a:t>)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         = </a:t>
            </a:r>
            <a:r>
              <a:rPr lang="en-US" sz="2800" dirty="0" err="1" smtClean="0"/>
              <a:t>det</a:t>
            </a:r>
            <a:r>
              <a:rPr lang="en-US" sz="2800" dirty="0" smtClean="0"/>
              <a:t> (</a:t>
            </a:r>
            <a:r>
              <a:rPr lang="en-US" sz="2800" i="1" dirty="0" smtClean="0"/>
              <a:t>L</a:t>
            </a:r>
            <a:r>
              <a:rPr lang="en-US" sz="2800" dirty="0" smtClean="0"/>
              <a:t>) 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         =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         =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33</a:t>
            </a:r>
            <a:r>
              <a:rPr lang="en-US" sz="2800" dirty="0" smtClean="0"/>
              <a:t> ... </a:t>
            </a:r>
            <a:r>
              <a:rPr lang="en-US" sz="2800" i="1" dirty="0" err="1" smtClean="0"/>
              <a:t>u</a:t>
            </a:r>
            <a:r>
              <a:rPr lang="en-US" sz="2800" i="1" baseline="-25000" dirty="0" err="1" smtClean="0"/>
              <a:t>nn</a:t>
            </a:r>
            <a:r>
              <a:rPr lang="en-US" sz="2800" dirty="0" smtClean="0"/>
              <a:t>    </a:t>
            </a:r>
          </a:p>
          <a:p>
            <a:endParaRPr lang="en-US" sz="2800" dirty="0" smtClean="0"/>
          </a:p>
          <a:p>
            <a:r>
              <a:rPr lang="en-US" sz="2800" dirty="0" smtClean="0"/>
              <a:t>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L</a:t>
            </a:r>
            <a:r>
              <a:rPr lang="en-US" sz="2800" dirty="0" smtClean="0"/>
              <a:t>) = 1 </a:t>
            </a:r>
            <a:r>
              <a:rPr lang="en-US" sz="2800" dirty="0" err="1" smtClean="0"/>
              <a:t>sebab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diagonal </a:t>
            </a:r>
            <a:r>
              <a:rPr lang="en-US" sz="2800" i="1" dirty="0" smtClean="0"/>
              <a:t>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. 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Kasus</a:t>
            </a:r>
            <a:r>
              <a:rPr lang="en-US" b="1" dirty="0" smtClean="0"/>
              <a:t> 2: </a:t>
            </a:r>
            <a:r>
              <a:rPr lang="en-US" b="1" dirty="0" err="1" smtClean="0"/>
              <a:t>Bila</a:t>
            </a:r>
            <a:r>
              <a:rPr lang="en-US" b="1" dirty="0" smtClean="0"/>
              <a:t> </a:t>
            </a:r>
            <a:r>
              <a:rPr lang="en-US" b="1" dirty="0" err="1" smtClean="0"/>
              <a:t>eliminasi</a:t>
            </a:r>
            <a:r>
              <a:rPr lang="en-US" b="1" dirty="0" smtClean="0"/>
              <a:t> Gauss </a:t>
            </a:r>
            <a:r>
              <a:rPr lang="en-US" b="1" dirty="0" err="1" smtClean="0"/>
              <a:t>menerapkan</a:t>
            </a:r>
            <a:r>
              <a:rPr lang="en-US" b="1" dirty="0" smtClean="0"/>
              <a:t> </a:t>
            </a:r>
            <a:r>
              <a:rPr lang="en-US" b="1" dirty="0" err="1" smtClean="0"/>
              <a:t>tatancang</a:t>
            </a:r>
            <a:r>
              <a:rPr lang="en-US" b="1" dirty="0" smtClean="0"/>
              <a:t> </a:t>
            </a:r>
            <a:r>
              <a:rPr lang="en-US" b="1" i="1" dirty="0" smtClean="0"/>
              <a:t>pivoting</a:t>
            </a:r>
            <a:r>
              <a:rPr lang="en-US" b="1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n-US" sz="2400" dirty="0" smtClean="0"/>
          </a:p>
          <a:p>
            <a:r>
              <a:rPr lang="en-US" sz="2600" dirty="0" err="1" smtClean="0"/>
              <a:t>Tatancang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</a:t>
            </a:r>
            <a:r>
              <a:rPr lang="en-US" sz="2600" dirty="0" err="1" smtClean="0"/>
              <a:t>mengakibatkan</a:t>
            </a:r>
            <a:r>
              <a:rPr lang="en-US" sz="2600" dirty="0" smtClean="0"/>
              <a:t> </a:t>
            </a:r>
            <a:r>
              <a:rPr lang="en-US" sz="2600" dirty="0" err="1" smtClean="0"/>
              <a:t>pertukaran</a:t>
            </a:r>
            <a:r>
              <a:rPr lang="en-US" sz="2600" dirty="0" smtClean="0"/>
              <a:t> </a:t>
            </a:r>
            <a:r>
              <a:rPr lang="en-US" sz="2600" dirty="0" err="1" smtClean="0"/>
              <a:t>baris</a:t>
            </a:r>
            <a:r>
              <a:rPr lang="en-US" sz="2600" dirty="0" smtClean="0"/>
              <a:t>.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</a:t>
            </a:r>
            <a:r>
              <a:rPr lang="en-US" sz="2600" dirty="0" err="1" smtClean="0"/>
              <a:t>setara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mengerjakan</a:t>
            </a:r>
            <a:r>
              <a:rPr lang="en-US" sz="2600" dirty="0" smtClean="0"/>
              <a:t> </a:t>
            </a:r>
            <a:r>
              <a:rPr lang="en-US" sz="2600" dirty="0" err="1" smtClean="0"/>
              <a:t>dua</a:t>
            </a:r>
            <a:r>
              <a:rPr lang="en-US" sz="2600" dirty="0" smtClean="0"/>
              <a:t> </a:t>
            </a:r>
            <a:r>
              <a:rPr lang="en-US" sz="2600" dirty="0" err="1" smtClean="0"/>
              <a:t>proses</a:t>
            </a:r>
            <a:r>
              <a:rPr lang="en-US" sz="2600" dirty="0" smtClean="0"/>
              <a:t> </a:t>
            </a:r>
            <a:r>
              <a:rPr lang="en-US" sz="2600" dirty="0" err="1" smtClean="0"/>
              <a:t>terpisah</a:t>
            </a:r>
            <a:r>
              <a:rPr lang="en-US" sz="2600" dirty="0" smtClean="0"/>
              <a:t> </a:t>
            </a:r>
            <a:r>
              <a:rPr lang="en-US" sz="2600" dirty="0" err="1" smtClean="0"/>
              <a:t>berikut</a:t>
            </a:r>
            <a:r>
              <a:rPr lang="en-US" sz="2600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 smtClean="0"/>
              <a:t>Transformasikan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cara</a:t>
            </a:r>
            <a:r>
              <a:rPr lang="en-US" sz="2600" dirty="0" smtClean="0"/>
              <a:t> </a:t>
            </a:r>
            <a:r>
              <a:rPr lang="en-US" sz="2600" dirty="0" err="1" smtClean="0"/>
              <a:t>permutasi</a:t>
            </a:r>
            <a:r>
              <a:rPr lang="en-US" sz="2600" dirty="0" smtClean="0"/>
              <a:t> </a:t>
            </a:r>
            <a:r>
              <a:rPr lang="en-US" sz="2600" dirty="0" err="1" smtClean="0"/>
              <a:t>baris-baris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(</a:t>
            </a:r>
            <a:r>
              <a:rPr lang="en-US" sz="2600" dirty="0" err="1" smtClean="0"/>
              <a:t>sama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mengalikan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matriks</a:t>
            </a:r>
            <a:r>
              <a:rPr lang="en-US" sz="2600" dirty="0" smtClean="0"/>
              <a:t> </a:t>
            </a:r>
            <a:r>
              <a:rPr lang="en-US" sz="2600" dirty="0" err="1" smtClean="0"/>
              <a:t>permutasi</a:t>
            </a:r>
            <a:r>
              <a:rPr lang="en-US" sz="2600" dirty="0" smtClean="0"/>
              <a:t> </a:t>
            </a:r>
            <a:r>
              <a:rPr lang="en-US" sz="2600" i="1" dirty="0" smtClean="0"/>
              <a:t>P</a:t>
            </a:r>
            <a:r>
              <a:rPr lang="en-US" sz="2600" dirty="0" smtClean="0"/>
              <a:t>),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dirty="0" smtClean="0"/>
              <a:t>	</a:t>
            </a:r>
            <a:r>
              <a:rPr lang="en-US" sz="2600" i="1" dirty="0" smtClean="0"/>
              <a:t>A</a:t>
            </a:r>
            <a:r>
              <a:rPr lang="en-US" sz="2600" dirty="0" smtClean="0"/>
              <a:t>' = </a:t>
            </a:r>
            <a:r>
              <a:rPr lang="en-US" sz="2600" i="1" dirty="0" smtClean="0"/>
              <a:t>PA</a:t>
            </a:r>
            <a:r>
              <a:rPr lang="en-US" sz="2600" dirty="0" smtClean="0"/>
              <a:t>  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setara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 = </a:t>
            </a:r>
            <a:r>
              <a:rPr lang="en-US" sz="2600" i="1" dirty="0" smtClean="0"/>
              <a:t>P</a:t>
            </a:r>
            <a:r>
              <a:rPr lang="en-US" sz="2600" baseline="30000" dirty="0" smtClean="0"/>
              <a:t>-1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		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A</a:t>
            </a:r>
            <a:r>
              <a:rPr lang="en-US" sz="2600" dirty="0" smtClean="0"/>
              <a:t>' </a:t>
            </a:r>
            <a:r>
              <a:rPr lang="en-US" sz="2600" dirty="0" err="1" smtClean="0"/>
              <a:t>menjadi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i="1" dirty="0" smtClean="0"/>
              <a:t>pivoting</a:t>
            </a:r>
            <a:r>
              <a:rPr lang="en-US" sz="2600" dirty="0" smtClean="0"/>
              <a:t>  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	</a:t>
            </a:r>
            <a:r>
              <a:rPr lang="en-US" sz="2600" i="1" dirty="0" smtClean="0"/>
              <a:t>A</a:t>
            </a:r>
            <a:r>
              <a:rPr lang="en-US" sz="2600" dirty="0" smtClean="0"/>
              <a:t>' = </a:t>
            </a:r>
            <a:r>
              <a:rPr lang="en-US" sz="2600" i="1" dirty="0" smtClean="0"/>
              <a:t>LU</a:t>
            </a:r>
            <a:endParaRPr lang="en-US" sz="2600" dirty="0" smtClean="0"/>
          </a:p>
          <a:p>
            <a:pPr>
              <a:buNone/>
            </a:pP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Dari (1) </a:t>
            </a:r>
            <a:r>
              <a:rPr lang="en-US" sz="2400" dirty="0" err="1" smtClean="0"/>
              <a:t>dan</a:t>
            </a:r>
            <a:r>
              <a:rPr lang="en-US" sz="2400" dirty="0" smtClean="0"/>
              <a:t> (2), </a:t>
            </a:r>
            <a:r>
              <a:rPr lang="en-US" sz="2400" i="1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dihubungkan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</a:t>
            </a:r>
            <a:r>
              <a:rPr lang="en-US" sz="2400" i="1" dirty="0" smtClean="0"/>
              <a:t>	A</a:t>
            </a:r>
            <a:r>
              <a:rPr lang="en-US" sz="2400" dirty="0" smtClean="0"/>
              <a:t> </a:t>
            </a:r>
            <a:r>
              <a:rPr lang="en-US" sz="2400" dirty="0" smtClean="0"/>
              <a:t>= 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' = 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						</a:t>
            </a:r>
          </a:p>
          <a:p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det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smtClean="0"/>
              <a:t>A</a:t>
            </a:r>
            <a:r>
              <a:rPr lang="en-US" sz="2400" dirty="0" smtClean="0"/>
              <a:t>)  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L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	            </a:t>
            </a:r>
            <a:r>
              <a:rPr lang="en-US" sz="2400" dirty="0" smtClean="0"/>
              <a:t>  </a:t>
            </a:r>
            <a:r>
              <a:rPr lang="en-US" sz="2400" dirty="0" smtClean="0"/>
              <a:t>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1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           </a:t>
            </a:r>
            <a:r>
              <a:rPr lang="en-US" sz="2400" dirty="0" smtClean="0"/>
              <a:t> = 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             </a:t>
            </a:r>
            <a:r>
              <a:rPr lang="en-US" sz="2400" dirty="0" smtClean="0"/>
              <a:t> = 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U</a:t>
            </a:r>
            <a:r>
              <a:rPr lang="en-US" sz="2400" dirty="0" smtClean="0"/>
              <a:t>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 = </a:t>
            </a:r>
            <a:r>
              <a:rPr lang="en-US" sz="2400" dirty="0" err="1" smtClean="0"/>
              <a:t>det</a:t>
            </a:r>
            <a:r>
              <a:rPr lang="en-US" sz="2400" dirty="0" smtClean="0"/>
              <a:t> (</a:t>
            </a:r>
            <a:r>
              <a:rPr lang="en-US" sz="2400" i="1" dirty="0" smtClean="0"/>
              <a:t>P</a:t>
            </a:r>
            <a:r>
              <a:rPr lang="en-US" sz="2400" baseline="30000" dirty="0" smtClean="0"/>
              <a:t>-1</a:t>
            </a:r>
            <a:r>
              <a:rPr lang="en-US" sz="2400" dirty="0" smtClean="0"/>
              <a:t>) = -1 </a:t>
            </a:r>
            <a:r>
              <a:rPr lang="en-US" sz="2400" dirty="0" err="1" smtClean="0"/>
              <a:t>atau</a:t>
            </a:r>
            <a:r>
              <a:rPr lang="en-US" sz="2400" dirty="0" smtClean="0"/>
              <a:t> 1 </a:t>
            </a:r>
            <a:r>
              <a:rPr lang="en-US" sz="2400" dirty="0" err="1" smtClean="0"/>
              <a:t>bergantung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i="1" dirty="0" smtClean="0"/>
              <a:t>pivoting</a:t>
            </a:r>
            <a:r>
              <a:rPr lang="en-US" sz="2400" dirty="0" smtClean="0"/>
              <a:t> </a:t>
            </a:r>
            <a:r>
              <a:rPr lang="en-US" sz="2400" dirty="0" err="1" smtClean="0"/>
              <a:t>sejumlah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 </a:t>
            </a:r>
            <a:r>
              <a:rPr lang="en-US" sz="2400" dirty="0" err="1" smtClean="0"/>
              <a:t>ganjil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genap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smtClean="0"/>
              <a:t>pivoting </a:t>
            </a:r>
            <a:r>
              <a:rPr lang="en-US" sz="2800" dirty="0" err="1" smtClean="0"/>
              <a:t>dilakukan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sejumlah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kali,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i="1" dirty="0" smtClean="0">
                <a:sym typeface="Symbol"/>
              </a:rPr>
              <a:t>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>
                <a:sym typeface="Symbol"/>
              </a:rPr>
              <a:t></a:t>
            </a:r>
            <a:r>
              <a:rPr lang="en-US" sz="2800" dirty="0" smtClean="0"/>
              <a:t> </a:t>
            </a:r>
            <a:r>
              <a:rPr lang="en-US" sz="2800" dirty="0" smtClean="0"/>
              <a:t>= (-1)</a:t>
            </a:r>
            <a:r>
              <a:rPr lang="en-US" sz="2800" i="1" baseline="30000" dirty="0" smtClean="0"/>
              <a:t>p</a:t>
            </a:r>
            <a:endParaRPr lang="en-US" sz="2800" dirty="0" smtClean="0"/>
          </a:p>
          <a:p>
            <a:endParaRPr lang="en-US" sz="2800" i="1" dirty="0" smtClean="0">
              <a:sym typeface="Symbol"/>
            </a:endParaRPr>
          </a:p>
          <a:p>
            <a:r>
              <a:rPr lang="en-US" sz="2800" i="1" dirty="0" smtClean="0">
                <a:sym typeface="Symbol"/>
              </a:rPr>
              <a:t></a:t>
            </a:r>
            <a:r>
              <a:rPr lang="en-US" sz="2800" i="1" dirty="0" smtClean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bernilai</a:t>
            </a:r>
            <a:r>
              <a:rPr lang="en-US" sz="2800" dirty="0" smtClean="0"/>
              <a:t> 1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genap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-1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ganjil</a:t>
            </a:r>
            <a:r>
              <a:rPr lang="en-US" sz="2800" dirty="0" smtClean="0"/>
              <a:t>.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A</a:t>
            </a:r>
            <a:r>
              <a:rPr lang="en-US" sz="2800" dirty="0" smtClean="0"/>
              <a:t>) =  (-1)</a:t>
            </a:r>
            <a:r>
              <a:rPr lang="en-US" sz="2800" i="1" baseline="30000" dirty="0" smtClean="0"/>
              <a:t>p</a:t>
            </a:r>
            <a:r>
              <a:rPr lang="en-US" sz="2800" baseline="300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(</a:t>
            </a:r>
            <a:r>
              <a:rPr lang="en-US" sz="2800" i="1" dirty="0" smtClean="0"/>
              <a:t>U</a:t>
            </a:r>
            <a:r>
              <a:rPr lang="en-US" sz="2800" dirty="0" smtClean="0"/>
              <a:t>) = (-1)</a:t>
            </a:r>
            <a:r>
              <a:rPr lang="en-US" sz="2800" i="1" baseline="30000" dirty="0" smtClean="0"/>
              <a:t>p</a:t>
            </a:r>
            <a:r>
              <a:rPr lang="en-US" sz="2800" baseline="30000" dirty="0" smtClean="0"/>
              <a:t> 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22</a:t>
            </a:r>
            <a:r>
              <a:rPr lang="en-US" sz="2800" dirty="0" smtClean="0"/>
              <a:t> </a:t>
            </a:r>
            <a:r>
              <a:rPr lang="en-US" sz="2800" i="1" dirty="0" smtClean="0"/>
              <a:t>u</a:t>
            </a:r>
            <a:r>
              <a:rPr lang="en-US" sz="2800" baseline="-25000" dirty="0" smtClean="0"/>
              <a:t>33</a:t>
            </a:r>
            <a:r>
              <a:rPr lang="en-US" sz="2800" dirty="0" smtClean="0"/>
              <a:t> ... </a:t>
            </a:r>
            <a:r>
              <a:rPr lang="en-US" sz="2800" i="1" dirty="0" err="1" smtClean="0"/>
              <a:t>u</a:t>
            </a:r>
            <a:r>
              <a:rPr lang="en-US" sz="2800" i="1" baseline="-25000" dirty="0" err="1" smtClean="0"/>
              <a:t>nn</a:t>
            </a:r>
            <a:r>
              <a:rPr lang="en-US" sz="2800" baseline="-25000" dirty="0" smtClean="0"/>
              <a:t>	 	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/>
        </p:nvGraphicFramePr>
        <p:xfrm>
          <a:off x="685800" y="1066800"/>
          <a:ext cx="8181425" cy="4114800"/>
        </p:xfrm>
        <a:graphic>
          <a:graphicData uri="http://schemas.openxmlformats.org/presentationml/2006/ole">
            <p:oleObj spid="_x0000_s229378" name="Document" r:id="rId3" imgW="4583174" imgH="230528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determinan</a:t>
            </a:r>
            <a:r>
              <a:rPr lang="en-US" sz="2400" dirty="0" smtClean="0"/>
              <a:t> </a:t>
            </a:r>
            <a:r>
              <a:rPr lang="en-US" sz="2400" dirty="0" err="1" smtClean="0"/>
              <a:t>matriks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endParaRPr lang="en-US" sz="2400" dirty="0" smtClean="0"/>
          </a:p>
          <a:p>
            <a:pPr>
              <a:tabLst>
                <a:tab pos="1541463" algn="l"/>
              </a:tabLst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685800" y="1066800"/>
          <a:ext cx="8296268" cy="4572000"/>
        </p:xfrm>
        <a:graphic>
          <a:graphicData uri="http://schemas.openxmlformats.org/presentationml/2006/ole">
            <p:oleObj spid="_x0000_s230402" name="Document" r:id="rId3" imgW="4583174" imgH="252536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/>
              <a:t>Lelaran</a:t>
            </a:r>
            <a:r>
              <a:rPr lang="en-US" sz="3600" b="1" dirty="0"/>
              <a:t> </a:t>
            </a:r>
            <a:r>
              <a:rPr lang="en-US" sz="3600" b="1" dirty="0" err="1"/>
              <a:t>Untuk</a:t>
            </a:r>
            <a:r>
              <a:rPr lang="en-US" sz="3600" b="1" dirty="0"/>
              <a:t> </a:t>
            </a:r>
            <a:r>
              <a:rPr lang="en-US" sz="3600" b="1" dirty="0" err="1"/>
              <a:t>Menyelesaikan</a:t>
            </a:r>
            <a:r>
              <a:rPr lang="en-US" sz="3600" b="1" dirty="0"/>
              <a:t> </a:t>
            </a:r>
            <a:r>
              <a:rPr lang="en-US" sz="3600" b="1" dirty="0" smtClean="0"/>
              <a:t>SPL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eliminasi</a:t>
            </a:r>
            <a:r>
              <a:rPr lang="en-US" sz="2200" dirty="0" smtClean="0"/>
              <a:t> Gauss </a:t>
            </a:r>
            <a:r>
              <a:rPr lang="en-US" sz="2200" dirty="0" err="1" smtClean="0"/>
              <a:t>melibatkan</a:t>
            </a:r>
            <a:r>
              <a:rPr lang="en-US" sz="2200" dirty="0" smtClean="0"/>
              <a:t>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.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terjadi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eliminasi</a:t>
            </a:r>
            <a:r>
              <a:rPr lang="en-US" sz="2200" dirty="0" smtClean="0"/>
              <a:t> </a:t>
            </a:r>
            <a:r>
              <a:rPr lang="en-US" sz="2200" dirty="0" smtClean="0"/>
              <a:t>Gauss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menyebabkan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“</a:t>
            </a:r>
            <a:r>
              <a:rPr lang="en-US" sz="2200" dirty="0" err="1" smtClean="0"/>
              <a:t>jauh</a:t>
            </a:r>
            <a:r>
              <a:rPr lang="en-US" sz="2200" dirty="0" smtClean="0"/>
              <a:t>”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r>
              <a:rPr lang="en-US" sz="2200" dirty="0" smtClean="0"/>
              <a:t> </a:t>
            </a:r>
            <a:r>
              <a:rPr lang="en-US" sz="2200" dirty="0" err="1" smtClean="0"/>
              <a:t>sebenarnya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err="1" smtClean="0"/>
              <a:t>Gagasan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metoda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pencarian</a:t>
            </a:r>
            <a:r>
              <a:rPr lang="en-US" sz="2200" dirty="0" smtClean="0"/>
              <a:t> </a:t>
            </a:r>
            <a:r>
              <a:rPr lang="en-US" sz="2200" dirty="0" err="1" smtClean="0"/>
              <a:t>akar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nirlanjar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diterapkan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menyelesaikan</a:t>
            </a:r>
            <a:r>
              <a:rPr lang="en-US" sz="2200" dirty="0" smtClean="0"/>
              <a:t> SPL.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metode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,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pembulatan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diperkecil</a:t>
            </a:r>
            <a:r>
              <a:rPr lang="en-US" sz="2200" dirty="0" smtClean="0"/>
              <a:t>, </a:t>
            </a:r>
            <a:r>
              <a:rPr lang="en-US" sz="2200" dirty="0" err="1" smtClean="0"/>
              <a:t>karena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meneruskan</a:t>
            </a:r>
            <a:r>
              <a:rPr lang="en-US" sz="2200" dirty="0" smtClean="0"/>
              <a:t> </a:t>
            </a:r>
            <a:r>
              <a:rPr lang="en-US" sz="2200" dirty="0" err="1" smtClean="0"/>
              <a:t>lelaran</a:t>
            </a:r>
            <a:r>
              <a:rPr lang="en-US" sz="2200" dirty="0" smtClean="0"/>
              <a:t> </a:t>
            </a:r>
            <a:r>
              <a:rPr lang="en-US" sz="2200" dirty="0" err="1" smtClean="0"/>
              <a:t>sampai</a:t>
            </a:r>
            <a:r>
              <a:rPr lang="en-US" sz="2200" dirty="0" smtClean="0"/>
              <a:t> </a:t>
            </a:r>
            <a:r>
              <a:rPr lang="en-US" sz="2200" dirty="0" err="1" smtClean="0"/>
              <a:t>solusinya</a:t>
            </a:r>
            <a:r>
              <a:rPr lang="en-US" sz="2200" dirty="0" smtClean="0"/>
              <a:t> </a:t>
            </a:r>
            <a:r>
              <a:rPr lang="en-US" sz="2200" dirty="0" err="1" smtClean="0"/>
              <a:t>seteliti</a:t>
            </a:r>
            <a:r>
              <a:rPr lang="en-US" sz="2200" dirty="0" smtClean="0"/>
              <a:t> </a:t>
            </a:r>
            <a:r>
              <a:rPr lang="en-US" sz="2200" dirty="0" err="1" smtClean="0"/>
              <a:t>mungkin</a:t>
            </a:r>
            <a:r>
              <a:rPr lang="en-US" sz="2200" dirty="0" smtClean="0"/>
              <a:t>, </a:t>
            </a:r>
            <a:r>
              <a:rPr lang="en-US" sz="2200" dirty="0" err="1" smtClean="0"/>
              <a:t>sesuai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batas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yang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perbolehkan</a:t>
            </a:r>
            <a:r>
              <a:rPr lang="en-US" sz="2200" dirty="0" smtClean="0"/>
              <a:t>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kata</a:t>
            </a:r>
            <a:r>
              <a:rPr lang="en-US" sz="2200" dirty="0" smtClean="0"/>
              <a:t> lain, </a:t>
            </a:r>
            <a:r>
              <a:rPr lang="en-US" sz="2200" dirty="0" err="1" smtClean="0"/>
              <a:t>besar</a:t>
            </a:r>
            <a:r>
              <a:rPr lang="en-US" sz="2200" dirty="0" smtClean="0"/>
              <a:t> </a:t>
            </a:r>
            <a:r>
              <a:rPr lang="en-US" sz="2200" dirty="0" err="1" smtClean="0"/>
              <a:t>galat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dikendalikan</a:t>
            </a:r>
            <a:r>
              <a:rPr lang="en-US" sz="2200" dirty="0" smtClean="0"/>
              <a:t> </a:t>
            </a:r>
            <a:r>
              <a:rPr lang="en-US" sz="2200" dirty="0" err="1" smtClean="0"/>
              <a:t>sampai</a:t>
            </a:r>
            <a:r>
              <a:rPr lang="en-US" sz="2200" dirty="0" smtClean="0"/>
              <a:t> </a:t>
            </a:r>
            <a:r>
              <a:rPr lang="en-US" sz="2200" dirty="0" err="1" smtClean="0"/>
              <a:t>batas</a:t>
            </a:r>
            <a:r>
              <a:rPr lang="en-US" sz="2200" dirty="0" smtClean="0"/>
              <a:t> yang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diterima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Jika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eliminasi</a:t>
            </a:r>
            <a:r>
              <a:rPr lang="en-US" sz="2600" dirty="0" smtClean="0"/>
              <a:t> Gauss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variasi-variasinya</a:t>
            </a:r>
            <a:r>
              <a:rPr lang="en-US" sz="2600" dirty="0" smtClean="0"/>
              <a:t> </a:t>
            </a:r>
            <a:r>
              <a:rPr lang="en-US" sz="2600" dirty="0" err="1" smtClean="0"/>
              <a:t>serta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dekomposisi</a:t>
            </a:r>
            <a:r>
              <a:rPr lang="en-US" sz="2600" dirty="0" smtClean="0"/>
              <a:t> </a:t>
            </a:r>
            <a:r>
              <a:rPr lang="en-US" sz="2600" i="1" dirty="0" smtClean="0"/>
              <a:t>LU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langsung</a:t>
            </a:r>
            <a:r>
              <a:rPr lang="en-US" sz="2600" dirty="0" smtClean="0"/>
              <a:t> (</a:t>
            </a:r>
            <a:r>
              <a:rPr lang="en-US" sz="2600" i="1" dirty="0" smtClean="0"/>
              <a:t>direct</a:t>
            </a:r>
            <a:r>
              <a:rPr lang="en-US" sz="2600" dirty="0" smtClean="0"/>
              <a:t>) -</a:t>
            </a:r>
            <a:r>
              <a:rPr lang="en-US" sz="2600" dirty="0" err="1" smtClean="0"/>
              <a:t>karena</a:t>
            </a:r>
            <a:r>
              <a:rPr lang="en-US" sz="2600" dirty="0" smtClean="0"/>
              <a:t> </a:t>
            </a:r>
            <a:r>
              <a:rPr lang="en-US" sz="2600" dirty="0" err="1" smtClean="0"/>
              <a:t>solusi</a:t>
            </a:r>
            <a:r>
              <a:rPr lang="en-US" sz="2600" dirty="0" smtClean="0"/>
              <a:t> SPL </a:t>
            </a:r>
            <a:r>
              <a:rPr lang="en-US" sz="2600" dirty="0" err="1" smtClean="0"/>
              <a:t>diperoleh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</a:t>
            </a:r>
            <a:r>
              <a:rPr lang="en-US" sz="2600" dirty="0" smtClean="0"/>
              <a:t>- 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</a:t>
            </a:r>
            <a:r>
              <a:rPr lang="en-US" sz="2600" dirty="0" smtClean="0"/>
              <a:t> </a:t>
            </a:r>
            <a:r>
              <a:rPr lang="en-US" sz="2600" dirty="0" err="1" smtClean="0"/>
              <a:t>dinamakan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tidak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langsung</a:t>
            </a:r>
            <a:r>
              <a:rPr lang="en-US" sz="2600" dirty="0" smtClean="0"/>
              <a:t> (</a:t>
            </a:r>
            <a:r>
              <a:rPr lang="en-US" sz="2600" i="1" dirty="0" smtClean="0"/>
              <a:t>indirect</a:t>
            </a:r>
            <a:r>
              <a:rPr lang="en-US" sz="2600" dirty="0" smtClean="0"/>
              <a:t>)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b="1" dirty="0" err="1" smtClean="0"/>
              <a:t>metode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iteratif</a:t>
            </a:r>
            <a:r>
              <a:rPr lang="en-US" sz="2600" dirty="0" smtClean="0"/>
              <a:t>.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Tinjau</a:t>
            </a:r>
            <a:r>
              <a:rPr lang="en-US" sz="2600" dirty="0" smtClean="0"/>
              <a:t> </a:t>
            </a:r>
            <a:r>
              <a:rPr lang="en-US" sz="2600" dirty="0" err="1" smtClean="0"/>
              <a:t>kembali</a:t>
            </a:r>
            <a:r>
              <a:rPr lang="en-US" sz="2600" dirty="0" smtClean="0"/>
              <a:t>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lanjar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</a:t>
            </a:r>
            <a:r>
              <a:rPr lang="en-US" sz="2600" dirty="0" smtClean="0"/>
              <a:t>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1</a:t>
            </a:r>
            <a:r>
              <a:rPr lang="en-US" sz="2600" i="1" baseline="-25000" dirty="0" smtClean="0"/>
              <a:t>n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1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a</a:t>
            </a:r>
            <a:r>
              <a:rPr lang="en-US" sz="2600" baseline="-25000" dirty="0" smtClean="0"/>
              <a:t>21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</a:t>
            </a:r>
            <a:r>
              <a:rPr lang="en-US" sz="2600" dirty="0" smtClean="0"/>
              <a:t>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smtClean="0"/>
              <a:t>a</a:t>
            </a:r>
            <a:r>
              <a:rPr lang="en-US" sz="2600" baseline="-25000" dirty="0" smtClean="0"/>
              <a:t>2</a:t>
            </a:r>
            <a:r>
              <a:rPr lang="en-US" sz="2600" i="1" baseline="-25000" dirty="0" smtClean="0"/>
              <a:t>n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smtClean="0"/>
              <a:t>b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:</a:t>
            </a:r>
            <a:r>
              <a:rPr lang="en-US" sz="2600" dirty="0" smtClean="0"/>
              <a:t>			: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	</a:t>
            </a:r>
            <a:r>
              <a:rPr lang="en-US" sz="2600" i="1" dirty="0" smtClean="0"/>
              <a:t>a</a:t>
            </a:r>
            <a:r>
              <a:rPr lang="en-US" sz="2600" i="1" baseline="-25000" dirty="0" smtClean="0"/>
              <a:t>n</a:t>
            </a:r>
            <a:r>
              <a:rPr lang="en-US" sz="2600" baseline="-25000" dirty="0" smtClean="0"/>
              <a:t>1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1</a:t>
            </a:r>
            <a:r>
              <a:rPr lang="en-US" sz="2600" dirty="0" smtClean="0"/>
              <a:t> </a:t>
            </a:r>
            <a:r>
              <a:rPr lang="en-US" sz="2600" dirty="0" smtClean="0"/>
              <a:t>+ </a:t>
            </a:r>
            <a:r>
              <a:rPr lang="en-US" sz="2600" i="1" dirty="0" smtClean="0"/>
              <a:t>a</a:t>
            </a:r>
            <a:r>
              <a:rPr lang="en-US" sz="2600" i="1" baseline="-25000" dirty="0" smtClean="0"/>
              <a:t>n</a:t>
            </a:r>
            <a:r>
              <a:rPr lang="en-US" sz="2600" baseline="-25000" dirty="0" smtClean="0"/>
              <a:t>2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2 </a:t>
            </a:r>
            <a:r>
              <a:rPr lang="en-US" sz="2600" dirty="0" smtClean="0"/>
              <a:t>+ .... + </a:t>
            </a:r>
            <a:r>
              <a:rPr lang="en-US" sz="2600" i="1" dirty="0" err="1" smtClean="0"/>
              <a:t>a</a:t>
            </a:r>
            <a:r>
              <a:rPr lang="en-US" sz="2600" i="1" baseline="-25000" dirty="0" err="1" smtClean="0"/>
              <a:t>nn</a:t>
            </a:r>
            <a:r>
              <a:rPr lang="en-US" sz="2600" i="1" baseline="-25000" dirty="0" smtClean="0"/>
              <a:t> </a:t>
            </a:r>
            <a:r>
              <a:rPr lang="en-US" sz="2600" i="1" dirty="0" err="1" smtClean="0"/>
              <a:t>x</a:t>
            </a:r>
            <a:r>
              <a:rPr lang="en-US" sz="2600" i="1" baseline="-25000" dirty="0" err="1" smtClean="0"/>
              <a:t>n</a:t>
            </a:r>
            <a:r>
              <a:rPr lang="en-US" sz="2600" baseline="-25000" dirty="0" smtClean="0"/>
              <a:t> </a:t>
            </a:r>
            <a:r>
              <a:rPr lang="en-US" sz="2600" dirty="0" smtClean="0"/>
              <a:t>= </a:t>
            </a:r>
            <a:r>
              <a:rPr lang="en-US" sz="2600" i="1" dirty="0" err="1" smtClean="0"/>
              <a:t>b</a:t>
            </a:r>
            <a:r>
              <a:rPr lang="en-US" sz="2600" i="1" baseline="-25000" dirty="0" err="1" smtClean="0"/>
              <a:t>n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 </a:t>
            </a:r>
          </a:p>
          <a:p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syarat</a:t>
            </a:r>
            <a:r>
              <a:rPr lang="en-US" sz="2600" dirty="0" smtClean="0"/>
              <a:t> </a:t>
            </a:r>
            <a:r>
              <a:rPr lang="en-US" sz="2600" i="1" dirty="0" err="1" smtClean="0"/>
              <a:t>a</a:t>
            </a:r>
            <a:r>
              <a:rPr lang="en-US" sz="2600" i="1" baseline="-25000" dirty="0" err="1" smtClean="0"/>
              <a:t>kk</a:t>
            </a:r>
            <a:r>
              <a:rPr lang="en-US" sz="2600" dirty="0" smtClean="0"/>
              <a:t> </a:t>
            </a:r>
            <a:r>
              <a:rPr lang="en-US" sz="2600" dirty="0" smtClean="0">
                <a:sym typeface="Symbol"/>
              </a:rPr>
              <a:t></a:t>
            </a:r>
            <a:r>
              <a:rPr lang="en-US" sz="2600" dirty="0" smtClean="0"/>
              <a:t> 0, </a:t>
            </a:r>
            <a:r>
              <a:rPr lang="en-US" sz="2600" i="1" dirty="0" smtClean="0"/>
              <a:t>k </a:t>
            </a:r>
            <a:r>
              <a:rPr lang="en-US" sz="2600" dirty="0" smtClean="0"/>
              <a:t>= 1, 2, ..., </a:t>
            </a:r>
            <a:r>
              <a:rPr lang="en-US" sz="2600" i="1" dirty="0" smtClean="0"/>
              <a:t>n</a:t>
            </a:r>
            <a:r>
              <a:rPr lang="en-US" sz="2600" dirty="0" smtClean="0"/>
              <a:t>, </a:t>
            </a:r>
            <a:r>
              <a:rPr lang="en-US" sz="2600" dirty="0" err="1" smtClean="0"/>
              <a:t>maka</a:t>
            </a:r>
            <a:r>
              <a:rPr lang="en-US" sz="2600" dirty="0" smtClean="0"/>
              <a:t> </a:t>
            </a:r>
            <a:r>
              <a:rPr lang="en-US" sz="2600" dirty="0" err="1" smtClean="0"/>
              <a:t>persamaan</a:t>
            </a:r>
            <a:r>
              <a:rPr lang="en-US" sz="2600" dirty="0" smtClean="0"/>
              <a:t> </a:t>
            </a:r>
            <a:r>
              <a:rPr lang="en-US" sz="2600" dirty="0" err="1" smtClean="0"/>
              <a:t>lelarannya</a:t>
            </a:r>
            <a:r>
              <a:rPr lang="en-US" sz="2600" dirty="0" smtClean="0"/>
              <a:t> </a:t>
            </a:r>
            <a:r>
              <a:rPr lang="en-US" sz="2600" dirty="0" err="1" smtClean="0"/>
              <a:t>dapat</a:t>
            </a:r>
            <a:r>
              <a:rPr lang="en-US" sz="2600" dirty="0" smtClean="0"/>
              <a:t> </a:t>
            </a:r>
            <a:r>
              <a:rPr lang="en-US" sz="2600" dirty="0" err="1" smtClean="0"/>
              <a:t>ditulis</a:t>
            </a:r>
            <a:r>
              <a:rPr lang="en-US" sz="2600" dirty="0" smtClean="0"/>
              <a:t> </a:t>
            </a:r>
            <a:r>
              <a:rPr lang="en-US" sz="2600" dirty="0" err="1" smtClean="0"/>
              <a:t>sebagai</a:t>
            </a:r>
            <a:endParaRPr lang="en-US" sz="2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sz="2800" b="1" dirty="0" err="1" smtClean="0"/>
              <a:t>Pemfaktoran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Metode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Reduksi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Crout</a:t>
            </a:r>
            <a:endParaRPr lang="en-US" sz="2800" dirty="0" smtClean="0"/>
          </a:p>
          <a:p>
            <a:pPr marL="342900" lvl="2" indent="-342900">
              <a:buNone/>
            </a:pPr>
            <a:endParaRPr lang="en-US" sz="2800" dirty="0" smtClean="0"/>
          </a:p>
          <a:p>
            <a:r>
              <a:rPr lang="en-US" sz="2400" dirty="0" err="1" smtClean="0"/>
              <a:t>Meskipun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 Gauss </a:t>
            </a:r>
            <a:r>
              <a:rPr lang="en-US" sz="2400" dirty="0" err="1" smtClean="0"/>
              <a:t>dikenal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dekomposisi</a:t>
            </a:r>
            <a:r>
              <a:rPr lang="en-US" sz="2400" dirty="0" smtClean="0"/>
              <a:t> </a:t>
            </a:r>
            <a:r>
              <a:rPr lang="en-US" sz="2400" i="1" dirty="0" smtClean="0"/>
              <a:t>LU</a:t>
            </a:r>
            <a:r>
              <a:rPr lang="en-US" sz="2400" dirty="0" smtClean="0"/>
              <a:t>,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Crout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Nama</a:t>
            </a:r>
            <a:r>
              <a:rPr lang="en-US" sz="2400" dirty="0" smtClean="0"/>
              <a:t> lain: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reduksi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Cholesky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b="1" dirty="0" err="1" smtClean="0"/>
              <a:t>metode</a:t>
            </a:r>
            <a:r>
              <a:rPr lang="en-US" sz="2400" b="1" dirty="0" smtClean="0"/>
              <a:t> </a:t>
            </a:r>
            <a:r>
              <a:rPr lang="en-US" sz="2400" b="1" i="1" dirty="0" err="1" smtClean="0"/>
              <a:t>Dolittle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/>
        </p:nvGraphicFramePr>
        <p:xfrm>
          <a:off x="457200" y="3733800"/>
          <a:ext cx="8367264" cy="1828800"/>
        </p:xfrm>
        <a:graphic>
          <a:graphicData uri="http://schemas.openxmlformats.org/presentationml/2006/ole">
            <p:oleObj spid="_x0000_s221186" name="Document" r:id="rId3" imgW="4583174" imgH="100099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533400" y="1066800"/>
          <a:ext cx="8112125" cy="3787775"/>
        </p:xfrm>
        <a:graphic>
          <a:graphicData uri="http://schemas.openxmlformats.org/presentationml/2006/ole">
            <p:oleObj spid="_x0000_s231426" name="Document" r:id="rId3" imgW="4583174" imgH="21485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533400" y="533400"/>
          <a:ext cx="8147758" cy="3581400"/>
        </p:xfrm>
        <a:graphic>
          <a:graphicData uri="http://schemas.openxmlformats.org/presentationml/2006/ole">
            <p:oleObj spid="_x0000_s232450" name="Document" r:id="rId3" imgW="4583174" imgH="2015319" progId="Word.Document.12">
              <p:embed/>
            </p:oleObj>
          </a:graphicData>
        </a:graphic>
      </p:graphicFrame>
      <p:graphicFrame>
        <p:nvGraphicFramePr>
          <p:cNvPr id="232451" name="Object 3"/>
          <p:cNvGraphicFramePr>
            <a:graphicFrameLocks noChangeAspect="1"/>
          </p:cNvGraphicFramePr>
          <p:nvPr/>
        </p:nvGraphicFramePr>
        <p:xfrm>
          <a:off x="609600" y="4572000"/>
          <a:ext cx="8534400" cy="1451470"/>
        </p:xfrm>
        <a:graphic>
          <a:graphicData uri="http://schemas.openxmlformats.org/presentationml/2006/ole">
            <p:oleObj spid="_x0000_s232451" name="Document" r:id="rId4" imgW="4583174" imgH="77875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233474" name="Object 2"/>
          <p:cNvGraphicFramePr>
            <a:graphicFrameLocks noChangeAspect="1"/>
          </p:cNvGraphicFramePr>
          <p:nvPr/>
        </p:nvGraphicFramePr>
        <p:xfrm>
          <a:off x="533400" y="304800"/>
          <a:ext cx="8334594" cy="5791200"/>
        </p:xfrm>
        <a:graphic>
          <a:graphicData uri="http://schemas.openxmlformats.org/presentationml/2006/ole">
            <p:oleObj spid="_x0000_s233474" name="Document" r:id="rId3" imgW="4583174" imgH="318524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Lelaran</a:t>
            </a:r>
            <a:r>
              <a:rPr lang="en-US" sz="3200" b="1" dirty="0"/>
              <a:t> </a:t>
            </a:r>
            <a:r>
              <a:rPr lang="en-US" sz="3200" b="1" dirty="0" smtClean="0"/>
              <a:t>Jacobi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seperti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tebakan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baseline="30000" dirty="0" smtClean="0"/>
              <a:t>(0)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	</a:t>
            </a:r>
            <a:r>
              <a:rPr lang="en-US" sz="2800" i="1" dirty="0" smtClean="0"/>
              <a:t>x</a:t>
            </a:r>
            <a:r>
              <a:rPr lang="en-US" sz="2800" baseline="30000" dirty="0" smtClean="0"/>
              <a:t>(0</a:t>
            </a:r>
            <a:r>
              <a:rPr lang="en-US" sz="2800" baseline="30000" dirty="0" smtClean="0"/>
              <a:t>) </a:t>
            </a:r>
            <a:r>
              <a:rPr lang="en-US" sz="2800" dirty="0" smtClean="0"/>
              <a:t>= (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1</a:t>
            </a:r>
            <a:r>
              <a:rPr lang="en-US" sz="2800" baseline="30000" dirty="0" smtClean="0"/>
              <a:t>(0) </a:t>
            </a:r>
            <a:r>
              <a:rPr lang="en-US" sz="2800" dirty="0" smtClean="0"/>
              <a:t>, 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2</a:t>
            </a:r>
            <a:r>
              <a:rPr lang="en-US" sz="2800" baseline="30000" dirty="0" smtClean="0"/>
              <a:t>(0)  </a:t>
            </a:r>
            <a:r>
              <a:rPr lang="en-US" sz="2800" dirty="0" smtClean="0"/>
              <a:t>, ..., </a:t>
            </a:r>
            <a:r>
              <a:rPr lang="en-US" sz="2800" baseline="30000" dirty="0" smtClean="0"/>
              <a:t> 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n</a:t>
            </a:r>
            <a:r>
              <a:rPr lang="en-US" sz="2800" baseline="30000" dirty="0" smtClean="0"/>
              <a:t>(0) </a:t>
            </a:r>
            <a:r>
              <a:rPr lang="en-US" sz="2800" dirty="0" smtClean="0"/>
              <a:t>)</a:t>
            </a:r>
            <a:r>
              <a:rPr lang="en-US" sz="2800" baseline="30000" dirty="0" smtClean="0"/>
              <a:t>T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Prosedur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, </a:t>
            </a:r>
            <a:r>
              <a:rPr lang="en-US" sz="2800" dirty="0" err="1" smtClean="0"/>
              <a:t>kedua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seterusnya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34498" name="Object 2"/>
          <p:cNvGraphicFramePr>
            <a:graphicFrameLocks noChangeAspect="1"/>
          </p:cNvGraphicFramePr>
          <p:nvPr/>
        </p:nvGraphicFramePr>
        <p:xfrm>
          <a:off x="381000" y="838200"/>
          <a:ext cx="8329550" cy="4267200"/>
        </p:xfrm>
        <a:graphic>
          <a:graphicData uri="http://schemas.openxmlformats.org/presentationml/2006/ole">
            <p:oleObj spid="_x0000_s234498" name="Document" r:id="rId3" imgW="4583174" imgH="234814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/>
        </p:nvGraphicFramePr>
        <p:xfrm>
          <a:off x="762000" y="457200"/>
          <a:ext cx="7772400" cy="5556713"/>
        </p:xfrm>
        <a:graphic>
          <a:graphicData uri="http://schemas.openxmlformats.org/presentationml/2006/ole">
            <p:oleObj spid="_x0000_s235522" name="Document" r:id="rId3" imgW="4583174" imgH="327710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Lelaran</a:t>
            </a:r>
            <a:r>
              <a:rPr lang="en-US" sz="3200" b="1" dirty="0"/>
              <a:t> </a:t>
            </a:r>
            <a:r>
              <a:rPr lang="en-US" sz="3200" b="1" dirty="0" smtClean="0"/>
              <a:t>Gauss-Seidel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konvergen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Jacobi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dipercepat</a:t>
            </a:r>
            <a:r>
              <a:rPr lang="en-US" sz="2800" dirty="0" smtClean="0"/>
              <a:t> </a:t>
            </a:r>
            <a:r>
              <a:rPr lang="en-US" sz="2800" dirty="0" err="1" smtClean="0"/>
              <a:t>bila</a:t>
            </a:r>
            <a:r>
              <a:rPr lang="en-US" sz="2800" dirty="0" smtClean="0"/>
              <a:t>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segera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yang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.  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lelarannya</a:t>
            </a:r>
            <a:r>
              <a:rPr lang="en-US" sz="2800" dirty="0" smtClean="0"/>
              <a:t> </a:t>
            </a:r>
            <a:r>
              <a:rPr lang="en-US" sz="2800" dirty="0" err="1" smtClean="0"/>
              <a:t>dinamakan</a:t>
            </a:r>
            <a:r>
              <a:rPr lang="en-US" sz="2800" dirty="0" smtClean="0"/>
              <a:t> </a:t>
            </a:r>
            <a:r>
              <a:rPr lang="en-US" sz="2800" dirty="0" err="1" smtClean="0"/>
              <a:t>lelaran</a:t>
            </a:r>
            <a:r>
              <a:rPr lang="en-US" sz="2800" dirty="0" smtClean="0"/>
              <a:t> Gauss-Seidel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236546" name="Object 2"/>
          <p:cNvGraphicFramePr>
            <a:graphicFrameLocks noChangeAspect="1"/>
          </p:cNvGraphicFramePr>
          <p:nvPr/>
        </p:nvGraphicFramePr>
        <p:xfrm>
          <a:off x="533400" y="762000"/>
          <a:ext cx="8074221" cy="4648200"/>
        </p:xfrm>
        <a:graphic>
          <a:graphicData uri="http://schemas.openxmlformats.org/presentationml/2006/ole">
            <p:oleObj spid="_x0000_s236546" name="Document" r:id="rId3" imgW="4583174" imgH="26388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914400" y="457200"/>
          <a:ext cx="7086600" cy="6009004"/>
        </p:xfrm>
        <a:graphic>
          <a:graphicData uri="http://schemas.openxmlformats.org/presentationml/2006/ole">
            <p:oleObj spid="_x0000_s237570" name="Document" r:id="rId3" imgW="4583174" imgH="388619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SPL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4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/>
              <a:t>- </a:t>
            </a:r>
            <a:r>
              <a:rPr lang="en-US" sz="2400" i="1" dirty="0" smtClean="0"/>
              <a:t>y</a:t>
            </a:r>
            <a:r>
              <a:rPr lang="en-US" sz="2400" dirty="0" smtClean="0"/>
              <a:t> + </a:t>
            </a:r>
            <a:r>
              <a:rPr lang="en-US" sz="2400" i="1" dirty="0" smtClean="0"/>
              <a:t>z</a:t>
            </a:r>
            <a:r>
              <a:rPr lang="en-US" sz="2400" dirty="0" smtClean="0"/>
              <a:t> = 7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4</a:t>
            </a:r>
            <a:r>
              <a:rPr lang="en-US" sz="2400" i="1" dirty="0" smtClean="0"/>
              <a:t>x</a:t>
            </a:r>
            <a:r>
              <a:rPr lang="en-US" sz="2400" dirty="0" smtClean="0"/>
              <a:t> </a:t>
            </a:r>
            <a:r>
              <a:rPr lang="en-US" sz="2400" dirty="0" smtClean="0"/>
              <a:t>- 8</a:t>
            </a:r>
            <a:r>
              <a:rPr lang="en-US" sz="2400" i="1" dirty="0" smtClean="0"/>
              <a:t>y</a:t>
            </a:r>
            <a:r>
              <a:rPr lang="en-US" sz="2400" dirty="0" smtClean="0"/>
              <a:t> + </a:t>
            </a:r>
            <a:r>
              <a:rPr lang="en-US" sz="2400" i="1" dirty="0" smtClean="0"/>
              <a:t>z</a:t>
            </a:r>
            <a:r>
              <a:rPr lang="en-US" sz="2400" dirty="0" smtClean="0"/>
              <a:t> = -21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-</a:t>
            </a:r>
            <a:r>
              <a:rPr lang="en-US" sz="2400" dirty="0" smtClean="0"/>
              <a:t>2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</a:t>
            </a:r>
            <a:r>
              <a:rPr lang="en-US" sz="2400" dirty="0" smtClean="0"/>
              <a:t> + 5</a:t>
            </a:r>
            <a:r>
              <a:rPr lang="en-US" sz="2400" i="1" dirty="0" smtClean="0"/>
              <a:t>z</a:t>
            </a:r>
            <a:r>
              <a:rPr lang="en-US" sz="2400" dirty="0" smtClean="0"/>
              <a:t> = 15	</a:t>
            </a:r>
          </a:p>
          <a:p>
            <a:pPr marL="0" indent="0">
              <a:buNone/>
            </a:pP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i="1" dirty="0" smtClean="0"/>
              <a:t>P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z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= (1, 2, 2).  </a:t>
            </a:r>
            <a:r>
              <a:rPr lang="en-US" sz="2400" dirty="0" smtClean="0"/>
              <a:t>(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sejatinya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(2, 4, 3) )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238594" name="Object 2"/>
          <p:cNvGraphicFramePr>
            <a:graphicFrameLocks noChangeAspect="1"/>
          </p:cNvGraphicFramePr>
          <p:nvPr/>
        </p:nvGraphicFramePr>
        <p:xfrm>
          <a:off x="533399" y="3124200"/>
          <a:ext cx="8547233" cy="3200400"/>
        </p:xfrm>
        <a:graphic>
          <a:graphicData uri="http://schemas.openxmlformats.org/presentationml/2006/ole">
            <p:oleObj spid="_x0000_s238594" name="Document" r:id="rId3" imgW="4583174" imgH="17159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22210" name="Object 2"/>
          <p:cNvGraphicFramePr>
            <a:graphicFrameLocks noChangeAspect="1"/>
          </p:cNvGraphicFramePr>
          <p:nvPr/>
        </p:nvGraphicFramePr>
        <p:xfrm>
          <a:off x="457200" y="457200"/>
          <a:ext cx="8236319" cy="2362200"/>
        </p:xfrm>
        <a:graphic>
          <a:graphicData uri="http://schemas.openxmlformats.org/presentationml/2006/ole">
            <p:oleObj spid="_x0000_s222210" name="Document" r:id="rId3" imgW="4583174" imgH="1314370" progId="Word.Document.12">
              <p:embed/>
            </p:oleObj>
          </a:graphicData>
        </a:graphic>
      </p:graphicFrame>
      <p:graphicFrame>
        <p:nvGraphicFramePr>
          <p:cNvPr id="222211" name="Object 3"/>
          <p:cNvGraphicFramePr>
            <a:graphicFrameLocks noChangeAspect="1"/>
          </p:cNvGraphicFramePr>
          <p:nvPr/>
        </p:nvGraphicFramePr>
        <p:xfrm>
          <a:off x="457200" y="3200400"/>
          <a:ext cx="8529789" cy="3048000"/>
        </p:xfrm>
        <a:graphic>
          <a:graphicData uri="http://schemas.openxmlformats.org/presentationml/2006/ole">
            <p:oleObj spid="_x0000_s222211" name="Document" r:id="rId4" imgW="4696037" imgH="168213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239618" name="Object 2"/>
          <p:cNvGraphicFramePr>
            <a:graphicFrameLocks noChangeAspect="1"/>
          </p:cNvGraphicFramePr>
          <p:nvPr/>
        </p:nvGraphicFramePr>
        <p:xfrm>
          <a:off x="762000" y="380999"/>
          <a:ext cx="7620000" cy="5870065"/>
        </p:xfrm>
        <a:graphic>
          <a:graphicData uri="http://schemas.openxmlformats.org/presentationml/2006/ole">
            <p:oleObj spid="_x0000_s239618" name="Document" r:id="rId3" imgW="4583174" imgH="353104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240643" name="Object 3"/>
          <p:cNvGraphicFramePr>
            <a:graphicFrameLocks noChangeAspect="1"/>
          </p:cNvGraphicFramePr>
          <p:nvPr/>
        </p:nvGraphicFramePr>
        <p:xfrm>
          <a:off x="533400" y="457200"/>
          <a:ext cx="8001000" cy="5731232"/>
        </p:xfrm>
        <a:graphic>
          <a:graphicData uri="http://schemas.openxmlformats.org/presentationml/2006/ole">
            <p:oleObj spid="_x0000_s240643" name="Document" r:id="rId3" imgW="4583174" imgH="328286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241666" name="Object 2"/>
          <p:cNvGraphicFramePr>
            <a:graphicFrameLocks noChangeAspect="1"/>
          </p:cNvGraphicFramePr>
          <p:nvPr/>
        </p:nvGraphicFramePr>
        <p:xfrm>
          <a:off x="381000" y="838200"/>
          <a:ext cx="8455111" cy="4114800"/>
        </p:xfrm>
        <a:graphic>
          <a:graphicData uri="http://schemas.openxmlformats.org/presentationml/2006/ole">
            <p:oleObj spid="_x0000_s241666" name="Document" r:id="rId3" imgW="4583174" imgH="223107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/>
              <a:t>Contoh</a:t>
            </a:r>
            <a:r>
              <a:rPr lang="en-US" sz="3600" b="1" dirty="0"/>
              <a:t> </a:t>
            </a:r>
            <a:r>
              <a:rPr lang="en-US" sz="3600" b="1" dirty="0" err="1"/>
              <a:t>Soal</a:t>
            </a:r>
            <a:r>
              <a:rPr lang="en-US" sz="3600" b="1" dirty="0"/>
              <a:t> </a:t>
            </a:r>
            <a:r>
              <a:rPr lang="en-US" sz="3600" b="1" dirty="0" err="1"/>
              <a:t>Terapan</a:t>
            </a:r>
            <a:r>
              <a:rPr lang="en-US" sz="3600" b="1" dirty="0"/>
              <a:t> 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242690" name="Object 2"/>
          <p:cNvGraphicFramePr>
            <a:graphicFrameLocks noChangeAspect="1"/>
          </p:cNvGraphicFramePr>
          <p:nvPr/>
        </p:nvGraphicFramePr>
        <p:xfrm>
          <a:off x="379413" y="1371600"/>
          <a:ext cx="8424862" cy="2573338"/>
        </p:xfrm>
        <a:graphic>
          <a:graphicData uri="http://schemas.openxmlformats.org/presentationml/2006/ole">
            <p:oleObj spid="_x0000_s242690" name="Document" r:id="rId3" imgW="4583174" imgH="1404060" progId="Word.Document.12">
              <p:embed/>
            </p:oleObj>
          </a:graphicData>
        </a:graphic>
      </p:graphicFrame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2691" name="Object 3"/>
          <p:cNvGraphicFramePr>
            <a:graphicFrameLocks noChangeAspect="1"/>
          </p:cNvGraphicFramePr>
          <p:nvPr/>
        </p:nvGraphicFramePr>
        <p:xfrm>
          <a:off x="1676400" y="4191000"/>
          <a:ext cx="5767039" cy="2209800"/>
        </p:xfrm>
        <a:graphic>
          <a:graphicData uri="http://schemas.openxmlformats.org/presentationml/2006/ole">
            <p:oleObj spid="_x0000_s242691" r:id="rId4" imgW="4076700" imgH="1560576" progId="Visio.Drawing.5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253954" name="Object 2"/>
          <p:cNvGraphicFramePr>
            <a:graphicFrameLocks noChangeAspect="1"/>
          </p:cNvGraphicFramePr>
          <p:nvPr/>
        </p:nvGraphicFramePr>
        <p:xfrm>
          <a:off x="300038" y="914400"/>
          <a:ext cx="8308975" cy="4572000"/>
        </p:xfrm>
        <a:graphic>
          <a:graphicData uri="http://schemas.openxmlformats.org/presentationml/2006/ole">
            <p:oleObj spid="_x0000_s253954" name="Document" r:id="rId3" imgW="4583174" imgH="25307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 smtClean="0"/>
              <a:t>Penyelesaian</a:t>
            </a:r>
            <a:r>
              <a:rPr lang="en-US" sz="2200" dirty="0" smtClean="0"/>
              <a:t>: </a:t>
            </a:r>
            <a:r>
              <a:rPr lang="en-US" sz="2200" dirty="0" err="1" smtClean="0"/>
              <a:t>Arah</a:t>
            </a:r>
            <a:r>
              <a:rPr lang="en-US" sz="2200" dirty="0" smtClean="0"/>
              <a:t> </a:t>
            </a:r>
            <a:r>
              <a:rPr lang="en-US" sz="2200" dirty="0" err="1" smtClean="0"/>
              <a:t>arus</a:t>
            </a:r>
            <a:r>
              <a:rPr lang="en-US" sz="2200" dirty="0" smtClean="0"/>
              <a:t> </a:t>
            </a:r>
            <a:r>
              <a:rPr lang="en-US" sz="2200" dirty="0" err="1" smtClean="0"/>
              <a:t>dimisalkan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diatas</a:t>
            </a:r>
            <a:r>
              <a:rPr lang="en-US" sz="2200" dirty="0" smtClean="0"/>
              <a:t>.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hukum</a:t>
            </a:r>
            <a:r>
              <a:rPr lang="en-US" sz="2200" dirty="0" smtClean="0"/>
              <a:t> </a:t>
            </a:r>
            <a:r>
              <a:rPr lang="en-US" sz="2200" dirty="0" err="1" smtClean="0"/>
              <a:t>Kirchoff</a:t>
            </a:r>
            <a:r>
              <a:rPr lang="en-US" sz="2200" dirty="0" smtClean="0"/>
              <a:t> </a:t>
            </a:r>
            <a:r>
              <a:rPr lang="en-US" sz="2200" dirty="0" err="1" smtClean="0"/>
              <a:t>diperoleh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persamaan-persamaan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berikut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           </a:t>
            </a:r>
            <a:r>
              <a:rPr lang="en-US" sz="2200" dirty="0" smtClean="0"/>
              <a:t>+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         +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= 0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           </a:t>
            </a:r>
            <a:r>
              <a:rPr lang="en-US" sz="2200" dirty="0" smtClean="0"/>
              <a:t>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         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= 0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    </a:t>
            </a:r>
            <a:r>
              <a:rPr lang="en-US" sz="2200" dirty="0" smtClean="0"/>
              <a:t>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                        = 0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       </a:t>
            </a:r>
            <a:r>
              <a:rPr lang="en-US" sz="2200" dirty="0" smtClean="0"/>
              <a:t>-  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                     = 0 </a:t>
            </a:r>
          </a:p>
          <a:p>
            <a:pPr>
              <a:buNone/>
            </a:pPr>
            <a:r>
              <a:rPr lang="en-US" sz="2200" dirty="0" smtClean="0"/>
              <a:t> </a:t>
            </a:r>
            <a:r>
              <a:rPr lang="en-US" sz="2200" dirty="0" smtClean="0"/>
              <a:t>Dari </a:t>
            </a:r>
            <a:r>
              <a:rPr lang="en-US" sz="2200" dirty="0" err="1" smtClean="0"/>
              <a:t>hukum</a:t>
            </a:r>
            <a:r>
              <a:rPr lang="en-US" sz="2200" dirty="0" smtClean="0"/>
              <a:t> Ohm </a:t>
            </a:r>
            <a:r>
              <a:rPr lang="en-US" sz="2200" dirty="0" err="1" smtClean="0"/>
              <a:t>didapat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32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43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65</a:t>
            </a:r>
            <a:r>
              <a:rPr lang="en-US" sz="2200" dirty="0" smtClean="0"/>
              <a:t>              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12</a:t>
            </a:r>
            <a:r>
              <a:rPr lang="en-US" sz="2200" dirty="0" smtClean="0"/>
              <a:t>              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54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4</a:t>
            </a:r>
            <a:r>
              <a:rPr lang="en-US" sz="2200" dirty="0" smtClean="0"/>
              <a:t>      = 0   </a:t>
            </a:r>
          </a:p>
          <a:p>
            <a:pPr>
              <a:buNone/>
            </a:pPr>
            <a:r>
              <a:rPr lang="en-US" sz="2200" dirty="0" smtClean="0"/>
              <a:t>	</a:t>
            </a:r>
            <a:r>
              <a:rPr lang="en-US" sz="2200" dirty="0" smtClean="0"/>
              <a:t>	</a:t>
            </a:r>
            <a:r>
              <a:rPr lang="en-US" sz="2200" i="1" dirty="0" smtClean="0"/>
              <a:t>i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</a:t>
            </a:r>
            <a:r>
              <a:rPr lang="en-US" sz="2200" i="1" dirty="0" smtClean="0"/>
              <a:t>R</a:t>
            </a:r>
            <a:r>
              <a:rPr lang="en-US" sz="2200" baseline="-25000" dirty="0" smtClean="0"/>
              <a:t>52</a:t>
            </a:r>
            <a:r>
              <a:rPr lang="en-US" sz="2200" dirty="0" smtClean="0"/>
              <a:t>        -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                + </a:t>
            </a:r>
            <a:r>
              <a:rPr lang="en-US" sz="2200" i="1" dirty="0" smtClean="0"/>
              <a:t>V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      = 0 </a:t>
            </a:r>
          </a:p>
          <a:p>
            <a:pPr>
              <a:buNone/>
            </a:pPr>
            <a:r>
              <a:rPr lang="en-US" sz="2200" dirty="0" smtClean="0"/>
              <a:t> 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menyusun</a:t>
            </a:r>
            <a:r>
              <a:rPr lang="en-US" sz="2200" dirty="0" smtClean="0"/>
              <a:t> </a:t>
            </a:r>
            <a:r>
              <a:rPr lang="en-US" sz="2200" dirty="0" err="1" smtClean="0"/>
              <a:t>kesepuluh</a:t>
            </a:r>
            <a:r>
              <a:rPr lang="en-US" sz="2200" dirty="0" smtClean="0"/>
              <a:t> </a:t>
            </a:r>
            <a:r>
              <a:rPr lang="en-US" sz="2200" dirty="0" err="1" smtClean="0"/>
              <a:t>persamaan</a:t>
            </a:r>
            <a:r>
              <a:rPr lang="en-US" sz="2200" dirty="0" smtClean="0"/>
              <a:t> </a:t>
            </a:r>
            <a:r>
              <a:rPr lang="en-US" sz="2200" dirty="0" err="1" smtClean="0"/>
              <a:t>diatas</a:t>
            </a:r>
            <a:r>
              <a:rPr lang="en-US" sz="2200" dirty="0" smtClean="0"/>
              <a:t> </a:t>
            </a:r>
            <a:r>
              <a:rPr lang="en-US" sz="2200" dirty="0" err="1" smtClean="0"/>
              <a:t>didapatkan</a:t>
            </a:r>
            <a:r>
              <a:rPr lang="en-US" sz="2200" dirty="0" smtClean="0"/>
              <a:t> SPL </a:t>
            </a:r>
            <a:r>
              <a:rPr lang="en-US" sz="2200" dirty="0" err="1" smtClean="0"/>
              <a:t>sbb</a:t>
            </a:r>
            <a:r>
              <a:rPr lang="en-US" sz="2200" dirty="0" smtClean="0"/>
              <a:t> :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pPr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254978" name="Object 2"/>
          <p:cNvGraphicFramePr>
            <a:graphicFrameLocks noChangeAspect="1"/>
          </p:cNvGraphicFramePr>
          <p:nvPr/>
        </p:nvGraphicFramePr>
        <p:xfrm>
          <a:off x="685800" y="457200"/>
          <a:ext cx="7467600" cy="5896018"/>
        </p:xfrm>
        <a:graphic>
          <a:graphicData uri="http://schemas.openxmlformats.org/presentationml/2006/ole">
            <p:oleObj spid="_x0000_s254978" name="Document" r:id="rId3" imgW="4586409" imgH="362181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256002" name="Object 2"/>
          <p:cNvGraphicFramePr>
            <a:graphicFrameLocks noChangeAspect="1"/>
          </p:cNvGraphicFramePr>
          <p:nvPr/>
        </p:nvGraphicFramePr>
        <p:xfrm>
          <a:off x="457200" y="1143000"/>
          <a:ext cx="8199325" cy="4038600"/>
        </p:xfrm>
        <a:graphic>
          <a:graphicData uri="http://schemas.openxmlformats.org/presentationml/2006/ole">
            <p:oleObj spid="_x0000_s256002" name="Document" r:id="rId3" imgW="4583174" imgH="225737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38</a:t>
            </a:fld>
            <a:endParaRPr lang="en-US"/>
          </a:p>
        </p:txBody>
      </p:sp>
      <p:graphicFrame>
        <p:nvGraphicFramePr>
          <p:cNvPr id="257026" name="Object 2"/>
          <p:cNvGraphicFramePr>
            <a:graphicFrameLocks noChangeAspect="1"/>
          </p:cNvGraphicFramePr>
          <p:nvPr/>
        </p:nvGraphicFramePr>
        <p:xfrm>
          <a:off x="692150" y="534988"/>
          <a:ext cx="7799388" cy="5578475"/>
        </p:xfrm>
        <a:graphic>
          <a:graphicData uri="http://schemas.openxmlformats.org/presentationml/2006/ole">
            <p:oleObj spid="_x0000_s257026" name="Document" r:id="rId3" imgW="4583174" imgH="328466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273026" y="685800"/>
          <a:ext cx="8870974" cy="1739165"/>
        </p:xfrm>
        <a:graphic>
          <a:graphicData uri="http://schemas.openxmlformats.org/presentationml/2006/ole">
            <p:oleObj spid="_x0000_s223234" name="Document" r:id="rId3" imgW="4583174" imgH="902301" progId="Word.Document.12">
              <p:embed/>
            </p:oleObj>
          </a:graphicData>
        </a:graphic>
      </p:graphicFrame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228600" y="3048000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Kita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perhatikan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urutan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teratur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menemukan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yaitu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pertama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pertama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kedua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kedua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2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Both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elemen-elemen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24258" name="Object 2"/>
          <p:cNvGraphicFramePr>
            <a:graphicFrameLocks noChangeAspect="1"/>
          </p:cNvGraphicFramePr>
          <p:nvPr/>
        </p:nvGraphicFramePr>
        <p:xfrm>
          <a:off x="152400" y="609600"/>
          <a:ext cx="8839199" cy="4419600"/>
        </p:xfrm>
        <a:graphic>
          <a:graphicData uri="http://schemas.openxmlformats.org/presentationml/2006/ole">
            <p:oleObj spid="_x0000_s224258" name="Document" r:id="rId3" imgW="4583174" imgH="224404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: </a:t>
            </a:r>
            <a:r>
              <a:rPr lang="en-US" sz="2000" dirty="0" err="1" smtClean="0"/>
              <a:t>Selesaikan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 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-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 </a:t>
            </a:r>
            <a:r>
              <a:rPr lang="en-US" sz="2000" dirty="0" smtClean="0"/>
              <a:t>   =  1</a:t>
            </a:r>
          </a:p>
          <a:p>
            <a:pPr>
              <a:buNone/>
            </a:pPr>
            <a:r>
              <a:rPr lang="en-US" sz="2000" dirty="0" smtClean="0"/>
              <a:t>	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  =  5</a:t>
            </a:r>
          </a:p>
          <a:p>
            <a:pPr>
              <a:buNone/>
            </a:pPr>
            <a:r>
              <a:rPr lang="en-US" sz="2000" dirty="0" smtClean="0"/>
              <a:t>	-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+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+ 2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  =  5</a:t>
            </a:r>
          </a:p>
          <a:p>
            <a:pPr marL="0" indent="0">
              <a:buNone/>
            </a:pP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dekomposisi</a:t>
            </a:r>
            <a:r>
              <a:rPr lang="en-US" sz="2000" dirty="0" smtClean="0"/>
              <a:t> </a:t>
            </a:r>
            <a:r>
              <a:rPr lang="en-US" sz="2000" i="1" dirty="0" smtClean="0"/>
              <a:t>LU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i="1" dirty="0" smtClean="0"/>
              <a:t>L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i="1" dirty="0" smtClean="0"/>
              <a:t>U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reduksi</a:t>
            </a:r>
            <a:r>
              <a:rPr lang="en-US" sz="2000" dirty="0" smtClean="0"/>
              <a:t> </a:t>
            </a:r>
            <a:r>
              <a:rPr lang="en-US" sz="2000" dirty="0" err="1" smtClean="0"/>
              <a:t>Crout</a:t>
            </a:r>
            <a:r>
              <a:rPr lang="en-US" sz="2000" dirty="0" smtClean="0"/>
              <a:t>. </a:t>
            </a:r>
          </a:p>
          <a:p>
            <a:pPr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25282" name="Object 2"/>
          <p:cNvGraphicFramePr>
            <a:graphicFrameLocks noChangeAspect="1"/>
          </p:cNvGraphicFramePr>
          <p:nvPr/>
        </p:nvGraphicFramePr>
        <p:xfrm>
          <a:off x="533400" y="2819400"/>
          <a:ext cx="7086600" cy="3507706"/>
        </p:xfrm>
        <a:graphic>
          <a:graphicData uri="http://schemas.openxmlformats.org/presentationml/2006/ole">
            <p:oleObj spid="_x0000_s225282" name="Document" r:id="rId3" imgW="4583174" imgH="226781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26306" name="Object 2"/>
          <p:cNvGraphicFramePr>
            <a:graphicFrameLocks noChangeAspect="1"/>
          </p:cNvGraphicFramePr>
          <p:nvPr/>
        </p:nvGraphicFramePr>
        <p:xfrm>
          <a:off x="381000" y="533400"/>
          <a:ext cx="8469359" cy="5509337"/>
        </p:xfrm>
        <a:graphic>
          <a:graphicData uri="http://schemas.openxmlformats.org/presentationml/2006/ole">
            <p:oleObj spid="_x0000_s226306" name="Document" r:id="rId3" imgW="4583174" imgH="298137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27330" name="Object 2"/>
          <p:cNvGraphicFramePr>
            <a:graphicFrameLocks noChangeAspect="1"/>
          </p:cNvGraphicFramePr>
          <p:nvPr/>
        </p:nvGraphicFramePr>
        <p:xfrm>
          <a:off x="455238" y="609600"/>
          <a:ext cx="8688762" cy="5257800"/>
        </p:xfrm>
        <a:graphic>
          <a:graphicData uri="http://schemas.openxmlformats.org/presentationml/2006/ole">
            <p:oleObj spid="_x0000_s227330" name="Document" r:id="rId3" imgW="4583174" imgH="277282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Rinaldi Munir - Topik Khusus Informatika 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304800" y="838200"/>
          <a:ext cx="8443089" cy="4114800"/>
        </p:xfrm>
        <a:graphic>
          <a:graphicData uri="http://schemas.openxmlformats.org/presentationml/2006/ole">
            <p:oleObj spid="_x0000_s228354" name="Document" r:id="rId3" imgW="4583174" imgH="2233240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797</Words>
  <Application>Microsoft Office PowerPoint</Application>
  <PresentationFormat>On-screen Show (4:3)</PresentationFormat>
  <Paragraphs>197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Office Theme</vt:lpstr>
      <vt:lpstr>Microsoft Office Word Document</vt:lpstr>
      <vt:lpstr>Visio.Drawing.5</vt:lpstr>
      <vt:lpstr>Solusi Sistem Persamaan Lanjar (Bagian 2)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Determinan</vt:lpstr>
      <vt:lpstr>Slide 12</vt:lpstr>
      <vt:lpstr>Slide 13</vt:lpstr>
      <vt:lpstr>Slide 14</vt:lpstr>
      <vt:lpstr>Slide 15</vt:lpstr>
      <vt:lpstr>Slide 16</vt:lpstr>
      <vt:lpstr>Slide 17</vt:lpstr>
      <vt:lpstr>Metode Lelaran Untuk Menyelesaikan SPL</vt:lpstr>
      <vt:lpstr>Slide 19</vt:lpstr>
      <vt:lpstr>Slide 20</vt:lpstr>
      <vt:lpstr>Slide 21</vt:lpstr>
      <vt:lpstr>Slide 22</vt:lpstr>
      <vt:lpstr>Metode Lelaran Jacobi</vt:lpstr>
      <vt:lpstr>Slide 24</vt:lpstr>
      <vt:lpstr>Slide 25</vt:lpstr>
      <vt:lpstr>Metode Lelaran Gauss-Seidel</vt:lpstr>
      <vt:lpstr>Slide 27</vt:lpstr>
      <vt:lpstr>Slide 28</vt:lpstr>
      <vt:lpstr>Slide 29</vt:lpstr>
      <vt:lpstr>Slide 30</vt:lpstr>
      <vt:lpstr>Slide 31</vt:lpstr>
      <vt:lpstr>Slide 32</vt:lpstr>
      <vt:lpstr>Contoh Soal Terapan </vt:lpstr>
      <vt:lpstr>Slide 34</vt:lpstr>
      <vt:lpstr>Slide 35</vt:lpstr>
      <vt:lpstr>Slide 36</vt:lpstr>
      <vt:lpstr>Slide 37</vt:lpstr>
      <vt:lpstr>Slide 38</vt:lpstr>
      <vt:lpstr>Slide 39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user</cp:lastModifiedBy>
  <cp:revision>126</cp:revision>
  <dcterms:created xsi:type="dcterms:W3CDTF">2011-01-21T04:09:15Z</dcterms:created>
  <dcterms:modified xsi:type="dcterms:W3CDTF">2011-02-19T10:05:45Z</dcterms:modified>
</cp:coreProperties>
</file>