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59" r:id="rId4"/>
    <p:sldId id="261" r:id="rId5"/>
    <p:sldId id="262" r:id="rId6"/>
    <p:sldId id="260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5" r:id="rId17"/>
    <p:sldId id="266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1518E45-E75F-442E-8381-B53D3BFEFA53}" type="datetimeFigureOut">
              <a:rPr lang="en-US" smtClean="0"/>
              <a:pPr/>
              <a:t>2/9/2011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2FB9429-CC67-4DE4-979E-AC4EF4E65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6C0AA-2D41-4371-80C1-A3DEFCBC69F7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E596-B6E7-4667-9932-4FF938B93CB9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E085-33D7-476A-8BB1-272B39EA39C4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DA40-3856-4481-BEB5-D87ED24B2DD7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145EC-480E-42B8-9640-2B6810E27EEA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545F-433A-4B54-857E-FD7B82FABD99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3ADA4-63FB-46D8-8042-ACD86CEBF0DC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FA05-B507-403E-AAAE-F938755D38F9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3F4F5-CFED-4072-9930-4E7447131A75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5F12-569F-4AD3-BCDD-6019274B0DD9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251CF-3BF7-47C1-8C9C-2AF3791849F9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5FA6-56E4-4072-9228-E467A0CC3E86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77200" cy="1470025"/>
          </a:xfrm>
        </p:spPr>
        <p:txBody>
          <a:bodyPr/>
          <a:lstStyle/>
          <a:p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Nirlanjar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Bagian</a:t>
            </a:r>
            <a:r>
              <a:rPr lang="en-US" dirty="0" smtClean="0"/>
              <a:t> 2)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7162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IF4058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r>
              <a:rPr lang="en-US" dirty="0" smtClean="0"/>
              <a:t> I</a:t>
            </a:r>
          </a:p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;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r>
              <a:rPr lang="en-US" dirty="0" smtClean="0"/>
              <a:t> (IF-STEI ITB)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sz="2800" dirty="0" err="1" smtClean="0"/>
              <a:t>Solusi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himpunan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i="1" dirty="0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simultan</a:t>
            </a:r>
            <a:r>
              <a:rPr lang="en-US" sz="2800" dirty="0" smtClean="0"/>
              <a:t>, </a:t>
            </a:r>
            <a:r>
              <a:rPr lang="en-US" sz="2800" i="1" dirty="0" smtClean="0"/>
              <a:t>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</a:t>
            </a:r>
            <a:r>
              <a:rPr lang="en-US" sz="2800" i="1" dirty="0" smtClean="0"/>
              <a:t>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, ..., 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n</a:t>
            </a:r>
            <a:r>
              <a:rPr lang="en-US" sz="2800" dirty="0" smtClean="0"/>
              <a:t>, yang </a:t>
            </a:r>
            <a:r>
              <a:rPr lang="en-US" sz="2800" dirty="0" err="1" smtClean="0"/>
              <a:t>memenuhi</a:t>
            </a:r>
            <a:r>
              <a:rPr lang="en-US" sz="2800" dirty="0" smtClean="0"/>
              <a:t> </a:t>
            </a:r>
            <a:r>
              <a:rPr lang="en-US" sz="2800" dirty="0" err="1" smtClean="0"/>
              <a:t>seluruh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. 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diselesaikan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berlelar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lelaran</a:t>
            </a:r>
            <a:r>
              <a:rPr lang="en-US" sz="2800" dirty="0" smtClean="0"/>
              <a:t> </a:t>
            </a:r>
            <a:r>
              <a:rPr lang="en-US" sz="2800" dirty="0" err="1" smtClean="0"/>
              <a:t>titik-tetap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Newton-</a:t>
            </a:r>
            <a:r>
              <a:rPr lang="en-US" sz="2800" dirty="0" err="1" smtClean="0"/>
              <a:t>Raphson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Masing-masing</a:t>
            </a:r>
            <a:r>
              <a:rPr lang="en-US" sz="2800" dirty="0" smtClean="0"/>
              <a:t> </a:t>
            </a:r>
            <a:r>
              <a:rPr lang="en-US" sz="2800" dirty="0" err="1" smtClean="0"/>
              <a:t>dijelaskan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slide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1) </a:t>
            </a:r>
            <a:r>
              <a:rPr lang="en-US" b="1" dirty="0" err="1" smtClean="0"/>
              <a:t>Metode</a:t>
            </a:r>
            <a:r>
              <a:rPr lang="en-US" b="1" dirty="0" smtClean="0"/>
              <a:t> </a:t>
            </a:r>
            <a:r>
              <a:rPr lang="en-US" b="1" dirty="0" err="1" smtClean="0"/>
              <a:t>Lelaran</a:t>
            </a:r>
            <a:r>
              <a:rPr lang="en-US" b="1" dirty="0" smtClean="0"/>
              <a:t> </a:t>
            </a:r>
            <a:r>
              <a:rPr lang="en-US" b="1" dirty="0" err="1" smtClean="0"/>
              <a:t>Titik-Tetap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000" dirty="0" err="1" smtClean="0"/>
              <a:t>Prosedur</a:t>
            </a:r>
            <a:r>
              <a:rPr lang="en-US" sz="3000" dirty="0" smtClean="0"/>
              <a:t> </a:t>
            </a:r>
            <a:r>
              <a:rPr lang="en-US" sz="3000" dirty="0" err="1" smtClean="0"/>
              <a:t>lelarannya</a:t>
            </a:r>
            <a:r>
              <a:rPr lang="en-US" sz="3000" dirty="0" smtClean="0"/>
              <a:t> </a:t>
            </a:r>
            <a:r>
              <a:rPr lang="en-US" sz="3000" dirty="0" err="1" smtClean="0"/>
              <a:t>titik-tetap</a:t>
            </a:r>
            <a:r>
              <a:rPr lang="en-US" sz="3000" dirty="0" smtClean="0"/>
              <a:t> </a:t>
            </a:r>
            <a:r>
              <a:rPr lang="en-US" sz="3000" dirty="0" err="1" smtClean="0"/>
              <a:t>untuk</a:t>
            </a:r>
            <a:r>
              <a:rPr lang="en-US" sz="3000" dirty="0" smtClean="0"/>
              <a:t> </a:t>
            </a:r>
            <a:r>
              <a:rPr lang="en-US" sz="3000" dirty="0" err="1" smtClean="0"/>
              <a:t>sistem</a:t>
            </a:r>
            <a:r>
              <a:rPr lang="en-US" sz="3000" dirty="0" smtClean="0"/>
              <a:t>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dua</a:t>
            </a:r>
            <a:r>
              <a:rPr lang="en-US" sz="3000" dirty="0" smtClean="0"/>
              <a:t> </a:t>
            </a:r>
            <a:r>
              <a:rPr lang="en-US" sz="3000" dirty="0" err="1" smtClean="0"/>
              <a:t>persamaan</a:t>
            </a:r>
            <a:r>
              <a:rPr lang="en-US" sz="3000" dirty="0" smtClean="0"/>
              <a:t> </a:t>
            </a:r>
            <a:r>
              <a:rPr lang="en-US" sz="3000" dirty="0" err="1" smtClean="0"/>
              <a:t>nirlanjar</a:t>
            </a:r>
            <a:r>
              <a:rPr lang="en-US" sz="3000" dirty="0" smtClean="0"/>
              <a:t>:</a:t>
            </a:r>
          </a:p>
          <a:p>
            <a:pPr>
              <a:buNone/>
            </a:pPr>
            <a:r>
              <a:rPr lang="en-US" sz="3000" dirty="0" smtClean="0"/>
              <a:t>		</a:t>
            </a:r>
            <a:r>
              <a:rPr lang="en-US" sz="3000" i="1" dirty="0" smtClean="0"/>
              <a:t>x</a:t>
            </a:r>
            <a:r>
              <a:rPr lang="en-US" sz="3000" i="1" baseline="-25000" dirty="0" smtClean="0"/>
              <a:t>r</a:t>
            </a:r>
            <a:r>
              <a:rPr lang="en-US" sz="3000" baseline="-25000" dirty="0" smtClean="0"/>
              <a:t>+1</a:t>
            </a:r>
            <a:r>
              <a:rPr lang="en-US" sz="3000" dirty="0" smtClean="0"/>
              <a:t> =  </a:t>
            </a:r>
            <a:r>
              <a:rPr lang="en-US" sz="3000" i="1" dirty="0" smtClean="0"/>
              <a:t>g</a:t>
            </a:r>
            <a:r>
              <a:rPr lang="en-US" sz="3000" baseline="-25000" dirty="0" smtClean="0"/>
              <a:t>1</a:t>
            </a:r>
            <a:r>
              <a:rPr lang="en-US" sz="3000" dirty="0" smtClean="0"/>
              <a:t>(</a:t>
            </a:r>
            <a:r>
              <a:rPr lang="en-US" sz="3000" i="1" dirty="0" err="1" smtClean="0"/>
              <a:t>x</a:t>
            </a:r>
            <a:r>
              <a:rPr lang="en-US" sz="3000" i="1" baseline="-25000" dirty="0" err="1" smtClean="0"/>
              <a:t>r</a:t>
            </a:r>
            <a:r>
              <a:rPr lang="en-US" sz="3000" dirty="0" smtClean="0"/>
              <a:t>, </a:t>
            </a:r>
            <a:r>
              <a:rPr lang="en-US" sz="3000" i="1" dirty="0" smtClean="0"/>
              <a:t>y</a:t>
            </a:r>
            <a:r>
              <a:rPr lang="en-US" sz="3000" i="1" baseline="-25000" dirty="0" smtClean="0"/>
              <a:t>r</a:t>
            </a:r>
            <a:r>
              <a:rPr lang="en-US" sz="3000" dirty="0" smtClean="0"/>
              <a:t>)					</a:t>
            </a:r>
          </a:p>
          <a:p>
            <a:pPr>
              <a:buNone/>
            </a:pPr>
            <a:r>
              <a:rPr lang="en-US" sz="3000" i="1" dirty="0" smtClean="0"/>
              <a:t>		y</a:t>
            </a:r>
            <a:r>
              <a:rPr lang="en-US" sz="3000" i="1" baseline="-25000" dirty="0" smtClean="0"/>
              <a:t>r</a:t>
            </a:r>
            <a:r>
              <a:rPr lang="en-US" sz="3000" baseline="-25000" dirty="0" smtClean="0"/>
              <a:t>+1</a:t>
            </a:r>
            <a:r>
              <a:rPr lang="en-US" sz="3000" dirty="0" smtClean="0"/>
              <a:t> = </a:t>
            </a:r>
            <a:r>
              <a:rPr lang="en-US" sz="3000" i="1" dirty="0" smtClean="0"/>
              <a:t>g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(</a:t>
            </a:r>
            <a:r>
              <a:rPr lang="en-US" sz="3000" i="1" dirty="0" err="1" smtClean="0"/>
              <a:t>x</a:t>
            </a:r>
            <a:r>
              <a:rPr lang="en-US" sz="3000" i="1" baseline="-25000" dirty="0" err="1" smtClean="0"/>
              <a:t>r</a:t>
            </a:r>
            <a:r>
              <a:rPr lang="en-US" sz="3000" dirty="0" smtClean="0"/>
              <a:t>, </a:t>
            </a:r>
            <a:r>
              <a:rPr lang="en-US" sz="3000" i="1" dirty="0" smtClean="0"/>
              <a:t>y</a:t>
            </a:r>
            <a:r>
              <a:rPr lang="en-US" sz="3000" i="1" baseline="-25000" dirty="0" smtClean="0"/>
              <a:t>r</a:t>
            </a:r>
            <a:r>
              <a:rPr lang="en-US" sz="3000" dirty="0" smtClean="0"/>
              <a:t>)					</a:t>
            </a:r>
          </a:p>
          <a:p>
            <a:pPr>
              <a:buNone/>
            </a:pPr>
            <a:r>
              <a:rPr lang="en-US" sz="3000" dirty="0" smtClean="0"/>
              <a:t>		    </a:t>
            </a:r>
            <a:r>
              <a:rPr lang="en-US" sz="3000" i="1" dirty="0" smtClean="0"/>
              <a:t>r</a:t>
            </a:r>
            <a:r>
              <a:rPr lang="en-US" sz="3000" dirty="0" smtClean="0"/>
              <a:t> = 0, 1, 2, ...</a:t>
            </a:r>
          </a:p>
          <a:p>
            <a:pPr>
              <a:buNone/>
            </a:pPr>
            <a:r>
              <a:rPr lang="en-US" sz="3000" dirty="0" smtClean="0"/>
              <a:t> </a:t>
            </a:r>
          </a:p>
          <a:p>
            <a:r>
              <a:rPr lang="en-US" sz="3000" dirty="0" err="1" smtClean="0"/>
              <a:t>Metode</a:t>
            </a:r>
            <a:r>
              <a:rPr lang="en-US" sz="3000" dirty="0" smtClean="0"/>
              <a:t> </a:t>
            </a:r>
            <a:r>
              <a:rPr lang="en-US" sz="3000" dirty="0" err="1" smtClean="0"/>
              <a:t>lelaran</a:t>
            </a:r>
            <a:r>
              <a:rPr lang="en-US" sz="3000" dirty="0" smtClean="0"/>
              <a:t> </a:t>
            </a:r>
            <a:r>
              <a:rPr lang="en-US" sz="3000" dirty="0" err="1" smtClean="0"/>
              <a:t>titik-tetap</a:t>
            </a:r>
            <a:r>
              <a:rPr lang="en-US" sz="3000" dirty="0" smtClean="0"/>
              <a:t> </a:t>
            </a:r>
            <a:r>
              <a:rPr lang="en-US" sz="3000" dirty="0" err="1" smtClean="0"/>
              <a:t>seperti</a:t>
            </a:r>
            <a:r>
              <a:rPr lang="en-US" sz="3000" dirty="0" smtClean="0"/>
              <a:t> </a:t>
            </a:r>
            <a:r>
              <a:rPr lang="en-US" sz="3000" dirty="0" err="1" smtClean="0"/>
              <a:t>ini</a:t>
            </a:r>
            <a:r>
              <a:rPr lang="en-US" sz="3000" dirty="0" smtClean="0"/>
              <a:t> </a:t>
            </a:r>
            <a:r>
              <a:rPr lang="en-US" sz="3000" dirty="0" err="1" smtClean="0"/>
              <a:t>dinamakan</a:t>
            </a:r>
            <a:r>
              <a:rPr lang="en-US" sz="3000" dirty="0" smtClean="0"/>
              <a:t> </a:t>
            </a:r>
            <a:r>
              <a:rPr lang="en-US" sz="3000" dirty="0" err="1" smtClean="0"/>
              <a:t>metode</a:t>
            </a:r>
            <a:r>
              <a:rPr lang="en-US" sz="3000" dirty="0" smtClean="0"/>
              <a:t> </a:t>
            </a:r>
            <a:r>
              <a:rPr lang="en-US" sz="3000" b="1" dirty="0" err="1" smtClean="0"/>
              <a:t>lelaran</a:t>
            </a:r>
            <a:r>
              <a:rPr lang="en-US" sz="3000" b="1" dirty="0" smtClean="0"/>
              <a:t> Jacobi</a:t>
            </a:r>
            <a:r>
              <a:rPr lang="en-US" sz="3000" dirty="0" smtClean="0"/>
              <a:t>. </a:t>
            </a:r>
          </a:p>
          <a:p>
            <a:endParaRPr lang="en-US" sz="3000" dirty="0" smtClean="0"/>
          </a:p>
          <a:p>
            <a:r>
              <a:rPr lang="en-US" sz="3000" dirty="0" err="1" smtClean="0"/>
              <a:t>Kondisi</a:t>
            </a:r>
            <a:r>
              <a:rPr lang="en-US" sz="3000" dirty="0" smtClean="0"/>
              <a:t> </a:t>
            </a:r>
            <a:r>
              <a:rPr lang="en-US" sz="3000" dirty="0" err="1" smtClean="0"/>
              <a:t>berhenti</a:t>
            </a:r>
            <a:r>
              <a:rPr lang="en-US" sz="3000" dirty="0" smtClean="0"/>
              <a:t> (</a:t>
            </a:r>
            <a:r>
              <a:rPr lang="en-US" sz="3000" dirty="0" err="1" smtClean="0"/>
              <a:t>konvergen</a:t>
            </a:r>
            <a:r>
              <a:rPr lang="en-US" sz="3000" dirty="0" smtClean="0"/>
              <a:t>) </a:t>
            </a:r>
            <a:r>
              <a:rPr lang="en-US" sz="3000" dirty="0" err="1" smtClean="0"/>
              <a:t>adalah</a:t>
            </a:r>
            <a:endParaRPr lang="en-US" sz="3000" dirty="0" smtClean="0"/>
          </a:p>
          <a:p>
            <a:pPr>
              <a:buNone/>
            </a:pPr>
            <a:r>
              <a:rPr lang="en-US" sz="3000" dirty="0" smtClean="0">
                <a:sym typeface="Symbol"/>
              </a:rPr>
              <a:t>		</a:t>
            </a:r>
            <a:r>
              <a:rPr lang="en-US" sz="3000" i="1" dirty="0" smtClean="0"/>
              <a:t>x</a:t>
            </a:r>
            <a:r>
              <a:rPr lang="en-US" sz="3000" i="1" baseline="-25000" dirty="0" smtClean="0"/>
              <a:t>r</a:t>
            </a:r>
            <a:r>
              <a:rPr lang="en-US" sz="3000" baseline="-25000" dirty="0" smtClean="0"/>
              <a:t>+1</a:t>
            </a:r>
            <a:r>
              <a:rPr lang="en-US" sz="3000" dirty="0" smtClean="0"/>
              <a:t> - </a:t>
            </a:r>
            <a:r>
              <a:rPr lang="en-US" sz="3000" i="1" dirty="0" err="1" smtClean="0"/>
              <a:t>x</a:t>
            </a:r>
            <a:r>
              <a:rPr lang="en-US" sz="3000" i="1" baseline="-25000" dirty="0" err="1" smtClean="0"/>
              <a:t>r</a:t>
            </a:r>
            <a:r>
              <a:rPr lang="en-US" sz="3000" dirty="0" smtClean="0">
                <a:sym typeface="Symbol"/>
              </a:rPr>
              <a:t></a:t>
            </a:r>
            <a:r>
              <a:rPr lang="en-US" sz="3000" dirty="0" smtClean="0"/>
              <a:t>&lt; </a:t>
            </a:r>
            <a:r>
              <a:rPr lang="en-US" sz="3000" i="1" dirty="0" smtClean="0">
                <a:sym typeface="Symbol"/>
              </a:rPr>
              <a:t>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smtClean="0">
                <a:sym typeface="Symbol"/>
              </a:rPr>
              <a:t></a:t>
            </a:r>
            <a:r>
              <a:rPr lang="en-US" sz="3000" i="1" dirty="0" smtClean="0"/>
              <a:t>y</a:t>
            </a:r>
            <a:r>
              <a:rPr lang="en-US" sz="3000" i="1" baseline="-25000" dirty="0" smtClean="0"/>
              <a:t>r</a:t>
            </a:r>
            <a:r>
              <a:rPr lang="en-US" sz="3000" baseline="-25000" dirty="0" smtClean="0"/>
              <a:t>+1</a:t>
            </a:r>
            <a:r>
              <a:rPr lang="en-US" sz="3000" dirty="0" smtClean="0"/>
              <a:t> - </a:t>
            </a:r>
            <a:r>
              <a:rPr lang="en-US" sz="3000" i="1" dirty="0" smtClean="0"/>
              <a:t>y</a:t>
            </a:r>
            <a:r>
              <a:rPr lang="en-US" sz="3000" i="1" baseline="-25000" dirty="0" smtClean="0"/>
              <a:t>r</a:t>
            </a:r>
            <a:r>
              <a:rPr lang="en-US" sz="3000" dirty="0" smtClean="0">
                <a:sym typeface="Symbol"/>
              </a:rPr>
              <a:t></a:t>
            </a:r>
            <a:r>
              <a:rPr lang="en-US" sz="3000" dirty="0" smtClean="0"/>
              <a:t>&lt; </a:t>
            </a:r>
            <a:r>
              <a:rPr lang="en-US" sz="3000" i="1" dirty="0" smtClean="0">
                <a:sym typeface="Symbol"/>
              </a:rPr>
              <a:t></a:t>
            </a:r>
            <a:endParaRPr lang="en-US" sz="30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err="1" smtClean="0"/>
              <a:t>Kecepatan</a:t>
            </a:r>
            <a:r>
              <a:rPr lang="en-US" sz="3000" dirty="0" smtClean="0"/>
              <a:t> </a:t>
            </a:r>
            <a:r>
              <a:rPr lang="en-US" sz="3000" dirty="0" err="1" smtClean="0"/>
              <a:t>konvergensi</a:t>
            </a:r>
            <a:r>
              <a:rPr lang="en-US" sz="3000" dirty="0" smtClean="0"/>
              <a:t> </a:t>
            </a:r>
            <a:r>
              <a:rPr lang="en-US" sz="3000" dirty="0" err="1" smtClean="0"/>
              <a:t>lelaran</a:t>
            </a:r>
            <a:r>
              <a:rPr lang="en-US" sz="3000" dirty="0" smtClean="0"/>
              <a:t> </a:t>
            </a:r>
            <a:r>
              <a:rPr lang="en-US" sz="3000" dirty="0" err="1" smtClean="0"/>
              <a:t>titik-tetap</a:t>
            </a:r>
            <a:r>
              <a:rPr lang="en-US" sz="3000" dirty="0" smtClean="0"/>
              <a:t> </a:t>
            </a:r>
            <a:r>
              <a:rPr lang="en-US" sz="3000" dirty="0" err="1" smtClean="0"/>
              <a:t>ini</a:t>
            </a:r>
            <a:r>
              <a:rPr lang="en-US" sz="3000" dirty="0" smtClean="0"/>
              <a:t> </a:t>
            </a:r>
            <a:r>
              <a:rPr lang="en-US" sz="3000" dirty="0" err="1" smtClean="0"/>
              <a:t>dapat</a:t>
            </a:r>
            <a:r>
              <a:rPr lang="en-US" sz="3000" dirty="0" smtClean="0"/>
              <a:t> </a:t>
            </a:r>
            <a:r>
              <a:rPr lang="en-US" sz="3000" dirty="0" err="1" smtClean="0"/>
              <a:t>ditingkatkan</a:t>
            </a:r>
            <a:r>
              <a:rPr lang="en-US" sz="3000" dirty="0" smtClean="0"/>
              <a:t>. </a:t>
            </a:r>
            <a:r>
              <a:rPr lang="en-US" sz="3000" dirty="0" err="1" smtClean="0"/>
              <a:t>Nilai</a:t>
            </a:r>
            <a:r>
              <a:rPr lang="en-US" sz="3000" dirty="0" smtClean="0"/>
              <a:t> </a:t>
            </a:r>
            <a:r>
              <a:rPr lang="en-US" sz="3000" i="1" dirty="0" smtClean="0"/>
              <a:t>x</a:t>
            </a:r>
            <a:r>
              <a:rPr lang="en-US" sz="3000" i="1" baseline="-25000" dirty="0" smtClean="0"/>
              <a:t>r</a:t>
            </a:r>
            <a:r>
              <a:rPr lang="en-US" sz="3000" baseline="-25000" dirty="0" smtClean="0"/>
              <a:t>+1</a:t>
            </a:r>
            <a:r>
              <a:rPr lang="en-US" sz="3000" dirty="0" smtClean="0"/>
              <a:t> yang </a:t>
            </a:r>
            <a:r>
              <a:rPr lang="en-US" sz="3000" dirty="0" err="1" smtClean="0"/>
              <a:t>baru</a:t>
            </a:r>
            <a:r>
              <a:rPr lang="en-US" sz="3000" dirty="0" smtClean="0"/>
              <a:t> </a:t>
            </a:r>
            <a:r>
              <a:rPr lang="en-US" sz="3000" dirty="0" err="1" smtClean="0"/>
              <a:t>dihitung</a:t>
            </a:r>
            <a:r>
              <a:rPr lang="en-US" sz="3000" dirty="0" smtClean="0"/>
              <a:t> </a:t>
            </a:r>
            <a:r>
              <a:rPr lang="en-US" sz="3000" dirty="0" err="1" smtClean="0"/>
              <a:t>langsung</a:t>
            </a:r>
            <a:r>
              <a:rPr lang="en-US" sz="3000" dirty="0" smtClean="0"/>
              <a:t> </a:t>
            </a:r>
            <a:r>
              <a:rPr lang="en-US" sz="3000" dirty="0" err="1" smtClean="0"/>
              <a:t>dipakai</a:t>
            </a:r>
            <a:r>
              <a:rPr lang="en-US" sz="3000" dirty="0" smtClean="0"/>
              <a:t> </a:t>
            </a:r>
            <a:r>
              <a:rPr lang="en-US" sz="3000" dirty="0" err="1" smtClean="0"/>
              <a:t>untuk</a:t>
            </a:r>
            <a:r>
              <a:rPr lang="en-US" sz="3000" dirty="0" smtClean="0"/>
              <a:t> </a:t>
            </a:r>
            <a:r>
              <a:rPr lang="en-US" sz="3000" dirty="0" err="1" smtClean="0"/>
              <a:t>menghitung</a:t>
            </a:r>
            <a:r>
              <a:rPr lang="en-US" sz="3000" dirty="0" smtClean="0"/>
              <a:t> </a:t>
            </a:r>
            <a:r>
              <a:rPr lang="en-US" sz="3000" i="1" dirty="0" smtClean="0"/>
              <a:t>y</a:t>
            </a:r>
            <a:r>
              <a:rPr lang="en-US" sz="3000" i="1" baseline="-25000" dirty="0" smtClean="0"/>
              <a:t>r</a:t>
            </a:r>
            <a:r>
              <a:rPr lang="en-US" sz="3000" baseline="-25000" dirty="0" smtClean="0"/>
              <a:t> +1</a:t>
            </a:r>
            <a:r>
              <a:rPr lang="en-US" sz="3000" dirty="0" smtClean="0"/>
              <a:t>. </a:t>
            </a:r>
            <a:r>
              <a:rPr lang="en-US" sz="3000" dirty="0" err="1" smtClean="0"/>
              <a:t>Jadi</a:t>
            </a:r>
            <a:r>
              <a:rPr lang="en-US" sz="3000" dirty="0" smtClean="0"/>
              <a:t>,</a:t>
            </a:r>
          </a:p>
          <a:p>
            <a:pPr>
              <a:buNone/>
            </a:pPr>
            <a:r>
              <a:rPr lang="en-US" sz="3000" dirty="0" smtClean="0"/>
              <a:t>		</a:t>
            </a:r>
            <a:r>
              <a:rPr lang="en-US" sz="3000" i="1" dirty="0" smtClean="0"/>
              <a:t>x</a:t>
            </a:r>
            <a:r>
              <a:rPr lang="en-US" sz="3000" i="1" baseline="-25000" dirty="0" smtClean="0"/>
              <a:t>r</a:t>
            </a:r>
            <a:r>
              <a:rPr lang="en-US" sz="3000" baseline="-25000" dirty="0" smtClean="0"/>
              <a:t>+1</a:t>
            </a:r>
            <a:r>
              <a:rPr lang="en-US" sz="3000" dirty="0" smtClean="0"/>
              <a:t> = </a:t>
            </a:r>
            <a:r>
              <a:rPr lang="en-US" sz="3000" i="1" dirty="0" smtClean="0"/>
              <a:t>g</a:t>
            </a:r>
            <a:r>
              <a:rPr lang="en-US" sz="3000" baseline="-25000" dirty="0" smtClean="0"/>
              <a:t>1</a:t>
            </a:r>
            <a:r>
              <a:rPr lang="en-US" sz="3000" dirty="0" smtClean="0"/>
              <a:t>(</a:t>
            </a:r>
            <a:r>
              <a:rPr lang="en-US" sz="3000" i="1" dirty="0" err="1" smtClean="0"/>
              <a:t>x</a:t>
            </a:r>
            <a:r>
              <a:rPr lang="en-US" sz="3000" i="1" baseline="-25000" dirty="0" err="1" smtClean="0"/>
              <a:t>r</a:t>
            </a:r>
            <a:r>
              <a:rPr lang="en-US" sz="3000" dirty="0" smtClean="0"/>
              <a:t>, </a:t>
            </a:r>
            <a:r>
              <a:rPr lang="en-US" sz="3000" i="1" dirty="0" smtClean="0"/>
              <a:t>y</a:t>
            </a:r>
            <a:r>
              <a:rPr lang="en-US" sz="3000" i="1" baseline="-25000" dirty="0" smtClean="0"/>
              <a:t>r</a:t>
            </a:r>
            <a:r>
              <a:rPr lang="en-US" sz="3000" dirty="0" smtClean="0"/>
              <a:t>)					</a:t>
            </a:r>
          </a:p>
          <a:p>
            <a:pPr>
              <a:buNone/>
            </a:pPr>
            <a:r>
              <a:rPr lang="en-US" sz="3000" dirty="0" smtClean="0"/>
              <a:t>	</a:t>
            </a:r>
          </a:p>
          <a:p>
            <a:pPr>
              <a:buNone/>
            </a:pPr>
            <a:r>
              <a:rPr lang="en-US" sz="3000" dirty="0" smtClean="0"/>
              <a:t>		</a:t>
            </a:r>
            <a:r>
              <a:rPr lang="en-US" sz="3000" i="1" dirty="0" smtClean="0"/>
              <a:t>y</a:t>
            </a:r>
            <a:r>
              <a:rPr lang="en-US" sz="3000" i="1" baseline="-25000" dirty="0" smtClean="0"/>
              <a:t>r</a:t>
            </a:r>
            <a:r>
              <a:rPr lang="en-US" sz="3000" baseline="-25000" dirty="0" smtClean="0"/>
              <a:t>+1</a:t>
            </a:r>
            <a:r>
              <a:rPr lang="en-US" sz="3000" dirty="0" smtClean="0"/>
              <a:t> = </a:t>
            </a:r>
            <a:r>
              <a:rPr lang="en-US" sz="3000" i="1" dirty="0" smtClean="0"/>
              <a:t>g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(</a:t>
            </a:r>
            <a:r>
              <a:rPr lang="en-US" sz="3000" i="1" dirty="0" smtClean="0"/>
              <a:t>x</a:t>
            </a:r>
            <a:r>
              <a:rPr lang="en-US" sz="3000" i="1" baseline="-25000" dirty="0" smtClean="0"/>
              <a:t>r</a:t>
            </a:r>
            <a:r>
              <a:rPr lang="en-US" sz="3000" baseline="-25000" dirty="0" smtClean="0"/>
              <a:t>+1</a:t>
            </a:r>
            <a:r>
              <a:rPr lang="en-US" sz="3000" dirty="0" smtClean="0"/>
              <a:t>, </a:t>
            </a:r>
            <a:r>
              <a:rPr lang="en-US" sz="3000" i="1" dirty="0" smtClean="0"/>
              <a:t>y</a:t>
            </a:r>
            <a:r>
              <a:rPr lang="en-US" sz="3000" i="1" baseline="-25000" dirty="0" smtClean="0"/>
              <a:t>r</a:t>
            </a:r>
            <a:r>
              <a:rPr lang="en-US" sz="3000" dirty="0" smtClean="0"/>
              <a:t>)				</a:t>
            </a:r>
          </a:p>
          <a:p>
            <a:pPr>
              <a:buNone/>
            </a:pPr>
            <a:r>
              <a:rPr lang="en-US" sz="3000" dirty="0" smtClean="0"/>
              <a:t>		    </a:t>
            </a:r>
            <a:r>
              <a:rPr lang="en-US" sz="3000" i="1" dirty="0" smtClean="0"/>
              <a:t>r</a:t>
            </a:r>
            <a:r>
              <a:rPr lang="en-US" sz="3000" dirty="0" smtClean="0"/>
              <a:t> = 0, 1, 2, ...</a:t>
            </a:r>
          </a:p>
          <a:p>
            <a:endParaRPr lang="en-US" sz="3000" dirty="0" smtClean="0"/>
          </a:p>
          <a:p>
            <a:r>
              <a:rPr lang="en-US" sz="3000" dirty="0" err="1" smtClean="0"/>
              <a:t>Metode</a:t>
            </a:r>
            <a:r>
              <a:rPr lang="en-US" sz="3000" dirty="0" smtClean="0"/>
              <a:t> </a:t>
            </a:r>
            <a:r>
              <a:rPr lang="en-US" sz="3000" dirty="0" err="1" smtClean="0"/>
              <a:t>lelaran</a:t>
            </a:r>
            <a:r>
              <a:rPr lang="en-US" sz="3000" dirty="0" smtClean="0"/>
              <a:t> </a:t>
            </a:r>
            <a:r>
              <a:rPr lang="en-US" sz="3000" dirty="0" err="1" smtClean="0"/>
              <a:t>titik-tetap</a:t>
            </a:r>
            <a:r>
              <a:rPr lang="en-US" sz="3000" dirty="0" smtClean="0"/>
              <a:t> </a:t>
            </a:r>
            <a:r>
              <a:rPr lang="en-US" sz="3000" dirty="0" err="1" smtClean="0"/>
              <a:t>seperti</a:t>
            </a:r>
            <a:r>
              <a:rPr lang="en-US" sz="3000" dirty="0" smtClean="0"/>
              <a:t> </a:t>
            </a:r>
            <a:r>
              <a:rPr lang="en-US" sz="3000" dirty="0" err="1" smtClean="0"/>
              <a:t>ini</a:t>
            </a:r>
            <a:r>
              <a:rPr lang="en-US" sz="3000" dirty="0" smtClean="0"/>
              <a:t> </a:t>
            </a:r>
            <a:r>
              <a:rPr lang="en-US" sz="3000" dirty="0" err="1" smtClean="0"/>
              <a:t>dinamakan</a:t>
            </a:r>
            <a:r>
              <a:rPr lang="en-US" sz="3000" dirty="0" smtClean="0"/>
              <a:t> </a:t>
            </a:r>
            <a:r>
              <a:rPr lang="en-US" sz="3000" dirty="0" err="1" smtClean="0"/>
              <a:t>metode</a:t>
            </a:r>
            <a:r>
              <a:rPr lang="en-US" sz="3000" dirty="0" smtClean="0"/>
              <a:t> </a:t>
            </a:r>
            <a:r>
              <a:rPr lang="en-US" sz="3000" b="1" dirty="0" err="1" smtClean="0"/>
              <a:t>lelaran</a:t>
            </a:r>
            <a:r>
              <a:rPr lang="en-US" sz="3000" b="1" dirty="0" smtClean="0"/>
              <a:t> Seidel</a:t>
            </a:r>
            <a:r>
              <a:rPr lang="en-US" sz="3000" dirty="0" smtClean="0"/>
              <a:t>. </a:t>
            </a:r>
          </a:p>
          <a:p>
            <a:r>
              <a:rPr lang="en-US" sz="3000" dirty="0" err="1" smtClean="0"/>
              <a:t>Kondisi</a:t>
            </a:r>
            <a:r>
              <a:rPr lang="en-US" sz="3000" dirty="0" smtClean="0"/>
              <a:t> </a:t>
            </a:r>
            <a:r>
              <a:rPr lang="en-US" sz="3000" dirty="0" err="1" smtClean="0"/>
              <a:t>berhenti</a:t>
            </a:r>
            <a:r>
              <a:rPr lang="en-US" sz="3000" dirty="0" smtClean="0"/>
              <a:t> (</a:t>
            </a:r>
            <a:r>
              <a:rPr lang="en-US" sz="3000" dirty="0" err="1" smtClean="0"/>
              <a:t>konvergen</a:t>
            </a:r>
            <a:r>
              <a:rPr lang="en-US" sz="3000" dirty="0" smtClean="0"/>
              <a:t>) </a:t>
            </a:r>
            <a:r>
              <a:rPr lang="en-US" sz="3000" dirty="0" err="1" smtClean="0"/>
              <a:t>adalah</a:t>
            </a:r>
            <a:endParaRPr lang="en-US" sz="3000" dirty="0" smtClean="0"/>
          </a:p>
          <a:p>
            <a:pPr>
              <a:buNone/>
            </a:pPr>
            <a:r>
              <a:rPr lang="en-US" sz="3000" dirty="0" smtClean="0">
                <a:sym typeface="Symbol"/>
              </a:rPr>
              <a:t>		</a:t>
            </a:r>
            <a:r>
              <a:rPr lang="en-US" sz="3000" i="1" dirty="0" smtClean="0"/>
              <a:t>x</a:t>
            </a:r>
            <a:r>
              <a:rPr lang="en-US" sz="3000" i="1" baseline="-25000" dirty="0" smtClean="0"/>
              <a:t>r</a:t>
            </a:r>
            <a:r>
              <a:rPr lang="en-US" sz="3000" baseline="-25000" dirty="0" smtClean="0"/>
              <a:t>+1</a:t>
            </a:r>
            <a:r>
              <a:rPr lang="en-US" sz="3000" dirty="0" smtClean="0"/>
              <a:t> - </a:t>
            </a:r>
            <a:r>
              <a:rPr lang="en-US" sz="3000" i="1" dirty="0" err="1" smtClean="0"/>
              <a:t>x</a:t>
            </a:r>
            <a:r>
              <a:rPr lang="en-US" sz="3000" i="1" baseline="-25000" dirty="0" err="1" smtClean="0"/>
              <a:t>r</a:t>
            </a:r>
            <a:r>
              <a:rPr lang="en-US" sz="3000" dirty="0" smtClean="0">
                <a:sym typeface="Symbol"/>
              </a:rPr>
              <a:t></a:t>
            </a:r>
            <a:r>
              <a:rPr lang="en-US" sz="3000" dirty="0" smtClean="0"/>
              <a:t>&lt; </a:t>
            </a:r>
            <a:r>
              <a:rPr lang="en-US" sz="3000" i="1" dirty="0" smtClean="0">
                <a:sym typeface="Symbol"/>
              </a:rPr>
              <a:t>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smtClean="0">
                <a:sym typeface="Symbol"/>
              </a:rPr>
              <a:t></a:t>
            </a:r>
            <a:r>
              <a:rPr lang="en-US" sz="3000" i="1" dirty="0" smtClean="0"/>
              <a:t>y</a:t>
            </a:r>
            <a:r>
              <a:rPr lang="en-US" sz="3000" i="1" baseline="-25000" dirty="0" smtClean="0"/>
              <a:t>r</a:t>
            </a:r>
            <a:r>
              <a:rPr lang="en-US" sz="3000" baseline="-25000" dirty="0" smtClean="0"/>
              <a:t>+1</a:t>
            </a:r>
            <a:r>
              <a:rPr lang="en-US" sz="3000" dirty="0" smtClean="0"/>
              <a:t> - </a:t>
            </a:r>
            <a:r>
              <a:rPr lang="en-US" sz="3000" i="1" dirty="0" smtClean="0"/>
              <a:t>y</a:t>
            </a:r>
            <a:r>
              <a:rPr lang="en-US" sz="3000" i="1" baseline="-25000" dirty="0" smtClean="0"/>
              <a:t>r</a:t>
            </a:r>
            <a:r>
              <a:rPr lang="en-US" sz="3000" dirty="0" smtClean="0">
                <a:sym typeface="Symbol"/>
              </a:rPr>
              <a:t></a:t>
            </a:r>
            <a:r>
              <a:rPr lang="en-US" sz="3000" dirty="0" smtClean="0"/>
              <a:t>&lt; </a:t>
            </a:r>
            <a:r>
              <a:rPr lang="en-US" sz="3000" i="1" dirty="0" smtClean="0">
                <a:sym typeface="Symbol"/>
              </a:rPr>
              <a:t></a:t>
            </a:r>
            <a:endParaRPr lang="en-US" sz="30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12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1600200" y="2590800"/>
            <a:ext cx="304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752600" y="2743200"/>
            <a:ext cx="990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2628900" y="2857500"/>
            <a:ext cx="2286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tiga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nirlanjar</a:t>
            </a:r>
            <a:r>
              <a:rPr lang="en-US" sz="2800" dirty="0" smtClean="0"/>
              <a:t>, </a:t>
            </a:r>
            <a:r>
              <a:rPr lang="en-US" sz="2800" dirty="0" err="1" smtClean="0"/>
              <a:t>lelaran</a:t>
            </a:r>
            <a:r>
              <a:rPr lang="en-US" sz="2800" dirty="0" smtClean="0"/>
              <a:t> Seidel-</a:t>
            </a:r>
            <a:r>
              <a:rPr lang="en-US" sz="2800" dirty="0" err="1" smtClean="0"/>
              <a:t>nya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= </a:t>
            </a:r>
            <a:r>
              <a:rPr lang="en-US" sz="2800" i="1" dirty="0" smtClean="0"/>
              <a:t>g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(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, </a:t>
            </a:r>
            <a:r>
              <a:rPr lang="en-US" sz="2800" i="1" dirty="0" err="1" smtClean="0"/>
              <a:t>z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)					</a:t>
            </a:r>
          </a:p>
          <a:p>
            <a:pPr>
              <a:buNone/>
            </a:pPr>
            <a:r>
              <a:rPr lang="en-US" sz="2800" i="1" dirty="0" smtClean="0"/>
              <a:t>		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= </a:t>
            </a:r>
            <a:r>
              <a:rPr lang="en-US" sz="2800" i="1" dirty="0" smtClean="0"/>
              <a:t>g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, </a:t>
            </a:r>
            <a:r>
              <a:rPr lang="en-US" sz="2800" i="1" dirty="0" err="1" smtClean="0"/>
              <a:t>z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i="1" dirty="0" smtClean="0"/>
              <a:t>z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= </a:t>
            </a:r>
            <a:r>
              <a:rPr lang="en-US" sz="2800" i="1" dirty="0" smtClean="0"/>
              <a:t>g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, </a:t>
            </a:r>
            <a:r>
              <a:rPr lang="en-US" sz="2800" i="1" dirty="0" err="1" smtClean="0"/>
              <a:t>z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)			</a:t>
            </a:r>
          </a:p>
          <a:p>
            <a:pPr>
              <a:buNone/>
            </a:pPr>
            <a:r>
              <a:rPr lang="en-US" sz="2800" dirty="0" smtClean="0"/>
              <a:t>	    </a:t>
            </a:r>
            <a:r>
              <a:rPr lang="en-US" sz="2800" i="1" dirty="0" smtClean="0"/>
              <a:t>r</a:t>
            </a:r>
            <a:r>
              <a:rPr lang="en-US" sz="2800" dirty="0" smtClean="0"/>
              <a:t> = 0, 1, 2, ...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Kondisi</a:t>
            </a:r>
            <a:r>
              <a:rPr lang="en-US" sz="2800" dirty="0" smtClean="0"/>
              <a:t> </a:t>
            </a:r>
            <a:r>
              <a:rPr lang="en-US" sz="2800" dirty="0" err="1" smtClean="0"/>
              <a:t>berhenti</a:t>
            </a:r>
            <a:r>
              <a:rPr lang="en-US" sz="2800" dirty="0" smtClean="0"/>
              <a:t> (</a:t>
            </a:r>
            <a:r>
              <a:rPr lang="en-US" sz="2800" dirty="0" err="1" smtClean="0"/>
              <a:t>konvergen</a:t>
            </a:r>
            <a:r>
              <a:rPr lang="en-US" sz="2800" dirty="0" smtClean="0"/>
              <a:t>) </a:t>
            </a:r>
            <a:r>
              <a:rPr lang="en-US" sz="2800" dirty="0" err="1" smtClean="0"/>
              <a:t>adalah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sym typeface="Symbol"/>
              </a:rPr>
              <a:t>	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- 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dirty="0" smtClean="0">
                <a:sym typeface="Symbol"/>
              </a:rPr>
              <a:t></a:t>
            </a:r>
            <a:r>
              <a:rPr lang="en-US" sz="2800" dirty="0" smtClean="0"/>
              <a:t>&lt; </a:t>
            </a:r>
            <a:r>
              <a:rPr lang="en-US" sz="2800" i="1" dirty="0" smtClean="0">
                <a:sym typeface="Symbol"/>
              </a:rPr>
              <a:t></a:t>
            </a:r>
            <a:r>
              <a:rPr lang="en-US" sz="2800" dirty="0" smtClean="0"/>
              <a:t>  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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-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>
                <a:sym typeface="Symbol"/>
              </a:rPr>
              <a:t></a:t>
            </a:r>
            <a:r>
              <a:rPr lang="en-US" sz="2800" dirty="0" smtClean="0"/>
              <a:t>&lt; </a:t>
            </a:r>
            <a:r>
              <a:rPr lang="en-US" sz="2800" i="1" dirty="0" smtClean="0">
                <a:sym typeface="Symbol"/>
              </a:rPr>
              <a:t></a:t>
            </a:r>
            <a:r>
              <a:rPr lang="en-US" sz="2800" dirty="0" smtClean="0"/>
              <a:t> 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</a:t>
            </a:r>
            <a:r>
              <a:rPr lang="en-US" sz="2800" i="1" dirty="0" smtClean="0"/>
              <a:t>z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- </a:t>
            </a:r>
            <a:r>
              <a:rPr lang="en-US" sz="2800" i="1" dirty="0" err="1" smtClean="0"/>
              <a:t>z</a:t>
            </a:r>
            <a:r>
              <a:rPr lang="en-US" sz="2800" i="1" baseline="-25000" dirty="0" err="1" smtClean="0"/>
              <a:t>r</a:t>
            </a:r>
            <a:r>
              <a:rPr lang="en-US" sz="2800" dirty="0" smtClean="0">
                <a:sym typeface="Symbol"/>
              </a:rPr>
              <a:t></a:t>
            </a:r>
            <a:r>
              <a:rPr lang="en-US" sz="2800" dirty="0" smtClean="0"/>
              <a:t>&lt; </a:t>
            </a:r>
            <a:r>
              <a:rPr lang="en-US" sz="2800" i="1" dirty="0" smtClean="0">
                <a:sym typeface="Symbol"/>
              </a:rPr>
              <a:t>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Selesaikan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nirlanjar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) = </a:t>
            </a:r>
            <a:r>
              <a:rPr lang="en-US" i="1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 + </a:t>
            </a:r>
            <a:r>
              <a:rPr lang="en-US" i="1" dirty="0" err="1" smtClean="0"/>
              <a:t>xy</a:t>
            </a:r>
            <a:r>
              <a:rPr lang="en-US" dirty="0" smtClean="0"/>
              <a:t> -10 = 0				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) = </a:t>
            </a:r>
            <a:r>
              <a:rPr lang="en-US" i="1" dirty="0" smtClean="0"/>
              <a:t>y</a:t>
            </a:r>
            <a:r>
              <a:rPr lang="en-US" dirty="0" smtClean="0"/>
              <a:t> + 3</a:t>
            </a:r>
            <a:r>
              <a:rPr lang="en-US" i="1" dirty="0" smtClean="0"/>
              <a:t>xy</a:t>
            </a:r>
            <a:r>
              <a:rPr lang="en-US" baseline="30000" dirty="0" smtClean="0"/>
              <a:t>2</a:t>
            </a:r>
            <a:r>
              <a:rPr lang="en-US" dirty="0" smtClean="0"/>
              <a:t> - 57 = 0	</a:t>
            </a:r>
          </a:p>
          <a:p>
            <a:pPr>
              <a:buNone/>
            </a:pPr>
            <a:r>
              <a:rPr lang="en-US" dirty="0" smtClean="0"/>
              <a:t> 	(</a:t>
            </a:r>
            <a:r>
              <a:rPr lang="en-US" dirty="0" err="1" smtClean="0"/>
              <a:t>Akar</a:t>
            </a:r>
            <a:r>
              <a:rPr lang="en-US" dirty="0" smtClean="0"/>
              <a:t> </a:t>
            </a:r>
            <a:r>
              <a:rPr lang="en-US" dirty="0" err="1" smtClean="0"/>
              <a:t>sejatinya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i="1" dirty="0" smtClean="0"/>
              <a:t>x </a:t>
            </a:r>
            <a:r>
              <a:rPr lang="en-US" dirty="0" smtClean="0"/>
              <a:t>= 2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y </a:t>
            </a:r>
            <a:r>
              <a:rPr lang="en-US" dirty="0" smtClean="0"/>
              <a:t>= 3)</a:t>
            </a:r>
          </a:p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Penyelesaian</a:t>
            </a:r>
            <a:r>
              <a:rPr lang="en-US" b="1" dirty="0" smtClean="0"/>
              <a:t>: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lelaran</a:t>
            </a:r>
            <a:r>
              <a:rPr lang="en-US" dirty="0" smtClean="0"/>
              <a:t> </a:t>
            </a:r>
            <a:r>
              <a:rPr lang="en-US" dirty="0" err="1" smtClean="0"/>
              <a:t>titik-tetapnya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     					</a:t>
            </a:r>
          </a:p>
          <a:p>
            <a:pPr>
              <a:buNone/>
            </a:pPr>
            <a:r>
              <a:rPr lang="en-US" i="1" dirty="0" smtClean="0"/>
              <a:t>	</a:t>
            </a:r>
          </a:p>
          <a:p>
            <a:pPr>
              <a:buNone/>
            </a:pPr>
            <a:r>
              <a:rPr lang="en-US" i="1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tebakan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 </a:t>
            </a:r>
            <a:r>
              <a:rPr lang="en-US" i="1" dirty="0" smtClean="0"/>
              <a:t>x</a:t>
            </a:r>
            <a:r>
              <a:rPr lang="en-US" baseline="-25000" dirty="0" smtClean="0"/>
              <a:t>0 </a:t>
            </a:r>
            <a:r>
              <a:rPr lang="en-US" dirty="0" smtClean="0"/>
              <a:t>= 1.5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i="1" dirty="0" smtClean="0"/>
              <a:t>y</a:t>
            </a:r>
            <a:r>
              <a:rPr lang="en-US" baseline="-25000" dirty="0" smtClean="0"/>
              <a:t>0  </a:t>
            </a:r>
            <a:r>
              <a:rPr lang="en-US" dirty="0" smtClean="0"/>
              <a:t>= 3.5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>
                <a:sym typeface="Symbol"/>
              </a:rPr>
              <a:t></a:t>
            </a:r>
            <a:r>
              <a:rPr lang="en-US" dirty="0" smtClean="0"/>
              <a:t> = 0.000001			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lelarannya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0049" name="Object 1"/>
          <p:cNvGraphicFramePr>
            <a:graphicFrameLocks noChangeAspect="1"/>
          </p:cNvGraphicFramePr>
          <p:nvPr/>
        </p:nvGraphicFramePr>
        <p:xfrm>
          <a:off x="1143000" y="3124200"/>
          <a:ext cx="1745923" cy="914400"/>
        </p:xfrm>
        <a:graphic>
          <a:graphicData uri="http://schemas.openxmlformats.org/presentationml/2006/ole">
            <p:oleObj spid="_x0000_s130049" name="Equation" r:id="rId3" imgW="1002960" imgH="520560" progId="Equation.3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3124200" y="3352800"/>
            <a:ext cx="2895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 = 57 - 3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n-US" sz="3100" dirty="0" smtClean="0"/>
              <a:t>-------------------------------------------------------------------------------</a:t>
            </a:r>
          </a:p>
          <a:p>
            <a:pPr>
              <a:buNone/>
            </a:pPr>
            <a:r>
              <a:rPr lang="en-US" sz="3100" dirty="0" smtClean="0"/>
              <a:t>	  r             x     	       y           </a:t>
            </a:r>
            <a:r>
              <a:rPr lang="en-US" sz="3100" dirty="0" smtClean="0">
                <a:sym typeface="Symbol"/>
              </a:rPr>
              <a:t></a:t>
            </a:r>
            <a:r>
              <a:rPr lang="en-US" sz="3100" dirty="0" smtClean="0"/>
              <a:t>x</a:t>
            </a:r>
            <a:r>
              <a:rPr lang="en-US" sz="3100" baseline="-25000" dirty="0" smtClean="0"/>
              <a:t>r+1</a:t>
            </a:r>
            <a:r>
              <a:rPr lang="en-US" sz="3100" dirty="0" smtClean="0"/>
              <a:t> - </a:t>
            </a:r>
            <a:r>
              <a:rPr lang="en-US" sz="3100" dirty="0" err="1" smtClean="0"/>
              <a:t>x</a:t>
            </a:r>
            <a:r>
              <a:rPr lang="en-US" sz="3100" baseline="-25000" dirty="0" err="1" smtClean="0"/>
              <a:t>r</a:t>
            </a:r>
            <a:r>
              <a:rPr lang="en-US" sz="3100" dirty="0" smtClean="0">
                <a:sym typeface="Symbol"/>
              </a:rPr>
              <a:t></a:t>
            </a:r>
            <a:r>
              <a:rPr lang="en-US" sz="3100" dirty="0" smtClean="0"/>
              <a:t>        </a:t>
            </a:r>
            <a:r>
              <a:rPr lang="en-US" sz="3100" dirty="0" smtClean="0">
                <a:sym typeface="Symbol"/>
              </a:rPr>
              <a:t></a:t>
            </a:r>
            <a:r>
              <a:rPr lang="en-US" sz="3100" dirty="0" smtClean="0"/>
              <a:t>y</a:t>
            </a:r>
            <a:r>
              <a:rPr lang="en-US" sz="3100" baseline="-25000" dirty="0" smtClean="0"/>
              <a:t>r+1</a:t>
            </a:r>
            <a:r>
              <a:rPr lang="en-US" sz="3100" dirty="0" smtClean="0"/>
              <a:t> - y</a:t>
            </a:r>
            <a:r>
              <a:rPr lang="en-US" sz="3100" baseline="-25000" dirty="0" smtClean="0"/>
              <a:t>r</a:t>
            </a:r>
            <a:r>
              <a:rPr lang="en-US" sz="3100" dirty="0" smtClean="0">
                <a:sym typeface="Symbol"/>
              </a:rPr>
              <a:t></a:t>
            </a:r>
            <a:endParaRPr lang="en-US" sz="3100" dirty="0" smtClean="0"/>
          </a:p>
          <a:p>
            <a:pPr>
              <a:buNone/>
            </a:pPr>
            <a:r>
              <a:rPr lang="en-US" sz="3100" dirty="0" smtClean="0"/>
              <a:t>	-------------------------------------------------------------------------------</a:t>
            </a:r>
          </a:p>
          <a:p>
            <a:pPr>
              <a:buNone/>
            </a:pPr>
            <a:r>
              <a:rPr lang="en-US" sz="3100" dirty="0" smtClean="0"/>
              <a:t>	  0     1.500000        3.500000             - 		  -</a:t>
            </a:r>
          </a:p>
          <a:p>
            <a:pPr>
              <a:buNone/>
            </a:pPr>
            <a:r>
              <a:rPr lang="en-US" sz="3100" dirty="0" smtClean="0"/>
              <a:t>	  1     2.214286      -24.375000     0.714286      27.875000</a:t>
            </a:r>
          </a:p>
          <a:p>
            <a:pPr>
              <a:buNone/>
            </a:pPr>
            <a:r>
              <a:rPr lang="en-US" sz="3100" dirty="0" smtClean="0"/>
              <a:t>	  2    -0.209105      429.713648    2.423391     454.088648</a:t>
            </a:r>
          </a:p>
          <a:p>
            <a:pPr>
              <a:buNone/>
            </a:pPr>
            <a:r>
              <a:rPr lang="en-US" sz="3100" dirty="0" smtClean="0"/>
              <a:t>	  3     0.023170   -12778.041781  0.232275   13207.755429</a:t>
            </a:r>
          </a:p>
          <a:p>
            <a:pPr>
              <a:buNone/>
            </a:pPr>
            <a:r>
              <a:rPr lang="en-US" sz="3100" dirty="0" smtClean="0"/>
              <a:t>	  ...</a:t>
            </a:r>
          </a:p>
          <a:p>
            <a:pPr>
              <a:buNone/>
            </a:pPr>
            <a:r>
              <a:rPr lang="en-US" sz="3100" dirty="0" smtClean="0"/>
              <a:t>	-------------------------------------------------------------------------------</a:t>
            </a:r>
          </a:p>
          <a:p>
            <a:pPr>
              <a:buNone/>
            </a:pPr>
            <a:r>
              <a:rPr lang="en-US" sz="3100" dirty="0" smtClean="0"/>
              <a:t>	 </a:t>
            </a:r>
            <a:r>
              <a:rPr lang="en-US" sz="3100" dirty="0" err="1" smtClean="0"/>
              <a:t>Ternyata</a:t>
            </a:r>
            <a:r>
              <a:rPr lang="en-US" sz="3100" dirty="0" smtClean="0"/>
              <a:t> </a:t>
            </a:r>
            <a:r>
              <a:rPr lang="en-US" sz="3100" dirty="0" err="1" smtClean="0"/>
              <a:t>lelarannya</a:t>
            </a:r>
            <a:r>
              <a:rPr lang="en-US" sz="3100" dirty="0" smtClean="0"/>
              <a:t> </a:t>
            </a:r>
            <a:r>
              <a:rPr lang="en-US" sz="3100" dirty="0" err="1" smtClean="0"/>
              <a:t>divergen</a:t>
            </a:r>
            <a:r>
              <a:rPr lang="en-US" sz="3100" dirty="0" smtClean="0"/>
              <a:t>!</a:t>
            </a:r>
          </a:p>
          <a:p>
            <a:endParaRPr lang="en-US" sz="3100" dirty="0" smtClean="0"/>
          </a:p>
          <a:p>
            <a:r>
              <a:rPr lang="en-US" sz="3100" dirty="0" err="1" smtClean="0"/>
              <a:t>Sekarang</a:t>
            </a:r>
            <a:r>
              <a:rPr lang="en-US" sz="3100" dirty="0" smtClean="0"/>
              <a:t> </a:t>
            </a:r>
            <a:r>
              <a:rPr lang="en-US" sz="3100" dirty="0" err="1" smtClean="0"/>
              <a:t>kita</a:t>
            </a:r>
            <a:r>
              <a:rPr lang="en-US" sz="3100" dirty="0" smtClean="0"/>
              <a:t> </a:t>
            </a:r>
            <a:r>
              <a:rPr lang="en-US" sz="3100" dirty="0" err="1" smtClean="0"/>
              <a:t>ubah</a:t>
            </a:r>
            <a:r>
              <a:rPr lang="en-US" sz="3100" dirty="0" smtClean="0"/>
              <a:t> </a:t>
            </a:r>
            <a:r>
              <a:rPr lang="en-US" sz="3100" dirty="0" err="1" smtClean="0"/>
              <a:t>persamaan</a:t>
            </a:r>
            <a:r>
              <a:rPr lang="en-US" sz="3100" dirty="0" smtClean="0"/>
              <a:t> </a:t>
            </a:r>
            <a:r>
              <a:rPr lang="en-US" sz="3100" dirty="0" err="1" smtClean="0"/>
              <a:t>prosedur</a:t>
            </a:r>
            <a:r>
              <a:rPr lang="en-US" sz="3100" dirty="0" smtClean="0"/>
              <a:t> </a:t>
            </a:r>
            <a:r>
              <a:rPr lang="en-US" sz="3100" dirty="0" err="1" smtClean="0"/>
              <a:t>lelarannya</a:t>
            </a:r>
            <a:r>
              <a:rPr lang="en-US" sz="3100" dirty="0" smtClean="0"/>
              <a:t> </a:t>
            </a:r>
            <a:r>
              <a:rPr lang="en-US" sz="3100" dirty="0" err="1" smtClean="0"/>
              <a:t>menjadi</a:t>
            </a:r>
            <a:r>
              <a:rPr lang="en-US" sz="3100" dirty="0" smtClean="0"/>
              <a:t>	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8241" name="Object 1"/>
          <p:cNvGraphicFramePr>
            <a:graphicFrameLocks noChangeAspect="1"/>
          </p:cNvGraphicFramePr>
          <p:nvPr/>
        </p:nvGraphicFramePr>
        <p:xfrm>
          <a:off x="1447800" y="5029200"/>
          <a:ext cx="2511552" cy="609600"/>
        </p:xfrm>
        <a:graphic>
          <a:graphicData uri="http://schemas.openxmlformats.org/presentationml/2006/ole">
            <p:oleObj spid="_x0000_s138241" name="Equation" r:id="rId3" imgW="977900" imgH="241300" progId="Equation.3">
              <p:embed/>
            </p:oleObj>
          </a:graphicData>
        </a:graphic>
      </p:graphicFrame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8243" name="Object 3"/>
          <p:cNvGraphicFramePr>
            <a:graphicFrameLocks noChangeAspect="1"/>
          </p:cNvGraphicFramePr>
          <p:nvPr/>
        </p:nvGraphicFramePr>
        <p:xfrm>
          <a:off x="1447800" y="5638800"/>
          <a:ext cx="1752600" cy="811731"/>
        </p:xfrm>
        <a:graphic>
          <a:graphicData uri="http://schemas.openxmlformats.org/presentationml/2006/ole">
            <p:oleObj spid="_x0000_s138243" name="Equation" r:id="rId4" imgW="901309" imgH="418918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4191000" y="53340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 smtClean="0"/>
              <a:t>Tebakan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 </a:t>
            </a:r>
            <a:r>
              <a:rPr lang="en-US" sz="2400" dirty="0" smtClean="0"/>
              <a:t>= 1.5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 </a:t>
            </a:r>
            <a:r>
              <a:rPr lang="en-US" sz="2400" dirty="0" smtClean="0"/>
              <a:t>= 3.5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</a:t>
            </a:r>
            <a:r>
              <a:rPr lang="en-US" sz="2400" dirty="0" smtClean="0"/>
              <a:t> = 0.000001	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96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err="1" smtClean="0"/>
              <a:t>Hasilnya</a:t>
            </a:r>
            <a:r>
              <a:rPr lang="en-US" sz="1600" dirty="0" smtClean="0"/>
              <a:t>,</a:t>
            </a:r>
          </a:p>
          <a:p>
            <a:pPr>
              <a:buNone/>
            </a:pPr>
            <a:r>
              <a:rPr lang="en-US" sz="1600" dirty="0" smtClean="0"/>
              <a:t> 	-----------------------------------------------------------------------</a:t>
            </a:r>
          </a:p>
          <a:p>
            <a:pPr>
              <a:buNone/>
            </a:pPr>
            <a:r>
              <a:rPr lang="en-US" sz="1600" dirty="0" smtClean="0"/>
              <a:t> 	 </a:t>
            </a:r>
            <a:r>
              <a:rPr lang="en-US" sz="1600" i="1" dirty="0" smtClean="0"/>
              <a:t>r</a:t>
            </a:r>
            <a:r>
              <a:rPr lang="en-US" sz="1600" dirty="0" smtClean="0"/>
              <a:t>           </a:t>
            </a:r>
            <a:r>
              <a:rPr lang="en-US" sz="1600" i="1" dirty="0" smtClean="0"/>
              <a:t>x</a:t>
            </a:r>
            <a:r>
              <a:rPr lang="en-US" sz="1600" dirty="0" smtClean="0"/>
              <a:t>     	 </a:t>
            </a:r>
            <a:r>
              <a:rPr lang="en-US" sz="1600" i="1" dirty="0" smtClean="0"/>
              <a:t>y</a:t>
            </a:r>
            <a:r>
              <a:rPr lang="en-US" sz="1600" dirty="0" smtClean="0"/>
              <a:t>           </a:t>
            </a:r>
            <a:r>
              <a:rPr lang="en-US" sz="1600" dirty="0" smtClean="0">
                <a:sym typeface="Symbol"/>
              </a:rPr>
              <a:t></a:t>
            </a:r>
            <a:r>
              <a:rPr lang="en-US" sz="1600" i="1" dirty="0" err="1" smtClean="0"/>
              <a:t>x</a:t>
            </a:r>
            <a:r>
              <a:rPr lang="en-US" sz="1600" i="1" baseline="-25000" dirty="0" err="1" smtClean="0"/>
              <a:t>r</a:t>
            </a:r>
            <a:r>
              <a:rPr lang="en-US" sz="1600" baseline="-25000" dirty="0" smtClean="0"/>
              <a:t> +1</a:t>
            </a:r>
            <a:r>
              <a:rPr lang="en-US" sz="1600" dirty="0" smtClean="0"/>
              <a:t> - </a:t>
            </a:r>
            <a:r>
              <a:rPr lang="en-US" sz="1600" i="1" dirty="0" err="1" smtClean="0"/>
              <a:t>x</a:t>
            </a:r>
            <a:r>
              <a:rPr lang="en-US" sz="1600" i="1" baseline="-25000" dirty="0" err="1" smtClean="0"/>
              <a:t>r</a:t>
            </a:r>
            <a:r>
              <a:rPr lang="en-US" sz="1600" dirty="0" smtClean="0">
                <a:sym typeface="Symbol"/>
              </a:rPr>
              <a:t></a:t>
            </a:r>
            <a:r>
              <a:rPr lang="en-US" sz="1600" dirty="0" smtClean="0"/>
              <a:t>  	 </a:t>
            </a:r>
            <a:r>
              <a:rPr lang="en-US" sz="1600" dirty="0" smtClean="0">
                <a:sym typeface="Symbol"/>
              </a:rPr>
              <a:t></a:t>
            </a:r>
            <a:r>
              <a:rPr lang="en-US" sz="1600" i="1" dirty="0" smtClean="0"/>
              <a:t>y</a:t>
            </a:r>
            <a:r>
              <a:rPr lang="en-US" sz="1600" i="1" baseline="-25000" dirty="0" smtClean="0"/>
              <a:t>r</a:t>
            </a:r>
            <a:r>
              <a:rPr lang="en-US" sz="1600" baseline="-25000" dirty="0" smtClean="0"/>
              <a:t> +1</a:t>
            </a:r>
            <a:r>
              <a:rPr lang="en-US" sz="1600" dirty="0" smtClean="0"/>
              <a:t> - </a:t>
            </a:r>
            <a:r>
              <a:rPr lang="en-US" sz="1600" i="1" dirty="0" smtClean="0"/>
              <a:t>y</a:t>
            </a:r>
            <a:r>
              <a:rPr lang="en-US" sz="1600" i="1" baseline="-25000" dirty="0" smtClean="0"/>
              <a:t>r</a:t>
            </a:r>
            <a:r>
              <a:rPr lang="en-US" sz="1600" dirty="0" smtClean="0">
                <a:sym typeface="Symbol"/>
              </a:rPr>
              <a:t>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----------------------------------------------------------------------</a:t>
            </a:r>
          </a:p>
          <a:p>
            <a:pPr>
              <a:buNone/>
            </a:pPr>
            <a:r>
              <a:rPr lang="en-US" sz="1600" dirty="0" smtClean="0"/>
              <a:t>  	 0    1.500000     3.500000	     -	         -</a:t>
            </a:r>
          </a:p>
          <a:p>
            <a:pPr>
              <a:buNone/>
            </a:pPr>
            <a:r>
              <a:rPr lang="en-US" sz="1600" dirty="0" smtClean="0"/>
              <a:t>    	 1    2.179449     2.860506     0.679449  	  0.639494</a:t>
            </a:r>
          </a:p>
          <a:p>
            <a:pPr>
              <a:buNone/>
            </a:pPr>
            <a:r>
              <a:rPr lang="en-US" sz="1600" dirty="0" smtClean="0"/>
              <a:t>    	 2    1.940534     3.049551     0.238916  	  0.189045</a:t>
            </a:r>
          </a:p>
          <a:p>
            <a:pPr>
              <a:buNone/>
            </a:pPr>
            <a:r>
              <a:rPr lang="en-US" sz="1600" dirty="0" smtClean="0"/>
              <a:t>    	 3    2.020456     2.983405     0.079922  	  0.066146</a:t>
            </a:r>
          </a:p>
          <a:p>
            <a:pPr>
              <a:buNone/>
            </a:pPr>
            <a:r>
              <a:rPr lang="en-US" sz="1600" dirty="0" smtClean="0"/>
              <a:t>    	 4    1.993028     3.005704     0.027428  	  0.022300</a:t>
            </a:r>
          </a:p>
          <a:p>
            <a:pPr>
              <a:buNone/>
            </a:pPr>
            <a:r>
              <a:rPr lang="en-US" sz="1600" dirty="0" smtClean="0"/>
              <a:t>    	 5    2.002385     2.998054     0.009357  	  0.007650</a:t>
            </a:r>
          </a:p>
          <a:p>
            <a:pPr>
              <a:buNone/>
            </a:pPr>
            <a:r>
              <a:rPr lang="en-US" sz="1600" dirty="0" smtClean="0"/>
              <a:t>    	 6    1.999185     3.000666     0.003200  	  0.002611</a:t>
            </a:r>
          </a:p>
          <a:p>
            <a:pPr>
              <a:buNone/>
            </a:pPr>
            <a:r>
              <a:rPr lang="en-US" sz="1600" dirty="0" smtClean="0"/>
              <a:t>     	 7    2.000279     2.999773     0.001094  	  0.000893</a:t>
            </a:r>
          </a:p>
          <a:p>
            <a:pPr>
              <a:buNone/>
            </a:pPr>
            <a:r>
              <a:rPr lang="en-US" sz="1600" dirty="0" smtClean="0"/>
              <a:t>    	 8    1.999905     3.000078     0.000374  	  0.000305</a:t>
            </a:r>
          </a:p>
          <a:p>
            <a:pPr>
              <a:buNone/>
            </a:pPr>
            <a:r>
              <a:rPr lang="en-US" sz="1600" dirty="0" smtClean="0"/>
              <a:t>    	 9    2.000033     2.999973     0.000128  	  0.000104</a:t>
            </a:r>
          </a:p>
          <a:p>
            <a:pPr>
              <a:buNone/>
            </a:pPr>
            <a:r>
              <a:rPr lang="en-US" sz="1600" dirty="0" smtClean="0"/>
              <a:t>   	10   1.999989     3.000009     0.000044  	  0.000036</a:t>
            </a:r>
          </a:p>
          <a:p>
            <a:pPr>
              <a:buNone/>
            </a:pPr>
            <a:r>
              <a:rPr lang="en-US" sz="1600" dirty="0" smtClean="0"/>
              <a:t>   	11   2.000004     2.999997     0.000015  	  0.000012</a:t>
            </a:r>
          </a:p>
          <a:p>
            <a:pPr>
              <a:buNone/>
            </a:pPr>
            <a:r>
              <a:rPr lang="en-US" sz="1600" dirty="0" smtClean="0"/>
              <a:t>   	12   1.999999     3.000001     0.000005  	  0.000004</a:t>
            </a:r>
          </a:p>
          <a:p>
            <a:pPr>
              <a:buNone/>
            </a:pPr>
            <a:r>
              <a:rPr lang="en-US" sz="1600" dirty="0" smtClean="0"/>
              <a:t>   	13   2.000000     3.000000     0.000002  	  0.000001</a:t>
            </a:r>
          </a:p>
          <a:p>
            <a:pPr>
              <a:buNone/>
            </a:pPr>
            <a:r>
              <a:rPr lang="en-US" sz="1600" dirty="0" smtClean="0"/>
              <a:t>   	14   2.000000     3.000000     0.000001  	  0.000000</a:t>
            </a:r>
          </a:p>
          <a:p>
            <a:pPr>
              <a:buNone/>
            </a:pPr>
            <a:r>
              <a:rPr lang="en-US" sz="1600" dirty="0" smtClean="0"/>
              <a:t>         ---------------------------------------------------------------------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Akar</a:t>
            </a:r>
            <a:r>
              <a:rPr lang="en-US" sz="1600" dirty="0" smtClean="0"/>
              <a:t> 	</a:t>
            </a:r>
            <a:r>
              <a:rPr lang="en-US" sz="1600" i="1" dirty="0" smtClean="0"/>
              <a:t>x</a:t>
            </a:r>
            <a:r>
              <a:rPr lang="en-US" sz="1600" dirty="0" smtClean="0"/>
              <a:t> = 2.000000;    </a:t>
            </a:r>
            <a:r>
              <a:rPr lang="en-US" sz="1600" i="1" dirty="0" smtClean="0"/>
              <a:t>y</a:t>
            </a:r>
            <a:r>
              <a:rPr lang="en-US" sz="1600" dirty="0" smtClean="0"/>
              <a:t> = 3.000000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2) </a:t>
            </a:r>
            <a:r>
              <a:rPr lang="en-US" b="1" dirty="0" err="1" smtClean="0"/>
              <a:t>Metode</a:t>
            </a:r>
            <a:r>
              <a:rPr lang="en-US" b="1" dirty="0" smtClean="0"/>
              <a:t> Newton-</a:t>
            </a:r>
            <a:r>
              <a:rPr lang="en-US" b="1" dirty="0" err="1" smtClean="0"/>
              <a:t>Raphson</a:t>
            </a: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Tinjau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, u = f(x, y).</a:t>
            </a:r>
          </a:p>
          <a:p>
            <a:r>
              <a:rPr lang="en-US" sz="2400" dirty="0" err="1" smtClean="0"/>
              <a:t>Deret</a:t>
            </a:r>
            <a:r>
              <a:rPr lang="en-US" sz="2400" dirty="0" smtClean="0"/>
              <a:t> Taylor </a:t>
            </a:r>
            <a:r>
              <a:rPr lang="en-US" sz="2400" dirty="0" err="1" smtClean="0"/>
              <a:t>orde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endParaRPr lang="en-US" sz="2400" dirty="0" smtClean="0"/>
          </a:p>
          <a:p>
            <a:pPr>
              <a:buNone/>
            </a:pPr>
            <a:endParaRPr lang="en-US" sz="2400" i="1" dirty="0" smtClean="0"/>
          </a:p>
          <a:p>
            <a:pPr>
              <a:buNone/>
            </a:pPr>
            <a:r>
              <a:rPr lang="en-US" sz="2400" i="1" dirty="0" smtClean="0"/>
              <a:t>	u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 = </a:t>
            </a:r>
            <a:r>
              <a:rPr lang="en-US" sz="2400" i="1" dirty="0" err="1" smtClean="0"/>
              <a:t>u</a:t>
            </a:r>
            <a:r>
              <a:rPr lang="en-US" sz="2400" i="1" baseline="-25000" dirty="0" err="1" smtClean="0"/>
              <a:t>r</a:t>
            </a:r>
            <a:r>
              <a:rPr lang="en-US" sz="2400" dirty="0" smtClean="0"/>
              <a:t> + (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 -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r</a:t>
            </a:r>
            <a:r>
              <a:rPr lang="en-US" sz="2400" dirty="0" smtClean="0"/>
              <a:t>)         + (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 -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dirty="0" smtClean="0"/>
              <a:t>) 			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dan</a:t>
            </a:r>
            <a:r>
              <a:rPr lang="en-US" sz="2400" dirty="0" smtClean="0"/>
              <a:t> 	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 = 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r</a:t>
            </a:r>
            <a:r>
              <a:rPr lang="en-US" sz="2400" dirty="0" smtClean="0"/>
              <a:t> + (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 -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r</a:t>
            </a:r>
            <a:r>
              <a:rPr lang="en-US" sz="2400" dirty="0" smtClean="0"/>
              <a:t>)          + (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 -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dirty="0" smtClean="0"/>
              <a:t>) 	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36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6193" name="Object 1"/>
          <p:cNvGraphicFramePr>
            <a:graphicFrameLocks noChangeAspect="1"/>
          </p:cNvGraphicFramePr>
          <p:nvPr/>
        </p:nvGraphicFramePr>
        <p:xfrm>
          <a:off x="3124200" y="3200400"/>
          <a:ext cx="566616" cy="762000"/>
        </p:xfrm>
        <a:graphic>
          <a:graphicData uri="http://schemas.openxmlformats.org/presentationml/2006/ole">
            <p:oleObj spid="_x0000_s136193" name="Equation" r:id="rId3" imgW="279400" imgH="368300" progId="Equation.3">
              <p:embed/>
            </p:oleObj>
          </a:graphicData>
        </a:graphic>
      </p:graphicFrame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6195" name="Object 3"/>
          <p:cNvGraphicFramePr>
            <a:graphicFrameLocks noChangeAspect="1"/>
          </p:cNvGraphicFramePr>
          <p:nvPr/>
        </p:nvGraphicFramePr>
        <p:xfrm>
          <a:off x="5029200" y="3200400"/>
          <a:ext cx="533400" cy="790903"/>
        </p:xfrm>
        <a:graphic>
          <a:graphicData uri="http://schemas.openxmlformats.org/presentationml/2006/ole">
            <p:oleObj spid="_x0000_s136195" name="Equation" r:id="rId4" imgW="279279" imgH="406224" progId="Equation.3">
              <p:embed/>
            </p:oleObj>
          </a:graphicData>
        </a:graphic>
      </p:graphicFrame>
      <p:sp>
        <p:nvSpPr>
          <p:cNvPr id="136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6197" name="Object 5"/>
          <p:cNvGraphicFramePr>
            <a:graphicFrameLocks noChangeAspect="1"/>
          </p:cNvGraphicFramePr>
          <p:nvPr/>
        </p:nvGraphicFramePr>
        <p:xfrm>
          <a:off x="3124200" y="4648200"/>
          <a:ext cx="533400" cy="711200"/>
        </p:xfrm>
        <a:graphic>
          <a:graphicData uri="http://schemas.openxmlformats.org/presentationml/2006/ole">
            <p:oleObj spid="_x0000_s136197" name="Equation" r:id="rId5" imgW="253890" imgH="342751" progId="Equation.3">
              <p:embed/>
            </p:oleObj>
          </a:graphicData>
        </a:graphic>
      </p:graphicFrame>
      <p:sp>
        <p:nvSpPr>
          <p:cNvPr id="136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6199" name="Object 7"/>
          <p:cNvGraphicFramePr>
            <a:graphicFrameLocks noChangeAspect="1"/>
          </p:cNvGraphicFramePr>
          <p:nvPr/>
        </p:nvGraphicFramePr>
        <p:xfrm>
          <a:off x="5105400" y="4724400"/>
          <a:ext cx="462915" cy="685800"/>
        </p:xfrm>
        <a:graphic>
          <a:graphicData uri="http://schemas.openxmlformats.org/presentationml/2006/ole">
            <p:oleObj spid="_x0000_s136199" name="Equation" r:id="rId6" imgW="253890" imgH="380835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persoalan</a:t>
            </a:r>
            <a:r>
              <a:rPr lang="en-US" sz="2800" dirty="0" smtClean="0"/>
              <a:t> </a:t>
            </a:r>
            <a:r>
              <a:rPr lang="en-US" sz="2800" dirty="0" err="1" smtClean="0"/>
              <a:t>mencari</a:t>
            </a:r>
            <a:r>
              <a:rPr lang="en-US" sz="2800" dirty="0" smtClean="0"/>
              <a:t> </a:t>
            </a:r>
            <a:r>
              <a:rPr lang="en-US" sz="2800" dirty="0" err="1" smtClean="0"/>
              <a:t>akar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 </a:t>
            </a:r>
            <a:r>
              <a:rPr lang="en-US" sz="2800" i="1" dirty="0" smtClean="0"/>
              <a:t>u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= 0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i="1" dirty="0" smtClean="0"/>
              <a:t>v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= 0,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memberikan</a:t>
            </a:r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  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+      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= - </a:t>
            </a:r>
            <a:r>
              <a:rPr lang="en-US" sz="2800" i="1" dirty="0" err="1" smtClean="0"/>
              <a:t>u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 +  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       + 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 			</a:t>
            </a:r>
          </a:p>
          <a:p>
            <a:pPr>
              <a:buNone/>
            </a:pPr>
            <a:r>
              <a:rPr lang="en-US" sz="2800" dirty="0" smtClean="0"/>
              <a:t> </a:t>
            </a:r>
          </a:p>
          <a:p>
            <a:pPr>
              <a:buNone/>
            </a:pPr>
            <a:r>
              <a:rPr lang="en-US" sz="2800" dirty="0" smtClean="0"/>
              <a:t>	 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+       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= - </a:t>
            </a:r>
            <a:r>
              <a:rPr lang="en-US" sz="2800" i="1" dirty="0" err="1" smtClean="0"/>
              <a:t>v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 + 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       +  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 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sedikit</a:t>
            </a:r>
            <a:r>
              <a:rPr lang="en-US" sz="2800" dirty="0" smtClean="0"/>
              <a:t> </a:t>
            </a:r>
            <a:r>
              <a:rPr lang="en-US" sz="2800" dirty="0" err="1" smtClean="0"/>
              <a:t>manipulasi</a:t>
            </a:r>
            <a:r>
              <a:rPr lang="en-US" sz="2800" dirty="0" smtClean="0"/>
              <a:t> </a:t>
            </a:r>
            <a:r>
              <a:rPr lang="en-US" sz="2800" dirty="0" err="1" smtClean="0"/>
              <a:t>aljabar</a:t>
            </a:r>
            <a:r>
              <a:rPr lang="en-US" sz="2800" dirty="0" smtClean="0"/>
              <a:t>, </a:t>
            </a:r>
            <a:r>
              <a:rPr lang="en-US" sz="2800" dirty="0" err="1" smtClean="0"/>
              <a:t>kedua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terakhir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dipecahkan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:      </a:t>
            </a:r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1313" name="Object 1"/>
          <p:cNvGraphicFramePr>
            <a:graphicFrameLocks noChangeAspect="1"/>
          </p:cNvGraphicFramePr>
          <p:nvPr/>
        </p:nvGraphicFramePr>
        <p:xfrm>
          <a:off x="457200" y="2057400"/>
          <a:ext cx="457200" cy="614855"/>
        </p:xfrm>
        <a:graphic>
          <a:graphicData uri="http://schemas.openxmlformats.org/presentationml/2006/ole">
            <p:oleObj spid="_x0000_s141313" name="Equation" r:id="rId3" imgW="279400" imgH="368300" progId="Equation.3">
              <p:embed/>
            </p:oleObj>
          </a:graphicData>
        </a:graphic>
      </p:graphicFrame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1315" name="Object 3"/>
          <p:cNvGraphicFramePr>
            <a:graphicFrameLocks noChangeAspect="1"/>
          </p:cNvGraphicFramePr>
          <p:nvPr/>
        </p:nvGraphicFramePr>
        <p:xfrm>
          <a:off x="381000" y="3124200"/>
          <a:ext cx="419100" cy="583746"/>
        </p:xfrm>
        <a:graphic>
          <a:graphicData uri="http://schemas.openxmlformats.org/presentationml/2006/ole">
            <p:oleObj spid="_x0000_s141315" name="Equation" r:id="rId4" imgW="266584" imgH="368140" progId="Equation.3">
              <p:embed/>
            </p:oleObj>
          </a:graphicData>
        </a:graphic>
      </p:graphicFrame>
      <p:sp>
        <p:nvSpPr>
          <p:cNvPr id="1413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1317" name="Object 5"/>
          <p:cNvGraphicFramePr>
            <a:graphicFrameLocks noChangeAspect="1"/>
          </p:cNvGraphicFramePr>
          <p:nvPr/>
        </p:nvGraphicFramePr>
        <p:xfrm>
          <a:off x="1828800" y="1981200"/>
          <a:ext cx="504825" cy="748534"/>
        </p:xfrm>
        <a:graphic>
          <a:graphicData uri="http://schemas.openxmlformats.org/presentationml/2006/ole">
            <p:oleObj spid="_x0000_s141317" name="Equation" r:id="rId5" imgW="279279" imgH="406224" progId="Equation.3">
              <p:embed/>
            </p:oleObj>
          </a:graphicData>
        </a:graphic>
      </p:graphicFrame>
      <p:sp>
        <p:nvSpPr>
          <p:cNvPr id="1413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1319" name="Object 7"/>
          <p:cNvGraphicFramePr>
            <a:graphicFrameLocks noChangeAspect="1"/>
          </p:cNvGraphicFramePr>
          <p:nvPr/>
        </p:nvGraphicFramePr>
        <p:xfrm>
          <a:off x="1752600" y="3048000"/>
          <a:ext cx="457200" cy="702129"/>
        </p:xfrm>
        <a:graphic>
          <a:graphicData uri="http://schemas.openxmlformats.org/presentationml/2006/ole">
            <p:oleObj spid="_x0000_s141319" name="Equation" r:id="rId6" imgW="266469" imgH="406048" progId="Equation.3">
              <p:embed/>
            </p:oleObj>
          </a:graphicData>
        </a:graphic>
      </p:graphicFrame>
      <p:sp>
        <p:nvSpPr>
          <p:cNvPr id="14132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1321" name="Object 9"/>
          <p:cNvGraphicFramePr>
            <a:graphicFrameLocks noChangeAspect="1"/>
          </p:cNvGraphicFramePr>
          <p:nvPr/>
        </p:nvGraphicFramePr>
        <p:xfrm>
          <a:off x="4267200" y="2133600"/>
          <a:ext cx="457200" cy="614855"/>
        </p:xfrm>
        <a:graphic>
          <a:graphicData uri="http://schemas.openxmlformats.org/presentationml/2006/ole">
            <p:oleObj spid="_x0000_s141321" name="Equation" r:id="rId7" imgW="279400" imgH="368300" progId="Equation.3">
              <p:embed/>
            </p:oleObj>
          </a:graphicData>
        </a:graphic>
      </p:graphicFrame>
      <p:sp>
        <p:nvSpPr>
          <p:cNvPr id="1413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1323" name="Object 11"/>
          <p:cNvGraphicFramePr>
            <a:graphicFrameLocks noChangeAspect="1"/>
          </p:cNvGraphicFramePr>
          <p:nvPr/>
        </p:nvGraphicFramePr>
        <p:xfrm>
          <a:off x="5486400" y="2057400"/>
          <a:ext cx="457200" cy="677917"/>
        </p:xfrm>
        <a:graphic>
          <a:graphicData uri="http://schemas.openxmlformats.org/presentationml/2006/ole">
            <p:oleObj spid="_x0000_s141323" name="Equation" r:id="rId8" imgW="279279" imgH="406224" progId="Equation.3">
              <p:embed/>
            </p:oleObj>
          </a:graphicData>
        </a:graphic>
      </p:graphicFrame>
      <p:sp>
        <p:nvSpPr>
          <p:cNvPr id="14132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1325" name="Object 13"/>
          <p:cNvGraphicFramePr>
            <a:graphicFrameLocks noChangeAspect="1"/>
          </p:cNvGraphicFramePr>
          <p:nvPr/>
        </p:nvGraphicFramePr>
        <p:xfrm>
          <a:off x="4267200" y="3124200"/>
          <a:ext cx="457200" cy="636815"/>
        </p:xfrm>
        <a:graphic>
          <a:graphicData uri="http://schemas.openxmlformats.org/presentationml/2006/ole">
            <p:oleObj spid="_x0000_s141325" name="Equation" r:id="rId9" imgW="266584" imgH="368140" progId="Equation.3">
              <p:embed/>
            </p:oleObj>
          </a:graphicData>
        </a:graphic>
      </p:graphicFrame>
      <p:sp>
        <p:nvSpPr>
          <p:cNvPr id="14132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1327" name="Object 15"/>
          <p:cNvGraphicFramePr>
            <a:graphicFrameLocks noChangeAspect="1"/>
          </p:cNvGraphicFramePr>
          <p:nvPr/>
        </p:nvGraphicFramePr>
        <p:xfrm>
          <a:off x="5486400" y="3124200"/>
          <a:ext cx="381000" cy="585107"/>
        </p:xfrm>
        <a:graphic>
          <a:graphicData uri="http://schemas.openxmlformats.org/presentationml/2006/ole">
            <p:oleObj spid="_x0000_s141327" name="Equation" r:id="rId10" imgW="266469" imgH="406048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42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2337" name="Object 1"/>
          <p:cNvGraphicFramePr>
            <a:graphicFrameLocks noChangeAspect="1"/>
          </p:cNvGraphicFramePr>
          <p:nvPr/>
        </p:nvGraphicFramePr>
        <p:xfrm>
          <a:off x="1905000" y="685800"/>
          <a:ext cx="3614738" cy="1721303"/>
        </p:xfrm>
        <a:graphic>
          <a:graphicData uri="http://schemas.openxmlformats.org/presentationml/2006/ole">
            <p:oleObj spid="_x0000_s142337" name="Equation" r:id="rId3" imgW="1993680" imgH="952200" progId="Equation.3">
              <p:embed/>
            </p:oleObj>
          </a:graphicData>
        </a:graphic>
      </p:graphicFrame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2339" name="Object 3"/>
          <p:cNvGraphicFramePr>
            <a:graphicFrameLocks noChangeAspect="1"/>
          </p:cNvGraphicFramePr>
          <p:nvPr/>
        </p:nvGraphicFramePr>
        <p:xfrm>
          <a:off x="1676400" y="2819400"/>
          <a:ext cx="4221214" cy="1897062"/>
        </p:xfrm>
        <a:graphic>
          <a:graphicData uri="http://schemas.openxmlformats.org/presentationml/2006/ole">
            <p:oleObj spid="_x0000_s142339" name="Equation" r:id="rId4" imgW="2019240" imgH="914400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1752600" y="5029200"/>
            <a:ext cx="6553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Penyebut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diacu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b="1" dirty="0" err="1" smtClean="0"/>
              <a:t>determinan</a:t>
            </a:r>
            <a:r>
              <a:rPr lang="en-US" sz="2400" b="1" dirty="0" smtClean="0"/>
              <a:t> Jacobi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Secant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err="1" smtClean="0"/>
              <a:t>Prosedur</a:t>
            </a:r>
            <a:r>
              <a:rPr lang="en-US" sz="2800" dirty="0" smtClean="0"/>
              <a:t> </a:t>
            </a:r>
            <a:r>
              <a:rPr lang="en-US" sz="2800" dirty="0" err="1" smtClean="0"/>
              <a:t>lelaran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Newton-</a:t>
            </a:r>
            <a:r>
              <a:rPr lang="en-US" sz="2800" dirty="0" err="1" smtClean="0"/>
              <a:t>Raphson</a:t>
            </a:r>
            <a:r>
              <a:rPr lang="en-US" sz="2800" dirty="0" smtClean="0"/>
              <a:t> </a:t>
            </a:r>
            <a:r>
              <a:rPr lang="en-US" sz="2800" dirty="0" err="1" smtClean="0"/>
              <a:t>memerlukan</a:t>
            </a:r>
            <a:r>
              <a:rPr lang="en-US" sz="2800" dirty="0" smtClean="0"/>
              <a:t> </a:t>
            </a:r>
            <a:r>
              <a:rPr lang="en-US" sz="2800" dirty="0" err="1" smtClean="0"/>
              <a:t>perhitungan</a:t>
            </a:r>
            <a:r>
              <a:rPr lang="en-US" sz="2800" dirty="0" smtClean="0"/>
              <a:t> </a:t>
            </a:r>
            <a:r>
              <a:rPr lang="en-US" sz="2800" dirty="0" err="1" smtClean="0"/>
              <a:t>turunan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, </a:t>
            </a:r>
            <a:r>
              <a:rPr lang="en-US" sz="2800" i="1" dirty="0" smtClean="0"/>
              <a:t>f</a:t>
            </a:r>
            <a:r>
              <a:rPr lang="en-US" sz="2800" dirty="0" smtClean="0"/>
              <a:t> '(</a:t>
            </a:r>
            <a:r>
              <a:rPr lang="en-US" sz="2800" i="1" dirty="0" smtClean="0"/>
              <a:t>x</a:t>
            </a:r>
            <a:r>
              <a:rPr lang="en-US" sz="2800" dirty="0" smtClean="0"/>
              <a:t>). 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Sayangnya</a:t>
            </a:r>
            <a:r>
              <a:rPr lang="en-US" sz="2800" dirty="0" smtClean="0"/>
              <a:t>,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mudah</a:t>
            </a:r>
            <a:r>
              <a:rPr lang="en-US" sz="2800" dirty="0" smtClean="0"/>
              <a:t> </a:t>
            </a:r>
            <a:r>
              <a:rPr lang="en-US" sz="2800" dirty="0" err="1" smtClean="0"/>
              <a:t>dicari</a:t>
            </a:r>
            <a:r>
              <a:rPr lang="en-US" sz="2800" dirty="0" smtClean="0"/>
              <a:t> </a:t>
            </a:r>
            <a:r>
              <a:rPr lang="en-US" sz="2800" dirty="0" err="1" smtClean="0"/>
              <a:t>turunannya</a:t>
            </a:r>
            <a:r>
              <a:rPr lang="en-US" sz="2800" dirty="0" smtClean="0"/>
              <a:t>, </a:t>
            </a:r>
            <a:r>
              <a:rPr lang="en-US" sz="2800" dirty="0" err="1" smtClean="0"/>
              <a:t>terutama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bentuknya</a:t>
            </a:r>
            <a:r>
              <a:rPr lang="en-US" sz="2800" dirty="0" smtClean="0"/>
              <a:t> </a:t>
            </a:r>
            <a:r>
              <a:rPr lang="en-US" sz="2800" dirty="0" err="1" smtClean="0"/>
              <a:t>rumit</a:t>
            </a:r>
            <a:r>
              <a:rPr lang="en-US" sz="2800" dirty="0" smtClean="0"/>
              <a:t>. 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Turunan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dihilangkan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menggantinya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lain yang </a:t>
            </a:r>
            <a:r>
              <a:rPr lang="en-US" sz="2800" dirty="0" err="1" smtClean="0"/>
              <a:t>ekivalen</a:t>
            </a:r>
            <a:r>
              <a:rPr lang="en-US" sz="2800" dirty="0" smtClean="0"/>
              <a:t>. 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Modifikasi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Newton-</a:t>
            </a:r>
            <a:r>
              <a:rPr lang="en-US" sz="2800" dirty="0" err="1" smtClean="0"/>
              <a:t>Raphson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dinamakan</a:t>
            </a:r>
            <a:r>
              <a:rPr lang="en-US" sz="2800" dirty="0" smtClean="0"/>
              <a:t> </a:t>
            </a:r>
            <a:r>
              <a:rPr lang="en-US" sz="2800" i="1" dirty="0" err="1" smtClean="0"/>
              <a:t>metode</a:t>
            </a:r>
            <a:r>
              <a:rPr lang="en-US" sz="2800" i="1" dirty="0" smtClean="0"/>
              <a:t> secant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Newton-</a:t>
            </a:r>
            <a:r>
              <a:rPr lang="en-US" sz="2400" dirty="0" err="1" smtClean="0"/>
              <a:t>Raphson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mencari</a:t>
            </a:r>
            <a:r>
              <a:rPr lang="en-US" sz="2400" dirty="0" smtClean="0"/>
              <a:t> </a:t>
            </a:r>
            <a:r>
              <a:rPr lang="en-US" sz="2400" dirty="0" err="1" smtClean="0"/>
              <a:t>akar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f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dirty="0" smtClean="0"/>
              <a:t>) = </a:t>
            </a:r>
            <a:r>
              <a:rPr lang="en-US" sz="2400" i="1" dirty="0" smtClean="0"/>
              <a:t>u</a:t>
            </a:r>
            <a:r>
              <a:rPr lang="en-US" sz="2400" dirty="0" smtClean="0"/>
              <a:t> = </a:t>
            </a:r>
            <a:r>
              <a:rPr lang="en-US" sz="2400" i="1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</a:t>
            </a:r>
            <a:r>
              <a:rPr lang="en-US" sz="2400" i="1" dirty="0" err="1" smtClean="0"/>
              <a:t>xy</a:t>
            </a:r>
            <a:r>
              <a:rPr lang="en-US" sz="2400" dirty="0" smtClean="0"/>
              <a:t> -10 = 0				             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f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dirty="0" smtClean="0"/>
              <a:t>) = </a:t>
            </a:r>
            <a:r>
              <a:rPr lang="en-US" sz="2400" i="1" dirty="0" smtClean="0"/>
              <a:t>v</a:t>
            </a:r>
            <a:r>
              <a:rPr lang="en-US" sz="2400" dirty="0" smtClean="0"/>
              <a:t> = </a:t>
            </a:r>
            <a:r>
              <a:rPr lang="en-US" sz="2400" i="1" dirty="0" smtClean="0"/>
              <a:t>y</a:t>
            </a:r>
            <a:r>
              <a:rPr lang="en-US" sz="2400" dirty="0" smtClean="0"/>
              <a:t> + 3</a:t>
            </a:r>
            <a:r>
              <a:rPr lang="en-US" sz="2400" i="1" dirty="0" smtClean="0"/>
              <a:t>xy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- 57 = 0		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tebakan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=1.5 </a:t>
            </a:r>
            <a:r>
              <a:rPr lang="en-US" sz="2400" dirty="0" err="1" smtClean="0"/>
              <a:t>dan</a:t>
            </a:r>
            <a:r>
              <a:rPr lang="en-US" sz="2400" dirty="0" smtClean="0"/>
              <a:t> 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=3.5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Penyelesaian</a:t>
            </a:r>
            <a:r>
              <a:rPr lang="en-US" sz="2400" dirty="0" smtClean="0"/>
              <a:t>: </a:t>
            </a:r>
          </a:p>
          <a:p>
            <a:pPr>
              <a:buNone/>
            </a:pPr>
            <a:r>
              <a:rPr lang="en-US" sz="2400" dirty="0" smtClean="0"/>
              <a:t>		= 2</a:t>
            </a:r>
            <a:r>
              <a:rPr lang="en-US" sz="2400" i="1" dirty="0" smtClean="0"/>
              <a:t>x</a:t>
            </a:r>
            <a:r>
              <a:rPr lang="en-US" sz="2400" dirty="0" smtClean="0"/>
              <a:t> + </a:t>
            </a:r>
            <a:r>
              <a:rPr lang="en-US" sz="2400" i="1" dirty="0" smtClean="0"/>
              <a:t>y</a:t>
            </a:r>
            <a:r>
              <a:rPr lang="en-US" sz="2400" dirty="0" smtClean="0"/>
              <a:t> = 2(1.5) + 3.5 = 6.5	</a:t>
            </a:r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dirty="0" smtClean="0"/>
              <a:t>	  	=  </a:t>
            </a:r>
            <a:r>
              <a:rPr lang="en-US" sz="2400" i="1" dirty="0" smtClean="0"/>
              <a:t>x</a:t>
            </a:r>
            <a:r>
              <a:rPr lang="en-US" sz="2400" dirty="0" smtClean="0"/>
              <a:t> = 1.5</a:t>
            </a:r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dirty="0" smtClean="0"/>
              <a:t>	  	 = 3</a:t>
            </a:r>
            <a:r>
              <a:rPr lang="en-US" sz="2400" i="1" dirty="0" smtClean="0"/>
              <a:t>y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3(3.5)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36.75</a:t>
            </a:r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dirty="0" smtClean="0"/>
              <a:t> 	   = 1+ 6</a:t>
            </a:r>
            <a:r>
              <a:rPr lang="en-US" sz="2400" i="1" dirty="0" smtClean="0"/>
              <a:t>xy</a:t>
            </a:r>
            <a:r>
              <a:rPr lang="en-US" sz="2400" dirty="0" smtClean="0"/>
              <a:t> = 1 + 6(1.5) = 32.5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361" name="Object 1"/>
          <p:cNvGraphicFramePr>
            <a:graphicFrameLocks noChangeAspect="1"/>
          </p:cNvGraphicFramePr>
          <p:nvPr/>
        </p:nvGraphicFramePr>
        <p:xfrm>
          <a:off x="990600" y="3200400"/>
          <a:ext cx="457200" cy="587828"/>
        </p:xfrm>
        <a:graphic>
          <a:graphicData uri="http://schemas.openxmlformats.org/presentationml/2006/ole">
            <p:oleObj spid="_x0000_s143361" name="Equation" r:id="rId3" imgW="266469" imgH="342603" progId="Equation.3">
              <p:embed/>
            </p:oleObj>
          </a:graphicData>
        </a:graphic>
      </p:graphicFrame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363" name="Object 3"/>
          <p:cNvGraphicFramePr>
            <a:graphicFrameLocks noChangeAspect="1"/>
          </p:cNvGraphicFramePr>
          <p:nvPr/>
        </p:nvGraphicFramePr>
        <p:xfrm>
          <a:off x="914400" y="3962400"/>
          <a:ext cx="457200" cy="653143"/>
        </p:xfrm>
        <a:graphic>
          <a:graphicData uri="http://schemas.openxmlformats.org/presentationml/2006/ole">
            <p:oleObj spid="_x0000_s143363" name="Equation" r:id="rId4" imgW="266584" imgH="380835" progId="Equation.3">
              <p:embed/>
            </p:oleObj>
          </a:graphicData>
        </a:graphic>
      </p:graphicFrame>
      <p:sp>
        <p:nvSpPr>
          <p:cNvPr id="143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365" name="Object 5"/>
          <p:cNvGraphicFramePr>
            <a:graphicFrameLocks noChangeAspect="1"/>
          </p:cNvGraphicFramePr>
          <p:nvPr/>
        </p:nvGraphicFramePr>
        <p:xfrm>
          <a:off x="914400" y="4724400"/>
          <a:ext cx="457200" cy="609600"/>
        </p:xfrm>
        <a:graphic>
          <a:graphicData uri="http://schemas.openxmlformats.org/presentationml/2006/ole">
            <p:oleObj spid="_x0000_s143365" name="Equation" r:id="rId5" imgW="253890" imgH="342751" progId="Equation.3">
              <p:embed/>
            </p:oleObj>
          </a:graphicData>
        </a:graphic>
      </p:graphicFrame>
      <p:sp>
        <p:nvSpPr>
          <p:cNvPr id="143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367" name="Object 7"/>
          <p:cNvGraphicFramePr>
            <a:graphicFrameLocks noChangeAspect="1"/>
          </p:cNvGraphicFramePr>
          <p:nvPr/>
        </p:nvGraphicFramePr>
        <p:xfrm>
          <a:off x="685800" y="5638800"/>
          <a:ext cx="457200" cy="677333"/>
        </p:xfrm>
        <a:graphic>
          <a:graphicData uri="http://schemas.openxmlformats.org/presentationml/2006/ole">
            <p:oleObj spid="_x0000_s143367" name="Equation" r:id="rId6" imgW="253890" imgH="380835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Determinan</a:t>
            </a:r>
            <a:r>
              <a:rPr lang="en-US" sz="2400" dirty="0" smtClean="0"/>
              <a:t> Jacobi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lelaran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6.5(32.5) - 1.5(36.75) = 156.125</a:t>
            </a:r>
          </a:p>
          <a:p>
            <a:pPr>
              <a:buNone/>
            </a:pPr>
            <a:r>
              <a:rPr lang="en-US" sz="2400" dirty="0" smtClean="0"/>
              <a:t> 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Nilai-nilai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tebakan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u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= (1.5)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+ 1.5(3.5) - 10 = -2.5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v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= (3.5)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+ 3(1.5)(3.5)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- 57 = 1.625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y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lelaran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</a:p>
          <a:p>
            <a:pPr>
              <a:buNone/>
            </a:pPr>
            <a:r>
              <a:rPr lang="en-US" sz="2400" i="1" dirty="0" smtClean="0"/>
              <a:t>		</a:t>
            </a:r>
            <a:r>
              <a:rPr lang="en-US" sz="2400" dirty="0" smtClean="0"/>
              <a:t> 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dan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dirty="0" smtClean="0"/>
              <a:t>		   			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Apabila</a:t>
            </a:r>
            <a:r>
              <a:rPr lang="en-US" sz="2400" dirty="0" smtClean="0"/>
              <a:t> </a:t>
            </a:r>
            <a:r>
              <a:rPr lang="en-US" sz="2400" dirty="0" err="1" smtClean="0"/>
              <a:t>lelarannya</a:t>
            </a:r>
            <a:r>
              <a:rPr lang="en-US" sz="2400" dirty="0" smtClean="0"/>
              <a:t> </a:t>
            </a:r>
            <a:r>
              <a:rPr lang="en-US" sz="2400" dirty="0" err="1" smtClean="0"/>
              <a:t>diteruskan</a:t>
            </a:r>
            <a:r>
              <a:rPr lang="en-US" sz="2400" dirty="0" smtClean="0"/>
              <a:t>, </a:t>
            </a:r>
            <a:r>
              <a:rPr lang="en-US" sz="2400" dirty="0" err="1" smtClean="0"/>
              <a:t>ia</a:t>
            </a:r>
            <a:r>
              <a:rPr lang="en-US" sz="2400" dirty="0" smtClean="0"/>
              <a:t> </a:t>
            </a:r>
            <a:r>
              <a:rPr lang="en-US" sz="2400" dirty="0" err="1" smtClean="0"/>
              <a:t>konvergen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akar</a:t>
            </a:r>
            <a:r>
              <a:rPr lang="en-US" sz="2400" dirty="0" smtClean="0"/>
              <a:t> </a:t>
            </a:r>
            <a:r>
              <a:rPr lang="en-US" sz="2400" dirty="0" err="1" smtClean="0"/>
              <a:t>sejati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dirty="0" smtClean="0"/>
              <a:t> = 2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y</a:t>
            </a:r>
            <a:r>
              <a:rPr lang="en-US" sz="2400" dirty="0" smtClean="0"/>
              <a:t> = 3.</a:t>
            </a:r>
          </a:p>
          <a:p>
            <a:pPr>
              <a:buNone/>
            </a:pPr>
            <a:r>
              <a:rPr lang="en-US" sz="2400" dirty="0" smtClean="0"/>
              <a:t>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4385" name="Object 1"/>
          <p:cNvGraphicFramePr>
            <a:graphicFrameLocks noChangeAspect="1"/>
          </p:cNvGraphicFramePr>
          <p:nvPr/>
        </p:nvGraphicFramePr>
        <p:xfrm>
          <a:off x="1447800" y="3200400"/>
          <a:ext cx="5113337" cy="738188"/>
        </p:xfrm>
        <a:graphic>
          <a:graphicData uri="http://schemas.openxmlformats.org/presentationml/2006/ole">
            <p:oleObj spid="_x0000_s144385" name="Equation" r:id="rId3" imgW="3200400" imgH="457200" progId="Equation.3">
              <p:embed/>
            </p:oleObj>
          </a:graphicData>
        </a:graphic>
      </p:graphicFrame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4387" name="Object 3"/>
          <p:cNvGraphicFramePr>
            <a:graphicFrameLocks noChangeAspect="1"/>
          </p:cNvGraphicFramePr>
          <p:nvPr/>
        </p:nvGraphicFramePr>
        <p:xfrm>
          <a:off x="1447800" y="4191000"/>
          <a:ext cx="4968502" cy="685800"/>
        </p:xfrm>
        <a:graphic>
          <a:graphicData uri="http://schemas.openxmlformats.org/presentationml/2006/ole">
            <p:oleObj spid="_x0000_s144387" name="Equation" r:id="rId4" imgW="33400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Kimia, </a:t>
            </a:r>
            <a:r>
              <a:rPr lang="en-US" dirty="0" err="1" smtClean="0"/>
              <a:t>campuran</a:t>
            </a:r>
            <a:r>
              <a:rPr lang="en-US" dirty="0" smtClean="0"/>
              <a:t> </a:t>
            </a:r>
            <a:r>
              <a:rPr lang="en-US" dirty="0" err="1" smtClean="0"/>
              <a:t>karbon</a:t>
            </a:r>
            <a:r>
              <a:rPr lang="en-US" dirty="0" smtClean="0"/>
              <a:t> </a:t>
            </a:r>
            <a:r>
              <a:rPr lang="en-US" dirty="0" err="1" smtClean="0"/>
              <a:t>monoksida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oksigen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kesetimbangan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 300</a:t>
            </a:r>
            <a:r>
              <a:rPr lang="en-US" dirty="0" smtClean="0">
                <a:sym typeface="Symbol"/>
              </a:rPr>
              <a:t></a:t>
            </a:r>
            <a:r>
              <a:rPr lang="en-US" dirty="0" smtClean="0"/>
              <a:t> K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5 atm. </a:t>
            </a: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teoritisnya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	CO + 1/2 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</a:t>
            </a:r>
            <a:r>
              <a:rPr lang="en-US" dirty="0" smtClean="0"/>
              <a:t>  CO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kimia</a:t>
            </a:r>
            <a:r>
              <a:rPr lang="en-US" dirty="0" smtClean="0"/>
              <a:t> yang </a:t>
            </a:r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	 CO + O</a:t>
            </a:r>
            <a:r>
              <a:rPr lang="en-US" baseline="-25000" dirty="0" smtClean="0"/>
              <a:t>2</a:t>
            </a:r>
            <a:r>
              <a:rPr lang="en-US" dirty="0" smtClean="0"/>
              <a:t>  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   </a:t>
            </a:r>
            <a:r>
              <a:rPr lang="en-US" i="1" dirty="0" smtClean="0"/>
              <a:t>x</a:t>
            </a:r>
            <a:r>
              <a:rPr lang="en-US" dirty="0" smtClean="0"/>
              <a:t> CO</a:t>
            </a:r>
            <a:r>
              <a:rPr lang="en-US" baseline="-25000" dirty="0" smtClean="0"/>
              <a:t>2</a:t>
            </a:r>
            <a:r>
              <a:rPr lang="en-US" dirty="0" smtClean="0"/>
              <a:t>  +   O</a:t>
            </a:r>
            <a:r>
              <a:rPr lang="en-US" baseline="-25000" dirty="0" smtClean="0"/>
              <a:t>2</a:t>
            </a:r>
            <a:r>
              <a:rPr lang="en-US" dirty="0" smtClean="0"/>
              <a:t> + (1 - </a:t>
            </a:r>
            <a:r>
              <a:rPr lang="en-US" i="1" dirty="0" smtClean="0"/>
              <a:t>x</a:t>
            </a:r>
            <a:r>
              <a:rPr lang="en-US" dirty="0" smtClean="0"/>
              <a:t>) CO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kesetimbangan</a:t>
            </a:r>
            <a:r>
              <a:rPr lang="en-US" dirty="0" smtClean="0"/>
              <a:t> </a:t>
            </a:r>
            <a:r>
              <a:rPr lang="en-US" dirty="0" err="1" smtClean="0"/>
              <a:t>kimia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fraksi</a:t>
            </a:r>
            <a:r>
              <a:rPr lang="en-US" dirty="0" smtClean="0"/>
              <a:t> mol CO yang </a:t>
            </a:r>
            <a:r>
              <a:rPr lang="en-US" dirty="0" err="1" smtClean="0"/>
              <a:t>tersisa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err="1" smtClean="0"/>
              <a:t>K</a:t>
            </a:r>
            <a:r>
              <a:rPr lang="en-US" baseline="-25000" dirty="0" err="1" smtClean="0"/>
              <a:t>p</a:t>
            </a:r>
            <a:r>
              <a:rPr lang="en-US" dirty="0" smtClean="0"/>
              <a:t> =     	            , 0 &lt; </a:t>
            </a:r>
            <a:r>
              <a:rPr lang="en-US" i="1" dirty="0" smtClean="0"/>
              <a:t>x</a:t>
            </a:r>
            <a:r>
              <a:rPr lang="en-US" dirty="0" smtClean="0"/>
              <a:t> &lt; 1</a:t>
            </a:r>
          </a:p>
          <a:p>
            <a:pPr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yang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i="1" dirty="0" err="1" smtClean="0"/>
              <a:t>K</a:t>
            </a:r>
            <a:r>
              <a:rPr lang="en-US" baseline="-25000" dirty="0" err="1" smtClean="0"/>
              <a:t>p</a:t>
            </a:r>
            <a:r>
              <a:rPr lang="en-US" dirty="0" smtClean="0"/>
              <a:t> = 3.06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tetapan</a:t>
            </a:r>
            <a:r>
              <a:rPr lang="en-US" dirty="0" smtClean="0"/>
              <a:t> </a:t>
            </a:r>
            <a:r>
              <a:rPr lang="en-US" dirty="0" err="1" smtClean="0"/>
              <a:t>kesetimbangan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 CO + 1/2 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3000</a:t>
            </a:r>
            <a:r>
              <a:rPr lang="en-US" dirty="0" smtClean="0">
                <a:sym typeface="Symbol"/>
              </a:rPr>
              <a:t></a:t>
            </a:r>
            <a:r>
              <a:rPr lang="en-US" dirty="0" smtClean="0"/>
              <a:t> K </a:t>
            </a:r>
            <a:r>
              <a:rPr lang="en-US" dirty="0" err="1" smtClean="0"/>
              <a:t>dan</a:t>
            </a:r>
            <a:r>
              <a:rPr lang="en-US" dirty="0" smtClean="0"/>
              <a:t> P = 5 atm.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regula</a:t>
            </a:r>
            <a:r>
              <a:rPr lang="en-US" dirty="0" smtClean="0"/>
              <a:t> </a:t>
            </a:r>
            <a:r>
              <a:rPr lang="en-US" dirty="0" err="1" smtClean="0"/>
              <a:t>falsi</a:t>
            </a:r>
            <a:r>
              <a:rPr lang="en-US" dirty="0" smtClean="0"/>
              <a:t> yang </a:t>
            </a:r>
            <a:r>
              <a:rPr lang="en-US" dirty="0" err="1" smtClean="0"/>
              <a:t>diperbaiki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5409" name="Object 1"/>
          <p:cNvGraphicFramePr>
            <a:graphicFrameLocks noChangeAspect="1"/>
          </p:cNvGraphicFramePr>
          <p:nvPr/>
        </p:nvGraphicFramePr>
        <p:xfrm>
          <a:off x="1371600" y="4261207"/>
          <a:ext cx="1524000" cy="821932"/>
        </p:xfrm>
        <a:graphic>
          <a:graphicData uri="http://schemas.openxmlformats.org/presentationml/2006/ole">
            <p:oleObj spid="_x0000_s145409" name="Equation" r:id="rId3" imgW="8509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 smtClean="0"/>
              <a:t>Penyelesaian</a:t>
            </a:r>
            <a:r>
              <a:rPr lang="en-US" dirty="0" smtClean="0"/>
              <a:t>: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memang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diselesaikan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tertutup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i="1" dirty="0" smtClean="0"/>
              <a:t>x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fraksi</a:t>
            </a:r>
            <a:r>
              <a:rPr lang="en-US" dirty="0" smtClean="0"/>
              <a:t> mol yang </a:t>
            </a:r>
            <a:r>
              <a:rPr lang="en-US" dirty="0" err="1" smtClean="0"/>
              <a:t>nilainya</a:t>
            </a:r>
            <a:r>
              <a:rPr lang="en-US" dirty="0" smtClean="0"/>
              <a:t> </a:t>
            </a:r>
            <a:r>
              <a:rPr lang="en-US" dirty="0" err="1" smtClean="0"/>
              <a:t>terletak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0 </a:t>
            </a:r>
            <a:r>
              <a:rPr lang="en-US" dirty="0" err="1" smtClean="0"/>
              <a:t>dan</a:t>
            </a:r>
            <a:r>
              <a:rPr lang="en-US" dirty="0" smtClean="0"/>
              <a:t> 1.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err="1" smtClean="0"/>
              <a:t>Fungsi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dicari</a:t>
            </a:r>
            <a:r>
              <a:rPr lang="en-US" dirty="0" smtClean="0"/>
              <a:t> </a:t>
            </a:r>
            <a:r>
              <a:rPr lang="en-US" dirty="0" err="1" smtClean="0"/>
              <a:t>akarnya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i="1" dirty="0" smtClean="0"/>
              <a:t>		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 =                        -  </a:t>
            </a:r>
            <a:r>
              <a:rPr lang="en-US" i="1" dirty="0" err="1" smtClean="0"/>
              <a:t>K</a:t>
            </a:r>
            <a:r>
              <a:rPr lang="en-US" baseline="-25000" dirty="0" err="1" smtClean="0"/>
              <a:t>p</a:t>
            </a:r>
            <a:r>
              <a:rPr lang="en-US" baseline="-25000" dirty="0" smtClean="0"/>
              <a:t>      	 </a:t>
            </a:r>
            <a:r>
              <a:rPr lang="en-US" dirty="0" smtClean="0"/>
              <a:t>, 0 &lt; </a:t>
            </a:r>
            <a:r>
              <a:rPr lang="en-US" i="1" dirty="0" smtClean="0"/>
              <a:t>x</a:t>
            </a:r>
            <a:r>
              <a:rPr lang="en-US" dirty="0" smtClean="0"/>
              <a:t> &lt; 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err="1" smtClean="0"/>
              <a:t>K</a:t>
            </a:r>
            <a:r>
              <a:rPr lang="en-US" baseline="-25000" dirty="0" err="1" smtClean="0"/>
              <a:t>p</a:t>
            </a:r>
            <a:r>
              <a:rPr lang="en-US" dirty="0" smtClean="0"/>
              <a:t> = 3.06 </a:t>
            </a:r>
            <a:r>
              <a:rPr lang="en-US" dirty="0" err="1" smtClean="0"/>
              <a:t>dan</a:t>
            </a:r>
            <a:r>
              <a:rPr lang="en-US" dirty="0" smtClean="0"/>
              <a:t> P =5 atm.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marL="0" indent="0">
              <a:buNone/>
            </a:pPr>
            <a:r>
              <a:rPr lang="en-US" dirty="0" err="1" smtClean="0"/>
              <a:t>Selang</a:t>
            </a:r>
            <a:r>
              <a:rPr lang="en-US" dirty="0" smtClean="0"/>
              <a:t> yang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akar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[0.1, 0.9].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ujung-ujung</a:t>
            </a:r>
            <a:r>
              <a:rPr lang="en-US" dirty="0" smtClean="0"/>
              <a:t> </a:t>
            </a:r>
            <a:r>
              <a:rPr lang="en-US" dirty="0" err="1" smtClean="0"/>
              <a:t>selang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	</a:t>
            </a:r>
            <a:r>
              <a:rPr lang="en-US" i="1" dirty="0" smtClean="0"/>
              <a:t>f</a:t>
            </a:r>
            <a:r>
              <a:rPr lang="en-US" dirty="0" smtClean="0"/>
              <a:t>(0.1) =   3.696815 </a:t>
            </a:r>
            <a:r>
              <a:rPr lang="en-US" dirty="0" err="1" smtClean="0"/>
              <a:t>dan</a:t>
            </a:r>
            <a:r>
              <a:rPr lang="en-US" dirty="0" smtClean="0"/>
              <a:t>	</a:t>
            </a:r>
            <a:r>
              <a:rPr lang="en-US" i="1" dirty="0" smtClean="0"/>
              <a:t>f</a:t>
            </a:r>
            <a:r>
              <a:rPr lang="en-US" dirty="0" smtClean="0"/>
              <a:t>(0.9) = -2.988809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yang </a:t>
            </a:r>
            <a:r>
              <a:rPr lang="en-US" dirty="0" err="1" smtClean="0"/>
              <a:t>memenuhi</a:t>
            </a:r>
            <a:r>
              <a:rPr lang="en-US" dirty="0" smtClean="0"/>
              <a:t>  </a:t>
            </a:r>
            <a:r>
              <a:rPr lang="en-US" i="1" dirty="0" smtClean="0"/>
              <a:t>f</a:t>
            </a:r>
            <a:r>
              <a:rPr lang="en-US" dirty="0" smtClean="0"/>
              <a:t>(0.1) </a:t>
            </a:r>
            <a:r>
              <a:rPr lang="en-US" i="1" dirty="0" smtClean="0"/>
              <a:t>f</a:t>
            </a:r>
            <a:r>
              <a:rPr lang="en-US" dirty="0" smtClean="0"/>
              <a:t>(0.9) &lt; 0.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lelarannya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46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6433" name="Object 1"/>
          <p:cNvGraphicFramePr>
            <a:graphicFrameLocks noChangeAspect="1"/>
          </p:cNvGraphicFramePr>
          <p:nvPr/>
        </p:nvGraphicFramePr>
        <p:xfrm>
          <a:off x="2133600" y="2209800"/>
          <a:ext cx="1371600" cy="739739"/>
        </p:xfrm>
        <a:graphic>
          <a:graphicData uri="http://schemas.openxmlformats.org/presentationml/2006/ole">
            <p:oleObj spid="_x0000_s146433" name="Equation" r:id="rId3" imgW="8509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/>
              <a:t>---------------------------------------------------------------------------------------------------------------------------------------</a:t>
            </a:r>
          </a:p>
          <a:p>
            <a:pPr>
              <a:buNone/>
            </a:pPr>
            <a:r>
              <a:rPr lang="en-US" sz="1600" dirty="0" smtClean="0"/>
              <a:t>   </a:t>
            </a:r>
            <a:r>
              <a:rPr lang="en-US" sz="1600" i="1" dirty="0" smtClean="0"/>
              <a:t>r</a:t>
            </a:r>
            <a:r>
              <a:rPr lang="en-US" sz="1600" dirty="0" smtClean="0"/>
              <a:t>           </a:t>
            </a:r>
            <a:r>
              <a:rPr lang="en-US" sz="1600" i="1" dirty="0" smtClean="0"/>
              <a:t>a</a:t>
            </a:r>
            <a:r>
              <a:rPr lang="en-US" sz="1600" dirty="0" smtClean="0"/>
              <a:t>                  </a:t>
            </a:r>
            <a:r>
              <a:rPr lang="en-US" sz="1600" i="1" dirty="0" smtClean="0"/>
              <a:t>c</a:t>
            </a:r>
            <a:r>
              <a:rPr lang="en-US" sz="1600" dirty="0" smtClean="0"/>
              <a:t>                 </a:t>
            </a:r>
            <a:r>
              <a:rPr lang="en-US" sz="1600" i="1" dirty="0" smtClean="0"/>
              <a:t>b</a:t>
            </a:r>
            <a:r>
              <a:rPr lang="en-US" sz="1600" dirty="0" smtClean="0"/>
              <a:t>               </a:t>
            </a:r>
            <a:r>
              <a:rPr lang="en-US" sz="1600" i="1" dirty="0" smtClean="0"/>
              <a:t>f</a:t>
            </a:r>
            <a:r>
              <a:rPr lang="en-US" sz="1600" dirty="0" smtClean="0"/>
              <a:t>(</a:t>
            </a:r>
            <a:r>
              <a:rPr lang="en-US" sz="1600" i="1" dirty="0" smtClean="0"/>
              <a:t>a</a:t>
            </a:r>
            <a:r>
              <a:rPr lang="en-US" sz="1600" dirty="0" smtClean="0"/>
              <a:t>)             </a:t>
            </a:r>
            <a:r>
              <a:rPr lang="en-US" sz="1600" i="1" dirty="0" smtClean="0"/>
              <a:t>f</a:t>
            </a:r>
            <a:r>
              <a:rPr lang="en-US" sz="1600" dirty="0" smtClean="0"/>
              <a:t>(</a:t>
            </a:r>
            <a:r>
              <a:rPr lang="en-US" sz="1600" i="1" dirty="0" smtClean="0"/>
              <a:t>c</a:t>
            </a:r>
            <a:r>
              <a:rPr lang="en-US" sz="1600" dirty="0" smtClean="0"/>
              <a:t>)              </a:t>
            </a:r>
            <a:r>
              <a:rPr lang="en-US" sz="1600" i="1" dirty="0" smtClean="0"/>
              <a:t>f</a:t>
            </a:r>
            <a:r>
              <a:rPr lang="en-US" sz="1600" dirty="0" smtClean="0"/>
              <a:t>(</a:t>
            </a:r>
            <a:r>
              <a:rPr lang="en-US" sz="1600" i="1" dirty="0" smtClean="0"/>
              <a:t>b</a:t>
            </a:r>
            <a:r>
              <a:rPr lang="en-US" sz="1600" dirty="0" smtClean="0"/>
              <a:t>)        </a:t>
            </a:r>
            <a:r>
              <a:rPr lang="en-US" sz="1600" dirty="0" err="1" smtClean="0"/>
              <a:t>Selang</a:t>
            </a:r>
            <a:r>
              <a:rPr lang="en-US" sz="1600" dirty="0" smtClean="0"/>
              <a:t> </a:t>
            </a:r>
            <a:r>
              <a:rPr lang="en-US" sz="1600" dirty="0" err="1" smtClean="0"/>
              <a:t>baru</a:t>
            </a:r>
            <a:r>
              <a:rPr lang="en-US" sz="1600" dirty="0" smtClean="0"/>
              <a:t>    	</a:t>
            </a:r>
            <a:r>
              <a:rPr lang="en-US" sz="1600" dirty="0" err="1" smtClean="0"/>
              <a:t>Lebarnya</a:t>
            </a:r>
            <a:r>
              <a:rPr lang="en-US" sz="1600" dirty="0" smtClean="0"/>
              <a:t> </a:t>
            </a:r>
          </a:p>
          <a:p>
            <a:pPr>
              <a:buNone/>
            </a:pPr>
            <a:r>
              <a:rPr lang="en-US" sz="1600" dirty="0" smtClean="0"/>
              <a:t>---------------------------------------------------------------------------------------------------------------------------------------</a:t>
            </a:r>
          </a:p>
          <a:p>
            <a:pPr>
              <a:buNone/>
            </a:pPr>
            <a:r>
              <a:rPr lang="en-US" sz="1600" dirty="0" smtClean="0"/>
              <a:t>   0    0.100000    0.542360    0.900000    3.696815   -2.488120   -2.988809          [a, c]	0.442360</a:t>
            </a:r>
          </a:p>
          <a:p>
            <a:pPr>
              <a:buNone/>
            </a:pPr>
            <a:r>
              <a:rPr lang="en-US" sz="1600" dirty="0" smtClean="0"/>
              <a:t>   1    0.100000    0.288552    0.542360    1.848407   -1.298490   -2.488120          [a, c]  	0.188552</a:t>
            </a:r>
          </a:p>
          <a:p>
            <a:pPr>
              <a:buNone/>
            </a:pPr>
            <a:r>
              <a:rPr lang="en-US" sz="1600" dirty="0" smtClean="0"/>
              <a:t>   2    0.100000    0.178401    0.288552    0.924204    0.322490   -1.298490          [c, b]  	0.110151</a:t>
            </a:r>
          </a:p>
          <a:p>
            <a:pPr>
              <a:buNone/>
            </a:pPr>
            <a:r>
              <a:rPr lang="en-US" sz="1600" dirty="0" smtClean="0"/>
              <a:t>   3    0.178401    0.200315    0.288552    0.322490   -0.144794   -1.298490          [a, c]  	0.021914</a:t>
            </a:r>
          </a:p>
          <a:p>
            <a:pPr>
              <a:buNone/>
            </a:pPr>
            <a:r>
              <a:rPr lang="en-US" sz="1600" dirty="0" smtClean="0"/>
              <a:t>   4    0.178401    0.193525    0.200315    0.322490   -0.011477   -0.144794          [a, c] 	0.015124</a:t>
            </a:r>
          </a:p>
          <a:p>
            <a:pPr>
              <a:buNone/>
            </a:pPr>
            <a:r>
              <a:rPr lang="en-US" sz="1600" dirty="0" smtClean="0"/>
              <a:t>   5    0.178401    0.192520    0.193525    0.161242    0.009064   -0.011477          [c, b]  	0.001005</a:t>
            </a:r>
          </a:p>
          <a:p>
            <a:pPr>
              <a:buNone/>
            </a:pPr>
            <a:r>
              <a:rPr lang="en-US" sz="1600" dirty="0" smtClean="0"/>
              <a:t>   6    0.192520    0.192963    0.193525    0.009064   -0.000027   -0.011477          [a, c]  	0.000443</a:t>
            </a:r>
          </a:p>
          <a:p>
            <a:pPr>
              <a:buNone/>
            </a:pPr>
            <a:r>
              <a:rPr lang="en-US" sz="1600" dirty="0" smtClean="0"/>
              <a:t>   7    0.192520    0.192962    0.192963    0.009064   -0.000000   -0.000027          [a, c]  	0.000442</a:t>
            </a:r>
          </a:p>
          <a:p>
            <a:pPr>
              <a:buNone/>
            </a:pPr>
            <a:r>
              <a:rPr lang="en-US" sz="1600" dirty="0" smtClean="0"/>
              <a:t>---------------------------------------------------------------------------------------------------------------------------------------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>
              <a:buNone/>
            </a:pPr>
            <a:r>
              <a:rPr lang="en-US" sz="1600" dirty="0" err="1" smtClean="0"/>
              <a:t>Hampiran</a:t>
            </a:r>
            <a:r>
              <a:rPr lang="en-US" sz="1600" dirty="0" smtClean="0"/>
              <a:t> </a:t>
            </a:r>
            <a:r>
              <a:rPr lang="en-US" sz="1600" dirty="0" err="1" smtClean="0"/>
              <a:t>akar</a:t>
            </a:r>
            <a:r>
              <a:rPr lang="en-US" sz="1600" dirty="0" smtClean="0"/>
              <a:t>  </a:t>
            </a:r>
            <a:r>
              <a:rPr lang="en-US" sz="1600" i="1" dirty="0" smtClean="0"/>
              <a:t>x</a:t>
            </a:r>
            <a:r>
              <a:rPr lang="en-US" sz="1600" dirty="0" smtClean="0"/>
              <a:t> =  0.192962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>
              <a:buNone/>
            </a:pPr>
            <a:r>
              <a:rPr lang="en-US" sz="1600" dirty="0" err="1" smtClean="0"/>
              <a:t>Jadi</a:t>
            </a:r>
            <a:r>
              <a:rPr lang="en-US" sz="1600" dirty="0" smtClean="0"/>
              <a:t>, </a:t>
            </a:r>
            <a:r>
              <a:rPr lang="en-US" sz="1600" dirty="0" err="1" smtClean="0"/>
              <a:t>setelah</a:t>
            </a:r>
            <a:r>
              <a:rPr lang="en-US" sz="1600" dirty="0" smtClean="0"/>
              <a:t> </a:t>
            </a:r>
            <a:r>
              <a:rPr lang="en-US" sz="1600" dirty="0" err="1" smtClean="0"/>
              <a:t>reaksi</a:t>
            </a:r>
            <a:r>
              <a:rPr lang="en-US" sz="1600" dirty="0" smtClean="0"/>
              <a:t> </a:t>
            </a:r>
            <a:r>
              <a:rPr lang="en-US" sz="1600" dirty="0" err="1" smtClean="0"/>
              <a:t>berlangsung</a:t>
            </a:r>
            <a:r>
              <a:rPr lang="en-US" sz="1600" dirty="0" smtClean="0"/>
              <a:t>, </a:t>
            </a:r>
            <a:r>
              <a:rPr lang="en-US" sz="1600" dirty="0" err="1" smtClean="0"/>
              <a:t>fraksi</a:t>
            </a:r>
            <a:r>
              <a:rPr lang="en-US" sz="1600" dirty="0" smtClean="0"/>
              <a:t> mol CO yang </a:t>
            </a:r>
            <a:r>
              <a:rPr lang="en-US" sz="1600" dirty="0" err="1" smtClean="0"/>
              <a:t>tersisa</a:t>
            </a:r>
            <a:r>
              <a:rPr lang="en-US" sz="1600" dirty="0" smtClean="0"/>
              <a:t>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0.192962.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3905" name="Object 1"/>
          <p:cNvGraphicFramePr>
            <a:graphicFrameLocks noChangeAspect="1"/>
          </p:cNvGraphicFramePr>
          <p:nvPr/>
        </p:nvGraphicFramePr>
        <p:xfrm>
          <a:off x="0" y="381000"/>
          <a:ext cx="5605325" cy="3200400"/>
        </p:xfrm>
        <a:graphic>
          <a:graphicData uri="http://schemas.openxmlformats.org/presentationml/2006/ole">
            <p:oleObj spid="_x0000_s123905" name="Visio" r:id="rId3" imgW="3223260" imgH="1845564" progId="Visio.Drawing.11">
              <p:embed/>
            </p:oleObj>
          </a:graphicData>
        </a:graphic>
      </p:graphicFrame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3907" name="Object 3"/>
          <p:cNvGraphicFramePr>
            <a:graphicFrameLocks noChangeAspect="1"/>
          </p:cNvGraphicFramePr>
          <p:nvPr/>
        </p:nvGraphicFramePr>
        <p:xfrm>
          <a:off x="4648200" y="1295400"/>
          <a:ext cx="4241718" cy="838200"/>
        </p:xfrm>
        <a:graphic>
          <a:graphicData uri="http://schemas.openxmlformats.org/presentationml/2006/ole">
            <p:oleObj spid="_x0000_s123907" name="Equation" r:id="rId4" imgW="2527200" imgH="495000" progId="Equation.3">
              <p:embed/>
            </p:oleObj>
          </a:graphicData>
        </a:graphic>
      </p:graphicFrame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4458102" y="3733800"/>
            <a:ext cx="46858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Sulihkan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ke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dalam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rumus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Newton-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Raphson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39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3910" name="Object 6"/>
          <p:cNvGraphicFramePr>
            <a:graphicFrameLocks noChangeAspect="1"/>
          </p:cNvGraphicFramePr>
          <p:nvPr/>
        </p:nvGraphicFramePr>
        <p:xfrm>
          <a:off x="5562600" y="4953000"/>
          <a:ext cx="2407095" cy="990600"/>
        </p:xfrm>
        <a:graphic>
          <a:graphicData uri="http://schemas.openxmlformats.org/presentationml/2006/ole">
            <p:oleObj spid="_x0000_s123910" name="Equation" r:id="rId5" imgW="1206360" imgH="495000" progId="Equation.3">
              <p:embed/>
            </p:oleObj>
          </a:graphicData>
        </a:graphic>
      </p:graphicFrame>
      <p:sp>
        <p:nvSpPr>
          <p:cNvPr id="12391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3912" name="Object 8"/>
          <p:cNvGraphicFramePr>
            <a:graphicFrameLocks noChangeAspect="1"/>
          </p:cNvGraphicFramePr>
          <p:nvPr/>
        </p:nvGraphicFramePr>
        <p:xfrm>
          <a:off x="187325" y="4921250"/>
          <a:ext cx="4122738" cy="1106488"/>
        </p:xfrm>
        <a:graphic>
          <a:graphicData uri="http://schemas.openxmlformats.org/presentationml/2006/ole">
            <p:oleObj spid="_x0000_s123912" name="Equation" r:id="rId6" imgW="1625400" imgH="431640" progId="Equation.3">
              <p:embed/>
            </p:oleObj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5400000">
            <a:off x="5905500" y="3009900"/>
            <a:ext cx="1447800" cy="1588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6249194" y="4647406"/>
            <a:ext cx="914400" cy="1588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4267200" y="5486400"/>
            <a:ext cx="1219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52400" y="4800600"/>
            <a:ext cx="41148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sz="2800" dirty="0" err="1" smtClean="0"/>
              <a:t>Metode</a:t>
            </a:r>
            <a:r>
              <a:rPr lang="en-US" sz="2800" dirty="0" smtClean="0"/>
              <a:t> Secant </a:t>
            </a:r>
            <a:r>
              <a:rPr lang="en-US" sz="2800" dirty="0" err="1" smtClean="0"/>
              <a:t>memerlukan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buah</a:t>
            </a:r>
            <a:r>
              <a:rPr lang="en-US" sz="2800" dirty="0" smtClean="0"/>
              <a:t> </a:t>
            </a:r>
            <a:r>
              <a:rPr lang="en-US" sz="2800" dirty="0" err="1" smtClean="0"/>
              <a:t>tebakan</a:t>
            </a:r>
            <a:r>
              <a:rPr lang="en-US" sz="2800" dirty="0" smtClean="0"/>
              <a:t> </a:t>
            </a:r>
            <a:r>
              <a:rPr lang="en-US" sz="2800" dirty="0" err="1" smtClean="0"/>
              <a:t>awal</a:t>
            </a:r>
            <a:r>
              <a:rPr lang="en-US" sz="2800" dirty="0" smtClean="0"/>
              <a:t> </a:t>
            </a:r>
            <a:r>
              <a:rPr lang="en-US" sz="2800" dirty="0" err="1" smtClean="0"/>
              <a:t>akar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i="1" dirty="0" smtClean="0"/>
              <a:t>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i="1" dirty="0" smtClean="0"/>
              <a:t>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. 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Kondisi</a:t>
            </a:r>
            <a:r>
              <a:rPr lang="en-US" sz="2800" dirty="0" smtClean="0"/>
              <a:t> </a:t>
            </a:r>
            <a:r>
              <a:rPr lang="en-US" sz="2800" dirty="0" err="1" smtClean="0"/>
              <a:t>berhenti</a:t>
            </a:r>
            <a:r>
              <a:rPr lang="en-US" sz="2800" dirty="0" smtClean="0"/>
              <a:t> </a:t>
            </a:r>
            <a:r>
              <a:rPr lang="en-US" sz="2800" dirty="0" err="1" smtClean="0"/>
              <a:t>lelaran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bila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Sepintas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secant </a:t>
            </a:r>
            <a:r>
              <a:rPr lang="en-US" sz="2800" dirty="0" err="1" smtClean="0"/>
              <a:t>mirip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regula-falsi</a:t>
            </a:r>
            <a:r>
              <a:rPr lang="en-US" sz="2800" dirty="0" smtClean="0"/>
              <a:t>, </a:t>
            </a:r>
            <a:r>
              <a:rPr lang="en-US" sz="2800" dirty="0" err="1" smtClean="0"/>
              <a:t>namun</a:t>
            </a:r>
            <a:r>
              <a:rPr lang="en-US" sz="2800" dirty="0" smtClean="0"/>
              <a:t> </a:t>
            </a:r>
            <a:r>
              <a:rPr lang="en-US" sz="2800" dirty="0" err="1" smtClean="0"/>
              <a:t>sesungguhnya</a:t>
            </a:r>
            <a:r>
              <a:rPr lang="en-US" sz="2800" dirty="0" smtClean="0"/>
              <a:t> </a:t>
            </a:r>
            <a:r>
              <a:rPr lang="en-US" sz="2800" dirty="0" err="1" smtClean="0"/>
              <a:t>prinsip</a:t>
            </a:r>
            <a:r>
              <a:rPr lang="en-US" sz="2800" dirty="0" smtClean="0"/>
              <a:t> </a:t>
            </a:r>
            <a:r>
              <a:rPr lang="en-US" sz="2800" dirty="0" err="1" smtClean="0"/>
              <a:t>dasar</a:t>
            </a:r>
            <a:r>
              <a:rPr lang="en-US" sz="2800" dirty="0" smtClean="0"/>
              <a:t> </a:t>
            </a:r>
            <a:r>
              <a:rPr lang="en-US" sz="2800" dirty="0" err="1" smtClean="0"/>
              <a:t>keduanya</a:t>
            </a:r>
            <a:r>
              <a:rPr lang="en-US" sz="2800" dirty="0" smtClean="0"/>
              <a:t> </a:t>
            </a:r>
            <a:r>
              <a:rPr lang="en-US" sz="2800" dirty="0" err="1" smtClean="0"/>
              <a:t>berbeda</a:t>
            </a:r>
            <a:r>
              <a:rPr lang="en-US" sz="2800" dirty="0" smtClean="0"/>
              <a:t>,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dirangkum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tabel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bawah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:</a:t>
            </a:r>
            <a:endParaRPr lang="en-US" sz="2800" i="1" dirty="0" smtClean="0"/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" y="2971800"/>
            <a:ext cx="51572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ym typeface="Symbol"/>
              </a:rPr>
              <a:t>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- 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dirty="0" smtClean="0">
                <a:sym typeface="Symbol"/>
              </a:rPr>
              <a:t></a:t>
            </a:r>
            <a:r>
              <a:rPr lang="en-US" sz="2800" dirty="0" smtClean="0"/>
              <a:t>&lt; </a:t>
            </a:r>
            <a:r>
              <a:rPr lang="en-US" sz="2800" i="1" dirty="0" smtClean="0">
                <a:sym typeface="Symbol"/>
              </a:rPr>
              <a:t></a:t>
            </a:r>
            <a:r>
              <a:rPr lang="en-US" sz="2800" dirty="0" smtClean="0"/>
              <a:t>  (</a:t>
            </a:r>
            <a:r>
              <a:rPr lang="en-US" sz="2800" dirty="0" err="1" smtClean="0"/>
              <a:t>galat</a:t>
            </a:r>
            <a:r>
              <a:rPr lang="en-US" sz="2800" dirty="0" smtClean="0"/>
              <a:t> </a:t>
            </a:r>
            <a:r>
              <a:rPr lang="en-US" sz="2800" dirty="0" err="1" smtClean="0"/>
              <a:t>mutlak</a:t>
            </a:r>
            <a:r>
              <a:rPr lang="en-US" sz="2800" dirty="0" smtClean="0"/>
              <a:t>) 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4929" name="Object 1"/>
          <p:cNvGraphicFramePr>
            <a:graphicFrameLocks noChangeAspect="1"/>
          </p:cNvGraphicFramePr>
          <p:nvPr/>
        </p:nvGraphicFramePr>
        <p:xfrm>
          <a:off x="6019800" y="2743200"/>
          <a:ext cx="2452991" cy="1295400"/>
        </p:xfrm>
        <a:graphic>
          <a:graphicData uri="http://schemas.openxmlformats.org/presentationml/2006/ole">
            <p:oleObj spid="_x0000_s124929" name="Equation" r:id="rId3" imgW="850531" imgH="44430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26978" name="Object 2"/>
          <p:cNvGraphicFramePr>
            <a:graphicFrameLocks noChangeAspect="1"/>
          </p:cNvGraphicFramePr>
          <p:nvPr/>
        </p:nvGraphicFramePr>
        <p:xfrm>
          <a:off x="1066800" y="304800"/>
          <a:ext cx="7162800" cy="6156356"/>
        </p:xfrm>
        <a:graphic>
          <a:graphicData uri="http://schemas.openxmlformats.org/presentationml/2006/ole">
            <p:oleObj spid="_x0000_s126978" name="Document" r:id="rId3" imgW="4734391" imgH="406915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25953" name="Object 1"/>
          <p:cNvGraphicFramePr>
            <a:graphicFrameLocks noChangeAspect="1"/>
          </p:cNvGraphicFramePr>
          <p:nvPr/>
        </p:nvGraphicFramePr>
        <p:xfrm>
          <a:off x="838200" y="609600"/>
          <a:ext cx="7780129" cy="5715000"/>
        </p:xfrm>
        <a:graphic>
          <a:graphicData uri="http://schemas.openxmlformats.org/presentationml/2006/ole">
            <p:oleObj spid="_x0000_s125953" name="Document" r:id="rId3" imgW="4731153" imgH="347530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28002" name="Object 2"/>
          <p:cNvGraphicFramePr>
            <a:graphicFrameLocks noChangeAspect="1"/>
          </p:cNvGraphicFramePr>
          <p:nvPr/>
        </p:nvGraphicFramePr>
        <p:xfrm>
          <a:off x="304800" y="533400"/>
          <a:ext cx="8616524" cy="5562600"/>
        </p:xfrm>
        <a:graphic>
          <a:graphicData uri="http://schemas.openxmlformats.org/presentationml/2006/ole">
            <p:oleObj spid="_x0000_s128002" name="Document" r:id="rId3" imgW="4734391" imgH="295775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228600" y="381000"/>
          <a:ext cx="8686800" cy="5715000"/>
        </p:xfrm>
        <a:graphic>
          <a:graphicData uri="http://schemas.openxmlformats.org/presentationml/2006/ole">
            <p:oleObj spid="_x0000_s129026" name="Document" r:id="rId3" imgW="4587600" imgH="296207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Persamaan</a:t>
            </a:r>
            <a:r>
              <a:rPr lang="en-US" b="1" dirty="0" smtClean="0"/>
              <a:t> </a:t>
            </a:r>
            <a:r>
              <a:rPr lang="en-US" b="1" dirty="0" err="1" smtClean="0"/>
              <a:t>Nirlanjar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dunia</a:t>
            </a:r>
            <a:r>
              <a:rPr lang="en-US" sz="2400" dirty="0" smtClean="0"/>
              <a:t> </a:t>
            </a:r>
            <a:r>
              <a:rPr lang="en-US" sz="2400" dirty="0" err="1" smtClean="0"/>
              <a:t>nyata</a:t>
            </a:r>
            <a:r>
              <a:rPr lang="en-US" sz="2400" dirty="0" smtClean="0"/>
              <a:t>, </a:t>
            </a:r>
            <a:r>
              <a:rPr lang="en-US" sz="2400" dirty="0" err="1" smtClean="0"/>
              <a:t>umumnya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matematika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membentuk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nirlanjar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nirlanjar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endParaRPr lang="en-US" sz="2400" dirty="0" smtClean="0"/>
          </a:p>
          <a:p>
            <a:pPr>
              <a:buNone/>
            </a:pPr>
            <a:r>
              <a:rPr lang="en-US" sz="2400" i="1" dirty="0" smtClean="0"/>
              <a:t>		f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,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, ...,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) = 0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f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,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, ...,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) = 0</a:t>
            </a:r>
          </a:p>
          <a:p>
            <a:pPr>
              <a:buNone/>
            </a:pPr>
            <a:r>
              <a:rPr lang="en-US" sz="2400" dirty="0" smtClean="0"/>
              <a:t>		  ...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f</a:t>
            </a:r>
            <a:r>
              <a:rPr lang="en-US" sz="2400" i="1" baseline="-25000" dirty="0" smtClean="0"/>
              <a:t>n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,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, ...,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) = 0	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611</Words>
  <Application>Microsoft Office PowerPoint</Application>
  <PresentationFormat>On-screen Show (4:3)</PresentationFormat>
  <Paragraphs>246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Office Theme</vt:lpstr>
      <vt:lpstr>Visio</vt:lpstr>
      <vt:lpstr>Equation</vt:lpstr>
      <vt:lpstr>Document</vt:lpstr>
      <vt:lpstr>Solusi Persamaan Nirlanjar (Bagian 2)</vt:lpstr>
      <vt:lpstr>Metode Secant</vt:lpstr>
      <vt:lpstr>Slide 3</vt:lpstr>
      <vt:lpstr>Slide 4</vt:lpstr>
      <vt:lpstr>Slide 5</vt:lpstr>
      <vt:lpstr>Slide 6</vt:lpstr>
      <vt:lpstr>Slide 7</vt:lpstr>
      <vt:lpstr>Slide 8</vt:lpstr>
      <vt:lpstr>Sistem Persamaan Nirlanjar</vt:lpstr>
      <vt:lpstr>Slide 10</vt:lpstr>
      <vt:lpstr>1) Metode Lelaran Titik-Tetap</vt:lpstr>
      <vt:lpstr>Slide 12</vt:lpstr>
      <vt:lpstr>Slide 13</vt:lpstr>
      <vt:lpstr>Slide 14</vt:lpstr>
      <vt:lpstr>Slide 15</vt:lpstr>
      <vt:lpstr>Slide 16</vt:lpstr>
      <vt:lpstr>2) Metode Newton-Raphson </vt:lpstr>
      <vt:lpstr>Slide 18</vt:lpstr>
      <vt:lpstr>Slide 19</vt:lpstr>
      <vt:lpstr>Slide 20</vt:lpstr>
      <vt:lpstr>Slide 21</vt:lpstr>
      <vt:lpstr>Contoh Penerapan</vt:lpstr>
      <vt:lpstr>Slide 23</vt:lpstr>
      <vt:lpstr>Slide 24</vt:lpstr>
    </vt:vector>
  </TitlesOfParts>
  <Company>stei-itb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Deret Taylor dan Teori Galat</dc:title>
  <dc:creator>rn</dc:creator>
  <cp:lastModifiedBy>rn</cp:lastModifiedBy>
  <cp:revision>103</cp:revision>
  <dcterms:created xsi:type="dcterms:W3CDTF">2011-01-21T04:09:15Z</dcterms:created>
  <dcterms:modified xsi:type="dcterms:W3CDTF">2011-02-09T08:19:45Z</dcterms:modified>
</cp:coreProperties>
</file>