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29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316E-4AE8-436F-9D30-52A2222047AB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660F-7FE8-4DE9-B7DD-2CD716DD0257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EF41-63EF-454D-BF40-5EF84F5D3085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FB5B-7A9E-4FC6-B25E-7881DFF9F7B4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D015-B0DD-47BC-8F91-92443F46B73D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D7EC-7291-4F8D-AF9B-3C9C39F245D0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70ED-387A-401F-95D5-1F1F975A88A4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0ABA-B955-4EC9-85E2-1EDE44FEAF80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6A5D-A84A-408D-BEEC-9B3928552275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AD9-CE7B-41B7-A060-75AA8036D121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3437-38A1-4362-8D4A-50C11DE7DE56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48413-D539-4309-91A9-BD627C882CA2}" type="datetime1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Word_Document7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Solusi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Diferensial</a:t>
            </a:r>
            <a:r>
              <a:rPr lang="en-US" b="1" dirty="0" smtClean="0"/>
              <a:t> </a:t>
            </a:r>
            <a:r>
              <a:rPr lang="en-US" b="1" dirty="0" err="1" smtClean="0"/>
              <a:t>Biasa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dirty="0" smtClean="0"/>
              <a:t>(Bag. 2)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</a:t>
            </a:r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;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(IF-STEI ITB)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diferensial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notasi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b="1" dirty="0" smtClean="0"/>
              <a:t>		y</a:t>
            </a:r>
            <a:r>
              <a:rPr lang="en-US" sz="2800" dirty="0" smtClean="0"/>
              <a:t>'  =  </a:t>
            </a:r>
            <a:r>
              <a:rPr lang="en-US" sz="2800" b="1" dirty="0" smtClean="0"/>
              <a:t>f 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, </a:t>
            </a:r>
            <a:r>
              <a:rPr lang="en-US" sz="2800" b="1" dirty="0" smtClean="0"/>
              <a:t>y</a:t>
            </a:r>
            <a:r>
              <a:rPr lang="en-US" sz="2800" dirty="0" smtClean="0"/>
              <a:t>) 	,   </a:t>
            </a:r>
            <a:r>
              <a:rPr lang="en-US" sz="2800" b="1" dirty="0" smtClean="0"/>
              <a:t>y</a:t>
            </a:r>
            <a:r>
              <a:rPr lang="en-US" sz="2800" dirty="0" smtClean="0"/>
              <a:t>(</a:t>
            </a:r>
            <a:r>
              <a:rPr lang="en-US" sz="2800" b="1" dirty="0" smtClean="0"/>
              <a:t>x</a:t>
            </a:r>
            <a:r>
              <a:rPr lang="en-US" sz="2800" b="1" baseline="-25000" dirty="0" smtClean="0"/>
              <a:t>0</a:t>
            </a:r>
            <a:r>
              <a:rPr lang="en-US" sz="2800" dirty="0" smtClean="0"/>
              <a:t>)  = </a:t>
            </a:r>
            <a:r>
              <a:rPr lang="en-US" sz="2800" b="1" dirty="0" smtClean="0"/>
              <a:t>y</a:t>
            </a:r>
            <a:r>
              <a:rPr lang="en-US" sz="2800" b="1" baseline="-25000" dirty="0" smtClean="0"/>
              <a:t>0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42722" name="Object 2"/>
          <p:cNvGraphicFramePr>
            <a:graphicFrameLocks noChangeAspect="1"/>
          </p:cNvGraphicFramePr>
          <p:nvPr/>
        </p:nvGraphicFramePr>
        <p:xfrm>
          <a:off x="457200" y="1905000"/>
          <a:ext cx="8496460" cy="2819400"/>
        </p:xfrm>
        <a:graphic>
          <a:graphicData uri="http://schemas.openxmlformats.org/presentationml/2006/ole">
            <p:oleObj spid="_x0000_s542722" name="Document" r:id="rId3" imgW="4583174" imgH="1520404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5029200"/>
            <a:ext cx="71544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tunggal</a:t>
            </a:r>
            <a:r>
              <a:rPr lang="en-US" sz="2400" dirty="0" smtClean="0"/>
              <a:t> (Euler, </a:t>
            </a:r>
            <a:r>
              <a:rPr lang="en-US" sz="2400" dirty="0" err="1" smtClean="0"/>
              <a:t>Runge-Kutta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.)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Contoh</a:t>
            </a:r>
            <a:r>
              <a:rPr lang="en-US" sz="2800" dirty="0" smtClean="0"/>
              <a:t>: 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PDB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63202" name="Object 2"/>
          <p:cNvGraphicFramePr>
            <a:graphicFrameLocks noChangeAspect="1"/>
          </p:cNvGraphicFramePr>
          <p:nvPr/>
        </p:nvGraphicFramePr>
        <p:xfrm>
          <a:off x="838200" y="1143000"/>
          <a:ext cx="10198192" cy="1600200"/>
        </p:xfrm>
        <a:graphic>
          <a:graphicData uri="http://schemas.openxmlformats.org/presentationml/2006/ole">
            <p:oleObj spid="_x0000_s563202" name="Document" r:id="rId3" imgW="4583174" imgH="719319" progId="Word.Document.12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990600" y="32004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(0.5)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(0.5)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(a)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Euler, </a:t>
            </a:r>
            <a:r>
              <a:rPr lang="en-US" sz="2400" dirty="0" err="1" smtClean="0"/>
              <a:t>dan</a:t>
            </a:r>
            <a:r>
              <a:rPr lang="en-US" sz="2400" dirty="0" smtClean="0"/>
              <a:t> (b)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Runge-Kutta</a:t>
            </a:r>
            <a:r>
              <a:rPr lang="en-US" sz="2400" dirty="0" smtClean="0"/>
              <a:t> </a:t>
            </a:r>
            <a:r>
              <a:rPr lang="en-US" sz="2400" dirty="0" err="1" smtClean="0"/>
              <a:t>orde</a:t>
            </a:r>
            <a:r>
              <a:rPr lang="en-US" sz="2400" dirty="0" smtClean="0"/>
              <a:t> 3. </a:t>
            </a:r>
            <a:r>
              <a:rPr lang="en-US" sz="2400" dirty="0" err="1" smtClean="0"/>
              <a:t>Ambil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= 0.5.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64226" name="Object 2"/>
          <p:cNvGraphicFramePr>
            <a:graphicFrameLocks noChangeAspect="1"/>
          </p:cNvGraphicFramePr>
          <p:nvPr/>
        </p:nvGraphicFramePr>
        <p:xfrm>
          <a:off x="457200" y="533400"/>
          <a:ext cx="8729739" cy="1905000"/>
        </p:xfrm>
        <a:graphic>
          <a:graphicData uri="http://schemas.openxmlformats.org/presentationml/2006/ole">
            <p:oleObj spid="_x0000_s564226" name="Document" r:id="rId3" imgW="4583174" imgH="999915" progId="Word.Document.12">
              <p:embed/>
            </p:oleObj>
          </a:graphicData>
        </a:graphic>
      </p:graphicFrame>
      <p:graphicFrame>
        <p:nvGraphicFramePr>
          <p:cNvPr id="564227" name="Object 3"/>
          <p:cNvGraphicFramePr>
            <a:graphicFrameLocks noChangeAspect="1"/>
          </p:cNvGraphicFramePr>
          <p:nvPr/>
        </p:nvGraphicFramePr>
        <p:xfrm>
          <a:off x="381000" y="2819400"/>
          <a:ext cx="8885745" cy="2514600"/>
        </p:xfrm>
        <a:graphic>
          <a:graphicData uri="http://schemas.openxmlformats.org/presentationml/2006/ole">
            <p:oleObj spid="_x0000_s564227" name="Document" r:id="rId4" imgW="4583174" imgH="129744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65250" name="Object 2"/>
          <p:cNvGraphicFramePr>
            <a:graphicFrameLocks noChangeAspect="1"/>
          </p:cNvGraphicFramePr>
          <p:nvPr/>
        </p:nvGraphicFramePr>
        <p:xfrm>
          <a:off x="609599" y="457200"/>
          <a:ext cx="8340317" cy="5867400"/>
        </p:xfrm>
        <a:graphic>
          <a:graphicData uri="http://schemas.openxmlformats.org/presentationml/2006/ole">
            <p:oleObj spid="_x0000_s565250" name="Document" r:id="rId3" imgW="4583174" imgH="322343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66274" name="Object 2"/>
          <p:cNvGraphicFramePr>
            <a:graphicFrameLocks noChangeAspect="1"/>
          </p:cNvGraphicFramePr>
          <p:nvPr/>
        </p:nvGraphicFramePr>
        <p:xfrm>
          <a:off x="990600" y="304800"/>
          <a:ext cx="7315200" cy="6116692"/>
        </p:xfrm>
        <a:graphic>
          <a:graphicData uri="http://schemas.openxmlformats.org/presentationml/2006/ole">
            <p:oleObj spid="_x0000_s566274" name="Document" r:id="rId3" imgW="4583174" imgH="383216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dirty="0" err="1"/>
              <a:t>Persamaan</a:t>
            </a:r>
            <a:r>
              <a:rPr lang="en-US" sz="3200" b="1" dirty="0"/>
              <a:t> </a:t>
            </a:r>
            <a:r>
              <a:rPr lang="en-US" sz="3200" b="1" dirty="0" err="1"/>
              <a:t>Diferensial</a:t>
            </a:r>
            <a:r>
              <a:rPr lang="en-US" sz="3200" b="1" dirty="0"/>
              <a:t> </a:t>
            </a:r>
            <a:r>
              <a:rPr lang="en-US" sz="3200" b="1" dirty="0" err="1"/>
              <a:t>Orde</a:t>
            </a:r>
            <a:r>
              <a:rPr lang="en-US" sz="3200" b="1" dirty="0"/>
              <a:t> </a:t>
            </a:r>
            <a:r>
              <a:rPr lang="en-US" sz="3200" b="1" dirty="0" err="1" smtClean="0"/>
              <a:t>Lanjut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differensial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persaman</a:t>
            </a:r>
            <a:r>
              <a:rPr lang="en-US" dirty="0" smtClean="0"/>
              <a:t> </a:t>
            </a:r>
            <a:r>
              <a:rPr lang="en-US" dirty="0" err="1" smtClean="0"/>
              <a:t>diferensial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diferensial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diferensial</a:t>
            </a:r>
            <a:r>
              <a:rPr lang="en-US" dirty="0" smtClean="0"/>
              <a:t> orde-1.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PDB orde-2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" =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')	</a:t>
            </a:r>
            <a:r>
              <a:rPr lang="en-US" dirty="0" smtClean="0"/>
              <a:t>; 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)  = </a:t>
            </a:r>
            <a:r>
              <a:rPr lang="en-US" i="1" dirty="0" smtClean="0"/>
              <a:t>y</a:t>
            </a:r>
            <a:r>
              <a:rPr lang="en-US" baseline="-25000" dirty="0" smtClean="0"/>
              <a:t>0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i="1" dirty="0" smtClean="0"/>
              <a:t>y</a:t>
            </a:r>
            <a:r>
              <a:rPr lang="en-US" dirty="0" smtClean="0"/>
              <a:t>'(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)  =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PDB orde-2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PDB orde-1, </a:t>
            </a:r>
            <a:r>
              <a:rPr lang="en-US" dirty="0" err="1" smtClean="0"/>
              <a:t>misalkan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' = </a:t>
            </a:r>
            <a:r>
              <a:rPr lang="en-US" i="1" dirty="0" smtClean="0"/>
              <a:t>z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maka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i="1" dirty="0" smtClean="0"/>
              <a:t>z</a:t>
            </a:r>
            <a:r>
              <a:rPr lang="en-US" dirty="0" smtClean="0"/>
              <a:t>' = </a:t>
            </a:r>
            <a:r>
              <a:rPr lang="en-US" i="1" dirty="0" smtClean="0"/>
              <a:t>y</a:t>
            </a:r>
            <a:r>
              <a:rPr lang="en-US" dirty="0" smtClean="0"/>
              <a:t>" =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')  =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 ,</a:t>
            </a:r>
            <a:r>
              <a:rPr lang="en-US" i="1" dirty="0" smtClean="0"/>
              <a:t>z</a:t>
            </a:r>
            <a:r>
              <a:rPr lang="en-US" dirty="0" smtClean="0"/>
              <a:t>)	;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) = </a:t>
            </a:r>
            <a:r>
              <a:rPr lang="en-US" i="1" dirty="0" smtClean="0"/>
              <a:t>y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i="1" dirty="0" smtClean="0"/>
              <a:t>z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) =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67298" name="Object 2"/>
          <p:cNvGraphicFramePr>
            <a:graphicFrameLocks noChangeAspect="1"/>
          </p:cNvGraphicFramePr>
          <p:nvPr/>
        </p:nvGraphicFramePr>
        <p:xfrm>
          <a:off x="457200" y="685800"/>
          <a:ext cx="8229601" cy="5381879"/>
        </p:xfrm>
        <a:graphic>
          <a:graphicData uri="http://schemas.openxmlformats.org/presentationml/2006/ole">
            <p:oleObj spid="_x0000_s567298" name="Document" r:id="rId3" imgW="4583174" imgH="299686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err="1" smtClean="0"/>
              <a:t>Contoh</a:t>
            </a:r>
            <a:r>
              <a:rPr lang="en-US" sz="2800" dirty="0" smtClean="0"/>
              <a:t>: </a:t>
            </a:r>
            <a:r>
              <a:rPr lang="en-US" sz="2800" dirty="0" err="1" smtClean="0"/>
              <a:t>Nyatakan</a:t>
            </a:r>
            <a:r>
              <a:rPr lang="en-US" sz="2800" dirty="0" smtClean="0"/>
              <a:t> PDB orde-2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y</a:t>
            </a:r>
            <a:r>
              <a:rPr lang="en-US" sz="2800" dirty="0" smtClean="0"/>
              <a:t>" - 3</a:t>
            </a:r>
            <a:r>
              <a:rPr lang="en-US" sz="2800" i="1" dirty="0" smtClean="0"/>
              <a:t>y</a:t>
            </a:r>
            <a:r>
              <a:rPr lang="en-US" sz="2800" dirty="0" smtClean="0"/>
              <a:t>' - 2</a:t>
            </a:r>
            <a:r>
              <a:rPr lang="en-US" sz="2800" i="1" dirty="0" smtClean="0"/>
              <a:t>y</a:t>
            </a:r>
            <a:r>
              <a:rPr lang="en-US" sz="2800" dirty="0" smtClean="0"/>
              <a:t>  = 0   ;  </a:t>
            </a:r>
            <a:r>
              <a:rPr lang="en-US" sz="2800" i="1" dirty="0" smtClean="0"/>
              <a:t>y</a:t>
            </a:r>
            <a:r>
              <a:rPr lang="en-US" sz="2800" dirty="0" smtClean="0"/>
              <a:t>(0) = 1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dirty="0" smtClean="0"/>
              <a:t>'(0) = 0.5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	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diferensial</a:t>
            </a:r>
            <a:r>
              <a:rPr lang="en-US" sz="2800" dirty="0" smtClean="0"/>
              <a:t> </a:t>
            </a:r>
            <a:r>
              <a:rPr lang="en-US" sz="2800" dirty="0" err="1" smtClean="0"/>
              <a:t>biasa</a:t>
            </a:r>
            <a:r>
              <a:rPr lang="en-US" sz="2800" dirty="0" smtClean="0"/>
              <a:t> orde-1.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Penyelesaian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</a:t>
            </a:r>
            <a:r>
              <a:rPr lang="en-US" sz="2800" dirty="0" smtClean="0"/>
              <a:t>PDB orde-2: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y</a:t>
            </a:r>
            <a:r>
              <a:rPr lang="en-US" sz="2800" dirty="0" smtClean="0"/>
              <a:t>"  =  3</a:t>
            </a:r>
            <a:r>
              <a:rPr lang="en-US" sz="2800" i="1" dirty="0" smtClean="0"/>
              <a:t>y</a:t>
            </a:r>
            <a:r>
              <a:rPr lang="en-US" sz="2800" dirty="0" smtClean="0"/>
              <a:t>' - 2</a:t>
            </a:r>
            <a:r>
              <a:rPr lang="en-US" sz="2800" i="1" dirty="0" smtClean="0"/>
              <a:t>y</a:t>
            </a:r>
            <a:r>
              <a:rPr lang="en-US" sz="2800" dirty="0" smtClean="0"/>
              <a:t>  = 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')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Misalkan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y</a:t>
            </a:r>
            <a:r>
              <a:rPr lang="en-US" sz="2800" dirty="0" smtClean="0"/>
              <a:t>'   =   </a:t>
            </a:r>
            <a:r>
              <a:rPr lang="en-US" sz="2800" i="1" dirty="0" smtClean="0"/>
              <a:t>z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	</a:t>
            </a:r>
            <a:r>
              <a:rPr lang="en-US" sz="2800" dirty="0" err="1" smtClean="0"/>
              <a:t>maka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z</a:t>
            </a:r>
            <a:r>
              <a:rPr lang="en-US" sz="2800" dirty="0" smtClean="0"/>
              <a:t>'  =  </a:t>
            </a:r>
            <a:r>
              <a:rPr lang="en-US" sz="2800" i="1" dirty="0" smtClean="0"/>
              <a:t>y</a:t>
            </a:r>
            <a:r>
              <a:rPr lang="en-US" sz="2800" dirty="0" smtClean="0"/>
              <a:t>"  = 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')  = 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, </a:t>
            </a:r>
            <a:r>
              <a:rPr lang="en-US" sz="2800" i="1" dirty="0" smtClean="0"/>
              <a:t>z</a:t>
            </a:r>
            <a:r>
              <a:rPr lang="en-US" sz="2800" dirty="0" smtClean="0"/>
              <a:t>)  = 3</a:t>
            </a:r>
            <a:r>
              <a:rPr lang="en-US" sz="2800" i="1" dirty="0" smtClean="0"/>
              <a:t>z</a:t>
            </a:r>
            <a:r>
              <a:rPr lang="en-US" sz="2800" dirty="0" smtClean="0"/>
              <a:t> - 2</a:t>
            </a:r>
            <a:r>
              <a:rPr lang="en-US" sz="2800" i="1" dirty="0" smtClean="0"/>
              <a:t>y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	</a:t>
            </a:r>
            <a:r>
              <a:rPr lang="en-US" sz="2800" dirty="0" err="1" smtClean="0"/>
              <a:t>dan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y</a:t>
            </a:r>
            <a:r>
              <a:rPr lang="en-US" sz="2800" dirty="0" smtClean="0"/>
              <a:t>(0</a:t>
            </a:r>
            <a:r>
              <a:rPr lang="en-US" sz="2800" dirty="0" smtClean="0"/>
              <a:t>)  =  1,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z</a:t>
            </a:r>
            <a:r>
              <a:rPr lang="en-US" sz="2800" dirty="0" smtClean="0"/>
              <a:t>(0</a:t>
            </a:r>
            <a:r>
              <a:rPr lang="en-US" sz="2800" dirty="0" smtClean="0"/>
              <a:t>)  =  0.5;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68322" name="Object 2"/>
          <p:cNvGraphicFramePr>
            <a:graphicFrameLocks noChangeAspect="1"/>
          </p:cNvGraphicFramePr>
          <p:nvPr/>
        </p:nvGraphicFramePr>
        <p:xfrm>
          <a:off x="401646" y="914400"/>
          <a:ext cx="8742354" cy="4191000"/>
        </p:xfrm>
        <a:graphic>
          <a:graphicData uri="http://schemas.openxmlformats.org/presentationml/2006/ole">
            <p:oleObj spid="_x0000_s568322" name="Document" r:id="rId3" imgW="4583174" imgH="219650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err="1" smtClean="0"/>
              <a:t>Contoh</a:t>
            </a:r>
            <a:r>
              <a:rPr lang="en-US" sz="2000" dirty="0" smtClean="0"/>
              <a:t>: </a:t>
            </a:r>
            <a:r>
              <a:rPr lang="en-US" sz="2000" dirty="0" err="1" smtClean="0"/>
              <a:t>Nyatakan</a:t>
            </a:r>
            <a:r>
              <a:rPr lang="en-US" sz="2000" dirty="0" smtClean="0"/>
              <a:t> </a:t>
            </a:r>
            <a:r>
              <a:rPr lang="en-US" sz="2000" dirty="0" smtClean="0"/>
              <a:t>PDB orde-3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i="1" dirty="0" smtClean="0"/>
              <a:t>y</a:t>
            </a:r>
            <a:r>
              <a:rPr lang="en-US" sz="2000" dirty="0" smtClean="0"/>
              <a:t>"' - </a:t>
            </a:r>
            <a:r>
              <a:rPr lang="en-US" sz="2000" i="1" dirty="0" smtClean="0"/>
              <a:t>x</a:t>
            </a:r>
            <a:r>
              <a:rPr lang="en-US" sz="2000" dirty="0" smtClean="0"/>
              <a:t> + </a:t>
            </a:r>
            <a:r>
              <a:rPr lang="en-US" sz="2000" i="1" dirty="0" smtClean="0"/>
              <a:t>y</a:t>
            </a:r>
            <a:r>
              <a:rPr lang="en-US" sz="2000" dirty="0" smtClean="0"/>
              <a:t>2 - </a:t>
            </a:r>
            <a:r>
              <a:rPr lang="en-US" sz="2000" i="1" dirty="0" smtClean="0"/>
              <a:t>y</a:t>
            </a:r>
            <a:r>
              <a:rPr lang="en-US" sz="2000" dirty="0" smtClean="0"/>
              <a:t>' + 3</a:t>
            </a:r>
            <a:r>
              <a:rPr lang="en-US" sz="2000" i="1" dirty="0" smtClean="0"/>
              <a:t>y</a:t>
            </a:r>
            <a:r>
              <a:rPr lang="en-US" sz="2000" dirty="0" smtClean="0"/>
              <a:t>" = 0 	;  </a:t>
            </a:r>
            <a:r>
              <a:rPr lang="en-US" sz="2000" i="1" dirty="0" smtClean="0"/>
              <a:t>y</a:t>
            </a:r>
            <a:r>
              <a:rPr lang="en-US" sz="2000" dirty="0" smtClean="0"/>
              <a:t>(0) = 0; </a:t>
            </a:r>
            <a:r>
              <a:rPr lang="en-US" sz="2000" i="1" dirty="0" smtClean="0"/>
              <a:t>y</a:t>
            </a:r>
            <a:r>
              <a:rPr lang="en-US" sz="2000" dirty="0" smtClean="0"/>
              <a:t>'(0) = 0.5, </a:t>
            </a:r>
            <a:r>
              <a:rPr lang="en-US" sz="2000" i="1" dirty="0" smtClean="0"/>
              <a:t>y</a:t>
            </a:r>
            <a:r>
              <a:rPr lang="en-US" sz="2000" dirty="0" smtClean="0"/>
              <a:t>"(0) = 1 </a:t>
            </a:r>
          </a:p>
          <a:p>
            <a:pPr>
              <a:buNone/>
            </a:pP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 </a:t>
            </a:r>
            <a:r>
              <a:rPr lang="en-US" sz="2000" dirty="0" err="1" smtClean="0"/>
              <a:t>persamaan</a:t>
            </a:r>
            <a:r>
              <a:rPr lang="en-US" sz="2000" dirty="0" smtClean="0"/>
              <a:t> </a:t>
            </a:r>
            <a:r>
              <a:rPr lang="en-US" sz="2000" dirty="0" err="1" smtClean="0"/>
              <a:t>diferensial</a:t>
            </a:r>
            <a:r>
              <a:rPr lang="en-US" sz="2000" dirty="0" smtClean="0"/>
              <a:t> </a:t>
            </a:r>
            <a:r>
              <a:rPr lang="en-US" sz="2000" dirty="0" err="1" smtClean="0"/>
              <a:t>biasa</a:t>
            </a:r>
            <a:r>
              <a:rPr lang="en-US" sz="2000" dirty="0" smtClean="0"/>
              <a:t> orde-1.</a:t>
            </a:r>
          </a:p>
          <a:p>
            <a:pPr>
              <a:buNone/>
            </a:pPr>
            <a:r>
              <a:rPr lang="en-US" sz="2000" b="1" dirty="0" smtClean="0"/>
              <a:t> </a:t>
            </a:r>
            <a:endParaRPr lang="en-US" sz="2000" dirty="0" smtClean="0"/>
          </a:p>
          <a:p>
            <a:pPr>
              <a:buNone/>
            </a:pPr>
            <a:r>
              <a:rPr lang="en-US" sz="2000" b="1" dirty="0" err="1" smtClean="0"/>
              <a:t>Penyelesaian</a:t>
            </a:r>
            <a:r>
              <a:rPr lang="en-US" sz="2000" b="1" dirty="0" smtClean="0"/>
              <a:t>: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i="1" dirty="0" smtClean="0"/>
              <a:t>y</a:t>
            </a:r>
            <a:r>
              <a:rPr lang="en-US" sz="2000" dirty="0" smtClean="0"/>
              <a:t>"' = </a:t>
            </a:r>
            <a:r>
              <a:rPr lang="en-US" sz="2000" i="1" dirty="0" smtClean="0"/>
              <a:t>x</a:t>
            </a:r>
            <a:r>
              <a:rPr lang="en-US" sz="2000" dirty="0" smtClean="0"/>
              <a:t> - </a:t>
            </a:r>
            <a:r>
              <a:rPr lang="en-US" sz="2000" i="1" dirty="0" smtClean="0"/>
              <a:t>y</a:t>
            </a:r>
            <a:r>
              <a:rPr lang="en-US" sz="2000" dirty="0" smtClean="0"/>
              <a:t>2 + </a:t>
            </a:r>
            <a:r>
              <a:rPr lang="en-US" sz="2000" i="1" dirty="0" smtClean="0"/>
              <a:t>y</a:t>
            </a:r>
            <a:r>
              <a:rPr lang="en-US" sz="2000" dirty="0" smtClean="0"/>
              <a:t>' - 3</a:t>
            </a:r>
            <a:r>
              <a:rPr lang="en-US" sz="2000" i="1" dirty="0" smtClean="0"/>
              <a:t>y</a:t>
            </a:r>
            <a:r>
              <a:rPr lang="en-US" sz="2000" dirty="0" smtClean="0"/>
              <a:t>" =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dirty="0" smtClean="0"/>
              <a:t>', </a:t>
            </a:r>
            <a:r>
              <a:rPr lang="en-US" sz="2000" i="1" dirty="0" smtClean="0"/>
              <a:t>y</a:t>
            </a:r>
            <a:r>
              <a:rPr lang="en-US" sz="2000" dirty="0" smtClean="0"/>
              <a:t>")</a:t>
            </a:r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Misalkan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 	</a:t>
            </a:r>
            <a:r>
              <a:rPr lang="en-US" sz="2000" i="1" dirty="0" smtClean="0"/>
              <a:t>y</a:t>
            </a:r>
            <a:r>
              <a:rPr lang="en-US" sz="2000" dirty="0" smtClean="0"/>
              <a:t>'  =  </a:t>
            </a:r>
            <a:r>
              <a:rPr lang="en-US" sz="2000" i="1" dirty="0" smtClean="0"/>
              <a:t>z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dan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	</a:t>
            </a:r>
            <a:r>
              <a:rPr lang="en-US" sz="2000" i="1" dirty="0" smtClean="0"/>
              <a:t>y</a:t>
            </a:r>
            <a:r>
              <a:rPr lang="en-US" sz="2000" dirty="0" smtClean="0"/>
              <a:t>" = </a:t>
            </a:r>
            <a:r>
              <a:rPr lang="en-US" sz="2000" i="1" dirty="0" smtClean="0"/>
              <a:t>z</a:t>
            </a:r>
            <a:r>
              <a:rPr lang="en-US" sz="2000" dirty="0" smtClean="0"/>
              <a:t>' = </a:t>
            </a:r>
            <a:r>
              <a:rPr lang="en-US" sz="2000" i="1" dirty="0" smtClean="0"/>
              <a:t>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 	</a:t>
            </a:r>
            <a:r>
              <a:rPr lang="en-US" sz="2000" dirty="0" err="1" smtClean="0"/>
              <a:t>maka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	</a:t>
            </a:r>
            <a:r>
              <a:rPr lang="en-US" sz="2000" i="1" dirty="0" smtClean="0"/>
              <a:t>t</a:t>
            </a:r>
            <a:r>
              <a:rPr lang="en-US" sz="2000" dirty="0" smtClean="0"/>
              <a:t>' = </a:t>
            </a:r>
            <a:r>
              <a:rPr lang="en-US" sz="2000" i="1" dirty="0" smtClean="0"/>
              <a:t>y</a:t>
            </a:r>
            <a:r>
              <a:rPr lang="en-US" sz="2000" dirty="0" smtClean="0"/>
              <a:t>"' =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dirty="0" smtClean="0"/>
              <a:t>', </a:t>
            </a:r>
            <a:r>
              <a:rPr lang="en-US" sz="2000" i="1" dirty="0" smtClean="0"/>
              <a:t>y</a:t>
            </a:r>
            <a:r>
              <a:rPr lang="en-US" sz="2000" dirty="0" smtClean="0"/>
              <a:t>")  = 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dirty="0" smtClean="0"/>
              <a:t>, </a:t>
            </a:r>
            <a:r>
              <a:rPr lang="en-US" sz="2000" i="1" dirty="0" smtClean="0"/>
              <a:t>z</a:t>
            </a:r>
            <a:r>
              <a:rPr lang="en-US" sz="2000" dirty="0" smtClean="0"/>
              <a:t>, </a:t>
            </a:r>
            <a:r>
              <a:rPr lang="en-US" sz="2000" i="1" dirty="0" smtClean="0"/>
              <a:t>t</a:t>
            </a:r>
            <a:r>
              <a:rPr lang="en-US" sz="2000" dirty="0" smtClean="0"/>
              <a:t>)  =  </a:t>
            </a:r>
            <a:r>
              <a:rPr lang="en-US" sz="2000" i="1" dirty="0" smtClean="0"/>
              <a:t>x</a:t>
            </a:r>
            <a:r>
              <a:rPr lang="en-US" sz="2000" dirty="0" smtClean="0"/>
              <a:t> - </a:t>
            </a:r>
            <a:r>
              <a:rPr lang="en-US" sz="2000" i="1" dirty="0" smtClean="0"/>
              <a:t>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</a:t>
            </a:r>
            <a:r>
              <a:rPr lang="en-US" sz="2000" i="1" dirty="0" smtClean="0"/>
              <a:t>z</a:t>
            </a:r>
            <a:r>
              <a:rPr lang="en-US" sz="2000" dirty="0" smtClean="0"/>
              <a:t> - 3</a:t>
            </a:r>
            <a:r>
              <a:rPr lang="en-US" sz="2000" i="1" dirty="0" smtClean="0"/>
              <a:t>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 	</a:t>
            </a:r>
            <a:r>
              <a:rPr lang="en-US" sz="2000" dirty="0" err="1" smtClean="0"/>
              <a:t>dan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	</a:t>
            </a:r>
            <a:r>
              <a:rPr lang="en-US" sz="2000" i="1" dirty="0" smtClean="0"/>
              <a:t>y</a:t>
            </a:r>
            <a:r>
              <a:rPr lang="en-US" sz="2000" dirty="0" smtClean="0"/>
              <a:t>(0)  =  0, </a:t>
            </a:r>
          </a:p>
          <a:p>
            <a:pPr>
              <a:buNone/>
            </a:pPr>
            <a:r>
              <a:rPr lang="en-US" sz="2000" dirty="0" smtClean="0"/>
              <a:t>       	</a:t>
            </a:r>
            <a:r>
              <a:rPr lang="en-US" sz="2000" i="1" dirty="0" smtClean="0"/>
              <a:t>z</a:t>
            </a:r>
            <a:r>
              <a:rPr lang="en-US" sz="2000" dirty="0" smtClean="0"/>
              <a:t>(0)  =  0.5, </a:t>
            </a:r>
          </a:p>
          <a:p>
            <a:pPr>
              <a:buNone/>
            </a:pPr>
            <a:r>
              <a:rPr lang="en-US" sz="2000" dirty="0" smtClean="0"/>
              <a:t>       	</a:t>
            </a:r>
            <a:r>
              <a:rPr lang="en-US" sz="2000" i="1" dirty="0" smtClean="0"/>
              <a:t>t</a:t>
            </a:r>
            <a:r>
              <a:rPr lang="en-US" sz="2000" dirty="0" smtClean="0"/>
              <a:t>(0)  =  1</a:t>
            </a:r>
            <a:r>
              <a:rPr lang="en-US" sz="2000" dirty="0" smtClean="0"/>
              <a:t>;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Predictor-Corrector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i="1" dirty="0" smtClean="0"/>
              <a:t>predictor-corrector </a:t>
            </a:r>
            <a:r>
              <a:rPr lang="en-US" sz="2800" dirty="0" smtClean="0"/>
              <a:t> (P-C)</a:t>
            </a:r>
            <a:r>
              <a:rPr lang="en-US" sz="2800" dirty="0" err="1" smtClean="0"/>
              <a:t>satu-langkah</a:t>
            </a:r>
            <a:r>
              <a:rPr lang="en-US" sz="2800" dirty="0" smtClean="0"/>
              <a:t> (one-step).</a:t>
            </a:r>
          </a:p>
          <a:p>
            <a:r>
              <a:rPr lang="en-US" sz="2800" b="1" dirty="0" err="1" smtClean="0"/>
              <a:t>Metode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satu-langkah</a:t>
            </a:r>
            <a:r>
              <a:rPr lang="en-US" sz="2800" dirty="0" smtClean="0"/>
              <a:t> (</a:t>
            </a:r>
            <a:r>
              <a:rPr lang="en-US" sz="2800" i="1" dirty="0" smtClean="0"/>
              <a:t>one-step</a:t>
            </a:r>
            <a:r>
              <a:rPr lang="en-US" sz="2800" dirty="0" smtClean="0"/>
              <a:t>):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menaksir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) </a:t>
            </a:r>
            <a:r>
              <a:rPr lang="en-US" sz="2800" dirty="0" err="1" smtClean="0"/>
              <a:t>dibutuhkan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taksiran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sebelumnya</a:t>
            </a:r>
            <a:r>
              <a:rPr lang="en-US" sz="2800" dirty="0" smtClean="0"/>
              <a:t>, 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). </a:t>
            </a:r>
          </a:p>
          <a:p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P-C yang multi-</a:t>
            </a:r>
            <a:r>
              <a:rPr lang="en-US" sz="2800" dirty="0" err="1" smtClean="0"/>
              <a:t>langkah</a:t>
            </a:r>
            <a:r>
              <a:rPr lang="en-US" sz="2800" dirty="0" smtClean="0"/>
              <a:t> (</a:t>
            </a:r>
            <a:r>
              <a:rPr lang="en-US" sz="2800" i="1" dirty="0" smtClean="0"/>
              <a:t>multi-step</a:t>
            </a:r>
            <a:r>
              <a:rPr lang="en-US" sz="2800" dirty="0" smtClean="0"/>
              <a:t>).</a:t>
            </a:r>
          </a:p>
          <a:p>
            <a:r>
              <a:rPr lang="en-US" sz="2800" b="1" dirty="0" err="1" smtClean="0"/>
              <a:t>Metode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banyak-langkah</a:t>
            </a:r>
            <a:r>
              <a:rPr lang="en-US" sz="2800" dirty="0" smtClean="0"/>
              <a:t> (</a:t>
            </a:r>
            <a:r>
              <a:rPr lang="en-US" sz="2800" i="1" dirty="0" smtClean="0"/>
              <a:t>multi-step</a:t>
            </a:r>
            <a:r>
              <a:rPr lang="en-US" sz="2800" dirty="0" smtClean="0"/>
              <a:t>): </a:t>
            </a:r>
            <a:r>
              <a:rPr lang="en-US" sz="2800" dirty="0" err="1" smtClean="0"/>
              <a:t>perkiraan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) </a:t>
            </a:r>
            <a:r>
              <a:rPr lang="en-US" sz="2800" dirty="0" err="1" smtClean="0"/>
              <a:t>membutuhkan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taksiran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sebelumnya</a:t>
            </a:r>
            <a:r>
              <a:rPr lang="en-US" sz="2800" dirty="0" smtClean="0"/>
              <a:t>,  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),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),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-2</a:t>
            </a:r>
            <a:r>
              <a:rPr lang="en-US" sz="2800" dirty="0" smtClean="0"/>
              <a:t>), ... .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PDB orde-1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69346" name="Object 2"/>
          <p:cNvGraphicFramePr>
            <a:graphicFrameLocks noChangeAspect="1"/>
          </p:cNvGraphicFramePr>
          <p:nvPr/>
        </p:nvGraphicFramePr>
        <p:xfrm>
          <a:off x="685800" y="1143000"/>
          <a:ext cx="7924800" cy="4828446"/>
        </p:xfrm>
        <a:graphic>
          <a:graphicData uri="http://schemas.openxmlformats.org/presentationml/2006/ole">
            <p:oleObj spid="_x0000_s569346" name="Document" r:id="rId3" imgW="4583174" imgH="280595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sz="2800" dirty="0" err="1" smtClean="0"/>
              <a:t>Metode</a:t>
            </a:r>
            <a:r>
              <a:rPr lang="en-US" sz="2800" dirty="0" smtClean="0"/>
              <a:t> P-C multi-</a:t>
            </a:r>
            <a:r>
              <a:rPr lang="en-US" sz="2800" dirty="0" err="1" smtClean="0"/>
              <a:t>langkah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i="1" dirty="0" smtClean="0"/>
              <a:t>	predictor</a:t>
            </a:r>
            <a:r>
              <a:rPr lang="en-US" sz="2800" dirty="0" smtClean="0"/>
              <a:t>	:  </a:t>
            </a:r>
            <a:r>
              <a:rPr lang="en-US" sz="2800" dirty="0" err="1" smtClean="0"/>
              <a:t>Menaksir</a:t>
            </a:r>
            <a:r>
              <a:rPr lang="en-US" sz="2800" dirty="0" smtClean="0"/>
              <a:t>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-2</a:t>
            </a:r>
            <a:r>
              <a:rPr lang="en-US" sz="2800" dirty="0" smtClean="0"/>
              <a:t>,...</a:t>
            </a:r>
          </a:p>
          <a:p>
            <a:pPr>
              <a:buNone/>
            </a:pPr>
            <a:r>
              <a:rPr lang="en-US" sz="2800" i="1" dirty="0" smtClean="0"/>
              <a:t>	corrector</a:t>
            </a:r>
            <a:r>
              <a:rPr lang="en-US" sz="2800" dirty="0" smtClean="0"/>
              <a:t>	:  </a:t>
            </a:r>
            <a:r>
              <a:rPr lang="en-US" sz="2800" dirty="0" err="1" smtClean="0"/>
              <a:t>Memperbaiki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predictor</a:t>
            </a:r>
          </a:p>
          <a:p>
            <a:pPr>
              <a:buNone/>
            </a:pPr>
            <a:endParaRPr lang="en-US" sz="2800" i="1" dirty="0" smtClean="0"/>
          </a:p>
          <a:p>
            <a:r>
              <a:rPr lang="en-US" sz="2800" dirty="0" err="1" smtClean="0"/>
              <a:t>Metode</a:t>
            </a:r>
            <a:r>
              <a:rPr lang="en-US" sz="2800" dirty="0" smtClean="0"/>
              <a:t> P-C yang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literatur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bahas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sini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:</a:t>
            </a:r>
          </a:p>
          <a:p>
            <a:pPr marL="746125" lvl="0" indent="-349250">
              <a:buFont typeface="+mj-lt"/>
              <a:buAutoNum type="arabicPeriod"/>
              <a:tabLst>
                <a:tab pos="746125" algn="l"/>
              </a:tabLst>
            </a:pPr>
            <a:r>
              <a:rPr lang="en-US" sz="2800" dirty="0" err="1" smtClean="0"/>
              <a:t>Metode</a:t>
            </a:r>
            <a:r>
              <a:rPr lang="en-US" sz="2800" dirty="0" smtClean="0"/>
              <a:t> Adams-</a:t>
            </a:r>
            <a:r>
              <a:rPr lang="en-US" sz="2800" dirty="0" err="1" smtClean="0"/>
              <a:t>Bashforth</a:t>
            </a:r>
            <a:r>
              <a:rPr lang="en-US" sz="2800" dirty="0" smtClean="0"/>
              <a:t>-Moulton.</a:t>
            </a:r>
          </a:p>
          <a:p>
            <a:pPr marL="746125" lvl="0" indent="-349250">
              <a:buFont typeface="+mj-lt"/>
              <a:buAutoNum type="arabicPeriod"/>
              <a:tabLst>
                <a:tab pos="746125" algn="l"/>
              </a:tabLst>
            </a:pPr>
            <a:r>
              <a:rPr lang="en-US" sz="2800" dirty="0" err="1" smtClean="0"/>
              <a:t>Metode</a:t>
            </a:r>
            <a:r>
              <a:rPr lang="en-US" sz="2800" dirty="0" smtClean="0"/>
              <a:t> Milne-Simpson</a:t>
            </a:r>
          </a:p>
          <a:p>
            <a:pPr marL="746125" lvl="0" indent="-349250">
              <a:buFont typeface="+mj-lt"/>
              <a:buAutoNum type="arabicPeriod"/>
              <a:tabLst>
                <a:tab pos="746125" algn="l"/>
              </a:tabLst>
            </a:pPr>
            <a:r>
              <a:rPr lang="en-US" sz="2800" dirty="0" err="1" smtClean="0"/>
              <a:t>Metode</a:t>
            </a:r>
            <a:r>
              <a:rPr lang="en-US" sz="2800" dirty="0" smtClean="0"/>
              <a:t> Hamming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smtClean="0"/>
              <a:t>Adams-</a:t>
            </a:r>
            <a:r>
              <a:rPr lang="en-US" sz="3600" b="1" dirty="0" err="1" smtClean="0"/>
              <a:t>Bashforth</a:t>
            </a:r>
            <a:r>
              <a:rPr lang="en-US" sz="3600" b="1" dirty="0" smtClean="0"/>
              <a:t>-Moulton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sz="2600" i="1" dirty="0" smtClean="0"/>
              <a:t>predictor </a:t>
            </a:r>
            <a:r>
              <a:rPr lang="en-US" sz="2600" dirty="0" smtClean="0"/>
              <a:t>: </a:t>
            </a:r>
            <a:r>
              <a:rPr lang="en-US" sz="2600" i="1" dirty="0" smtClean="0"/>
              <a:t>y</a:t>
            </a:r>
            <a:r>
              <a:rPr lang="en-US" sz="2600" baseline="30000" dirty="0" smtClean="0"/>
              <a:t>*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+1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i="1" baseline="-25000" dirty="0" smtClean="0"/>
              <a:t>r</a:t>
            </a:r>
            <a:r>
              <a:rPr lang="en-US" sz="2600" dirty="0" smtClean="0"/>
              <a:t> +  </a:t>
            </a:r>
            <a:r>
              <a:rPr lang="en-US" sz="2600" i="1" baseline="30000" dirty="0" smtClean="0"/>
              <a:t>h</a:t>
            </a:r>
            <a:r>
              <a:rPr lang="en-US" sz="2600" dirty="0" smtClean="0"/>
              <a:t>/</a:t>
            </a:r>
            <a:r>
              <a:rPr lang="en-US" sz="2600" baseline="-25000" dirty="0" smtClean="0"/>
              <a:t>24</a:t>
            </a:r>
            <a:r>
              <a:rPr lang="en-US" sz="2600" dirty="0" smtClean="0"/>
              <a:t> ( -9</a:t>
            </a:r>
            <a:r>
              <a:rPr lang="en-US" sz="2600" i="1" dirty="0" smtClean="0"/>
              <a:t>f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-3</a:t>
            </a:r>
            <a:r>
              <a:rPr lang="en-US" sz="2600" dirty="0" smtClean="0"/>
              <a:t> + 37 </a:t>
            </a:r>
            <a:r>
              <a:rPr lang="en-US" sz="2600" i="1" dirty="0" smtClean="0"/>
              <a:t>f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-2</a:t>
            </a:r>
            <a:r>
              <a:rPr lang="en-US" sz="2600" dirty="0" smtClean="0"/>
              <a:t> -59 </a:t>
            </a:r>
            <a:r>
              <a:rPr lang="en-US" sz="2600" i="1" dirty="0" smtClean="0"/>
              <a:t>f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-1</a:t>
            </a:r>
            <a:r>
              <a:rPr lang="en-US" sz="2600" dirty="0" smtClean="0"/>
              <a:t> + 55 </a:t>
            </a:r>
            <a:r>
              <a:rPr lang="en-US" sz="2600" i="1" dirty="0" err="1" smtClean="0"/>
              <a:t>f</a:t>
            </a:r>
            <a:r>
              <a:rPr lang="en-US" sz="2600" i="1" baseline="-25000" dirty="0" err="1" smtClean="0"/>
              <a:t>r</a:t>
            </a:r>
            <a:r>
              <a:rPr lang="en-US" sz="2600" dirty="0" smtClean="0"/>
              <a:t>)</a:t>
            </a:r>
          </a:p>
          <a:p>
            <a:r>
              <a:rPr lang="en-US" sz="2600" i="1" dirty="0" smtClean="0"/>
              <a:t>corrector </a:t>
            </a:r>
            <a:r>
              <a:rPr lang="en-US" sz="2600" dirty="0" smtClean="0"/>
              <a:t>: </a:t>
            </a:r>
            <a:r>
              <a:rPr lang="en-US" sz="2600" i="1" dirty="0" smtClean="0"/>
              <a:t>y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+1</a:t>
            </a:r>
            <a:r>
              <a:rPr lang="en-US" sz="2600" dirty="0" smtClean="0"/>
              <a:t>  = </a:t>
            </a:r>
            <a:r>
              <a:rPr lang="en-US" sz="2600" i="1" dirty="0" smtClean="0"/>
              <a:t>y</a:t>
            </a:r>
            <a:r>
              <a:rPr lang="en-US" sz="2600" i="1" baseline="-25000" dirty="0" smtClean="0"/>
              <a:t>r</a:t>
            </a:r>
            <a:r>
              <a:rPr lang="en-US" sz="2600" dirty="0" smtClean="0"/>
              <a:t>  + </a:t>
            </a:r>
            <a:r>
              <a:rPr lang="en-US" sz="2600" i="1" baseline="30000" dirty="0" smtClean="0"/>
              <a:t>h</a:t>
            </a:r>
            <a:r>
              <a:rPr lang="en-US" sz="2600" dirty="0" smtClean="0"/>
              <a:t>/</a:t>
            </a:r>
            <a:r>
              <a:rPr lang="en-US" sz="2600" baseline="-25000" dirty="0" smtClean="0"/>
              <a:t>24</a:t>
            </a:r>
            <a:r>
              <a:rPr lang="en-US" sz="2600" dirty="0" smtClean="0"/>
              <a:t> (  </a:t>
            </a:r>
            <a:r>
              <a:rPr lang="en-US" sz="2600" i="1" dirty="0" smtClean="0"/>
              <a:t>f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-2</a:t>
            </a:r>
            <a:r>
              <a:rPr lang="en-US" sz="2600" dirty="0" smtClean="0"/>
              <a:t> - 5 </a:t>
            </a:r>
            <a:r>
              <a:rPr lang="en-US" sz="2600" i="1" dirty="0" smtClean="0"/>
              <a:t>f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-1</a:t>
            </a:r>
            <a:r>
              <a:rPr lang="en-US" sz="2600" dirty="0" smtClean="0"/>
              <a:t> + 19 </a:t>
            </a:r>
            <a:r>
              <a:rPr lang="en-US" sz="2600" i="1" dirty="0" err="1" smtClean="0"/>
              <a:t>f</a:t>
            </a:r>
            <a:r>
              <a:rPr lang="en-US" sz="2600" i="1" baseline="-25000" dirty="0" err="1" smtClean="0"/>
              <a:t>r</a:t>
            </a:r>
            <a:r>
              <a:rPr lang="en-US" sz="2600" dirty="0" smtClean="0"/>
              <a:t> + 9</a:t>
            </a:r>
            <a:r>
              <a:rPr lang="en-US" sz="2600" i="1" dirty="0" smtClean="0"/>
              <a:t>f</a:t>
            </a:r>
            <a:r>
              <a:rPr lang="en-US" sz="2600" dirty="0" smtClean="0"/>
              <a:t> </a:t>
            </a:r>
            <a:r>
              <a:rPr lang="en-US" sz="2600" baseline="30000" dirty="0" smtClean="0"/>
              <a:t>*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+1</a:t>
            </a:r>
            <a:r>
              <a:rPr lang="en-US" sz="2600" dirty="0" smtClean="0"/>
              <a:t>)	</a:t>
            </a:r>
          </a:p>
          <a:p>
            <a:endParaRPr lang="en-US" sz="2600" dirty="0" smtClean="0"/>
          </a:p>
          <a:p>
            <a:r>
              <a:rPr lang="en-US" sz="2800" dirty="0" err="1" smtClean="0"/>
              <a:t>Galat</a:t>
            </a:r>
            <a:r>
              <a:rPr lang="en-US" sz="2800" dirty="0" smtClean="0"/>
              <a:t> per </a:t>
            </a:r>
            <a:r>
              <a:rPr lang="en-US" sz="2800" dirty="0" err="1" smtClean="0"/>
              <a:t>langkah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Adams-</a:t>
            </a:r>
            <a:r>
              <a:rPr lang="en-US" sz="2800" dirty="0" err="1" smtClean="0"/>
              <a:t>Bashforth</a:t>
            </a:r>
            <a:r>
              <a:rPr lang="en-US" sz="2800" dirty="0" smtClean="0"/>
              <a:t>-Moulton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i="1" dirty="0" smtClean="0"/>
              <a:t>O</a:t>
            </a:r>
            <a:r>
              <a:rPr lang="en-US" sz="2800" dirty="0" smtClean="0"/>
              <a:t>(</a:t>
            </a:r>
            <a:r>
              <a:rPr lang="en-US" sz="2800" i="1" dirty="0" smtClean="0"/>
              <a:t>h</a:t>
            </a:r>
            <a:r>
              <a:rPr lang="en-US" sz="2800" baseline="30000" dirty="0" smtClean="0"/>
              <a:t>5</a:t>
            </a:r>
            <a:r>
              <a:rPr lang="en-US" sz="2800" dirty="0" smtClean="0"/>
              <a:t>), </a:t>
            </a:r>
            <a:r>
              <a:rPr lang="en-US" sz="2800" dirty="0" err="1" smtClean="0"/>
              <a:t>yaitu</a:t>
            </a:r>
            <a:r>
              <a:rPr lang="en-US" sz="2800" dirty="0" smtClean="0"/>
              <a:t>: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400" i="1" dirty="0" smtClean="0"/>
              <a:t>predictor </a:t>
            </a:r>
            <a:r>
              <a:rPr lang="en-US" sz="2400" dirty="0" smtClean="0"/>
              <a:t>:   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  =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smtClean="0"/>
              <a:t>y</a:t>
            </a:r>
            <a:r>
              <a:rPr lang="en-US" sz="2400" dirty="0" smtClean="0"/>
              <a:t>*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dirty="0" smtClean="0"/>
              <a:t>  </a:t>
            </a:r>
            <a:r>
              <a:rPr lang="en-US" sz="2400" baseline="30000" dirty="0" smtClean="0"/>
              <a:t>251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720</a:t>
            </a:r>
            <a:r>
              <a:rPr lang="en-US" sz="2400" dirty="0" smtClean="0"/>
              <a:t>  </a:t>
            </a:r>
            <a:r>
              <a:rPr lang="en-US" sz="2400" i="1" dirty="0" smtClean="0"/>
              <a:t>h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(5)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	, 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-3</a:t>
            </a:r>
            <a:r>
              <a:rPr lang="en-US" sz="2400" dirty="0" smtClean="0"/>
              <a:t> &lt;  </a:t>
            </a:r>
            <a:r>
              <a:rPr lang="en-US" sz="2400" i="1" dirty="0" smtClean="0"/>
              <a:t>t</a:t>
            </a:r>
            <a:r>
              <a:rPr lang="en-US" sz="2400" dirty="0" smtClean="0"/>
              <a:t>  &lt;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corrector </a:t>
            </a:r>
            <a:r>
              <a:rPr lang="en-US" sz="2400" dirty="0" smtClean="0"/>
              <a:t>:   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  =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  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dirty="0" smtClean="0"/>
              <a:t>  </a:t>
            </a:r>
            <a:r>
              <a:rPr lang="en-US" sz="2400" baseline="30000" dirty="0" smtClean="0"/>
              <a:t>-19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720</a:t>
            </a:r>
            <a:r>
              <a:rPr lang="en-US" sz="2400" dirty="0" smtClean="0"/>
              <a:t>  </a:t>
            </a:r>
            <a:r>
              <a:rPr lang="en-US" sz="2400" i="1" dirty="0" smtClean="0"/>
              <a:t>h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(5)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	, 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-3</a:t>
            </a:r>
            <a:r>
              <a:rPr lang="en-US" sz="2400" dirty="0" smtClean="0"/>
              <a:t>  &lt; </a:t>
            </a:r>
            <a:r>
              <a:rPr lang="en-US" sz="2400" i="1" dirty="0" smtClean="0"/>
              <a:t>t</a:t>
            </a:r>
            <a:r>
              <a:rPr lang="en-US" sz="2400" dirty="0" smtClean="0"/>
              <a:t>  &lt;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longgokan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orde</a:t>
            </a:r>
            <a:r>
              <a:rPr lang="en-US" sz="2400" dirty="0" smtClean="0"/>
              <a:t>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).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Adams-</a:t>
            </a:r>
            <a:r>
              <a:rPr lang="en-US" sz="2400" dirty="0" err="1" smtClean="0"/>
              <a:t>Bashforth</a:t>
            </a:r>
            <a:r>
              <a:rPr lang="en-US" sz="2400" dirty="0" smtClean="0"/>
              <a:t>-Moulton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Adams-</a:t>
            </a:r>
            <a:r>
              <a:rPr lang="en-US" sz="2400" b="1" dirty="0" err="1" smtClean="0"/>
              <a:t>Bashforth</a:t>
            </a:r>
            <a:r>
              <a:rPr lang="en-US" sz="2400" b="1" dirty="0" smtClean="0"/>
              <a:t>-Moulton orde-4</a:t>
            </a:r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smtClean="0"/>
              <a:t>Milne-Simpson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predictor  </a:t>
            </a:r>
            <a:r>
              <a:rPr lang="en-US" sz="2800" dirty="0" smtClean="0"/>
              <a:t>:   </a:t>
            </a:r>
            <a:r>
              <a:rPr lang="en-US" sz="2800" i="1" dirty="0" smtClean="0"/>
              <a:t>y</a:t>
            </a:r>
            <a:r>
              <a:rPr lang="en-US" sz="2800" dirty="0" smtClean="0"/>
              <a:t>*</a:t>
            </a:r>
            <a:r>
              <a:rPr lang="en-US" sz="2800" baseline="-25000" dirty="0" smtClean="0"/>
              <a:t>r+1</a:t>
            </a:r>
            <a:r>
              <a:rPr lang="en-US" sz="2800" dirty="0" smtClean="0"/>
              <a:t>  =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-3</a:t>
            </a:r>
            <a:r>
              <a:rPr lang="en-US" sz="2800" dirty="0" smtClean="0"/>
              <a:t> + </a:t>
            </a:r>
            <a:r>
              <a:rPr lang="en-US" sz="2800" baseline="30000" dirty="0" smtClean="0"/>
              <a:t>4</a:t>
            </a:r>
            <a:r>
              <a:rPr lang="en-US" sz="2800" i="1" baseline="30000" dirty="0" smtClean="0"/>
              <a:t>h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(2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-2</a:t>
            </a:r>
            <a:r>
              <a:rPr lang="en-US" sz="2800" dirty="0" smtClean="0"/>
              <a:t> - 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 + 2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</a:t>
            </a:r>
          </a:p>
          <a:p>
            <a:r>
              <a:rPr lang="en-US" sz="2800" i="1" dirty="0" smtClean="0"/>
              <a:t>corrector </a:t>
            </a:r>
            <a:r>
              <a:rPr lang="en-US" sz="2800" dirty="0" smtClean="0"/>
              <a:t>:  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   =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 + </a:t>
            </a:r>
            <a:r>
              <a:rPr lang="en-US" sz="2800" i="1" baseline="30000" dirty="0" smtClean="0"/>
              <a:t>h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( 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 + 4 </a:t>
            </a:r>
            <a:r>
              <a:rPr lang="en-US" sz="2800" i="1" dirty="0" err="1" smtClean="0"/>
              <a:t>f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Galat</a:t>
            </a:r>
            <a:r>
              <a:rPr lang="en-US" sz="2800" dirty="0" smtClean="0"/>
              <a:t> per </a:t>
            </a:r>
            <a:r>
              <a:rPr lang="en-US" sz="2800" dirty="0" err="1" smtClean="0"/>
              <a:t>langkahnya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i="1" dirty="0" smtClean="0"/>
              <a:t>O</a:t>
            </a:r>
            <a:r>
              <a:rPr lang="en-US" sz="2800" dirty="0" smtClean="0"/>
              <a:t>(</a:t>
            </a:r>
            <a:r>
              <a:rPr lang="en-US" sz="2800" i="1" dirty="0" smtClean="0"/>
              <a:t>h</a:t>
            </a:r>
            <a:r>
              <a:rPr lang="en-US" sz="2800" baseline="30000" dirty="0" smtClean="0"/>
              <a:t>5</a:t>
            </a:r>
            <a:r>
              <a:rPr lang="en-US" sz="2800" dirty="0" smtClean="0"/>
              <a:t>), </a:t>
            </a:r>
            <a:r>
              <a:rPr lang="en-US" sz="2800" dirty="0" err="1" smtClean="0"/>
              <a:t>yaitu</a:t>
            </a:r>
            <a:r>
              <a:rPr lang="en-US" sz="2800" dirty="0" smtClean="0"/>
              <a:t>:	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39650" name="Object 2"/>
          <p:cNvGraphicFramePr>
            <a:graphicFrameLocks noChangeAspect="1"/>
          </p:cNvGraphicFramePr>
          <p:nvPr/>
        </p:nvGraphicFramePr>
        <p:xfrm>
          <a:off x="914400" y="3886200"/>
          <a:ext cx="7635875" cy="2103438"/>
        </p:xfrm>
        <a:graphic>
          <a:graphicData uri="http://schemas.openxmlformats.org/presentationml/2006/ole">
            <p:oleObj spid="_x0000_s539650" name="Document" r:id="rId3" imgW="4583174" imgH="127078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Hamming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40674" name="Object 2"/>
          <p:cNvGraphicFramePr>
            <a:graphicFrameLocks noChangeAspect="1"/>
          </p:cNvGraphicFramePr>
          <p:nvPr/>
        </p:nvGraphicFramePr>
        <p:xfrm>
          <a:off x="533400" y="1828800"/>
          <a:ext cx="9608727" cy="1447800"/>
        </p:xfrm>
        <a:graphic>
          <a:graphicData uri="http://schemas.openxmlformats.org/presentationml/2006/ole">
            <p:oleObj spid="_x0000_s540674" name="Document" r:id="rId3" imgW="4583174" imgH="69338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Prosedur</a:t>
            </a:r>
            <a:r>
              <a:rPr lang="en-US" b="1" dirty="0" smtClean="0"/>
              <a:t> </a:t>
            </a:r>
            <a:r>
              <a:rPr lang="en-US" b="1" dirty="0" err="1" smtClean="0"/>
              <a:t>Pendahuluan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PDB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baseline="-25000" dirty="0" smtClean="0"/>
              <a:t>0 </a:t>
            </a:r>
            <a:r>
              <a:rPr lang="en-US" sz="2800" dirty="0" smtClean="0"/>
              <a:t>=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demikian</a:t>
            </a:r>
            <a:r>
              <a:rPr lang="en-US" sz="2800" dirty="0" smtClean="0"/>
              <a:t>,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banyak-langkah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swa-mulai</a:t>
            </a:r>
            <a:r>
              <a:rPr lang="en-US" sz="2800" dirty="0" smtClean="0"/>
              <a:t> (</a:t>
            </a:r>
            <a:r>
              <a:rPr lang="en-US" sz="2800" i="1" dirty="0" smtClean="0"/>
              <a:t>self-start</a:t>
            </a:r>
            <a:r>
              <a:rPr lang="en-US" sz="2800" dirty="0" smtClean="0"/>
              <a:t>),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diterapkan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, </a:t>
            </a:r>
            <a:r>
              <a:rPr lang="en-US" sz="2800" dirty="0" err="1" smtClean="0"/>
              <a:t>sebab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memerlukan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Inilah</a:t>
            </a:r>
            <a:r>
              <a:rPr lang="en-US" sz="2800" dirty="0" smtClean="0"/>
              <a:t> </a:t>
            </a:r>
            <a:r>
              <a:rPr lang="en-US" sz="2800" dirty="0" err="1" smtClean="0"/>
              <a:t>kelemahan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banyak-langkah</a:t>
            </a:r>
            <a:r>
              <a:rPr lang="en-US" sz="2800" dirty="0" smtClean="0"/>
              <a:t>. 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sz="2200" dirty="0" err="1" smtClean="0"/>
              <a:t>Misalkan</a:t>
            </a:r>
            <a:r>
              <a:rPr lang="en-US" sz="2200" dirty="0" smtClean="0"/>
              <a:t> </a:t>
            </a:r>
            <a:r>
              <a:rPr lang="en-US" sz="2200" i="1" dirty="0" smtClean="0"/>
              <a:t>predictor</a:t>
            </a:r>
            <a:r>
              <a:rPr lang="en-US" sz="2200" dirty="0" smtClean="0"/>
              <a:t> </a:t>
            </a:r>
            <a:r>
              <a:rPr lang="en-US" sz="2200" dirty="0" err="1" smtClean="0"/>
              <a:t>mempunyai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y</a:t>
            </a:r>
            <a:r>
              <a:rPr lang="en-US" sz="2200" dirty="0" smtClean="0"/>
              <a:t>*</a:t>
            </a:r>
            <a:r>
              <a:rPr lang="en-US" sz="2200" i="1" baseline="-25000" dirty="0" smtClean="0"/>
              <a:t>r</a:t>
            </a:r>
            <a:r>
              <a:rPr lang="en-US" sz="2200" baseline="-25000" dirty="0" smtClean="0"/>
              <a:t>+1</a:t>
            </a:r>
            <a:r>
              <a:rPr lang="en-US" sz="2200" dirty="0" smtClean="0"/>
              <a:t>  =  </a:t>
            </a:r>
            <a:r>
              <a:rPr lang="en-US" sz="2200" i="1" dirty="0" smtClean="0"/>
              <a:t>y</a:t>
            </a:r>
            <a:r>
              <a:rPr lang="en-US" sz="2200" i="1" baseline="-25000" dirty="0" smtClean="0"/>
              <a:t>r</a:t>
            </a:r>
            <a:r>
              <a:rPr lang="en-US" sz="2200" dirty="0" smtClean="0"/>
              <a:t> + </a:t>
            </a:r>
            <a:r>
              <a:rPr lang="en-US" sz="2200" baseline="30000" dirty="0" smtClean="0"/>
              <a:t> </a:t>
            </a:r>
            <a:r>
              <a:rPr lang="en-US" sz="2200" i="1" baseline="30000" dirty="0" smtClean="0"/>
              <a:t>h</a:t>
            </a:r>
            <a:r>
              <a:rPr lang="en-US" sz="2200" dirty="0" smtClean="0"/>
              <a:t>/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 (23</a:t>
            </a:r>
            <a:r>
              <a:rPr lang="en-US" sz="2200" i="1" dirty="0" smtClean="0"/>
              <a:t>f</a:t>
            </a:r>
            <a:r>
              <a:rPr lang="en-US" sz="2200" i="1" baseline="-25000" dirty="0" smtClean="0"/>
              <a:t>r</a:t>
            </a:r>
            <a:r>
              <a:rPr lang="en-US" sz="2200" dirty="0" smtClean="0"/>
              <a:t> - 16</a:t>
            </a:r>
            <a:r>
              <a:rPr lang="en-US" sz="2200" i="1" dirty="0" smtClean="0"/>
              <a:t>f</a:t>
            </a:r>
            <a:r>
              <a:rPr lang="en-US" sz="2200" i="1" baseline="-25000" dirty="0" smtClean="0"/>
              <a:t>r</a:t>
            </a:r>
            <a:r>
              <a:rPr lang="en-US" sz="2200" baseline="-25000" dirty="0" smtClean="0"/>
              <a:t>-1</a:t>
            </a:r>
            <a:r>
              <a:rPr lang="en-US" sz="2200" dirty="0" smtClean="0"/>
              <a:t> + 5</a:t>
            </a:r>
            <a:r>
              <a:rPr lang="en-US" sz="2200" i="1" dirty="0" smtClean="0"/>
              <a:t>f</a:t>
            </a:r>
            <a:r>
              <a:rPr lang="en-US" sz="2200" i="1" baseline="-25000" dirty="0" smtClean="0"/>
              <a:t>r</a:t>
            </a:r>
            <a:r>
              <a:rPr lang="en-US" sz="2200" baseline="-25000" dirty="0" smtClean="0"/>
              <a:t>-2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menghitung</a:t>
            </a:r>
            <a:r>
              <a:rPr lang="en-US" sz="2200" dirty="0" smtClean="0"/>
              <a:t>  </a:t>
            </a:r>
            <a:r>
              <a:rPr lang="en-US" sz="2200" i="1" dirty="0" smtClean="0"/>
              <a:t>y</a:t>
            </a:r>
            <a:r>
              <a:rPr lang="en-US" sz="2200" dirty="0" smtClean="0"/>
              <a:t>*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,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harus</a:t>
            </a:r>
            <a:r>
              <a:rPr lang="en-US" sz="2200" dirty="0" smtClean="0"/>
              <a:t> </a:t>
            </a:r>
            <a:r>
              <a:rPr lang="en-US" sz="2200" dirty="0" err="1" smtClean="0"/>
              <a:t>mempunyai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agar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f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  =   </a:t>
            </a:r>
            <a:r>
              <a:rPr lang="en-US" sz="2200" i="1" dirty="0" smtClean="0"/>
              <a:t>f</a:t>
            </a:r>
            <a:r>
              <a:rPr lang="en-US" sz="2200" dirty="0" smtClean="0"/>
              <a:t>(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) , 	</a:t>
            </a:r>
            <a:r>
              <a:rPr lang="en-US" sz="2200" i="1" dirty="0" smtClean="0"/>
              <a:t>f</a:t>
            </a:r>
            <a:r>
              <a:rPr lang="en-US" sz="2200" baseline="-25000" dirty="0" smtClean="0"/>
              <a:t>1  </a:t>
            </a:r>
            <a:r>
              <a:rPr lang="en-US" sz="2200" dirty="0" smtClean="0"/>
              <a:t>=  </a:t>
            </a:r>
            <a:r>
              <a:rPr lang="en-US" sz="2200" i="1" dirty="0" smtClean="0"/>
              <a:t>f</a:t>
            </a:r>
            <a:r>
              <a:rPr lang="en-US" sz="2200" dirty="0" smtClean="0"/>
              <a:t>(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 ,    </a:t>
            </a:r>
            <a:r>
              <a:rPr lang="en-US" sz="2200" i="1" dirty="0" smtClean="0"/>
              <a:t>f</a:t>
            </a:r>
            <a:r>
              <a:rPr lang="en-US" sz="2200" baseline="-25000" dirty="0" smtClean="0"/>
              <a:t>2   </a:t>
            </a:r>
            <a:r>
              <a:rPr lang="en-US" sz="2200" dirty="0" smtClean="0"/>
              <a:t>=  </a:t>
            </a:r>
            <a:r>
              <a:rPr lang="en-US" sz="2200" i="1" dirty="0" smtClean="0"/>
              <a:t>f</a:t>
            </a:r>
            <a:r>
              <a:rPr lang="en-US" sz="2200" dirty="0" smtClean="0"/>
              <a:t>(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	</a:t>
            </a:r>
          </a:p>
          <a:p>
            <a:pPr>
              <a:buNone/>
            </a:pPr>
            <a:r>
              <a:rPr lang="en-US" sz="2200" dirty="0" smtClean="0"/>
              <a:t> 	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ditentukan</a:t>
            </a:r>
            <a:r>
              <a:rPr lang="en-US" sz="2200" dirty="0" smtClean="0"/>
              <a:t>. 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mendapatkan</a:t>
            </a:r>
            <a:r>
              <a:rPr lang="en-US" sz="2200" dirty="0" smtClean="0"/>
              <a:t> </a:t>
            </a:r>
            <a:r>
              <a:rPr lang="en-US" sz="2200" dirty="0" err="1" smtClean="0"/>
              <a:t>beberapa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awal</a:t>
            </a:r>
            <a:r>
              <a:rPr lang="en-US" sz="2200" dirty="0" smtClean="0"/>
              <a:t> yang lain,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harus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prosedur</a:t>
            </a:r>
            <a:r>
              <a:rPr lang="en-US" sz="2200" dirty="0" smtClean="0"/>
              <a:t> </a:t>
            </a:r>
            <a:r>
              <a:rPr lang="en-US" sz="2200" dirty="0" err="1" smtClean="0"/>
              <a:t>pendahuluan</a:t>
            </a:r>
            <a:r>
              <a:rPr lang="en-US" sz="2200" dirty="0" smtClean="0"/>
              <a:t> (</a:t>
            </a:r>
            <a:r>
              <a:rPr lang="en-US" sz="2200" i="1" dirty="0" smtClean="0"/>
              <a:t>starting procedure</a:t>
            </a:r>
            <a:r>
              <a:rPr lang="en-US" sz="2200" dirty="0" smtClean="0"/>
              <a:t>)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PDB yang </a:t>
            </a:r>
            <a:r>
              <a:rPr lang="en-US" sz="2200" dirty="0" err="1" smtClean="0"/>
              <a:t>bebas</a:t>
            </a:r>
            <a:r>
              <a:rPr lang="en-US" sz="2200" dirty="0" smtClean="0"/>
              <a:t> (</a:t>
            </a:r>
            <a:r>
              <a:rPr lang="en-US" sz="2200" dirty="0" err="1" smtClean="0"/>
              <a:t>biasanya</a:t>
            </a:r>
            <a:r>
              <a:rPr lang="en-US" sz="2200" dirty="0" smtClean="0"/>
              <a:t>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Euler,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Runge-Kutta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r>
              <a:rPr lang="en-US" sz="2200" dirty="0" err="1" smtClean="0"/>
              <a:t>Jadi</a:t>
            </a:r>
            <a:r>
              <a:rPr lang="en-US" sz="2200" dirty="0" smtClean="0"/>
              <a:t>,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contoh</a:t>
            </a:r>
            <a:r>
              <a:rPr lang="en-US" sz="2200" dirty="0" smtClean="0"/>
              <a:t> </a:t>
            </a:r>
            <a:r>
              <a:rPr lang="en-US" sz="2200" i="1" dirty="0" smtClean="0"/>
              <a:t>predictor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</a:t>
            </a:r>
            <a:r>
              <a:rPr lang="en-US" sz="2200" dirty="0" err="1" smtClean="0"/>
              <a:t>dihitung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salah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prosedur</a:t>
            </a:r>
            <a:r>
              <a:rPr lang="en-US" sz="2200" dirty="0" smtClean="0"/>
              <a:t> </a:t>
            </a:r>
            <a:r>
              <a:rPr lang="en-US" sz="2200" dirty="0" err="1" smtClean="0"/>
              <a:t>pendahuluan</a:t>
            </a:r>
            <a:r>
              <a:rPr lang="en-US" sz="2200" dirty="0" smtClean="0"/>
              <a:t>. </a:t>
            </a:r>
            <a:r>
              <a:rPr lang="en-US" sz="2200" dirty="0" err="1" smtClean="0"/>
              <a:t>Selanjutnya</a:t>
            </a:r>
            <a:r>
              <a:rPr lang="en-US" sz="2200" dirty="0" smtClean="0"/>
              <a:t>,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P-C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dipakai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menghitung</a:t>
            </a:r>
            <a:r>
              <a:rPr lang="en-US" sz="2200" dirty="0" smtClean="0"/>
              <a:t>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, ..., </a:t>
            </a:r>
            <a:r>
              <a:rPr lang="en-US" sz="2200" i="1" dirty="0" err="1" smtClean="0"/>
              <a:t>y</a:t>
            </a:r>
            <a:r>
              <a:rPr lang="en-US" sz="2200" i="1" baseline="-25000" dirty="0" err="1" smtClean="0"/>
              <a:t>n</a:t>
            </a:r>
            <a:r>
              <a:rPr lang="en-US" sz="2200" dirty="0" smtClean="0"/>
              <a:t>.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Diferensial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rekayasa</a:t>
            </a:r>
            <a:r>
              <a:rPr lang="en-US" sz="2400" dirty="0" smtClean="0"/>
              <a:t>,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diferensial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simultan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persamaan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diferensial</a:t>
            </a:r>
            <a:r>
              <a:rPr lang="en-US" sz="2400" dirty="0" smtClean="0"/>
              <a:t>,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41698" name="Object 2"/>
          <p:cNvGraphicFramePr>
            <a:graphicFrameLocks noChangeAspect="1"/>
          </p:cNvGraphicFramePr>
          <p:nvPr/>
        </p:nvGraphicFramePr>
        <p:xfrm>
          <a:off x="838200" y="3276600"/>
          <a:ext cx="8137525" cy="2346325"/>
        </p:xfrm>
        <a:graphic>
          <a:graphicData uri="http://schemas.openxmlformats.org/presentationml/2006/ole">
            <p:oleObj spid="_x0000_s541698" name="Document" r:id="rId3" imgW="4583174" imgH="1328418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585</Words>
  <Application>Microsoft Office PowerPoint</Application>
  <PresentationFormat>On-screen Show (4:3)</PresentationFormat>
  <Paragraphs>148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Document</vt:lpstr>
      <vt:lpstr>Microsoft Office Word Document</vt:lpstr>
      <vt:lpstr>Solusi Persamaan Diferensial Biasa (Bag. 2)</vt:lpstr>
      <vt:lpstr>Metode Predictor-Corrector</vt:lpstr>
      <vt:lpstr>Slide 3</vt:lpstr>
      <vt:lpstr>Metode Adams-Bashforth-Moulton</vt:lpstr>
      <vt:lpstr>Metode Milne-Simpson</vt:lpstr>
      <vt:lpstr>Metode Hamming</vt:lpstr>
      <vt:lpstr>Prosedur Pendahuluan</vt:lpstr>
      <vt:lpstr>Slide 8</vt:lpstr>
      <vt:lpstr>Sistem Persamaan Diferensial</vt:lpstr>
      <vt:lpstr>Slide 10</vt:lpstr>
      <vt:lpstr>Slide 11</vt:lpstr>
      <vt:lpstr>Slide 12</vt:lpstr>
      <vt:lpstr>Slide 13</vt:lpstr>
      <vt:lpstr>Slide 14</vt:lpstr>
      <vt:lpstr>Persamaan Diferensial Orde Lanjut</vt:lpstr>
      <vt:lpstr>Slide 16</vt:lpstr>
      <vt:lpstr>Slide 17</vt:lpstr>
      <vt:lpstr>Slide 18</vt:lpstr>
      <vt:lpstr>Slide 19</vt:lpstr>
      <vt:lpstr>Slide 20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user</cp:lastModifiedBy>
  <cp:revision>214</cp:revision>
  <dcterms:created xsi:type="dcterms:W3CDTF">2011-01-21T04:09:15Z</dcterms:created>
  <dcterms:modified xsi:type="dcterms:W3CDTF">2011-04-19T04:06:55Z</dcterms:modified>
</cp:coreProperties>
</file>