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1"/>
  </p:notes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image" Target="../media/image17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e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image" Target="../media/image27.e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1518E45-E75F-442E-8381-B53D3BFEFA53}" type="datetimeFigureOut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2FB9429-CC67-4DE4-979E-AC4EF4E658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7316E-4AE8-436F-9D30-52A2222047AB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8660F-7FE8-4DE9-B7DD-2CD716DD0257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EF41-63EF-454D-BF40-5EF84F5D3085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FB5B-7A9E-4FC6-B25E-7881DFF9F7B4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CD015-B0DD-47BC-8F91-92443F46B73D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2D7EC-7291-4F8D-AF9B-3C9C39F245D0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70ED-387A-401F-95D5-1F1F975A88A4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30ABA-B955-4EC9-85E2-1EDE44FEAF80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6A5D-A84A-408D-BEEC-9B3928552275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78AD9-CE7B-41B7-A060-75AA8036D121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D3437-38A1-4362-8D4A-50C11DE7DE56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48413-D539-4309-91A9-BD627C882CA2}" type="datetime1">
              <a:rPr lang="en-US" smtClean="0"/>
              <a:pPr/>
              <a:t>4/13/2011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2F347-2177-4539-9195-2E0D0E2C8E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package" Target="../embeddings/Microsoft_Office_Word_Document14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5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package" Target="../embeddings/Microsoft_Office_Word_Document17.docx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0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package" Target="../embeddings/Microsoft_Office_Word_Document23.docx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package" Target="../embeddings/Microsoft_Office_Word_Document25.docx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package" Target="../embeddings/Microsoft_Office_Word_Document6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Solusi</a:t>
            </a:r>
            <a:r>
              <a:rPr lang="en-US" b="1" dirty="0" smtClean="0"/>
              <a:t> </a:t>
            </a:r>
            <a:r>
              <a:rPr lang="en-US" b="1" dirty="0" err="1" smtClean="0"/>
              <a:t>Persamaan</a:t>
            </a:r>
            <a:r>
              <a:rPr lang="en-US" b="1" dirty="0" smtClean="0"/>
              <a:t> </a:t>
            </a:r>
            <a:r>
              <a:rPr lang="en-US" b="1" dirty="0" err="1" smtClean="0"/>
              <a:t>Diferensial</a:t>
            </a:r>
            <a:r>
              <a:rPr lang="en-US" b="1" dirty="0" smtClean="0"/>
              <a:t> </a:t>
            </a:r>
            <a:r>
              <a:rPr lang="en-US" b="1" dirty="0" err="1" smtClean="0"/>
              <a:t>Biasa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dirty="0" smtClean="0"/>
              <a:t>(Bag. 1)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7162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IF4058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I</a:t>
            </a:r>
          </a:p>
          <a:p>
            <a:endParaRPr lang="en-US" dirty="0"/>
          </a:p>
          <a:p>
            <a:r>
              <a:rPr lang="en-US" dirty="0" err="1" smtClean="0"/>
              <a:t>Oleh</a:t>
            </a:r>
            <a:r>
              <a:rPr lang="en-US" dirty="0" smtClean="0"/>
              <a:t>; </a:t>
            </a:r>
            <a:r>
              <a:rPr lang="en-US" dirty="0" err="1" smtClean="0"/>
              <a:t>Rinaldi</a:t>
            </a:r>
            <a:r>
              <a:rPr lang="en-US" dirty="0" smtClean="0"/>
              <a:t> </a:t>
            </a:r>
            <a:r>
              <a:rPr lang="en-US" dirty="0" err="1" smtClean="0"/>
              <a:t>Munir</a:t>
            </a:r>
            <a:r>
              <a:rPr lang="en-US" dirty="0" smtClean="0"/>
              <a:t> (IF-STEI ITB)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39399-CFCF-4275-804F-E2CC1C7438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suku</a:t>
            </a:r>
            <a:r>
              <a:rPr lang="en-US" sz="2800" dirty="0" smtClean="0"/>
              <a:t> </a:t>
            </a:r>
            <a:r>
              <a:rPr lang="en-US" sz="2800" dirty="0" err="1" smtClean="0"/>
              <a:t>pertama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(3), </a:t>
            </a:r>
            <a:r>
              <a:rPr lang="en-US" sz="2800" dirty="0" err="1" smtClean="0"/>
              <a:t>yaitu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		y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) =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) + </a:t>
            </a:r>
            <a:r>
              <a:rPr lang="en-US" sz="2800" i="1" dirty="0" err="1" smtClean="0"/>
              <a:t>hf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)	   ;      </a:t>
            </a:r>
            <a:r>
              <a:rPr lang="en-US" sz="2800" i="1" dirty="0" smtClean="0"/>
              <a:t>r</a:t>
            </a:r>
            <a:r>
              <a:rPr lang="en-US" sz="2800" dirty="0" smtClean="0"/>
              <a:t> = 0, 1, 2, ..., </a:t>
            </a:r>
            <a:r>
              <a:rPr lang="en-US" sz="2800" i="1" dirty="0" smtClean="0"/>
              <a:t>n</a:t>
            </a:r>
            <a:r>
              <a:rPr lang="en-US" sz="2800" dirty="0" smtClean="0"/>
              <a:t>			</a:t>
            </a:r>
          </a:p>
          <a:p>
            <a:pPr>
              <a:buNone/>
            </a:pPr>
            <a:r>
              <a:rPr lang="en-US" sz="2800" dirty="0" smtClean="0"/>
              <a:t> 	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b="1" dirty="0" err="1" smtClean="0"/>
              <a:t>metode</a:t>
            </a:r>
            <a:r>
              <a:rPr lang="en-US" sz="2800" b="1" dirty="0" smtClean="0"/>
              <a:t> Euler</a:t>
            </a:r>
            <a:r>
              <a:rPr lang="en-US" sz="2800" dirty="0" smtClean="0"/>
              <a:t>. 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menyederhanakan</a:t>
            </a:r>
            <a:r>
              <a:rPr lang="en-US" sz="2800" dirty="0" smtClean="0"/>
              <a:t> </a:t>
            </a:r>
            <a:r>
              <a:rPr lang="en-US" sz="2800" dirty="0" err="1" smtClean="0"/>
              <a:t>penulisan</a:t>
            </a:r>
            <a:r>
              <a:rPr lang="en-US" sz="2800" dirty="0" smtClean="0"/>
              <a:t>,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Euler </a:t>
            </a:r>
            <a:r>
              <a:rPr lang="en-US" sz="2800" dirty="0" err="1" smtClean="0"/>
              <a:t>dapat</a:t>
            </a:r>
            <a:r>
              <a:rPr lang="en-US" sz="2800" dirty="0" smtClean="0"/>
              <a:t> 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singkat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</a:p>
          <a:p>
            <a:pPr>
              <a:buNone/>
            </a:pPr>
            <a:r>
              <a:rPr lang="en-US" sz="2800" i="1" dirty="0" smtClean="0"/>
              <a:t>		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+ </a:t>
            </a:r>
            <a:r>
              <a:rPr lang="en-US" sz="2800" i="1" dirty="0" err="1" smtClean="0"/>
              <a:t>hf</a:t>
            </a:r>
            <a:r>
              <a:rPr lang="en-US" sz="2800" i="1" baseline="-25000" dirty="0" err="1" smtClean="0"/>
              <a:t>r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451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y_Euler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(x0, y0, b, h: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):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menghitung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y(b)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pada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PDB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		y'=f(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);   y(x0)=y0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metode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Euler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r, n: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x, y: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begin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n:=(b-x0)/h;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jumlah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langkah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y:=y0;	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awal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x:=x0;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r:=1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begin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y:=y + h*f(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hitung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solusi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y[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] }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   x:=x + h;	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hitung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 err="1" smtClean="0">
                <a:latin typeface="Courier New" pitchFamily="49" charset="0"/>
                <a:cs typeface="Courier New" pitchFamily="49" charset="0"/>
              </a:rPr>
              <a:t>berikutnya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{for}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y_Euler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:=y;	</a:t>
            </a:r>
            <a:r>
              <a:rPr lang="en-US" i="1" dirty="0" smtClean="0">
                <a:latin typeface="Courier New" pitchFamily="49" charset="0"/>
                <a:cs typeface="Courier New" pitchFamily="49" charset="0"/>
              </a:rPr>
              <a:t>{y(b)}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err="1" smtClean="0"/>
              <a:t>Analisis</a:t>
            </a:r>
            <a:r>
              <a:rPr lang="en-US" b="1" dirty="0" smtClean="0"/>
              <a:t> </a:t>
            </a:r>
            <a:r>
              <a:rPr lang="en-US" b="1" dirty="0" err="1" smtClean="0"/>
              <a:t>Galat</a:t>
            </a:r>
            <a:r>
              <a:rPr lang="en-US" b="1" dirty="0" smtClean="0"/>
              <a:t> </a:t>
            </a:r>
            <a:r>
              <a:rPr lang="en-US" b="1" dirty="0" err="1" smtClean="0"/>
              <a:t>Metode</a:t>
            </a:r>
            <a:r>
              <a:rPr lang="en-US" b="1" dirty="0" smtClean="0"/>
              <a:t> Euler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Metode</a:t>
            </a:r>
            <a:r>
              <a:rPr lang="en-US" sz="2400" dirty="0" smtClean="0"/>
              <a:t> Euler </a:t>
            </a:r>
            <a:r>
              <a:rPr lang="en-US" sz="2400" dirty="0" err="1" smtClean="0"/>
              <a:t>mengandung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macam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yaitu</a:t>
            </a:r>
            <a:r>
              <a:rPr lang="en-US" sz="2400" i="1" dirty="0" smtClean="0"/>
              <a:t> </a:t>
            </a:r>
            <a:r>
              <a:rPr lang="en-US" sz="2400" b="1" dirty="0" err="1" smtClean="0"/>
              <a:t>galat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pemotongan</a:t>
            </a:r>
            <a:r>
              <a:rPr lang="en-US" sz="2400" dirty="0" smtClean="0"/>
              <a:t> (</a:t>
            </a:r>
            <a:r>
              <a:rPr lang="en-US" sz="2400" i="1" dirty="0" smtClean="0"/>
              <a:t>truncation error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b="1" dirty="0" err="1" smtClean="0"/>
              <a:t>galat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longgokan</a:t>
            </a:r>
            <a:r>
              <a:rPr lang="en-US" sz="2400" dirty="0" smtClean="0"/>
              <a:t> (</a:t>
            </a:r>
            <a:r>
              <a:rPr lang="en-US" sz="2400" i="1" dirty="0" smtClean="0"/>
              <a:t>cumulative error</a:t>
            </a:r>
            <a:r>
              <a:rPr lang="en-US" sz="2400" dirty="0" smtClean="0"/>
              <a:t>).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pemotongan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langsung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Perhatikan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(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)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berikutnya</a:t>
            </a:r>
            <a:r>
              <a:rPr lang="en-US" sz="2400" dirty="0" smtClean="0"/>
              <a:t> (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).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-</a:t>
            </a:r>
            <a:r>
              <a:rPr lang="en-US" sz="2400" i="1" dirty="0" smtClean="0"/>
              <a:t>r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tumpukan</a:t>
            </a:r>
            <a:r>
              <a:rPr lang="en-US" sz="2400" dirty="0" smtClean="0"/>
              <a:t>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langkah-langkah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sebelumnya</a:t>
            </a:r>
            <a:r>
              <a:rPr lang="en-US" sz="2400" dirty="0" smtClean="0"/>
              <a:t>. </a:t>
            </a:r>
            <a:r>
              <a:rPr lang="en-US" sz="2400" dirty="0" err="1" smtClean="0"/>
              <a:t>Galat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terkumpul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-</a:t>
            </a:r>
            <a:r>
              <a:rPr lang="en-US" sz="2400" i="1" dirty="0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disebut</a:t>
            </a:r>
            <a:r>
              <a:rPr lang="en-US" sz="2400" dirty="0" smtClean="0"/>
              <a:t> </a:t>
            </a:r>
            <a:r>
              <a:rPr lang="en-US" sz="2400" b="1" dirty="0" err="1" smtClean="0"/>
              <a:t>galat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longgokan</a:t>
            </a:r>
            <a:r>
              <a:rPr lang="en-US" sz="2400" dirty="0" smtClean="0"/>
              <a:t> (</a:t>
            </a:r>
            <a:r>
              <a:rPr lang="en-US" sz="2400" i="1" dirty="0" smtClean="0"/>
              <a:t>cumulative error</a:t>
            </a:r>
            <a:r>
              <a:rPr lang="en-US" sz="2400" dirty="0" smtClean="0"/>
              <a:t>).  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82306" name="Object 2"/>
          <p:cNvGraphicFramePr>
            <a:graphicFrameLocks noChangeAspect="1"/>
          </p:cNvGraphicFramePr>
          <p:nvPr/>
        </p:nvGraphicFramePr>
        <p:xfrm>
          <a:off x="1143000" y="2590800"/>
          <a:ext cx="9482303" cy="762000"/>
        </p:xfrm>
        <a:graphic>
          <a:graphicData uri="http://schemas.openxmlformats.org/presentationml/2006/ole">
            <p:oleObj spid="_x0000_s482306" name="Document" r:id="rId3" imgW="4583174" imgH="36848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</a:t>
            </a:r>
            <a:r>
              <a:rPr lang="en-US" sz="2400" dirty="0" err="1" smtClean="0"/>
              <a:t>dimulai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= </a:t>
            </a:r>
            <a:r>
              <a:rPr lang="en-US" sz="2400" i="1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berakhir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= </a:t>
            </a:r>
            <a:r>
              <a:rPr lang="en-US" sz="2400" i="1" dirty="0" smtClean="0"/>
              <a:t>b</a:t>
            </a:r>
            <a:r>
              <a:rPr lang="en-US" sz="2400" dirty="0" smtClean="0"/>
              <a:t> </a:t>
            </a:r>
            <a:r>
              <a:rPr lang="en-US" sz="2400" dirty="0" err="1" smtClean="0"/>
              <a:t>maka</a:t>
            </a:r>
            <a:r>
              <a:rPr lang="en-US" sz="2400" dirty="0" smtClean="0"/>
              <a:t> total </a:t>
            </a:r>
            <a:r>
              <a:rPr lang="en-US" sz="2400" dirty="0" err="1" smtClean="0"/>
              <a:t>galat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terkumpul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akhir</a:t>
            </a:r>
            <a:r>
              <a:rPr lang="en-US" sz="2400" dirty="0" smtClean="0"/>
              <a:t> (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n</a:t>
            </a:r>
            <a:r>
              <a:rPr lang="en-US" sz="2400" dirty="0" smtClean="0"/>
              <a:t>) </a:t>
            </a:r>
            <a:r>
              <a:rPr lang="en-US" sz="2400" dirty="0" err="1" smtClean="0"/>
              <a:t>adalah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Jadi</a:t>
            </a:r>
            <a:r>
              <a:rPr lang="en-US" sz="2400" dirty="0" smtClean="0"/>
              <a:t>, </a:t>
            </a:r>
            <a:r>
              <a:rPr lang="en-US" sz="2400" dirty="0" err="1" smtClean="0"/>
              <a:t>galat</a:t>
            </a:r>
            <a:r>
              <a:rPr lang="en-US" sz="2400" dirty="0" smtClean="0"/>
              <a:t> </a:t>
            </a:r>
            <a:r>
              <a:rPr lang="en-US" sz="2400" dirty="0" err="1" smtClean="0"/>
              <a:t>longgokan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Euler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hampiran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buruk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praktek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disukai</a:t>
            </a:r>
            <a:r>
              <a:rPr lang="en-US" sz="2400" dirty="0" smtClean="0"/>
              <a:t>, </a:t>
            </a:r>
            <a:r>
              <a:rPr lang="en-US" sz="2400" dirty="0" err="1" smtClean="0"/>
              <a:t>namun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 smtClean="0"/>
              <a:t>gagasan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penyelesaian</a:t>
            </a:r>
            <a:r>
              <a:rPr lang="en-US" sz="2400" dirty="0" smtClean="0"/>
              <a:t> PDB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orde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483330" name="Object 2"/>
          <p:cNvGraphicFramePr>
            <a:graphicFrameLocks noChangeAspect="1"/>
          </p:cNvGraphicFramePr>
          <p:nvPr/>
        </p:nvGraphicFramePr>
        <p:xfrm>
          <a:off x="685800" y="1676400"/>
          <a:ext cx="9067800" cy="854327"/>
        </p:xfrm>
        <a:graphic>
          <a:graphicData uri="http://schemas.openxmlformats.org/presentationml/2006/ole">
            <p:oleObj spid="_x0000_s483330" name="Document" r:id="rId3" imgW="4583174" imgH="43188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PDB</a:t>
            </a:r>
          </a:p>
          <a:p>
            <a:pPr>
              <a:buNone/>
            </a:pPr>
            <a:r>
              <a:rPr lang="en-US" sz="2400" dirty="0" smtClean="0"/>
              <a:t> 		</a:t>
            </a:r>
            <a:r>
              <a:rPr lang="en-US" sz="2400" i="1" dirty="0" err="1" smtClean="0"/>
              <a:t>dy</a:t>
            </a:r>
            <a:r>
              <a:rPr lang="en-US" sz="2400" dirty="0" smtClean="0"/>
              <a:t>/</a:t>
            </a:r>
            <a:r>
              <a:rPr lang="en-US" sz="2400" i="1" dirty="0" err="1" smtClean="0"/>
              <a:t>dx</a:t>
            </a:r>
            <a:r>
              <a:rPr lang="en-US" sz="2400" i="1" dirty="0" smtClean="0"/>
              <a:t> </a:t>
            </a:r>
            <a:r>
              <a:rPr lang="en-US" sz="2400" dirty="0" smtClean="0"/>
              <a:t>  = 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y 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(0) = 1</a:t>
            </a:r>
          </a:p>
          <a:p>
            <a:pPr>
              <a:buNone/>
            </a:pPr>
            <a:r>
              <a:rPr lang="en-US" sz="2400" dirty="0" smtClean="0"/>
              <a:t>		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Euler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 </a:t>
            </a:r>
            <a:r>
              <a:rPr lang="en-US" sz="2400" i="1" dirty="0" smtClean="0"/>
              <a:t>y</a:t>
            </a:r>
            <a:r>
              <a:rPr lang="en-US" sz="2400" dirty="0" smtClean="0"/>
              <a:t>(0,10)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ukuran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  </a:t>
            </a:r>
            <a:r>
              <a:rPr lang="en-US" sz="2400" i="1" dirty="0" smtClean="0"/>
              <a:t>h</a:t>
            </a:r>
            <a:r>
              <a:rPr lang="en-US" sz="2400" dirty="0" smtClean="0"/>
              <a:t> = 0.05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= 0.02.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angka</a:t>
            </a:r>
            <a:r>
              <a:rPr lang="en-US" sz="2400" dirty="0" smtClean="0"/>
              <a:t> </a:t>
            </a:r>
            <a:r>
              <a:rPr lang="en-US" sz="2400" dirty="0" err="1" smtClean="0"/>
              <a:t>bena</a:t>
            </a:r>
            <a:r>
              <a:rPr lang="en-US" sz="2400" dirty="0" smtClean="0"/>
              <a:t>  = 5.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</a:t>
            </a:r>
            <a:r>
              <a:rPr lang="en-US" sz="2400" dirty="0" err="1" smtClean="0"/>
              <a:t>sejati</a:t>
            </a:r>
            <a:r>
              <a:rPr lang="en-US" sz="2400" dirty="0" smtClean="0"/>
              <a:t> PDB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smtClean="0"/>
              <a:t>e</a:t>
            </a:r>
            <a:r>
              <a:rPr lang="en-US" sz="2400" i="1" baseline="30000" dirty="0" smtClean="0"/>
              <a:t>x</a:t>
            </a:r>
            <a:r>
              <a:rPr lang="en-US" sz="2400" dirty="0" smtClean="0"/>
              <a:t> - </a:t>
            </a:r>
            <a:r>
              <a:rPr lang="en-US" sz="2400" i="1" dirty="0" smtClean="0"/>
              <a:t>x</a:t>
            </a:r>
            <a:r>
              <a:rPr lang="en-US" sz="2400" dirty="0" smtClean="0"/>
              <a:t> - 1.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484354" name="Object 2"/>
          <p:cNvGraphicFramePr>
            <a:graphicFrameLocks noChangeAspect="1"/>
          </p:cNvGraphicFramePr>
          <p:nvPr/>
        </p:nvGraphicFramePr>
        <p:xfrm>
          <a:off x="838200" y="3352800"/>
          <a:ext cx="8077200" cy="2925763"/>
        </p:xfrm>
        <a:graphic>
          <a:graphicData uri="http://schemas.openxmlformats.org/presentationml/2006/ole">
            <p:oleObj spid="_x0000_s484354" name="Document" r:id="rId3" imgW="4583174" imgH="167024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485378" name="Object 2"/>
          <p:cNvGraphicFramePr>
            <a:graphicFrameLocks noChangeAspect="1"/>
          </p:cNvGraphicFramePr>
          <p:nvPr/>
        </p:nvGraphicFramePr>
        <p:xfrm>
          <a:off x="304800" y="381000"/>
          <a:ext cx="8366125" cy="5440363"/>
        </p:xfrm>
        <a:graphic>
          <a:graphicData uri="http://schemas.openxmlformats.org/presentationml/2006/ole">
            <p:oleObj spid="_x0000_s485378" name="Document" r:id="rId3" imgW="4583174" imgH="299074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486402" name="Object 2"/>
          <p:cNvGraphicFramePr>
            <a:graphicFrameLocks noChangeAspect="1"/>
          </p:cNvGraphicFramePr>
          <p:nvPr/>
        </p:nvGraphicFramePr>
        <p:xfrm>
          <a:off x="381000" y="1143000"/>
          <a:ext cx="8518525" cy="3475038"/>
        </p:xfrm>
        <a:graphic>
          <a:graphicData uri="http://schemas.openxmlformats.org/presentationml/2006/ole">
            <p:oleObj spid="_x0000_s486402" name="Document" r:id="rId3" imgW="4583174" imgH="187772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87426" name="Object 2"/>
          <p:cNvGraphicFramePr>
            <a:graphicFrameLocks noChangeAspect="1"/>
          </p:cNvGraphicFramePr>
          <p:nvPr/>
        </p:nvGraphicFramePr>
        <p:xfrm>
          <a:off x="304800" y="533400"/>
          <a:ext cx="8442325" cy="5456238"/>
        </p:xfrm>
        <a:graphic>
          <a:graphicData uri="http://schemas.openxmlformats.org/presentationml/2006/ole">
            <p:oleObj spid="_x0000_s487426" name="Document" r:id="rId3" imgW="4583174" imgH="296876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600" b="1" dirty="0" err="1"/>
              <a:t>Tafsiran</a:t>
            </a:r>
            <a:r>
              <a:rPr lang="en-US" sz="3600" b="1" dirty="0"/>
              <a:t> </a:t>
            </a:r>
            <a:r>
              <a:rPr lang="en-US" sz="3600" b="1" dirty="0" err="1"/>
              <a:t>Geometri</a:t>
            </a:r>
            <a:r>
              <a:rPr lang="en-US" sz="3600" b="1" dirty="0"/>
              <a:t> </a:t>
            </a:r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smtClean="0"/>
              <a:t>PDB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Pikirkanlah</a:t>
            </a:r>
            <a:r>
              <a:rPr lang="en-US" sz="2400" dirty="0" smtClean="0"/>
              <a:t> </a:t>
            </a:r>
            <a:r>
              <a:rPr lang="en-US" sz="2400" dirty="0" err="1" smtClean="0"/>
              <a:t>kembali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err="1" smtClean="0"/>
              <a:t>x,y</a:t>
            </a:r>
            <a:r>
              <a:rPr lang="en-US" sz="2400" dirty="0" smtClean="0"/>
              <a:t>)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diferensial</a:t>
            </a:r>
            <a:r>
              <a:rPr lang="en-US" sz="2400" dirty="0" smtClean="0"/>
              <a:t> </a:t>
            </a:r>
            <a:r>
              <a:rPr lang="en-US" sz="2400" dirty="0" err="1" smtClean="0"/>
              <a:t>menyatakan</a:t>
            </a:r>
            <a:r>
              <a:rPr lang="en-US" sz="2400" dirty="0" smtClean="0"/>
              <a:t> </a:t>
            </a:r>
            <a:r>
              <a:rPr lang="en-US" sz="2400" dirty="0" err="1" smtClean="0"/>
              <a:t>gradien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singgung</a:t>
            </a:r>
            <a:r>
              <a:rPr lang="en-US" sz="2400" dirty="0" smtClean="0"/>
              <a:t> </a:t>
            </a:r>
            <a:r>
              <a:rPr lang="en-US" sz="2400" dirty="0" err="1" smtClean="0"/>
              <a:t>kurva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i="1" dirty="0" smtClean="0"/>
              <a:t> </a:t>
            </a:r>
            <a:r>
              <a:rPr lang="en-US" sz="2400" dirty="0" smtClean="0"/>
              <a:t>(</a:t>
            </a:r>
            <a:r>
              <a:rPr lang="en-US" sz="2400" i="1" dirty="0" err="1" smtClean="0"/>
              <a:t>x,y</a:t>
            </a:r>
            <a:r>
              <a:rPr lang="en-US" sz="2400" dirty="0" smtClean="0"/>
              <a:t>)</a:t>
            </a:r>
            <a:r>
              <a:rPr lang="en-US" sz="2400" i="1" dirty="0" smtClean="0"/>
              <a:t>.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Kita </a:t>
            </a:r>
            <a:r>
              <a:rPr lang="en-US" sz="2400" dirty="0" err="1" smtClean="0"/>
              <a:t>mulai</a:t>
            </a:r>
            <a:r>
              <a:rPr lang="en-US" sz="2400" dirty="0" smtClean="0"/>
              <a:t> </a:t>
            </a:r>
            <a:r>
              <a:rPr lang="en-US" sz="2400" dirty="0" err="1" smtClean="0"/>
              <a:t>menarik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singgung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gradien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Euler. </a:t>
            </a:r>
          </a:p>
          <a:p>
            <a:r>
              <a:rPr lang="en-US" sz="2400" dirty="0" err="1" smtClean="0"/>
              <a:t>Selanjutnya</a:t>
            </a:r>
            <a:r>
              <a:rPr lang="en-US" sz="2400" dirty="0" smtClean="0"/>
              <a:t>,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</a:t>
            </a:r>
            <a:r>
              <a:rPr lang="en-US" sz="2400" dirty="0" err="1" smtClean="0"/>
              <a:t>ditarik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gradien</a:t>
            </a:r>
            <a:r>
              <a:rPr lang="en-US" sz="2400" dirty="0" smtClean="0"/>
              <a:t>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titik</a:t>
            </a:r>
            <a:r>
              <a:rPr lang="en-US" sz="2400" dirty="0" smtClean="0"/>
              <a:t> 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),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err="1" smtClean="0"/>
              <a:t>dihitung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Euler.  </a:t>
            </a:r>
          </a:p>
          <a:p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ulang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kali, </a:t>
            </a:r>
            <a:r>
              <a:rPr lang="en-US" sz="2400" dirty="0" err="1" smtClean="0"/>
              <a:t>misalnya</a:t>
            </a:r>
            <a:r>
              <a:rPr lang="en-US" sz="2400" dirty="0" smtClean="0"/>
              <a:t> </a:t>
            </a:r>
            <a:r>
              <a:rPr lang="en-US" sz="2400" dirty="0" err="1" smtClean="0"/>
              <a:t>sampai</a:t>
            </a:r>
            <a:r>
              <a:rPr lang="en-US" sz="2400" dirty="0" smtClean="0"/>
              <a:t> </a:t>
            </a:r>
            <a:r>
              <a:rPr lang="en-US" sz="2400" dirty="0" err="1" smtClean="0"/>
              <a:t>lelaran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-n,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hasilnya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patah-patah</a:t>
            </a:r>
            <a:r>
              <a:rPr lang="en-US" sz="2400" dirty="0" smtClean="0"/>
              <a:t>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ditunjukkan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88449" name="Object 1"/>
          <p:cNvGraphicFramePr>
            <a:graphicFrameLocks noChangeAspect="1"/>
          </p:cNvGraphicFramePr>
          <p:nvPr/>
        </p:nvGraphicFramePr>
        <p:xfrm>
          <a:off x="609600" y="914400"/>
          <a:ext cx="7924800" cy="4897565"/>
        </p:xfrm>
        <a:graphic>
          <a:graphicData uri="http://schemas.openxmlformats.org/presentationml/2006/ole">
            <p:oleObj spid="_x0000_s488449" r:id="rId3" imgW="4323588" imgH="2673096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Diferensial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400" b="1" dirty="0" err="1" smtClean="0"/>
              <a:t>Persamaan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diferensial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b="1" dirty="0" smtClean="0"/>
              <a:t>(PDB)</a:t>
            </a:r>
            <a:r>
              <a:rPr lang="en-US" sz="2400" dirty="0" smtClean="0"/>
              <a:t> - </a:t>
            </a:r>
            <a:r>
              <a:rPr lang="en-US" sz="2400" i="1" dirty="0" smtClean="0"/>
              <a:t>Ordinary Differential Equations</a:t>
            </a:r>
            <a:r>
              <a:rPr lang="en-US" sz="2400" dirty="0" smtClean="0"/>
              <a:t> (ODE).</a:t>
            </a:r>
          </a:p>
          <a:p>
            <a:pPr marL="514350" indent="-514350">
              <a:buNone/>
            </a:pPr>
            <a:r>
              <a:rPr lang="en-US" sz="2400" dirty="0" smtClean="0"/>
              <a:t>	PDB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.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disimbolkan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dirty="0" smtClean="0"/>
              <a:t>.</a:t>
            </a:r>
          </a:p>
          <a:p>
            <a:pPr marL="514350" lvl="0" indent="-514350">
              <a:buNone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476162" name="Object 2"/>
          <p:cNvGraphicFramePr>
            <a:graphicFrameLocks noChangeAspect="1"/>
          </p:cNvGraphicFramePr>
          <p:nvPr/>
        </p:nvGraphicFramePr>
        <p:xfrm>
          <a:off x="1066800" y="3810000"/>
          <a:ext cx="7761476" cy="2438400"/>
        </p:xfrm>
        <a:graphic>
          <a:graphicData uri="http://schemas.openxmlformats.org/presentationml/2006/ole">
            <p:oleObj spid="_x0000_s476162" name="Document" r:id="rId3" imgW="4583174" imgH="144080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5440363"/>
          </a:xfrm>
        </p:spPr>
        <p:txBody>
          <a:bodyPr/>
          <a:lstStyle/>
          <a:p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tafsiran</a:t>
            </a:r>
            <a:r>
              <a:rPr lang="en-US" sz="2400" dirty="0" smtClean="0"/>
              <a:t> </a:t>
            </a:r>
            <a:r>
              <a:rPr lang="en-US" sz="2400" dirty="0" err="1" smtClean="0"/>
              <a:t>geometri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menurunkan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Euler. </a:t>
            </a:r>
            <a:r>
              <a:rPr lang="en-US" sz="2400" dirty="0" err="1" smtClean="0"/>
              <a:t>Tinjau</a:t>
            </a:r>
            <a:r>
              <a:rPr lang="en-US" sz="2400" dirty="0" smtClean="0"/>
              <a:t>  </a:t>
            </a:r>
            <a:r>
              <a:rPr lang="en-US" sz="2400" dirty="0" err="1" smtClean="0"/>
              <a:t>Gambar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. </a:t>
            </a:r>
            <a:r>
              <a:rPr lang="en-US" sz="2400" dirty="0" err="1" smtClean="0"/>
              <a:t>Gradien</a:t>
            </a:r>
            <a:r>
              <a:rPr lang="en-US" sz="2400" dirty="0" smtClean="0"/>
              <a:t> (</a:t>
            </a:r>
            <a:r>
              <a:rPr lang="en-US" sz="2400" i="1" dirty="0" smtClean="0"/>
              <a:t>m</a:t>
            </a:r>
            <a:r>
              <a:rPr lang="en-US" sz="2400" dirty="0" smtClean="0"/>
              <a:t>)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singgung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US" sz="2400" i="1" dirty="0" smtClean="0"/>
              <a:t>		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494594" name="Object 2"/>
          <p:cNvGraphicFramePr>
            <a:graphicFrameLocks noChangeAspect="1"/>
          </p:cNvGraphicFramePr>
          <p:nvPr/>
        </p:nvGraphicFramePr>
        <p:xfrm>
          <a:off x="777875" y="4495800"/>
          <a:ext cx="8366125" cy="1812925"/>
        </p:xfrm>
        <a:graphic>
          <a:graphicData uri="http://schemas.openxmlformats.org/presentationml/2006/ole">
            <p:oleObj spid="_x0000_s494594" name="Document" r:id="rId3" imgW="4583174" imgH="999195" progId="Word.Document.12">
              <p:embed/>
            </p:oleObj>
          </a:graphicData>
        </a:graphic>
      </p:graphicFrame>
      <p:sp>
        <p:nvSpPr>
          <p:cNvPr id="494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94595" name="Object 3"/>
          <p:cNvGraphicFramePr>
            <a:graphicFrameLocks noChangeAspect="1"/>
          </p:cNvGraphicFramePr>
          <p:nvPr/>
        </p:nvGraphicFramePr>
        <p:xfrm>
          <a:off x="2057400" y="1676400"/>
          <a:ext cx="3778624" cy="2971800"/>
        </p:xfrm>
        <a:graphic>
          <a:graphicData uri="http://schemas.openxmlformats.org/presentationml/2006/ole">
            <p:oleObj spid="_x0000_s494595" r:id="rId4" imgW="3048000" imgH="2388108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US" sz="3200" b="1" dirty="0" err="1"/>
              <a:t>Metode</a:t>
            </a:r>
            <a:r>
              <a:rPr lang="en-US" sz="3200" b="1" dirty="0"/>
              <a:t> </a:t>
            </a:r>
            <a:r>
              <a:rPr lang="en-US" sz="3200" b="1" dirty="0" err="1"/>
              <a:t>Heun</a:t>
            </a:r>
            <a:r>
              <a:rPr lang="en-US" sz="3200" b="1" dirty="0"/>
              <a:t> (</a:t>
            </a:r>
            <a:r>
              <a:rPr lang="en-US" sz="3200" b="1" dirty="0" err="1"/>
              <a:t>Perbaikan</a:t>
            </a:r>
            <a:r>
              <a:rPr lang="en-US" sz="3200" b="1" dirty="0"/>
              <a:t> </a:t>
            </a:r>
            <a:r>
              <a:rPr lang="en-US" sz="3200" b="1" dirty="0" err="1"/>
              <a:t>Metoda</a:t>
            </a:r>
            <a:r>
              <a:rPr lang="en-US" sz="3200" b="1" dirty="0"/>
              <a:t> Euler</a:t>
            </a:r>
            <a:r>
              <a:rPr lang="en-US" sz="3200" b="1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Metode</a:t>
            </a:r>
            <a:r>
              <a:rPr lang="en-US" dirty="0" smtClean="0"/>
              <a:t> Euler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ketelitian</a:t>
            </a:r>
            <a:r>
              <a:rPr lang="en-US" dirty="0" smtClean="0"/>
              <a:t> yang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galatnya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(</a:t>
            </a:r>
            <a:r>
              <a:rPr lang="en-US" dirty="0" err="1" smtClean="0"/>
              <a:t>sebanding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h</a:t>
            </a:r>
            <a:r>
              <a:rPr lang="en-US" dirty="0" smtClean="0"/>
              <a:t>). </a:t>
            </a:r>
          </a:p>
          <a:p>
            <a:endParaRPr lang="en-US" dirty="0" smtClean="0"/>
          </a:p>
          <a:p>
            <a:r>
              <a:rPr lang="en-US" dirty="0" err="1" smtClean="0"/>
              <a:t>Buruknya</a:t>
            </a:r>
            <a:r>
              <a:rPr lang="en-US" dirty="0" smtClean="0"/>
              <a:t> </a:t>
            </a:r>
            <a:r>
              <a:rPr lang="en-US" dirty="0" err="1" smtClean="0"/>
              <a:t>galat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dikurangi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Heun</a:t>
            </a:r>
            <a:r>
              <a:rPr lang="en-US" dirty="0" smtClean="0"/>
              <a:t>,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Euler (</a:t>
            </a:r>
            <a:r>
              <a:rPr lang="en-US" i="1" dirty="0" smtClean="0"/>
              <a:t>modified Euler's method</a:t>
            </a:r>
            <a:r>
              <a:rPr lang="en-US" dirty="0" smtClean="0"/>
              <a:t>). </a:t>
            </a:r>
          </a:p>
          <a:p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Heun</a:t>
            </a:r>
            <a:r>
              <a:rPr lang="en-US" dirty="0" smtClean="0"/>
              <a:t>,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Euler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(</a:t>
            </a:r>
            <a:r>
              <a:rPr lang="en-US" i="1" dirty="0" smtClean="0"/>
              <a:t>predictor</a:t>
            </a:r>
            <a:r>
              <a:rPr lang="en-US" dirty="0" smtClean="0"/>
              <a:t>). S</a:t>
            </a:r>
          </a:p>
          <a:p>
            <a:endParaRPr lang="en-US" dirty="0" smtClean="0"/>
          </a:p>
          <a:p>
            <a:r>
              <a:rPr lang="en-US" dirty="0" err="1" smtClean="0"/>
              <a:t>Selanjutnya</a:t>
            </a:r>
            <a:r>
              <a:rPr lang="en-US" dirty="0" smtClean="0"/>
              <a:t>,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diperbaiki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Heun</a:t>
            </a:r>
            <a:r>
              <a:rPr lang="en-US" dirty="0" smtClean="0"/>
              <a:t> (</a:t>
            </a:r>
            <a:r>
              <a:rPr lang="en-US" i="1" dirty="0" smtClean="0"/>
              <a:t>corrector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Heun</a:t>
            </a:r>
            <a:r>
              <a:rPr lang="en-US" sz="2800" dirty="0" smtClean="0"/>
              <a:t>: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 </a:t>
            </a:r>
            <a:r>
              <a:rPr lang="en-US" sz="2800" i="1" baseline="30000" dirty="0" smtClean="0"/>
              <a:t>h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[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) +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)]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, </a:t>
            </a:r>
            <a:r>
              <a:rPr lang="en-US" sz="2800" dirty="0" err="1" smtClean="0"/>
              <a:t>suku</a:t>
            </a:r>
            <a:r>
              <a:rPr lang="en-US" sz="2800" dirty="0" smtClean="0"/>
              <a:t> </a:t>
            </a:r>
            <a:r>
              <a:rPr lang="en-US" sz="2800" dirty="0" err="1" smtClean="0"/>
              <a:t>ruas</a:t>
            </a:r>
            <a:r>
              <a:rPr lang="en-US" sz="2800" dirty="0" smtClean="0"/>
              <a:t> </a:t>
            </a:r>
            <a:r>
              <a:rPr lang="en-US" sz="2800" dirty="0" err="1" smtClean="0"/>
              <a:t>kanan</a:t>
            </a:r>
            <a:r>
              <a:rPr lang="en-US" sz="2800" dirty="0" smtClean="0"/>
              <a:t> </a:t>
            </a:r>
            <a:r>
              <a:rPr lang="en-US" sz="2800" dirty="0" err="1" smtClean="0"/>
              <a:t>mengandung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.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solusi</a:t>
            </a:r>
            <a:r>
              <a:rPr lang="en-US" sz="2800" dirty="0" smtClean="0"/>
              <a:t> </a:t>
            </a:r>
            <a:r>
              <a:rPr lang="en-US" sz="2800" dirty="0" err="1" smtClean="0"/>
              <a:t>perkiraan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(</a:t>
            </a:r>
            <a:r>
              <a:rPr lang="en-US" sz="2800" i="1" dirty="0" smtClean="0"/>
              <a:t>predictor</a:t>
            </a:r>
            <a:r>
              <a:rPr lang="en-US" sz="2800" dirty="0" smtClean="0"/>
              <a:t>) yang </a:t>
            </a:r>
            <a:r>
              <a:rPr lang="en-US" sz="2800" dirty="0" err="1" smtClean="0"/>
              <a:t>dihitung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Euler. 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,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Heun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i="1" dirty="0" smtClean="0"/>
              <a:t>Predictor</a:t>
            </a:r>
            <a:r>
              <a:rPr lang="en-US" sz="2800" dirty="0" smtClean="0"/>
              <a:t>  :  </a:t>
            </a:r>
            <a:r>
              <a:rPr lang="en-US" sz="2800" i="1" dirty="0" smtClean="0"/>
              <a:t>y</a:t>
            </a:r>
            <a:r>
              <a:rPr lang="en-US" sz="2800" baseline="30000" dirty="0" smtClean="0"/>
              <a:t>(0)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 </a:t>
            </a:r>
            <a:r>
              <a:rPr lang="en-US" sz="2800" dirty="0" smtClean="0"/>
              <a:t> =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+ </a:t>
            </a:r>
            <a:r>
              <a:rPr lang="en-US" sz="2800" i="1" dirty="0" err="1" smtClean="0"/>
              <a:t>hf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)			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i="1" dirty="0" smtClean="0"/>
              <a:t>Corrector </a:t>
            </a:r>
            <a:r>
              <a:rPr lang="en-US" sz="2800" dirty="0" smtClean="0"/>
              <a:t>: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       </a:t>
            </a:r>
            <a:r>
              <a:rPr lang="en-US" sz="2800" dirty="0" smtClean="0"/>
              <a:t>= y</a:t>
            </a:r>
            <a:r>
              <a:rPr lang="en-US" sz="2800" baseline="-25000" dirty="0" smtClean="0"/>
              <a:t>r</a:t>
            </a:r>
            <a:r>
              <a:rPr lang="en-US" sz="2800" dirty="0" smtClean="0"/>
              <a:t> + </a:t>
            </a:r>
            <a:r>
              <a:rPr lang="en-US" sz="2800" i="1" baseline="30000" dirty="0" smtClean="0"/>
              <a:t>h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[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) +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baseline="30000" dirty="0" smtClean="0"/>
              <a:t>(0)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)]	</a:t>
            </a: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kesatuan</a:t>
            </a:r>
            <a:r>
              <a:rPr lang="en-US" sz="2800" dirty="0" smtClean="0"/>
              <a:t>,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 </a:t>
            </a:r>
            <a:r>
              <a:rPr lang="en-US" sz="2800" i="1" baseline="30000" dirty="0" smtClean="0"/>
              <a:t>h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[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err="1" smtClean="0"/>
              <a:t>,</a:t>
            </a:r>
            <a:r>
              <a:rPr lang="en-US" sz="2800" i="1" dirty="0" err="1" smtClean="0"/>
              <a:t>y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) +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+ </a:t>
            </a:r>
            <a:r>
              <a:rPr lang="en-US" sz="2800" i="1" dirty="0" err="1" smtClean="0"/>
              <a:t>hf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)]		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marL="342900" lvl="2" indent="-342900"/>
            <a:r>
              <a:rPr lang="en-US" sz="2800" dirty="0" err="1" smtClean="0"/>
              <a:t>Tafsiran</a:t>
            </a:r>
            <a:r>
              <a:rPr lang="en-US" sz="2800" dirty="0" smtClean="0"/>
              <a:t> </a:t>
            </a:r>
            <a:r>
              <a:rPr lang="en-US" sz="2800" dirty="0" err="1" smtClean="0"/>
              <a:t>Geometri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Heun</a:t>
            </a:r>
            <a:r>
              <a:rPr lang="en-US" sz="2800" dirty="0" smtClean="0"/>
              <a:t>:</a:t>
            </a:r>
          </a:p>
          <a:p>
            <a:pPr marL="342900" lvl="2" indent="-342900"/>
            <a:endParaRPr lang="en-US" sz="2800" dirty="0" smtClean="0"/>
          </a:p>
          <a:p>
            <a:pPr marL="342900" lvl="2" indent="-342900"/>
            <a:endParaRPr lang="en-US" sz="2800" dirty="0" smtClean="0"/>
          </a:p>
          <a:p>
            <a:pPr marL="342900" lvl="2" indent="-342900"/>
            <a:endParaRPr lang="en-US" sz="2800" dirty="0" smtClean="0"/>
          </a:p>
          <a:p>
            <a:pPr marL="342900" lvl="2" indent="-342900"/>
            <a:endParaRPr lang="en-US" sz="2800" dirty="0" smtClean="0"/>
          </a:p>
          <a:p>
            <a:pPr marL="342900" lvl="2" indent="-342900"/>
            <a:endParaRPr lang="en-US" sz="2800" dirty="0" smtClean="0"/>
          </a:p>
          <a:p>
            <a:pPr marL="342900" lvl="2" indent="-342900"/>
            <a:endParaRPr lang="en-US" sz="2800" dirty="0" smtClean="0"/>
          </a:p>
          <a:p>
            <a:pPr marL="342900" lvl="2" indent="-342900"/>
            <a:r>
              <a:rPr lang="en-US" sz="2800" dirty="0" err="1" smtClean="0"/>
              <a:t>Galat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Heun</a:t>
            </a:r>
            <a:r>
              <a:rPr lang="en-US" sz="2800" dirty="0" smtClean="0"/>
              <a:t>:</a:t>
            </a:r>
          </a:p>
          <a:p>
            <a:pPr marL="342900" lvl="2" indent="-342900"/>
            <a:endParaRPr lang="en-US" sz="2800" dirty="0" smtClean="0"/>
          </a:p>
          <a:p>
            <a:pPr marL="342900" lvl="2" indent="-342900"/>
            <a:endParaRPr lang="en-US" sz="2800" dirty="0" smtClean="0"/>
          </a:p>
          <a:p>
            <a:pPr marL="342900" lvl="2" indent="-342900">
              <a:buNone/>
            </a:pPr>
            <a:r>
              <a:rPr lang="en-US" sz="2800" dirty="0" smtClean="0"/>
              <a:t> 	      =  </a:t>
            </a:r>
            <a:r>
              <a:rPr lang="en-US" sz="2800" i="1" dirty="0" smtClean="0"/>
              <a:t>O</a:t>
            </a:r>
            <a:r>
              <a:rPr lang="en-US" sz="2800" dirty="0" smtClean="0"/>
              <a:t>(</a:t>
            </a:r>
            <a:r>
              <a:rPr lang="en-US" sz="2800" i="1" dirty="0" smtClean="0"/>
              <a:t>h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099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09953" name="Object 1"/>
          <p:cNvGraphicFramePr>
            <a:graphicFrameLocks noChangeAspect="1"/>
          </p:cNvGraphicFramePr>
          <p:nvPr/>
        </p:nvGraphicFramePr>
        <p:xfrm>
          <a:off x="1905000" y="1143000"/>
          <a:ext cx="4703830" cy="2971800"/>
        </p:xfrm>
        <a:graphic>
          <a:graphicData uri="http://schemas.openxmlformats.org/presentationml/2006/ole">
            <p:oleObj spid="_x0000_s509953" r:id="rId3" imgW="2648712" imgH="2159508" progId="Visio.Drawing.11">
              <p:embed/>
            </p:oleObj>
          </a:graphicData>
        </a:graphic>
      </p:graphicFrame>
      <p:graphicFrame>
        <p:nvGraphicFramePr>
          <p:cNvPr id="509955" name="Object 3"/>
          <p:cNvGraphicFramePr>
            <a:graphicFrameLocks noChangeAspect="1"/>
          </p:cNvGraphicFramePr>
          <p:nvPr/>
        </p:nvGraphicFramePr>
        <p:xfrm>
          <a:off x="914400" y="4495800"/>
          <a:ext cx="10644649" cy="914400"/>
        </p:xfrm>
        <a:graphic>
          <a:graphicData uri="http://schemas.openxmlformats.org/presentationml/2006/ole">
            <p:oleObj spid="_x0000_s509955" name="Document" r:id="rId4" imgW="4583174" imgH="39405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Galat</a:t>
            </a:r>
            <a:r>
              <a:rPr lang="en-US" sz="2800" dirty="0" smtClean="0"/>
              <a:t> </a:t>
            </a:r>
            <a:r>
              <a:rPr lang="en-US" sz="2800" dirty="0" err="1" smtClean="0"/>
              <a:t>longgokan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513026" name="Object 2"/>
          <p:cNvGraphicFramePr>
            <a:graphicFrameLocks noChangeAspect="1"/>
          </p:cNvGraphicFramePr>
          <p:nvPr/>
        </p:nvGraphicFramePr>
        <p:xfrm>
          <a:off x="838200" y="914400"/>
          <a:ext cx="9540875" cy="1812925"/>
        </p:xfrm>
        <a:graphic>
          <a:graphicData uri="http://schemas.openxmlformats.org/presentationml/2006/ole">
            <p:oleObj spid="_x0000_s513026" name="Document" r:id="rId3" imgW="4583174" imgH="877087" progId="Word.Document.12">
              <p:embed/>
            </p:oleObj>
          </a:graphicData>
        </a:graphic>
      </p:graphicFrame>
      <p:sp>
        <p:nvSpPr>
          <p:cNvPr id="513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13027" name="Object 3"/>
          <p:cNvGraphicFramePr>
            <a:graphicFrameLocks noChangeAspect="1"/>
          </p:cNvGraphicFramePr>
          <p:nvPr/>
        </p:nvGraphicFramePr>
        <p:xfrm>
          <a:off x="2209800" y="2819400"/>
          <a:ext cx="4267200" cy="3540539"/>
        </p:xfrm>
        <a:graphic>
          <a:graphicData uri="http://schemas.openxmlformats.org/presentationml/2006/ole">
            <p:oleObj spid="_x0000_s513027" r:id="rId4" imgW="3048000" imgH="2362200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dirty="0" err="1" smtClean="0">
                <a:latin typeface="Courier New" pitchFamily="49" charset="0"/>
                <a:cs typeface="Courier New" pitchFamily="49" charset="0"/>
              </a:rPr>
              <a:t>y_Heun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(x0, y0, b, h:real):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menghitung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y(b)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metode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Heun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pada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PDB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		y'=f(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);   y(x0)=y0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 r, n: 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 x, y, </a:t>
            </a:r>
            <a:r>
              <a:rPr lang="en-US" sz="3400" dirty="0" err="1" smtClean="0">
                <a:latin typeface="Courier New" pitchFamily="49" charset="0"/>
                <a:cs typeface="Courier New" pitchFamily="49" charset="0"/>
              </a:rPr>
              <a:t>y_s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begin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n:=(b-x0)/h;	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jumlah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langkah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y:=y0;		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awal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x:=x0;</a:t>
            </a: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r:=1 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do 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    begin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3400" dirty="0" err="1" smtClean="0">
                <a:latin typeface="Courier New" pitchFamily="49" charset="0"/>
                <a:cs typeface="Courier New" pitchFamily="49" charset="0"/>
              </a:rPr>
              <a:t>y_s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:=y;				   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{ y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dari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langkah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r-1 }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    y:=y + h*f(</a:t>
            </a:r>
            <a:r>
              <a:rPr lang="en-US" sz="3400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);		  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{ y(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Euler }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    y:=</a:t>
            </a:r>
            <a:r>
              <a:rPr lang="en-US" sz="3400" dirty="0" err="1" smtClean="0">
                <a:latin typeface="Courier New" pitchFamily="49" charset="0"/>
                <a:cs typeface="Courier New" pitchFamily="49" charset="0"/>
              </a:rPr>
              <a:t>y_s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+ h/2 * ((f(</a:t>
            </a:r>
            <a:r>
              <a:rPr lang="en-US" sz="3400" dirty="0" err="1" smtClean="0">
                <a:latin typeface="Courier New" pitchFamily="49" charset="0"/>
                <a:cs typeface="Courier New" pitchFamily="49" charset="0"/>
              </a:rPr>
              <a:t>x,y_s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) + f(</a:t>
            </a:r>
            <a:r>
              <a:rPr lang="en-US" sz="3400" dirty="0" err="1" smtClean="0">
                <a:latin typeface="Courier New" pitchFamily="49" charset="0"/>
                <a:cs typeface="Courier New" pitchFamily="49" charset="0"/>
              </a:rPr>
              <a:t>x+h,y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));  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{ y(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							    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Heun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   x:=x+1;				        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i="1" dirty="0" err="1" smtClean="0">
                <a:latin typeface="Courier New" pitchFamily="49" charset="0"/>
                <a:cs typeface="Courier New" pitchFamily="49" charset="0"/>
              </a:rPr>
              <a:t>berikutnya</a:t>
            </a:r>
            <a:r>
              <a:rPr lang="en-US" sz="34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3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3400" dirty="0" err="1" smtClean="0">
                <a:latin typeface="Courier New" pitchFamily="49" charset="0"/>
                <a:cs typeface="Courier New" pitchFamily="49" charset="0"/>
              </a:rPr>
              <a:t>y_Heun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:=y;</a:t>
            </a:r>
          </a:p>
          <a:p>
            <a:pPr>
              <a:buNone/>
            </a:pP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4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3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 err="1" smtClean="0"/>
              <a:t>Contoh</a:t>
            </a:r>
            <a:r>
              <a:rPr lang="en-US" sz="2400" dirty="0" smtClean="0"/>
              <a:t>: 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PDB 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err="1" smtClean="0"/>
              <a:t>dy</a:t>
            </a:r>
            <a:r>
              <a:rPr lang="en-US" sz="2400" dirty="0" smtClean="0"/>
              <a:t>/</a:t>
            </a:r>
            <a:r>
              <a:rPr lang="en-US" sz="2400" i="1" dirty="0" err="1" smtClean="0"/>
              <a:t>dx</a:t>
            </a:r>
            <a:r>
              <a:rPr lang="en-US" sz="2400" dirty="0" smtClean="0"/>
              <a:t> = 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y </a:t>
            </a:r>
            <a:r>
              <a:rPr lang="en-US" sz="2400" dirty="0" smtClean="0"/>
              <a:t>  ;  </a:t>
            </a:r>
            <a:r>
              <a:rPr lang="en-US" sz="2400" i="1" dirty="0" smtClean="0"/>
              <a:t>y</a:t>
            </a:r>
            <a:r>
              <a:rPr lang="en-US" sz="2400" dirty="0" smtClean="0"/>
              <a:t>(0) = 1</a:t>
            </a:r>
          </a:p>
          <a:p>
            <a:pPr>
              <a:buNone/>
            </a:pPr>
            <a:r>
              <a:rPr lang="en-US" sz="2400" dirty="0" err="1" smtClean="0"/>
              <a:t>Hitung</a:t>
            </a:r>
            <a:r>
              <a:rPr lang="en-US" sz="2400" dirty="0" smtClean="0"/>
              <a:t>  </a:t>
            </a:r>
            <a:r>
              <a:rPr lang="en-US" sz="2400" i="1" dirty="0" smtClean="0"/>
              <a:t>y </a:t>
            </a:r>
            <a:r>
              <a:rPr lang="en-US" sz="2400" dirty="0" smtClean="0"/>
              <a:t>(0.10)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Heun</a:t>
            </a:r>
            <a:r>
              <a:rPr lang="en-US" sz="2400" dirty="0" smtClean="0"/>
              <a:t> (</a:t>
            </a:r>
            <a:r>
              <a:rPr lang="en-US" sz="2400" i="1" dirty="0" smtClean="0"/>
              <a:t>h </a:t>
            </a:r>
            <a:r>
              <a:rPr lang="en-US" sz="2400" dirty="0" smtClean="0"/>
              <a:t>= 0.02)</a:t>
            </a:r>
          </a:p>
          <a:p>
            <a:pPr>
              <a:buNone/>
            </a:pPr>
            <a:r>
              <a:rPr lang="en-US" sz="2400" b="1" dirty="0" err="1" smtClean="0"/>
              <a:t>Penyelesaian</a:t>
            </a:r>
            <a:r>
              <a:rPr lang="en-US" sz="2400" b="1" dirty="0" smtClean="0"/>
              <a:t>: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err="1" smtClean="0"/>
              <a:t>Diketahui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dirty="0" smtClean="0"/>
              <a:t>) = </a:t>
            </a:r>
            <a:r>
              <a:rPr lang="en-US" sz="2400" i="1" dirty="0" smtClean="0"/>
              <a:t>x</a:t>
            </a:r>
            <a:r>
              <a:rPr lang="en-US" sz="2400" dirty="0" smtClean="0"/>
              <a:t> + </a:t>
            </a:r>
            <a:r>
              <a:rPr lang="en-US" sz="2400" i="1" dirty="0" smtClean="0"/>
              <a:t>y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a</a:t>
            </a:r>
            <a:r>
              <a:rPr lang="en-US" sz="2400" dirty="0" smtClean="0"/>
              <a:t> =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= 0;  </a:t>
            </a:r>
            <a:r>
              <a:rPr lang="en-US" sz="2400" i="1" dirty="0" smtClean="0"/>
              <a:t>b</a:t>
            </a:r>
            <a:r>
              <a:rPr lang="en-US" sz="2400" dirty="0" smtClean="0"/>
              <a:t> = 0.10; 	</a:t>
            </a:r>
            <a:r>
              <a:rPr lang="en-US" sz="2400" i="1" dirty="0" smtClean="0"/>
              <a:t>h</a:t>
            </a:r>
            <a:r>
              <a:rPr lang="en-US" sz="2400" dirty="0" smtClean="0"/>
              <a:t> = 0.02</a:t>
            </a:r>
          </a:p>
          <a:p>
            <a:pPr>
              <a:buNone/>
            </a:pPr>
            <a:r>
              <a:rPr lang="en-US" sz="2400" dirty="0" err="1" smtClean="0"/>
              <a:t>maka</a:t>
            </a:r>
            <a:r>
              <a:rPr lang="en-US" sz="2400" dirty="0" smtClean="0"/>
              <a:t>   </a:t>
            </a:r>
            <a:r>
              <a:rPr lang="en-US" sz="2400" i="1" dirty="0" smtClean="0"/>
              <a:t>n </a:t>
            </a:r>
            <a:r>
              <a:rPr lang="en-US" sz="2400" dirty="0" smtClean="0"/>
              <a:t>= (0.10 - 0)/0.02 = 5 (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langkah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err="1" smtClean="0"/>
              <a:t>Langkah-langkah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 </a:t>
            </a:r>
            <a:r>
              <a:rPr lang="en-US" sz="2400" dirty="0" smtClean="0"/>
              <a:t>= 0.02   </a:t>
            </a:r>
            <a:r>
              <a:rPr lang="en-US" sz="2400" dirty="0" smtClean="0">
                <a:sym typeface="Symbol"/>
              </a:rPr>
              <a:t></a:t>
            </a:r>
            <a:r>
              <a:rPr lang="en-US" sz="2400" dirty="0" smtClean="0"/>
              <a:t>  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(0)</a:t>
            </a:r>
            <a:r>
              <a:rPr lang="en-US" sz="2400" baseline="-25000" dirty="0" smtClean="0"/>
              <a:t>1   </a:t>
            </a:r>
            <a:r>
              <a:rPr lang="en-US" sz="2400" dirty="0" smtClean="0"/>
              <a:t>=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+ </a:t>
            </a:r>
            <a:r>
              <a:rPr lang="en-US" sz="2400" i="1" dirty="0" err="1" smtClean="0"/>
              <a:t>hf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</a:t>
            </a:r>
          </a:p>
          <a:p>
            <a:pPr>
              <a:buNone/>
            </a:pPr>
            <a:r>
              <a:rPr lang="en-US" sz="2400" dirty="0" smtClean="0"/>
              <a:t>			             = 1 + 0.02(0 + 1) </a:t>
            </a:r>
          </a:p>
          <a:p>
            <a:pPr>
              <a:buNone/>
            </a:pPr>
            <a:r>
              <a:rPr lang="en-US" sz="2400" dirty="0" smtClean="0"/>
              <a:t>			             = 1.0200</a:t>
            </a:r>
          </a:p>
          <a:p>
            <a:pPr>
              <a:buNone/>
            </a:pPr>
            <a:r>
              <a:rPr lang="en-US" sz="2400" dirty="0" smtClean="0"/>
              <a:t> 		                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(1)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 = 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 </a:t>
            </a:r>
            <a:r>
              <a:rPr lang="en-US" sz="2400" dirty="0" smtClean="0"/>
              <a:t>+ (</a:t>
            </a:r>
            <a:r>
              <a:rPr lang="en-US" sz="2400" i="1" dirty="0" smtClean="0"/>
              <a:t>h</a:t>
            </a:r>
            <a:r>
              <a:rPr lang="en-US" sz="2400" dirty="0" smtClean="0"/>
              <a:t>/2) [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,</a:t>
            </a:r>
            <a:r>
              <a:rPr lang="en-US" sz="2400" i="1" dirty="0" smtClean="0"/>
              <a:t>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+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(0)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)]</a:t>
            </a:r>
          </a:p>
          <a:p>
            <a:pPr>
              <a:buNone/>
            </a:pPr>
            <a:r>
              <a:rPr lang="en-US" sz="2400" dirty="0" smtClean="0"/>
              <a:t>			           = 1 + (0.02/2) (0 + 1 + 0.02 + 1.0200)</a:t>
            </a:r>
          </a:p>
          <a:p>
            <a:pPr>
              <a:buNone/>
            </a:pPr>
            <a:r>
              <a:rPr lang="en-US" sz="2400" dirty="0" smtClean="0"/>
              <a:t>			           = 1.0204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= 0.04 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</a:t>
            </a:r>
            <a:r>
              <a:rPr lang="en-US" i="1" dirty="0" smtClean="0"/>
              <a:t>y</a:t>
            </a:r>
            <a:r>
              <a:rPr lang="en-US" baseline="30000" dirty="0" smtClean="0"/>
              <a:t>(0)</a:t>
            </a:r>
            <a:r>
              <a:rPr lang="en-US" baseline="-25000" dirty="0" smtClean="0"/>
              <a:t>2</a:t>
            </a:r>
            <a:r>
              <a:rPr lang="en-US" dirty="0" smtClean="0"/>
              <a:t>  =  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+ </a:t>
            </a:r>
            <a:r>
              <a:rPr lang="en-US" i="1" dirty="0" err="1" smtClean="0"/>
              <a:t>hf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			   =  1.0204 + 0.02 (0.02 + 1.0204) </a:t>
            </a:r>
          </a:p>
          <a:p>
            <a:pPr>
              <a:buNone/>
            </a:pPr>
            <a:r>
              <a:rPr lang="en-US" dirty="0" smtClean="0"/>
              <a:t>			   =  1.0412</a:t>
            </a:r>
          </a:p>
          <a:p>
            <a:pPr>
              <a:buNone/>
            </a:pPr>
            <a:r>
              <a:rPr lang="en-US" dirty="0" smtClean="0"/>
              <a:t>		         </a:t>
            </a:r>
            <a:r>
              <a:rPr lang="en-US" i="1" dirty="0" smtClean="0"/>
              <a:t>y</a:t>
            </a:r>
            <a:r>
              <a:rPr lang="en-US" baseline="30000" dirty="0" smtClean="0"/>
              <a:t>(1)</a:t>
            </a:r>
            <a:r>
              <a:rPr lang="en-US" baseline="-25000" dirty="0" smtClean="0"/>
              <a:t>2   </a:t>
            </a:r>
            <a:r>
              <a:rPr lang="en-US" dirty="0" smtClean="0"/>
              <a:t>=  </a:t>
            </a:r>
            <a:r>
              <a:rPr lang="en-US" i="1" dirty="0" smtClean="0"/>
              <a:t>y</a:t>
            </a:r>
            <a:r>
              <a:rPr lang="en-US" baseline="-25000" dirty="0" smtClean="0"/>
              <a:t>1 </a:t>
            </a:r>
            <a:r>
              <a:rPr lang="en-US" dirty="0" smtClean="0"/>
              <a:t>+ (</a:t>
            </a:r>
            <a:r>
              <a:rPr lang="en-US" i="1" dirty="0" smtClean="0"/>
              <a:t>h</a:t>
            </a:r>
            <a:r>
              <a:rPr lang="en-US" dirty="0" smtClean="0"/>
              <a:t>/2) [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) +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baseline="30000" dirty="0" smtClean="0"/>
              <a:t>(0)</a:t>
            </a:r>
            <a:r>
              <a:rPr lang="en-US" baseline="-25000" dirty="0" smtClean="0"/>
              <a:t>2</a:t>
            </a:r>
            <a:r>
              <a:rPr lang="en-US" dirty="0" smtClean="0"/>
              <a:t>)]</a:t>
            </a:r>
          </a:p>
          <a:p>
            <a:pPr>
              <a:buNone/>
            </a:pPr>
            <a:r>
              <a:rPr lang="en-US" dirty="0" smtClean="0"/>
              <a:t>			   = 1.0204 + (0.02/2) [0.02 + 1.0204 + 0.04 + 1.0412]</a:t>
            </a:r>
          </a:p>
          <a:p>
            <a:pPr>
              <a:buNone/>
            </a:pPr>
            <a:r>
              <a:rPr lang="en-US" dirty="0" smtClean="0"/>
              <a:t>			   = 1.0416</a:t>
            </a:r>
          </a:p>
          <a:p>
            <a:pPr>
              <a:buNone/>
            </a:pPr>
            <a:r>
              <a:rPr lang="en-US" dirty="0" smtClean="0"/>
              <a:t>			… 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i="1" dirty="0" smtClean="0"/>
              <a:t>x</a:t>
            </a:r>
            <a:r>
              <a:rPr lang="en-US" baseline="-25000" dirty="0" smtClean="0"/>
              <a:t>5</a:t>
            </a:r>
            <a:r>
              <a:rPr lang="en-US" dirty="0" smtClean="0"/>
              <a:t> = 0.10  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 </a:t>
            </a:r>
            <a:r>
              <a:rPr lang="en-US" i="1" dirty="0" smtClean="0"/>
              <a:t>y</a:t>
            </a:r>
            <a:r>
              <a:rPr lang="en-US" baseline="30000" dirty="0" smtClean="0"/>
              <a:t>(0)</a:t>
            </a:r>
            <a:r>
              <a:rPr lang="en-US" baseline="-25000" dirty="0" smtClean="0"/>
              <a:t>5</a:t>
            </a:r>
            <a:r>
              <a:rPr lang="en-US" dirty="0" smtClean="0"/>
              <a:t>  =  </a:t>
            </a:r>
            <a:r>
              <a:rPr lang="en-US" i="1" dirty="0" smtClean="0"/>
              <a:t>y</a:t>
            </a:r>
            <a:r>
              <a:rPr lang="en-US" baseline="-25000" dirty="0" smtClean="0"/>
              <a:t>4</a:t>
            </a:r>
            <a:r>
              <a:rPr lang="en-US" dirty="0" smtClean="0"/>
              <a:t> + </a:t>
            </a:r>
            <a:r>
              <a:rPr lang="en-US" i="1" dirty="0" err="1" smtClean="0"/>
              <a:t>hf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4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baseline="-25000" dirty="0" smtClean="0"/>
              <a:t>4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         </a:t>
            </a:r>
            <a:r>
              <a:rPr lang="en-US" i="1" dirty="0" smtClean="0"/>
              <a:t>y</a:t>
            </a:r>
            <a:r>
              <a:rPr lang="en-US" baseline="30000" dirty="0" smtClean="0"/>
              <a:t>(1)</a:t>
            </a:r>
            <a:r>
              <a:rPr lang="en-US" baseline="-25000" dirty="0" smtClean="0"/>
              <a:t>5   </a:t>
            </a:r>
            <a:r>
              <a:rPr lang="en-US" dirty="0" smtClean="0"/>
              <a:t>=  </a:t>
            </a:r>
            <a:r>
              <a:rPr lang="en-US" i="1" dirty="0" smtClean="0"/>
              <a:t>y</a:t>
            </a:r>
            <a:r>
              <a:rPr lang="en-US" baseline="-25000" dirty="0" smtClean="0"/>
              <a:t>4 </a:t>
            </a:r>
            <a:r>
              <a:rPr lang="en-US" dirty="0" smtClean="0"/>
              <a:t>+ (</a:t>
            </a:r>
            <a:r>
              <a:rPr lang="en-US" i="1" dirty="0" smtClean="0"/>
              <a:t>h</a:t>
            </a:r>
            <a:r>
              <a:rPr lang="en-US" dirty="0" smtClean="0"/>
              <a:t>/2) [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4</a:t>
            </a:r>
            <a:r>
              <a:rPr lang="en-US" dirty="0" smtClean="0"/>
              <a:t>,</a:t>
            </a:r>
            <a:r>
              <a:rPr lang="en-US" i="1" dirty="0" smtClean="0"/>
              <a:t>y</a:t>
            </a:r>
            <a:r>
              <a:rPr lang="en-US" baseline="-25000" dirty="0" smtClean="0"/>
              <a:t>4</a:t>
            </a:r>
            <a:r>
              <a:rPr lang="en-US" dirty="0" smtClean="0"/>
              <a:t>) +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baseline="-25000" dirty="0" smtClean="0"/>
              <a:t>5</a:t>
            </a:r>
            <a:r>
              <a:rPr lang="en-US" dirty="0" smtClean="0"/>
              <a:t>,</a:t>
            </a:r>
            <a:r>
              <a:rPr lang="en-US" i="1" dirty="0" smtClean="0"/>
              <a:t>y</a:t>
            </a:r>
            <a:r>
              <a:rPr lang="en-US" baseline="30000" dirty="0" smtClean="0"/>
              <a:t>(0)</a:t>
            </a:r>
            <a:r>
              <a:rPr lang="en-US" baseline="-25000" dirty="0" smtClean="0"/>
              <a:t>5</a:t>
            </a:r>
            <a:r>
              <a:rPr lang="en-US" dirty="0" smtClean="0"/>
              <a:t>)]</a:t>
            </a:r>
          </a:p>
          <a:p>
            <a:pPr>
              <a:buNone/>
            </a:pPr>
            <a:r>
              <a:rPr lang="en-US" dirty="0" smtClean="0"/>
              <a:t>		                  =  1.1104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Jadi</a:t>
            </a:r>
            <a:r>
              <a:rPr lang="en-US" dirty="0" smtClean="0"/>
              <a:t>,  </a:t>
            </a:r>
            <a:r>
              <a:rPr lang="en-US" i="1" dirty="0" smtClean="0"/>
              <a:t>y </a:t>
            </a:r>
            <a:r>
              <a:rPr lang="en-US" dirty="0" smtClean="0"/>
              <a:t>(0.10) </a:t>
            </a:r>
            <a:r>
              <a:rPr lang="en-US" dirty="0" smtClean="0">
                <a:sym typeface="Symbol"/>
              </a:rPr>
              <a:t></a:t>
            </a:r>
            <a:r>
              <a:rPr lang="en-US" dirty="0" smtClean="0"/>
              <a:t> 1.1104.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err="1" smtClean="0"/>
              <a:t>Bandingkan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sejati</a:t>
            </a:r>
            <a:r>
              <a:rPr lang="en-US" dirty="0" smtClean="0"/>
              <a:t>	      		:  </a:t>
            </a:r>
            <a:r>
              <a:rPr lang="en-US" i="1" dirty="0" smtClean="0"/>
              <a:t>y</a:t>
            </a:r>
            <a:r>
              <a:rPr lang="en-US" dirty="0" smtClean="0"/>
              <a:t>(0.10) = 1.1103</a:t>
            </a:r>
          </a:p>
          <a:p>
            <a:pPr>
              <a:buNone/>
            </a:pPr>
            <a:r>
              <a:rPr lang="en-US" dirty="0" smtClean="0"/>
              <a:t>	Euler (</a:t>
            </a:r>
            <a:r>
              <a:rPr lang="en-US" dirty="0" err="1" smtClean="0"/>
              <a:t>Contoh</a:t>
            </a:r>
            <a:r>
              <a:rPr lang="en-US" dirty="0" smtClean="0"/>
              <a:t> 8.4) 		:  </a:t>
            </a:r>
            <a:r>
              <a:rPr lang="en-US" i="1" dirty="0" smtClean="0"/>
              <a:t>y</a:t>
            </a:r>
            <a:r>
              <a:rPr lang="en-US" dirty="0" smtClean="0"/>
              <a:t>(0.10) = 1.1081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Heun</a:t>
            </a:r>
            <a:r>
              <a:rPr lang="en-US" dirty="0" smtClean="0"/>
              <a:t>  (</a:t>
            </a:r>
            <a:r>
              <a:rPr lang="en-US" dirty="0" err="1" smtClean="0"/>
              <a:t>Contoh</a:t>
            </a:r>
            <a:r>
              <a:rPr lang="en-US" dirty="0" smtClean="0"/>
              <a:t> 8.5)		:  </a:t>
            </a:r>
            <a:r>
              <a:rPr lang="en-US" i="1" dirty="0" smtClean="0"/>
              <a:t>y</a:t>
            </a:r>
            <a:r>
              <a:rPr lang="en-US" dirty="0" smtClean="0"/>
              <a:t>(0.10) = 1.1104 </a:t>
            </a:r>
            <a:r>
              <a:rPr lang="en-US" dirty="0" smtClean="0">
                <a:sym typeface="Symbol"/>
              </a:rPr>
              <a:t>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Euler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/>
            <a:r>
              <a:rPr lang="en-US" sz="3200" b="1" dirty="0" err="1"/>
              <a:t>Perluasan</a:t>
            </a:r>
            <a:r>
              <a:rPr lang="en-US" sz="3200" b="1" dirty="0"/>
              <a:t> </a:t>
            </a:r>
            <a:r>
              <a:rPr lang="en-US" sz="3200" b="1" dirty="0" err="1"/>
              <a:t>Metode</a:t>
            </a:r>
            <a:r>
              <a:rPr lang="en-US" sz="3200" b="1" dirty="0"/>
              <a:t> </a:t>
            </a:r>
            <a:r>
              <a:rPr lang="en-US" sz="3200" b="1" dirty="0" err="1" smtClean="0"/>
              <a:t>Heun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Heun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diperluas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meneruskan</a:t>
            </a:r>
            <a:r>
              <a:rPr lang="en-US" sz="2400" dirty="0" smtClean="0"/>
              <a:t> </a:t>
            </a:r>
            <a:r>
              <a:rPr lang="en-US" sz="2400" dirty="0" err="1" smtClean="0"/>
              <a:t>lelarannya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(0)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     = 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 + </a:t>
            </a:r>
            <a:r>
              <a:rPr lang="en-US" sz="2400" i="1" dirty="0" err="1" smtClean="0"/>
              <a:t>hf</a:t>
            </a:r>
            <a:r>
              <a:rPr lang="en-US" sz="2400" dirty="0" smtClean="0"/>
              <a:t>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(1)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     = 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+ </a:t>
            </a:r>
            <a:r>
              <a:rPr lang="en-US" sz="2400" i="1" baseline="30000" dirty="0" smtClean="0"/>
              <a:t>h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[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) +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(0)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)]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(2)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     = 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i="1" dirty="0" smtClean="0"/>
              <a:t> </a:t>
            </a:r>
            <a:r>
              <a:rPr lang="en-US" sz="2400" dirty="0" smtClean="0"/>
              <a:t>+ </a:t>
            </a:r>
            <a:r>
              <a:rPr lang="en-US" sz="2400" i="1" baseline="30000" dirty="0" smtClean="0"/>
              <a:t>h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[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r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) +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(1)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)]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(3)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     = 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 + </a:t>
            </a:r>
            <a:r>
              <a:rPr lang="en-US" sz="2400" i="1" baseline="30000" dirty="0" smtClean="0"/>
              <a:t>h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[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r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) +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(2)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)]</a:t>
            </a:r>
          </a:p>
          <a:p>
            <a:pPr>
              <a:buNone/>
            </a:pPr>
            <a:r>
              <a:rPr lang="en-US" sz="2400" dirty="0" smtClean="0"/>
              <a:t>		....                                                                       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k</a:t>
            </a:r>
            <a:r>
              <a:rPr lang="en-US" sz="2400" baseline="30000" dirty="0" smtClean="0"/>
              <a:t>+1)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  = 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 </a:t>
            </a:r>
            <a:r>
              <a:rPr lang="en-US" sz="2400" dirty="0" smtClean="0"/>
              <a:t>+ </a:t>
            </a:r>
            <a:r>
              <a:rPr lang="en-US" sz="2400" baseline="30000" dirty="0" smtClean="0"/>
              <a:t>h</a:t>
            </a:r>
            <a:r>
              <a:rPr lang="en-US" sz="2400" dirty="0" smtClean="0"/>
              <a:t>/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[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,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dirty="0" smtClean="0"/>
              <a:t>) + 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, 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k</a:t>
            </a:r>
            <a:r>
              <a:rPr lang="en-US" sz="2400" baseline="30000" dirty="0" smtClean="0"/>
              <a:t>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)]</a:t>
            </a:r>
          </a:p>
          <a:p>
            <a:pPr>
              <a:buNone/>
            </a:pPr>
            <a:r>
              <a:rPr lang="en-US" sz="2400" dirty="0" smtClean="0"/>
              <a:t> </a:t>
            </a:r>
          </a:p>
          <a:p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berhenti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bila</a:t>
            </a:r>
            <a:r>
              <a:rPr lang="en-US" sz="2400" dirty="0" smtClean="0"/>
              <a:t>  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k</a:t>
            </a:r>
            <a:r>
              <a:rPr lang="en-US" sz="2400" baseline="30000" dirty="0" smtClean="0"/>
              <a:t>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-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k</a:t>
            </a:r>
            <a:r>
              <a:rPr lang="en-US" sz="2400" baseline="30000" dirty="0" smtClean="0"/>
              <a:t>-1)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&lt; </a:t>
            </a:r>
            <a:r>
              <a:rPr lang="en-US" sz="2400" i="1" dirty="0" smtClean="0">
                <a:sym typeface="Symbol"/>
              </a:rPr>
              <a:t>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Deret</a:t>
            </a:r>
            <a:r>
              <a:rPr lang="en-US" dirty="0" smtClean="0"/>
              <a:t> Taylor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deret</a:t>
            </a:r>
            <a:r>
              <a:rPr lang="en-US" sz="2600" dirty="0" smtClean="0"/>
              <a:t> Taylor 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yang </a:t>
            </a:r>
            <a:r>
              <a:rPr lang="en-US" sz="2600" dirty="0" err="1" smtClean="0"/>
              <a:t>umum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dirty="0" err="1" smtClean="0"/>
              <a:t>menurunkan</a:t>
            </a:r>
            <a:r>
              <a:rPr lang="en-US" sz="2600" dirty="0" smtClean="0"/>
              <a:t> </a:t>
            </a:r>
            <a:r>
              <a:rPr lang="en-US" sz="2600" dirty="0" err="1" smtClean="0"/>
              <a:t>rumus-rumus</a:t>
            </a:r>
            <a:r>
              <a:rPr lang="en-US" sz="2600" dirty="0" smtClean="0"/>
              <a:t> </a:t>
            </a:r>
            <a:r>
              <a:rPr lang="en-US" sz="2600" dirty="0" err="1" smtClean="0"/>
              <a:t>solusi</a:t>
            </a:r>
            <a:r>
              <a:rPr lang="en-US" sz="2600" dirty="0" smtClean="0"/>
              <a:t> PDB. 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Metode</a:t>
            </a:r>
            <a:r>
              <a:rPr lang="en-US" sz="2600" dirty="0" smtClean="0"/>
              <a:t> Euler </a:t>
            </a:r>
            <a:r>
              <a:rPr lang="en-US" sz="2600" dirty="0" err="1" smtClean="0"/>
              <a:t>merupakan</a:t>
            </a:r>
            <a:r>
              <a:rPr lang="en-US" sz="2600" dirty="0" smtClean="0"/>
              <a:t> </a:t>
            </a:r>
            <a:r>
              <a:rPr lang="en-US" sz="2600" dirty="0" err="1" smtClean="0"/>
              <a:t>metode</a:t>
            </a:r>
            <a:r>
              <a:rPr lang="en-US" sz="2600" dirty="0" smtClean="0"/>
              <a:t> </a:t>
            </a:r>
            <a:r>
              <a:rPr lang="en-US" sz="2600" dirty="0" err="1" smtClean="0"/>
              <a:t>deret</a:t>
            </a:r>
            <a:r>
              <a:rPr lang="en-US" sz="2600" dirty="0" smtClean="0"/>
              <a:t> Taylor yang paling </a:t>
            </a:r>
            <a:r>
              <a:rPr lang="en-US" sz="2600" dirty="0" err="1" smtClean="0"/>
              <a:t>sederhana</a:t>
            </a:r>
            <a:r>
              <a:rPr lang="en-US" sz="2600" dirty="0" smtClean="0"/>
              <a:t>.</a:t>
            </a:r>
          </a:p>
          <a:p>
            <a:endParaRPr lang="en-US" sz="2600" dirty="0" smtClean="0"/>
          </a:p>
          <a:p>
            <a:r>
              <a:rPr lang="en-US" sz="2600" dirty="0" err="1" smtClean="0"/>
              <a:t>Diberikan</a:t>
            </a:r>
            <a:r>
              <a:rPr lang="en-US" sz="2600" dirty="0" smtClean="0"/>
              <a:t> PDB</a:t>
            </a:r>
          </a:p>
          <a:p>
            <a:pPr>
              <a:buNone/>
            </a:pPr>
            <a:r>
              <a:rPr lang="en-US" sz="2600" dirty="0" smtClean="0"/>
              <a:t>		</a:t>
            </a:r>
            <a:r>
              <a:rPr lang="en-US" sz="2600" i="1" dirty="0" smtClean="0"/>
              <a:t>y</a:t>
            </a:r>
            <a:r>
              <a:rPr lang="en-US" sz="2600" dirty="0" smtClean="0"/>
              <a:t>'(</a:t>
            </a:r>
            <a:r>
              <a:rPr lang="en-US" sz="2600" i="1" dirty="0" smtClean="0"/>
              <a:t>x</a:t>
            </a:r>
            <a:r>
              <a:rPr lang="en-US" sz="2600" dirty="0" smtClean="0"/>
              <a:t>) = </a:t>
            </a:r>
            <a:r>
              <a:rPr lang="en-US" sz="2600" i="1" dirty="0" smtClean="0"/>
              <a:t>f</a:t>
            </a:r>
            <a:r>
              <a:rPr lang="en-US" sz="2600" dirty="0" smtClean="0"/>
              <a:t>(</a:t>
            </a:r>
            <a:r>
              <a:rPr lang="en-US" sz="2600" i="1" dirty="0" err="1" smtClean="0"/>
              <a:t>x</a:t>
            </a:r>
            <a:r>
              <a:rPr lang="en-US" sz="2600" dirty="0" err="1" smtClean="0"/>
              <a:t>,</a:t>
            </a:r>
            <a:r>
              <a:rPr lang="en-US" sz="2600" i="1" dirty="0" err="1" smtClean="0"/>
              <a:t>y</a:t>
            </a:r>
            <a:r>
              <a:rPr lang="en-US" sz="2600" dirty="0" smtClean="0"/>
              <a:t>)  </a:t>
            </a:r>
            <a:r>
              <a:rPr lang="en-US" sz="2600" dirty="0" err="1" smtClean="0"/>
              <a:t>dengan</a:t>
            </a:r>
            <a:r>
              <a:rPr lang="en-US" sz="2600" dirty="0" smtClean="0"/>
              <a:t> </a:t>
            </a:r>
            <a:r>
              <a:rPr lang="en-US" sz="2600" dirty="0" err="1" smtClean="0"/>
              <a:t>kondisi</a:t>
            </a:r>
            <a:r>
              <a:rPr lang="en-US" sz="2600" dirty="0" smtClean="0"/>
              <a:t> </a:t>
            </a:r>
            <a:r>
              <a:rPr lang="en-US" sz="2600" dirty="0" err="1" smtClean="0"/>
              <a:t>awal</a:t>
            </a:r>
            <a:r>
              <a:rPr lang="en-US" sz="2600" dirty="0" smtClean="0"/>
              <a:t>  </a:t>
            </a:r>
            <a:r>
              <a:rPr lang="en-US" sz="2600" i="1" dirty="0" smtClean="0"/>
              <a:t>y</a:t>
            </a:r>
            <a:r>
              <a:rPr lang="en-US" sz="2600" dirty="0" smtClean="0"/>
              <a:t>(</a:t>
            </a:r>
            <a:r>
              <a:rPr lang="en-US" sz="2600" i="1" dirty="0" smtClean="0"/>
              <a:t>x</a:t>
            </a:r>
            <a:r>
              <a:rPr lang="en-US" sz="2600" baseline="-25000" dirty="0" smtClean="0"/>
              <a:t>0</a:t>
            </a:r>
            <a:r>
              <a:rPr lang="en-US" sz="2600" dirty="0" smtClean="0"/>
              <a:t>) = </a:t>
            </a:r>
            <a:r>
              <a:rPr lang="en-US" sz="2600" i="1" dirty="0" smtClean="0"/>
              <a:t>y</a:t>
            </a:r>
            <a:r>
              <a:rPr lang="en-US" sz="2600" baseline="-25000" dirty="0" smtClean="0"/>
              <a:t>0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 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Misalkan</a:t>
            </a:r>
            <a:r>
              <a:rPr lang="en-US" sz="2600" dirty="0" smtClean="0"/>
              <a:t> </a:t>
            </a:r>
          </a:p>
          <a:p>
            <a:pPr>
              <a:buNone/>
            </a:pPr>
            <a:r>
              <a:rPr lang="en-US" sz="2600" dirty="0" smtClean="0"/>
              <a:t> 		</a:t>
            </a:r>
            <a:r>
              <a:rPr lang="en-US" sz="2600" i="1" dirty="0" smtClean="0"/>
              <a:t>y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+1</a:t>
            </a:r>
            <a:r>
              <a:rPr lang="en-US" sz="2600" dirty="0" smtClean="0"/>
              <a:t> = </a:t>
            </a:r>
            <a:r>
              <a:rPr lang="en-US" sz="2600" i="1" dirty="0" smtClean="0"/>
              <a:t>y</a:t>
            </a:r>
            <a:r>
              <a:rPr lang="en-US" sz="2600" dirty="0" smtClean="0"/>
              <a:t>(</a:t>
            </a:r>
            <a:r>
              <a:rPr lang="en-US" sz="2600" i="1" dirty="0" smtClean="0"/>
              <a:t>x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+1</a:t>
            </a:r>
            <a:r>
              <a:rPr lang="en-US" sz="2600" dirty="0" smtClean="0"/>
              <a:t>), 	</a:t>
            </a:r>
            <a:r>
              <a:rPr lang="en-US" sz="2600" i="1" dirty="0" smtClean="0"/>
              <a:t>r</a:t>
            </a:r>
            <a:r>
              <a:rPr lang="en-US" sz="2600" dirty="0" smtClean="0"/>
              <a:t> = 0,1,…,</a:t>
            </a:r>
            <a:r>
              <a:rPr lang="en-US" sz="2600" i="1" dirty="0" smtClean="0"/>
              <a:t>n</a:t>
            </a: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 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600" dirty="0" err="1" smtClean="0"/>
              <a:t>adalah</a:t>
            </a:r>
            <a:r>
              <a:rPr lang="en-US" sz="2600" dirty="0" smtClean="0"/>
              <a:t> </a:t>
            </a:r>
            <a:r>
              <a:rPr lang="en-US" sz="2600" dirty="0" err="1" smtClean="0"/>
              <a:t>hampiran</a:t>
            </a:r>
            <a:r>
              <a:rPr lang="en-US" sz="2600" dirty="0" smtClean="0"/>
              <a:t> </a:t>
            </a:r>
            <a:r>
              <a:rPr lang="en-US" sz="2600" dirty="0" err="1" smtClean="0"/>
              <a:t>nilai</a:t>
            </a:r>
            <a:r>
              <a:rPr lang="en-US" sz="2600" dirty="0" smtClean="0"/>
              <a:t> </a:t>
            </a:r>
            <a:r>
              <a:rPr lang="en-US" sz="2600" i="1" dirty="0" smtClean="0"/>
              <a:t>y </a:t>
            </a:r>
            <a:r>
              <a:rPr lang="en-US" sz="2600" dirty="0" err="1" smtClean="0"/>
              <a:t>di</a:t>
            </a:r>
            <a:r>
              <a:rPr lang="en-US" sz="2600" dirty="0" smtClean="0"/>
              <a:t> </a:t>
            </a:r>
            <a:r>
              <a:rPr lang="en-US" sz="2600" i="1" dirty="0" smtClean="0"/>
              <a:t>x</a:t>
            </a:r>
            <a:r>
              <a:rPr lang="en-US" sz="2600" i="1" baseline="-25000" dirty="0" smtClean="0"/>
              <a:t>r</a:t>
            </a:r>
            <a:r>
              <a:rPr lang="en-US" sz="2600" baseline="-25000" dirty="0" smtClean="0"/>
              <a:t>+1</a:t>
            </a:r>
            <a:r>
              <a:rPr lang="en-US" sz="2600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400" b="1" dirty="0" err="1" smtClean="0"/>
              <a:t>Persamaan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Diferensial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Parsial</a:t>
            </a:r>
            <a:r>
              <a:rPr lang="en-US" sz="2400" dirty="0" smtClean="0"/>
              <a:t> </a:t>
            </a:r>
            <a:r>
              <a:rPr lang="en-US" sz="2400" b="1" dirty="0" smtClean="0"/>
              <a:t>(PDP)</a:t>
            </a:r>
            <a:r>
              <a:rPr lang="en-US" sz="2400" dirty="0" smtClean="0"/>
              <a:t> - </a:t>
            </a:r>
            <a:r>
              <a:rPr lang="en-US" sz="2400" i="1" dirty="0" smtClean="0"/>
              <a:t>Partial Differential Equations</a:t>
            </a:r>
            <a:r>
              <a:rPr lang="en-US" sz="2400" dirty="0" smtClean="0"/>
              <a:t> (PDE)</a:t>
            </a:r>
          </a:p>
          <a:p>
            <a:pPr marL="514350" indent="-514350">
              <a:buNone/>
            </a:pPr>
            <a:r>
              <a:rPr lang="en-US" sz="2400" dirty="0" smtClean="0"/>
              <a:t>	PDP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diferensial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. </a:t>
            </a:r>
            <a:r>
              <a:rPr lang="en-US" sz="2400" dirty="0" err="1" smtClean="0"/>
              <a:t>Turunan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peubah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parsial</a:t>
            </a:r>
            <a:r>
              <a:rPr lang="en-US" sz="2400" dirty="0" smtClean="0"/>
              <a:t>.</a:t>
            </a:r>
          </a:p>
          <a:p>
            <a:pPr marL="514350" indent="-51435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477186" name="Object 2"/>
          <p:cNvGraphicFramePr>
            <a:graphicFrameLocks noChangeAspect="1"/>
          </p:cNvGraphicFramePr>
          <p:nvPr/>
        </p:nvGraphicFramePr>
        <p:xfrm>
          <a:off x="1066800" y="2895600"/>
          <a:ext cx="7879277" cy="1905000"/>
        </p:xfrm>
        <a:graphic>
          <a:graphicData uri="http://schemas.openxmlformats.org/presentationml/2006/ole">
            <p:oleObj spid="_x0000_s477186" name="Document" r:id="rId3" imgW="4583174" imgH="1107615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/>
              <a:t>Hampiran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menguraikan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sekitar</a:t>
            </a:r>
            <a:r>
              <a:rPr lang="en-US" sz="2400" dirty="0" smtClean="0"/>
              <a:t> 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baseline="-25000" dirty="0" smtClean="0"/>
              <a:t> 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err="1" smtClean="0"/>
              <a:t>Persamaan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menyiratkan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hampiran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i="1" baseline="-25000" dirty="0" smtClean="0"/>
              <a:t>r</a:t>
            </a:r>
            <a:r>
              <a:rPr lang="en-US" sz="2400" baseline="-25000" dirty="0" smtClean="0"/>
              <a:t>+1</a:t>
            </a:r>
            <a:r>
              <a:rPr lang="en-US" sz="2400" dirty="0" smtClean="0"/>
              <a:t>,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en-US" sz="2400" dirty="0" smtClean="0"/>
              <a:t>'(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dirty="0" smtClean="0"/>
              <a:t>), </a:t>
            </a:r>
            <a:r>
              <a:rPr lang="en-US" sz="2400" i="1" dirty="0" smtClean="0"/>
              <a:t>y</a:t>
            </a:r>
            <a:r>
              <a:rPr lang="en-US" sz="2400" dirty="0" smtClean="0"/>
              <a:t>"(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dirty="0" smtClean="0"/>
              <a:t>) ,…, </a:t>
            </a:r>
            <a:r>
              <a:rPr lang="en-US" sz="2400" i="1" dirty="0" smtClean="0"/>
              <a:t>y</a:t>
            </a:r>
            <a:r>
              <a:rPr lang="en-US" sz="2400" baseline="30000" dirty="0" smtClean="0"/>
              <a:t>(</a:t>
            </a:r>
            <a:r>
              <a:rPr lang="en-US" sz="2400" i="1" baseline="30000" dirty="0" smtClean="0"/>
              <a:t>n</a:t>
            </a:r>
            <a:r>
              <a:rPr lang="en-US" sz="2400" baseline="30000" dirty="0" smtClean="0"/>
              <a:t>)</a:t>
            </a:r>
            <a:r>
              <a:rPr lang="en-US" sz="2400" dirty="0" smtClean="0"/>
              <a:t>(</a:t>
            </a:r>
            <a:r>
              <a:rPr lang="en-US" sz="2400" i="1" dirty="0" err="1" smtClean="0"/>
              <a:t>x</a:t>
            </a:r>
            <a:r>
              <a:rPr lang="en-US" sz="2400" i="1" baseline="-25000" dirty="0" err="1" smtClean="0"/>
              <a:t>r</a:t>
            </a:r>
            <a:r>
              <a:rPr lang="en-US" sz="2400" dirty="0" smtClean="0"/>
              <a:t>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514050" name="Object 2"/>
          <p:cNvGraphicFramePr>
            <a:graphicFrameLocks noChangeAspect="1"/>
          </p:cNvGraphicFramePr>
          <p:nvPr/>
        </p:nvGraphicFramePr>
        <p:xfrm>
          <a:off x="914400" y="1524000"/>
          <a:ext cx="8610148" cy="1524000"/>
        </p:xfrm>
        <a:graphic>
          <a:graphicData uri="http://schemas.openxmlformats.org/presentationml/2006/ole">
            <p:oleObj spid="_x0000_s514050" name="Document" r:id="rId3" imgW="4583174" imgH="811891" progId="Word.Document.12">
              <p:embed/>
            </p:oleObj>
          </a:graphicData>
        </a:graphic>
      </p:graphicFrame>
      <p:graphicFrame>
        <p:nvGraphicFramePr>
          <p:cNvPr id="514051" name="Object 3"/>
          <p:cNvGraphicFramePr>
            <a:graphicFrameLocks noChangeAspect="1"/>
          </p:cNvGraphicFramePr>
          <p:nvPr/>
        </p:nvGraphicFramePr>
        <p:xfrm>
          <a:off x="685800" y="3200400"/>
          <a:ext cx="9250363" cy="1431925"/>
        </p:xfrm>
        <a:graphic>
          <a:graphicData uri="http://schemas.openxmlformats.org/presentationml/2006/ole">
            <p:oleObj spid="_x0000_s514051" name="Document" r:id="rId4" imgW="4583174" imgH="716438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z="2400" b="1" dirty="0" err="1" smtClean="0"/>
              <a:t>Contoh</a:t>
            </a:r>
            <a:r>
              <a:rPr lang="en-US" sz="2400" dirty="0" smtClean="0"/>
              <a:t>: </a:t>
            </a:r>
            <a:r>
              <a:rPr lang="en-US" sz="2400" dirty="0" err="1" smtClean="0"/>
              <a:t>Diketahui</a:t>
            </a:r>
            <a:r>
              <a:rPr lang="en-US" sz="2400" dirty="0" smtClean="0"/>
              <a:t> PDB</a:t>
            </a:r>
          </a:p>
          <a:p>
            <a:pPr>
              <a:buNone/>
            </a:pPr>
            <a:r>
              <a:rPr lang="en-US" sz="2400" dirty="0" smtClean="0"/>
              <a:t>		</a:t>
            </a:r>
            <a:r>
              <a:rPr lang="en-US" sz="2400" i="1" dirty="0" err="1" smtClean="0"/>
              <a:t>dy</a:t>
            </a:r>
            <a:r>
              <a:rPr lang="en-US" sz="2400" dirty="0" smtClean="0"/>
              <a:t>/</a:t>
            </a:r>
            <a:r>
              <a:rPr lang="en-US" sz="2400" i="1" dirty="0" err="1" smtClean="0"/>
              <a:t>dx</a:t>
            </a:r>
            <a:r>
              <a:rPr lang="en-US" sz="2400" dirty="0" smtClean="0"/>
              <a:t> = ½ </a:t>
            </a:r>
            <a:r>
              <a:rPr lang="en-US" sz="2400" i="1" dirty="0" smtClean="0"/>
              <a:t>x</a:t>
            </a:r>
            <a:r>
              <a:rPr lang="en-US" sz="2400" dirty="0" smtClean="0"/>
              <a:t> - ½ </a:t>
            </a:r>
            <a:r>
              <a:rPr lang="en-US" sz="2400" i="1" dirty="0" smtClean="0"/>
              <a:t>y</a:t>
            </a:r>
            <a:r>
              <a:rPr lang="en-US" sz="2400" dirty="0" smtClean="0"/>
              <a:t> ; </a:t>
            </a:r>
            <a:r>
              <a:rPr lang="en-US" sz="2400" i="1" dirty="0" smtClean="0"/>
              <a:t>y</a:t>
            </a:r>
            <a:r>
              <a:rPr lang="en-US" sz="2400" dirty="0" smtClean="0"/>
              <a:t>(0) = 1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Tentukan</a:t>
            </a:r>
            <a:r>
              <a:rPr lang="en-US" sz="2400" dirty="0" smtClean="0"/>
              <a:t>  </a:t>
            </a:r>
            <a:r>
              <a:rPr lang="en-US" sz="2400" i="1" dirty="0" smtClean="0"/>
              <a:t>y</a:t>
            </a:r>
            <a:r>
              <a:rPr lang="en-US" sz="2400" dirty="0" smtClean="0"/>
              <a:t>(0.50)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deret</a:t>
            </a:r>
            <a:r>
              <a:rPr lang="en-US" sz="2400" dirty="0" smtClean="0"/>
              <a:t> Taylor ( </a:t>
            </a:r>
            <a:r>
              <a:rPr lang="en-US" sz="2400" i="1" dirty="0" smtClean="0"/>
              <a:t>h</a:t>
            </a:r>
            <a:r>
              <a:rPr lang="en-US" sz="2400" dirty="0" smtClean="0"/>
              <a:t> = 0.25).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515074" name="Object 2"/>
          <p:cNvGraphicFramePr>
            <a:graphicFrameLocks noChangeAspect="1"/>
          </p:cNvGraphicFramePr>
          <p:nvPr/>
        </p:nvGraphicFramePr>
        <p:xfrm>
          <a:off x="914400" y="2209800"/>
          <a:ext cx="8114364" cy="4114800"/>
        </p:xfrm>
        <a:graphic>
          <a:graphicData uri="http://schemas.openxmlformats.org/presentationml/2006/ole">
            <p:oleObj spid="_x0000_s515074" name="Document" r:id="rId3" imgW="4583174" imgH="232545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516098" name="Object 2"/>
          <p:cNvGraphicFramePr>
            <a:graphicFrameLocks noChangeAspect="1"/>
          </p:cNvGraphicFramePr>
          <p:nvPr/>
        </p:nvGraphicFramePr>
        <p:xfrm>
          <a:off x="381000" y="1371600"/>
          <a:ext cx="8440413" cy="3581400"/>
        </p:xfrm>
        <a:graphic>
          <a:graphicData uri="http://schemas.openxmlformats.org/presentationml/2006/ole">
            <p:oleObj spid="_x0000_s516098" name="Document" r:id="rId3" imgW="4583174" imgH="194724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33</a:t>
            </a:fld>
            <a:endParaRPr lang="en-US"/>
          </a:p>
        </p:txBody>
      </p:sp>
      <p:graphicFrame>
        <p:nvGraphicFramePr>
          <p:cNvPr id="517122" name="Object 2"/>
          <p:cNvGraphicFramePr>
            <a:graphicFrameLocks noChangeAspect="1"/>
          </p:cNvGraphicFramePr>
          <p:nvPr/>
        </p:nvGraphicFramePr>
        <p:xfrm>
          <a:off x="381000" y="1219200"/>
          <a:ext cx="8458200" cy="3392655"/>
        </p:xfrm>
        <a:graphic>
          <a:graphicData uri="http://schemas.openxmlformats.org/presentationml/2006/ole">
            <p:oleObj spid="_x0000_s517122" name="Document" r:id="rId3" imgW="4583174" imgH="183918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34</a:t>
            </a:fld>
            <a:endParaRPr lang="en-US"/>
          </a:p>
        </p:txBody>
      </p:sp>
      <p:graphicFrame>
        <p:nvGraphicFramePr>
          <p:cNvPr id="518146" name="Object 2"/>
          <p:cNvGraphicFramePr>
            <a:graphicFrameLocks noChangeAspect="1"/>
          </p:cNvGraphicFramePr>
          <p:nvPr/>
        </p:nvGraphicFramePr>
        <p:xfrm>
          <a:off x="533400" y="685800"/>
          <a:ext cx="8137525" cy="5394325"/>
        </p:xfrm>
        <a:graphic>
          <a:graphicData uri="http://schemas.openxmlformats.org/presentationml/2006/ole">
            <p:oleObj spid="_x0000_s518146" name="Document" r:id="rId3" imgW="4583174" imgH="3045131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err="1" smtClean="0"/>
              <a:t>Galat</a:t>
            </a:r>
            <a:r>
              <a:rPr lang="en-US" b="1" dirty="0" smtClean="0"/>
              <a:t> </a:t>
            </a:r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deret</a:t>
            </a:r>
            <a:r>
              <a:rPr lang="en-US" b="1" dirty="0" smtClean="0"/>
              <a:t> Taylor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519170" name="Object 2"/>
          <p:cNvGraphicFramePr>
            <a:graphicFrameLocks noChangeAspect="1"/>
          </p:cNvGraphicFramePr>
          <p:nvPr/>
        </p:nvGraphicFramePr>
        <p:xfrm>
          <a:off x="424907" y="1295400"/>
          <a:ext cx="8719093" cy="1981200"/>
        </p:xfrm>
        <a:graphic>
          <a:graphicData uri="http://schemas.openxmlformats.org/presentationml/2006/ole">
            <p:oleObj spid="_x0000_s519170" name="Document" r:id="rId3" imgW="4583174" imgH="1042059" progId="Word.Document.12">
              <p:embed/>
            </p:oleObj>
          </a:graphicData>
        </a:graphic>
      </p:graphicFrame>
      <p:graphicFrame>
        <p:nvGraphicFramePr>
          <p:cNvPr id="519171" name="Object 3"/>
          <p:cNvGraphicFramePr>
            <a:graphicFrameLocks noChangeAspect="1"/>
          </p:cNvGraphicFramePr>
          <p:nvPr/>
        </p:nvGraphicFramePr>
        <p:xfrm>
          <a:off x="457200" y="3810000"/>
          <a:ext cx="9036789" cy="2438400"/>
        </p:xfrm>
        <a:graphic>
          <a:graphicData uri="http://schemas.openxmlformats.org/presentationml/2006/ole">
            <p:oleObj spid="_x0000_s519171" name="Document" r:id="rId4" imgW="4583174" imgH="123728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/>
            <a:r>
              <a:rPr lang="en-US" sz="3600" b="1" dirty="0" err="1"/>
              <a:t>Metode</a:t>
            </a:r>
            <a:r>
              <a:rPr lang="en-US" sz="3600" b="1" dirty="0"/>
              <a:t> </a:t>
            </a:r>
            <a:r>
              <a:rPr lang="en-US" sz="3600" b="1" dirty="0" err="1" smtClean="0"/>
              <a:t>Runge-Kutta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Penyelesaian</a:t>
            </a:r>
            <a:r>
              <a:rPr lang="en-US" sz="2400" dirty="0" smtClean="0"/>
              <a:t> PDB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deret</a:t>
            </a:r>
            <a:r>
              <a:rPr lang="en-US" sz="2400" dirty="0" smtClean="0"/>
              <a:t> Taylor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praktis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membutuhkan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turunan</a:t>
            </a:r>
            <a:r>
              <a:rPr lang="en-US" sz="2400" i="1" dirty="0" smtClean="0"/>
              <a:t>.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 </a:t>
            </a:r>
          </a:p>
          <a:p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Runge-Kutta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alternatif</a:t>
            </a:r>
            <a:r>
              <a:rPr lang="en-US" sz="2400" dirty="0" smtClean="0"/>
              <a:t> lain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deret</a:t>
            </a:r>
            <a:r>
              <a:rPr lang="en-US" sz="2400" dirty="0" smtClean="0"/>
              <a:t> Taylor yang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membutuhkan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turunan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berusaha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derajat</a:t>
            </a:r>
            <a:r>
              <a:rPr lang="en-US" sz="2400" dirty="0" smtClean="0"/>
              <a:t> </a:t>
            </a:r>
            <a:r>
              <a:rPr lang="en-US" sz="2400" dirty="0" err="1" smtClean="0"/>
              <a:t>ketelitian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sekaligus</a:t>
            </a:r>
            <a:r>
              <a:rPr lang="en-US" sz="2400" dirty="0" smtClean="0"/>
              <a:t> </a:t>
            </a:r>
            <a:r>
              <a:rPr lang="en-US" sz="2400" dirty="0" err="1" smtClean="0"/>
              <a:t>menghindarkan</a:t>
            </a:r>
            <a:r>
              <a:rPr lang="en-US" sz="2400" dirty="0" smtClean="0"/>
              <a:t> </a:t>
            </a:r>
            <a:r>
              <a:rPr lang="en-US" sz="2400" dirty="0" err="1" smtClean="0"/>
              <a:t>keperluan</a:t>
            </a:r>
            <a:r>
              <a:rPr lang="en-US" sz="2400" dirty="0" smtClean="0"/>
              <a:t> </a:t>
            </a:r>
            <a:r>
              <a:rPr lang="en-US" sz="2400" dirty="0" err="1" smtClean="0"/>
              <a:t>mencari</a:t>
            </a:r>
            <a:r>
              <a:rPr lang="en-US" sz="2400" dirty="0" smtClean="0"/>
              <a:t> </a:t>
            </a:r>
            <a:r>
              <a:rPr lang="en-US" sz="2400" dirty="0" err="1" smtClean="0"/>
              <a:t>turunan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Runge-Kutta</a:t>
            </a:r>
            <a:r>
              <a:rPr lang="en-US" sz="2400" dirty="0" smtClean="0"/>
              <a:t>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PDB yang paling </a:t>
            </a:r>
            <a:r>
              <a:rPr lang="en-US" sz="2400" dirty="0" err="1" smtClean="0"/>
              <a:t>popuper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dipakai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praktek</a:t>
            </a:r>
            <a:r>
              <a:rPr lang="en-US" sz="2400" dirty="0" smtClean="0"/>
              <a:t>.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metoda</a:t>
            </a:r>
            <a:r>
              <a:rPr lang="en-US" sz="2800" dirty="0" smtClean="0"/>
              <a:t> Range-</a:t>
            </a:r>
            <a:r>
              <a:rPr lang="en-US" sz="2800" dirty="0" err="1" smtClean="0"/>
              <a:t>Kutta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-</a:t>
            </a:r>
            <a:r>
              <a:rPr lang="en-US" sz="2800" i="1" dirty="0" smtClean="0"/>
              <a:t>n</a:t>
            </a:r>
            <a:r>
              <a:rPr lang="en-US" sz="2800" dirty="0" smtClean="0"/>
              <a:t> </a:t>
            </a:r>
            <a:r>
              <a:rPr lang="en-US" sz="2800" dirty="0" err="1" smtClean="0"/>
              <a:t>ialah</a:t>
            </a:r>
            <a:r>
              <a:rPr lang="en-US" sz="2800" dirty="0" smtClean="0"/>
              <a:t>:</a:t>
            </a:r>
          </a:p>
          <a:p>
            <a:pPr>
              <a:buNone/>
            </a:pPr>
            <a:r>
              <a:rPr lang="en-US" sz="2800" i="1" dirty="0" smtClean="0"/>
              <a:t>		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=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+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2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... + </a:t>
            </a:r>
            <a:r>
              <a:rPr lang="en-US" sz="2800" i="1" dirty="0" smtClean="0"/>
              <a:t>a</a:t>
            </a:r>
            <a:r>
              <a:rPr lang="en-US" sz="2800" i="1" baseline="-25000" dirty="0" smtClean="0"/>
              <a:t>n </a:t>
            </a:r>
            <a:r>
              <a:rPr lang="en-US" sz="2800" i="1" dirty="0" err="1" smtClean="0"/>
              <a:t>k</a:t>
            </a:r>
            <a:r>
              <a:rPr lang="en-US" sz="2800" i="1" baseline="-25000" dirty="0" err="1" smtClean="0"/>
              <a:t>n</a:t>
            </a:r>
            <a:r>
              <a:rPr lang="en-US" sz="2800" dirty="0" smtClean="0"/>
              <a:t>					</a:t>
            </a:r>
          </a:p>
          <a:p>
            <a:pPr>
              <a:buNone/>
            </a:pPr>
            <a:r>
              <a:rPr lang="en-US" sz="2800" dirty="0" smtClean="0"/>
              <a:t> 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..., 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n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tetapan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 		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 =  </a:t>
            </a:r>
            <a:r>
              <a:rPr lang="en-US" sz="2800" i="1" dirty="0" err="1" smtClean="0"/>
              <a:t>hf</a:t>
            </a:r>
            <a:r>
              <a:rPr lang="en-US" sz="2800" i="1" dirty="0" smtClean="0"/>
              <a:t> 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=  </a:t>
            </a:r>
            <a:r>
              <a:rPr lang="en-US" sz="2800" i="1" dirty="0" err="1" smtClean="0"/>
              <a:t>hf</a:t>
            </a:r>
            <a:r>
              <a:rPr lang="en-US" sz="2800" i="1" dirty="0" smtClean="0"/>
              <a:t> 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</a:t>
            </a:r>
            <a:r>
              <a:rPr lang="en-US" sz="2800" i="1" dirty="0" smtClean="0"/>
              <a:t>h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+ 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11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 =  </a:t>
            </a:r>
            <a:r>
              <a:rPr lang="en-US" sz="2800" i="1" dirty="0" err="1" smtClean="0"/>
              <a:t>hf</a:t>
            </a:r>
            <a:r>
              <a:rPr lang="en-US" sz="2800" dirty="0" smtClean="0"/>
              <a:t> 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 + 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2</a:t>
            </a:r>
            <a:r>
              <a:rPr lang="en-US" sz="2800" i="1" dirty="0" smtClean="0"/>
              <a:t>h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 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21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22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 	... 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err="1" smtClean="0"/>
              <a:t>k</a:t>
            </a:r>
            <a:r>
              <a:rPr lang="en-US" sz="2800" i="1" baseline="-25000" dirty="0" err="1" smtClean="0"/>
              <a:t>n</a:t>
            </a:r>
            <a:r>
              <a:rPr lang="en-US" sz="2800" dirty="0" smtClean="0"/>
              <a:t>  =  </a:t>
            </a:r>
            <a:r>
              <a:rPr lang="en-US" sz="2800" i="1" dirty="0" err="1" smtClean="0"/>
              <a:t>hf</a:t>
            </a:r>
            <a:r>
              <a:rPr lang="en-US" sz="2800" i="1" dirty="0" smtClean="0"/>
              <a:t> 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 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n</a:t>
            </a:r>
            <a:r>
              <a:rPr lang="en-US" sz="2800" baseline="-25000" dirty="0" smtClean="0"/>
              <a:t>-1</a:t>
            </a:r>
            <a:r>
              <a:rPr lang="en-US" sz="2800" i="1" dirty="0" smtClean="0"/>
              <a:t>h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+ </a:t>
            </a:r>
            <a:r>
              <a:rPr lang="en-US" sz="2800" i="1" dirty="0" smtClean="0"/>
              <a:t>q</a:t>
            </a:r>
            <a:r>
              <a:rPr lang="en-US" sz="2800" i="1" baseline="-25000" dirty="0" smtClean="0"/>
              <a:t>n</a:t>
            </a:r>
            <a:r>
              <a:rPr lang="en-US" sz="2800" baseline="-25000" dirty="0" smtClean="0"/>
              <a:t>-1,1</a:t>
            </a:r>
            <a:r>
              <a:rPr lang="en-US" sz="2800" dirty="0" smtClean="0"/>
              <a:t> 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</a:t>
            </a:r>
            <a:r>
              <a:rPr lang="en-US" sz="2800" i="1" dirty="0" smtClean="0"/>
              <a:t>q</a:t>
            </a:r>
            <a:r>
              <a:rPr lang="en-US" sz="2800" i="1" baseline="-25000" dirty="0" smtClean="0"/>
              <a:t>n</a:t>
            </a:r>
            <a:r>
              <a:rPr lang="en-US" sz="2800" baseline="-25000" dirty="0" smtClean="0"/>
              <a:t>-1,2 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+ ... +</a:t>
            </a:r>
          </a:p>
          <a:p>
            <a:pPr>
              <a:buNone/>
            </a:pPr>
            <a:r>
              <a:rPr lang="en-US" sz="2800" dirty="0" smtClean="0"/>
              <a:t>			    </a:t>
            </a:r>
            <a:r>
              <a:rPr lang="en-US" sz="2800" i="1" dirty="0" smtClean="0"/>
              <a:t>q</a:t>
            </a:r>
            <a:r>
              <a:rPr lang="en-US" sz="2800" i="1" baseline="-25000" dirty="0" smtClean="0"/>
              <a:t>n</a:t>
            </a:r>
            <a:r>
              <a:rPr lang="en-US" sz="2800" baseline="-25000" dirty="0" smtClean="0"/>
              <a:t>-1, </a:t>
            </a:r>
            <a:r>
              <a:rPr lang="en-US" sz="2800" i="1" baseline="-25000" dirty="0" smtClean="0"/>
              <a:t>n</a:t>
            </a:r>
            <a:r>
              <a:rPr lang="en-US" sz="2800" baseline="-25000" dirty="0" smtClean="0"/>
              <a:t>-1</a:t>
            </a:r>
            <a:r>
              <a:rPr lang="en-US" sz="2800" dirty="0" smtClean="0"/>
              <a:t> </a:t>
            </a:r>
            <a:r>
              <a:rPr lang="en-US" sz="2800" i="1" dirty="0" smtClean="0"/>
              <a:t>k</a:t>
            </a:r>
            <a:r>
              <a:rPr lang="en-US" sz="2800" i="1" baseline="-25000" dirty="0" smtClean="0"/>
              <a:t>n</a:t>
            </a:r>
            <a:r>
              <a:rPr lang="en-US" sz="2800" baseline="-25000" dirty="0" smtClean="0"/>
              <a:t>-1</a:t>
            </a:r>
            <a:r>
              <a:rPr lang="en-US" sz="2800" dirty="0" smtClean="0"/>
              <a:t>)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, </a:t>
            </a:r>
            <a:r>
              <a:rPr lang="en-US" sz="2800" i="1" dirty="0" smtClean="0"/>
              <a:t>p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, </a:t>
            </a:r>
            <a:r>
              <a:rPr lang="en-US" sz="2800" i="1" dirty="0" err="1" smtClean="0"/>
              <a:t>q</a:t>
            </a:r>
            <a:r>
              <a:rPr lang="en-US" sz="2800" i="1" baseline="-25000" dirty="0" err="1" smtClean="0"/>
              <a:t>ij</a:t>
            </a:r>
            <a:r>
              <a:rPr lang="en-US" sz="2800" baseline="-25000" dirty="0" smtClean="0"/>
              <a:t> </a:t>
            </a:r>
            <a:r>
              <a:rPr lang="en-US" sz="2800" dirty="0" err="1" smtClean="0"/>
              <a:t>dipilih</a:t>
            </a:r>
            <a:r>
              <a:rPr lang="en-US" sz="2800" dirty="0" smtClean="0"/>
              <a:t> </a:t>
            </a:r>
            <a:r>
              <a:rPr lang="en-US" sz="2800" dirty="0" err="1" smtClean="0"/>
              <a:t>sedemikian</a:t>
            </a:r>
            <a:r>
              <a:rPr lang="en-US" sz="2800" dirty="0" smtClean="0"/>
              <a:t> </a:t>
            </a:r>
            <a:r>
              <a:rPr lang="en-US" sz="2800" dirty="0" err="1" smtClean="0"/>
              <a:t>rupa</a:t>
            </a:r>
            <a:r>
              <a:rPr lang="en-US" sz="2800" dirty="0" smtClean="0"/>
              <a:t>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meminimumkan</a:t>
            </a:r>
            <a:r>
              <a:rPr lang="en-US" sz="2800" dirty="0" smtClean="0"/>
              <a:t> </a:t>
            </a:r>
            <a:r>
              <a:rPr lang="en-US" sz="2800" dirty="0" err="1" smtClean="0"/>
              <a:t>galat</a:t>
            </a:r>
            <a:r>
              <a:rPr lang="en-US" sz="2800" dirty="0" smtClean="0"/>
              <a:t> per </a:t>
            </a:r>
            <a:r>
              <a:rPr lang="en-US" sz="2800" dirty="0" err="1" smtClean="0"/>
              <a:t>langkah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atas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sama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deret</a:t>
            </a:r>
            <a:r>
              <a:rPr lang="en-US" sz="2800" dirty="0" smtClean="0"/>
              <a:t> Taylor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dirty="0" err="1" smtClean="0"/>
              <a:t>setinggi</a:t>
            </a:r>
            <a:r>
              <a:rPr lang="en-US" sz="2800" dirty="0" smtClean="0"/>
              <a:t> </a:t>
            </a:r>
            <a:r>
              <a:rPr lang="en-US" sz="2800" dirty="0" err="1" smtClean="0"/>
              <a:t>mungkin</a:t>
            </a:r>
            <a:r>
              <a:rPr lang="en-US" sz="2800" dirty="0" smtClean="0"/>
              <a:t>..</a:t>
            </a: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r>
              <a:rPr lang="en-US" sz="2800" dirty="0" err="1" smtClean="0"/>
              <a:t>Galat</a:t>
            </a:r>
            <a:r>
              <a:rPr lang="en-US" sz="2800" dirty="0" smtClean="0"/>
              <a:t> per </a:t>
            </a:r>
            <a:r>
              <a:rPr lang="en-US" sz="2800" dirty="0" err="1" smtClean="0"/>
              <a:t>langkah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Runge-Kutta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-</a:t>
            </a:r>
            <a:r>
              <a:rPr lang="en-US" sz="2800" i="1" dirty="0" smtClean="0"/>
              <a:t>n</a:t>
            </a:r>
            <a:r>
              <a:rPr lang="en-US" sz="2800" dirty="0" smtClean="0"/>
              <a:t>: </a:t>
            </a:r>
            <a:r>
              <a:rPr lang="en-US" sz="2800" i="1" dirty="0" smtClean="0"/>
              <a:t>O</a:t>
            </a:r>
            <a:r>
              <a:rPr lang="en-US" sz="2800" dirty="0" smtClean="0"/>
              <a:t>(</a:t>
            </a:r>
            <a:r>
              <a:rPr lang="en-US" sz="2800" i="1" dirty="0" smtClean="0"/>
              <a:t>h</a:t>
            </a:r>
            <a:r>
              <a:rPr lang="en-US" sz="2800" i="1" baseline="30000" dirty="0" smtClean="0"/>
              <a:t>n</a:t>
            </a:r>
            <a:r>
              <a:rPr lang="en-US" sz="2800" baseline="30000" dirty="0" smtClean="0"/>
              <a:t>+1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Galat</a:t>
            </a:r>
            <a:r>
              <a:rPr lang="en-US" sz="2800" dirty="0" smtClean="0"/>
              <a:t> </a:t>
            </a:r>
            <a:r>
              <a:rPr lang="en-US" sz="2800" dirty="0" err="1" smtClean="0"/>
              <a:t>longgokan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Runge-Kutta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-</a:t>
            </a:r>
            <a:r>
              <a:rPr lang="en-US" sz="2800" i="1" dirty="0" smtClean="0"/>
              <a:t>n</a:t>
            </a:r>
            <a:r>
              <a:rPr lang="en-US" sz="2800" dirty="0" smtClean="0"/>
              <a:t>:  </a:t>
            </a:r>
            <a:r>
              <a:rPr lang="en-US" sz="2800" i="1" dirty="0" smtClean="0"/>
              <a:t>O</a:t>
            </a:r>
            <a:r>
              <a:rPr lang="en-US" sz="2800" dirty="0" smtClean="0"/>
              <a:t>(</a:t>
            </a:r>
            <a:r>
              <a:rPr lang="en-US" sz="2800" i="1" dirty="0" err="1" smtClean="0"/>
              <a:t>h</a:t>
            </a:r>
            <a:r>
              <a:rPr lang="en-US" sz="2800" i="1" baseline="30000" dirty="0" err="1" smtClean="0"/>
              <a:t>n</a:t>
            </a:r>
            <a:r>
              <a:rPr lang="en-US" sz="2800" dirty="0" smtClean="0"/>
              <a:t>)	</a:t>
            </a:r>
          </a:p>
          <a:p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= </a:t>
            </a:r>
            <a:r>
              <a:rPr lang="en-US" sz="2800" i="1" dirty="0" smtClean="0"/>
              <a:t>n</a:t>
            </a:r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sz="3200" b="1" dirty="0" err="1"/>
              <a:t>Metode</a:t>
            </a:r>
            <a:r>
              <a:rPr lang="en-US" sz="3200" b="1" dirty="0"/>
              <a:t> </a:t>
            </a:r>
            <a:r>
              <a:rPr lang="en-US" sz="3200" b="1" dirty="0" err="1"/>
              <a:t>Runge-Kutta</a:t>
            </a:r>
            <a:r>
              <a:rPr lang="en-US" sz="3200" b="1" dirty="0"/>
              <a:t> </a:t>
            </a:r>
            <a:r>
              <a:rPr lang="en-US" sz="3200" b="1" dirty="0" err="1"/>
              <a:t>Orde</a:t>
            </a:r>
            <a:r>
              <a:rPr lang="en-US" sz="3200" b="1" dirty="0"/>
              <a:t> </a:t>
            </a:r>
            <a:r>
              <a:rPr lang="en-US" sz="3200" b="1" dirty="0" err="1" smtClean="0"/>
              <a:t>Satu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55000" lnSpcReduction="20000"/>
          </a:bodyPr>
          <a:lstStyle/>
          <a:p>
            <a:r>
              <a:rPr lang="en-US" sz="4400" b="1" dirty="0" err="1" smtClean="0"/>
              <a:t>Metode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Runge-Kutta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orde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satu</a:t>
            </a:r>
            <a:r>
              <a:rPr lang="en-US" sz="4400" dirty="0" smtClean="0"/>
              <a:t> </a:t>
            </a:r>
            <a:r>
              <a:rPr lang="en-US" sz="4400" dirty="0" err="1" smtClean="0"/>
              <a:t>berbentuk</a:t>
            </a: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 		 </a:t>
            </a:r>
            <a:r>
              <a:rPr lang="en-US" sz="4400" i="1" dirty="0" smtClean="0"/>
              <a:t>k</a:t>
            </a:r>
            <a:r>
              <a:rPr lang="en-US" sz="4400" baseline="-25000" dirty="0" smtClean="0"/>
              <a:t>1</a:t>
            </a:r>
            <a:r>
              <a:rPr lang="en-US" sz="4400" dirty="0" smtClean="0"/>
              <a:t>  =  </a:t>
            </a:r>
            <a:r>
              <a:rPr lang="en-US" sz="4400" i="1" dirty="0" err="1" smtClean="0"/>
              <a:t>hf</a:t>
            </a:r>
            <a:r>
              <a:rPr lang="en-US" sz="4400" i="1" dirty="0" smtClean="0"/>
              <a:t> </a:t>
            </a:r>
            <a:r>
              <a:rPr lang="en-US" sz="4400" dirty="0" smtClean="0"/>
              <a:t>(</a:t>
            </a:r>
            <a:r>
              <a:rPr lang="en-US" sz="4400" i="1" dirty="0" err="1" smtClean="0"/>
              <a:t>x</a:t>
            </a:r>
            <a:r>
              <a:rPr lang="en-US" sz="4400" i="1" baseline="-25000" dirty="0" err="1" smtClean="0"/>
              <a:t>r</a:t>
            </a:r>
            <a:r>
              <a:rPr lang="en-US" sz="4400" baseline="-25000" dirty="0" smtClean="0"/>
              <a:t> </a:t>
            </a:r>
            <a:r>
              <a:rPr lang="en-US" sz="4400" dirty="0" smtClean="0"/>
              <a:t>, </a:t>
            </a:r>
            <a:r>
              <a:rPr lang="en-US" sz="4400" i="1" dirty="0" smtClean="0"/>
              <a:t>y</a:t>
            </a:r>
            <a:r>
              <a:rPr lang="en-US" sz="4400" i="1" baseline="-25000" dirty="0" smtClean="0"/>
              <a:t>r</a:t>
            </a:r>
            <a:r>
              <a:rPr lang="en-US" sz="4400" dirty="0" smtClean="0"/>
              <a:t>)</a:t>
            </a:r>
          </a:p>
          <a:p>
            <a:pPr>
              <a:buNone/>
            </a:pPr>
            <a:r>
              <a:rPr lang="en-US" sz="4400" dirty="0" smtClean="0"/>
              <a:t>		</a:t>
            </a:r>
            <a:r>
              <a:rPr lang="en-US" sz="4400" i="1" dirty="0" smtClean="0"/>
              <a:t>y</a:t>
            </a:r>
            <a:r>
              <a:rPr lang="en-US" sz="4400" i="1" baseline="-25000" dirty="0" smtClean="0"/>
              <a:t>r</a:t>
            </a:r>
            <a:r>
              <a:rPr lang="en-US" sz="4400" baseline="-25000" dirty="0" smtClean="0"/>
              <a:t>+1</a:t>
            </a:r>
            <a:r>
              <a:rPr lang="en-US" sz="4400" dirty="0" smtClean="0"/>
              <a:t>   =  </a:t>
            </a:r>
            <a:r>
              <a:rPr lang="en-US" sz="4400" i="1" dirty="0" smtClean="0"/>
              <a:t>y</a:t>
            </a:r>
            <a:r>
              <a:rPr lang="en-US" sz="4400" i="1" baseline="-25000" dirty="0" smtClean="0"/>
              <a:t>r</a:t>
            </a:r>
            <a:r>
              <a:rPr lang="en-US" sz="4400" dirty="0" smtClean="0"/>
              <a:t> + (</a:t>
            </a:r>
            <a:r>
              <a:rPr lang="en-US" sz="4400" i="1" dirty="0" smtClean="0"/>
              <a:t>a</a:t>
            </a:r>
            <a:r>
              <a:rPr lang="en-US" sz="4400" baseline="-25000" dirty="0" smtClean="0"/>
              <a:t>1</a:t>
            </a:r>
            <a:r>
              <a:rPr lang="en-US" sz="4400" i="1" dirty="0" smtClean="0"/>
              <a:t>k</a:t>
            </a:r>
            <a:r>
              <a:rPr lang="en-US" sz="4400" baseline="-25000" dirty="0" smtClean="0"/>
              <a:t>1</a:t>
            </a:r>
            <a:r>
              <a:rPr lang="en-US" sz="4400" dirty="0" smtClean="0"/>
              <a:t>)						</a:t>
            </a:r>
          </a:p>
          <a:p>
            <a:pPr>
              <a:buNone/>
            </a:pPr>
            <a:r>
              <a:rPr lang="en-US" sz="4400" dirty="0" smtClean="0"/>
              <a:t> </a:t>
            </a:r>
          </a:p>
          <a:p>
            <a:pPr>
              <a:buNone/>
            </a:pPr>
            <a:r>
              <a:rPr lang="en-US" sz="4400" dirty="0" smtClean="0"/>
              <a:t>	</a:t>
            </a:r>
            <a:r>
              <a:rPr lang="en-US" sz="4400" dirty="0" err="1" smtClean="0"/>
              <a:t>Galat</a:t>
            </a:r>
            <a:r>
              <a:rPr lang="en-US" sz="4400" dirty="0" smtClean="0"/>
              <a:t> per </a:t>
            </a:r>
            <a:r>
              <a:rPr lang="en-US" sz="4400" dirty="0" err="1" smtClean="0"/>
              <a:t>langkah</a:t>
            </a:r>
            <a:r>
              <a:rPr lang="en-US" sz="4400" dirty="0" smtClean="0"/>
              <a:t> </a:t>
            </a:r>
            <a:r>
              <a:rPr lang="en-US" sz="4400" dirty="0" err="1" smtClean="0"/>
              <a:t>metode</a:t>
            </a:r>
            <a:r>
              <a:rPr lang="en-US" sz="4400" dirty="0" smtClean="0"/>
              <a:t> R-K </a:t>
            </a:r>
            <a:r>
              <a:rPr lang="en-US" sz="4400" dirty="0" err="1" smtClean="0"/>
              <a:t>orde</a:t>
            </a:r>
            <a:r>
              <a:rPr lang="en-US" sz="4400" dirty="0" smtClean="0"/>
              <a:t> </a:t>
            </a:r>
            <a:r>
              <a:rPr lang="en-US" sz="4400" dirty="0" err="1" smtClean="0"/>
              <a:t>satu</a:t>
            </a:r>
            <a:r>
              <a:rPr lang="en-US" sz="4400" dirty="0" smtClean="0"/>
              <a:t> </a:t>
            </a:r>
            <a:r>
              <a:rPr lang="en-US" sz="4400" dirty="0" err="1" smtClean="0"/>
              <a:t>adalah</a:t>
            </a:r>
            <a:r>
              <a:rPr lang="en-US" sz="4400" dirty="0" smtClean="0"/>
              <a:t> </a:t>
            </a:r>
            <a:r>
              <a:rPr lang="en-US" sz="4400" i="1" dirty="0" smtClean="0"/>
              <a:t>O</a:t>
            </a:r>
            <a:r>
              <a:rPr lang="en-US" sz="4400" dirty="0" smtClean="0"/>
              <a:t>(</a:t>
            </a:r>
            <a:r>
              <a:rPr lang="en-US" sz="4400" i="1" dirty="0" smtClean="0"/>
              <a:t>h</a:t>
            </a:r>
            <a:r>
              <a:rPr lang="en-US" sz="4400" baseline="30000" dirty="0" smtClean="0"/>
              <a:t>2</a:t>
            </a:r>
            <a:r>
              <a:rPr lang="en-US" sz="4400" dirty="0" smtClean="0"/>
              <a:t>).</a:t>
            </a:r>
          </a:p>
          <a:p>
            <a:pPr>
              <a:buNone/>
            </a:pPr>
            <a:r>
              <a:rPr lang="en-US" sz="4400" dirty="0" smtClean="0"/>
              <a:t>	</a:t>
            </a:r>
            <a:r>
              <a:rPr lang="en-US" sz="4400" dirty="0" err="1" smtClean="0"/>
              <a:t>Galat</a:t>
            </a:r>
            <a:r>
              <a:rPr lang="en-US" sz="4400" dirty="0" smtClean="0"/>
              <a:t> </a:t>
            </a:r>
            <a:r>
              <a:rPr lang="en-US" sz="4400" dirty="0" err="1" smtClean="0"/>
              <a:t>longgokan</a:t>
            </a:r>
            <a:r>
              <a:rPr lang="en-US" sz="4400" dirty="0" smtClean="0"/>
              <a:t> </a:t>
            </a:r>
            <a:r>
              <a:rPr lang="en-US" sz="4400" dirty="0" err="1" smtClean="0"/>
              <a:t>metode</a:t>
            </a:r>
            <a:r>
              <a:rPr lang="en-US" sz="4400" dirty="0" smtClean="0"/>
              <a:t> R-K </a:t>
            </a:r>
            <a:r>
              <a:rPr lang="en-US" sz="4400" dirty="0" err="1" smtClean="0"/>
              <a:t>orde</a:t>
            </a:r>
            <a:r>
              <a:rPr lang="en-US" sz="4400" dirty="0" smtClean="0"/>
              <a:t> </a:t>
            </a:r>
            <a:r>
              <a:rPr lang="en-US" sz="4400" dirty="0" err="1" smtClean="0"/>
              <a:t>satu</a:t>
            </a:r>
            <a:r>
              <a:rPr lang="en-US" sz="4400" dirty="0" smtClean="0"/>
              <a:t> </a:t>
            </a:r>
            <a:r>
              <a:rPr lang="en-US" sz="4400" dirty="0" err="1" smtClean="0"/>
              <a:t>adalah</a:t>
            </a:r>
            <a:r>
              <a:rPr lang="en-US" sz="4400" dirty="0" smtClean="0"/>
              <a:t> </a:t>
            </a:r>
            <a:r>
              <a:rPr lang="en-US" sz="4400" i="1" dirty="0" smtClean="0"/>
              <a:t>O</a:t>
            </a:r>
            <a:r>
              <a:rPr lang="en-US" sz="4400" dirty="0" smtClean="0"/>
              <a:t>(</a:t>
            </a:r>
            <a:r>
              <a:rPr lang="en-US" sz="4400" i="1" dirty="0" smtClean="0"/>
              <a:t>h</a:t>
            </a:r>
            <a:r>
              <a:rPr lang="en-US" sz="4400" dirty="0" smtClean="0"/>
              <a:t>).</a:t>
            </a:r>
          </a:p>
          <a:p>
            <a:pPr>
              <a:buNone/>
            </a:pPr>
            <a:r>
              <a:rPr lang="en-US" sz="4400" dirty="0" smtClean="0"/>
              <a:t> </a:t>
            </a:r>
          </a:p>
          <a:p>
            <a:r>
              <a:rPr lang="en-US" sz="4400" dirty="0" smtClean="0"/>
              <a:t>Yang </a:t>
            </a:r>
            <a:r>
              <a:rPr lang="en-US" sz="4400" dirty="0" err="1" smtClean="0"/>
              <a:t>termasuk</a:t>
            </a:r>
            <a:r>
              <a:rPr lang="en-US" sz="4400" dirty="0" smtClean="0"/>
              <a:t> </a:t>
            </a:r>
            <a:r>
              <a:rPr lang="en-US" sz="4400" dirty="0" err="1" smtClean="0"/>
              <a:t>ke</a:t>
            </a:r>
            <a:r>
              <a:rPr lang="en-US" sz="4400" dirty="0" smtClean="0"/>
              <a:t> </a:t>
            </a:r>
            <a:r>
              <a:rPr lang="en-US" sz="4400" dirty="0" err="1" smtClean="0"/>
              <a:t>dalam</a:t>
            </a:r>
            <a:r>
              <a:rPr lang="en-US" sz="4400" dirty="0" smtClean="0"/>
              <a:t> </a:t>
            </a:r>
            <a:r>
              <a:rPr lang="en-US" sz="4400" dirty="0" err="1" smtClean="0"/>
              <a:t>metode</a:t>
            </a:r>
            <a:r>
              <a:rPr lang="en-US" sz="4400" dirty="0" smtClean="0"/>
              <a:t> </a:t>
            </a:r>
            <a:r>
              <a:rPr lang="en-US" sz="4400" dirty="0" err="1" smtClean="0"/>
              <a:t>Runge-Kutta</a:t>
            </a:r>
            <a:r>
              <a:rPr lang="en-US" sz="4400" dirty="0" smtClean="0"/>
              <a:t> </a:t>
            </a:r>
            <a:r>
              <a:rPr lang="en-US" sz="4400" dirty="0" err="1" smtClean="0"/>
              <a:t>orde</a:t>
            </a:r>
            <a:r>
              <a:rPr lang="en-US" sz="4400" dirty="0" smtClean="0"/>
              <a:t> </a:t>
            </a:r>
            <a:r>
              <a:rPr lang="en-US" sz="4400" dirty="0" err="1" smtClean="0"/>
              <a:t>satu</a:t>
            </a:r>
            <a:r>
              <a:rPr lang="en-US" sz="4400" dirty="0" smtClean="0"/>
              <a:t> </a:t>
            </a:r>
            <a:r>
              <a:rPr lang="en-US" sz="4400" dirty="0" err="1" smtClean="0"/>
              <a:t>ialah</a:t>
            </a:r>
            <a:r>
              <a:rPr lang="en-US" sz="4400" dirty="0" smtClean="0"/>
              <a:t> </a:t>
            </a:r>
            <a:r>
              <a:rPr lang="en-US" sz="4400" dirty="0" err="1" smtClean="0"/>
              <a:t>metode</a:t>
            </a:r>
            <a:r>
              <a:rPr lang="en-US" sz="4400" dirty="0" smtClean="0"/>
              <a:t> Euler:</a:t>
            </a:r>
          </a:p>
          <a:p>
            <a:pPr>
              <a:buNone/>
            </a:pPr>
            <a:r>
              <a:rPr lang="en-US" sz="4400" dirty="0" smtClean="0"/>
              <a:t> 		</a:t>
            </a:r>
            <a:r>
              <a:rPr lang="en-US" sz="4400" i="1" dirty="0" smtClean="0"/>
              <a:t>k</a:t>
            </a:r>
            <a:r>
              <a:rPr lang="en-US" sz="4400" baseline="-25000" dirty="0" smtClean="0"/>
              <a:t>1</a:t>
            </a:r>
            <a:r>
              <a:rPr lang="en-US" sz="4400" dirty="0" smtClean="0"/>
              <a:t>  =  </a:t>
            </a:r>
            <a:r>
              <a:rPr lang="en-US" sz="4400" i="1" dirty="0" err="1" smtClean="0"/>
              <a:t>hf</a:t>
            </a:r>
            <a:r>
              <a:rPr lang="en-US" sz="4400" i="1" dirty="0" smtClean="0"/>
              <a:t> </a:t>
            </a:r>
            <a:r>
              <a:rPr lang="en-US" sz="4400" dirty="0" smtClean="0"/>
              <a:t>(</a:t>
            </a:r>
            <a:r>
              <a:rPr lang="en-US" sz="4400" i="1" dirty="0" err="1" smtClean="0"/>
              <a:t>x</a:t>
            </a:r>
            <a:r>
              <a:rPr lang="en-US" sz="4400" i="1" baseline="-25000" dirty="0" err="1" smtClean="0"/>
              <a:t>r</a:t>
            </a:r>
            <a:r>
              <a:rPr lang="en-US" sz="4400" dirty="0" smtClean="0"/>
              <a:t>, </a:t>
            </a:r>
            <a:r>
              <a:rPr lang="en-US" sz="4400" i="1" dirty="0" smtClean="0"/>
              <a:t>y</a:t>
            </a:r>
            <a:r>
              <a:rPr lang="en-US" sz="4400" i="1" baseline="-25000" dirty="0" smtClean="0"/>
              <a:t>r</a:t>
            </a:r>
            <a:r>
              <a:rPr lang="en-US" sz="4400" dirty="0" smtClean="0"/>
              <a:t>) </a:t>
            </a:r>
          </a:p>
          <a:p>
            <a:pPr>
              <a:buNone/>
            </a:pPr>
            <a:r>
              <a:rPr lang="en-US" sz="4400" i="1" dirty="0" smtClean="0"/>
              <a:t>		y</a:t>
            </a:r>
            <a:r>
              <a:rPr lang="en-US" sz="4400" i="1" baseline="-25000" dirty="0" smtClean="0"/>
              <a:t>r</a:t>
            </a:r>
            <a:r>
              <a:rPr lang="en-US" sz="4400" baseline="-25000" dirty="0" smtClean="0"/>
              <a:t>+1</a:t>
            </a:r>
            <a:r>
              <a:rPr lang="en-US" sz="4400" dirty="0" smtClean="0"/>
              <a:t>   =  </a:t>
            </a:r>
            <a:r>
              <a:rPr lang="en-US" sz="4400" i="1" dirty="0" smtClean="0"/>
              <a:t>y</a:t>
            </a:r>
            <a:r>
              <a:rPr lang="en-US" sz="4400" i="1" baseline="-25000" dirty="0" smtClean="0"/>
              <a:t>r</a:t>
            </a:r>
            <a:r>
              <a:rPr lang="en-US" sz="4400" dirty="0" smtClean="0"/>
              <a:t> + </a:t>
            </a:r>
            <a:r>
              <a:rPr lang="en-US" sz="4400" i="1" dirty="0" smtClean="0"/>
              <a:t>k</a:t>
            </a:r>
            <a:r>
              <a:rPr lang="en-US" sz="4400" baseline="-25000" dirty="0" smtClean="0"/>
              <a:t>1</a:t>
            </a:r>
            <a:r>
              <a:rPr lang="en-US" sz="4400" dirty="0" smtClean="0"/>
              <a:t>              (</a:t>
            </a:r>
            <a:r>
              <a:rPr lang="en-US" sz="4400" dirty="0" err="1" smtClean="0"/>
              <a:t>dalam</a:t>
            </a:r>
            <a:r>
              <a:rPr lang="en-US" sz="4400" dirty="0" smtClean="0"/>
              <a:t> </a:t>
            </a:r>
            <a:r>
              <a:rPr lang="en-US" sz="4400" dirty="0" err="1" smtClean="0"/>
              <a:t>hal</a:t>
            </a:r>
            <a:r>
              <a:rPr lang="en-US" sz="4400" dirty="0" smtClean="0"/>
              <a:t> </a:t>
            </a:r>
            <a:r>
              <a:rPr lang="en-US" sz="4400" dirty="0" err="1" smtClean="0"/>
              <a:t>ini</a:t>
            </a:r>
            <a:r>
              <a:rPr lang="en-US" sz="4400" dirty="0" smtClean="0"/>
              <a:t> </a:t>
            </a:r>
            <a:r>
              <a:rPr lang="en-US" sz="4400" i="1" dirty="0" smtClean="0"/>
              <a:t>a</a:t>
            </a:r>
            <a:r>
              <a:rPr lang="en-US" sz="4400" baseline="-25000" dirty="0" smtClean="0"/>
              <a:t>1</a:t>
            </a:r>
            <a:r>
              <a:rPr lang="en-US" sz="4400" dirty="0" smtClean="0"/>
              <a:t> = 1)</a:t>
            </a:r>
          </a:p>
          <a:p>
            <a:pPr>
              <a:buNone/>
            </a:pPr>
            <a:r>
              <a:rPr lang="en-US" sz="4400" b="1" dirty="0" smtClean="0"/>
              <a:t> </a:t>
            </a:r>
            <a:endParaRPr lang="en-US" sz="4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Contoh</a:t>
            </a:r>
            <a:r>
              <a:rPr lang="en-US" sz="3600" dirty="0" smtClean="0"/>
              <a:t> </a:t>
            </a:r>
            <a:r>
              <a:rPr lang="en-US" sz="3600" dirty="0" err="1" smtClean="0"/>
              <a:t>Persamaan</a:t>
            </a:r>
            <a:r>
              <a:rPr lang="en-US" sz="3600" dirty="0" smtClean="0"/>
              <a:t> </a:t>
            </a:r>
            <a:r>
              <a:rPr lang="en-US" sz="3600" dirty="0" err="1" smtClean="0"/>
              <a:t>Diferensial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Fisika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Hukum</a:t>
            </a:r>
            <a:r>
              <a:rPr lang="en-US" sz="2800" dirty="0" smtClean="0"/>
              <a:t> </a:t>
            </a:r>
            <a:r>
              <a:rPr lang="en-US" sz="2800" dirty="0" err="1" smtClean="0"/>
              <a:t>tegangan</a:t>
            </a:r>
            <a:r>
              <a:rPr lang="en-US" sz="2800" dirty="0" smtClean="0"/>
              <a:t> </a:t>
            </a:r>
            <a:r>
              <a:rPr lang="en-US" sz="2800" dirty="0" err="1" smtClean="0"/>
              <a:t>Kirchoff</a:t>
            </a:r>
            <a:r>
              <a:rPr lang="en-US" sz="2800" dirty="0" smtClean="0"/>
              <a:t>  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aljabar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tegangan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sekeliling</a:t>
            </a:r>
            <a:r>
              <a:rPr lang="en-US" sz="2800" dirty="0" smtClean="0"/>
              <a:t> </a:t>
            </a:r>
            <a:r>
              <a:rPr lang="en-US" sz="2800" dirty="0" err="1" smtClean="0"/>
              <a:t>rangkaian</a:t>
            </a:r>
            <a:r>
              <a:rPr lang="en-US" sz="2800" dirty="0" smtClean="0"/>
              <a:t> </a:t>
            </a:r>
            <a:r>
              <a:rPr lang="en-US" sz="2800" dirty="0" err="1" smtClean="0"/>
              <a:t>tertutup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nol</a:t>
            </a:r>
            <a:r>
              <a:rPr lang="en-US" sz="2800" dirty="0" smtClean="0"/>
              <a:t>,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478211" name="Object 3"/>
          <p:cNvGraphicFramePr>
            <a:graphicFrameLocks noChangeAspect="1"/>
          </p:cNvGraphicFramePr>
          <p:nvPr/>
        </p:nvGraphicFramePr>
        <p:xfrm>
          <a:off x="914400" y="3124200"/>
          <a:ext cx="11378763" cy="914400"/>
        </p:xfrm>
        <a:graphic>
          <a:graphicData uri="http://schemas.openxmlformats.org/presentationml/2006/ole">
            <p:oleObj spid="_x0000_s478211" name="Document" r:id="rId3" imgW="4583174" imgH="368485" progId="Word.Document.12">
              <p:embed/>
            </p:oleObj>
          </a:graphicData>
        </a:graphic>
      </p:graphicFrame>
      <p:sp>
        <p:nvSpPr>
          <p:cNvPr id="4782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78212" name="Object 4"/>
          <p:cNvGraphicFramePr>
            <a:graphicFrameLocks noChangeAspect="1"/>
          </p:cNvGraphicFramePr>
          <p:nvPr/>
        </p:nvGraphicFramePr>
        <p:xfrm>
          <a:off x="3962400" y="3810000"/>
          <a:ext cx="4133850" cy="2362200"/>
        </p:xfrm>
        <a:graphic>
          <a:graphicData uri="http://schemas.openxmlformats.org/presentationml/2006/ole">
            <p:oleObj spid="_x0000_s478212" r:id="rId4" imgW="2753868" imgH="1572768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Runge-Kutta</a:t>
            </a:r>
            <a:r>
              <a:rPr lang="en-US" b="1" dirty="0" smtClean="0"/>
              <a:t> </a:t>
            </a:r>
            <a:r>
              <a:rPr lang="en-US" b="1" dirty="0" err="1" smtClean="0"/>
              <a:t>Orde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Runge-Kutta</a:t>
            </a:r>
            <a:r>
              <a:rPr lang="en-US" b="1" dirty="0" smtClean="0"/>
              <a:t> </a:t>
            </a:r>
            <a:r>
              <a:rPr lang="en-US" b="1" dirty="0" err="1" smtClean="0"/>
              <a:t>orde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berbentuk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  		</a:t>
            </a:r>
            <a:r>
              <a:rPr lang="en-US" i="1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  =  </a:t>
            </a:r>
            <a:r>
              <a:rPr lang="en-US" i="1" dirty="0" err="1" smtClean="0"/>
              <a:t>hf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  	</a:t>
            </a:r>
            <a:r>
              <a:rPr lang="en-US" i="1" dirty="0" smtClean="0"/>
              <a:t>k</a:t>
            </a:r>
            <a:r>
              <a:rPr lang="en-US" baseline="-25000" dirty="0" smtClean="0"/>
              <a:t>2   </a:t>
            </a:r>
            <a:r>
              <a:rPr lang="en-US" dirty="0" smtClean="0"/>
              <a:t>=  </a:t>
            </a:r>
            <a:r>
              <a:rPr lang="en-US" i="1" dirty="0" err="1" smtClean="0"/>
              <a:t>hf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+ 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i="1" dirty="0" smtClean="0"/>
              <a:t>h</a:t>
            </a:r>
            <a:r>
              <a:rPr lang="en-US" dirty="0" smtClean="0"/>
              <a:t>,  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dirty="0" smtClean="0"/>
              <a:t> + </a:t>
            </a:r>
            <a:r>
              <a:rPr lang="en-US" i="1" dirty="0" smtClean="0"/>
              <a:t>q</a:t>
            </a:r>
            <a:r>
              <a:rPr lang="en-US" baseline="-25000" dirty="0" smtClean="0"/>
              <a:t>11</a:t>
            </a:r>
            <a:r>
              <a:rPr lang="en-US" i="1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baseline="-25000" dirty="0" smtClean="0"/>
              <a:t>+1</a:t>
            </a:r>
            <a:r>
              <a:rPr lang="en-US" dirty="0" smtClean="0"/>
              <a:t>   =  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dirty="0" smtClean="0"/>
              <a:t> + (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i="1" dirty="0" smtClean="0"/>
              <a:t>k</a:t>
            </a:r>
            <a:r>
              <a:rPr lang="en-US" baseline="-25000" dirty="0" smtClean="0"/>
              <a:t>1 </a:t>
            </a:r>
            <a:r>
              <a:rPr lang="en-US" dirty="0" smtClean="0"/>
              <a:t>+ </a:t>
            </a:r>
            <a:r>
              <a:rPr lang="en-US" i="1" dirty="0" smtClean="0"/>
              <a:t>a</a:t>
            </a:r>
            <a:r>
              <a:rPr lang="en-US" baseline="-25000" dirty="0" smtClean="0"/>
              <a:t>2</a:t>
            </a:r>
            <a:r>
              <a:rPr lang="en-US" i="1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)						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err="1" smtClean="0"/>
              <a:t>Galat</a:t>
            </a:r>
            <a:r>
              <a:rPr lang="en-US" dirty="0" smtClean="0"/>
              <a:t> per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Runge-Kutta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h</a:t>
            </a:r>
            <a:r>
              <a:rPr lang="en-US" baseline="30000" dirty="0" smtClean="0"/>
              <a:t>3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err="1" smtClean="0"/>
              <a:t>Galat</a:t>
            </a:r>
            <a:r>
              <a:rPr lang="en-US" dirty="0" smtClean="0"/>
              <a:t> </a:t>
            </a:r>
            <a:r>
              <a:rPr lang="en-US" dirty="0" err="1" smtClean="0"/>
              <a:t>longgokan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Runge-Kutta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h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Runge-Kutta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Heun</a:t>
            </a:r>
            <a:r>
              <a:rPr lang="en-US" sz="2800" dirty="0" smtClean="0"/>
              <a:t>, 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=  1/2,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    </a:t>
            </a:r>
            <a:r>
              <a:rPr lang="en-US" sz="2800" dirty="0" smtClean="0"/>
              <a:t>=  1/2,</a:t>
            </a:r>
          </a:p>
          <a:p>
            <a:pPr>
              <a:buNone/>
            </a:pPr>
            <a:r>
              <a:rPr lang="en-US" sz="2800" dirty="0" smtClean="0"/>
              <a:t>           	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 =  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 = 1</a:t>
            </a: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Runge-Kutta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 2,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Heun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		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 =  </a:t>
            </a:r>
            <a:r>
              <a:rPr lang="en-US" sz="2800" i="1" dirty="0" err="1" smtClean="0"/>
              <a:t>hf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err="1" smtClean="0"/>
              <a:t>,</a:t>
            </a:r>
            <a:r>
              <a:rPr lang="en-US" sz="2800" i="1" dirty="0" err="1" smtClean="0"/>
              <a:t>y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=  </a:t>
            </a:r>
            <a:r>
              <a:rPr lang="en-US" sz="2800" i="1" dirty="0" err="1" smtClean="0"/>
              <a:t>hf</a:t>
            </a:r>
            <a:r>
              <a:rPr lang="en-US" sz="2800" dirty="0" smtClean="0"/>
              <a:t>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 + </a:t>
            </a:r>
            <a:r>
              <a:rPr lang="en-US" sz="2800" i="1" dirty="0" smtClean="0"/>
              <a:t>h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+ 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 =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+ </a:t>
            </a:r>
            <a:r>
              <a:rPr lang="en-US" sz="2800" baseline="30000" dirty="0" smtClean="0"/>
              <a:t>1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(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Contoh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</a:t>
            </a:r>
            <a:r>
              <a:rPr lang="en-US" sz="2800" dirty="0" err="1" smtClean="0"/>
              <a:t>Runge-Kutta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lainnya</a:t>
            </a:r>
            <a:r>
              <a:rPr lang="en-US" sz="2800" dirty="0" smtClean="0"/>
              <a:t> </a:t>
            </a:r>
            <a:r>
              <a:rPr lang="en-US" sz="2800" dirty="0" err="1" smtClean="0"/>
              <a:t>ialah</a:t>
            </a:r>
            <a:r>
              <a:rPr lang="en-US" sz="2800" dirty="0" smtClean="0"/>
              <a:t> </a:t>
            </a:r>
            <a:r>
              <a:rPr lang="en-US" sz="2800" b="1" dirty="0" err="1" smtClean="0"/>
              <a:t>metode</a:t>
            </a:r>
            <a:r>
              <a:rPr lang="en-US" sz="2800" b="1" dirty="0" smtClean="0"/>
              <a:t> Ralston</a:t>
            </a:r>
            <a:r>
              <a:rPr lang="en-US" sz="2800" dirty="0" smtClean="0"/>
              <a:t>, yang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 =  2/3 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  =  1/3, 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i="1" dirty="0" smtClean="0"/>
              <a:t>p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  =  </a:t>
            </a:r>
            <a:r>
              <a:rPr lang="en-US" sz="2800" i="1" dirty="0" smtClean="0"/>
              <a:t>q</a:t>
            </a:r>
            <a:r>
              <a:rPr lang="en-US" sz="2800" baseline="-25000" dirty="0" smtClean="0"/>
              <a:t>11</a:t>
            </a:r>
            <a:r>
              <a:rPr lang="en-US" sz="2800" dirty="0" smtClean="0"/>
              <a:t>  = 3/4</a:t>
            </a:r>
          </a:p>
          <a:p>
            <a:pPr>
              <a:buNone/>
            </a:pPr>
            <a:r>
              <a:rPr lang="en-US" sz="2800" dirty="0" smtClean="0"/>
              <a:t> </a:t>
            </a:r>
          </a:p>
          <a:p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metode</a:t>
            </a:r>
            <a:r>
              <a:rPr lang="en-US" sz="2800" dirty="0" smtClean="0"/>
              <a:t> Ralston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Runge-Kutta</a:t>
            </a:r>
            <a:r>
              <a:rPr lang="en-US" sz="2800" dirty="0" smtClean="0"/>
              <a:t> </a:t>
            </a:r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	 	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   </a:t>
            </a:r>
            <a:r>
              <a:rPr lang="en-US" sz="2800" dirty="0" smtClean="0"/>
              <a:t>=  </a:t>
            </a:r>
            <a:r>
              <a:rPr lang="en-US" sz="2800" i="1" dirty="0" err="1" smtClean="0"/>
              <a:t>hf</a:t>
            </a:r>
            <a:r>
              <a:rPr lang="en-US" sz="2800" dirty="0" smtClean="0"/>
              <a:t> 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  	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=  </a:t>
            </a:r>
            <a:r>
              <a:rPr lang="en-US" sz="2800" i="1" dirty="0" err="1" smtClean="0"/>
              <a:t>hf</a:t>
            </a:r>
            <a:r>
              <a:rPr lang="en-US" sz="2800" dirty="0" smtClean="0"/>
              <a:t> (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r</a:t>
            </a:r>
            <a:r>
              <a:rPr lang="en-US" sz="2800" dirty="0" smtClean="0"/>
              <a:t> + 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</a:t>
            </a:r>
            <a:r>
              <a:rPr lang="en-US" sz="2800" i="1" dirty="0" smtClean="0"/>
              <a:t>h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+ 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i="1" dirty="0" smtClean="0"/>
              <a:t>		y</a:t>
            </a:r>
            <a:r>
              <a:rPr lang="en-US" sz="2800" i="1" baseline="-25000" dirty="0" smtClean="0"/>
              <a:t>r</a:t>
            </a:r>
            <a:r>
              <a:rPr lang="en-US" sz="2800" baseline="-25000" dirty="0" smtClean="0"/>
              <a:t>+1</a:t>
            </a:r>
            <a:r>
              <a:rPr lang="en-US" sz="2800" dirty="0" smtClean="0"/>
              <a:t>  = 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r</a:t>
            </a:r>
            <a:r>
              <a:rPr lang="en-US" sz="2800" dirty="0" smtClean="0"/>
              <a:t> + (</a:t>
            </a:r>
            <a:r>
              <a:rPr lang="en-US" sz="2800" baseline="30000" dirty="0" smtClean="0"/>
              <a:t>1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+ 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/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</a:t>
            </a:r>
            <a:r>
              <a:rPr lang="en-US" sz="2800" i="1" dirty="0" smtClean="0"/>
              <a:t>k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Runge-Kutta</a:t>
            </a:r>
            <a:r>
              <a:rPr lang="en-US" b="1" dirty="0" smtClean="0"/>
              <a:t> </a:t>
            </a:r>
            <a:r>
              <a:rPr lang="en-US" b="1" dirty="0" err="1" smtClean="0"/>
              <a:t>Orde</a:t>
            </a:r>
            <a:r>
              <a:rPr lang="en-US" b="1" dirty="0" smtClean="0"/>
              <a:t> </a:t>
            </a:r>
            <a:r>
              <a:rPr lang="en-US" b="1" dirty="0" err="1" smtClean="0"/>
              <a:t>Tiga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 err="1" smtClean="0"/>
              <a:t>Metode</a:t>
            </a:r>
            <a:r>
              <a:rPr lang="en-US" sz="3400" dirty="0" smtClean="0"/>
              <a:t> </a:t>
            </a:r>
            <a:r>
              <a:rPr lang="en-US" sz="3400" dirty="0" err="1" smtClean="0"/>
              <a:t>Runge-Kutta</a:t>
            </a:r>
            <a:r>
              <a:rPr lang="en-US" sz="3400" dirty="0" smtClean="0"/>
              <a:t> yang </a:t>
            </a:r>
            <a:r>
              <a:rPr lang="en-US" sz="3400" dirty="0" err="1" smtClean="0"/>
              <a:t>terkenal</a:t>
            </a:r>
            <a:r>
              <a:rPr lang="en-US" sz="3400" dirty="0" smtClean="0"/>
              <a:t> </a:t>
            </a:r>
            <a:r>
              <a:rPr lang="en-US" sz="3400" dirty="0" err="1" smtClean="0"/>
              <a:t>adalah</a:t>
            </a:r>
            <a:r>
              <a:rPr lang="en-US" sz="3400" dirty="0" smtClean="0"/>
              <a:t> </a:t>
            </a:r>
            <a:r>
              <a:rPr lang="en-US" sz="3400" dirty="0" err="1" smtClean="0"/>
              <a:t>metode</a:t>
            </a:r>
            <a:r>
              <a:rPr lang="en-US" sz="3400" dirty="0" smtClean="0"/>
              <a:t> </a:t>
            </a:r>
            <a:r>
              <a:rPr lang="en-US" sz="3400" dirty="0" err="1" smtClean="0"/>
              <a:t>Runge-Kutta</a:t>
            </a:r>
            <a:r>
              <a:rPr lang="en-US" sz="3400" dirty="0" smtClean="0"/>
              <a:t> </a:t>
            </a:r>
            <a:r>
              <a:rPr lang="en-US" sz="3400" dirty="0" err="1" smtClean="0"/>
              <a:t>orde</a:t>
            </a:r>
            <a:r>
              <a:rPr lang="en-US" sz="3400" dirty="0" smtClean="0"/>
              <a:t> </a:t>
            </a:r>
            <a:r>
              <a:rPr lang="en-US" sz="3400" dirty="0" err="1" smtClean="0"/>
              <a:t>tiga</a:t>
            </a:r>
            <a:r>
              <a:rPr lang="en-US" sz="3400" dirty="0" smtClean="0"/>
              <a:t> </a:t>
            </a:r>
            <a:r>
              <a:rPr lang="en-US" sz="3400" dirty="0" err="1" smtClean="0"/>
              <a:t>dan</a:t>
            </a:r>
            <a:r>
              <a:rPr lang="en-US" sz="3400" dirty="0" smtClean="0"/>
              <a:t> </a:t>
            </a:r>
            <a:r>
              <a:rPr lang="en-US" sz="3400" dirty="0" err="1" smtClean="0"/>
              <a:t>metode</a:t>
            </a:r>
            <a:r>
              <a:rPr lang="en-US" sz="3400" dirty="0" smtClean="0"/>
              <a:t> </a:t>
            </a:r>
            <a:r>
              <a:rPr lang="en-US" sz="3400" dirty="0" err="1" smtClean="0"/>
              <a:t>Runge-Kutta</a:t>
            </a:r>
            <a:r>
              <a:rPr lang="en-US" sz="3400" dirty="0" smtClean="0"/>
              <a:t> </a:t>
            </a:r>
            <a:r>
              <a:rPr lang="en-US" sz="3400" dirty="0" err="1" smtClean="0"/>
              <a:t>orde</a:t>
            </a:r>
            <a:r>
              <a:rPr lang="en-US" sz="3400" dirty="0" smtClean="0"/>
              <a:t> </a:t>
            </a:r>
            <a:r>
              <a:rPr lang="en-US" sz="3400" dirty="0" err="1" smtClean="0"/>
              <a:t>empat</a:t>
            </a:r>
            <a:r>
              <a:rPr lang="en-US" sz="3400" dirty="0" smtClean="0"/>
              <a:t>. </a:t>
            </a:r>
          </a:p>
          <a:p>
            <a:endParaRPr lang="en-US" sz="3400" dirty="0" smtClean="0"/>
          </a:p>
          <a:p>
            <a:r>
              <a:rPr lang="en-US" sz="3400" dirty="0" err="1" smtClean="0"/>
              <a:t>Metode</a:t>
            </a:r>
            <a:r>
              <a:rPr lang="en-US" sz="3400" dirty="0" smtClean="0"/>
              <a:t> </a:t>
            </a:r>
            <a:r>
              <a:rPr lang="en-US" sz="3400" dirty="0" err="1" smtClean="0"/>
              <a:t>Runge-Kutta</a:t>
            </a:r>
            <a:r>
              <a:rPr lang="en-US" sz="3400" dirty="0" smtClean="0"/>
              <a:t> </a:t>
            </a:r>
            <a:r>
              <a:rPr lang="en-US" sz="3400" dirty="0" err="1" smtClean="0"/>
              <a:t>orde</a:t>
            </a:r>
            <a:r>
              <a:rPr lang="en-US" sz="3400" dirty="0" smtClean="0"/>
              <a:t> </a:t>
            </a:r>
            <a:r>
              <a:rPr lang="en-US" sz="3400" dirty="0" err="1" smtClean="0"/>
              <a:t>tiga</a:t>
            </a:r>
            <a:r>
              <a:rPr lang="en-US" sz="3400" dirty="0" smtClean="0"/>
              <a:t> </a:t>
            </a:r>
            <a:r>
              <a:rPr lang="en-US" sz="3400" dirty="0" err="1" smtClean="0"/>
              <a:t>berbentuk</a:t>
            </a:r>
            <a:r>
              <a:rPr lang="en-US" sz="3400" dirty="0" smtClean="0"/>
              <a:t>:</a:t>
            </a:r>
          </a:p>
          <a:p>
            <a:endParaRPr lang="en-US" sz="3400" dirty="0" smtClean="0"/>
          </a:p>
          <a:p>
            <a:pPr>
              <a:buNone/>
            </a:pPr>
            <a:r>
              <a:rPr lang="en-US" sz="3400" dirty="0" smtClean="0"/>
              <a:t>  		</a:t>
            </a:r>
            <a:r>
              <a:rPr lang="en-US" sz="3400" i="1" dirty="0" smtClean="0"/>
              <a:t>k</a:t>
            </a:r>
            <a:r>
              <a:rPr lang="en-US" sz="3400" baseline="-25000" dirty="0" smtClean="0"/>
              <a:t>1</a:t>
            </a:r>
            <a:r>
              <a:rPr lang="en-US" sz="3400" dirty="0" smtClean="0"/>
              <a:t>  =  </a:t>
            </a:r>
            <a:r>
              <a:rPr lang="en-US" sz="3400" i="1" dirty="0" err="1" smtClean="0"/>
              <a:t>hf</a:t>
            </a:r>
            <a:r>
              <a:rPr lang="en-US" sz="3400" dirty="0" smtClean="0"/>
              <a:t> (</a:t>
            </a:r>
            <a:r>
              <a:rPr lang="en-US" sz="3400" i="1" dirty="0" err="1" smtClean="0"/>
              <a:t>x</a:t>
            </a:r>
            <a:r>
              <a:rPr lang="en-US" sz="3400" i="1" baseline="-25000" dirty="0" err="1" smtClean="0"/>
              <a:t>r</a:t>
            </a:r>
            <a:r>
              <a:rPr lang="en-US" sz="3400" dirty="0" smtClean="0"/>
              <a:t>, </a:t>
            </a:r>
            <a:r>
              <a:rPr lang="en-US" sz="3400" i="1" dirty="0" smtClean="0"/>
              <a:t>y</a:t>
            </a:r>
            <a:r>
              <a:rPr lang="en-US" sz="3400" i="1" baseline="-25000" dirty="0" smtClean="0"/>
              <a:t>r</a:t>
            </a:r>
            <a:r>
              <a:rPr lang="en-US" sz="3400" dirty="0" smtClean="0"/>
              <a:t>)</a:t>
            </a:r>
          </a:p>
          <a:p>
            <a:pPr>
              <a:buNone/>
            </a:pPr>
            <a:r>
              <a:rPr lang="en-US" sz="3400" dirty="0" smtClean="0"/>
              <a:t>	 	</a:t>
            </a:r>
            <a:r>
              <a:rPr lang="en-US" sz="3400" i="1" dirty="0" smtClean="0"/>
              <a:t>k</a:t>
            </a:r>
            <a:r>
              <a:rPr lang="en-US" sz="3400" baseline="-25000" dirty="0" smtClean="0"/>
              <a:t>2</a:t>
            </a:r>
            <a:r>
              <a:rPr lang="en-US" sz="3400" dirty="0" smtClean="0"/>
              <a:t>  =  </a:t>
            </a:r>
            <a:r>
              <a:rPr lang="en-US" sz="3400" i="1" dirty="0" err="1" smtClean="0"/>
              <a:t>hf</a:t>
            </a:r>
            <a:r>
              <a:rPr lang="en-US" sz="3400" dirty="0" smtClean="0"/>
              <a:t> (</a:t>
            </a:r>
            <a:r>
              <a:rPr lang="en-US" sz="3400" i="1" dirty="0" err="1" smtClean="0"/>
              <a:t>x</a:t>
            </a:r>
            <a:r>
              <a:rPr lang="en-US" sz="3400" i="1" baseline="-25000" dirty="0" err="1" smtClean="0"/>
              <a:t>r</a:t>
            </a:r>
            <a:r>
              <a:rPr lang="en-US" sz="3400" dirty="0" smtClean="0"/>
              <a:t> + 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/</a:t>
            </a:r>
            <a:r>
              <a:rPr lang="en-US" sz="3400" baseline="-25000" dirty="0" smtClean="0"/>
              <a:t>2</a:t>
            </a:r>
            <a:r>
              <a:rPr lang="en-US" sz="3400" dirty="0" smtClean="0"/>
              <a:t> </a:t>
            </a:r>
            <a:r>
              <a:rPr lang="en-US" sz="3400" i="1" dirty="0" smtClean="0"/>
              <a:t>h</a:t>
            </a:r>
            <a:r>
              <a:rPr lang="en-US" sz="3400" dirty="0" smtClean="0"/>
              <a:t>, </a:t>
            </a:r>
            <a:r>
              <a:rPr lang="en-US" sz="3400" i="1" dirty="0" smtClean="0"/>
              <a:t>y</a:t>
            </a:r>
            <a:r>
              <a:rPr lang="en-US" sz="3400" i="1" baseline="-25000" dirty="0" smtClean="0"/>
              <a:t>r</a:t>
            </a:r>
            <a:r>
              <a:rPr lang="en-US" sz="3400" dirty="0" smtClean="0"/>
              <a:t> + 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/</a:t>
            </a:r>
            <a:r>
              <a:rPr lang="en-US" sz="3400" baseline="-25000" dirty="0" smtClean="0"/>
              <a:t>2</a:t>
            </a:r>
            <a:r>
              <a:rPr lang="en-US" sz="3400" dirty="0" smtClean="0"/>
              <a:t> </a:t>
            </a:r>
            <a:r>
              <a:rPr lang="en-US" sz="3400" i="1" dirty="0" smtClean="0"/>
              <a:t>k</a:t>
            </a:r>
            <a:r>
              <a:rPr lang="en-US" sz="3400" baseline="-25000" dirty="0" smtClean="0"/>
              <a:t>1</a:t>
            </a:r>
            <a:r>
              <a:rPr lang="en-US" sz="3400" dirty="0" smtClean="0"/>
              <a:t>)</a:t>
            </a:r>
          </a:p>
          <a:p>
            <a:pPr>
              <a:buNone/>
            </a:pPr>
            <a:r>
              <a:rPr lang="en-US" sz="3400" dirty="0" smtClean="0"/>
              <a:t>	  	</a:t>
            </a:r>
            <a:r>
              <a:rPr lang="en-US" sz="3400" i="1" dirty="0" smtClean="0"/>
              <a:t>k</a:t>
            </a:r>
            <a:r>
              <a:rPr lang="en-US" sz="3400" baseline="-25000" dirty="0" smtClean="0"/>
              <a:t>3</a:t>
            </a:r>
            <a:r>
              <a:rPr lang="en-US" sz="3400" dirty="0" smtClean="0"/>
              <a:t>  =  </a:t>
            </a:r>
            <a:r>
              <a:rPr lang="en-US" sz="3400" i="1" dirty="0" err="1" smtClean="0"/>
              <a:t>hf</a:t>
            </a:r>
            <a:r>
              <a:rPr lang="en-US" sz="3400" dirty="0" smtClean="0"/>
              <a:t> (</a:t>
            </a:r>
            <a:r>
              <a:rPr lang="en-US" sz="3400" i="1" dirty="0" err="1" smtClean="0"/>
              <a:t>x</a:t>
            </a:r>
            <a:r>
              <a:rPr lang="en-US" sz="3400" i="1" baseline="-25000" dirty="0" err="1" smtClean="0"/>
              <a:t>r</a:t>
            </a:r>
            <a:r>
              <a:rPr lang="en-US" sz="3400" dirty="0" smtClean="0"/>
              <a:t> + </a:t>
            </a:r>
            <a:r>
              <a:rPr lang="en-US" sz="3400" i="1" dirty="0" smtClean="0"/>
              <a:t>h</a:t>
            </a:r>
            <a:r>
              <a:rPr lang="en-US" sz="3400" dirty="0" smtClean="0"/>
              <a:t>, </a:t>
            </a:r>
            <a:r>
              <a:rPr lang="en-US" sz="3400" i="1" dirty="0" smtClean="0"/>
              <a:t>y</a:t>
            </a:r>
            <a:r>
              <a:rPr lang="en-US" sz="3400" i="1" baseline="-25000" dirty="0" smtClean="0"/>
              <a:t>r</a:t>
            </a:r>
            <a:r>
              <a:rPr lang="en-US" sz="3400" dirty="0" smtClean="0"/>
              <a:t> - </a:t>
            </a:r>
            <a:r>
              <a:rPr lang="en-US" sz="3400" i="1" dirty="0" smtClean="0"/>
              <a:t>k</a:t>
            </a:r>
            <a:r>
              <a:rPr lang="en-US" sz="3400" baseline="-25000" dirty="0" smtClean="0"/>
              <a:t>1</a:t>
            </a:r>
            <a:r>
              <a:rPr lang="en-US" sz="3400" dirty="0" smtClean="0"/>
              <a:t> + 2</a:t>
            </a:r>
            <a:r>
              <a:rPr lang="en-US" sz="3400" i="1" dirty="0" smtClean="0"/>
              <a:t>k</a:t>
            </a:r>
            <a:r>
              <a:rPr lang="en-US" sz="3400" baseline="-25000" dirty="0" smtClean="0"/>
              <a:t>2</a:t>
            </a:r>
            <a:r>
              <a:rPr lang="en-US" sz="3400" dirty="0" smtClean="0"/>
              <a:t>)	</a:t>
            </a:r>
          </a:p>
          <a:p>
            <a:pPr>
              <a:buNone/>
            </a:pPr>
            <a:r>
              <a:rPr lang="en-US" sz="3400" i="1" dirty="0" smtClean="0"/>
              <a:t>		y</a:t>
            </a:r>
            <a:r>
              <a:rPr lang="en-US" sz="3400" i="1" baseline="-25000" dirty="0" smtClean="0"/>
              <a:t>r</a:t>
            </a:r>
            <a:r>
              <a:rPr lang="en-US" sz="3400" baseline="-25000" dirty="0" smtClean="0"/>
              <a:t>+1</a:t>
            </a:r>
            <a:r>
              <a:rPr lang="en-US" sz="3400" dirty="0" smtClean="0"/>
              <a:t>  =  </a:t>
            </a:r>
            <a:r>
              <a:rPr lang="en-US" sz="3400" i="1" dirty="0" smtClean="0"/>
              <a:t>y</a:t>
            </a:r>
            <a:r>
              <a:rPr lang="en-US" sz="3400" i="1" baseline="-25000" dirty="0" smtClean="0"/>
              <a:t>r</a:t>
            </a:r>
            <a:r>
              <a:rPr lang="en-US" sz="3400" dirty="0" smtClean="0"/>
              <a:t> + </a:t>
            </a:r>
            <a:r>
              <a:rPr lang="en-US" sz="3400" baseline="30000" dirty="0" smtClean="0"/>
              <a:t>1</a:t>
            </a:r>
            <a:r>
              <a:rPr lang="en-US" sz="3400" dirty="0" smtClean="0"/>
              <a:t>/</a:t>
            </a:r>
            <a:r>
              <a:rPr lang="en-US" sz="3400" baseline="-25000" dirty="0" smtClean="0"/>
              <a:t>6</a:t>
            </a:r>
            <a:r>
              <a:rPr lang="en-US" sz="3400" dirty="0" smtClean="0"/>
              <a:t> ( </a:t>
            </a:r>
            <a:r>
              <a:rPr lang="en-US" sz="3400" i="1" dirty="0" smtClean="0"/>
              <a:t>k</a:t>
            </a:r>
            <a:r>
              <a:rPr lang="en-US" sz="3400" baseline="-25000" dirty="0" smtClean="0"/>
              <a:t>1</a:t>
            </a:r>
            <a:r>
              <a:rPr lang="en-US" sz="3400" dirty="0" smtClean="0"/>
              <a:t> + 4</a:t>
            </a:r>
            <a:r>
              <a:rPr lang="en-US" sz="3400" i="1" dirty="0" smtClean="0"/>
              <a:t>k</a:t>
            </a:r>
            <a:r>
              <a:rPr lang="en-US" sz="3400" baseline="-25000" dirty="0" smtClean="0"/>
              <a:t>2 </a:t>
            </a:r>
            <a:r>
              <a:rPr lang="en-US" sz="3400" dirty="0" smtClean="0"/>
              <a:t>+ </a:t>
            </a:r>
            <a:r>
              <a:rPr lang="en-US" sz="3400" i="1" dirty="0" smtClean="0"/>
              <a:t>k</a:t>
            </a:r>
            <a:r>
              <a:rPr lang="en-US" sz="3400" baseline="-25000" dirty="0" smtClean="0"/>
              <a:t>3</a:t>
            </a:r>
            <a:r>
              <a:rPr lang="en-US" sz="3400" dirty="0" smtClean="0"/>
              <a:t>)					</a:t>
            </a:r>
          </a:p>
          <a:p>
            <a:r>
              <a:rPr lang="en-US" sz="3400" dirty="0" smtClean="0"/>
              <a:t> </a:t>
            </a:r>
            <a:r>
              <a:rPr lang="en-US" sz="3400" dirty="0" err="1" smtClean="0"/>
              <a:t>Galat</a:t>
            </a:r>
            <a:r>
              <a:rPr lang="en-US" sz="3400" dirty="0" smtClean="0"/>
              <a:t> per </a:t>
            </a:r>
            <a:r>
              <a:rPr lang="en-US" sz="3400" dirty="0" err="1" smtClean="0"/>
              <a:t>langkah</a:t>
            </a:r>
            <a:r>
              <a:rPr lang="en-US" sz="3400" dirty="0" smtClean="0"/>
              <a:t> </a:t>
            </a:r>
            <a:r>
              <a:rPr lang="en-US" sz="3400" dirty="0" err="1" smtClean="0"/>
              <a:t>metode</a:t>
            </a:r>
            <a:r>
              <a:rPr lang="en-US" sz="3400" dirty="0" smtClean="0"/>
              <a:t> R-K </a:t>
            </a:r>
            <a:r>
              <a:rPr lang="en-US" sz="3400" dirty="0" err="1" smtClean="0"/>
              <a:t>orde</a:t>
            </a:r>
            <a:r>
              <a:rPr lang="en-US" sz="3400" dirty="0" smtClean="0"/>
              <a:t> </a:t>
            </a:r>
            <a:r>
              <a:rPr lang="en-US" sz="3400" dirty="0" err="1" smtClean="0"/>
              <a:t>tiga</a:t>
            </a:r>
            <a:r>
              <a:rPr lang="en-US" sz="3400" dirty="0" smtClean="0"/>
              <a:t> </a:t>
            </a:r>
            <a:r>
              <a:rPr lang="en-US" sz="3400" dirty="0" err="1" smtClean="0"/>
              <a:t>adalah</a:t>
            </a:r>
            <a:r>
              <a:rPr lang="en-US" sz="3400" dirty="0" smtClean="0"/>
              <a:t> </a:t>
            </a:r>
            <a:r>
              <a:rPr lang="en-US" sz="3400" i="1" dirty="0" smtClean="0"/>
              <a:t>O</a:t>
            </a:r>
            <a:r>
              <a:rPr lang="en-US" sz="3400" dirty="0" smtClean="0"/>
              <a:t>(</a:t>
            </a:r>
            <a:r>
              <a:rPr lang="en-US" sz="3400" i="1" dirty="0" smtClean="0"/>
              <a:t>h</a:t>
            </a:r>
            <a:r>
              <a:rPr lang="en-US" sz="3400" baseline="30000" dirty="0" smtClean="0"/>
              <a:t>4</a:t>
            </a:r>
            <a:r>
              <a:rPr lang="en-US" sz="3400" dirty="0" smtClean="0"/>
              <a:t>).</a:t>
            </a:r>
          </a:p>
          <a:p>
            <a:r>
              <a:rPr lang="en-US" sz="3400" dirty="0" err="1" smtClean="0"/>
              <a:t>Galat</a:t>
            </a:r>
            <a:r>
              <a:rPr lang="en-US" sz="3400" dirty="0" smtClean="0"/>
              <a:t> </a:t>
            </a:r>
            <a:r>
              <a:rPr lang="en-US" sz="3400" dirty="0" err="1" smtClean="0"/>
              <a:t>longgokan</a:t>
            </a:r>
            <a:r>
              <a:rPr lang="en-US" sz="3400" dirty="0" smtClean="0"/>
              <a:t> </a:t>
            </a:r>
            <a:r>
              <a:rPr lang="en-US" sz="3400" dirty="0" err="1" smtClean="0"/>
              <a:t>metode</a:t>
            </a:r>
            <a:r>
              <a:rPr lang="en-US" sz="3400" dirty="0" smtClean="0"/>
              <a:t> R-K </a:t>
            </a:r>
            <a:r>
              <a:rPr lang="en-US" sz="3400" dirty="0" err="1" smtClean="0"/>
              <a:t>orde</a:t>
            </a:r>
            <a:r>
              <a:rPr lang="en-US" sz="3400" dirty="0" smtClean="0"/>
              <a:t> </a:t>
            </a:r>
            <a:r>
              <a:rPr lang="en-US" sz="3400" dirty="0" err="1" smtClean="0"/>
              <a:t>tiga</a:t>
            </a:r>
            <a:r>
              <a:rPr lang="en-US" sz="3400" dirty="0" smtClean="0"/>
              <a:t> </a:t>
            </a:r>
            <a:r>
              <a:rPr lang="en-US" sz="3400" dirty="0" err="1" smtClean="0"/>
              <a:t>adalah</a:t>
            </a:r>
            <a:r>
              <a:rPr lang="en-US" sz="3400" dirty="0" smtClean="0"/>
              <a:t> </a:t>
            </a:r>
            <a:r>
              <a:rPr lang="en-US" sz="3400" i="1" dirty="0" smtClean="0"/>
              <a:t>O</a:t>
            </a:r>
            <a:r>
              <a:rPr lang="en-US" sz="3400" dirty="0" smtClean="0"/>
              <a:t>(</a:t>
            </a:r>
            <a:r>
              <a:rPr lang="en-US" sz="3400" i="1" dirty="0" smtClean="0"/>
              <a:t>h</a:t>
            </a:r>
            <a:r>
              <a:rPr lang="en-US" sz="3400" baseline="30000" dirty="0" smtClean="0"/>
              <a:t>3</a:t>
            </a:r>
            <a:r>
              <a:rPr lang="en-US" sz="3400" dirty="0" smtClean="0"/>
              <a:t>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150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y_RK3(x0, y0, b, h: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):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menghitung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y(b)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metode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Runge-Kutta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orde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tiga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pada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PDB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	y'=f(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);   y(x0)=y0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}	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r, n: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x, y, k1, k2, k3: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begin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n:=(b - x0)/h;  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jumlah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langkah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y:=y0;	     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awal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x:=x0;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r:=1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     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begin 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k1:=h*f(x, y);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k2:=h*f(x + h/2, y + k1/2);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k3:=h*f(x + h, y - k1 + 2*k2);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y:=y + (k1 + 4*k2 + k3)/6		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y(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) }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  x:=</a:t>
            </a:r>
            <a:r>
              <a:rPr lang="en-US" sz="4000" dirty="0" err="1" smtClean="0">
                <a:latin typeface="Courier New" pitchFamily="49" charset="0"/>
                <a:cs typeface="Courier New" pitchFamily="49" charset="0"/>
              </a:rPr>
              <a:t>x+h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;					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i="1" dirty="0" err="1" smtClean="0">
                <a:latin typeface="Courier New" pitchFamily="49" charset="0"/>
                <a:cs typeface="Courier New" pitchFamily="49" charset="0"/>
              </a:rPr>
              <a:t>berikutnya</a:t>
            </a:r>
            <a:r>
              <a:rPr lang="en-US" sz="40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  y_RK3:=y;</a:t>
            </a:r>
          </a:p>
          <a:p>
            <a:pPr>
              <a:buNone/>
            </a:pP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40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4000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Runge-Kutta</a:t>
            </a:r>
            <a:r>
              <a:rPr lang="en-US" b="1" dirty="0" smtClean="0"/>
              <a:t> </a:t>
            </a:r>
            <a:r>
              <a:rPr lang="en-US" b="1" dirty="0" err="1" smtClean="0"/>
              <a:t>Orde</a:t>
            </a:r>
            <a:r>
              <a:rPr lang="en-US" b="1" dirty="0" smtClean="0"/>
              <a:t> </a:t>
            </a:r>
            <a:r>
              <a:rPr lang="en-US" b="1" dirty="0" err="1" smtClean="0"/>
              <a:t>Empat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err="1" smtClean="0"/>
              <a:t>Metode</a:t>
            </a:r>
            <a:r>
              <a:rPr lang="en-US" b="1" dirty="0" smtClean="0"/>
              <a:t> </a:t>
            </a:r>
            <a:r>
              <a:rPr lang="en-US" b="1" dirty="0" err="1" smtClean="0"/>
              <a:t>Runge-Kutta</a:t>
            </a:r>
            <a:r>
              <a:rPr lang="en-US" b="1" dirty="0" smtClean="0"/>
              <a:t> </a:t>
            </a:r>
            <a:r>
              <a:rPr lang="en-US" b="1" dirty="0" err="1" smtClean="0"/>
              <a:t>orde</a:t>
            </a:r>
            <a:r>
              <a:rPr lang="en-US" b="1" dirty="0" smtClean="0"/>
              <a:t> </a:t>
            </a:r>
            <a:r>
              <a:rPr lang="en-US" b="1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		</a:t>
            </a:r>
            <a:r>
              <a:rPr lang="en-US" i="1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  =  </a:t>
            </a:r>
            <a:r>
              <a:rPr lang="en-US" i="1" dirty="0" err="1" smtClean="0"/>
              <a:t>hf</a:t>
            </a:r>
            <a:r>
              <a:rPr lang="en-US" dirty="0" smtClean="0"/>
              <a:t> 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  	</a:t>
            </a:r>
            <a:r>
              <a:rPr lang="en-US" i="1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  =  </a:t>
            </a:r>
            <a:r>
              <a:rPr lang="en-US" i="1" dirty="0" err="1" smtClean="0"/>
              <a:t>hf</a:t>
            </a:r>
            <a:r>
              <a:rPr lang="en-US" dirty="0" smtClean="0"/>
              <a:t> 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dirty="0" smtClean="0"/>
              <a:t> +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i="1" dirty="0" smtClean="0"/>
              <a:t>h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dirty="0" smtClean="0"/>
              <a:t> +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  	</a:t>
            </a:r>
            <a:r>
              <a:rPr lang="en-US" i="1" dirty="0" smtClean="0"/>
              <a:t>k</a:t>
            </a:r>
            <a:r>
              <a:rPr lang="en-US" baseline="-25000" dirty="0" smtClean="0"/>
              <a:t>3   </a:t>
            </a:r>
            <a:r>
              <a:rPr lang="en-US" dirty="0" smtClean="0"/>
              <a:t>=  </a:t>
            </a:r>
            <a:r>
              <a:rPr lang="en-US" i="1" dirty="0" err="1" smtClean="0"/>
              <a:t>hf</a:t>
            </a:r>
            <a:r>
              <a:rPr lang="en-US" dirty="0" smtClean="0"/>
              <a:t> 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dirty="0" smtClean="0"/>
              <a:t> +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i="1" dirty="0" smtClean="0"/>
              <a:t>h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+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i="1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 	</a:t>
            </a:r>
            <a:r>
              <a:rPr lang="en-US" i="1" dirty="0" smtClean="0"/>
              <a:t>k</a:t>
            </a:r>
            <a:r>
              <a:rPr lang="en-US" baseline="-25000" dirty="0" smtClean="0"/>
              <a:t>4</a:t>
            </a:r>
            <a:r>
              <a:rPr lang="en-US" dirty="0" smtClean="0"/>
              <a:t>  =  </a:t>
            </a:r>
            <a:r>
              <a:rPr lang="en-US" i="1" dirty="0" err="1" smtClean="0"/>
              <a:t>hf</a:t>
            </a:r>
            <a:r>
              <a:rPr lang="en-US" dirty="0" smtClean="0"/>
              <a:t> 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r</a:t>
            </a:r>
            <a:r>
              <a:rPr lang="en-US" dirty="0" smtClean="0"/>
              <a:t> + </a:t>
            </a:r>
            <a:r>
              <a:rPr lang="en-US" i="1" dirty="0" smtClean="0"/>
              <a:t>h</a:t>
            </a:r>
            <a:r>
              <a:rPr lang="en-US" dirty="0" smtClean="0"/>
              <a:t>, 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dirty="0" smtClean="0"/>
              <a:t> + </a:t>
            </a:r>
            <a:r>
              <a:rPr lang="en-US" i="1" dirty="0" smtClean="0"/>
              <a:t>k</a:t>
            </a:r>
            <a:r>
              <a:rPr lang="en-US" baseline="-25000" dirty="0" smtClean="0"/>
              <a:t>3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baseline="-25000" dirty="0" smtClean="0"/>
              <a:t>+1</a:t>
            </a:r>
            <a:r>
              <a:rPr lang="en-US" dirty="0" smtClean="0"/>
              <a:t>  =  </a:t>
            </a:r>
            <a:r>
              <a:rPr lang="en-US" i="1" dirty="0" smtClean="0"/>
              <a:t>y</a:t>
            </a:r>
            <a:r>
              <a:rPr lang="en-US" i="1" baseline="-25000" dirty="0" smtClean="0"/>
              <a:t>r</a:t>
            </a:r>
            <a:r>
              <a:rPr lang="en-US" dirty="0" smtClean="0"/>
              <a:t> + </a:t>
            </a:r>
            <a:r>
              <a:rPr lang="en-US" baseline="30000" dirty="0" smtClean="0"/>
              <a:t>1</a:t>
            </a:r>
            <a:r>
              <a:rPr lang="en-US" dirty="0" smtClean="0"/>
              <a:t>/</a:t>
            </a:r>
            <a:r>
              <a:rPr lang="en-US" baseline="-25000" dirty="0" smtClean="0"/>
              <a:t>6</a:t>
            </a:r>
            <a:r>
              <a:rPr lang="en-US" dirty="0" smtClean="0"/>
              <a:t> (</a:t>
            </a:r>
            <a:r>
              <a:rPr lang="en-US" i="1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 + 2</a:t>
            </a:r>
            <a:r>
              <a:rPr lang="en-US" i="1" dirty="0" smtClean="0"/>
              <a:t>k</a:t>
            </a:r>
            <a:r>
              <a:rPr lang="en-US" baseline="-25000" dirty="0" smtClean="0"/>
              <a:t>2 </a:t>
            </a:r>
            <a:r>
              <a:rPr lang="en-US" dirty="0" smtClean="0"/>
              <a:t>+ 2</a:t>
            </a:r>
            <a:r>
              <a:rPr lang="en-US" i="1" dirty="0" smtClean="0"/>
              <a:t>k</a:t>
            </a:r>
            <a:r>
              <a:rPr lang="en-US" baseline="-25000" dirty="0" smtClean="0"/>
              <a:t>3</a:t>
            </a:r>
            <a:r>
              <a:rPr lang="en-US" dirty="0" smtClean="0"/>
              <a:t> + </a:t>
            </a:r>
            <a:r>
              <a:rPr lang="en-US" i="1" dirty="0" smtClean="0"/>
              <a:t>k</a:t>
            </a:r>
            <a:r>
              <a:rPr lang="en-US" baseline="-25000" dirty="0" smtClean="0"/>
              <a:t>4</a:t>
            </a:r>
            <a:r>
              <a:rPr lang="en-US" dirty="0" smtClean="0"/>
              <a:t>)		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err="1" smtClean="0"/>
              <a:t>Galat</a:t>
            </a:r>
            <a:r>
              <a:rPr lang="en-US" dirty="0" smtClean="0"/>
              <a:t> per </a:t>
            </a:r>
            <a:r>
              <a:rPr lang="en-US" dirty="0" err="1" smtClean="0"/>
              <a:t>langkah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Runge-Kutta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i="1" dirty="0" smtClean="0"/>
              <a:t>h</a:t>
            </a:r>
            <a:r>
              <a:rPr lang="en-US" baseline="30000" dirty="0" smtClean="0"/>
              <a:t>5</a:t>
            </a:r>
            <a:r>
              <a:rPr lang="en-US" dirty="0" smtClean="0"/>
              <a:t>).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Galat</a:t>
            </a:r>
            <a:r>
              <a:rPr lang="en-US" dirty="0" smtClean="0"/>
              <a:t> </a:t>
            </a:r>
            <a:r>
              <a:rPr lang="en-US" dirty="0" err="1" smtClean="0"/>
              <a:t>longgokan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Runge-Kutta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smtClean="0"/>
              <a:t> </a:t>
            </a:r>
            <a:r>
              <a:rPr lang="en-US" i="1" smtClean="0"/>
              <a:t>O</a:t>
            </a:r>
            <a:r>
              <a:rPr lang="en-US" smtClean="0"/>
              <a:t>(</a:t>
            </a:r>
            <a:r>
              <a:rPr lang="en-US" i="1" smtClean="0"/>
              <a:t>h</a:t>
            </a:r>
            <a:r>
              <a:rPr lang="en-US" baseline="30000" smtClean="0"/>
              <a:t>4</a:t>
            </a:r>
            <a:r>
              <a:rPr lang="en-US" smtClean="0"/>
              <a:t>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y_RK4(x0, y0, b, h: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):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menghitung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y(b)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metode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Runge-Kutta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orde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empat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pada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PDB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	y'=f(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x,y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);   y(x0)=y0   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r, n: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x, y, k1, k2, k3, k4: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real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begin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n:=(b - x0)/h;  	  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jumlah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langkah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y:=y0;		  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{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awal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x:=x0;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r:=1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to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n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do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begin 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k1:=h*f(x, y);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k2:=h*f(x + h/2, y + k1/2);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k3:=h*f(x + h/2, y + k2/2);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k4:=h*f(x + h, y + k3);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y:=y + (k1 + 2*k2 + 2*k3 + k4)/6	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y(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xr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) 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  x:=</a:t>
            </a: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x+h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				        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titik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i="1" dirty="0" err="1" smtClean="0">
                <a:latin typeface="Courier New" pitchFamily="49" charset="0"/>
                <a:cs typeface="Courier New" pitchFamily="49" charset="0"/>
              </a:rPr>
              <a:t>berikutnya</a:t>
            </a:r>
            <a:r>
              <a:rPr lang="en-US" sz="1500" i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   y_RK4:=y;</a:t>
            </a:r>
          </a:p>
          <a:p>
            <a:pPr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dirty="0" smtClean="0">
                <a:latin typeface="Courier New" pitchFamily="49" charset="0"/>
                <a:cs typeface="Courier New" pitchFamily="49" charset="0"/>
              </a:rPr>
              <a:t>end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buNone/>
            </a:pPr>
            <a:endParaRPr lang="en-US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47</a:t>
            </a:fld>
            <a:endParaRPr lang="en-US"/>
          </a:p>
        </p:txBody>
      </p:sp>
      <p:graphicFrame>
        <p:nvGraphicFramePr>
          <p:cNvPr id="520194" name="Object 2"/>
          <p:cNvGraphicFramePr>
            <a:graphicFrameLocks noChangeAspect="1"/>
          </p:cNvGraphicFramePr>
          <p:nvPr/>
        </p:nvGraphicFramePr>
        <p:xfrm>
          <a:off x="838200" y="1295400"/>
          <a:ext cx="8122686" cy="1828800"/>
        </p:xfrm>
        <a:graphic>
          <a:graphicData uri="http://schemas.openxmlformats.org/presentationml/2006/ole">
            <p:oleObj spid="_x0000_s520194" name="Document" r:id="rId3" imgW="4583174" imgH="1031613" progId="Word.Document.12">
              <p:embed/>
            </p:oleObj>
          </a:graphicData>
        </a:graphic>
      </p:graphicFrame>
      <p:graphicFrame>
        <p:nvGraphicFramePr>
          <p:cNvPr id="520195" name="Object 3"/>
          <p:cNvGraphicFramePr>
            <a:graphicFrameLocks noChangeAspect="1"/>
          </p:cNvGraphicFramePr>
          <p:nvPr/>
        </p:nvGraphicFramePr>
        <p:xfrm>
          <a:off x="762000" y="3429000"/>
          <a:ext cx="8833772" cy="2362200"/>
        </p:xfrm>
        <a:graphic>
          <a:graphicData uri="http://schemas.openxmlformats.org/presentationml/2006/ole">
            <p:oleObj spid="_x0000_s520195" name="Document" r:id="rId4" imgW="4583174" imgH="1225040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48</a:t>
            </a:fld>
            <a:endParaRPr lang="en-US"/>
          </a:p>
        </p:txBody>
      </p:sp>
      <p:graphicFrame>
        <p:nvGraphicFramePr>
          <p:cNvPr id="521218" name="Object 2"/>
          <p:cNvGraphicFramePr>
            <a:graphicFrameLocks noChangeAspect="1"/>
          </p:cNvGraphicFramePr>
          <p:nvPr/>
        </p:nvGraphicFramePr>
        <p:xfrm>
          <a:off x="304800" y="838200"/>
          <a:ext cx="9361252" cy="3657600"/>
        </p:xfrm>
        <a:graphic>
          <a:graphicData uri="http://schemas.openxmlformats.org/presentationml/2006/ole">
            <p:oleObj spid="_x0000_s521218" name="Document" r:id="rId3" imgW="4583174" imgH="1790914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49</a:t>
            </a:fld>
            <a:endParaRPr lang="en-US"/>
          </a:p>
        </p:txBody>
      </p:sp>
      <p:graphicFrame>
        <p:nvGraphicFramePr>
          <p:cNvPr id="522242" name="Object 2"/>
          <p:cNvGraphicFramePr>
            <a:graphicFrameLocks noChangeAspect="1"/>
          </p:cNvGraphicFramePr>
          <p:nvPr/>
        </p:nvGraphicFramePr>
        <p:xfrm>
          <a:off x="381000" y="990600"/>
          <a:ext cx="8551584" cy="3048000"/>
        </p:xfrm>
        <a:graphic>
          <a:graphicData uri="http://schemas.openxmlformats.org/presentationml/2006/ole">
            <p:oleObj spid="_x0000_s522242" name="Document" r:id="rId3" imgW="4583174" imgH="163278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PDB </a:t>
            </a:r>
            <a:r>
              <a:rPr lang="en-US" dirty="0" err="1" smtClean="0"/>
              <a:t>Orde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baku</a:t>
            </a:r>
            <a:r>
              <a:rPr lang="en-US" sz="2800" dirty="0" smtClean="0"/>
              <a:t> PDB </a:t>
            </a:r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 </a:t>
            </a:r>
            <a:endParaRPr lang="en-US" sz="2800" dirty="0" smtClean="0"/>
          </a:p>
          <a:p>
            <a:pPr>
              <a:buNone/>
            </a:pPr>
            <a:r>
              <a:rPr lang="en-US" sz="2800" i="1" dirty="0" smtClean="0"/>
              <a:t>		y</a:t>
            </a:r>
            <a:r>
              <a:rPr lang="en-US" sz="2800" dirty="0" smtClean="0"/>
              <a:t>'  =  </a:t>
            </a:r>
            <a:r>
              <a:rPr lang="en-US" sz="2800" i="1" dirty="0" smtClean="0"/>
              <a:t>f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awal</a:t>
            </a:r>
            <a:r>
              <a:rPr lang="en-US" sz="2800" dirty="0" smtClean="0"/>
              <a:t> </a:t>
            </a:r>
            <a:r>
              <a:rPr lang="en-US" sz="2800" i="1" dirty="0" smtClean="0"/>
              <a:t>y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baseline="-25000" dirty="0" smtClean="0"/>
              <a:t>0</a:t>
            </a:r>
            <a:r>
              <a:rPr lang="en-US" sz="2800" dirty="0" smtClean="0"/>
              <a:t>) = </a:t>
            </a:r>
            <a:r>
              <a:rPr lang="en-US" sz="2800" i="1" dirty="0" smtClean="0"/>
              <a:t>y</a:t>
            </a:r>
            <a:r>
              <a:rPr lang="en-US" sz="2800" i="1" baseline="-25000" dirty="0" smtClean="0"/>
              <a:t>0</a:t>
            </a: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	            </a:t>
            </a:r>
          </a:p>
          <a:p>
            <a:r>
              <a:rPr lang="en-US" sz="2800" i="1" dirty="0" err="1" smtClean="0"/>
              <a:t>Catatan</a:t>
            </a:r>
            <a:r>
              <a:rPr lang="en-US" sz="2800" dirty="0" smtClean="0"/>
              <a:t>: </a:t>
            </a:r>
            <a:r>
              <a:rPr lang="en-US" sz="2800" dirty="0" err="1" smtClean="0"/>
              <a:t>Kadang-kadang</a:t>
            </a:r>
            <a:r>
              <a:rPr lang="en-US" sz="2800" dirty="0" smtClean="0"/>
              <a:t>  </a:t>
            </a:r>
            <a:r>
              <a:rPr lang="en-US" sz="2800" i="1" dirty="0" smtClean="0"/>
              <a:t>y</a:t>
            </a:r>
            <a:r>
              <a:rPr lang="en-US" sz="2800" dirty="0" smtClean="0"/>
              <a:t>'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i="1" dirty="0" err="1" smtClean="0"/>
              <a:t>dy</a:t>
            </a:r>
            <a:r>
              <a:rPr lang="en-US" sz="2800" dirty="0" smtClean="0"/>
              <a:t>/</a:t>
            </a:r>
            <a:r>
              <a:rPr lang="en-US" sz="2800" i="1" dirty="0" err="1" smtClean="0"/>
              <a:t>dx</a:t>
            </a:r>
            <a:r>
              <a:rPr lang="en-US" sz="2800" dirty="0" smtClean="0"/>
              <a:t>. </a:t>
            </a:r>
            <a:r>
              <a:rPr lang="en-US" sz="2800" dirty="0" err="1" smtClean="0"/>
              <a:t>Jadi</a:t>
            </a:r>
            <a:r>
              <a:rPr lang="en-US" sz="2800" dirty="0" smtClean="0"/>
              <a:t>, </a:t>
            </a:r>
            <a:r>
              <a:rPr lang="en-US" sz="2800" i="1" dirty="0" smtClean="0"/>
              <a:t>y</a:t>
            </a:r>
            <a:r>
              <a:rPr lang="en-US" sz="2800" dirty="0" smtClean="0"/>
              <a:t>' = </a:t>
            </a:r>
            <a:r>
              <a:rPr lang="en-US" sz="2800" i="1" dirty="0" err="1" smtClean="0"/>
              <a:t>dy</a:t>
            </a:r>
            <a:r>
              <a:rPr lang="en-US" sz="2800" dirty="0" smtClean="0"/>
              <a:t>/</a:t>
            </a:r>
            <a:r>
              <a:rPr lang="en-US" sz="2800" i="1" dirty="0" err="1" smtClean="0"/>
              <a:t>dx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sz="2800" dirty="0" smtClean="0"/>
              <a:t>PDB </a:t>
            </a:r>
            <a:r>
              <a:rPr lang="en-US" sz="2800" dirty="0" err="1" smtClean="0"/>
              <a:t>orde</a:t>
            </a:r>
            <a:r>
              <a:rPr lang="en-US" sz="2800" dirty="0" smtClean="0"/>
              <a:t> </a:t>
            </a:r>
            <a:r>
              <a:rPr lang="en-US" sz="2800" dirty="0" err="1" smtClean="0"/>
              <a:t>satu</a:t>
            </a:r>
            <a:r>
              <a:rPr lang="en-US" sz="2800" dirty="0" smtClean="0"/>
              <a:t> yang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mengikuti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baku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ditulis</a:t>
            </a:r>
            <a:r>
              <a:rPr lang="en-US" sz="2800" dirty="0" smtClean="0"/>
              <a:t> </a:t>
            </a:r>
            <a:r>
              <a:rPr lang="en-US" sz="2800" dirty="0" err="1" smtClean="0"/>
              <a:t>ulang</a:t>
            </a:r>
            <a:r>
              <a:rPr lang="en-US" sz="2800" dirty="0" smtClean="0"/>
              <a:t> </a:t>
            </a:r>
            <a:r>
              <a:rPr lang="en-US" sz="2800" dirty="0" err="1" smtClean="0"/>
              <a:t>menjadi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baku</a:t>
            </a:r>
            <a:r>
              <a:rPr lang="en-US" sz="2800" dirty="0" smtClean="0"/>
              <a:t>,  agar </a:t>
            </a:r>
            <a:r>
              <a:rPr lang="en-US" sz="2800" dirty="0" err="1" smtClean="0"/>
              <a:t>ia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diselesaikan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numerik</a:t>
            </a:r>
            <a:r>
              <a:rPr lang="en-US" sz="2800" dirty="0" smtClean="0"/>
              <a:t>.  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80258" name="Object 2"/>
          <p:cNvGraphicFramePr>
            <a:graphicFrameLocks noChangeAspect="1"/>
          </p:cNvGraphicFramePr>
          <p:nvPr/>
        </p:nvGraphicFramePr>
        <p:xfrm>
          <a:off x="609600" y="2743200"/>
          <a:ext cx="8305800" cy="2569129"/>
        </p:xfrm>
        <a:graphic>
          <a:graphicData uri="http://schemas.openxmlformats.org/presentationml/2006/ole">
            <p:oleObj spid="_x0000_s480258" name="Document" r:id="rId3" imgW="4583174" imgH="1417387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5364163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Penyelesaian</a:t>
            </a:r>
            <a:r>
              <a:rPr lang="en-US" sz="2400" dirty="0" smtClean="0"/>
              <a:t> PDB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numerik</a:t>
            </a:r>
            <a:r>
              <a:rPr lang="en-US" sz="2400" dirty="0" smtClean="0"/>
              <a:t> </a:t>
            </a:r>
            <a:r>
              <a:rPr lang="en-US" sz="2400" dirty="0" err="1" smtClean="0"/>
              <a:t>berarti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i="1" dirty="0" smtClean="0"/>
              <a:t>x</a:t>
            </a:r>
            <a:r>
              <a:rPr lang="en-US" sz="2400" baseline="-25000" dirty="0" smtClean="0"/>
              <a:t>r+1</a:t>
            </a:r>
            <a:r>
              <a:rPr lang="en-US" sz="2400" dirty="0" smtClean="0"/>
              <a:t> = </a:t>
            </a:r>
            <a:r>
              <a:rPr lang="en-US" sz="2400" i="1" dirty="0" err="1" smtClean="0"/>
              <a:t>x</a:t>
            </a:r>
            <a:r>
              <a:rPr lang="en-US" sz="2400" baseline="-25000" dirty="0" err="1" smtClean="0"/>
              <a:t>r</a:t>
            </a:r>
            <a:r>
              <a:rPr lang="en-US" sz="2400" dirty="0" smtClean="0"/>
              <a:t> + </a:t>
            </a:r>
            <a:r>
              <a:rPr lang="en-US" sz="2400" i="1" dirty="0" smtClean="0"/>
              <a:t>h</a:t>
            </a:r>
            <a:r>
              <a:rPr lang="en-US" sz="2400" dirty="0" smtClean="0"/>
              <a:t>,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i="1" dirty="0" smtClean="0"/>
              <a:t>h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i="1" dirty="0" err="1" smtClean="0"/>
              <a:t>ukuran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langkah</a:t>
            </a:r>
            <a:r>
              <a:rPr lang="en-US" sz="2400" dirty="0" smtClean="0"/>
              <a:t> (</a:t>
            </a:r>
            <a:r>
              <a:rPr lang="en-US" sz="2400" i="1" dirty="0" smtClean="0"/>
              <a:t>step</a:t>
            </a:r>
            <a:r>
              <a:rPr lang="en-US" sz="2400" dirty="0" smtClean="0"/>
              <a:t>)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lelaran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analitik</a:t>
            </a:r>
            <a:r>
              <a:rPr lang="en-US" sz="2400" dirty="0" smtClean="0"/>
              <a:t>,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</a:t>
            </a:r>
            <a:r>
              <a:rPr lang="en-US" sz="2400" dirty="0" err="1" smtClean="0"/>
              <a:t>berfungsi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memperoleh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unik</a:t>
            </a:r>
            <a:r>
              <a:rPr lang="en-US" sz="2400" dirty="0" smtClean="0"/>
              <a:t>, </a:t>
            </a:r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numerik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awal</a:t>
            </a:r>
            <a:r>
              <a:rPr lang="en-US" sz="2400" dirty="0" smtClean="0"/>
              <a:t> (</a:t>
            </a:r>
            <a:r>
              <a:rPr lang="en-US" sz="2400" i="1" dirty="0" smtClean="0"/>
              <a:t>initial value</a:t>
            </a:r>
            <a:r>
              <a:rPr lang="en-US" sz="2400" dirty="0" smtClean="0"/>
              <a:t>) </a:t>
            </a:r>
            <a:r>
              <a:rPr lang="en-US" sz="2400" dirty="0" err="1" smtClean="0"/>
              <a:t>berfungsi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memulai</a:t>
            </a:r>
            <a:r>
              <a:rPr lang="en-US" sz="2400" dirty="0" smtClean="0"/>
              <a:t> </a:t>
            </a:r>
            <a:r>
              <a:rPr lang="en-US" sz="2400" dirty="0" err="1" smtClean="0"/>
              <a:t>lelaran</a:t>
            </a:r>
            <a:r>
              <a:rPr lang="en-US" sz="2400" dirty="0" smtClean="0"/>
              <a:t>.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Terdapat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numerik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menghitung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r>
              <a:rPr lang="en-US" sz="2400" dirty="0" smtClean="0"/>
              <a:t> PDB, </a:t>
            </a:r>
            <a:r>
              <a:rPr lang="en-US" sz="2400" dirty="0" err="1" smtClean="0"/>
              <a:t>yaitu</a:t>
            </a:r>
            <a:endParaRPr lang="en-US" sz="2400" dirty="0" smtClean="0"/>
          </a:p>
          <a:p>
            <a:pPr marL="685800" indent="-288925">
              <a:buNone/>
            </a:pPr>
            <a:r>
              <a:rPr lang="en-US" sz="2400" dirty="0" smtClean="0"/>
              <a:t> 1.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Euler</a:t>
            </a:r>
          </a:p>
          <a:p>
            <a:pPr marL="685800" indent="-288925">
              <a:buNone/>
            </a:pPr>
            <a:r>
              <a:rPr lang="en-US" sz="2400" dirty="0" smtClean="0"/>
              <a:t>2. 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Heun</a:t>
            </a:r>
            <a:endParaRPr lang="en-US" sz="2400" dirty="0" smtClean="0"/>
          </a:p>
          <a:p>
            <a:pPr marL="685800" indent="-288925">
              <a:buNone/>
            </a:pPr>
            <a:r>
              <a:rPr lang="en-US" sz="2400" dirty="0" smtClean="0"/>
              <a:t>3.  </a:t>
            </a: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Deret</a:t>
            </a:r>
            <a:r>
              <a:rPr lang="en-US" sz="2400" dirty="0" smtClean="0"/>
              <a:t> Taylor</a:t>
            </a:r>
          </a:p>
          <a:p>
            <a:pPr marL="854075" indent="-457200">
              <a:buAutoNum type="arabicPeriod" startAt="4"/>
            </a:pPr>
            <a:r>
              <a:rPr lang="en-US" sz="2400" dirty="0" err="1" smtClean="0"/>
              <a:t>Metode</a:t>
            </a:r>
            <a:r>
              <a:rPr lang="en-US" sz="2400" dirty="0" smtClean="0"/>
              <a:t> </a:t>
            </a:r>
            <a:r>
              <a:rPr lang="en-US" sz="2400" dirty="0" err="1" smtClean="0"/>
              <a:t>Runge-Kutta</a:t>
            </a:r>
            <a:endParaRPr lang="en-US" sz="2400" dirty="0" smtClean="0"/>
          </a:p>
          <a:p>
            <a:pPr marL="854075" indent="-457200">
              <a:buAutoNum type="arabicPeriod" startAt="4"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Euler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000" dirty="0" err="1" smtClean="0"/>
              <a:t>Diberikan</a:t>
            </a:r>
            <a:r>
              <a:rPr lang="en-US" sz="3000" dirty="0" smtClean="0"/>
              <a:t> PDB </a:t>
            </a:r>
            <a:r>
              <a:rPr lang="en-US" sz="3000" dirty="0" err="1" smtClean="0"/>
              <a:t>orde</a:t>
            </a:r>
            <a:r>
              <a:rPr lang="en-US" sz="3000" dirty="0" smtClean="0"/>
              <a:t> </a:t>
            </a:r>
            <a:r>
              <a:rPr lang="en-US" sz="3000" dirty="0" err="1" smtClean="0"/>
              <a:t>satu</a:t>
            </a:r>
            <a:r>
              <a:rPr lang="en-US" sz="3000" dirty="0" smtClean="0"/>
              <a:t>,</a:t>
            </a:r>
          </a:p>
          <a:p>
            <a:pPr>
              <a:buNone/>
            </a:pPr>
            <a:r>
              <a:rPr lang="en-US" sz="3000" dirty="0" smtClean="0"/>
              <a:t>		</a:t>
            </a:r>
            <a:r>
              <a:rPr lang="en-US" sz="3000" i="1" dirty="0" smtClean="0"/>
              <a:t>y</a:t>
            </a:r>
            <a:r>
              <a:rPr lang="en-US" sz="3000" dirty="0" smtClean="0"/>
              <a:t>' = </a:t>
            </a:r>
            <a:r>
              <a:rPr lang="en-US" sz="3000" i="1" dirty="0" err="1" smtClean="0"/>
              <a:t>dy</a:t>
            </a:r>
            <a:r>
              <a:rPr lang="en-US" sz="3000" dirty="0" smtClean="0"/>
              <a:t>/</a:t>
            </a:r>
            <a:r>
              <a:rPr lang="en-US" sz="3000" i="1" dirty="0" err="1" smtClean="0"/>
              <a:t>dx</a:t>
            </a:r>
            <a:r>
              <a:rPr lang="en-US" sz="3000" dirty="0" smtClean="0"/>
              <a:t> = </a:t>
            </a:r>
            <a:r>
              <a:rPr lang="en-US" sz="3000" i="1" dirty="0" smtClean="0"/>
              <a:t>f</a:t>
            </a:r>
            <a:r>
              <a:rPr lang="en-US" sz="3000" dirty="0" smtClean="0"/>
              <a:t>(</a:t>
            </a:r>
            <a:r>
              <a:rPr lang="en-US" sz="3000" i="1" dirty="0" smtClean="0"/>
              <a:t>x</a:t>
            </a:r>
            <a:r>
              <a:rPr lang="en-US" sz="3000" dirty="0" smtClean="0"/>
              <a:t>, </a:t>
            </a:r>
            <a:r>
              <a:rPr lang="en-US" sz="3000" i="1" dirty="0" smtClean="0"/>
              <a:t>y</a:t>
            </a:r>
            <a:r>
              <a:rPr lang="en-US" sz="3000" dirty="0" smtClean="0"/>
              <a:t>);  </a:t>
            </a:r>
            <a:r>
              <a:rPr lang="en-US" sz="3000" i="1" dirty="0" smtClean="0"/>
              <a:t>y</a:t>
            </a:r>
            <a:r>
              <a:rPr lang="en-US" sz="3000" dirty="0" smtClean="0"/>
              <a:t>(</a:t>
            </a:r>
            <a:r>
              <a:rPr lang="en-US" sz="3000" i="1" dirty="0" smtClean="0"/>
              <a:t>x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) = </a:t>
            </a:r>
            <a:r>
              <a:rPr lang="en-US" sz="3000" i="1" dirty="0" smtClean="0"/>
              <a:t>y</a:t>
            </a:r>
            <a:r>
              <a:rPr lang="en-US" sz="3000" baseline="-25000" dirty="0" smtClean="0"/>
              <a:t>0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 </a:t>
            </a:r>
          </a:p>
          <a:p>
            <a:r>
              <a:rPr lang="en-US" sz="3000" dirty="0" err="1" smtClean="0"/>
              <a:t>Misalkan</a:t>
            </a:r>
            <a:r>
              <a:rPr lang="en-US" sz="3000" dirty="0" smtClean="0"/>
              <a:t> </a:t>
            </a:r>
          </a:p>
          <a:p>
            <a:pPr>
              <a:buNone/>
            </a:pPr>
            <a:r>
              <a:rPr lang="en-US" sz="3000" dirty="0" smtClean="0"/>
              <a:t>		</a:t>
            </a:r>
            <a:r>
              <a:rPr lang="en-US" sz="3000" i="1" dirty="0" smtClean="0"/>
              <a:t>y</a:t>
            </a:r>
            <a:r>
              <a:rPr lang="en-US" sz="3000" i="1" baseline="-25000" dirty="0" smtClean="0"/>
              <a:t>r</a:t>
            </a:r>
            <a:r>
              <a:rPr lang="en-US" sz="3000" dirty="0" smtClean="0"/>
              <a:t> = </a:t>
            </a:r>
            <a:r>
              <a:rPr lang="en-US" sz="3000" i="1" dirty="0" smtClean="0"/>
              <a:t>y</a:t>
            </a:r>
            <a:r>
              <a:rPr lang="en-US" sz="3000" dirty="0" smtClean="0"/>
              <a:t>(</a:t>
            </a:r>
            <a:r>
              <a:rPr lang="en-US" sz="3000" i="1" dirty="0" err="1" smtClean="0"/>
              <a:t>x</a:t>
            </a:r>
            <a:r>
              <a:rPr lang="en-US" sz="3000" i="1" baseline="-25000" dirty="0" err="1" smtClean="0"/>
              <a:t>r</a:t>
            </a:r>
            <a:r>
              <a:rPr lang="en-US" sz="3000" dirty="0" smtClean="0"/>
              <a:t>) </a:t>
            </a:r>
          </a:p>
          <a:p>
            <a:pPr>
              <a:buNone/>
            </a:pPr>
            <a:r>
              <a:rPr lang="en-US" sz="3000" dirty="0" smtClean="0"/>
              <a:t> </a:t>
            </a:r>
          </a:p>
          <a:p>
            <a:pPr>
              <a:buNone/>
            </a:pPr>
            <a:r>
              <a:rPr lang="en-US" sz="3000" dirty="0" smtClean="0"/>
              <a:t>	</a:t>
            </a:r>
            <a:r>
              <a:rPr lang="en-US" sz="3000" dirty="0" err="1" smtClean="0"/>
              <a:t>adalah</a:t>
            </a:r>
            <a:r>
              <a:rPr lang="en-US" sz="3000" dirty="0" smtClean="0"/>
              <a:t> </a:t>
            </a:r>
            <a:r>
              <a:rPr lang="en-US" sz="3000" dirty="0" err="1" smtClean="0"/>
              <a:t>hampiran</a:t>
            </a:r>
            <a:r>
              <a:rPr lang="en-US" sz="3000" dirty="0" smtClean="0"/>
              <a:t> </a:t>
            </a:r>
            <a:r>
              <a:rPr lang="en-US" sz="3000" dirty="0" err="1" smtClean="0"/>
              <a:t>nilai</a:t>
            </a:r>
            <a:r>
              <a:rPr lang="en-US" sz="3000" dirty="0" smtClean="0"/>
              <a:t> </a:t>
            </a:r>
            <a:r>
              <a:rPr lang="en-US" sz="3000" i="1" dirty="0" smtClean="0"/>
              <a:t>y</a:t>
            </a:r>
            <a:r>
              <a:rPr lang="en-US" sz="3000" dirty="0" smtClean="0"/>
              <a:t> </a:t>
            </a:r>
            <a:r>
              <a:rPr lang="en-US" sz="3000" dirty="0" err="1" smtClean="0"/>
              <a:t>di</a:t>
            </a:r>
            <a:r>
              <a:rPr lang="en-US" sz="3000" dirty="0" smtClean="0"/>
              <a:t> </a:t>
            </a:r>
            <a:r>
              <a:rPr lang="en-US" sz="3000" i="1" dirty="0" err="1" smtClean="0"/>
              <a:t>x</a:t>
            </a:r>
            <a:r>
              <a:rPr lang="en-US" sz="3000" baseline="-25000" dirty="0" err="1" smtClean="0"/>
              <a:t>r</a:t>
            </a:r>
            <a:r>
              <a:rPr lang="en-US" sz="3000" baseline="-25000" dirty="0" smtClean="0"/>
              <a:t> </a:t>
            </a:r>
            <a:r>
              <a:rPr lang="en-US" sz="3000" dirty="0" smtClean="0"/>
              <a:t> yang </a:t>
            </a:r>
            <a:r>
              <a:rPr lang="en-US" sz="3000" dirty="0" err="1" smtClean="0"/>
              <a:t>dihitung</a:t>
            </a:r>
            <a:r>
              <a:rPr lang="en-US" sz="3000" dirty="0" smtClean="0"/>
              <a:t> </a:t>
            </a:r>
            <a:r>
              <a:rPr lang="en-US" sz="3000" dirty="0" err="1" smtClean="0"/>
              <a:t>dengan</a:t>
            </a:r>
            <a:r>
              <a:rPr lang="en-US" sz="3000" dirty="0" smtClean="0"/>
              <a:t> </a:t>
            </a:r>
            <a:r>
              <a:rPr lang="en-US" sz="3000" dirty="0" err="1" smtClean="0"/>
              <a:t>metode</a:t>
            </a:r>
            <a:r>
              <a:rPr lang="en-US" sz="3000" dirty="0" smtClean="0"/>
              <a:t> Euler. </a:t>
            </a:r>
            <a:r>
              <a:rPr lang="en-US" sz="3000" dirty="0" err="1" smtClean="0"/>
              <a:t>Dalam</a:t>
            </a:r>
            <a:r>
              <a:rPr lang="en-US" sz="3000" dirty="0" smtClean="0"/>
              <a:t> </a:t>
            </a:r>
            <a:r>
              <a:rPr lang="en-US" sz="3000" dirty="0" err="1" smtClean="0"/>
              <a:t>hal</a:t>
            </a:r>
            <a:r>
              <a:rPr lang="en-US" sz="3000" dirty="0" smtClean="0"/>
              <a:t> </a:t>
            </a:r>
            <a:r>
              <a:rPr lang="en-US" sz="3000" dirty="0" err="1" smtClean="0"/>
              <a:t>ini</a:t>
            </a: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	</a:t>
            </a:r>
            <a:r>
              <a:rPr lang="en-US" sz="3000" i="1" dirty="0" err="1" smtClean="0"/>
              <a:t>x</a:t>
            </a:r>
            <a:r>
              <a:rPr lang="en-US" sz="3000" i="1" baseline="-25000" dirty="0" err="1" smtClean="0"/>
              <a:t>r</a:t>
            </a:r>
            <a:r>
              <a:rPr lang="en-US" sz="3000" dirty="0" smtClean="0"/>
              <a:t> = </a:t>
            </a:r>
            <a:r>
              <a:rPr lang="en-US" sz="3000" i="1" dirty="0" smtClean="0"/>
              <a:t>x</a:t>
            </a:r>
            <a:r>
              <a:rPr lang="en-US" sz="3000" baseline="-25000" dirty="0" smtClean="0"/>
              <a:t>0</a:t>
            </a:r>
            <a:r>
              <a:rPr lang="en-US" sz="3000" dirty="0" smtClean="0"/>
              <a:t> + </a:t>
            </a:r>
            <a:r>
              <a:rPr lang="en-US" sz="3000" i="1" dirty="0" err="1" smtClean="0"/>
              <a:t>rh</a:t>
            </a:r>
            <a:r>
              <a:rPr lang="en-US" sz="3000" dirty="0" smtClean="0"/>
              <a:t>, 	</a:t>
            </a:r>
            <a:r>
              <a:rPr lang="en-US" sz="3000" i="1" dirty="0" smtClean="0"/>
              <a:t>r</a:t>
            </a:r>
            <a:r>
              <a:rPr lang="en-US" sz="3000" dirty="0" smtClean="0"/>
              <a:t> = 0,1,2,... </a:t>
            </a:r>
            <a:r>
              <a:rPr lang="en-US" sz="3000" i="1" dirty="0" smtClean="0"/>
              <a:t>n</a:t>
            </a:r>
            <a:r>
              <a:rPr lang="en-US" sz="3000" dirty="0" smtClean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IF4058 Topik Khusus Informatika I: Metode  Numerik/Teknik Informatika ITB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481282" name="Object 2"/>
          <p:cNvGraphicFramePr>
            <a:graphicFrameLocks noChangeAspect="1"/>
          </p:cNvGraphicFramePr>
          <p:nvPr/>
        </p:nvGraphicFramePr>
        <p:xfrm>
          <a:off x="304800" y="762000"/>
          <a:ext cx="8359598" cy="2895600"/>
        </p:xfrm>
        <a:graphic>
          <a:graphicData uri="http://schemas.openxmlformats.org/presentationml/2006/ole">
            <p:oleObj spid="_x0000_s481282" name="Document" r:id="rId3" imgW="4583174" imgH="1595326" progId="Word.Document.12">
              <p:embed/>
            </p:oleObj>
          </a:graphicData>
        </a:graphic>
      </p:graphicFrame>
      <p:graphicFrame>
        <p:nvGraphicFramePr>
          <p:cNvPr id="481283" name="Object 3"/>
          <p:cNvGraphicFramePr>
            <a:graphicFrameLocks noChangeAspect="1"/>
          </p:cNvGraphicFramePr>
          <p:nvPr/>
        </p:nvGraphicFramePr>
        <p:xfrm>
          <a:off x="304800" y="3886200"/>
          <a:ext cx="8482883" cy="2286000"/>
        </p:xfrm>
        <a:graphic>
          <a:graphicData uri="http://schemas.openxmlformats.org/presentationml/2006/ole">
            <p:oleObj spid="_x0000_s481283" name="Document" r:id="rId4" imgW="4583174" imgH="1234766" progId="Word.Documen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1929</TotalTime>
  <Words>1483</Words>
  <Application>Microsoft Office PowerPoint</Application>
  <PresentationFormat>On-screen Show (4:3)</PresentationFormat>
  <Paragraphs>443</Paragraphs>
  <Slides>49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Office Theme</vt:lpstr>
      <vt:lpstr>Document</vt:lpstr>
      <vt:lpstr>Microsoft Office Visio Drawing</vt:lpstr>
      <vt:lpstr>Solusi Persamaan Diferensial Biasa (Bag. 1)</vt:lpstr>
      <vt:lpstr>Jenis-jenis Persamaan Diferensial</vt:lpstr>
      <vt:lpstr>Slide 3</vt:lpstr>
      <vt:lpstr>Contoh Persamaan Diferensial dalam Fisika</vt:lpstr>
      <vt:lpstr>PDB Orde 1</vt:lpstr>
      <vt:lpstr>Slide 6</vt:lpstr>
      <vt:lpstr>Slide 7</vt:lpstr>
      <vt:lpstr>Metode Euler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Tafsiran Geometri Metode PDB</vt:lpstr>
      <vt:lpstr>Slide 19</vt:lpstr>
      <vt:lpstr>Slide 20</vt:lpstr>
      <vt:lpstr>Metode Heun (Perbaikan Metoda Euler)</vt:lpstr>
      <vt:lpstr>Slide 22</vt:lpstr>
      <vt:lpstr>Slide 23</vt:lpstr>
      <vt:lpstr>Slide 24</vt:lpstr>
      <vt:lpstr>Slide 25</vt:lpstr>
      <vt:lpstr>Slide 26</vt:lpstr>
      <vt:lpstr>Slide 27</vt:lpstr>
      <vt:lpstr>Perluasan Metode Heun</vt:lpstr>
      <vt:lpstr>Metode Deret Taylor</vt:lpstr>
      <vt:lpstr>Slide 30</vt:lpstr>
      <vt:lpstr>Slide 31</vt:lpstr>
      <vt:lpstr>Slide 32</vt:lpstr>
      <vt:lpstr>Slide 33</vt:lpstr>
      <vt:lpstr>Slide 34</vt:lpstr>
      <vt:lpstr>Slide 35</vt:lpstr>
      <vt:lpstr>Metode Runge-Kutta</vt:lpstr>
      <vt:lpstr>Slide 37</vt:lpstr>
      <vt:lpstr>Slide 38</vt:lpstr>
      <vt:lpstr>Metode Runge-Kutta Orde Satu</vt:lpstr>
      <vt:lpstr>Metode Runge-Kutta Orde Dua</vt:lpstr>
      <vt:lpstr>Slide 41</vt:lpstr>
      <vt:lpstr>Slide 42</vt:lpstr>
      <vt:lpstr>Metode Runge-Kutta Orde Tiga</vt:lpstr>
      <vt:lpstr>Slide 44</vt:lpstr>
      <vt:lpstr>Metode Runge-Kutta Orde Empat</vt:lpstr>
      <vt:lpstr>Slide 46</vt:lpstr>
      <vt:lpstr>Slide 47</vt:lpstr>
      <vt:lpstr>Slide 48</vt:lpstr>
      <vt:lpstr>Slide 49</vt:lpstr>
    </vt:vector>
  </TitlesOfParts>
  <Company>stei-itb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Deret Taylor dan Teori Galat</dc:title>
  <dc:creator>rn</dc:creator>
  <cp:lastModifiedBy>rn</cp:lastModifiedBy>
  <cp:revision>208</cp:revision>
  <dcterms:created xsi:type="dcterms:W3CDTF">2011-01-21T04:09:15Z</dcterms:created>
  <dcterms:modified xsi:type="dcterms:W3CDTF">2011-04-13T08:06:52Z</dcterms:modified>
</cp:coreProperties>
</file>