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61" r:id="rId4"/>
    <p:sldId id="260" r:id="rId5"/>
    <p:sldId id="262" r:id="rId6"/>
    <p:sldId id="263" r:id="rId7"/>
    <p:sldId id="264" r:id="rId8"/>
    <p:sldId id="265" r:id="rId9"/>
    <p:sldId id="267" r:id="rId10"/>
    <p:sldId id="269" r:id="rId11"/>
    <p:sldId id="268" r:id="rId12"/>
    <p:sldId id="266" r:id="rId13"/>
    <p:sldId id="258" r:id="rId14"/>
    <p:sldId id="270" r:id="rId15"/>
    <p:sldId id="272" r:id="rId16"/>
    <p:sldId id="273" r:id="rId17"/>
    <p:sldId id="271" r:id="rId18"/>
    <p:sldId id="306" r:id="rId19"/>
    <p:sldId id="275" r:id="rId20"/>
    <p:sldId id="277" r:id="rId21"/>
    <p:sldId id="278" r:id="rId22"/>
    <p:sldId id="281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2" r:id="rId34"/>
    <p:sldId id="287" r:id="rId35"/>
    <p:sldId id="304" r:id="rId36"/>
    <p:sldId id="293" r:id="rId37"/>
    <p:sldId id="294" r:id="rId38"/>
    <p:sldId id="295" r:id="rId39"/>
    <p:sldId id="297" r:id="rId40"/>
    <p:sldId id="317" r:id="rId41"/>
    <p:sldId id="298" r:id="rId42"/>
    <p:sldId id="299" r:id="rId43"/>
    <p:sldId id="296" r:id="rId44"/>
    <p:sldId id="300" r:id="rId45"/>
    <p:sldId id="301" r:id="rId46"/>
    <p:sldId id="302" r:id="rId47"/>
    <p:sldId id="303" r:id="rId48"/>
    <p:sldId id="305" r:id="rId49"/>
    <p:sldId id="307" r:id="rId50"/>
    <p:sldId id="308" r:id="rId51"/>
    <p:sldId id="312" r:id="rId52"/>
    <p:sldId id="310" r:id="rId53"/>
    <p:sldId id="311" r:id="rId54"/>
    <p:sldId id="313" r:id="rId55"/>
    <p:sldId id="314" r:id="rId56"/>
    <p:sldId id="315" r:id="rId57"/>
    <p:sldId id="316" r:id="rId58"/>
    <p:sldId id="319" r:id="rId5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9E4A49F-7C1E-4603-A1EE-C9B589B9B8F3}" type="datetimeFigureOut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306BDF3-75DB-49B3-80BE-7E7E1EA1D9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113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234A-B8C3-4D71-81CE-C50280206BFD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835DA-C827-4F17-BF84-F83DA01CE554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37A8E-D0B3-4293-9966-0747D5065BD0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2857-8EA6-45A0-95D3-64DEACD1F97C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0190-7636-434A-AC5D-D238933557DA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FF00F-2038-4339-A885-A548C79F02DC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D8F62-7FE1-43C5-8018-B9757BC60087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8682-3F7E-4357-A67B-C65872CF8DA1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5B147-ABDC-4AF3-892A-0A9F097BD9F9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8114-31EC-48F4-B2EA-EC9CBC1159D5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F592-F837-49E5-9C81-261990EB8F70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E1F59-D985-4A9D-AA71-F9BA33CE8B86}" type="datetime1">
              <a:rPr lang="en-US" smtClean="0"/>
              <a:pPr/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33AD0-2C75-41E0-857D-84B9590E29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en.wikipedia.org/wiki/File:Fuzzy_control_-_Rule_2_evaluation.p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4.png"/><Relationship Id="rId4" Type="http://schemas.openxmlformats.org/officeDocument/2006/relationships/oleObject" Target="../embeddings/oleObject9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b="1" dirty="0" err="1" smtClean="0"/>
              <a:t>Sistem</a:t>
            </a:r>
            <a:r>
              <a:rPr lang="en-US" b="1" dirty="0" smtClean="0"/>
              <a:t> </a:t>
            </a:r>
            <a:r>
              <a:rPr lang="en-US" b="1" dirty="0" err="1" smtClean="0"/>
              <a:t>Inferensi</a:t>
            </a:r>
            <a:r>
              <a:rPr lang="en-US" b="1" dirty="0" smtClean="0"/>
              <a:t> Fuzzy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6400800" cy="1752600"/>
          </a:xfrm>
        </p:spPr>
        <p:txBody>
          <a:bodyPr/>
          <a:lstStyle/>
          <a:p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</a:p>
          <a:p>
            <a:r>
              <a:rPr lang="en-US" dirty="0" smtClean="0"/>
              <a:t>IF4058 </a:t>
            </a:r>
            <a:r>
              <a:rPr lang="en-US" dirty="0" err="1" smtClean="0"/>
              <a:t>Topik</a:t>
            </a:r>
            <a:r>
              <a:rPr lang="en-US" dirty="0" smtClean="0"/>
              <a:t> </a:t>
            </a:r>
            <a:r>
              <a:rPr lang="en-US" dirty="0" err="1" smtClean="0"/>
              <a:t>Khusus</a:t>
            </a:r>
            <a:r>
              <a:rPr lang="en-US" dirty="0" smtClean="0"/>
              <a:t> IF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81400"/>
            <a:ext cx="2809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6248400"/>
            <a:ext cx="2935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Teknik</a:t>
            </a:r>
            <a:r>
              <a:rPr lang="en-US" b="1" dirty="0" smtClean="0"/>
              <a:t> </a:t>
            </a:r>
            <a:r>
              <a:rPr lang="en-US" b="1" dirty="0" err="1" smtClean="0"/>
              <a:t>Informatika</a:t>
            </a:r>
            <a:r>
              <a:rPr lang="en-US" b="1" dirty="0" smtClean="0"/>
              <a:t> – STEI ITB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5105400"/>
            <a:ext cx="2262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Oleh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Rinaldi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Munir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5058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8303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:    IF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is RENDAH  and </a:t>
            </a:r>
            <a:r>
              <a:rPr lang="en-US" sz="2400" dirty="0" err="1" smtClean="0"/>
              <a:t>Permintaan</a:t>
            </a:r>
            <a:r>
              <a:rPr lang="en-US" sz="2400" dirty="0" smtClean="0"/>
              <a:t> is NAIK </a:t>
            </a:r>
          </a:p>
          <a:p>
            <a:r>
              <a:rPr lang="en-US" sz="2400" dirty="0" smtClean="0"/>
              <a:t>	     THEN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is BERTAMBAH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6324600"/>
            <a:ext cx="460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Sumber</a:t>
            </a:r>
            <a:r>
              <a:rPr lang="en-US" dirty="0" smtClean="0">
                <a:solidFill>
                  <a:srgbClr val="FF0000"/>
                </a:solidFill>
              </a:rPr>
              <a:t>: Sri </a:t>
            </a:r>
            <a:r>
              <a:rPr lang="en-US" dirty="0" err="1" smtClean="0">
                <a:solidFill>
                  <a:srgbClr val="FF0000"/>
                </a:solidFill>
              </a:rPr>
              <a:t>Kusuma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Dewi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Aplikasi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Logika</a:t>
            </a:r>
            <a:r>
              <a:rPr lang="en-US" dirty="0" smtClean="0">
                <a:solidFill>
                  <a:srgbClr val="FF0000"/>
                </a:solidFill>
              </a:rPr>
              <a:t> Fuzzy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:</a:t>
            </a:r>
          </a:p>
          <a:p>
            <a:pPr>
              <a:buNone/>
            </a:pPr>
            <a:r>
              <a:rPr lang="en-US" sz="2800" dirty="0" smtClean="0"/>
              <a:t>	IF temperature IS cool AND pressure IS low,   	   THEN throttle is P2.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Fuzzy control - Rule 2 evaluation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098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24600" y="6488668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Sumber</a:t>
            </a:r>
            <a:r>
              <a:rPr lang="en-US" dirty="0" smtClean="0">
                <a:solidFill>
                  <a:srgbClr val="FF0000"/>
                </a:solidFill>
              </a:rPr>
              <a:t>: Wikipedia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798909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762000"/>
            <a:ext cx="8303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:  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antesenden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predikat</a:t>
            </a:r>
            <a:r>
              <a:rPr lang="en-US" sz="2400" dirty="0" smtClean="0"/>
              <a:t> </a:t>
            </a:r>
            <a:r>
              <a:rPr lang="en-US" sz="2400" dirty="0" err="1" smtClean="0"/>
              <a:t>tunggal</a:t>
            </a:r>
            <a:endParaRPr lang="en-US" sz="2400" dirty="0" smtClean="0"/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	     IF </a:t>
            </a:r>
            <a:r>
              <a:rPr lang="en-US" sz="2400" dirty="0" err="1" smtClean="0"/>
              <a:t>Biaya</a:t>
            </a:r>
            <a:r>
              <a:rPr lang="en-US" sz="2400" dirty="0" smtClean="0"/>
              <a:t>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is STANDARD </a:t>
            </a:r>
          </a:p>
          <a:p>
            <a:r>
              <a:rPr lang="en-US" sz="2400" dirty="0" smtClean="0"/>
              <a:t>	    THEN </a:t>
            </a:r>
            <a:r>
              <a:rPr lang="en-US" sz="2400" dirty="0" err="1" smtClean="0"/>
              <a:t>Produksi</a:t>
            </a:r>
            <a:r>
              <a:rPr lang="en-US" sz="2400" dirty="0" smtClean="0"/>
              <a:t> </a:t>
            </a:r>
            <a:r>
              <a:rPr lang="en-US" sz="2400" dirty="0" err="1" smtClean="0"/>
              <a:t>Barang</a:t>
            </a:r>
            <a:r>
              <a:rPr lang="en-US" sz="2400" dirty="0" smtClean="0"/>
              <a:t> is NORMAL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343400" y="6324600"/>
            <a:ext cx="460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Sumber</a:t>
            </a:r>
            <a:r>
              <a:rPr lang="en-US" dirty="0" smtClean="0">
                <a:solidFill>
                  <a:srgbClr val="FF0000"/>
                </a:solidFill>
              </a:rPr>
              <a:t>: Sri </a:t>
            </a:r>
            <a:r>
              <a:rPr lang="en-US" dirty="0" err="1" smtClean="0">
                <a:solidFill>
                  <a:srgbClr val="FF0000"/>
                </a:solidFill>
              </a:rPr>
              <a:t>Kusuma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Dewi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Aplikasi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Logika</a:t>
            </a:r>
            <a:r>
              <a:rPr lang="en-US" dirty="0" smtClean="0">
                <a:solidFill>
                  <a:srgbClr val="FF0000"/>
                </a:solidFill>
              </a:rPr>
              <a:t> Fuzzy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Agregasi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Komposisi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kaidah</a:t>
            </a:r>
            <a:r>
              <a:rPr lang="en-US" sz="2800" dirty="0" smtClean="0"/>
              <a:t> fuzzy yang </a:t>
            </a:r>
            <a:r>
              <a:rPr lang="en-US" sz="2800" dirty="0" err="1" smtClean="0"/>
              <a:t>dievaluasi</a:t>
            </a:r>
            <a:r>
              <a:rPr lang="en-US" sz="2800" dirty="0" smtClean="0"/>
              <a:t>, </a:t>
            </a:r>
            <a:r>
              <a:rPr lang="en-US" sz="2800" dirty="0" err="1" smtClean="0"/>
              <a:t>keluaran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IF-THEN rule </a:t>
            </a:r>
            <a:r>
              <a:rPr lang="en-US" sz="2800" dirty="0" err="1" smtClean="0"/>
              <a:t>dikombinasikan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 </a:t>
            </a:r>
            <a:r>
              <a:rPr lang="en-US" sz="2800" dirty="0" err="1" smtClean="0"/>
              <a:t>sebuah</a:t>
            </a:r>
            <a:r>
              <a:rPr lang="en-US" sz="2800" dirty="0" smtClean="0"/>
              <a:t> fuzzy set </a:t>
            </a:r>
            <a:r>
              <a:rPr lang="en-US" sz="2800" dirty="0" err="1" smtClean="0"/>
              <a:t>tunggal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agregasi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i="1" dirty="0" smtClean="0"/>
              <a:t>max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OR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keluaran</a:t>
            </a:r>
            <a:r>
              <a:rPr lang="en-US" sz="2800" dirty="0" smtClean="0"/>
              <a:t> IF-THEN rule</a:t>
            </a:r>
          </a:p>
          <a:p>
            <a:endParaRPr lang="en-US" sz="2800" i="1" dirty="0" smtClean="0"/>
          </a:p>
          <a:p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min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impikasi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max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agregasi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Mamdani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MIN-MAX (</a:t>
            </a:r>
            <a:r>
              <a:rPr lang="en-US" sz="2800" i="1" dirty="0" smtClean="0"/>
              <a:t>min-max </a:t>
            </a:r>
            <a:r>
              <a:rPr lang="en-US" sz="2800" i="1" dirty="0" err="1" smtClean="0"/>
              <a:t>inferencing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Misalkan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n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r>
              <a:rPr lang="en-US" dirty="0" smtClean="0"/>
              <a:t> yang </a:t>
            </a:r>
            <a:r>
              <a:rPr lang="en-US" dirty="0" err="1" smtClean="0"/>
              <a:t>berbentuk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   IF x</a:t>
            </a:r>
            <a:r>
              <a:rPr lang="en-US" baseline="-25000" dirty="0" smtClean="0"/>
              <a:t>1</a:t>
            </a:r>
            <a:r>
              <a:rPr lang="en-US" dirty="0" smtClean="0"/>
              <a:t> is A</a:t>
            </a:r>
            <a:r>
              <a:rPr lang="en-US" baseline="-25000" dirty="0" smtClean="0"/>
              <a:t>1</a:t>
            </a:r>
            <a:r>
              <a:rPr lang="en-US" i="1" baseline="30000" dirty="0" smtClean="0"/>
              <a:t>k</a:t>
            </a:r>
            <a:r>
              <a:rPr lang="en-US" dirty="0" smtClean="0"/>
              <a:t> and x</a:t>
            </a:r>
            <a:r>
              <a:rPr lang="en-US" baseline="-25000" dirty="0" smtClean="0"/>
              <a:t>2</a:t>
            </a:r>
            <a:r>
              <a:rPr lang="en-US" dirty="0" smtClean="0"/>
              <a:t> is A</a:t>
            </a:r>
            <a:r>
              <a:rPr lang="en-US" baseline="-25000" dirty="0" smtClean="0"/>
              <a:t>2</a:t>
            </a:r>
            <a:r>
              <a:rPr lang="en-US" i="1" baseline="30000" dirty="0" smtClean="0"/>
              <a:t>k</a:t>
            </a:r>
            <a:r>
              <a:rPr lang="en-US" dirty="0" smtClean="0"/>
              <a:t> THEN </a:t>
            </a:r>
            <a:r>
              <a:rPr lang="en-US" dirty="0" err="1" smtClean="0"/>
              <a:t>y</a:t>
            </a:r>
            <a:r>
              <a:rPr lang="en-US" i="1" baseline="30000" dirty="0" err="1" smtClean="0"/>
              <a:t>k</a:t>
            </a:r>
            <a:r>
              <a:rPr lang="en-US" dirty="0" smtClean="0"/>
              <a:t> is </a:t>
            </a:r>
            <a:r>
              <a:rPr lang="en-US" dirty="0" err="1" smtClean="0"/>
              <a:t>B</a:t>
            </a:r>
            <a:r>
              <a:rPr lang="en-US" i="1" baseline="30000" dirty="0" err="1" smtClean="0"/>
              <a:t>k</a:t>
            </a:r>
            <a:r>
              <a:rPr lang="en-US" i="1" dirty="0" smtClean="0"/>
              <a:t>	k= 1, 2, …, 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	yang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A</a:t>
            </a:r>
            <a:r>
              <a:rPr lang="en-US" baseline="-25000" dirty="0" smtClean="0"/>
              <a:t>1</a:t>
            </a:r>
            <a:r>
              <a:rPr lang="en-US" i="1" baseline="30000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</a:t>
            </a:r>
            <a:r>
              <a:rPr lang="en-US" baseline="-25000" dirty="0" smtClean="0"/>
              <a:t>2</a:t>
            </a:r>
            <a:r>
              <a:rPr lang="en-US" i="1" baseline="30000" dirty="0" smtClean="0"/>
              <a:t>k</a:t>
            </a:r>
            <a:r>
              <a:rPr lang="en-US" i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fuzzy yang </a:t>
            </a:r>
            <a:r>
              <a:rPr lang="en-US" dirty="0" err="1" smtClean="0"/>
              <a:t>merepresentasikan</a:t>
            </a:r>
            <a:r>
              <a:rPr lang="en-US" dirty="0" smtClean="0"/>
              <a:t> </a:t>
            </a:r>
            <a:r>
              <a:rPr lang="en-US" dirty="0" err="1" smtClean="0"/>
              <a:t>pasangan</a:t>
            </a:r>
            <a:r>
              <a:rPr lang="en-US" dirty="0" smtClean="0"/>
              <a:t> </a:t>
            </a:r>
            <a:r>
              <a:rPr lang="en-US" dirty="0" err="1" smtClean="0"/>
              <a:t>antesenden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</a:t>
            </a:r>
            <a:r>
              <a:rPr lang="en-US" i="1" dirty="0" smtClean="0"/>
              <a:t>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</a:t>
            </a:r>
            <a:r>
              <a:rPr lang="en-US" i="1" baseline="30000" dirty="0" err="1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himpunan</a:t>
            </a:r>
            <a:r>
              <a:rPr lang="en-US" dirty="0" smtClean="0"/>
              <a:t> fuzzy yang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konsekuen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-</a:t>
            </a:r>
            <a:r>
              <a:rPr lang="en-US" i="1" dirty="0" smtClean="0"/>
              <a:t>k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implikasi</a:t>
            </a:r>
            <a:r>
              <a:rPr lang="en-US" dirty="0" smtClean="0"/>
              <a:t> </a:t>
            </a:r>
            <a:r>
              <a:rPr lang="en-US" dirty="0" err="1" smtClean="0"/>
              <a:t>Mamdani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keluaran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n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kaidah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>
              <a:buNone/>
            </a:pPr>
            <a:r>
              <a:rPr lang="en-US" dirty="0" smtClean="0"/>
              <a:t>          	</a:t>
            </a:r>
            <a:r>
              <a:rPr lang="en-US" dirty="0" smtClean="0">
                <a:sym typeface="Symbol"/>
              </a:rPr>
              <a:t></a:t>
            </a:r>
            <a:r>
              <a:rPr lang="en-US" baseline="-25000" dirty="0" smtClean="0">
                <a:sym typeface="Symbol"/>
              </a:rPr>
              <a:t>B</a:t>
            </a:r>
            <a:r>
              <a:rPr lang="en-US" dirty="0" smtClean="0"/>
              <a:t> (y) =                                                  </a:t>
            </a:r>
          </a:p>
          <a:p>
            <a:pPr>
              <a:buNone/>
            </a:pPr>
            <a:r>
              <a:rPr lang="en-US" dirty="0" smtClean="0"/>
              <a:t>     		  k = 1, 2, …, 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0593" name="Object 1"/>
          <p:cNvGraphicFramePr>
            <a:graphicFrameLocks noChangeAspect="1"/>
          </p:cNvGraphicFramePr>
          <p:nvPr/>
        </p:nvGraphicFramePr>
        <p:xfrm>
          <a:off x="2514600" y="4648200"/>
          <a:ext cx="4690241" cy="533400"/>
        </p:xfrm>
        <a:graphic>
          <a:graphicData uri="http://schemas.openxmlformats.org/presentationml/2006/ole">
            <p:oleObj spid="_x0000_s110594" name="Equation" r:id="rId3" imgW="2425700" imgH="279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6934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303498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6248400" cy="640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6488668"/>
            <a:ext cx="460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Sumber</a:t>
            </a:r>
            <a:r>
              <a:rPr lang="en-US" dirty="0" smtClean="0">
                <a:solidFill>
                  <a:srgbClr val="FF0000"/>
                </a:solidFill>
              </a:rPr>
              <a:t>: Sri </a:t>
            </a:r>
            <a:r>
              <a:rPr lang="en-US" dirty="0" err="1" smtClean="0">
                <a:solidFill>
                  <a:srgbClr val="FF0000"/>
                </a:solidFill>
              </a:rPr>
              <a:t>Kusuma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Dewi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Aplikasi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Logika</a:t>
            </a:r>
            <a:r>
              <a:rPr lang="en-US" dirty="0" smtClean="0">
                <a:solidFill>
                  <a:srgbClr val="FF0000"/>
                </a:solidFill>
              </a:rPr>
              <a:t> Fuzzy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086601" cy="557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638800" y="6172200"/>
            <a:ext cx="208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Sumber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Mathworks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Defuzzyfikasi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err="1" smtClean="0"/>
              <a:t>Defuzzyfikasi</a:t>
            </a:r>
            <a:r>
              <a:rPr lang="en-US" sz="2400" dirty="0" smtClean="0"/>
              <a:t>: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memetakan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i="1" dirty="0" smtClean="0"/>
              <a:t>fuzzy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bentuk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i="1" dirty="0" smtClean="0"/>
              <a:t>crisp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Alasan</a:t>
            </a:r>
            <a:r>
              <a:rPr lang="en-US" sz="2400" dirty="0" smtClean="0"/>
              <a:t>: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diatur</a:t>
            </a:r>
            <a:r>
              <a:rPr lang="en-US" sz="2400" dirty="0" smtClean="0"/>
              <a:t> 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besaran</a:t>
            </a:r>
            <a:r>
              <a:rPr lang="en-US" sz="2400" dirty="0" smtClean="0"/>
              <a:t> </a:t>
            </a:r>
            <a:r>
              <a:rPr lang="en-US" sz="2400" dirty="0" err="1" smtClean="0"/>
              <a:t>riil</a:t>
            </a:r>
            <a:r>
              <a:rPr lang="en-US" sz="2400" dirty="0" smtClean="0"/>
              <a:t>, 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besaran</a:t>
            </a:r>
            <a:r>
              <a:rPr lang="en-US" sz="2400" dirty="0" smtClean="0"/>
              <a:t> fuzzy.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4676775" cy="359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657600" y="6488668"/>
            <a:ext cx="460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Sumber</a:t>
            </a:r>
            <a:r>
              <a:rPr lang="en-US" dirty="0" smtClean="0">
                <a:solidFill>
                  <a:srgbClr val="FF0000"/>
                </a:solidFill>
              </a:rPr>
              <a:t>: Sri </a:t>
            </a:r>
            <a:r>
              <a:rPr lang="en-US" dirty="0" err="1" smtClean="0">
                <a:solidFill>
                  <a:srgbClr val="FF0000"/>
                </a:solidFill>
              </a:rPr>
              <a:t>Kusuma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Dewi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Aplikasi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Logika</a:t>
            </a:r>
            <a:r>
              <a:rPr lang="en-US" dirty="0" smtClean="0">
                <a:solidFill>
                  <a:srgbClr val="FF0000"/>
                </a:solidFill>
              </a:rPr>
              <a:t> Fuzzy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Inferensi</a:t>
            </a:r>
            <a:r>
              <a:rPr lang="en-US" dirty="0" smtClean="0"/>
              <a:t> Fuzzy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Fuzzy Inference System </a:t>
            </a:r>
            <a:r>
              <a:rPr lang="en-US" sz="2800" dirty="0" smtClean="0"/>
              <a:t>(FIS)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Sistem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en-US" sz="2800" dirty="0" err="1" smtClean="0">
                <a:sym typeface="Wingdings" pitchFamily="2" charset="2"/>
              </a:rPr>
              <a:t>Inferensi</a:t>
            </a:r>
            <a:r>
              <a:rPr lang="en-US" sz="2800" dirty="0" smtClean="0">
                <a:sym typeface="Wingdings" pitchFamily="2" charset="2"/>
              </a:rPr>
              <a:t> Fuzzy</a:t>
            </a:r>
            <a:endParaRPr lang="en-US" sz="2800" dirty="0" smtClean="0"/>
          </a:p>
          <a:p>
            <a:r>
              <a:rPr lang="en-US" sz="2800" dirty="0" err="1" smtClean="0"/>
              <a:t>Inferensi</a:t>
            </a:r>
            <a:r>
              <a:rPr lang="en-US" sz="2800" dirty="0" smtClean="0"/>
              <a:t>: </a:t>
            </a:r>
            <a:r>
              <a:rPr lang="en-US" sz="2800" dirty="0" err="1" smtClean="0"/>
              <a:t>penarikan</a:t>
            </a:r>
            <a:r>
              <a:rPr lang="en-US" sz="2800" dirty="0" smtClean="0"/>
              <a:t> </a:t>
            </a:r>
            <a:r>
              <a:rPr lang="en-US" sz="2800" dirty="0" err="1" smtClean="0"/>
              <a:t>kesimpulan</a:t>
            </a:r>
            <a:endParaRPr lang="en-US" sz="2800" dirty="0" smtClean="0"/>
          </a:p>
          <a:p>
            <a:r>
              <a:rPr lang="en-US" sz="2800" dirty="0" err="1" smtClean="0"/>
              <a:t>Sistem</a:t>
            </a:r>
            <a:r>
              <a:rPr lang="en-US" sz="2800" dirty="0" smtClean="0"/>
              <a:t> </a:t>
            </a:r>
            <a:r>
              <a:rPr lang="en-US" sz="2800" dirty="0" err="1" smtClean="0"/>
              <a:t>inferensi</a:t>
            </a:r>
            <a:r>
              <a:rPr lang="en-US" sz="2800" dirty="0" smtClean="0"/>
              <a:t> fuzzy: </a:t>
            </a:r>
            <a:r>
              <a:rPr lang="en-US" sz="2800" dirty="0" err="1" smtClean="0"/>
              <a:t>penarikan</a:t>
            </a:r>
            <a:r>
              <a:rPr lang="en-US" sz="2800" dirty="0" smtClean="0"/>
              <a:t> </a:t>
            </a:r>
            <a:r>
              <a:rPr lang="en-US" sz="2800" dirty="0" err="1" smtClean="0"/>
              <a:t>kesimpulan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sekumpulan</a:t>
            </a:r>
            <a:r>
              <a:rPr lang="en-US" sz="2800" dirty="0" smtClean="0"/>
              <a:t> </a:t>
            </a:r>
            <a:r>
              <a:rPr lang="en-US" sz="2800" dirty="0" err="1" smtClean="0"/>
              <a:t>kaidah</a:t>
            </a:r>
            <a:r>
              <a:rPr lang="en-US" sz="2800" dirty="0" smtClean="0"/>
              <a:t> fuzzy</a:t>
            </a:r>
          </a:p>
          <a:p>
            <a:r>
              <a:rPr lang="en-US" sz="2800" dirty="0" err="1" smtClean="0"/>
              <a:t>Jadi</a:t>
            </a:r>
            <a:r>
              <a:rPr lang="en-US" sz="2800" dirty="0" smtClean="0"/>
              <a:t>,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FIS minimal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dua</a:t>
            </a:r>
            <a:r>
              <a:rPr lang="en-US" sz="2800" dirty="0" smtClean="0"/>
              <a:t> </a:t>
            </a:r>
            <a:r>
              <a:rPr lang="en-US" sz="2800" dirty="0" err="1" smtClean="0"/>
              <a:t>buah</a:t>
            </a:r>
            <a:r>
              <a:rPr lang="en-US" sz="2800" dirty="0" smtClean="0"/>
              <a:t> </a:t>
            </a:r>
            <a:r>
              <a:rPr lang="en-US" sz="2800" dirty="0" err="1" smtClean="0"/>
              <a:t>kaidah</a:t>
            </a:r>
            <a:r>
              <a:rPr lang="en-US" sz="2800" dirty="0" smtClean="0"/>
              <a:t> fuzzy</a:t>
            </a:r>
          </a:p>
          <a:p>
            <a:r>
              <a:rPr lang="en-US" sz="2800" dirty="0" smtClean="0"/>
              <a:t>Input FIS: </a:t>
            </a:r>
            <a:r>
              <a:rPr lang="en-US" sz="2800" i="1" dirty="0" smtClean="0"/>
              <a:t>crisp values</a:t>
            </a:r>
          </a:p>
          <a:p>
            <a:r>
              <a:rPr lang="en-US" sz="2800" dirty="0" smtClean="0"/>
              <a:t>Output FIS: </a:t>
            </a:r>
            <a:r>
              <a:rPr lang="en-US" sz="2800" i="1" dirty="0" smtClean="0"/>
              <a:t>crisp values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Strategi</a:t>
            </a:r>
            <a:r>
              <a:rPr lang="en-US" sz="2800" dirty="0" smtClean="0"/>
              <a:t> yang </a:t>
            </a:r>
            <a:r>
              <a:rPr lang="en-US" sz="2800" dirty="0" err="1" smtClean="0"/>
              <a:t>umum</a:t>
            </a:r>
            <a:r>
              <a:rPr lang="en-US" sz="2800" dirty="0" smtClean="0"/>
              <a:t> </a:t>
            </a:r>
            <a:r>
              <a:rPr lang="en-US" sz="2800" dirty="0" err="1" smtClean="0"/>
              <a:t>dipakai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defuzzifikasi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kompromi</a:t>
            </a:r>
            <a:r>
              <a:rPr lang="en-US" sz="2800" dirty="0" smtClean="0"/>
              <a:t> </a:t>
            </a:r>
            <a:r>
              <a:rPr lang="en-US" sz="2800" dirty="0" err="1" smtClean="0"/>
              <a:t>terbaik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Metode-metode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strategi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:</a:t>
            </a:r>
          </a:p>
          <a:p>
            <a:pPr lvl="0">
              <a:buNone/>
            </a:pPr>
            <a:r>
              <a:rPr lang="en-US" sz="2800" dirty="0" smtClean="0"/>
              <a:t>	1. 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keanggotaan</a:t>
            </a:r>
            <a:r>
              <a:rPr lang="en-US" sz="2800" dirty="0" smtClean="0"/>
              <a:t> maximum (</a:t>
            </a:r>
            <a:r>
              <a:rPr lang="en-US" sz="2800" i="1" dirty="0" smtClean="0"/>
              <a:t>max-membership</a:t>
            </a:r>
            <a:r>
              <a:rPr lang="en-US" sz="2800" dirty="0" smtClean="0"/>
              <a:t>)</a:t>
            </a:r>
          </a:p>
          <a:p>
            <a:pPr>
              <a:buNone/>
            </a:pPr>
            <a:r>
              <a:rPr lang="en-US" sz="2800" dirty="0" smtClean="0"/>
              <a:t>	2.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 (</a:t>
            </a:r>
            <a:r>
              <a:rPr lang="en-US" sz="2800" i="1" dirty="0" smtClean="0"/>
              <a:t>Center of Area</a:t>
            </a:r>
            <a:r>
              <a:rPr lang="en-US" sz="2800" dirty="0" smtClean="0"/>
              <a:t>, </a:t>
            </a:r>
            <a:r>
              <a:rPr lang="en-US" sz="2800" dirty="0" err="1" smtClean="0"/>
              <a:t>CoA</a:t>
            </a:r>
            <a:r>
              <a:rPr lang="en-US" sz="2800" dirty="0" smtClean="0"/>
              <a:t>).	3</a:t>
            </a:r>
          </a:p>
          <a:p>
            <a:pPr>
              <a:buNone/>
            </a:pPr>
            <a:r>
              <a:rPr lang="en-US" sz="2800" dirty="0" smtClean="0"/>
              <a:t>	3. </a:t>
            </a:r>
            <a:r>
              <a:rPr lang="en-US" sz="2800" i="1" dirty="0" err="1" smtClean="0"/>
              <a:t>Metode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keanggotaan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maksimum</a:t>
            </a:r>
            <a:r>
              <a:rPr lang="en-US" sz="2800" i="1" dirty="0" smtClean="0"/>
              <a:t> rata-rata (Mean-max Membership </a:t>
            </a:r>
            <a:r>
              <a:rPr lang="en-US" sz="2800" i="1" dirty="0" err="1" smtClean="0"/>
              <a:t>atau</a:t>
            </a:r>
            <a:r>
              <a:rPr lang="en-US" sz="2800" i="1" dirty="0" smtClean="0"/>
              <a:t> Middle</a:t>
            </a:r>
            <a:r>
              <a:rPr lang="en-US" sz="2800" dirty="0" smtClean="0"/>
              <a:t>-</a:t>
            </a:r>
            <a:r>
              <a:rPr lang="en-US" sz="2800" i="1" dirty="0" smtClean="0"/>
              <a:t>of-Maxima</a:t>
            </a:r>
            <a:r>
              <a:rPr lang="en-US" sz="2800" dirty="0" smtClean="0"/>
              <a:t>)</a:t>
            </a:r>
          </a:p>
          <a:p>
            <a:pPr lvl="0"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lvl="0"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keanggotaan</a:t>
            </a:r>
            <a:r>
              <a:rPr lang="en-US" sz="2800" dirty="0" smtClean="0"/>
              <a:t> maximum (</a:t>
            </a:r>
            <a:r>
              <a:rPr lang="en-US" sz="2800" i="1" dirty="0" smtClean="0"/>
              <a:t>max-membership</a:t>
            </a:r>
            <a:r>
              <a:rPr lang="en-US" sz="2800" dirty="0" smtClean="0"/>
              <a:t>)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i="1" dirty="0" smtClean="0"/>
              <a:t>largest maximum </a:t>
            </a:r>
            <a:r>
              <a:rPr lang="en-US" sz="2800" dirty="0" smtClean="0"/>
              <a:t>(LOM)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dikenal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tinggi</a:t>
            </a:r>
            <a:r>
              <a:rPr lang="en-US" sz="2400" dirty="0" smtClean="0"/>
              <a:t>. 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i="1" dirty="0" smtClean="0"/>
              <a:t>crisp</a:t>
            </a:r>
            <a:r>
              <a:rPr lang="en-US" sz="2400" dirty="0" smtClean="0"/>
              <a:t>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derajat</a:t>
            </a:r>
            <a:r>
              <a:rPr lang="en-US" sz="2400" dirty="0" smtClean="0"/>
              <a:t> </a:t>
            </a:r>
            <a:r>
              <a:rPr lang="en-US" sz="2400" dirty="0" err="1" smtClean="0"/>
              <a:t>keanggotaan</a:t>
            </a:r>
            <a:r>
              <a:rPr lang="en-US" sz="2400" dirty="0" smtClean="0"/>
              <a:t> </a:t>
            </a:r>
            <a:r>
              <a:rPr lang="en-US" sz="2400" dirty="0" err="1" smtClean="0"/>
              <a:t>tertinggi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agregasi</a:t>
            </a:r>
            <a:r>
              <a:rPr lang="en-US" sz="2400" dirty="0" smtClean="0"/>
              <a:t>. </a:t>
            </a:r>
            <a:r>
              <a:rPr lang="en-US" sz="2400" dirty="0" err="1" smtClean="0"/>
              <a:t>Misalkan</a:t>
            </a:r>
            <a:r>
              <a:rPr lang="en-US" sz="2400" dirty="0" smtClean="0"/>
              <a:t> Z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himpunan</a:t>
            </a:r>
            <a:r>
              <a:rPr lang="en-US" sz="2400" dirty="0" smtClean="0"/>
              <a:t> </a:t>
            </a:r>
            <a:r>
              <a:rPr lang="en-US" sz="2400" dirty="0" err="1" smtClean="0"/>
              <a:t>fuzzi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dirty="0" smtClean="0">
                <a:sym typeface="Symbol"/>
              </a:rPr>
              <a:t>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(z*) </a:t>
            </a:r>
            <a:r>
              <a:rPr lang="en-US" sz="2400" dirty="0" smtClean="0">
                <a:sym typeface="Symbol"/>
              </a:rPr>
              <a:t></a:t>
            </a:r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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(z)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z </a:t>
            </a:r>
            <a:r>
              <a:rPr lang="en-US" sz="2400" dirty="0" smtClean="0">
                <a:sym typeface="Symbol"/>
              </a:rPr>
              <a:t></a:t>
            </a:r>
            <a:r>
              <a:rPr lang="en-US" sz="2400" dirty="0" smtClean="0"/>
              <a:t> Z </a:t>
            </a:r>
          </a:p>
          <a:p>
            <a:pPr marL="514350" indent="-51435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33122" name="Object 2"/>
          <p:cNvGraphicFramePr>
            <a:graphicFrameLocks noChangeAspect="1"/>
          </p:cNvGraphicFramePr>
          <p:nvPr/>
        </p:nvGraphicFramePr>
        <p:xfrm>
          <a:off x="762000" y="4038600"/>
          <a:ext cx="7671290" cy="2590800"/>
        </p:xfrm>
        <a:graphic>
          <a:graphicData uri="http://schemas.openxmlformats.org/presentationml/2006/ole">
            <p:oleObj spid="_x0000_s133123" name="Document" r:id="rId3" imgW="5291853" imgH="147135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2"/>
            </a:pPr>
            <a:r>
              <a:rPr lang="en-US" sz="2800" i="1" dirty="0" err="1" smtClean="0"/>
              <a:t>Metode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keanggotaan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maksimum</a:t>
            </a:r>
            <a:r>
              <a:rPr lang="en-US" sz="2800" i="1" dirty="0" smtClean="0"/>
              <a:t> rata-rata (Mean-max Membership (MOM) </a:t>
            </a:r>
            <a:r>
              <a:rPr lang="en-US" sz="2800" dirty="0" err="1" smtClean="0"/>
              <a:t>atau</a:t>
            </a:r>
            <a:r>
              <a:rPr lang="en-US" sz="2800" i="1" dirty="0" smtClean="0"/>
              <a:t> Middle-of-Maxima</a:t>
            </a:r>
            <a:r>
              <a:rPr lang="en-US" sz="2800" dirty="0" smtClean="0"/>
              <a:t>)</a:t>
            </a:r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hampir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, </a:t>
            </a:r>
            <a:r>
              <a:rPr lang="en-US" sz="2400" dirty="0" err="1" smtClean="0"/>
              <a:t>kecuali</a:t>
            </a:r>
            <a:r>
              <a:rPr lang="en-US" sz="2400" dirty="0" smtClean="0"/>
              <a:t> </a:t>
            </a:r>
            <a:r>
              <a:rPr lang="en-US" sz="2400" dirty="0" err="1" smtClean="0"/>
              <a:t>titik</a:t>
            </a:r>
            <a:r>
              <a:rPr lang="en-US" sz="2400" dirty="0" smtClean="0"/>
              <a:t> </a:t>
            </a:r>
            <a:r>
              <a:rPr lang="en-US" sz="2400" dirty="0" err="1" smtClean="0"/>
              <a:t>maksimumnya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unik</a:t>
            </a:r>
            <a:r>
              <a:rPr lang="en-US" sz="2400" dirty="0" smtClean="0"/>
              <a:t> (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dataran</a:t>
            </a:r>
            <a:r>
              <a:rPr lang="en-US" sz="2400" dirty="0" smtClean="0"/>
              <a:t>).</a:t>
            </a: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i="1" dirty="0" smtClean="0"/>
              <a:t>crisp</a:t>
            </a:r>
            <a:r>
              <a:rPr lang="en-US" sz="2400" dirty="0" smtClean="0"/>
              <a:t>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rata-rata domain yang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 smtClean="0"/>
              <a:t>keanggotaan</a:t>
            </a:r>
            <a:r>
              <a:rPr lang="en-US" sz="2400" dirty="0" smtClean="0"/>
              <a:t> </a:t>
            </a:r>
            <a:r>
              <a:rPr lang="en-US" sz="2400" dirty="0" err="1" smtClean="0"/>
              <a:t>maksimum</a:t>
            </a:r>
            <a:endParaRPr lang="en-US" sz="2400" dirty="0" smtClean="0"/>
          </a:p>
          <a:p>
            <a:pPr marL="514350" indent="-51435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42338" name="Object 2"/>
          <p:cNvGraphicFramePr>
            <a:graphicFrameLocks noChangeAspect="1"/>
          </p:cNvGraphicFramePr>
          <p:nvPr/>
        </p:nvGraphicFramePr>
        <p:xfrm>
          <a:off x="914400" y="3429000"/>
          <a:ext cx="7945264" cy="2209800"/>
        </p:xfrm>
        <a:graphic>
          <a:graphicData uri="http://schemas.openxmlformats.org/presentationml/2006/ole">
            <p:oleObj spid="_x0000_s142340" name="Document" r:id="rId3" imgW="5291853" imgH="1471355" progId="Word.Document.12">
              <p:embed/>
            </p:oleObj>
          </a:graphicData>
        </a:graphic>
      </p:graphicFrame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6781800" y="3810000"/>
          <a:ext cx="1613135" cy="990600"/>
        </p:xfrm>
        <a:graphic>
          <a:graphicData uri="http://schemas.openxmlformats.org/presentationml/2006/ole">
            <p:oleObj spid="_x0000_s142341" name="Equation" r:id="rId4" imgW="558558" imgH="342751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 (</a:t>
            </a:r>
            <a:r>
              <a:rPr lang="en-US" sz="2800" i="1" dirty="0" smtClean="0"/>
              <a:t>Center of Area</a:t>
            </a:r>
            <a:r>
              <a:rPr lang="en-US" sz="2800" dirty="0" smtClean="0"/>
              <a:t>, </a:t>
            </a:r>
            <a:r>
              <a:rPr lang="en-US" sz="2800" dirty="0" err="1" smtClean="0"/>
              <a:t>CoA</a:t>
            </a:r>
            <a:r>
              <a:rPr lang="en-US" sz="2800" dirty="0" smtClean="0"/>
              <a:t>).</a:t>
            </a:r>
          </a:p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dikenal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nama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i="1" dirty="0" err="1" smtClean="0"/>
              <a:t>centroid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i="1" dirty="0" smtClean="0"/>
              <a:t>center of gravity.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paling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r>
              <a:rPr lang="en-US" sz="2400" dirty="0" smtClean="0"/>
              <a:t>.  </a:t>
            </a:r>
          </a:p>
          <a:p>
            <a:pPr marL="514350" indent="-514350"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Solusi</a:t>
            </a:r>
            <a:r>
              <a:rPr lang="en-US" sz="2400" dirty="0" smtClean="0"/>
              <a:t> </a:t>
            </a:r>
            <a:r>
              <a:rPr lang="en-US" sz="2400" i="1" dirty="0" smtClean="0"/>
              <a:t>crisp</a:t>
            </a:r>
            <a:r>
              <a:rPr lang="en-US" sz="2400" dirty="0" smtClean="0"/>
              <a:t>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menghitung</a:t>
            </a:r>
            <a:r>
              <a:rPr lang="en-US" sz="2400" dirty="0" smtClean="0"/>
              <a:t> </a:t>
            </a:r>
            <a:r>
              <a:rPr lang="en-US" sz="2400" dirty="0" err="1" smtClean="0"/>
              <a:t>pusat</a:t>
            </a:r>
            <a:r>
              <a:rPr lang="en-US" sz="2400" dirty="0" smtClean="0"/>
              <a:t> </a:t>
            </a:r>
            <a:r>
              <a:rPr lang="en-US" sz="2400" dirty="0" err="1" smtClean="0"/>
              <a:t>gravitasi</a:t>
            </a:r>
            <a:r>
              <a:rPr lang="en-US" sz="2400" dirty="0" smtClean="0"/>
              <a:t> (</a:t>
            </a:r>
            <a:r>
              <a:rPr lang="en-US" sz="2400" dirty="0" err="1" smtClean="0"/>
              <a:t>titik-berat</a:t>
            </a:r>
            <a:r>
              <a:rPr lang="en-US" sz="2400" dirty="0" smtClean="0"/>
              <a:t>)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daerah</a:t>
            </a:r>
            <a:r>
              <a:rPr lang="en-US" sz="2400" dirty="0" smtClean="0"/>
              <a:t> </a:t>
            </a:r>
            <a:r>
              <a:rPr lang="en-US" sz="2400" dirty="0" err="1" smtClean="0"/>
              <a:t>agregasi</a:t>
            </a:r>
            <a:r>
              <a:rPr lang="en-US" sz="2400" dirty="0" smtClean="0"/>
              <a:t>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81400"/>
            <a:ext cx="34575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</a:t>
            </a:r>
            <a:r>
              <a:rPr lang="en-US" sz="2800" dirty="0" err="1" smtClean="0"/>
              <a:t>kontinu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variabel</a:t>
            </a:r>
            <a:r>
              <a:rPr lang="en-US" sz="2800" dirty="0" smtClean="0"/>
              <a:t> </a:t>
            </a:r>
            <a:r>
              <a:rPr lang="en-US" sz="2800" dirty="0" err="1" smtClean="0"/>
              <a:t>diskrit</a:t>
            </a:r>
            <a:r>
              <a:rPr lang="en-US" sz="2800" dirty="0" smtClean="0"/>
              <a:t>:</a:t>
            </a:r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35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5169" name="Object 1"/>
          <p:cNvGraphicFramePr>
            <a:graphicFrameLocks noChangeAspect="1"/>
          </p:cNvGraphicFramePr>
          <p:nvPr/>
        </p:nvGraphicFramePr>
        <p:xfrm>
          <a:off x="1765300" y="1555750"/>
          <a:ext cx="2444750" cy="1384300"/>
        </p:xfrm>
        <a:graphic>
          <a:graphicData uri="http://schemas.openxmlformats.org/presentationml/2006/ole">
            <p:oleObj spid="_x0000_s135172" name="Equation" r:id="rId3" imgW="964781" imgH="545863" progId="Equation.3">
              <p:embed/>
            </p:oleObj>
          </a:graphicData>
        </a:graphic>
      </p:graphicFrame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1752600" y="4038600"/>
          <a:ext cx="2576512" cy="2141538"/>
        </p:xfrm>
        <a:graphic>
          <a:graphicData uri="http://schemas.openxmlformats.org/presentationml/2006/ole">
            <p:oleObj spid="_x0000_s135173" name="Equation" r:id="rId4" imgW="1054100" imgH="876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Contoh</a:t>
            </a:r>
            <a:r>
              <a:rPr lang="en-US" sz="2400" dirty="0" smtClean="0"/>
              <a:t>: (</a:t>
            </a:r>
            <a:r>
              <a:rPr lang="en-US" sz="2400" dirty="0" err="1" smtClean="0"/>
              <a:t>Sumber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Sri </a:t>
            </a:r>
            <a:r>
              <a:rPr lang="en-US" sz="2400" dirty="0" err="1" smtClean="0">
                <a:solidFill>
                  <a:srgbClr val="FF0000"/>
                </a:solidFill>
              </a:rPr>
              <a:t>Kusuma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Dewi</a:t>
            </a:r>
            <a:r>
              <a:rPr lang="en-US" sz="2400" dirty="0" smtClean="0">
                <a:solidFill>
                  <a:srgbClr val="FF0000"/>
                </a:solidFill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</a:rPr>
              <a:t>Aplikasi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Logika</a:t>
            </a:r>
            <a:r>
              <a:rPr lang="en-US" sz="2400" dirty="0" smtClean="0">
                <a:solidFill>
                  <a:srgbClr val="FF0000"/>
                </a:solidFill>
              </a:rPr>
              <a:t> Fuzzy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990600"/>
            <a:ext cx="8458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Variabel</a:t>
            </a:r>
            <a:r>
              <a:rPr lang="en-US" sz="2800" dirty="0" smtClean="0"/>
              <a:t> </a:t>
            </a:r>
            <a:r>
              <a:rPr lang="en-US" sz="2800" dirty="0" err="1" smtClean="0"/>
              <a:t>linguistik</a:t>
            </a:r>
            <a:r>
              <a:rPr lang="en-US" sz="2800" dirty="0" smtClean="0"/>
              <a:t>: </a:t>
            </a:r>
            <a:r>
              <a:rPr lang="en-US" sz="2800" dirty="0" err="1" smtClean="0"/>
              <a:t>Permintaan</a:t>
            </a:r>
            <a:r>
              <a:rPr lang="en-US" sz="2800" dirty="0" smtClean="0"/>
              <a:t>, </a:t>
            </a:r>
            <a:r>
              <a:rPr lang="en-US" sz="2800" dirty="0" err="1" smtClean="0"/>
              <a:t>Persediaan</a:t>
            </a:r>
            <a:r>
              <a:rPr lang="en-US" sz="2800" dirty="0" smtClean="0"/>
              <a:t>, </a:t>
            </a:r>
            <a:r>
              <a:rPr lang="en-US" sz="2800" dirty="0" err="1" smtClean="0"/>
              <a:t>Produksi</a:t>
            </a:r>
            <a:endParaRPr lang="en-US" sz="2800" dirty="0" smtClean="0"/>
          </a:p>
          <a:p>
            <a:r>
              <a:rPr lang="en-US" sz="2800" dirty="0" err="1" smtClean="0"/>
              <a:t>Permintaan</a:t>
            </a:r>
            <a:r>
              <a:rPr lang="en-US" sz="2800" dirty="0" smtClean="0"/>
              <a:t> = {NAIK, TURUN}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46644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76800"/>
            <a:ext cx="4475018" cy="1136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953000"/>
            <a:ext cx="411402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Persediaan</a:t>
            </a:r>
            <a:r>
              <a:rPr lang="en-US" sz="2800" dirty="0" smtClean="0"/>
              <a:t> = {SEDIKIT, BANYAK}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447800"/>
            <a:ext cx="49225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5029200"/>
            <a:ext cx="3914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105400"/>
            <a:ext cx="37814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Produksi</a:t>
            </a:r>
            <a:r>
              <a:rPr lang="en-US" sz="2800" dirty="0" smtClean="0"/>
              <a:t> </a:t>
            </a:r>
            <a:r>
              <a:rPr lang="en-US" sz="2800" dirty="0" err="1" smtClean="0"/>
              <a:t>barang</a:t>
            </a:r>
            <a:r>
              <a:rPr lang="en-US" sz="2800" dirty="0" smtClean="0"/>
              <a:t> = {</a:t>
            </a:r>
            <a:r>
              <a:rPr lang="en-US" sz="2800" dirty="0" err="1" smtClean="0"/>
              <a:t>BERKURANg</a:t>
            </a:r>
            <a:r>
              <a:rPr lang="en-US" sz="2800" dirty="0" smtClean="0"/>
              <a:t>, BERTAMBAH}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3999"/>
            <a:ext cx="4823300" cy="266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4343400"/>
            <a:ext cx="508474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Ditanya</a:t>
            </a:r>
            <a:r>
              <a:rPr lang="en-US" sz="2800" dirty="0" smtClean="0"/>
              <a:t>: </a:t>
            </a:r>
            <a:r>
              <a:rPr lang="en-US" sz="2800" dirty="0" err="1" smtClean="0"/>
              <a:t>berapa</a:t>
            </a:r>
            <a:r>
              <a:rPr lang="en-US" sz="2800" dirty="0" smtClean="0"/>
              <a:t> </a:t>
            </a:r>
            <a:r>
              <a:rPr lang="en-US" sz="2800" dirty="0" err="1" smtClean="0"/>
              <a:t>jumlah</a:t>
            </a:r>
            <a:r>
              <a:rPr lang="en-US" sz="2800" dirty="0" smtClean="0"/>
              <a:t> </a:t>
            </a:r>
            <a:r>
              <a:rPr lang="en-US" sz="2800" dirty="0" err="1" smtClean="0"/>
              <a:t>produksi</a:t>
            </a:r>
            <a:r>
              <a:rPr lang="en-US" sz="2800" dirty="0" smtClean="0"/>
              <a:t> </a:t>
            </a:r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permintaan</a:t>
            </a:r>
            <a:r>
              <a:rPr lang="en-US" sz="2800" dirty="0" smtClean="0"/>
              <a:t> 4000 </a:t>
            </a:r>
            <a:r>
              <a:rPr lang="en-US" sz="2800" dirty="0" err="1" smtClean="0"/>
              <a:t>kemasan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persediaan</a:t>
            </a:r>
            <a:r>
              <a:rPr lang="en-US" sz="2800" dirty="0" smtClean="0"/>
              <a:t> 300 </a:t>
            </a:r>
            <a:r>
              <a:rPr lang="en-US" sz="2800" dirty="0" err="1" smtClean="0"/>
              <a:t>kemasan</a:t>
            </a:r>
            <a:r>
              <a:rPr lang="en-US" sz="2800" dirty="0" smtClean="0"/>
              <a:t>?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err="1" smtClean="0"/>
              <a:t>Penyelesaian</a:t>
            </a:r>
            <a:r>
              <a:rPr lang="en-US" sz="2800" dirty="0" smtClean="0"/>
              <a:t>: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Fuzzifikasi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480265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876800"/>
            <a:ext cx="4343400" cy="7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9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867401"/>
            <a:ext cx="4267200" cy="73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2590800"/>
            <a:ext cx="2209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FIS</a:t>
            </a:r>
            <a:endParaRPr lang="en-US" sz="3200" dirty="0"/>
          </a:p>
        </p:txBody>
      </p: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2133600" y="3124200"/>
            <a:ext cx="1066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10200" y="3124200"/>
            <a:ext cx="10668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62000" y="2819400"/>
            <a:ext cx="1421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Crisp values</a:t>
            </a:r>
          </a:p>
          <a:p>
            <a:pPr algn="ctr"/>
            <a:r>
              <a:rPr lang="en-US" sz="2000" dirty="0" smtClean="0"/>
              <a:t>(input)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2819400"/>
            <a:ext cx="14216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Crisp values</a:t>
            </a:r>
          </a:p>
          <a:p>
            <a:pPr algn="ctr"/>
            <a:r>
              <a:rPr lang="en-US" sz="2000" dirty="0" smtClean="0"/>
              <a:t>(output)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267200"/>
            <a:ext cx="5752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FIS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dibangun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:</a:t>
            </a:r>
          </a:p>
          <a:p>
            <a:pPr marL="342900" indent="-342900">
              <a:buAutoNum type="arabicPeriod"/>
            </a:pP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Mamdani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Metdoe</a:t>
            </a:r>
            <a:r>
              <a:rPr lang="en-US" sz="2800" dirty="0" smtClean="0"/>
              <a:t> </a:t>
            </a:r>
            <a:r>
              <a:rPr lang="en-US" sz="2800" dirty="0" err="1" smtClean="0"/>
              <a:t>Sugeno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err="1" smtClean="0"/>
              <a:t>Operasi</a:t>
            </a:r>
            <a:r>
              <a:rPr lang="en-US" sz="2800" dirty="0" smtClean="0"/>
              <a:t> </a:t>
            </a:r>
            <a:r>
              <a:rPr lang="en-US" sz="2800" dirty="0" err="1" smtClean="0"/>
              <a:t>logika</a:t>
            </a:r>
            <a:r>
              <a:rPr lang="en-US" sz="2800" dirty="0" smtClean="0"/>
              <a:t> fuzzy  </a:t>
            </a:r>
            <a:r>
              <a:rPr lang="en-US" sz="2800" dirty="0" err="1" smtClean="0"/>
              <a:t>dan</a:t>
            </a:r>
            <a:r>
              <a:rPr lang="en-US" sz="2800" dirty="0" smtClean="0"/>
              <a:t>   3. </a:t>
            </a:r>
            <a:r>
              <a:rPr lang="en-US" sz="2800" dirty="0" err="1" smtClean="0"/>
              <a:t>Implikasi</a:t>
            </a:r>
            <a:endParaRPr lang="en-US" sz="2800" dirty="0" smtClean="0"/>
          </a:p>
          <a:p>
            <a:pPr marL="514350" indent="-1588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Kaidah</a:t>
            </a:r>
            <a:r>
              <a:rPr lang="en-US" sz="2800" dirty="0" smtClean="0"/>
              <a:t> fuzzy 1:</a:t>
            </a:r>
          </a:p>
          <a:p>
            <a:pPr marL="514350" indent="-514350">
              <a:buFont typeface="+mj-lt"/>
              <a:buAutoNum type="arabicPeriod" startAt="2"/>
            </a:pP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	</a:t>
            </a:r>
          </a:p>
          <a:p>
            <a:pPr marL="514350" indent="-49213"/>
            <a:r>
              <a:rPr lang="en-US" sz="2800" dirty="0" smtClean="0"/>
              <a:t>	</a:t>
            </a:r>
            <a:r>
              <a:rPr lang="en-US" sz="2800" dirty="0" err="1" smtClean="0"/>
              <a:t>Operasi</a:t>
            </a:r>
            <a:r>
              <a:rPr lang="en-US" sz="2800" dirty="0" smtClean="0"/>
              <a:t> </a:t>
            </a:r>
            <a:r>
              <a:rPr lang="en-US" sz="2800" dirty="0" err="1" smtClean="0"/>
              <a:t>logika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min(0.25, 0.40) = 0.25</a:t>
            </a:r>
          </a:p>
          <a:p>
            <a:pPr marL="514350" indent="-49213"/>
            <a:endParaRPr lang="en-US" sz="2800" dirty="0" smtClean="0"/>
          </a:p>
          <a:p>
            <a:pPr marL="514350" indent="-49213"/>
            <a:r>
              <a:rPr lang="en-US" sz="2800" dirty="0" smtClean="0"/>
              <a:t>    </a:t>
            </a:r>
            <a:r>
              <a:rPr lang="en-US" sz="2800" dirty="0" err="1" smtClean="0"/>
              <a:t>Implikasi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fungsi</a:t>
            </a:r>
            <a:r>
              <a:rPr lang="en-US" sz="2800" dirty="0" smtClean="0">
                <a:sym typeface="Wingdings" pitchFamily="2" charset="2"/>
              </a:rPr>
              <a:t> min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772401" cy="71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5" y="4419600"/>
            <a:ext cx="87915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Kaidah</a:t>
            </a:r>
            <a:r>
              <a:rPr lang="en-US" sz="2800" dirty="0" smtClean="0"/>
              <a:t> fuzzy 2: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514350" indent="-49213"/>
            <a:r>
              <a:rPr lang="en-US" sz="2800" dirty="0" smtClean="0"/>
              <a:t>   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 </a:t>
            </a:r>
            <a:r>
              <a:rPr lang="en-US" sz="2800" dirty="0" err="1" smtClean="0"/>
              <a:t>logika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min(0.25, 0.6) = 0.25</a:t>
            </a:r>
          </a:p>
          <a:p>
            <a:pPr marL="514350" indent="-49213"/>
            <a:endParaRPr lang="en-US" sz="2800" dirty="0" smtClean="0"/>
          </a:p>
          <a:p>
            <a:pPr marL="514350" indent="-49213"/>
            <a:r>
              <a:rPr lang="en-US" sz="2800" dirty="0" smtClean="0"/>
              <a:t>    </a:t>
            </a:r>
            <a:r>
              <a:rPr lang="en-US" sz="2800" dirty="0" err="1" smtClean="0"/>
              <a:t>Implikasi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fungsi</a:t>
            </a:r>
            <a:r>
              <a:rPr lang="en-US" sz="2800" dirty="0" smtClean="0">
                <a:sym typeface="Wingdings" pitchFamily="2" charset="2"/>
              </a:rPr>
              <a:t> min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581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75" y="3886200"/>
            <a:ext cx="86201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err="1" smtClean="0"/>
              <a:t>Kaidah</a:t>
            </a:r>
            <a:r>
              <a:rPr lang="en-US" sz="2800" dirty="0" smtClean="0"/>
              <a:t> fuzzy 3: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514350" indent="-49213"/>
            <a:r>
              <a:rPr lang="en-US" sz="2800" dirty="0" smtClean="0"/>
              <a:t>   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 </a:t>
            </a:r>
            <a:r>
              <a:rPr lang="en-US" sz="2800" dirty="0" err="1" smtClean="0"/>
              <a:t>logika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min(0.75, 0.4) = 0.4</a:t>
            </a:r>
          </a:p>
          <a:p>
            <a:pPr marL="514350" indent="-49213"/>
            <a:endParaRPr lang="en-US" sz="2800" dirty="0" smtClean="0"/>
          </a:p>
          <a:p>
            <a:pPr marL="514350" indent="-49213"/>
            <a:r>
              <a:rPr lang="en-US" sz="2800" dirty="0" smtClean="0"/>
              <a:t>    </a:t>
            </a:r>
            <a:r>
              <a:rPr lang="en-US" sz="2800" dirty="0" err="1" smtClean="0"/>
              <a:t>Implikasi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fungsi</a:t>
            </a:r>
            <a:r>
              <a:rPr lang="en-US" sz="2800" dirty="0" smtClean="0">
                <a:sym typeface="Wingdings" pitchFamily="2" charset="2"/>
              </a:rPr>
              <a:t> min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34970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19600"/>
            <a:ext cx="84582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err="1" smtClean="0"/>
              <a:t>Kaidah</a:t>
            </a:r>
            <a:r>
              <a:rPr lang="en-US" sz="2800" dirty="0" smtClean="0"/>
              <a:t> fuzzy 4: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514350" indent="-49213"/>
            <a:r>
              <a:rPr lang="en-US" sz="2800" dirty="0" smtClean="0"/>
              <a:t>   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 </a:t>
            </a:r>
            <a:r>
              <a:rPr lang="en-US" sz="2800" dirty="0" err="1" smtClean="0"/>
              <a:t>logika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smtClean="0"/>
              <a:t>min(0.75, 0.6) = 0.6</a:t>
            </a:r>
          </a:p>
          <a:p>
            <a:pPr marL="514350" indent="-49213"/>
            <a:endParaRPr lang="en-US" sz="2800" dirty="0" smtClean="0"/>
          </a:p>
          <a:p>
            <a:pPr marL="514350" indent="-49213"/>
            <a:r>
              <a:rPr lang="en-US" sz="2800" dirty="0" smtClean="0"/>
              <a:t>    </a:t>
            </a:r>
            <a:r>
              <a:rPr lang="en-US" sz="2800" dirty="0" err="1" smtClean="0"/>
              <a:t>Implikasi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sym typeface="Wingdings" pitchFamily="2" charset="2"/>
              </a:rPr>
              <a:t>fungsi</a:t>
            </a:r>
            <a:r>
              <a:rPr lang="en-US" sz="2800" dirty="0" smtClean="0">
                <a:sym typeface="Wingdings" pitchFamily="2" charset="2"/>
              </a:rPr>
              <a:t> min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15670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725" y="4419600"/>
            <a:ext cx="8677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4.  </a:t>
            </a:r>
            <a:r>
              <a:rPr lang="en-US" sz="2400" dirty="0" err="1" smtClean="0"/>
              <a:t>Agregasi</a:t>
            </a:r>
            <a:r>
              <a:rPr lang="en-US" sz="2400" dirty="0" smtClean="0"/>
              <a:t> 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err="1" smtClean="0">
                <a:sym typeface="Wingdings" pitchFamily="2" charset="2"/>
              </a:rPr>
              <a:t>fungsi</a:t>
            </a:r>
            <a:r>
              <a:rPr lang="en-US" sz="2400" dirty="0" smtClean="0">
                <a:sym typeface="Wingdings" pitchFamily="2" charset="2"/>
              </a:rPr>
              <a:t> max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334000"/>
            <a:ext cx="2209800" cy="131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1"/>
            <a:ext cx="4953000" cy="1159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752600"/>
            <a:ext cx="4800600" cy="115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2971800"/>
            <a:ext cx="4800600" cy="123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191000"/>
            <a:ext cx="4800600" cy="136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90600"/>
            <a:ext cx="409109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810000"/>
            <a:ext cx="5562600" cy="131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800" dirty="0" err="1" smtClean="0"/>
              <a:t>Defuzzifikasi</a:t>
            </a:r>
            <a:endParaRPr lang="en-US" sz="2800" dirty="0" smtClean="0"/>
          </a:p>
          <a:p>
            <a:pPr marL="514350" indent="63500"/>
            <a:r>
              <a:rPr lang="en-US" sz="2800" dirty="0" smtClean="0"/>
              <a:t>	</a:t>
            </a:r>
            <a:r>
              <a:rPr lang="en-US" sz="2800" dirty="0" err="1" smtClean="0"/>
              <a:t>Metode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centroid</a:t>
            </a:r>
            <a:endParaRPr lang="en-US" sz="2800" i="1" dirty="0" smtClean="0"/>
          </a:p>
          <a:p>
            <a:pPr marL="514350" indent="-514350">
              <a:buNone/>
            </a:pPr>
            <a:endParaRPr lang="en-US" sz="2800" i="1" dirty="0" smtClean="0"/>
          </a:p>
          <a:p>
            <a:pPr marL="514350" indent="-514350">
              <a:buNone/>
            </a:pPr>
            <a:endParaRPr lang="en-US" sz="2800" i="1" dirty="0" smtClean="0"/>
          </a:p>
          <a:p>
            <a:pPr marL="514350" indent="-514350">
              <a:buNone/>
            </a:pPr>
            <a:endParaRPr lang="en-US" sz="2800" i="1" dirty="0" smtClean="0"/>
          </a:p>
          <a:p>
            <a:pPr marL="514350" indent="-49213"/>
            <a:r>
              <a:rPr lang="en-US" sz="2800" dirty="0" smtClean="0"/>
              <a:t>	</a:t>
            </a:r>
            <a:r>
              <a:rPr lang="en-US" sz="2800" dirty="0" err="1" smtClean="0"/>
              <a:t>Momen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36</a:t>
            </a:fld>
            <a:endParaRPr lang="en-US"/>
          </a:p>
        </p:txBody>
      </p:sp>
      <p:graphicFrame>
        <p:nvGraphicFramePr>
          <p:cNvPr id="155650" name="Object 2"/>
          <p:cNvGraphicFramePr>
            <a:graphicFrameLocks noChangeAspect="1"/>
          </p:cNvGraphicFramePr>
          <p:nvPr/>
        </p:nvGraphicFramePr>
        <p:xfrm>
          <a:off x="1295400" y="1600200"/>
          <a:ext cx="2444750" cy="1384300"/>
        </p:xfrm>
        <a:graphic>
          <a:graphicData uri="http://schemas.openxmlformats.org/presentationml/2006/ole">
            <p:oleObj spid="_x0000_s155651" name="Equation" r:id="rId3" imgW="964781" imgH="545863" progId="Equation.3">
              <p:embed/>
            </p:oleObj>
          </a:graphicData>
        </a:graphic>
      </p:graphicFrame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962400"/>
            <a:ext cx="465806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6300" y="4953000"/>
            <a:ext cx="8267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6067425"/>
            <a:ext cx="36957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733800" y="1752600"/>
            <a:ext cx="1540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Momen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2362200"/>
            <a:ext cx="205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Luas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daerah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Luas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Titik</a:t>
            </a:r>
            <a:r>
              <a:rPr lang="en-US" sz="2800" dirty="0" smtClean="0"/>
              <a:t> </a:t>
            </a:r>
            <a:r>
              <a:rPr lang="en-US" sz="2800" dirty="0" err="1" smtClean="0"/>
              <a:t>pusat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551113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38600"/>
            <a:ext cx="623119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1" y="5257799"/>
            <a:ext cx="86868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Sugeno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FIS yang </a:t>
            </a:r>
            <a:r>
              <a:rPr lang="en-US" sz="2800" dirty="0" err="1" smtClean="0"/>
              <a:t>dibahas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FIS </a:t>
            </a:r>
            <a:r>
              <a:rPr lang="en-US" sz="2800" dirty="0" err="1" smtClean="0"/>
              <a:t>tipe</a:t>
            </a:r>
            <a:r>
              <a:rPr lang="en-US" sz="2800" dirty="0" smtClean="0"/>
              <a:t> </a:t>
            </a:r>
            <a:r>
              <a:rPr lang="en-US" sz="2800" dirty="0" err="1" smtClean="0"/>
              <a:t>Mamdani</a:t>
            </a:r>
            <a:endParaRPr lang="en-US" sz="2800" dirty="0" smtClean="0"/>
          </a:p>
          <a:p>
            <a:r>
              <a:rPr lang="en-US" sz="2800" dirty="0" err="1" smtClean="0"/>
              <a:t>Tipe</a:t>
            </a:r>
            <a:r>
              <a:rPr lang="en-US" sz="2800" dirty="0" smtClean="0"/>
              <a:t> </a:t>
            </a:r>
            <a:r>
              <a:rPr lang="en-US" sz="2800" dirty="0" err="1" smtClean="0"/>
              <a:t>Mamdani</a:t>
            </a:r>
            <a:r>
              <a:rPr lang="en-US" sz="2800" dirty="0" smtClean="0"/>
              <a:t>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tipe</a:t>
            </a:r>
            <a:r>
              <a:rPr lang="en-US" sz="2800" dirty="0" smtClean="0"/>
              <a:t> FIS standard yang </a:t>
            </a:r>
            <a:r>
              <a:rPr lang="en-US" sz="2800" dirty="0" err="1" smtClean="0"/>
              <a:t>umum</a:t>
            </a:r>
            <a:r>
              <a:rPr lang="en-US" sz="2800" dirty="0" smtClean="0"/>
              <a:t> </a:t>
            </a:r>
            <a:r>
              <a:rPr lang="en-US" sz="2800" dirty="0" err="1" smtClean="0"/>
              <a:t>dipakai</a:t>
            </a:r>
            <a:endParaRPr lang="en-US" sz="2800" dirty="0" smtClean="0"/>
          </a:p>
          <a:p>
            <a:r>
              <a:rPr lang="en-US" sz="2800" dirty="0" err="1" smtClean="0"/>
              <a:t>Kelemahan</a:t>
            </a:r>
            <a:r>
              <a:rPr lang="en-US" sz="2800" dirty="0" smtClean="0"/>
              <a:t> FIS </a:t>
            </a:r>
            <a:r>
              <a:rPr lang="en-US" sz="2800" dirty="0" err="1" smtClean="0"/>
              <a:t>tipe</a:t>
            </a:r>
            <a:r>
              <a:rPr lang="en-US" sz="2800" dirty="0" smtClean="0"/>
              <a:t> </a:t>
            </a:r>
            <a:r>
              <a:rPr lang="en-US" sz="2800" dirty="0" err="1" smtClean="0"/>
              <a:t>Mamdani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mangkus</a:t>
            </a:r>
            <a:r>
              <a:rPr lang="en-US" sz="2800" dirty="0" smtClean="0"/>
              <a:t> </a:t>
            </a:r>
            <a:r>
              <a:rPr lang="en-US" sz="2800" dirty="0" err="1" smtClean="0"/>
              <a:t>sebab</a:t>
            </a:r>
            <a:r>
              <a:rPr lang="en-US" sz="2800" dirty="0" smtClean="0"/>
              <a:t>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menghitung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bawah</a:t>
            </a:r>
            <a:r>
              <a:rPr lang="en-US" sz="2800" dirty="0" smtClean="0"/>
              <a:t> </a:t>
            </a:r>
            <a:r>
              <a:rPr lang="en-US" sz="2800" dirty="0" err="1" smtClean="0"/>
              <a:t>kurva</a:t>
            </a:r>
            <a:endParaRPr lang="en-US" sz="2800" dirty="0" smtClean="0"/>
          </a:p>
          <a:p>
            <a:r>
              <a:rPr lang="en-US" sz="2800" dirty="0" smtClean="0"/>
              <a:t>FIS </a:t>
            </a:r>
            <a:r>
              <a:rPr lang="en-US" sz="2800" dirty="0" err="1" smtClean="0"/>
              <a:t>alternatif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FIS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Sugeno</a:t>
            </a:r>
            <a:r>
              <a:rPr lang="en-US" sz="2800" dirty="0" smtClean="0"/>
              <a:t>, yang </a:t>
            </a:r>
            <a:r>
              <a:rPr lang="en-US" sz="2800" dirty="0" err="1" smtClean="0"/>
              <a:t>diperkenalkan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Takagi-</a:t>
            </a:r>
            <a:r>
              <a:rPr lang="en-US" sz="2800" dirty="0" err="1" smtClean="0"/>
              <a:t>Sugeno</a:t>
            </a:r>
            <a:r>
              <a:rPr lang="en-US" sz="2800" dirty="0" smtClean="0"/>
              <a:t>-Kang.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762000"/>
            <a:ext cx="3352800" cy="4789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52800" y="5943600"/>
            <a:ext cx="2033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Michio</a:t>
            </a:r>
            <a:r>
              <a:rPr lang="en-US" sz="2400" dirty="0" smtClean="0"/>
              <a:t> </a:t>
            </a:r>
            <a:r>
              <a:rPr lang="en-US" sz="2400" dirty="0" err="1" smtClean="0"/>
              <a:t>Sugeno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Proses-proses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FIS:</a:t>
            </a:r>
          </a:p>
          <a:p>
            <a:pPr>
              <a:buNone/>
            </a:pPr>
            <a:r>
              <a:rPr lang="en-US" sz="2800" dirty="0" smtClean="0"/>
              <a:t>	1. </a:t>
            </a:r>
            <a:r>
              <a:rPr lang="en-US" sz="2800" dirty="0" err="1" smtClean="0"/>
              <a:t>Fuzzyfikasi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2.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 </a:t>
            </a:r>
            <a:r>
              <a:rPr lang="en-US" sz="2800" i="1" dirty="0" smtClean="0"/>
              <a:t>fuzzy logic</a:t>
            </a:r>
          </a:p>
          <a:p>
            <a:pPr>
              <a:buNone/>
            </a:pPr>
            <a:r>
              <a:rPr lang="en-US" sz="2800" dirty="0" smtClean="0"/>
              <a:t>	3. </a:t>
            </a:r>
            <a:r>
              <a:rPr lang="en-US" sz="2800" dirty="0" err="1" smtClean="0"/>
              <a:t>Implikasi</a:t>
            </a:r>
            <a:r>
              <a:rPr lang="en-US" sz="2800" dirty="0" smtClean="0"/>
              <a:t> </a:t>
            </a:r>
          </a:p>
          <a:p>
            <a:pPr>
              <a:buNone/>
            </a:pPr>
            <a:r>
              <a:rPr lang="en-US" sz="2800" dirty="0" smtClean="0"/>
              <a:t>	4. </a:t>
            </a:r>
            <a:r>
              <a:rPr lang="en-US" sz="2800" dirty="0" err="1" smtClean="0"/>
              <a:t>Agregasi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5. </a:t>
            </a:r>
            <a:r>
              <a:rPr lang="en-US" sz="2800" dirty="0" err="1" smtClean="0"/>
              <a:t>Defuzzyfikasi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15000" y="9144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Fuzzyfikasi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5715000" y="21336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Operasi</a:t>
            </a:r>
            <a:r>
              <a:rPr lang="en-US" sz="2000" dirty="0" smtClean="0"/>
              <a:t> Fuzzy Logic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715000" y="33528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Implikasi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715000" y="45720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Agregasi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5715000" y="5715000"/>
            <a:ext cx="1524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Defuzzyfikasi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endCxn id="5" idx="0"/>
          </p:cNvCxnSpPr>
          <p:nvPr/>
        </p:nvCxnSpPr>
        <p:spPr>
          <a:xfrm rot="5400000">
            <a:off x="6172200" y="609600"/>
            <a:ext cx="6096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6" idx="0"/>
          </p:cNvCxnSpPr>
          <p:nvPr/>
        </p:nvCxnSpPr>
        <p:spPr>
          <a:xfrm rot="5400000">
            <a:off x="6210300" y="1866900"/>
            <a:ext cx="533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 rot="5400000">
            <a:off x="6210300" y="3086100"/>
            <a:ext cx="533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211094" y="4304506"/>
            <a:ext cx="533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</p:cNvCxnSpPr>
          <p:nvPr/>
        </p:nvCxnSpPr>
        <p:spPr>
          <a:xfrm rot="5400000">
            <a:off x="6248400" y="5486400"/>
            <a:ext cx="4572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211094" y="6590506"/>
            <a:ext cx="5334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172200" y="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6488668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Format </a:t>
            </a:r>
            <a:r>
              <a:rPr lang="en-US" sz="2400" dirty="0" err="1" smtClean="0"/>
              <a:t>kaidah</a:t>
            </a:r>
            <a:r>
              <a:rPr lang="en-US" sz="2400" dirty="0" smtClean="0"/>
              <a:t> fuzzy </a:t>
            </a:r>
            <a:r>
              <a:rPr lang="en-US" sz="2400" b="1" dirty="0" err="1" smtClean="0"/>
              <a:t>Sugeno</a:t>
            </a:r>
            <a:r>
              <a:rPr lang="en-US" sz="2400" b="1" dirty="0" smtClean="0"/>
              <a:t>-</a:t>
            </a:r>
            <a:endParaRPr lang="en-US" sz="2400" dirty="0" smtClean="0"/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sz="2400" dirty="0" smtClean="0"/>
              <a:t>	</a:t>
            </a:r>
            <a:r>
              <a:rPr lang="en-US" sz="2400" b="1" dirty="0" smtClean="0"/>
              <a:t>	IF	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is </a:t>
            </a:r>
            <a:r>
              <a:rPr lang="en-US" sz="2400" b="1" i="1" dirty="0" smtClean="0"/>
              <a:t>A	</a:t>
            </a:r>
            <a:r>
              <a:rPr lang="en-US" sz="2400" b="1" dirty="0" smtClean="0"/>
              <a:t>AND	</a:t>
            </a:r>
            <a:r>
              <a:rPr lang="en-US" sz="2400" b="1" i="1" dirty="0" smtClean="0"/>
              <a:t>y</a:t>
            </a:r>
            <a:r>
              <a:rPr lang="en-US" sz="2400" b="1" dirty="0" smtClean="0"/>
              <a:t> is </a:t>
            </a:r>
            <a:r>
              <a:rPr lang="en-US" sz="2400" b="1" i="1" dirty="0" smtClean="0"/>
              <a:t>B	</a:t>
            </a:r>
            <a:r>
              <a:rPr lang="en-US" sz="2400" b="1" dirty="0" smtClean="0"/>
              <a:t>THEN	</a:t>
            </a:r>
            <a:r>
              <a:rPr lang="en-US" sz="2400" b="1" i="1" dirty="0" smtClean="0"/>
              <a:t>z</a:t>
            </a:r>
            <a:r>
              <a:rPr lang="en-US" sz="2400" b="1" dirty="0" smtClean="0"/>
              <a:t> is </a:t>
            </a:r>
            <a:r>
              <a:rPr lang="en-US" sz="2400" b="1" i="1" dirty="0" smtClean="0"/>
              <a:t>f</a:t>
            </a:r>
            <a:r>
              <a:rPr lang="en-US" sz="2400" b="1" dirty="0" smtClean="0"/>
              <a:t>(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, </a:t>
            </a:r>
            <a:r>
              <a:rPr lang="en-US" sz="2400" b="1" i="1" dirty="0" smtClean="0"/>
              <a:t>y</a:t>
            </a:r>
            <a:r>
              <a:rPr lang="en-US" sz="2400" b="1" dirty="0" smtClean="0"/>
              <a:t>)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dirty="0" smtClean="0"/>
              <a:t>	yang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	</a:t>
            </a:r>
            <a:r>
              <a:rPr lang="en-US" sz="2400" i="1" dirty="0" smtClean="0"/>
              <a:t>x</a:t>
            </a:r>
            <a:r>
              <a:rPr lang="en-US" sz="2400" dirty="0" smtClean="0"/>
              <a:t>, </a:t>
            </a:r>
            <a:r>
              <a:rPr lang="en-US" sz="2400" i="1" dirty="0" smtClean="0"/>
              <a:t>y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z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peubah</a:t>
            </a:r>
            <a:r>
              <a:rPr lang="en-US" sz="2400" dirty="0" smtClean="0"/>
              <a:t> </a:t>
            </a:r>
            <a:r>
              <a:rPr lang="en-US" sz="2400" dirty="0" err="1" smtClean="0"/>
              <a:t>lingusitik</a:t>
            </a:r>
            <a:r>
              <a:rPr lang="en-US" sz="2400" dirty="0" smtClean="0"/>
              <a:t>;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	A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i="1" dirty="0" smtClean="0"/>
              <a:t>B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himpnan</a:t>
            </a:r>
            <a:r>
              <a:rPr lang="en-US" sz="2400" dirty="0" smtClean="0"/>
              <a:t> fuzzy ;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	</a:t>
            </a:r>
            <a:r>
              <a:rPr lang="en-US" sz="2400" i="1" dirty="0" smtClean="0"/>
              <a:t>f </a:t>
            </a:r>
            <a:r>
              <a:rPr lang="en-US" sz="2400" dirty="0" smtClean="0"/>
              <a:t>(</a:t>
            </a:r>
            <a:r>
              <a:rPr lang="en-US" sz="2400" i="1" dirty="0" smtClean="0"/>
              <a:t>x</a:t>
            </a:r>
            <a:r>
              <a:rPr lang="en-US" sz="2400" dirty="0" smtClean="0"/>
              <a:t>, </a:t>
            </a:r>
            <a:r>
              <a:rPr lang="en-US" sz="2400" i="1" dirty="0" smtClean="0"/>
              <a:t>y</a:t>
            </a:r>
            <a:r>
              <a:rPr lang="en-US" sz="2400" dirty="0" smtClean="0"/>
              <a:t>)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matematik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400" dirty="0" smtClean="0"/>
          </a:p>
          <a:p>
            <a:pPr>
              <a:lnSpc>
                <a:spcPct val="90000"/>
              </a:lnSpc>
              <a:defRPr/>
            </a:pPr>
            <a:r>
              <a:rPr lang="en-US" sz="2400" dirty="0" err="1" smtClean="0"/>
              <a:t>Bentuk</a:t>
            </a:r>
            <a:r>
              <a:rPr lang="en-US" sz="2400" dirty="0" smtClean="0"/>
              <a:t> yang paling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diguankan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model fuzzy </a:t>
            </a:r>
            <a:r>
              <a:rPr lang="en-US" sz="2400" dirty="0" err="1" smtClean="0"/>
              <a:t>Sugeno</a:t>
            </a:r>
            <a:r>
              <a:rPr lang="en-US" sz="2400" dirty="0" smtClean="0"/>
              <a:t> </a:t>
            </a:r>
            <a:r>
              <a:rPr lang="en-US" sz="2400" dirty="0" err="1" smtClean="0"/>
              <a:t>orde-nol</a:t>
            </a:r>
            <a:r>
              <a:rPr lang="en-US" sz="2400" dirty="0" smtClean="0"/>
              <a:t>:</a:t>
            </a:r>
          </a:p>
          <a:p>
            <a:pPr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sz="2400" b="1" dirty="0" smtClean="0"/>
              <a:t>		IF   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 is </a:t>
            </a:r>
            <a:r>
              <a:rPr lang="en-US" sz="2400" b="1" i="1" dirty="0" smtClean="0"/>
              <a:t>A  </a:t>
            </a:r>
            <a:r>
              <a:rPr lang="en-US" sz="2400" b="1" dirty="0" smtClean="0"/>
              <a:t>AND	   </a:t>
            </a:r>
            <a:r>
              <a:rPr lang="en-US" sz="2400" b="1" i="1" dirty="0" smtClean="0"/>
              <a:t>y</a:t>
            </a:r>
            <a:r>
              <a:rPr lang="en-US" sz="2400" b="1" dirty="0" smtClean="0"/>
              <a:t> is </a:t>
            </a:r>
            <a:r>
              <a:rPr lang="en-US" sz="2400" b="1" i="1" dirty="0" smtClean="0"/>
              <a:t>B	</a:t>
            </a:r>
            <a:r>
              <a:rPr lang="en-US" sz="2400" b="1" dirty="0" smtClean="0"/>
              <a:t>THEN	</a:t>
            </a:r>
            <a:r>
              <a:rPr lang="en-US" sz="2400" b="1" i="1" dirty="0" smtClean="0"/>
              <a:t>z</a:t>
            </a:r>
            <a:r>
              <a:rPr lang="en-US" sz="2400" b="1" dirty="0" smtClean="0"/>
              <a:t> is </a:t>
            </a:r>
            <a:r>
              <a:rPr lang="en-US" sz="2400" b="1" i="1" dirty="0" smtClean="0"/>
              <a:t>k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2400" dirty="0" smtClean="0"/>
              <a:t>	yang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konstanta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739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Sumber</a:t>
            </a:r>
            <a:r>
              <a:rPr lang="en-US" sz="2000" dirty="0" smtClean="0">
                <a:solidFill>
                  <a:srgbClr val="FF0000"/>
                </a:solidFill>
              </a:rPr>
              <a:t>: Alexander </a:t>
            </a:r>
            <a:r>
              <a:rPr lang="en-US" sz="2000" dirty="0" err="1" smtClean="0">
                <a:solidFill>
                  <a:srgbClr val="FF0000"/>
                </a:solidFill>
              </a:rPr>
              <a:t>Rakic</a:t>
            </a:r>
            <a:r>
              <a:rPr lang="en-US" sz="2000" dirty="0" smtClean="0">
                <a:solidFill>
                  <a:srgbClr val="FF0000"/>
                </a:solidFill>
              </a:rPr>
              <a:t>, Fuzzy Logic: Introduction 3, Fuzzy Inference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/>
          </a:bodyPr>
          <a:lstStyle/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Sugeno</a:t>
            </a:r>
            <a:r>
              <a:rPr lang="en-US" sz="2800" dirty="0" smtClean="0"/>
              <a:t>, </a:t>
            </a:r>
            <a:r>
              <a:rPr lang="en-US" sz="2800" dirty="0" err="1" smtClean="0"/>
              <a:t>fuzzifikasi</a:t>
            </a:r>
            <a:r>
              <a:rPr lang="en-US" sz="2800" dirty="0" smtClean="0"/>
              <a:t>, 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 fuzzy, 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implikasi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seperti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Mamdani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Perbedaannya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agregasi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defuzzifikasi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Mamdani</a:t>
            </a:r>
            <a:r>
              <a:rPr lang="en-US" sz="2800" dirty="0" smtClean="0"/>
              <a:t> </a:t>
            </a:r>
            <a:r>
              <a:rPr lang="en-US" sz="2800" dirty="0" err="1" smtClean="0"/>
              <a:t>agregasi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dirty="0" err="1" smtClean="0"/>
              <a:t>daerah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bawah</a:t>
            </a:r>
            <a:r>
              <a:rPr lang="en-US" sz="2800" dirty="0" smtClean="0"/>
              <a:t> </a:t>
            </a:r>
            <a:r>
              <a:rPr lang="en-US" sz="2800" dirty="0" err="1" smtClean="0"/>
              <a:t>kurva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Sugeno</a:t>
            </a:r>
            <a:r>
              <a:rPr lang="en-US" sz="2800" dirty="0" smtClean="0"/>
              <a:t> </a:t>
            </a:r>
            <a:r>
              <a:rPr lang="en-US" sz="2800" dirty="0" err="1" smtClean="0"/>
              <a:t>agregasi</a:t>
            </a:r>
            <a:r>
              <a:rPr lang="en-US" sz="2800" dirty="0" smtClean="0"/>
              <a:t> </a:t>
            </a:r>
            <a:r>
              <a:rPr lang="en-US" sz="2800" dirty="0" err="1" smtClean="0"/>
              <a:t>berupa</a:t>
            </a:r>
            <a:r>
              <a:rPr lang="en-US" sz="2800" dirty="0" smtClean="0"/>
              <a:t> </a:t>
            </a:r>
            <a:r>
              <a:rPr lang="en-US" sz="2800" i="1" dirty="0" smtClean="0"/>
              <a:t>singleton-singleton</a:t>
            </a:r>
            <a:r>
              <a:rPr lang="en-US" sz="2800" dirty="0" smtClean="0"/>
              <a:t>. 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kasus</a:t>
            </a:r>
            <a:r>
              <a:rPr lang="en-US" sz="2800" dirty="0" smtClean="0"/>
              <a:t> model </a:t>
            </a:r>
            <a:r>
              <a:rPr lang="en-US" sz="2800" dirty="0" err="1" smtClean="0"/>
              <a:t>Sugeno</a:t>
            </a:r>
            <a:r>
              <a:rPr lang="en-US" sz="2800" dirty="0" smtClean="0"/>
              <a:t> </a:t>
            </a:r>
            <a:r>
              <a:rPr lang="en-US" sz="2800" dirty="0" err="1" smtClean="0"/>
              <a:t>orde-nol</a:t>
            </a:r>
            <a:r>
              <a:rPr lang="en-US" sz="2800" dirty="0" smtClean="0"/>
              <a:t>, output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kaidah</a:t>
            </a:r>
            <a:r>
              <a:rPr lang="en-US" sz="2800" dirty="0" smtClean="0"/>
              <a:t> fuzzy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konstanta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keanggotaan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konsekuen</a:t>
            </a:r>
            <a:r>
              <a:rPr lang="en-US" sz="2800" dirty="0" smtClean="0"/>
              <a:t> </a:t>
            </a:r>
            <a:r>
              <a:rPr lang="en-US" sz="2800" dirty="0" err="1" smtClean="0"/>
              <a:t>dinyatakan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b="1" dirty="0" smtClean="0"/>
              <a:t>singleton spikes.</a:t>
            </a: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8" y="1452563"/>
            <a:ext cx="86582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43400" y="4572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Mamdani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5867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Sugeno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838700" y="11049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953000" y="5257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Defuzzyfikasi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Sugeno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sederhana</a:t>
            </a:r>
            <a:r>
              <a:rPr lang="en-US" sz="2800" dirty="0" smtClean="0"/>
              <a:t>,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menghitung</a:t>
            </a:r>
            <a:r>
              <a:rPr lang="en-US" sz="2800" dirty="0" smtClean="0"/>
              <a:t> </a:t>
            </a:r>
            <a:r>
              <a:rPr lang="en-US" sz="2800" i="1" dirty="0" smtClean="0"/>
              <a:t>center of single-ton:</a:t>
            </a:r>
          </a:p>
          <a:p>
            <a:endParaRPr lang="en-US" sz="2800" i="1" dirty="0" smtClean="0"/>
          </a:p>
          <a:p>
            <a:endParaRPr lang="en-US" sz="2800" i="1" dirty="0" smtClean="0"/>
          </a:p>
          <a:p>
            <a:endParaRPr lang="en-US" sz="2800" i="1" dirty="0" smtClean="0"/>
          </a:p>
          <a:p>
            <a:r>
              <a:rPr lang="en-US" sz="2800" dirty="0" smtClean="0"/>
              <a:t>yang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ini</a:t>
            </a:r>
            <a:r>
              <a:rPr lang="en-US" sz="2800" dirty="0" smtClean="0"/>
              <a:t>,      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i="1" dirty="0" smtClean="0"/>
              <a:t>singleton</a:t>
            </a:r>
            <a:r>
              <a:rPr lang="en-US" sz="2800" dirty="0" smtClean="0"/>
              <a:t>.</a:t>
            </a:r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0769" name="Object 1"/>
          <p:cNvGraphicFramePr>
            <a:graphicFrameLocks noChangeAspect="1"/>
          </p:cNvGraphicFramePr>
          <p:nvPr/>
        </p:nvGraphicFramePr>
        <p:xfrm>
          <a:off x="2438400" y="1905000"/>
          <a:ext cx="2695574" cy="1284871"/>
        </p:xfrm>
        <a:graphic>
          <a:graphicData uri="http://schemas.openxmlformats.org/presentationml/2006/ole">
            <p:oleObj spid="_x0000_s160772" name="Equation" r:id="rId3" imgW="1473200" imgH="6985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657600" y="3276600"/>
          <a:ext cx="330995" cy="419100"/>
        </p:xfrm>
        <a:graphic>
          <a:graphicData uri="http://schemas.openxmlformats.org/presentationml/2006/ole">
            <p:oleObj spid="_x0000_s160773" name="Equation" r:id="rId4" imgW="165028" imgH="27927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: (</a:t>
            </a:r>
            <a:r>
              <a:rPr lang="en-US" sz="2800" dirty="0" err="1" smtClean="0"/>
              <a:t>masih</a:t>
            </a:r>
            <a:r>
              <a:rPr lang="en-US" sz="2800" dirty="0" smtClean="0"/>
              <a:t> </a:t>
            </a:r>
            <a:r>
              <a:rPr lang="en-US" sz="2800" dirty="0" err="1" smtClean="0"/>
              <a:t>soal</a:t>
            </a:r>
            <a:r>
              <a:rPr lang="en-US" sz="2800" dirty="0" smtClean="0"/>
              <a:t> </a:t>
            </a:r>
            <a:r>
              <a:rPr lang="en-US" sz="2800" dirty="0" err="1" smtClean="0"/>
              <a:t>sebelumnya</a:t>
            </a:r>
            <a:r>
              <a:rPr lang="en-US" sz="2800" dirty="0" smtClean="0"/>
              <a:t>, </a:t>
            </a:r>
            <a:r>
              <a:rPr lang="en-US" sz="2800" dirty="0" err="1" smtClean="0"/>
              <a:t>penerapan</a:t>
            </a:r>
            <a:r>
              <a:rPr lang="en-US" sz="2800" dirty="0" smtClean="0"/>
              <a:t> </a:t>
            </a:r>
            <a:r>
              <a:rPr lang="en-US" sz="2800" i="1" dirty="0" smtClean="0"/>
              <a:t>center of singleton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Mamdani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2438400"/>
            <a:ext cx="8810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76400"/>
            <a:ext cx="7772401" cy="71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3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105400"/>
            <a:ext cx="50863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248400" y="3733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9" name="Rectangle 8"/>
          <p:cNvSpPr/>
          <p:nvPr/>
        </p:nvSpPr>
        <p:spPr>
          <a:xfrm>
            <a:off x="3352800" y="62484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Sumber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Sri </a:t>
            </a:r>
            <a:r>
              <a:rPr lang="en-US" dirty="0" err="1" smtClean="0">
                <a:solidFill>
                  <a:srgbClr val="FF0000"/>
                </a:solidFill>
              </a:rPr>
              <a:t>Kusuma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Dewi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Aplikasi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Logika</a:t>
            </a:r>
            <a:r>
              <a:rPr lang="en-US" dirty="0" smtClean="0">
                <a:solidFill>
                  <a:srgbClr val="FF0000"/>
                </a:solidFill>
              </a:rPr>
              <a:t> Fuzzy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5819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86391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343400"/>
            <a:ext cx="657379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172200" y="3200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34970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84772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5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343400"/>
            <a:ext cx="682992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91200" y="3352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715670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2209800"/>
            <a:ext cx="86772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6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419600"/>
            <a:ext cx="624078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943600" y="3429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Defuzzifikasi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177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0"/>
            <a:ext cx="787790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7155" name="Object 3"/>
          <p:cNvGraphicFramePr>
            <a:graphicFrameLocks noChangeAspect="1"/>
          </p:cNvGraphicFramePr>
          <p:nvPr/>
        </p:nvGraphicFramePr>
        <p:xfrm>
          <a:off x="1066800" y="1447800"/>
          <a:ext cx="2695575" cy="1284288"/>
        </p:xfrm>
        <a:graphic>
          <a:graphicData uri="http://schemas.openxmlformats.org/presentationml/2006/ole">
            <p:oleObj spid="_x0000_s177156" name="Equation" r:id="rId4" imgW="1473200" imgH="698500" progId="Equation.3">
              <p:embed/>
            </p:oleObj>
          </a:graphicData>
        </a:graphic>
      </p:graphicFrame>
      <p:pic>
        <p:nvPicPr>
          <p:cNvPr id="1771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95800"/>
            <a:ext cx="8410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: (</a:t>
            </a:r>
            <a:r>
              <a:rPr lang="en-US" sz="2800" i="1" dirty="0" smtClean="0"/>
              <a:t>Speed control</a:t>
            </a:r>
            <a:r>
              <a:rPr lang="en-US" sz="2800" dirty="0" smtClean="0"/>
              <a:t>) </a:t>
            </a:r>
            <a:r>
              <a:rPr lang="en-US" sz="2800" dirty="0" err="1" smtClean="0"/>
              <a:t>Seberapa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cepat</a:t>
            </a:r>
            <a:r>
              <a:rPr lang="en-US" sz="2800" dirty="0" smtClean="0"/>
              <a:t> </a:t>
            </a:r>
            <a:r>
              <a:rPr lang="en-US" sz="2800" dirty="0" err="1" smtClean="0"/>
              <a:t>anda</a:t>
            </a:r>
            <a:r>
              <a:rPr lang="en-US" sz="2800" dirty="0" smtClean="0"/>
              <a:t> </a:t>
            </a:r>
            <a:r>
              <a:rPr lang="en-US" sz="2800" dirty="0" err="1" smtClean="0"/>
              <a:t>berkendara</a:t>
            </a:r>
            <a:r>
              <a:rPr lang="en-US" sz="2800" dirty="0" smtClean="0"/>
              <a:t> </a:t>
            </a:r>
            <a:r>
              <a:rPr lang="en-US" sz="2800" dirty="0" err="1" smtClean="0"/>
              <a:t>bergantung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cuaca</a:t>
            </a:r>
            <a:r>
              <a:rPr lang="en-US" sz="2800" dirty="0" smtClean="0"/>
              <a:t> (</a:t>
            </a:r>
            <a:r>
              <a:rPr lang="en-US" sz="2800" dirty="0" err="1" smtClean="0"/>
              <a:t>temperatur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keadaan</a:t>
            </a:r>
            <a:r>
              <a:rPr lang="en-US" sz="2800" dirty="0" smtClean="0"/>
              <a:t> </a:t>
            </a:r>
            <a:r>
              <a:rPr lang="en-US" sz="2800" dirty="0" err="1" smtClean="0"/>
              <a:t>langit</a:t>
            </a:r>
            <a:r>
              <a:rPr lang="en-US" sz="2800" dirty="0" smtClean="0"/>
              <a:t>) </a:t>
            </a:r>
          </a:p>
          <a:p>
            <a:endParaRPr lang="en-US" sz="2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179202" name="Object 2"/>
          <p:cNvGraphicFramePr>
            <a:graphicFrameLocks noChangeAspect="1"/>
          </p:cNvGraphicFramePr>
          <p:nvPr/>
        </p:nvGraphicFramePr>
        <p:xfrm>
          <a:off x="1143000" y="2971800"/>
          <a:ext cx="5812547" cy="2819400"/>
        </p:xfrm>
        <a:graphic>
          <a:graphicData uri="http://schemas.openxmlformats.org/presentationml/2006/ole">
            <p:oleObj spid="_x0000_s179203" name="Visio" r:id="rId3" imgW="4575962" imgH="2219858" progId="Visio.Drawing.11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533400" y="6096000"/>
            <a:ext cx="76962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Sumber</a:t>
            </a:r>
            <a:r>
              <a:rPr lang="en-US" dirty="0" smtClean="0">
                <a:solidFill>
                  <a:srgbClr val="FF0000"/>
                </a:solidFill>
              </a:rPr>
              <a:t>: Andrew L. Nelson/ Introduction to Fuzzy Logic Control/University of South Florida)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800" y="2057400"/>
            <a:ext cx="4701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Temp = {Freezing, Cool, Warm, Hot}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Fuzzyfikasi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Fuzzyfikasi</a:t>
            </a:r>
            <a:r>
              <a:rPr lang="en-US" sz="2800" dirty="0" smtClean="0"/>
              <a:t>: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memetakan</a:t>
            </a:r>
            <a:r>
              <a:rPr lang="en-US" sz="2800" dirty="0" smtClean="0"/>
              <a:t> </a:t>
            </a:r>
            <a:r>
              <a:rPr lang="en-US" sz="2800" dirty="0" err="1" smtClean="0"/>
              <a:t>nilai</a:t>
            </a:r>
            <a:r>
              <a:rPr lang="en-US" sz="2800" dirty="0" smtClean="0"/>
              <a:t> </a:t>
            </a:r>
            <a:r>
              <a:rPr lang="en-US" sz="2800" i="1" dirty="0" smtClean="0"/>
              <a:t>crisp</a:t>
            </a:r>
            <a:r>
              <a:rPr lang="en-US" sz="2800" dirty="0" smtClean="0"/>
              <a:t> (</a:t>
            </a:r>
            <a:r>
              <a:rPr lang="en-US" sz="2800" dirty="0" err="1" smtClean="0"/>
              <a:t>numerik</a:t>
            </a:r>
            <a:r>
              <a:rPr lang="en-US" sz="2800" dirty="0" smtClean="0"/>
              <a:t>)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himpunan</a:t>
            </a:r>
            <a:r>
              <a:rPr lang="en-US" sz="2800" dirty="0" smtClean="0"/>
              <a:t> fuzzy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derajat</a:t>
            </a:r>
            <a:r>
              <a:rPr lang="en-US" sz="2800" dirty="0" smtClean="0"/>
              <a:t> </a:t>
            </a:r>
            <a:r>
              <a:rPr lang="en-US" sz="2800" dirty="0" err="1" smtClean="0"/>
              <a:t>keanggotaannya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himpunan</a:t>
            </a:r>
            <a:r>
              <a:rPr lang="en-US" sz="2800" dirty="0" smtClean="0"/>
              <a:t> </a:t>
            </a:r>
            <a:r>
              <a:rPr lang="en-US" sz="2800" i="1" dirty="0" smtClean="0"/>
              <a:t>fuzzy</a:t>
            </a:r>
            <a:r>
              <a:rPr lang="en-US" sz="2800" dirty="0" smtClean="0"/>
              <a:t>.  </a:t>
            </a:r>
          </a:p>
          <a:p>
            <a:endParaRPr lang="en-US" sz="2800" dirty="0" smtClean="0"/>
          </a:p>
          <a:p>
            <a:r>
              <a:rPr lang="en-US" sz="2800" dirty="0" smtClean="0"/>
              <a:t>Hal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data </a:t>
            </a:r>
            <a:r>
              <a:rPr lang="en-US" sz="2800" dirty="0" err="1" smtClean="0"/>
              <a:t>diproses</a:t>
            </a:r>
            <a:r>
              <a:rPr lang="en-US" sz="2800" dirty="0" smtClean="0"/>
              <a:t> </a:t>
            </a:r>
            <a:r>
              <a:rPr lang="en-US" sz="2800" dirty="0" err="1" smtClean="0"/>
              <a:t>berdasarkan</a:t>
            </a:r>
            <a:r>
              <a:rPr lang="en-US" sz="2800" dirty="0" smtClean="0"/>
              <a:t> </a:t>
            </a:r>
            <a:r>
              <a:rPr lang="en-US" sz="2800" dirty="0" err="1" smtClean="0"/>
              <a:t>teori</a:t>
            </a:r>
            <a:r>
              <a:rPr lang="en-US" sz="2800" dirty="0" smtClean="0"/>
              <a:t> </a:t>
            </a:r>
            <a:r>
              <a:rPr lang="en-US" sz="2800" dirty="0" err="1" smtClean="0"/>
              <a:t>himpunan</a:t>
            </a:r>
            <a:r>
              <a:rPr lang="en-US" sz="2800" dirty="0" smtClean="0"/>
              <a:t> fuzzy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data yang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fuzzy </a:t>
            </a:r>
            <a:r>
              <a:rPr lang="en-US" sz="2800" dirty="0" err="1" smtClean="0"/>
              <a:t>harus</a:t>
            </a:r>
            <a:r>
              <a:rPr lang="en-US" sz="2800" dirty="0" smtClean="0"/>
              <a:t> </a:t>
            </a:r>
            <a:r>
              <a:rPr lang="en-US" sz="2800" dirty="0" err="1" smtClean="0"/>
              <a:t>diubah</a:t>
            </a:r>
            <a:r>
              <a:rPr lang="en-US" sz="2800" dirty="0" smtClean="0"/>
              <a:t> </a:t>
            </a:r>
            <a:r>
              <a:rPr lang="en-US" sz="2800" dirty="0" err="1" smtClean="0"/>
              <a:t>ke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fuzzy.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3600" y="990600"/>
            <a:ext cx="5126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Cover = {Sunny, </a:t>
            </a:r>
            <a:r>
              <a:rPr lang="en-US" sz="2800" dirty="0" err="1" smtClean="0"/>
              <a:t>Cloudly</a:t>
            </a:r>
            <a:r>
              <a:rPr lang="en-US" sz="2800" dirty="0" smtClean="0"/>
              <a:t>, Overcast}</a:t>
            </a:r>
            <a:endParaRPr lang="en-US" sz="2800" dirty="0"/>
          </a:p>
        </p:txBody>
      </p:sp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1600200" y="2057400"/>
          <a:ext cx="6248826" cy="3048000"/>
        </p:xfrm>
        <a:graphic>
          <a:graphicData uri="http://schemas.openxmlformats.org/presentationml/2006/ole">
            <p:oleObj spid="_x0000_s180227" name="Visio" r:id="rId3" imgW="4744974" imgH="2229612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7400" y="1219200"/>
            <a:ext cx="3163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Speed = {Slow, Fast}</a:t>
            </a:r>
            <a:endParaRPr lang="en-US" sz="2800" dirty="0"/>
          </a:p>
        </p:txBody>
      </p:sp>
      <p:graphicFrame>
        <p:nvGraphicFramePr>
          <p:cNvPr id="181250" name="Object 2"/>
          <p:cNvGraphicFramePr>
            <a:graphicFrameLocks noChangeAspect="1"/>
          </p:cNvGraphicFramePr>
          <p:nvPr/>
        </p:nvGraphicFramePr>
        <p:xfrm>
          <a:off x="1219200" y="2209800"/>
          <a:ext cx="6754765" cy="3276600"/>
        </p:xfrm>
        <a:graphic>
          <a:graphicData uri="http://schemas.openxmlformats.org/presentationml/2006/ole">
            <p:oleObj spid="_x0000_s183299" name="Visio" r:id="rId3" imgW="4575048" imgH="2219858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40363"/>
          </a:xfrm>
        </p:spPr>
        <p:txBody>
          <a:bodyPr/>
          <a:lstStyle/>
          <a:p>
            <a:pPr>
              <a:buNone/>
            </a:pPr>
            <a:r>
              <a:rPr lang="en-US" sz="2800" dirty="0" err="1" smtClean="0"/>
              <a:t>Kaidah</a:t>
            </a:r>
            <a:r>
              <a:rPr lang="en-US" sz="2800" dirty="0" smtClean="0"/>
              <a:t> fuzzy: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If Cover is Sunny and temp is Warm then speed is Fast</a:t>
            </a:r>
            <a:r>
              <a:rPr lang="en-US" sz="2000" dirty="0" smtClean="0"/>
              <a:t>      Sunny(Cover) </a:t>
            </a:r>
            <a:r>
              <a:rPr lang="en-US" sz="2000" dirty="0" smtClean="0">
                <a:sym typeface="Symbol" pitchFamily="18" charset="2"/>
              </a:rPr>
              <a:t> </a:t>
            </a:r>
            <a:r>
              <a:rPr lang="en-US" sz="2000" dirty="0" smtClean="0"/>
              <a:t>Warm(Temp) </a:t>
            </a:r>
            <a:r>
              <a:rPr lang="en-US" sz="2000" dirty="0" smtClean="0">
                <a:sym typeface="Symbol" pitchFamily="18" charset="2"/>
              </a:rPr>
              <a:t></a:t>
            </a:r>
            <a:r>
              <a:rPr lang="en-US" sz="2000" dirty="0" smtClean="0"/>
              <a:t> Fast(Speed) </a:t>
            </a:r>
          </a:p>
          <a:p>
            <a:pPr>
              <a:buFontTx/>
              <a:buNone/>
            </a:pPr>
            <a:endParaRPr lang="en-US" sz="2000" dirty="0" smtClean="0"/>
          </a:p>
          <a:p>
            <a:r>
              <a:rPr lang="en-US" sz="2800" dirty="0" smtClean="0"/>
              <a:t>If cover is Cloudy and temp is Cool then speed is Slow</a:t>
            </a:r>
          </a:p>
          <a:p>
            <a:pPr>
              <a:buFontTx/>
              <a:buNone/>
            </a:pPr>
            <a:r>
              <a:rPr lang="en-US" sz="2000" dirty="0" smtClean="0"/>
              <a:t>     Cloudy(Cover)</a:t>
            </a:r>
            <a:r>
              <a:rPr lang="en-US" sz="2000" dirty="0" smtClean="0">
                <a:sym typeface="Symbol" pitchFamily="18" charset="2"/>
              </a:rPr>
              <a:t></a:t>
            </a:r>
            <a:r>
              <a:rPr lang="en-US" sz="2000" dirty="0" smtClean="0"/>
              <a:t>Cool(Temp)</a:t>
            </a:r>
            <a:r>
              <a:rPr lang="en-US" sz="2000" dirty="0" smtClean="0">
                <a:sym typeface="Symbol" pitchFamily="18" charset="2"/>
              </a:rPr>
              <a:t></a:t>
            </a:r>
            <a:r>
              <a:rPr lang="en-US" sz="2000" dirty="0" smtClean="0"/>
              <a:t> Slow(Speed)</a:t>
            </a:r>
          </a:p>
          <a:p>
            <a:pPr>
              <a:buFontTx/>
              <a:buNone/>
            </a:pPr>
            <a:endParaRPr lang="en-US" sz="2000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Pertanyaan</a:t>
            </a:r>
            <a:r>
              <a:rPr lang="en-US" sz="2800" dirty="0" smtClean="0"/>
              <a:t>:  </a:t>
            </a:r>
            <a:r>
              <a:rPr lang="en-US" sz="2800" dirty="0" err="1" smtClean="0"/>
              <a:t>seberapa</a:t>
            </a:r>
            <a:r>
              <a:rPr lang="en-US" sz="2800" dirty="0" smtClean="0"/>
              <a:t> </a:t>
            </a:r>
            <a:r>
              <a:rPr lang="en-US" sz="2800" dirty="0" err="1" smtClean="0"/>
              <a:t>cepat</a:t>
            </a:r>
            <a:r>
              <a:rPr lang="en-US" sz="2800" dirty="0" smtClean="0"/>
              <a:t> </a:t>
            </a:r>
            <a:r>
              <a:rPr lang="en-US" sz="2800" dirty="0" err="1" smtClean="0"/>
              <a:t>berkendara</a:t>
            </a:r>
            <a:r>
              <a:rPr lang="en-US" sz="2800" dirty="0" smtClean="0"/>
              <a:t> </a:t>
            </a:r>
            <a:r>
              <a:rPr lang="en-US" sz="2800" dirty="0" err="1" smtClean="0"/>
              <a:t>jika</a:t>
            </a:r>
            <a:endParaRPr lang="en-US" sz="2800" dirty="0" smtClean="0"/>
          </a:p>
          <a:p>
            <a:pPr lvl="1">
              <a:buNone/>
            </a:pPr>
            <a:r>
              <a:rPr lang="en-US" dirty="0" err="1" smtClean="0"/>
              <a:t>temperatur</a:t>
            </a:r>
            <a:r>
              <a:rPr lang="en-US" dirty="0" smtClean="0"/>
              <a:t> 65 F</a:t>
            </a:r>
            <a:r>
              <a:rPr lang="en-US" dirty="0" smtClean="0">
                <a:latin typeface="Arial" charset="0"/>
                <a:cs typeface="Arial" charset="0"/>
              </a:rPr>
              <a:t>° </a:t>
            </a:r>
            <a:r>
              <a:rPr lang="en-US" dirty="0" err="1" smtClean="0">
                <a:latin typeface="Arial" charset="0"/>
                <a:cs typeface="Arial" charset="0"/>
              </a:rPr>
              <a:t>dan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langit</a:t>
            </a:r>
            <a:r>
              <a:rPr lang="en-US" dirty="0" smtClean="0">
                <a:latin typeface="Arial" charset="0"/>
                <a:cs typeface="Arial" charset="0"/>
              </a:rPr>
              <a:t> 25% </a:t>
            </a:r>
            <a:r>
              <a:rPr lang="en-US" dirty="0" err="1" smtClean="0">
                <a:latin typeface="Arial" charset="0"/>
                <a:cs typeface="Arial" charset="0"/>
              </a:rPr>
              <a:t>berawan</a:t>
            </a:r>
            <a:r>
              <a:rPr lang="en-US" dirty="0" smtClean="0">
                <a:latin typeface="Arial" charset="0"/>
                <a:cs typeface="Arial" charset="0"/>
              </a:rPr>
              <a:t>?</a:t>
            </a:r>
          </a:p>
          <a:p>
            <a:pPr>
              <a:buFontTx/>
              <a:buNone/>
            </a:pPr>
            <a:endParaRPr lang="en-US" sz="2800" dirty="0" smtClean="0"/>
          </a:p>
          <a:p>
            <a:pPr>
              <a:buFontTx/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err="1" smtClean="0"/>
              <a:t>Fuzzifikasi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65 F</a:t>
            </a:r>
            <a:r>
              <a:rPr lang="en-US" sz="2800" dirty="0" smtClean="0">
                <a:latin typeface="Arial" charset="0"/>
                <a:cs typeface="Arial" charset="0"/>
              </a:rPr>
              <a:t>°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 </a:t>
            </a:r>
            <a:r>
              <a:rPr lang="en-US" sz="2800" dirty="0" smtClean="0"/>
              <a:t>Cool = 0.4, Warm=  0.7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182274" name="Object 2"/>
          <p:cNvGraphicFramePr>
            <a:graphicFrameLocks noChangeAspect="1"/>
          </p:cNvGraphicFramePr>
          <p:nvPr/>
        </p:nvGraphicFramePr>
        <p:xfrm>
          <a:off x="990600" y="2667000"/>
          <a:ext cx="6440929" cy="3124200"/>
        </p:xfrm>
        <a:graphic>
          <a:graphicData uri="http://schemas.openxmlformats.org/presentationml/2006/ole">
            <p:oleObj spid="_x0000_s182275" name="Visio" r:id="rId3" imgW="4744974" imgH="2218182" progId="Visio.Drawing.11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 flipH="1" flipV="1">
            <a:off x="3924300" y="4229100"/>
            <a:ext cx="1447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1524000" y="44196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524000" y="35814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4267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34290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25% </a:t>
            </a:r>
            <a:r>
              <a:rPr lang="en-US" sz="2800" dirty="0" err="1" smtClean="0"/>
              <a:t>berawan</a:t>
            </a:r>
            <a:r>
              <a:rPr lang="en-US" sz="2800" dirty="0" smtClean="0"/>
              <a:t> </a:t>
            </a:r>
            <a:r>
              <a:rPr lang="en-US" sz="2800" dirty="0" smtClean="0">
                <a:sym typeface="Symbol" pitchFamily="18" charset="2"/>
              </a:rPr>
              <a:t> </a:t>
            </a:r>
            <a:r>
              <a:rPr lang="en-US" sz="2800" dirty="0" smtClean="0"/>
              <a:t>Sunny = 0.8, Cloudy = 0.2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54</a:t>
            </a:fld>
            <a:endParaRPr lang="en-US"/>
          </a:p>
        </p:txBody>
      </p:sp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990600" y="1752599"/>
          <a:ext cx="6781800" cy="3308195"/>
        </p:xfrm>
        <a:graphic>
          <a:graphicData uri="http://schemas.openxmlformats.org/presentationml/2006/ole">
            <p:oleObj spid="_x0000_s184324" name="Visio" r:id="rId3" imgW="4744974" imgH="2229612" progId="Visio.Drawing.11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 flipH="1" flipV="1">
            <a:off x="2438400" y="3352800"/>
            <a:ext cx="1676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1524000" y="2514600"/>
            <a:ext cx="1752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1524000" y="3886200"/>
            <a:ext cx="1752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0600" y="3657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2362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Operasi</a:t>
            </a:r>
            <a:r>
              <a:rPr lang="en-US" dirty="0" smtClean="0"/>
              <a:t> fuzzy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implikasi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3000" dirty="0" smtClean="0"/>
              <a:t>R1: </a:t>
            </a:r>
            <a:r>
              <a:rPr lang="en-US" sz="3000" dirty="0" smtClean="0">
                <a:solidFill>
                  <a:srgbClr val="FF0000"/>
                </a:solidFill>
              </a:rPr>
              <a:t>If Cover is Sunny and temp is Warm then speed is Fast </a:t>
            </a:r>
            <a:r>
              <a:rPr lang="en-US" sz="3000" dirty="0" smtClean="0"/>
              <a:t>		</a:t>
            </a:r>
          </a:p>
          <a:p>
            <a:pPr>
              <a:buNone/>
            </a:pPr>
            <a:r>
              <a:rPr lang="en-US" sz="3000" dirty="0" smtClean="0"/>
              <a:t>		min( 0.8, 0.7) = 0.7 </a:t>
            </a:r>
          </a:p>
          <a:p>
            <a:pPr>
              <a:buFontTx/>
              <a:buNone/>
            </a:pPr>
            <a:r>
              <a:rPr lang="en-US" sz="3000" dirty="0" smtClean="0"/>
              <a:t>		 </a:t>
            </a:r>
            <a:r>
              <a:rPr lang="en-US" sz="3000" dirty="0" smtClean="0">
                <a:sym typeface="Symbol" pitchFamily="18" charset="2"/>
              </a:rPr>
              <a:t>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F07F02"/>
                </a:solidFill>
              </a:rPr>
              <a:t>Fast = 0.7</a:t>
            </a:r>
          </a:p>
          <a:p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	R2</a:t>
            </a:r>
            <a:r>
              <a:rPr lang="en-US" sz="3000" dirty="0" smtClean="0">
                <a:solidFill>
                  <a:srgbClr val="FF0000"/>
                </a:solidFill>
              </a:rPr>
              <a:t>: If cover is Cloudy and temp is Cool then speed is Slow</a:t>
            </a:r>
          </a:p>
          <a:p>
            <a:pPr>
              <a:buFontTx/>
              <a:buNone/>
            </a:pPr>
            <a:r>
              <a:rPr lang="en-US" sz="3000" dirty="0" smtClean="0"/>
              <a:t>		min(0.2, 0.4) = 0.2</a:t>
            </a:r>
          </a:p>
          <a:p>
            <a:pPr>
              <a:buFontTx/>
              <a:buNone/>
            </a:pPr>
            <a:r>
              <a:rPr lang="en-US" sz="3000" dirty="0" smtClean="0"/>
              <a:t>		 </a:t>
            </a:r>
            <a:r>
              <a:rPr lang="en-US" sz="3000" dirty="0" smtClean="0">
                <a:sym typeface="Symbol" pitchFamily="18" charset="2"/>
              </a:rPr>
              <a:t>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33CC33"/>
                </a:solidFill>
              </a:rPr>
              <a:t>Slow = 0.2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 err="1" smtClean="0"/>
              <a:t>Agregasi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Defuzzifikasi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56</a:t>
            </a:fld>
            <a:endParaRPr lang="en-US"/>
          </a:p>
        </p:txBody>
      </p:sp>
      <p:graphicFrame>
        <p:nvGraphicFramePr>
          <p:cNvPr id="185346" name="Object 2"/>
          <p:cNvGraphicFramePr>
            <a:graphicFrameLocks noChangeAspect="1"/>
          </p:cNvGraphicFramePr>
          <p:nvPr/>
        </p:nvGraphicFramePr>
        <p:xfrm>
          <a:off x="1143000" y="1752600"/>
          <a:ext cx="6440590" cy="3124200"/>
        </p:xfrm>
        <a:graphic>
          <a:graphicData uri="http://schemas.openxmlformats.org/presentationml/2006/ole">
            <p:oleObj spid="_x0000_s185347" name="Visio" r:id="rId3" imgW="4575048" imgH="2219858" progId="Visio.Drawing.11">
              <p:embed/>
            </p:oleObj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447800" y="2590800"/>
            <a:ext cx="3048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733800" y="3352800"/>
            <a:ext cx="152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0" y="3733800"/>
            <a:ext cx="31242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457700" y="3924300"/>
            <a:ext cx="381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600" y="3505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90600" y="24384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43000" y="5029200"/>
            <a:ext cx="6831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Fast </a:t>
            </a:r>
            <a:r>
              <a:rPr lang="en-US" dirty="0" err="1" smtClean="0"/>
              <a:t>melalui</a:t>
            </a:r>
            <a:r>
              <a:rPr lang="en-US" dirty="0" smtClean="0"/>
              <a:t> (25, 0) </a:t>
            </a:r>
            <a:r>
              <a:rPr lang="en-US" dirty="0" err="1" smtClean="0"/>
              <a:t>dan</a:t>
            </a:r>
            <a:r>
              <a:rPr lang="en-US" dirty="0" smtClean="0"/>
              <a:t> (75, 1)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Symbol"/>
              </a:rPr>
              <a:t>(z)</a:t>
            </a:r>
            <a:r>
              <a:rPr lang="en-US" dirty="0" smtClean="0">
                <a:sym typeface="Wingdings" pitchFamily="2" charset="2"/>
              </a:rPr>
              <a:t> = 0.02(z – 25) </a:t>
            </a:r>
          </a:p>
          <a:p>
            <a:r>
              <a:rPr lang="en-US" dirty="0" smtClean="0">
                <a:sym typeface="Symbol"/>
              </a:rPr>
              <a:t>(z)</a:t>
            </a:r>
            <a:r>
              <a:rPr lang="en-US" dirty="0" smtClean="0">
                <a:sym typeface="Wingdings" pitchFamily="2" charset="2"/>
              </a:rPr>
              <a:t> = 0.7  z = 0.7/0.02 + 25 = 60  </a:t>
            </a:r>
            <a:endParaRPr lang="en-US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6019800"/>
            <a:ext cx="6814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Persamaan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Slow </a:t>
            </a:r>
            <a:r>
              <a:rPr lang="en-US" dirty="0" err="1" smtClean="0"/>
              <a:t>melalui</a:t>
            </a:r>
            <a:r>
              <a:rPr lang="en-US" dirty="0" smtClean="0"/>
              <a:t> (25, 1) </a:t>
            </a:r>
            <a:r>
              <a:rPr lang="en-US" dirty="0" err="1" smtClean="0"/>
              <a:t>dan</a:t>
            </a:r>
            <a:r>
              <a:rPr lang="en-US" dirty="0" smtClean="0"/>
              <a:t> (75, 0)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>
                <a:sym typeface="Symbol"/>
              </a:rPr>
              <a:t>(z)</a:t>
            </a:r>
            <a:r>
              <a:rPr lang="en-US" dirty="0" smtClean="0">
                <a:sym typeface="Wingdings" pitchFamily="2" charset="2"/>
              </a:rPr>
              <a:t> = -0.02(z – 75) </a:t>
            </a:r>
          </a:p>
          <a:p>
            <a:r>
              <a:rPr lang="en-US" dirty="0" smtClean="0">
                <a:sym typeface="Symbol"/>
              </a:rPr>
              <a:t>(z)</a:t>
            </a:r>
            <a:r>
              <a:rPr lang="en-US" dirty="0" smtClean="0">
                <a:sym typeface="Wingdings" pitchFamily="2" charset="2"/>
              </a:rPr>
              <a:t> = 0.2  z = 0.2/(-0.02) + 75 = 65  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57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19200" y="1600200"/>
          <a:ext cx="5746173" cy="1066800"/>
        </p:xfrm>
        <a:graphic>
          <a:graphicData uri="http://schemas.openxmlformats.org/presentationml/2006/ole">
            <p:oleObj spid="_x0000_s186371" name="Equation" r:id="rId3" imgW="3009900" imgH="558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3276600"/>
            <a:ext cx="676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Jadi</a:t>
            </a:r>
            <a:r>
              <a:rPr lang="en-US" sz="2800" dirty="0" smtClean="0"/>
              <a:t>, </a:t>
            </a:r>
            <a:r>
              <a:rPr lang="en-US" sz="2800" dirty="0" err="1" smtClean="0"/>
              <a:t>kecepatan</a:t>
            </a:r>
            <a:r>
              <a:rPr lang="en-US" sz="2800" dirty="0" smtClean="0"/>
              <a:t> </a:t>
            </a:r>
            <a:r>
              <a:rPr lang="en-US" sz="2800" dirty="0" err="1" smtClean="0"/>
              <a:t>berkendaraan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61 mph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AD1BFD7-BB0B-42B6-9A65-D6AA227BB7A8}" type="slidenum">
              <a:rPr lang="en-GB">
                <a:latin typeface="Arial" pitchFamily="34" charset="0"/>
              </a:rPr>
              <a:pPr/>
              <a:t>58</a:t>
            </a:fld>
            <a:endParaRPr lang="en-GB">
              <a:latin typeface="Arial" pitchFamily="34" charset="0"/>
            </a:endParaRPr>
          </a:p>
        </p:txBody>
      </p:sp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Mamdani</a:t>
            </a:r>
            <a:r>
              <a:rPr lang="en-US" dirty="0" smtClean="0"/>
              <a:t> or </a:t>
            </a:r>
            <a:r>
              <a:rPr lang="en-US" dirty="0" err="1" smtClean="0"/>
              <a:t>Sugeno</a:t>
            </a:r>
            <a:r>
              <a:rPr lang="en-US" dirty="0" smtClean="0"/>
              <a:t>?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7538"/>
            <a:ext cx="8229600" cy="33416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err="1" smtClean="0"/>
              <a:t>Mamdani</a:t>
            </a:r>
            <a:r>
              <a:rPr lang="en-US" sz="2400" dirty="0" smtClean="0"/>
              <a:t> method is widely accepted for capturing expert knowledge.  It allows us to describe the expertise in more intuitive, more human-like manner. However, </a:t>
            </a:r>
            <a:r>
              <a:rPr lang="en-US" sz="2400" dirty="0" err="1" smtClean="0"/>
              <a:t>Mamdani</a:t>
            </a:r>
            <a:r>
              <a:rPr lang="en-US" sz="2400" dirty="0" smtClean="0"/>
              <a:t>-type fuzzy inference entails a substantial computational burden.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On the other hand, </a:t>
            </a:r>
            <a:r>
              <a:rPr lang="en-US" sz="2400" dirty="0" err="1" smtClean="0"/>
              <a:t>Sugeno</a:t>
            </a:r>
            <a:r>
              <a:rPr lang="en-US" sz="2400" dirty="0" smtClean="0"/>
              <a:t> method is computationally effective and works well with optimization and adaptive techniques, which makes it very attractive in control problems, particularly for dynamic nonlinear systems.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6096000"/>
            <a:ext cx="73994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Sumber</a:t>
            </a:r>
            <a:r>
              <a:rPr lang="en-US" sz="2000" dirty="0" smtClean="0">
                <a:solidFill>
                  <a:srgbClr val="FF0000"/>
                </a:solidFill>
              </a:rPr>
              <a:t>: Alexander </a:t>
            </a:r>
            <a:r>
              <a:rPr lang="en-US" sz="2000" dirty="0" err="1" smtClean="0">
                <a:solidFill>
                  <a:srgbClr val="FF0000"/>
                </a:solidFill>
              </a:rPr>
              <a:t>Rakic</a:t>
            </a:r>
            <a:r>
              <a:rPr lang="en-US" sz="2000" dirty="0" smtClean="0">
                <a:solidFill>
                  <a:srgbClr val="FF0000"/>
                </a:solidFill>
              </a:rPr>
              <a:t>, Fuzzy Logic: Introduction 3, Fuzzy Inference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7600"/>
            <a:ext cx="8229600" cy="2468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:  Input: v = 60 km/jam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	</a:t>
            </a:r>
          </a:p>
          <a:p>
            <a:pPr>
              <a:buNone/>
            </a:pPr>
            <a:r>
              <a:rPr lang="en-US" sz="2000" dirty="0" smtClean="0"/>
              <a:t>		</a:t>
            </a:r>
            <a:r>
              <a:rPr lang="en-US" sz="2800" dirty="0" err="1" smtClean="0"/>
              <a:t>maka</a:t>
            </a:r>
            <a:r>
              <a:rPr lang="en-US" sz="2800" dirty="0" smtClean="0"/>
              <a:t>	</a:t>
            </a:r>
            <a:r>
              <a:rPr lang="en-US" sz="2800" dirty="0" smtClean="0">
                <a:sym typeface="Symbol"/>
              </a:rPr>
              <a:t></a:t>
            </a:r>
            <a:r>
              <a:rPr lang="en-US" sz="2800" baseline="-25000" dirty="0" err="1" smtClean="0">
                <a:sym typeface="Symbol"/>
              </a:rPr>
              <a:t>sedang</a:t>
            </a:r>
            <a:r>
              <a:rPr lang="en-US" sz="2800" dirty="0" smtClean="0">
                <a:sym typeface="Symbol"/>
              </a:rPr>
              <a:t>(60) = 0.75</a:t>
            </a:r>
          </a:p>
          <a:p>
            <a:pPr>
              <a:buNone/>
            </a:pPr>
            <a:r>
              <a:rPr lang="en-US" sz="2800" dirty="0" smtClean="0">
                <a:sym typeface="Symbol"/>
              </a:rPr>
              <a:t>			 </a:t>
            </a:r>
            <a:r>
              <a:rPr lang="en-US" sz="2800" baseline="-25000" dirty="0" err="1" smtClean="0">
                <a:sym typeface="Symbol"/>
              </a:rPr>
              <a:t>cepat</a:t>
            </a:r>
            <a:r>
              <a:rPr lang="en-US" sz="2800" dirty="0" smtClean="0">
                <a:sym typeface="Symbol"/>
              </a:rPr>
              <a:t>(60) = 0.4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0" y="381000"/>
          <a:ext cx="8915397" cy="2971800"/>
        </p:xfrm>
        <a:graphic>
          <a:graphicData uri="http://schemas.openxmlformats.org/presentationml/2006/ole">
            <p:oleObj spid="_x0000_s104451" name="Document" r:id="rId3" imgW="5291853" imgH="176360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81000"/>
            <a:ext cx="399097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4143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819400"/>
            <a:ext cx="3914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9600" y="4114800"/>
            <a:ext cx="514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Input: </a:t>
            </a:r>
            <a:r>
              <a:rPr lang="en-US" sz="2400" dirty="0" err="1" smtClean="0"/>
              <a:t>permintaan</a:t>
            </a:r>
            <a:r>
              <a:rPr lang="en-US" sz="2400" dirty="0" smtClean="0"/>
              <a:t> = 4000 </a:t>
            </a:r>
            <a:r>
              <a:rPr lang="en-US" sz="2400" dirty="0" err="1" smtClean="0"/>
              <a:t>kemasan</a:t>
            </a:r>
            <a:r>
              <a:rPr lang="en-US" sz="2400" dirty="0" smtClean="0"/>
              <a:t>/</a:t>
            </a:r>
            <a:r>
              <a:rPr lang="en-US" sz="2400" dirty="0" err="1" smtClean="0"/>
              <a:t>hari</a:t>
            </a:r>
            <a:endParaRPr lang="en-US" sz="2400" dirty="0"/>
          </a:p>
        </p:txBody>
      </p:sp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876800"/>
            <a:ext cx="42291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343400" y="6324600"/>
            <a:ext cx="4600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Sumber</a:t>
            </a:r>
            <a:r>
              <a:rPr lang="en-US" dirty="0" smtClean="0">
                <a:solidFill>
                  <a:srgbClr val="FF0000"/>
                </a:solidFill>
              </a:rPr>
              <a:t>: Sri </a:t>
            </a:r>
            <a:r>
              <a:rPr lang="en-US" dirty="0" err="1" smtClean="0">
                <a:solidFill>
                  <a:srgbClr val="FF0000"/>
                </a:solidFill>
              </a:rPr>
              <a:t>Kusuma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Dewi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en-US" dirty="0" err="1" smtClean="0">
                <a:solidFill>
                  <a:srgbClr val="FF0000"/>
                </a:solidFill>
              </a:rPr>
              <a:t>Aplikasi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Logika</a:t>
            </a:r>
            <a:r>
              <a:rPr lang="en-US" dirty="0" smtClean="0">
                <a:solidFill>
                  <a:srgbClr val="FF0000"/>
                </a:solidFill>
              </a:rPr>
              <a:t> Fuzzy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 Fuzzy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Jika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antesenden</a:t>
            </a:r>
            <a:r>
              <a:rPr lang="en-US" sz="2800" dirty="0" smtClean="0"/>
              <a:t> </a:t>
            </a:r>
            <a:r>
              <a:rPr lang="en-US" sz="2800" dirty="0" err="1" smtClean="0"/>
              <a:t>dihubungkan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konektor</a:t>
            </a:r>
            <a:r>
              <a:rPr lang="en-US" sz="2800" dirty="0" smtClean="0"/>
              <a:t> </a:t>
            </a:r>
            <a:r>
              <a:rPr lang="en-US" sz="2800" b="1" dirty="0" smtClean="0"/>
              <a:t>and</a:t>
            </a:r>
            <a:r>
              <a:rPr lang="en-US" sz="2800" dirty="0" smtClean="0"/>
              <a:t>, </a:t>
            </a:r>
            <a:r>
              <a:rPr lang="en-US" sz="2800" b="1" dirty="0" smtClean="0"/>
              <a:t>or</a:t>
            </a:r>
            <a:r>
              <a:rPr lang="en-US" sz="2800" dirty="0" smtClean="0"/>
              <a:t>,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b="1" dirty="0" smtClean="0"/>
              <a:t>not</a:t>
            </a:r>
            <a:r>
              <a:rPr lang="en-US" sz="2800" dirty="0" smtClean="0"/>
              <a:t>, </a:t>
            </a:r>
            <a:r>
              <a:rPr lang="en-US" sz="2800" dirty="0" err="1" smtClean="0"/>
              <a:t>maka</a:t>
            </a:r>
            <a:r>
              <a:rPr lang="en-US" sz="2800" dirty="0" smtClean="0"/>
              <a:t> </a:t>
            </a:r>
            <a:r>
              <a:rPr lang="en-US" sz="2800" dirty="0" err="1" smtClean="0"/>
              <a:t>derajat</a:t>
            </a:r>
            <a:r>
              <a:rPr lang="en-US" sz="2800" dirty="0" smtClean="0"/>
              <a:t> </a:t>
            </a:r>
            <a:r>
              <a:rPr lang="en-US" sz="2800" dirty="0" err="1" smtClean="0"/>
              <a:t>kebenarannya</a:t>
            </a:r>
            <a:r>
              <a:rPr lang="en-US" sz="2800" dirty="0" smtClean="0"/>
              <a:t> </a:t>
            </a:r>
            <a:r>
              <a:rPr lang="en-US" sz="2800" dirty="0" err="1" smtClean="0"/>
              <a:t>dihitung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operasi</a:t>
            </a:r>
            <a:r>
              <a:rPr lang="en-US" sz="2800" dirty="0" smtClean="0"/>
              <a:t> fuzzy yang </a:t>
            </a:r>
            <a:r>
              <a:rPr lang="en-US" sz="2800" dirty="0" err="1" smtClean="0"/>
              <a:t>bersesuaian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6498" name="Object 2"/>
          <p:cNvGraphicFramePr>
            <a:graphicFrameLocks noChangeAspect="1"/>
          </p:cNvGraphicFramePr>
          <p:nvPr/>
        </p:nvGraphicFramePr>
        <p:xfrm>
          <a:off x="914400" y="3200400"/>
          <a:ext cx="6350000" cy="2227263"/>
        </p:xfrm>
        <a:graphic>
          <a:graphicData uri="http://schemas.openxmlformats.org/presentationml/2006/ole">
            <p:oleObj spid="_x0000_s106499" name="Visio" r:id="rId3" imgW="5511698" imgH="1933042" progId="Visio.Drawing.11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1066800" y="5562600"/>
            <a:ext cx="6337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 smtClean="0"/>
              <a:t>var1 is A </a:t>
            </a:r>
            <a:r>
              <a:rPr lang="en-US" sz="2400" b="1" dirty="0" smtClean="0"/>
              <a:t>or</a:t>
            </a:r>
            <a:r>
              <a:rPr lang="en-US" sz="2400" dirty="0" smtClean="0"/>
              <a:t> var2 is B  </a:t>
            </a:r>
            <a:r>
              <a:rPr lang="en-US" sz="2400" dirty="0" smtClean="0">
                <a:sym typeface="Symbol" pitchFamily="18" charset="2"/>
              </a:rPr>
              <a:t></a:t>
            </a:r>
            <a:r>
              <a:rPr lang="en-US" sz="2400" dirty="0" smtClean="0"/>
              <a:t>  max(0.375, 0.75) =  0.75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066800" y="6172200"/>
            <a:ext cx="6656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/>
            <a:r>
              <a:rPr lang="en-US" sz="2400" dirty="0" smtClean="0"/>
              <a:t>var1 is A </a:t>
            </a:r>
            <a:r>
              <a:rPr lang="en-US" sz="2400" b="1" dirty="0" smtClean="0"/>
              <a:t>and</a:t>
            </a:r>
            <a:r>
              <a:rPr lang="en-US" sz="2400" dirty="0" smtClean="0"/>
              <a:t> var2 is B  </a:t>
            </a:r>
            <a:r>
              <a:rPr lang="en-US" sz="2400" dirty="0" smtClean="0">
                <a:sym typeface="Symbol" pitchFamily="18" charset="2"/>
              </a:rPr>
              <a:t></a:t>
            </a:r>
            <a:r>
              <a:rPr lang="en-US" sz="2400" dirty="0" smtClean="0"/>
              <a:t>  min(0.375, 0.75) =  0.375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Implikasi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keluaran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IF-THEN rule</a:t>
            </a:r>
          </a:p>
          <a:p>
            <a:r>
              <a:rPr lang="en-US" sz="2800" dirty="0" err="1" smtClean="0"/>
              <a:t>Metode</a:t>
            </a:r>
            <a:r>
              <a:rPr lang="en-US" sz="2800" dirty="0" smtClean="0"/>
              <a:t> yang </a:t>
            </a:r>
            <a:r>
              <a:rPr lang="en-US" sz="2800" dirty="0" err="1" smtClean="0"/>
              <a:t>umum</a:t>
            </a:r>
            <a:r>
              <a:rPr lang="en-US" sz="2800" dirty="0" smtClean="0"/>
              <a:t>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dirty="0" err="1" smtClean="0"/>
              <a:t>metode</a:t>
            </a:r>
            <a:r>
              <a:rPr lang="en-US" sz="2800" dirty="0" smtClean="0"/>
              <a:t> </a:t>
            </a:r>
            <a:r>
              <a:rPr lang="en-US" sz="2800" dirty="0" err="1" smtClean="0"/>
              <a:t>Mamdani</a:t>
            </a:r>
            <a:endParaRPr lang="en-US" sz="2800" i="1" dirty="0" smtClean="0"/>
          </a:p>
          <a:p>
            <a:r>
              <a:rPr lang="en-US" sz="2800" dirty="0" smtClean="0"/>
              <a:t>Input: </a:t>
            </a:r>
            <a:r>
              <a:rPr lang="en-US" sz="2800" dirty="0" err="1" smtClean="0"/>
              <a:t>derajat</a:t>
            </a:r>
            <a:r>
              <a:rPr lang="en-US" sz="2800" dirty="0" smtClean="0"/>
              <a:t> </a:t>
            </a:r>
            <a:r>
              <a:rPr lang="en-US" sz="2800" dirty="0" err="1" smtClean="0"/>
              <a:t>kebenaran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antesenden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fuzzy set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bagian</a:t>
            </a:r>
            <a:r>
              <a:rPr lang="en-US" sz="2800" dirty="0" smtClean="0"/>
              <a:t> </a:t>
            </a:r>
            <a:r>
              <a:rPr lang="en-US" sz="2800" dirty="0" err="1" smtClean="0"/>
              <a:t>konsekuen</a:t>
            </a:r>
            <a:endParaRPr lang="en-US" sz="2800" dirty="0" smtClean="0"/>
          </a:p>
          <a:p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implikasi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adalah</a:t>
            </a:r>
            <a:r>
              <a:rPr lang="en-US" sz="2800" dirty="0" smtClean="0"/>
              <a:t> </a:t>
            </a:r>
            <a:r>
              <a:rPr lang="en-US" sz="2800" i="1" dirty="0" smtClean="0"/>
              <a:t>min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33AD0-2C75-41E0-857D-84B9590E293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1100</Words>
  <Application>Microsoft Office PowerPoint</Application>
  <PresentationFormat>On-screen Show (4:3)</PresentationFormat>
  <Paragraphs>305</Paragraphs>
  <Slides>58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Office Theme</vt:lpstr>
      <vt:lpstr>Document</vt:lpstr>
      <vt:lpstr>Visio</vt:lpstr>
      <vt:lpstr>Equation</vt:lpstr>
      <vt:lpstr>Sistem Inferensi Fuzzy</vt:lpstr>
      <vt:lpstr>Sistem Inferensi Fuzzy</vt:lpstr>
      <vt:lpstr>Slide 3</vt:lpstr>
      <vt:lpstr>Slide 4</vt:lpstr>
      <vt:lpstr>Fuzzyfikasi</vt:lpstr>
      <vt:lpstr>Slide 6</vt:lpstr>
      <vt:lpstr>Slide 7</vt:lpstr>
      <vt:lpstr>Operasi Logika Fuzzy</vt:lpstr>
      <vt:lpstr>Implikasi</vt:lpstr>
      <vt:lpstr>Slide 10</vt:lpstr>
      <vt:lpstr>Slide 11</vt:lpstr>
      <vt:lpstr>Slide 12</vt:lpstr>
      <vt:lpstr>Agregasi atau Komposisi</vt:lpstr>
      <vt:lpstr>Slide 14</vt:lpstr>
      <vt:lpstr>Slide 15</vt:lpstr>
      <vt:lpstr>Slide 16</vt:lpstr>
      <vt:lpstr>Slide 17</vt:lpstr>
      <vt:lpstr>Slide 18</vt:lpstr>
      <vt:lpstr>Defuzzyfikasi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Metode Sugeno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Mamdani or Sugeno?</vt:lpstr>
    </vt:vector>
  </TitlesOfParts>
  <Company>stei-itb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Logika Fuzzy</dc:title>
  <dc:creator>rn</dc:creator>
  <cp:lastModifiedBy>rn</cp:lastModifiedBy>
  <cp:revision>142</cp:revision>
  <dcterms:created xsi:type="dcterms:W3CDTF">2012-03-27T03:37:10Z</dcterms:created>
  <dcterms:modified xsi:type="dcterms:W3CDTF">2013-04-08T06:12:32Z</dcterms:modified>
</cp:coreProperties>
</file>