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9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316E-4AE8-436F-9D30-52A2222047AB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660F-7FE8-4DE9-B7DD-2CD716DD0257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EF41-63EF-454D-BF40-5EF84F5D3085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FB5B-7A9E-4FC6-B25E-7881DFF9F7B4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D015-B0DD-47BC-8F91-92443F46B73D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D7EC-7291-4F8D-AF9B-3C9C39F245D0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70ED-387A-401F-95D5-1F1F975A88A4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0ABA-B955-4EC9-85E2-1EDE44FEAF80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6A5D-A84A-408D-BEEC-9B3928552275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AD9-CE7B-41B7-A060-75AA8036D121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3437-38A1-4362-8D4A-50C11DE7DE56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8413-D539-4309-91A9-BD627C882CA2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Word_Document5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package" Target="../embeddings/Microsoft_Office_Word_Document7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package" Target="../embeddings/Microsoft_Office_Word_Document12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Regresi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76834" name="Object 2"/>
          <p:cNvGraphicFramePr>
            <a:graphicFrameLocks noChangeAspect="1"/>
          </p:cNvGraphicFramePr>
          <p:nvPr/>
        </p:nvGraphicFramePr>
        <p:xfrm>
          <a:off x="381001" y="609600"/>
          <a:ext cx="8382000" cy="1687961"/>
        </p:xfrm>
        <a:graphic>
          <a:graphicData uri="http://schemas.openxmlformats.org/presentationml/2006/ole">
            <p:oleObj spid="_x0000_s376834" name="Document" r:id="rId3" imgW="4604013" imgH="930453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809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Solusi</a:t>
            </a:r>
            <a:r>
              <a:rPr lang="en-US" sz="2400" dirty="0" smtClean="0"/>
              <a:t> (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)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dicari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Gauss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581400"/>
            <a:ext cx="388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rumus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197441" y="4343400"/>
          <a:ext cx="8946559" cy="1524000"/>
        </p:xfrm>
        <a:graphic>
          <a:graphicData uri="http://schemas.openxmlformats.org/presentationml/2006/ole">
            <p:oleObj spid="_x0000_s376835" name="Document" r:id="rId4" imgW="4604013" imgH="78486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377858" name="Object 2"/>
          <p:cNvGraphicFramePr>
            <a:graphicFrameLocks noChangeAspect="1"/>
          </p:cNvGraphicFramePr>
          <p:nvPr/>
        </p:nvGraphicFramePr>
        <p:xfrm>
          <a:off x="228600" y="1676400"/>
          <a:ext cx="8650463" cy="1676400"/>
        </p:xfrm>
        <a:graphic>
          <a:graphicData uri="http://schemas.openxmlformats.org/presentationml/2006/ole">
            <p:oleObj spid="_x0000_s377858" name="Document" r:id="rId3" imgW="4604013" imgH="892255" progId="Word.Document.12">
              <p:embed/>
            </p:oleObj>
          </a:graphicData>
        </a:graphic>
      </p:graphicFrame>
      <p:graphicFrame>
        <p:nvGraphicFramePr>
          <p:cNvPr id="377859" name="Object 3"/>
          <p:cNvGraphicFramePr>
            <a:graphicFrameLocks noChangeAspect="1"/>
          </p:cNvGraphicFramePr>
          <p:nvPr/>
        </p:nvGraphicFramePr>
        <p:xfrm>
          <a:off x="228600" y="4038600"/>
          <a:ext cx="8686801" cy="883658"/>
        </p:xfrm>
        <a:graphic>
          <a:graphicData uri="http://schemas.openxmlformats.org/presentationml/2006/ole">
            <p:oleObj spid="_x0000_s377859" name="Document" r:id="rId4" imgW="4604013" imgH="46774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mencocokkan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, </a:t>
            </a:r>
            <a:r>
              <a:rPr lang="en-US" sz="2400" dirty="0" err="1" smtClean="0"/>
              <a:t>perkirakan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= 1.0.</a:t>
            </a:r>
          </a:p>
          <a:p>
            <a:r>
              <a:rPr lang="en-US" sz="2400" b="1" dirty="0" smtClean="0"/>
              <a:t> </a:t>
            </a:r>
            <a:r>
              <a:rPr lang="en-US" sz="2400" b="1" dirty="0" err="1" smtClean="0"/>
              <a:t>Penyelesaian</a:t>
            </a:r>
            <a:r>
              <a:rPr lang="en-US" sz="2400" b="1" dirty="0" smtClean="0"/>
              <a:t>:</a:t>
            </a:r>
            <a:r>
              <a:rPr lang="en-US" sz="2400" dirty="0" smtClean="0"/>
              <a:t> 		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78882" name="Object 2"/>
          <p:cNvGraphicFramePr>
            <a:graphicFrameLocks noChangeAspect="1"/>
          </p:cNvGraphicFramePr>
          <p:nvPr/>
        </p:nvGraphicFramePr>
        <p:xfrm>
          <a:off x="609600" y="2438400"/>
          <a:ext cx="8274721" cy="2895600"/>
        </p:xfrm>
        <a:graphic>
          <a:graphicData uri="http://schemas.openxmlformats.org/presentationml/2006/ole">
            <p:oleObj spid="_x0000_s378882" name="Document" r:id="rId3" imgW="4749886" imgH="166198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79906" name="Object 2"/>
          <p:cNvGraphicFramePr>
            <a:graphicFrameLocks noChangeAspect="1"/>
          </p:cNvGraphicFramePr>
          <p:nvPr/>
        </p:nvGraphicFramePr>
        <p:xfrm>
          <a:off x="381000" y="1066800"/>
          <a:ext cx="8378386" cy="3048000"/>
        </p:xfrm>
        <a:graphic>
          <a:graphicData uri="http://schemas.openxmlformats.org/presentationml/2006/ole">
            <p:oleObj spid="_x0000_s379906" name="Document" r:id="rId3" imgW="4604013" imgH="167459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80930" name="Object 2"/>
          <p:cNvGraphicFramePr>
            <a:graphicFrameLocks noChangeAspect="1"/>
          </p:cNvGraphicFramePr>
          <p:nvPr/>
        </p:nvGraphicFramePr>
        <p:xfrm>
          <a:off x="381000" y="762000"/>
          <a:ext cx="8240875" cy="4724400"/>
        </p:xfrm>
        <a:graphic>
          <a:graphicData uri="http://schemas.openxmlformats.org/presentationml/2006/ole">
            <p:oleObj spid="_x0000_s380930" name="Document" r:id="rId3" imgW="4754580" imgH="272541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Pelanjaran</a:t>
            </a:r>
            <a:r>
              <a:rPr lang="en-US" sz="3600" b="1" dirty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data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terikatnya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mewakili</a:t>
            </a:r>
            <a:r>
              <a:rPr lang="en-US" sz="2400" dirty="0" smtClean="0"/>
              <a:t> </a:t>
            </a:r>
            <a:r>
              <a:rPr lang="en-US" sz="2400" dirty="0" err="1" smtClean="0"/>
              <a:t>kecenderungan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titi-titik</a:t>
            </a:r>
            <a:r>
              <a:rPr lang="en-US" sz="2400" dirty="0" smtClean="0"/>
              <a:t> data.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kuadratik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menghampiri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 </a:t>
            </a:r>
            <a:endParaRPr lang="en-US" sz="2400" b="1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1953" name="Object 1"/>
          <p:cNvGraphicFramePr>
            <a:graphicFrameLocks noChangeAspect="1"/>
          </p:cNvGraphicFramePr>
          <p:nvPr/>
        </p:nvGraphicFramePr>
        <p:xfrm>
          <a:off x="1676400" y="3581400"/>
          <a:ext cx="5997498" cy="2667000"/>
        </p:xfrm>
        <a:graphic>
          <a:graphicData uri="http://schemas.openxmlformats.org/presentationml/2006/ole">
            <p:oleObj spid="_x0000_s381953" name="Visio" r:id="rId3" imgW="5105400" imgH="2159508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seharusnya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penggambaran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data </a:t>
            </a:r>
            <a:r>
              <a:rPr lang="en-US" sz="2400" dirty="0" err="1" smtClean="0"/>
              <a:t>pada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kartesian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visual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data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model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model </a:t>
            </a:r>
            <a:r>
              <a:rPr lang="en-US" sz="2400" dirty="0" err="1" smtClean="0"/>
              <a:t>nirlanjar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Penggambaran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mencocokkan</a:t>
            </a:r>
            <a:r>
              <a:rPr lang="en-US" sz="2400" dirty="0" smtClean="0"/>
              <a:t> data.</a:t>
            </a:r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hampiran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</a:t>
            </a:r>
            <a:r>
              <a:rPr lang="en-US" sz="2400" dirty="0" err="1" smtClean="0"/>
              <a:t>nirlanjar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pencocokan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nirlanjar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382978" name="Object 2"/>
          <p:cNvGraphicFramePr>
            <a:graphicFrameLocks noChangeAspect="1"/>
          </p:cNvGraphicFramePr>
          <p:nvPr/>
        </p:nvGraphicFramePr>
        <p:xfrm>
          <a:off x="304800" y="533400"/>
          <a:ext cx="8631891" cy="3238447"/>
        </p:xfrm>
        <a:graphic>
          <a:graphicData uri="http://schemas.openxmlformats.org/presentationml/2006/ole">
            <p:oleObj spid="_x0000_s382978" name="Document" r:id="rId3" imgW="4604013" imgH="1726851" progId="Word.Document.12">
              <p:embed/>
            </p:oleObj>
          </a:graphicData>
        </a:graphic>
      </p:graphicFrame>
      <p:graphicFrame>
        <p:nvGraphicFramePr>
          <p:cNvPr id="382979" name="Object 3"/>
          <p:cNvGraphicFramePr>
            <a:graphicFrameLocks noChangeAspect="1"/>
          </p:cNvGraphicFramePr>
          <p:nvPr/>
        </p:nvGraphicFramePr>
        <p:xfrm>
          <a:off x="152400" y="4038600"/>
          <a:ext cx="8001000" cy="2133600"/>
        </p:xfrm>
        <a:graphic>
          <a:graphicData uri="http://schemas.openxmlformats.org/presentationml/2006/ole">
            <p:oleObj spid="_x0000_s382979" name="Document" r:id="rId4" imgW="4604013" imgH="122883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4001" name="Object 1"/>
          <p:cNvGraphicFramePr>
            <a:graphicFrameLocks noChangeAspect="1"/>
          </p:cNvGraphicFramePr>
          <p:nvPr/>
        </p:nvGraphicFramePr>
        <p:xfrm>
          <a:off x="228600" y="1295400"/>
          <a:ext cx="8734878" cy="3341549"/>
        </p:xfrm>
        <a:graphic>
          <a:graphicData uri="http://schemas.openxmlformats.org/presentationml/2006/ole">
            <p:oleObj spid="_x0000_s384001" name="Visio" r:id="rId3" imgW="6649212" imgH="1930908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/>
              <a:t>Pelanjaran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Pangkat</a:t>
            </a:r>
            <a:r>
              <a:rPr lang="en-US" b="1" dirty="0" smtClean="0"/>
              <a:t> </a:t>
            </a:r>
            <a:r>
              <a:rPr lang="en-US" b="1" dirty="0" err="1" smtClean="0"/>
              <a:t>Sederhana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mencocokkan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en-US" i="1" dirty="0" smtClean="0"/>
              <a:t>	y</a:t>
            </a:r>
            <a:r>
              <a:rPr lang="en-US" dirty="0" smtClean="0"/>
              <a:t> = </a:t>
            </a:r>
            <a:r>
              <a:rPr lang="en-US" i="1" dirty="0" err="1" smtClean="0"/>
              <a:t>Cx</a:t>
            </a:r>
            <a:r>
              <a:rPr lang="en-US" i="1" baseline="30000" dirty="0" err="1" smtClean="0"/>
              <a:t>b</a:t>
            </a:r>
            <a:r>
              <a:rPr lang="en-US" dirty="0" smtClean="0"/>
              <a:t>						              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pelanjaran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  =  </a:t>
            </a:r>
            <a:r>
              <a:rPr lang="en-US" i="1" dirty="0" err="1" smtClean="0"/>
              <a:t>Cx</a:t>
            </a:r>
            <a:r>
              <a:rPr lang="en-US" i="1" baseline="30000" dirty="0" err="1" smtClean="0"/>
              <a:t>b</a:t>
            </a:r>
            <a:r>
              <a:rPr lang="en-US" dirty="0" smtClean="0"/>
              <a:t>	</a:t>
            </a:r>
            <a:r>
              <a:rPr lang="en-US" dirty="0" smtClean="0">
                <a:sym typeface="Symbol"/>
              </a:rPr>
              <a:t></a:t>
            </a:r>
            <a:r>
              <a:rPr lang="en-US" dirty="0" smtClean="0"/>
              <a:t>	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+ </a:t>
            </a:r>
            <a:r>
              <a:rPr lang="en-US" i="1" dirty="0" smtClean="0"/>
              <a:t>b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err="1" smtClean="0"/>
              <a:t>Definisikan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); 	</a:t>
            </a:r>
            <a:r>
              <a:rPr lang="en-US" i="1" dirty="0" smtClean="0"/>
              <a:t>a</a:t>
            </a:r>
            <a:r>
              <a:rPr lang="en-US" dirty="0" smtClean="0"/>
              <a:t>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); 	</a:t>
            </a:r>
            <a:r>
              <a:rPr lang="en-US" i="1" dirty="0" smtClean="0"/>
              <a:t>X</a:t>
            </a:r>
            <a:r>
              <a:rPr lang="en-US" dirty="0" smtClean="0"/>
              <a:t>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lanjarnya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  = 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err="1" smtClean="0"/>
              <a:t>bX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pengubahan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(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),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)),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. Dari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C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i="1" baseline="30000" dirty="0" smtClean="0"/>
              <a:t>a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Sulihkan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err="1" smtClean="0"/>
              <a:t>Cx</a:t>
            </a:r>
            <a:r>
              <a:rPr lang="en-US" i="1" baseline="30000" dirty="0" err="1" smtClean="0"/>
              <a:t>b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Regresi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pencocokan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berketelitian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berketelitian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data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, </a:t>
            </a:r>
            <a:r>
              <a:rPr lang="en-US" sz="2400" dirty="0" err="1" smtClean="0"/>
              <a:t>percobaan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laboratorium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data </a:t>
            </a:r>
            <a:r>
              <a:rPr lang="en-US" sz="2400" dirty="0" err="1" smtClean="0"/>
              <a:t>statistik</a:t>
            </a:r>
            <a:r>
              <a:rPr lang="en-US" sz="2400" dirty="0" smtClean="0"/>
              <a:t>. Data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sebut</a:t>
            </a:r>
            <a:r>
              <a:rPr lang="en-US" sz="2400" dirty="0" smtClean="0"/>
              <a:t> </a:t>
            </a:r>
            <a:r>
              <a:rPr lang="en-US" sz="2400" i="1" dirty="0" smtClean="0"/>
              <a:t>data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pengukuran</a:t>
            </a:r>
            <a:r>
              <a:rPr lang="en-US" sz="2400" i="1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data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, </a:t>
            </a:r>
            <a:r>
              <a:rPr lang="en-US" sz="2400" dirty="0" err="1" smtClean="0"/>
              <a:t>pencocokan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mengampiri</a:t>
            </a:r>
            <a:r>
              <a:rPr lang="en-US" sz="2400" dirty="0" smtClean="0"/>
              <a:t> (</a:t>
            </a:r>
            <a:r>
              <a:rPr lang="en-US" sz="2400" i="1" dirty="0" smtClean="0"/>
              <a:t>approximate</a:t>
            </a:r>
            <a:r>
              <a:rPr lang="en-US" sz="2400" dirty="0" smtClean="0"/>
              <a:t>)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data.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hampiran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data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dekat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dengannya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berderajat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Cocokkan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 </a:t>
            </a:r>
            <a:r>
              <a:rPr lang="en-US" sz="2400" i="1" dirty="0" smtClean="0"/>
              <a:t>y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Cx</a:t>
            </a:r>
            <a:r>
              <a:rPr lang="en-US" sz="2400" i="1" baseline="30000" dirty="0" err="1" smtClean="0"/>
              <a:t>b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386050" name="Object 2"/>
          <p:cNvGraphicFramePr>
            <a:graphicFrameLocks noChangeAspect="1"/>
          </p:cNvGraphicFramePr>
          <p:nvPr/>
        </p:nvGraphicFramePr>
        <p:xfrm>
          <a:off x="299215" y="1371600"/>
          <a:ext cx="8623753" cy="3657600"/>
        </p:xfrm>
        <a:graphic>
          <a:graphicData uri="http://schemas.openxmlformats.org/presentationml/2006/ole">
            <p:oleObj spid="_x0000_s386050" name="Document" r:id="rId3" imgW="4749886" imgH="201442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387074" name="Object 2"/>
          <p:cNvGraphicFramePr>
            <a:graphicFrameLocks noChangeAspect="1"/>
          </p:cNvGraphicFramePr>
          <p:nvPr/>
        </p:nvGraphicFramePr>
        <p:xfrm>
          <a:off x="381000" y="838200"/>
          <a:ext cx="8110874" cy="3733800"/>
        </p:xfrm>
        <a:graphic>
          <a:graphicData uri="http://schemas.openxmlformats.org/presentationml/2006/ole">
            <p:oleObj spid="_x0000_s387074" name="Document" r:id="rId3" imgW="4604013" imgH="211964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Pelanjaran</a:t>
            </a:r>
            <a:r>
              <a:rPr lang="en-US" b="1" dirty="0" smtClean="0"/>
              <a:t> Model </a:t>
            </a:r>
            <a:r>
              <a:rPr lang="en-US" b="1" dirty="0" err="1" smtClean="0"/>
              <a:t>Eksponensial</a:t>
            </a:r>
            <a:r>
              <a:rPr lang="en-US" b="1" dirty="0" smtClean="0"/>
              <a:t>  </a:t>
            </a:r>
            <a:r>
              <a:rPr lang="en-US" b="1" i="1" dirty="0" smtClean="0"/>
              <a:t>y</a:t>
            </a:r>
            <a:r>
              <a:rPr lang="en-US" b="1" dirty="0" smtClean="0"/>
              <a:t> = </a:t>
            </a:r>
            <a:r>
              <a:rPr lang="en-US" b="1" i="1" dirty="0" err="1" smtClean="0"/>
              <a:t>Ce</a:t>
            </a:r>
            <a:r>
              <a:rPr lang="en-US" b="1" i="1" dirty="0" smtClean="0"/>
              <a:t> </a:t>
            </a:r>
            <a:r>
              <a:rPr lang="en-US" b="1" i="1" baseline="30000" dirty="0" err="1" smtClean="0"/>
              <a:t>bx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mencocokkan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i="1" dirty="0" smtClean="0"/>
              <a:t>		y</a:t>
            </a:r>
            <a:r>
              <a:rPr lang="en-US" dirty="0" smtClean="0"/>
              <a:t> = </a:t>
            </a:r>
            <a:r>
              <a:rPr lang="en-US" i="1" dirty="0" err="1" smtClean="0"/>
              <a:t>Ce</a:t>
            </a:r>
            <a:r>
              <a:rPr lang="en-US" i="1" baseline="30000" dirty="0" err="1" smtClean="0"/>
              <a:t>bx</a:t>
            </a:r>
            <a:r>
              <a:rPr lang="en-US" dirty="0" smtClean="0"/>
              <a:t>							</a:t>
            </a:r>
          </a:p>
          <a:p>
            <a:pPr>
              <a:buNone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pelanjaran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i="1" dirty="0" smtClean="0"/>
              <a:t>y</a:t>
            </a:r>
            <a:r>
              <a:rPr lang="en-US" dirty="0" smtClean="0"/>
              <a:t>  =  </a:t>
            </a:r>
            <a:r>
              <a:rPr lang="en-US" i="1" dirty="0" err="1" smtClean="0"/>
              <a:t>Ce</a:t>
            </a:r>
            <a:r>
              <a:rPr lang="en-US" i="1" baseline="30000" dirty="0" err="1" smtClean="0"/>
              <a:t>bx</a:t>
            </a:r>
            <a:r>
              <a:rPr lang="en-US" i="1" baseline="30000" dirty="0" smtClean="0"/>
              <a:t>        </a:t>
            </a:r>
            <a:r>
              <a:rPr lang="en-US" dirty="0" smtClean="0">
                <a:sym typeface="Symbol"/>
              </a:rPr>
              <a:t></a:t>
            </a:r>
            <a:r>
              <a:rPr lang="en-US" dirty="0" smtClean="0"/>
              <a:t>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+ </a:t>
            </a:r>
            <a:r>
              <a:rPr lang="en-US" i="1" dirty="0" err="1" smtClean="0"/>
              <a:t>bx</a:t>
            </a:r>
            <a:r>
              <a:rPr lang="en-US" i="1" dirty="0" smtClean="0"/>
              <a:t>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     </a:t>
            </a:r>
          </a:p>
          <a:p>
            <a:pPr>
              <a:buNone/>
            </a:pPr>
            <a:r>
              <a:rPr lang="en-US" dirty="0" smtClean="0"/>
              <a:t>		                     </a:t>
            </a:r>
            <a:r>
              <a:rPr lang="en-US" dirty="0" smtClean="0">
                <a:sym typeface="Symbol"/>
              </a:rPr>
              <a:t></a:t>
            </a:r>
            <a:r>
              <a:rPr lang="en-US" dirty="0" smtClean="0"/>
              <a:t>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+ </a:t>
            </a:r>
            <a:r>
              <a:rPr lang="en-US" i="1" dirty="0" err="1" smtClean="0"/>
              <a:t>bx</a:t>
            </a:r>
            <a:r>
              <a:rPr lang="en-US" dirty="0" smtClean="0"/>
              <a:t>	(</a:t>
            </a:r>
            <a:r>
              <a:rPr lang="en-US" dirty="0" err="1" smtClean="0"/>
              <a:t>ingat</a:t>
            </a:r>
            <a:r>
              <a:rPr lang="en-US" dirty="0" smtClean="0"/>
              <a:t>: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= 1)</a:t>
            </a:r>
          </a:p>
          <a:p>
            <a:pPr>
              <a:buNone/>
            </a:pPr>
            <a:r>
              <a:rPr lang="en-US" dirty="0" err="1" smtClean="0"/>
              <a:t>Definisikan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); 	</a:t>
            </a:r>
            <a:r>
              <a:rPr lang="en-US" i="1" dirty="0" smtClean="0"/>
              <a:t>a</a:t>
            </a:r>
            <a:r>
              <a:rPr lang="en-US" dirty="0" smtClean="0"/>
              <a:t>   = 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); 	</a:t>
            </a:r>
            <a:r>
              <a:rPr lang="en-US" i="1" dirty="0" smtClean="0"/>
              <a:t>X</a:t>
            </a:r>
            <a:r>
              <a:rPr lang="en-US" dirty="0" smtClean="0"/>
              <a:t>  =  </a:t>
            </a:r>
            <a:r>
              <a:rPr lang="en-US" i="1" dirty="0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lanjarnya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err="1" smtClean="0"/>
              <a:t>bX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pengubahan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)),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smtClean="0"/>
              <a:t>Dari </a:t>
            </a:r>
            <a:r>
              <a:rPr lang="en-US" dirty="0" err="1" smtClean="0"/>
              <a:t>persamaan</a:t>
            </a:r>
            <a:r>
              <a:rPr lang="en-US" dirty="0" smtClean="0"/>
              <a:t> 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i="1" baseline="30000" dirty="0" smtClean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Sulihkan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eksponensial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err="1" smtClean="0"/>
              <a:t>Ce</a:t>
            </a:r>
            <a:r>
              <a:rPr lang="en-US" i="1" baseline="30000" dirty="0" err="1" smtClean="0"/>
              <a:t>bx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457200" y="838200"/>
          <a:ext cx="8306340" cy="4038600"/>
        </p:xfrm>
        <a:graphic>
          <a:graphicData uri="http://schemas.openxmlformats.org/presentationml/2006/ole">
            <p:oleObj spid="_x0000_s388098" name="Document" r:id="rId3" imgW="4604013" imgH="22385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389122" name="Object 2"/>
          <p:cNvGraphicFramePr>
            <a:graphicFrameLocks noChangeAspect="1"/>
          </p:cNvGraphicFramePr>
          <p:nvPr/>
        </p:nvGraphicFramePr>
        <p:xfrm>
          <a:off x="304800" y="914400"/>
          <a:ext cx="8555791" cy="4876800"/>
        </p:xfrm>
        <a:graphic>
          <a:graphicData uri="http://schemas.openxmlformats.org/presentationml/2006/ole">
            <p:oleObj spid="_x0000_s389122" name="Document" r:id="rId3" imgW="4604013" imgH="262451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390146" name="Object 2"/>
          <p:cNvGraphicFramePr>
            <a:graphicFrameLocks noChangeAspect="1"/>
          </p:cNvGraphicFramePr>
          <p:nvPr/>
        </p:nvGraphicFramePr>
        <p:xfrm>
          <a:off x="1219200" y="533400"/>
          <a:ext cx="6629400" cy="5846993"/>
        </p:xfrm>
        <a:graphic>
          <a:graphicData uri="http://schemas.openxmlformats.org/presentationml/2006/ole">
            <p:oleObj spid="_x0000_s390146" name="Document" r:id="rId3" imgW="4748081" imgH="418848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tempuh</a:t>
            </a:r>
            <a:r>
              <a:rPr lang="en-US" sz="2400" dirty="0" smtClean="0"/>
              <a:t> (</a:t>
            </a:r>
            <a:r>
              <a:rPr lang="en-US" sz="2400" i="1" dirty="0" smtClean="0"/>
              <a:t>y</a:t>
            </a:r>
            <a:r>
              <a:rPr lang="en-US" sz="2400" dirty="0" smtClean="0"/>
              <a:t>)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kendaraaan</a:t>
            </a:r>
            <a:r>
              <a:rPr lang="en-US" sz="2400" dirty="0" smtClean="0"/>
              <a:t> -</a:t>
            </a:r>
            <a:r>
              <a:rPr lang="en-US" sz="2400" dirty="0" err="1" smtClean="0"/>
              <a:t>dalam</a:t>
            </a:r>
            <a:r>
              <a:rPr lang="en-US" sz="2400" dirty="0" smtClean="0"/>
              <a:t> mil-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bulan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368642" name="Object 2"/>
          <p:cNvGraphicFramePr>
            <a:graphicFrameLocks noChangeAspect="1"/>
          </p:cNvGraphicFramePr>
          <p:nvPr/>
        </p:nvGraphicFramePr>
        <p:xfrm>
          <a:off x="1143000" y="1371600"/>
          <a:ext cx="7107259" cy="1066800"/>
        </p:xfrm>
        <a:graphic>
          <a:graphicData uri="http://schemas.openxmlformats.org/presentationml/2006/ole">
            <p:oleObj spid="_x0000_s368642" name="Document" r:id="rId3" imgW="4759635" imgH="714957" progId="Word.Document.12">
              <p:embed/>
            </p:oleObj>
          </a:graphicData>
        </a:graphic>
      </p:graphicFrame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43" name="Object 3"/>
          <p:cNvGraphicFramePr>
            <a:graphicFrameLocks noChangeAspect="1"/>
          </p:cNvGraphicFramePr>
          <p:nvPr/>
        </p:nvGraphicFramePr>
        <p:xfrm>
          <a:off x="1447800" y="2362200"/>
          <a:ext cx="6728869" cy="3657600"/>
        </p:xfrm>
        <a:graphic>
          <a:graphicData uri="http://schemas.openxmlformats.org/presentationml/2006/ole">
            <p:oleObj spid="_x0000_s368643" name="Visio" r:id="rId4" imgW="6362700" imgH="2388108" progId="Visio.Drawing.11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4600" y="5943600"/>
            <a:ext cx="118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Interpolasi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5943600"/>
            <a:ext cx="86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Regresi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0689" name="Object 1"/>
          <p:cNvGraphicFramePr>
            <a:graphicFrameLocks noChangeAspect="1"/>
          </p:cNvGraphicFramePr>
          <p:nvPr/>
        </p:nvGraphicFramePr>
        <p:xfrm>
          <a:off x="1752600" y="304800"/>
          <a:ext cx="5486400" cy="4651849"/>
        </p:xfrm>
        <a:graphic>
          <a:graphicData uri="http://schemas.openxmlformats.org/presentationml/2006/ole">
            <p:oleObj spid="_x0000_s370689" name="Visio" r:id="rId3" imgW="3162300" imgH="2388108" progId="Visio.Drawing.11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5029200"/>
            <a:ext cx="793383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Dari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pencocokan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terlihat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lurus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hampiran</a:t>
            </a:r>
            <a:r>
              <a:rPr lang="en-US" sz="2000" dirty="0" smtClean="0"/>
              <a:t> yang </a:t>
            </a:r>
            <a:r>
              <a:rPr lang="en-US" sz="2000" i="1" dirty="0" err="1" smtClean="0"/>
              <a:t>bagus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tentu</a:t>
            </a:r>
            <a:r>
              <a:rPr lang="en-US" sz="2000" dirty="0" smtClean="0"/>
              <a:t> yang </a:t>
            </a:r>
            <a:r>
              <a:rPr lang="en-US" sz="2000" i="1" dirty="0" err="1" smtClean="0"/>
              <a:t>terbaik</a:t>
            </a:r>
            <a:r>
              <a:rPr lang="en-US" sz="2000" dirty="0" smtClean="0"/>
              <a:t>. 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terbaik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sini</a:t>
            </a:r>
            <a:r>
              <a:rPr lang="en-US" sz="2000" dirty="0" smtClean="0"/>
              <a:t> </a:t>
            </a:r>
            <a:r>
              <a:rPr lang="en-US" sz="2000" dirty="0" err="1" smtClean="0"/>
              <a:t>bergantung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galat</a:t>
            </a:r>
            <a:r>
              <a:rPr lang="en-US" sz="2000" dirty="0" smtClean="0"/>
              <a:t> </a:t>
            </a:r>
            <a:r>
              <a:rPr lang="en-US" sz="2000" dirty="0" err="1" smtClean="0"/>
              <a:t>hampiran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Prinsip</a:t>
            </a:r>
            <a:r>
              <a:rPr lang="en-US" sz="2600" dirty="0" smtClean="0"/>
              <a:t> </a:t>
            </a:r>
            <a:r>
              <a:rPr lang="en-US" sz="2600" dirty="0" err="1" smtClean="0"/>
              <a:t>penting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diketahui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mencocokkan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data </a:t>
            </a:r>
            <a:r>
              <a:rPr lang="en-US" sz="2600" dirty="0" err="1" smtClean="0"/>
              <a:t>hasil</a:t>
            </a:r>
            <a:r>
              <a:rPr lang="en-US" sz="2600" dirty="0" smtClean="0"/>
              <a:t> </a:t>
            </a:r>
            <a:r>
              <a:rPr lang="en-US" sz="2600" dirty="0" err="1" smtClean="0"/>
              <a:t>pengukuran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dirty="0" err="1" smtClean="0"/>
              <a:t>mengandung</a:t>
            </a:r>
            <a:r>
              <a:rPr lang="en-US" sz="2600" dirty="0" smtClean="0"/>
              <a:t> </a:t>
            </a:r>
            <a:r>
              <a:rPr lang="en-US" sz="2600" dirty="0" err="1" smtClean="0"/>
              <a:t>sesedikit</a:t>
            </a:r>
            <a:r>
              <a:rPr lang="en-US" sz="2600" dirty="0" smtClean="0"/>
              <a:t> </a:t>
            </a:r>
            <a:r>
              <a:rPr lang="en-US" sz="2600" dirty="0" err="1" smtClean="0"/>
              <a:t>mungkin</a:t>
            </a:r>
            <a:r>
              <a:rPr lang="en-US" sz="2600" dirty="0" smtClean="0"/>
              <a:t> parameter </a:t>
            </a:r>
            <a:r>
              <a:rPr lang="en-US" sz="2600" dirty="0" err="1" smtClean="0"/>
              <a:t>bebas</a:t>
            </a:r>
            <a:endParaRPr lang="en-US" sz="2600" dirty="0" smtClean="0"/>
          </a:p>
          <a:p>
            <a:pPr lvl="1"/>
            <a:r>
              <a:rPr lang="en-US" sz="2600" dirty="0" err="1" smtClean="0"/>
              <a:t>Deviasi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titik</a:t>
            </a:r>
            <a:r>
              <a:rPr lang="en-US" sz="2600" dirty="0" smtClean="0"/>
              <a:t> data </a:t>
            </a:r>
            <a:r>
              <a:rPr lang="en-US" sz="2600" dirty="0" err="1" smtClean="0"/>
              <a:t>dibuat</a:t>
            </a:r>
            <a:r>
              <a:rPr lang="en-US" sz="2600" dirty="0" smtClean="0"/>
              <a:t> minimum.</a:t>
            </a:r>
          </a:p>
          <a:p>
            <a:pPr marL="396875" lvl="1" indent="-396875">
              <a:buFont typeface="Arial" pitchFamily="34" charset="0"/>
              <a:buChar char="•"/>
            </a:pPr>
            <a:endParaRPr lang="en-US" sz="2600" dirty="0" smtClean="0"/>
          </a:p>
          <a:p>
            <a:pPr marL="396875" lvl="1" indent="-396875">
              <a:buFont typeface="Arial" pitchFamily="34" charset="0"/>
              <a:buChar char="•"/>
            </a:pPr>
            <a:r>
              <a:rPr lang="en-US" sz="2600" dirty="0" err="1" smtClean="0"/>
              <a:t>Kedua</a:t>
            </a:r>
            <a:r>
              <a:rPr lang="en-US" sz="2600" dirty="0" smtClean="0"/>
              <a:t> </a:t>
            </a:r>
            <a:r>
              <a:rPr lang="en-US" sz="2600" dirty="0" err="1" smtClean="0"/>
              <a:t>prinsip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atas</a:t>
            </a:r>
            <a:r>
              <a:rPr lang="en-US" sz="2600" dirty="0" smtClean="0"/>
              <a:t> </a:t>
            </a:r>
            <a:r>
              <a:rPr lang="en-US" sz="2600" dirty="0" err="1" smtClean="0"/>
              <a:t>mendasari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b="1" dirty="0" err="1" smtClean="0"/>
              <a:t>regresi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kuadrat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terkecil</a:t>
            </a:r>
            <a:r>
              <a:rPr lang="en-US" sz="2600" dirty="0" smtClean="0"/>
              <a:t>. </a:t>
            </a:r>
          </a:p>
          <a:p>
            <a:pPr marL="396875" lvl="1" indent="-396875"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600" dirty="0" err="1" smtClean="0"/>
              <a:t>Manfaat</a:t>
            </a:r>
            <a:r>
              <a:rPr lang="en-US" sz="2600" dirty="0" smtClean="0"/>
              <a:t> </a:t>
            </a:r>
            <a:r>
              <a:rPr lang="en-US" sz="2600" dirty="0" err="1" smtClean="0"/>
              <a:t>pencocokan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data </a:t>
            </a:r>
            <a:r>
              <a:rPr lang="en-US" sz="2600" dirty="0" err="1" smtClean="0"/>
              <a:t>hasil</a:t>
            </a:r>
            <a:r>
              <a:rPr lang="en-US" sz="2600" dirty="0" smtClean="0"/>
              <a:t> </a:t>
            </a:r>
            <a:r>
              <a:rPr lang="en-US" sz="2600" dirty="0" err="1" smtClean="0"/>
              <a:t>pengukuran</a:t>
            </a:r>
            <a:r>
              <a:rPr lang="en-US" sz="2600" dirty="0" smtClean="0"/>
              <a:t>:</a:t>
            </a:r>
          </a:p>
          <a:p>
            <a:pPr marL="746125" lvl="0" indent="-395288">
              <a:buFont typeface="+mj-lt"/>
              <a:buAutoNum type="arabicPeriod"/>
            </a:pPr>
            <a:r>
              <a:rPr lang="en-US" sz="2600" dirty="0" err="1" smtClean="0"/>
              <a:t>Bagi</a:t>
            </a:r>
            <a:r>
              <a:rPr lang="en-US" sz="2600" dirty="0" smtClean="0"/>
              <a:t> </a:t>
            </a:r>
            <a:r>
              <a:rPr lang="en-US" sz="2600" dirty="0" err="1" smtClean="0"/>
              <a:t>ahli</a:t>
            </a:r>
            <a:r>
              <a:rPr lang="en-US" sz="2600" dirty="0" smtClean="0"/>
              <a:t> </a:t>
            </a:r>
            <a:r>
              <a:rPr lang="en-US" sz="2600" dirty="0" err="1" smtClean="0"/>
              <a:t>sains</a:t>
            </a:r>
            <a:r>
              <a:rPr lang="en-US" sz="2600" dirty="0" smtClean="0"/>
              <a:t>/</a:t>
            </a:r>
            <a:r>
              <a:rPr lang="en-US" sz="2600" dirty="0" err="1" smtClean="0"/>
              <a:t>rekayasa</a:t>
            </a:r>
            <a:r>
              <a:rPr lang="en-US" sz="2600" dirty="0" smtClean="0"/>
              <a:t>: </a:t>
            </a:r>
            <a:r>
              <a:rPr lang="en-US" sz="2600" dirty="0" err="1" smtClean="0"/>
              <a:t>mengembangkan</a:t>
            </a:r>
            <a:r>
              <a:rPr lang="en-US" sz="2600" dirty="0" smtClean="0"/>
              <a:t> formula </a:t>
            </a:r>
            <a:r>
              <a:rPr lang="en-US" sz="2600" dirty="0" err="1" smtClean="0"/>
              <a:t>empirik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diteliti</a:t>
            </a:r>
            <a:r>
              <a:rPr lang="en-US" sz="2600" dirty="0" smtClean="0"/>
              <a:t>.</a:t>
            </a:r>
          </a:p>
          <a:p>
            <a:pPr marL="746125" lvl="0" indent="-395288">
              <a:buFont typeface="+mj-lt"/>
              <a:buAutoNum type="arabicPeriod"/>
            </a:pPr>
            <a:r>
              <a:rPr lang="en-US" sz="2600" dirty="0" err="1" smtClean="0"/>
              <a:t>Bagi</a:t>
            </a:r>
            <a:r>
              <a:rPr lang="en-US" sz="2600" dirty="0" smtClean="0"/>
              <a:t> </a:t>
            </a:r>
            <a:r>
              <a:rPr lang="en-US" sz="2600" dirty="0" err="1" smtClean="0"/>
              <a:t>ahli</a:t>
            </a:r>
            <a:r>
              <a:rPr lang="en-US" sz="2600" dirty="0" smtClean="0"/>
              <a:t> </a:t>
            </a:r>
            <a:r>
              <a:rPr lang="en-US" sz="2600" dirty="0" err="1" smtClean="0"/>
              <a:t>ekonomi</a:t>
            </a:r>
            <a:r>
              <a:rPr lang="en-US" sz="2600" dirty="0" smtClean="0"/>
              <a:t>: </a:t>
            </a:r>
            <a:r>
              <a:rPr lang="en-US" sz="2600" dirty="0" err="1" smtClean="0"/>
              <a:t>menentukan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kecenderungan</a:t>
            </a:r>
            <a:r>
              <a:rPr lang="en-US" sz="2600" dirty="0" smtClean="0"/>
              <a:t> </a:t>
            </a:r>
            <a:r>
              <a:rPr lang="en-US" sz="2600" dirty="0" err="1" smtClean="0"/>
              <a:t>ekonomi</a:t>
            </a:r>
            <a:r>
              <a:rPr lang="en-US" sz="2600" dirty="0" smtClean="0"/>
              <a:t>  </a:t>
            </a:r>
            <a:r>
              <a:rPr lang="en-US" sz="2600" dirty="0" err="1" smtClean="0"/>
              <a:t>untuk</a:t>
            </a:r>
            <a:r>
              <a:rPr lang="en-US" sz="2600" dirty="0" smtClean="0"/>
              <a:t> “</a:t>
            </a:r>
            <a:r>
              <a:rPr lang="en-US" sz="2600" dirty="0" err="1" smtClean="0"/>
              <a:t>meramalkan</a:t>
            </a:r>
            <a:r>
              <a:rPr lang="en-US" sz="2600" dirty="0" smtClean="0"/>
              <a:t>” </a:t>
            </a:r>
            <a:r>
              <a:rPr lang="en-US" sz="2600" dirty="0" err="1" smtClean="0"/>
              <a:t>kecenderungan</a:t>
            </a:r>
            <a:r>
              <a:rPr lang="en-US" sz="2600" dirty="0" smtClean="0"/>
              <a:t> </a:t>
            </a:r>
            <a:r>
              <a:rPr lang="en-US" sz="2600" dirty="0" err="1" smtClean="0"/>
              <a:t>masa</a:t>
            </a:r>
            <a:r>
              <a:rPr lang="en-US" sz="2600" dirty="0" smtClean="0"/>
              <a:t> </a:t>
            </a:r>
            <a:r>
              <a:rPr lang="en-US" sz="2600" dirty="0" err="1" smtClean="0"/>
              <a:t>depan</a:t>
            </a:r>
            <a:r>
              <a:rPr lang="en-US" sz="2600" dirty="0" smtClean="0"/>
              <a:t>.</a:t>
            </a:r>
          </a:p>
          <a:p>
            <a:pPr marL="396875" lvl="1" indent="-396875"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Regresi</a:t>
            </a:r>
            <a:r>
              <a:rPr lang="en-US" sz="3600" b="1" dirty="0"/>
              <a:t> </a:t>
            </a:r>
            <a:r>
              <a:rPr lang="en-US" sz="3600" b="1" dirty="0" err="1" smtClean="0"/>
              <a:t>Lanjar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data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. Kita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menghampiri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galatnya</a:t>
            </a:r>
            <a:r>
              <a:rPr lang="en-US" sz="2400" dirty="0" smtClean="0"/>
              <a:t> </a:t>
            </a:r>
            <a:r>
              <a:rPr lang="en-US" sz="2400" dirty="0" err="1" smtClean="0"/>
              <a:t>sekecil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data.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1713" name="Object 1"/>
          <p:cNvGraphicFramePr>
            <a:graphicFrameLocks noChangeAspect="1"/>
          </p:cNvGraphicFramePr>
          <p:nvPr/>
        </p:nvGraphicFramePr>
        <p:xfrm>
          <a:off x="2209800" y="3124200"/>
          <a:ext cx="4576292" cy="3124200"/>
        </p:xfrm>
        <a:graphic>
          <a:graphicData uri="http://schemas.openxmlformats.org/presentationml/2006/ole">
            <p:oleObj spid="_x0000_s371713" name="Visio" r:id="rId3" imgW="3048000" imgH="2407920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Karena</a:t>
            </a:r>
            <a:r>
              <a:rPr lang="en-US" sz="2400" dirty="0" smtClean="0"/>
              <a:t> data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data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,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),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=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		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= 1, 2, ..., </a:t>
            </a:r>
            <a:r>
              <a:rPr lang="en-US" sz="2400" i="1" dirty="0" smtClean="0"/>
              <a:t>n</a:t>
            </a:r>
            <a:r>
              <a:rPr lang="en-US" sz="2400" dirty="0" smtClean="0"/>
              <a:t>		(1)</a:t>
            </a:r>
          </a:p>
          <a:p>
            <a:endParaRPr lang="en-US" sz="2400" dirty="0" smtClean="0"/>
          </a:p>
          <a:p>
            <a:r>
              <a:rPr lang="en-US" sz="2400" dirty="0" smtClean="0"/>
              <a:t>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data.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f(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bx</a:t>
            </a:r>
            <a:r>
              <a:rPr lang="en-US" sz="2400" dirty="0" smtClean="0"/>
              <a:t>				   	(2)</a:t>
            </a:r>
          </a:p>
          <a:p>
            <a:endParaRPr lang="en-US" sz="2400" dirty="0" smtClean="0"/>
          </a:p>
          <a:p>
            <a:r>
              <a:rPr lang="en-US" sz="2400" dirty="0" smtClean="0"/>
              <a:t>yang </a:t>
            </a:r>
            <a:r>
              <a:rPr lang="en-US" sz="2400" dirty="0" err="1" smtClean="0"/>
              <a:t>mencocokkan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deviasinya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-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=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- (</a:t>
            </a:r>
            <a:r>
              <a:rPr lang="en-US" sz="2400" i="1" dirty="0" smtClean="0"/>
              <a:t>a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bx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			(3)</a:t>
            </a:r>
          </a:p>
          <a:p>
            <a:pPr>
              <a:buNone/>
            </a:pPr>
            <a:r>
              <a:rPr lang="en-US" sz="2400" dirty="0" smtClean="0"/>
              <a:t>	minimum.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73764" name="Object 4"/>
          <p:cNvGraphicFramePr>
            <a:graphicFrameLocks noChangeAspect="1"/>
          </p:cNvGraphicFramePr>
          <p:nvPr/>
        </p:nvGraphicFramePr>
        <p:xfrm>
          <a:off x="609600" y="533400"/>
          <a:ext cx="9086850" cy="1371600"/>
        </p:xfrm>
        <a:graphic>
          <a:graphicData uri="http://schemas.openxmlformats.org/presentationml/2006/ole">
            <p:oleObj spid="_x0000_s373764" name="Document" r:id="rId3" imgW="4604013" imgH="696578" progId="Word.Document.12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2362200"/>
            <a:ext cx="66479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Agar </a:t>
            </a:r>
            <a:r>
              <a:rPr lang="en-US" sz="2400" i="1" dirty="0" smtClean="0"/>
              <a:t>R</a:t>
            </a:r>
            <a:r>
              <a:rPr lang="en-US" sz="2400" dirty="0" smtClean="0"/>
              <a:t> minimum,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haruslah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 = -2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dirty="0" smtClean="0"/>
              <a:t>(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- </a:t>
            </a:r>
            <a:r>
              <a:rPr lang="en-US" sz="2400" i="1" dirty="0" smtClean="0"/>
              <a:t>a</a:t>
            </a:r>
            <a:r>
              <a:rPr lang="en-US" sz="2400" dirty="0" smtClean="0"/>
              <a:t> - </a:t>
            </a:r>
            <a:r>
              <a:rPr lang="en-US" sz="2400" i="1" dirty="0" err="1" smtClean="0"/>
              <a:t>bx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= 0				</a:t>
            </a:r>
          </a:p>
          <a:p>
            <a:r>
              <a:rPr lang="en-US" sz="2400" dirty="0" smtClean="0"/>
              <a:t>	</a:t>
            </a:r>
          </a:p>
          <a:p>
            <a:r>
              <a:rPr lang="en-US" sz="2400" dirty="0" smtClean="0"/>
              <a:t>	= -2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(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- </a:t>
            </a:r>
            <a:r>
              <a:rPr lang="en-US" sz="2400" i="1" dirty="0" smtClean="0"/>
              <a:t>a</a:t>
            </a:r>
            <a:r>
              <a:rPr lang="en-US" sz="2400" dirty="0" smtClean="0"/>
              <a:t> - </a:t>
            </a:r>
            <a:r>
              <a:rPr lang="en-US" sz="2400" i="1" dirty="0" err="1" smtClean="0"/>
              <a:t>bx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= 0	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, </a:t>
            </a:r>
            <a:r>
              <a:rPr lang="en-US" sz="2400" dirty="0" err="1" smtClean="0"/>
              <a:t>notasi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“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dirty="0" smtClean="0"/>
              <a:t>” </a:t>
            </a:r>
            <a:r>
              <a:rPr lang="en-US" sz="2400" dirty="0" err="1" smtClean="0"/>
              <a:t>saja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737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3776" name="Object 16"/>
          <p:cNvGraphicFramePr>
            <a:graphicFrameLocks noChangeAspect="1"/>
          </p:cNvGraphicFramePr>
          <p:nvPr/>
        </p:nvGraphicFramePr>
        <p:xfrm>
          <a:off x="1219200" y="2971800"/>
          <a:ext cx="422031" cy="685800"/>
        </p:xfrm>
        <a:graphic>
          <a:graphicData uri="http://schemas.openxmlformats.org/presentationml/2006/ole">
            <p:oleObj spid="_x0000_s373776" name="Equation" r:id="rId4" imgW="228600" imgH="368300" progId="Equation.3">
              <p:embed/>
            </p:oleObj>
          </a:graphicData>
        </a:graphic>
      </p:graphicFrame>
      <p:sp>
        <p:nvSpPr>
          <p:cNvPr id="3737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3778" name="Object 18"/>
          <p:cNvGraphicFramePr>
            <a:graphicFrameLocks noChangeAspect="1"/>
          </p:cNvGraphicFramePr>
          <p:nvPr/>
        </p:nvGraphicFramePr>
        <p:xfrm>
          <a:off x="1219200" y="3810000"/>
          <a:ext cx="328246" cy="533400"/>
        </p:xfrm>
        <a:graphic>
          <a:graphicData uri="http://schemas.openxmlformats.org/presentationml/2006/ole">
            <p:oleObj spid="_x0000_s373778" name="Equation" r:id="rId5" imgW="2286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75810" name="Object 2"/>
          <p:cNvGraphicFramePr>
            <a:graphicFrameLocks noChangeAspect="1"/>
          </p:cNvGraphicFramePr>
          <p:nvPr/>
        </p:nvGraphicFramePr>
        <p:xfrm>
          <a:off x="304800" y="838200"/>
          <a:ext cx="8839200" cy="4462272"/>
        </p:xfrm>
        <a:graphic>
          <a:graphicData uri="http://schemas.openxmlformats.org/presentationml/2006/ole">
            <p:oleObj spid="_x0000_s375810" name="Document" r:id="rId3" imgW="4604013" imgH="2326493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730</Words>
  <Application>Microsoft Office PowerPoint</Application>
  <PresentationFormat>On-screen Show (4:3)</PresentationFormat>
  <Paragraphs>144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Office Theme</vt:lpstr>
      <vt:lpstr>Document</vt:lpstr>
      <vt:lpstr>Visio</vt:lpstr>
      <vt:lpstr>Equation</vt:lpstr>
      <vt:lpstr>Microsoft Office Word Document</vt:lpstr>
      <vt:lpstr>Regresi</vt:lpstr>
      <vt:lpstr>Pendahuluan</vt:lpstr>
      <vt:lpstr>Slide 3</vt:lpstr>
      <vt:lpstr>Slide 4</vt:lpstr>
      <vt:lpstr>Slide 5</vt:lpstr>
      <vt:lpstr>Regresi Lanjar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Pelanjaran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rn</cp:lastModifiedBy>
  <cp:revision>173</cp:revision>
  <dcterms:created xsi:type="dcterms:W3CDTF">2011-01-21T04:09:15Z</dcterms:created>
  <dcterms:modified xsi:type="dcterms:W3CDTF">2011-03-22T06:02:19Z</dcterms:modified>
</cp:coreProperties>
</file>