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9" r:id="rId4"/>
    <p:sldId id="260" r:id="rId5"/>
    <p:sldId id="258" r:id="rId6"/>
    <p:sldId id="262" r:id="rId7"/>
    <p:sldId id="263" r:id="rId8"/>
    <p:sldId id="264" r:id="rId9"/>
    <p:sldId id="265" r:id="rId10"/>
    <p:sldId id="268" r:id="rId11"/>
    <p:sldId id="266" r:id="rId12"/>
    <p:sldId id="269" r:id="rId13"/>
    <p:sldId id="271" r:id="rId14"/>
    <p:sldId id="270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2" r:id="rId24"/>
    <p:sldId id="280" r:id="rId25"/>
    <p:sldId id="281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69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1A028F-D705-4606-9F65-EDFD3C1832DA}" type="datetimeFigureOut">
              <a:rPr lang="en-US" smtClean="0"/>
              <a:pPr/>
              <a:t>1/21/2011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71B34B-8BAA-438B-84D7-D81DFEFAC48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0D2DF-6415-46B9-9C9D-215FF353C778}" type="datetime1">
              <a:rPr lang="en-US" smtClean="0"/>
              <a:pPr/>
              <a:t>1/21/2011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9399-CFCF-4275-804F-E2CC1C7438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0C6A3-D746-4FD6-BAFC-C7EF0DDF2EF4}" type="datetime1">
              <a:rPr lang="en-US" smtClean="0"/>
              <a:pPr/>
              <a:t>1/21/2011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9399-CFCF-4275-804F-E2CC1C7438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AAA1D-BA72-4140-8B11-83B6D699BC3A}" type="datetime1">
              <a:rPr lang="en-US" smtClean="0"/>
              <a:pPr/>
              <a:t>1/21/2011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9399-CFCF-4275-804F-E2CC1C7438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D76E1-F273-42A3-95EC-4B01818EF434}" type="datetime1">
              <a:rPr lang="en-US" smtClean="0"/>
              <a:pPr/>
              <a:t>1/21/2011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9399-CFCF-4275-804F-E2CC1C7438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42F8F-10FA-4741-88AD-93384DBD19FE}" type="datetime1">
              <a:rPr lang="en-US" smtClean="0"/>
              <a:pPr/>
              <a:t>1/21/2011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9399-CFCF-4275-804F-E2CC1C7438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2CC0-8E77-4441-A0D0-C4F7C25C2AE5}" type="datetime1">
              <a:rPr lang="en-US" smtClean="0"/>
              <a:pPr/>
              <a:t>1/21/2011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9399-CFCF-4275-804F-E2CC1C7438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90D57-2FAC-46D1-AB85-A0176656E33D}" type="datetime1">
              <a:rPr lang="en-US" smtClean="0"/>
              <a:pPr/>
              <a:t>1/21/2011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9399-CFCF-4275-804F-E2CC1C7438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284AD-3B76-4C28-BDE5-0A0154ABE8A8}" type="datetime1">
              <a:rPr lang="en-US" smtClean="0"/>
              <a:pPr/>
              <a:t>1/21/2011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9399-CFCF-4275-804F-E2CC1C7438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89E2-3AA3-406F-BFE6-76A41E81D6C1}" type="datetime1">
              <a:rPr lang="en-US" smtClean="0"/>
              <a:pPr/>
              <a:t>1/21/2011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9399-CFCF-4275-804F-E2CC1C7438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B0927-EA8A-4DA8-9360-2DEAFF0CC7DD}" type="datetime1">
              <a:rPr lang="en-US" smtClean="0"/>
              <a:pPr/>
              <a:t>1/21/2011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9399-CFCF-4275-804F-E2CC1C7438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F558D-B5B9-44B8-A5FA-CAD037ABCC4B}" type="datetime1">
              <a:rPr lang="en-US" smtClean="0"/>
              <a:pPr/>
              <a:t>1/21/2011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9399-CFCF-4275-804F-E2CC1C7438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F6868D-C9BB-4143-ACD8-09F80B2AF3C4}" type="datetime1">
              <a:rPr lang="en-US" smtClean="0"/>
              <a:pPr/>
              <a:t>1/21/2011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39399-CFCF-4275-804F-E2CC1C7438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9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1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oleObject17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8077200" cy="1470025"/>
          </a:xfrm>
        </p:spPr>
        <p:txBody>
          <a:bodyPr/>
          <a:lstStyle/>
          <a:p>
            <a:r>
              <a:rPr lang="en-US" dirty="0" smtClean="0"/>
              <a:t>IF4058 </a:t>
            </a:r>
            <a:r>
              <a:rPr lang="en-US" dirty="0" err="1" smtClean="0"/>
              <a:t>Topik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Informatika</a:t>
            </a:r>
            <a:r>
              <a:rPr lang="en-US" dirty="0" smtClean="0"/>
              <a:t> I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err="1" smtClean="0"/>
              <a:t>Topik</a:t>
            </a:r>
            <a:r>
              <a:rPr lang="en-US" dirty="0" smtClean="0"/>
              <a:t>: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Numerik</a:t>
            </a:r>
            <a:r>
              <a:rPr lang="en-US" dirty="0" smtClean="0"/>
              <a:t>)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7162800" cy="1752600"/>
          </a:xfrm>
        </p:spPr>
        <p:txBody>
          <a:bodyPr/>
          <a:lstStyle/>
          <a:p>
            <a:r>
              <a:rPr lang="en-US" dirty="0" err="1" smtClean="0"/>
              <a:t>Kuliah</a:t>
            </a:r>
            <a:r>
              <a:rPr lang="en-US" dirty="0" smtClean="0"/>
              <a:t> ke-1 (</a:t>
            </a:r>
            <a:r>
              <a:rPr lang="en-US" dirty="0" err="1" smtClean="0"/>
              <a:t>Pengantar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Numerik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dirty="0" err="1" smtClean="0"/>
              <a:t>Oleh</a:t>
            </a:r>
            <a:r>
              <a:rPr lang="en-US" dirty="0" smtClean="0"/>
              <a:t>; </a:t>
            </a:r>
            <a:r>
              <a:rPr lang="en-US" dirty="0" err="1" smtClean="0"/>
              <a:t>Rinaldi</a:t>
            </a:r>
            <a:r>
              <a:rPr lang="en-US" dirty="0" smtClean="0"/>
              <a:t> </a:t>
            </a:r>
            <a:r>
              <a:rPr lang="en-US" dirty="0" err="1" smtClean="0"/>
              <a:t>Munir</a:t>
            </a:r>
            <a:r>
              <a:rPr lang="en-US" dirty="0" smtClean="0"/>
              <a:t> (IF-STEI ITB)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9399-CFCF-4275-804F-E2CC1C7438E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32500" lnSpcReduction="20000"/>
          </a:bodyPr>
          <a:lstStyle/>
          <a:p>
            <a:endParaRPr lang="en-US" sz="7000" dirty="0" smtClean="0"/>
          </a:p>
          <a:p>
            <a:r>
              <a:rPr lang="en-US" sz="8600" dirty="0" err="1" smtClean="0"/>
              <a:t>Contoh</a:t>
            </a:r>
            <a:r>
              <a:rPr lang="en-US" sz="8600" dirty="0" smtClean="0"/>
              <a:t> 2: </a:t>
            </a:r>
            <a:r>
              <a:rPr lang="en-US" sz="8600" dirty="0" err="1" smtClean="0"/>
              <a:t>hitung</a:t>
            </a:r>
            <a:r>
              <a:rPr lang="en-US" sz="8600" dirty="0" smtClean="0"/>
              <a:t> integral </a:t>
            </a:r>
          </a:p>
          <a:p>
            <a:pPr>
              <a:buNone/>
            </a:pPr>
            <a:r>
              <a:rPr lang="en-US" sz="8600" dirty="0" smtClean="0"/>
              <a:t>	</a:t>
            </a:r>
          </a:p>
          <a:p>
            <a:pPr>
              <a:buNone/>
            </a:pPr>
            <a:r>
              <a:rPr lang="en-US" sz="8600" i="1" dirty="0">
                <a:solidFill>
                  <a:srgbClr val="FF0000"/>
                </a:solidFill>
              </a:rPr>
              <a:t>	</a:t>
            </a:r>
            <a:r>
              <a:rPr lang="en-US" sz="8600" i="1" dirty="0" err="1" smtClean="0">
                <a:solidFill>
                  <a:srgbClr val="FF0000"/>
                </a:solidFill>
              </a:rPr>
              <a:t>Metode</a:t>
            </a:r>
            <a:r>
              <a:rPr lang="en-US" sz="8600" i="1" dirty="0" smtClean="0">
                <a:solidFill>
                  <a:srgbClr val="FF0000"/>
                </a:solidFill>
              </a:rPr>
              <a:t> </a:t>
            </a:r>
            <a:r>
              <a:rPr lang="en-US" sz="8600" i="1" dirty="0" err="1" smtClean="0">
                <a:solidFill>
                  <a:srgbClr val="FF0000"/>
                </a:solidFill>
              </a:rPr>
              <a:t>analitik</a:t>
            </a:r>
            <a:r>
              <a:rPr lang="en-US" sz="8600" dirty="0" smtClean="0"/>
              <a:t>: </a:t>
            </a:r>
          </a:p>
          <a:p>
            <a:pPr>
              <a:buNone/>
            </a:pPr>
            <a:endParaRPr lang="en-US" sz="7000" dirty="0"/>
          </a:p>
          <a:p>
            <a:pPr>
              <a:buNone/>
            </a:pPr>
            <a:r>
              <a:rPr lang="en-US" sz="7000" dirty="0" smtClean="0"/>
              <a:t>	</a:t>
            </a:r>
            <a:r>
              <a:rPr lang="en-US" sz="7000" dirty="0" err="1" smtClean="0"/>
              <a:t>Rumus</a:t>
            </a:r>
            <a:r>
              <a:rPr lang="en-US" sz="7000" dirty="0" smtClean="0"/>
              <a:t>: </a:t>
            </a:r>
          </a:p>
          <a:p>
            <a:pPr>
              <a:buNone/>
            </a:pPr>
            <a:endParaRPr lang="en-US" sz="4500" dirty="0"/>
          </a:p>
          <a:p>
            <a:pPr>
              <a:buNone/>
            </a:pPr>
            <a:endParaRPr lang="en-US" sz="4500" dirty="0" smtClean="0"/>
          </a:p>
          <a:p>
            <a:pPr>
              <a:buNone/>
            </a:pPr>
            <a:endParaRPr lang="en-US" sz="4500" dirty="0"/>
          </a:p>
          <a:p>
            <a:pPr>
              <a:buNone/>
            </a:pPr>
            <a:endParaRPr lang="en-US" sz="4500" i="1" dirty="0" smtClean="0"/>
          </a:p>
          <a:p>
            <a:pPr>
              <a:buNone/>
            </a:pPr>
            <a:endParaRPr lang="en-US" sz="4500" i="1" dirty="0"/>
          </a:p>
          <a:p>
            <a:pPr>
              <a:buNone/>
            </a:pPr>
            <a:endParaRPr lang="en-US" sz="4500" i="1" dirty="0" smtClean="0"/>
          </a:p>
          <a:p>
            <a:pPr>
              <a:buNone/>
            </a:pPr>
            <a:endParaRPr lang="en-US" sz="9600" i="1" dirty="0" smtClean="0"/>
          </a:p>
          <a:p>
            <a:pPr>
              <a:buNone/>
            </a:pPr>
            <a:endParaRPr lang="en-US" sz="4500" dirty="0" smtClean="0"/>
          </a:p>
          <a:p>
            <a:pPr>
              <a:buNone/>
            </a:pPr>
            <a:endParaRPr lang="en-US" sz="4500" dirty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/>
              <a:t>	</a:t>
            </a:r>
            <a:endParaRPr lang="en-US" sz="2800" dirty="0" smtClean="0"/>
          </a:p>
          <a:p>
            <a:pPr>
              <a:buNone/>
            </a:pPr>
            <a:endParaRPr lang="en-US" sz="2800" dirty="0"/>
          </a:p>
          <a:p>
            <a:pPr>
              <a:buNone/>
            </a:pPr>
            <a:r>
              <a:rPr lang="en-US" sz="2800" dirty="0" smtClean="0"/>
              <a:t>	</a:t>
            </a:r>
          </a:p>
          <a:p>
            <a:pPr>
              <a:buNone/>
            </a:pPr>
            <a:endParaRPr lang="en-US" sz="2800" dirty="0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4572000" y="685800"/>
          <a:ext cx="1536440" cy="990600"/>
        </p:xfrm>
        <a:graphic>
          <a:graphicData uri="http://schemas.openxmlformats.org/presentationml/2006/ole">
            <p:oleObj spid="_x0000_s24579" name="Equation" r:id="rId3" imgW="723586" imgH="469696" progId="Equation.3">
              <p:embed/>
            </p:oleObj>
          </a:graphicData>
        </a:graphic>
      </p:graphicFrame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1981200" y="2362200"/>
          <a:ext cx="3266831" cy="838200"/>
        </p:xfrm>
        <a:graphic>
          <a:graphicData uri="http://schemas.openxmlformats.org/presentationml/2006/ole">
            <p:oleObj spid="_x0000_s24580" name="Equation" r:id="rId4" imgW="1447800" imgH="368300" progId="Equation.3">
              <p:embed/>
            </p:oleObj>
          </a:graphicData>
        </a:graphic>
      </p:graphicFrame>
      <p:graphicFrame>
        <p:nvGraphicFramePr>
          <p:cNvPr id="18446" name="Object 14"/>
          <p:cNvGraphicFramePr>
            <a:graphicFrameLocks noChangeAspect="1"/>
          </p:cNvGraphicFramePr>
          <p:nvPr/>
        </p:nvGraphicFramePr>
        <p:xfrm>
          <a:off x="1219200" y="3505200"/>
          <a:ext cx="5970588" cy="1744663"/>
        </p:xfrm>
        <a:graphic>
          <a:graphicData uri="http://schemas.openxmlformats.org/presentationml/2006/ole">
            <p:oleObj spid="_x0000_s24581" name="Equation" r:id="rId5" imgW="3238200" imgH="952200" progId="Equation.3">
              <p:embed/>
            </p:oleObj>
          </a:graphicData>
        </a:graphic>
      </p:graphicFrame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9399-CFCF-4275-804F-E2CC1C7438E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r>
              <a:rPr lang="en-US" sz="2400" i="1" dirty="0" err="1" smtClean="0">
                <a:solidFill>
                  <a:srgbClr val="FF0000"/>
                </a:solidFill>
              </a:rPr>
              <a:t>Metode</a:t>
            </a:r>
            <a:r>
              <a:rPr lang="en-US" sz="2400" i="1" dirty="0" smtClean="0">
                <a:solidFill>
                  <a:srgbClr val="FF0000"/>
                </a:solidFill>
              </a:rPr>
              <a:t>  </a:t>
            </a:r>
            <a:r>
              <a:rPr lang="en-US" sz="2400" i="1" dirty="0" err="1" smtClean="0">
                <a:solidFill>
                  <a:srgbClr val="FF0000"/>
                </a:solidFill>
              </a:rPr>
              <a:t>numerik</a:t>
            </a:r>
            <a:endParaRPr lang="en-US" sz="2400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err="1" smtClean="0"/>
              <a:t>Nilai</a:t>
            </a:r>
            <a:r>
              <a:rPr lang="en-US" sz="2400" dirty="0" smtClean="0"/>
              <a:t> integral = </a:t>
            </a:r>
            <a:r>
              <a:rPr lang="en-US" sz="2400" dirty="0" err="1" smtClean="0"/>
              <a:t>luas</a:t>
            </a:r>
            <a:r>
              <a:rPr lang="en-US" sz="2400" dirty="0" smtClean="0"/>
              <a:t> </a:t>
            </a:r>
            <a:r>
              <a:rPr lang="en-US" sz="2400" dirty="0" err="1" smtClean="0"/>
              <a:t>daerah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bawah</a:t>
            </a:r>
            <a:r>
              <a:rPr lang="en-US" sz="2400" dirty="0" smtClean="0"/>
              <a:t> </a:t>
            </a:r>
            <a:r>
              <a:rPr lang="en-US" sz="2400" dirty="0" err="1" smtClean="0"/>
              <a:t>kurva</a:t>
            </a:r>
            <a:endParaRPr lang="en-US" sz="2400" dirty="0" smtClean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 smtClean="0"/>
              <a:t>			</a:t>
            </a:r>
          </a:p>
          <a:p>
            <a:pPr>
              <a:buNone/>
            </a:pPr>
            <a:r>
              <a:rPr lang="en-US" sz="2400" dirty="0" smtClean="0"/>
              <a:t>		     </a:t>
            </a:r>
            <a:r>
              <a:rPr lang="en-US" sz="2400" dirty="0" smtClean="0">
                <a:sym typeface="Symbol"/>
              </a:rPr>
              <a:t> p + q + r + s </a:t>
            </a:r>
            <a:r>
              <a:rPr lang="en-US" sz="2400" dirty="0" smtClean="0"/>
              <a:t>    </a:t>
            </a:r>
            <a:endParaRPr lang="en-US" sz="2400" dirty="0"/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381000" y="1600200"/>
          <a:ext cx="4876800" cy="3385270"/>
        </p:xfrm>
        <a:graphic>
          <a:graphicData uri="http://schemas.openxmlformats.org/presentationml/2006/ole">
            <p:oleObj spid="_x0000_s23554" name="Visio" r:id="rId3" imgW="2997708" imgH="2080260" progId="Visio.Drawing.11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874929" y="2057400"/>
            <a:ext cx="52690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Rumus</a:t>
            </a:r>
            <a:r>
              <a:rPr lang="en-US" dirty="0" smtClean="0"/>
              <a:t> </a:t>
            </a:r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trapesium</a:t>
            </a:r>
            <a:r>
              <a:rPr lang="en-US" dirty="0" smtClean="0"/>
              <a:t> = (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sisi</a:t>
            </a:r>
            <a:r>
              <a:rPr lang="en-US" dirty="0" smtClean="0"/>
              <a:t> </a:t>
            </a:r>
            <a:r>
              <a:rPr lang="en-US" dirty="0" err="1" smtClean="0"/>
              <a:t>sejajar</a:t>
            </a:r>
            <a:r>
              <a:rPr lang="en-US" dirty="0" smtClean="0"/>
              <a:t> x </a:t>
            </a:r>
            <a:r>
              <a:rPr lang="en-US" dirty="0" err="1" smtClean="0"/>
              <a:t>tinggi</a:t>
            </a:r>
            <a:r>
              <a:rPr lang="en-US" dirty="0" smtClean="0"/>
              <a:t> )/2</a:t>
            </a:r>
            <a:endParaRPr lang="en-US" dirty="0"/>
          </a:p>
        </p:txBody>
      </p:sp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381000" y="4876800"/>
          <a:ext cx="1371600" cy="884238"/>
        </p:xfrm>
        <a:graphic>
          <a:graphicData uri="http://schemas.openxmlformats.org/presentationml/2006/ole">
            <p:oleObj spid="_x0000_s23556" name="Equation" r:id="rId4" imgW="723586" imgH="469696" progId="Equation.3">
              <p:embed/>
            </p:oleObj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294322" y="5103674"/>
            <a:ext cx="527420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 </a:t>
            </a:r>
            <a:r>
              <a:rPr lang="en-US" dirty="0">
                <a:sym typeface="Symbol"/>
              </a:rPr>
              <a:t></a:t>
            </a:r>
            <a:r>
              <a:rPr lang="en-US" dirty="0"/>
              <a:t> {[</a:t>
            </a:r>
            <a:r>
              <a:rPr lang="en-US" i="1" dirty="0"/>
              <a:t>f</a:t>
            </a:r>
            <a:r>
              <a:rPr lang="en-US" dirty="0"/>
              <a:t>(-1) + </a:t>
            </a:r>
            <a:r>
              <a:rPr lang="en-US" i="1" dirty="0"/>
              <a:t>f</a:t>
            </a:r>
            <a:r>
              <a:rPr lang="en-US" dirty="0"/>
              <a:t>(-1/2)]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0.5/2} + {[</a:t>
            </a:r>
            <a:r>
              <a:rPr lang="en-US" i="1" dirty="0"/>
              <a:t>f</a:t>
            </a:r>
            <a:r>
              <a:rPr lang="en-US" dirty="0"/>
              <a:t>(-1/2) + </a:t>
            </a:r>
            <a:r>
              <a:rPr lang="en-US" i="1" dirty="0"/>
              <a:t>f</a:t>
            </a:r>
            <a:r>
              <a:rPr lang="en-US" dirty="0"/>
              <a:t>(0)]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0.5/2} +</a:t>
            </a:r>
          </a:p>
          <a:p>
            <a:r>
              <a:rPr lang="en-US" dirty="0" smtClean="0"/>
              <a:t>      </a:t>
            </a:r>
            <a:r>
              <a:rPr lang="en-US" dirty="0"/>
              <a:t>{[</a:t>
            </a:r>
            <a:r>
              <a:rPr lang="en-US" i="1" dirty="0"/>
              <a:t>f</a:t>
            </a:r>
            <a:r>
              <a:rPr lang="en-US" dirty="0"/>
              <a:t>(0) + </a:t>
            </a:r>
            <a:r>
              <a:rPr lang="en-US" i="1" dirty="0"/>
              <a:t>f</a:t>
            </a:r>
            <a:r>
              <a:rPr lang="en-US" dirty="0"/>
              <a:t>(1/2)]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0.5/2} + {[</a:t>
            </a:r>
            <a:r>
              <a:rPr lang="en-US" i="1" dirty="0"/>
              <a:t>f</a:t>
            </a:r>
            <a:r>
              <a:rPr lang="en-US" dirty="0"/>
              <a:t>(1/2) +</a:t>
            </a:r>
            <a:r>
              <a:rPr lang="en-US" i="1" dirty="0"/>
              <a:t> f</a:t>
            </a:r>
            <a:r>
              <a:rPr lang="en-US" dirty="0"/>
              <a:t>(1)]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0.5/2}</a:t>
            </a:r>
          </a:p>
          <a:p>
            <a:r>
              <a:rPr lang="en-US" dirty="0"/>
              <a:t>   </a:t>
            </a:r>
            <a:r>
              <a:rPr lang="en-US" dirty="0">
                <a:sym typeface="Symbol"/>
              </a:rPr>
              <a:t></a:t>
            </a:r>
            <a:r>
              <a:rPr lang="en-US" dirty="0"/>
              <a:t> 0.5/2 {</a:t>
            </a:r>
            <a:r>
              <a:rPr lang="en-US" i="1" dirty="0"/>
              <a:t>f</a:t>
            </a:r>
            <a:r>
              <a:rPr lang="en-US" dirty="0"/>
              <a:t>(-1) + 2</a:t>
            </a:r>
            <a:r>
              <a:rPr lang="en-US" i="1" dirty="0"/>
              <a:t>f</a:t>
            </a:r>
            <a:r>
              <a:rPr lang="en-US" dirty="0"/>
              <a:t>(-1/2) + 2</a:t>
            </a:r>
            <a:r>
              <a:rPr lang="en-US" i="1" dirty="0"/>
              <a:t>f</a:t>
            </a:r>
            <a:r>
              <a:rPr lang="en-US" dirty="0"/>
              <a:t>(0) + 2</a:t>
            </a:r>
            <a:r>
              <a:rPr lang="en-US" i="1" dirty="0"/>
              <a:t>f</a:t>
            </a:r>
            <a:r>
              <a:rPr lang="en-US" dirty="0"/>
              <a:t>(1/2) + </a:t>
            </a:r>
            <a:r>
              <a:rPr lang="en-US" i="1" dirty="0"/>
              <a:t>f</a:t>
            </a:r>
            <a:r>
              <a:rPr lang="en-US" dirty="0"/>
              <a:t>(1)}</a:t>
            </a:r>
          </a:p>
          <a:p>
            <a:r>
              <a:rPr lang="en-US" dirty="0" smtClean="0"/>
              <a:t>   </a:t>
            </a:r>
            <a:r>
              <a:rPr lang="en-US" dirty="0">
                <a:sym typeface="Symbol"/>
              </a:rPr>
              <a:t></a:t>
            </a:r>
            <a:r>
              <a:rPr lang="en-US" dirty="0"/>
              <a:t> 0.5/2 {3 + 7.5 + 8 + 7.5 + 3} </a:t>
            </a:r>
          </a:p>
          <a:p>
            <a:r>
              <a:rPr lang="en-US" dirty="0"/>
              <a:t>   </a:t>
            </a:r>
            <a:r>
              <a:rPr lang="en-US" dirty="0">
                <a:sym typeface="Symbol"/>
              </a:rPr>
              <a:t></a:t>
            </a:r>
            <a:r>
              <a:rPr lang="en-US" dirty="0"/>
              <a:t> 7.25</a:t>
            </a:r>
          </a:p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9399-CFCF-4275-804F-E2CC1C7438E6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err="1" smtClean="0"/>
              <a:t>Perbedaan</a:t>
            </a:r>
            <a:r>
              <a:rPr lang="en-US" sz="2800" dirty="0" smtClean="0"/>
              <a:t> </a:t>
            </a:r>
            <a:r>
              <a:rPr lang="en-US" sz="2800" dirty="0" err="1" smtClean="0"/>
              <a:t>solusi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</a:t>
            </a:r>
            <a:r>
              <a:rPr lang="en-US" sz="2800" dirty="0" err="1" smtClean="0"/>
              <a:t>metode</a:t>
            </a:r>
            <a:r>
              <a:rPr lang="en-US" sz="2800" dirty="0" smtClean="0"/>
              <a:t> </a:t>
            </a:r>
            <a:r>
              <a:rPr lang="en-US" sz="2800" dirty="0" err="1" smtClean="0"/>
              <a:t>analitik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metode</a:t>
            </a:r>
            <a:r>
              <a:rPr lang="en-US" sz="2800" dirty="0" smtClean="0"/>
              <a:t> </a:t>
            </a:r>
            <a:r>
              <a:rPr lang="en-US" sz="2800" dirty="0" err="1" smtClean="0"/>
              <a:t>numerik</a:t>
            </a:r>
            <a:r>
              <a:rPr lang="en-US" sz="2800" dirty="0" smtClean="0"/>
              <a:t>:</a:t>
            </a:r>
          </a:p>
          <a:p>
            <a:pPr>
              <a:buNone/>
            </a:pPr>
            <a:r>
              <a:rPr lang="en-US" sz="2800" dirty="0"/>
              <a:t>	</a:t>
            </a:r>
            <a:r>
              <a:rPr lang="en-US" sz="2800" dirty="0" smtClean="0">
                <a:sym typeface="Wingdings" pitchFamily="2" charset="2"/>
              </a:rPr>
              <a:t> </a:t>
            </a:r>
            <a:r>
              <a:rPr lang="en-US" sz="2800" dirty="0" err="1" smtClean="0">
                <a:sym typeface="Wingdings" pitchFamily="2" charset="2"/>
              </a:rPr>
              <a:t>solusi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dengan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metode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analitik</a:t>
            </a:r>
            <a:r>
              <a:rPr lang="en-US" sz="2800" dirty="0" smtClean="0">
                <a:sym typeface="Wingdings" pitchFamily="2" charset="2"/>
              </a:rPr>
              <a:t>: </a:t>
            </a:r>
            <a:r>
              <a:rPr lang="en-US" sz="2800" dirty="0" err="1" smtClean="0">
                <a:solidFill>
                  <a:srgbClr val="FF0000"/>
                </a:solidFill>
                <a:sym typeface="Wingdings" pitchFamily="2" charset="2"/>
              </a:rPr>
              <a:t>eksak</a:t>
            </a:r>
            <a:r>
              <a:rPr lang="en-US" sz="2800" dirty="0">
                <a:sym typeface="Wingdings" pitchFamily="2" charset="2"/>
              </a:rPr>
              <a:t> </a:t>
            </a:r>
            <a:r>
              <a:rPr lang="en-US" sz="2800" dirty="0" smtClean="0">
                <a:sym typeface="Wingdings" pitchFamily="2" charset="2"/>
              </a:rPr>
              <a:t>(</a:t>
            </a:r>
            <a:r>
              <a:rPr lang="en-US" sz="2800" dirty="0" err="1" smtClean="0">
                <a:sym typeface="Wingdings" pitchFamily="2" charset="2"/>
              </a:rPr>
              <a:t>tepat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tanpa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ada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kesalahan</a:t>
            </a:r>
            <a:r>
              <a:rPr lang="en-US" sz="2800" dirty="0" smtClean="0">
                <a:sym typeface="Wingdings" pitchFamily="2" charset="2"/>
              </a:rPr>
              <a:t>)</a:t>
            </a:r>
          </a:p>
          <a:p>
            <a:pPr>
              <a:buNone/>
            </a:pPr>
            <a:r>
              <a:rPr lang="en-US" sz="2800" dirty="0">
                <a:sym typeface="Wingdings" pitchFamily="2" charset="2"/>
              </a:rPr>
              <a:t>	</a:t>
            </a:r>
            <a:endParaRPr lang="en-US" sz="2800" dirty="0" smtClean="0">
              <a:sym typeface="Wingdings" pitchFamily="2" charset="2"/>
            </a:endParaRPr>
          </a:p>
          <a:p>
            <a:pPr>
              <a:buNone/>
            </a:pPr>
            <a:r>
              <a:rPr lang="en-US" sz="2800" dirty="0">
                <a:sym typeface="Wingdings" pitchFamily="2" charset="2"/>
              </a:rPr>
              <a:t>	</a:t>
            </a:r>
            <a:r>
              <a:rPr lang="en-US" sz="2800" dirty="0" smtClean="0">
                <a:sym typeface="Wingdings" pitchFamily="2" charset="2"/>
              </a:rPr>
              <a:t> </a:t>
            </a:r>
            <a:r>
              <a:rPr lang="en-US" sz="2800" dirty="0" err="1" smtClean="0">
                <a:sym typeface="Wingdings" pitchFamily="2" charset="2"/>
              </a:rPr>
              <a:t>solusi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dengan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metode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numerik</a:t>
            </a:r>
            <a:r>
              <a:rPr lang="en-US" sz="2800" dirty="0" smtClean="0">
                <a:sym typeface="Wingdings" pitchFamily="2" charset="2"/>
              </a:rPr>
              <a:t>: </a:t>
            </a:r>
            <a:r>
              <a:rPr lang="en-US" sz="2800" dirty="0" err="1" smtClean="0">
                <a:solidFill>
                  <a:srgbClr val="FF0000"/>
                </a:solidFill>
                <a:sym typeface="Wingdings" pitchFamily="2" charset="2"/>
              </a:rPr>
              <a:t>hampiran</a:t>
            </a:r>
            <a:r>
              <a:rPr lang="en-US" sz="2800" dirty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atau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aproksimasi</a:t>
            </a:r>
            <a:r>
              <a:rPr lang="en-US" sz="2800" dirty="0" smtClean="0">
                <a:sym typeface="Wingdings" pitchFamily="2" charset="2"/>
              </a:rPr>
              <a:t> (</a:t>
            </a:r>
            <a:r>
              <a:rPr lang="en-US" sz="2800" dirty="0" err="1" smtClean="0">
                <a:sym typeface="Wingdings" pitchFamily="2" charset="2"/>
              </a:rPr>
              <a:t>tidak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tepat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sama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dengan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solusi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eksak</a:t>
            </a:r>
            <a:r>
              <a:rPr lang="en-US" sz="2800" dirty="0" smtClean="0">
                <a:sym typeface="Wingdings" pitchFamily="2" charset="2"/>
              </a:rPr>
              <a:t>, </a:t>
            </a:r>
            <a:r>
              <a:rPr lang="en-US" sz="2800" dirty="0" err="1" smtClean="0">
                <a:sym typeface="Wingdings" pitchFamily="2" charset="2"/>
              </a:rPr>
              <a:t>selalu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ada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kesalahan</a:t>
            </a:r>
            <a:endParaRPr lang="en-US" sz="2800" dirty="0" smtClean="0">
              <a:sym typeface="Wingdings" pitchFamily="2" charset="2"/>
            </a:endParaRPr>
          </a:p>
          <a:p>
            <a:pPr>
              <a:buNone/>
            </a:pPr>
            <a:endParaRPr lang="en-US" sz="2800" dirty="0">
              <a:sym typeface="Wingdings" pitchFamily="2" charset="2"/>
            </a:endParaRPr>
          </a:p>
          <a:p>
            <a:r>
              <a:rPr lang="en-US" sz="2800" dirty="0" err="1" smtClean="0">
                <a:sym typeface="Wingdings" pitchFamily="2" charset="2"/>
              </a:rPr>
              <a:t>Kesalahan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dalam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solusi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numerik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disebut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b="1" dirty="0" err="1" smtClean="0">
                <a:sym typeface="Wingdings" pitchFamily="2" charset="2"/>
              </a:rPr>
              <a:t>galat</a:t>
            </a:r>
            <a:r>
              <a:rPr lang="en-US" sz="2800" dirty="0" smtClean="0">
                <a:sym typeface="Wingdings" pitchFamily="2" charset="2"/>
              </a:rPr>
              <a:t> (</a:t>
            </a:r>
            <a:r>
              <a:rPr lang="en-US" sz="2800" i="1" dirty="0" smtClean="0">
                <a:sym typeface="Wingdings" pitchFamily="2" charset="2"/>
              </a:rPr>
              <a:t>error</a:t>
            </a:r>
            <a:r>
              <a:rPr lang="en-US" sz="2800" dirty="0" smtClean="0">
                <a:sym typeface="Wingdings" pitchFamily="2" charset="2"/>
              </a:rPr>
              <a:t>)</a:t>
            </a:r>
          </a:p>
          <a:p>
            <a:r>
              <a:rPr lang="en-US" sz="2800" dirty="0" err="1" smtClean="0">
                <a:sym typeface="Wingdings" pitchFamily="2" charset="2"/>
              </a:rPr>
              <a:t>Galat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dapat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diperkecil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dengan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mengubah</a:t>
            </a:r>
            <a:r>
              <a:rPr lang="en-US" sz="2800" dirty="0" smtClean="0">
                <a:sym typeface="Wingdings" pitchFamily="2" charset="2"/>
              </a:rPr>
              <a:t> parameter </a:t>
            </a:r>
            <a:r>
              <a:rPr lang="en-US" sz="2800" dirty="0" err="1" smtClean="0">
                <a:sym typeface="Wingdings" pitchFamily="2" charset="2"/>
              </a:rPr>
              <a:t>di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dalam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metode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numerik</a:t>
            </a:r>
            <a:r>
              <a:rPr lang="en-US" sz="2800" dirty="0" smtClean="0">
                <a:sym typeface="Wingdings" pitchFamily="2" charset="2"/>
              </a:rPr>
              <a:t> (</a:t>
            </a:r>
            <a:r>
              <a:rPr lang="en-US" sz="2800" dirty="0" err="1" smtClean="0">
                <a:sym typeface="Wingdings" pitchFamily="2" charset="2"/>
              </a:rPr>
              <a:t>misalnya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smtClean="0">
                <a:sym typeface="Symbol"/>
              </a:rPr>
              <a:t>, </a:t>
            </a:r>
            <a:r>
              <a:rPr lang="en-US" sz="2800" dirty="0" err="1" smtClean="0">
                <a:sym typeface="Symbol"/>
              </a:rPr>
              <a:t>lebar</a:t>
            </a:r>
            <a:r>
              <a:rPr lang="en-US" sz="2800" dirty="0" smtClean="0">
                <a:sym typeface="Symbol"/>
              </a:rPr>
              <a:t> </a:t>
            </a:r>
            <a:r>
              <a:rPr lang="en-US" sz="2800" dirty="0" err="1" smtClean="0">
                <a:sym typeface="Symbol"/>
              </a:rPr>
              <a:t>trapesium</a:t>
            </a:r>
            <a:r>
              <a:rPr lang="en-US" sz="2800" dirty="0" smtClean="0">
                <a:sym typeface="Symbol"/>
              </a:rPr>
              <a:t>, </a:t>
            </a:r>
            <a:r>
              <a:rPr lang="en-US" sz="2800" dirty="0" err="1" smtClean="0">
                <a:sym typeface="Symbol"/>
              </a:rPr>
              <a:t>dsb</a:t>
            </a:r>
            <a:r>
              <a:rPr lang="en-US" sz="2800" dirty="0" smtClean="0">
                <a:sym typeface="Symbol"/>
              </a:rPr>
              <a:t>)</a:t>
            </a:r>
            <a:endParaRPr lang="en-US" sz="2800" dirty="0" smtClean="0">
              <a:sym typeface="Wingdings" pitchFamily="2" charset="2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9399-CFCF-4275-804F-E2CC1C7438E6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Kelebihan</a:t>
            </a:r>
            <a:r>
              <a:rPr lang="en-US" sz="2400" dirty="0" smtClean="0"/>
              <a:t> </a:t>
            </a:r>
            <a:r>
              <a:rPr lang="en-US" sz="2400" dirty="0" err="1" smtClean="0"/>
              <a:t>metode</a:t>
            </a:r>
            <a:r>
              <a:rPr lang="en-US" sz="2400" dirty="0" smtClean="0"/>
              <a:t> </a:t>
            </a:r>
            <a:r>
              <a:rPr lang="en-US" sz="2400" dirty="0" err="1" smtClean="0"/>
              <a:t>numerik</a:t>
            </a:r>
            <a:r>
              <a:rPr lang="en-US" sz="2400" dirty="0" smtClean="0"/>
              <a:t>: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menyelesaikan</a:t>
            </a:r>
            <a:r>
              <a:rPr lang="en-US" sz="2400" dirty="0" smtClean="0"/>
              <a:t> </a:t>
            </a:r>
            <a:r>
              <a:rPr lang="en-US" sz="2400" dirty="0" err="1" smtClean="0"/>
              <a:t>persoalan</a:t>
            </a:r>
            <a:r>
              <a:rPr lang="en-US" sz="2400" dirty="0" smtClean="0"/>
              <a:t> </a:t>
            </a:r>
            <a:r>
              <a:rPr lang="en-US" sz="2400" dirty="0" err="1" smtClean="0"/>
              <a:t>matematika</a:t>
            </a:r>
            <a:r>
              <a:rPr lang="en-US" sz="2400" dirty="0" smtClean="0"/>
              <a:t> yang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diselesaikan</a:t>
            </a:r>
            <a:r>
              <a:rPr lang="en-US" sz="2400" dirty="0" smtClean="0"/>
              <a:t> 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metode</a:t>
            </a:r>
            <a:r>
              <a:rPr lang="en-US" sz="2400" dirty="0" smtClean="0"/>
              <a:t> </a:t>
            </a:r>
            <a:r>
              <a:rPr lang="en-US" sz="2400" dirty="0" err="1" smtClean="0"/>
              <a:t>analitik</a:t>
            </a:r>
            <a:r>
              <a:rPr lang="en-US" sz="2400" dirty="0" smtClean="0"/>
              <a:t>.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err="1" smtClean="0"/>
              <a:t>Contoh</a:t>
            </a:r>
            <a:r>
              <a:rPr lang="en-US" sz="2400" dirty="0" smtClean="0"/>
              <a:t>: </a:t>
            </a:r>
            <a:r>
              <a:rPr lang="en-US" sz="2400" dirty="0" err="1" smtClean="0"/>
              <a:t>metode</a:t>
            </a:r>
            <a:r>
              <a:rPr lang="en-US" sz="2400" dirty="0" smtClean="0"/>
              <a:t> </a:t>
            </a:r>
            <a:r>
              <a:rPr lang="en-US" sz="2400" dirty="0" err="1" smtClean="0"/>
              <a:t>analitik</a:t>
            </a:r>
            <a:r>
              <a:rPr lang="en-US" sz="2400" dirty="0" smtClean="0"/>
              <a:t> </a:t>
            </a:r>
            <a:r>
              <a:rPr lang="en-US" sz="2400" dirty="0" err="1" smtClean="0"/>
              <a:t>apakah</a:t>
            </a:r>
            <a:r>
              <a:rPr lang="en-US" sz="2400" dirty="0" smtClean="0"/>
              <a:t> yang </a:t>
            </a:r>
            <a:r>
              <a:rPr lang="en-US" sz="2400" dirty="0" err="1" smtClean="0"/>
              <a:t>mampu</a:t>
            </a:r>
            <a:r>
              <a:rPr lang="en-US" sz="2400" dirty="0" smtClean="0"/>
              <a:t>  </a:t>
            </a:r>
            <a:r>
              <a:rPr lang="en-US" sz="2400" dirty="0" err="1" smtClean="0"/>
              <a:t>mencari</a:t>
            </a:r>
            <a:r>
              <a:rPr lang="en-US" sz="2400" dirty="0" smtClean="0"/>
              <a:t> </a:t>
            </a:r>
            <a:r>
              <a:rPr lang="en-US" sz="2400" dirty="0" err="1" smtClean="0"/>
              <a:t>akar</a:t>
            </a:r>
            <a:r>
              <a:rPr lang="en-US" sz="2400" dirty="0" smtClean="0"/>
              <a:t> </a:t>
            </a:r>
            <a:r>
              <a:rPr lang="en-US" sz="2400" dirty="0" err="1" smtClean="0"/>
              <a:t>persamaan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bawah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: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mencari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 integral </a:t>
            </a:r>
            <a:r>
              <a:rPr lang="en-US" sz="2400" dirty="0" err="1" smtClean="0"/>
              <a:t>berikut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: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Metode</a:t>
            </a:r>
            <a:r>
              <a:rPr lang="en-US" sz="2400" dirty="0" smtClean="0"/>
              <a:t> </a:t>
            </a:r>
            <a:r>
              <a:rPr lang="en-US" sz="2400" dirty="0" err="1" smtClean="0"/>
              <a:t>numerik</a:t>
            </a:r>
            <a:r>
              <a:rPr lang="en-US" sz="2400" dirty="0" smtClean="0"/>
              <a:t> </a:t>
            </a:r>
            <a:r>
              <a:rPr lang="en-US" sz="2400" dirty="0" err="1" smtClean="0"/>
              <a:t>mampu</a:t>
            </a:r>
            <a:r>
              <a:rPr lang="en-US" sz="2400" dirty="0" smtClean="0"/>
              <a:t> </a:t>
            </a:r>
            <a:r>
              <a:rPr lang="en-US" sz="2400" dirty="0" err="1" smtClean="0"/>
              <a:t>menyelesaikan</a:t>
            </a:r>
            <a:r>
              <a:rPr lang="en-US" sz="2400" dirty="0" smtClean="0"/>
              <a:t> </a:t>
            </a:r>
            <a:r>
              <a:rPr lang="en-US" sz="2400" dirty="0" err="1" smtClean="0"/>
              <a:t>persoalan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!</a:t>
            </a:r>
            <a:endParaRPr lang="en-US" sz="2400" dirty="0"/>
          </a:p>
        </p:txBody>
      </p:sp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1828800" y="2667000"/>
          <a:ext cx="4419600" cy="862361"/>
        </p:xfrm>
        <a:graphic>
          <a:graphicData uri="http://schemas.openxmlformats.org/presentationml/2006/ole">
            <p:oleObj spid="_x0000_s25602" name="Equation" r:id="rId3" imgW="1955800" imgH="381000" progId="Equation.3">
              <p:embed/>
            </p:oleObj>
          </a:graphicData>
        </a:graphic>
      </p:graphicFrame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1752600" y="4495800"/>
          <a:ext cx="3962400" cy="990600"/>
        </p:xfrm>
        <a:graphic>
          <a:graphicData uri="http://schemas.openxmlformats.org/presentationml/2006/ole">
            <p:oleObj spid="_x0000_s25603" name="Equation" r:id="rId4" imgW="1866900" imgH="469900" progId="Equation.3">
              <p:embed/>
            </p:oleObj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9399-CFCF-4275-804F-E2CC1C7438E6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Metode</a:t>
            </a:r>
            <a:r>
              <a:rPr lang="en-US" sz="2800" dirty="0" smtClean="0"/>
              <a:t> </a:t>
            </a:r>
            <a:r>
              <a:rPr lang="en-US" sz="2800" dirty="0" err="1" smtClean="0"/>
              <a:t>numerik</a:t>
            </a:r>
            <a:r>
              <a:rPr lang="en-US" sz="2800" dirty="0" smtClean="0"/>
              <a:t>  </a:t>
            </a:r>
            <a:r>
              <a:rPr lang="en-US" sz="2800" dirty="0" err="1" smtClean="0"/>
              <a:t>membutuhkan</a:t>
            </a:r>
            <a:r>
              <a:rPr lang="en-US" sz="2800" dirty="0" smtClean="0"/>
              <a:t> </a:t>
            </a:r>
            <a:r>
              <a:rPr lang="en-US" sz="2800" dirty="0" err="1" smtClean="0"/>
              <a:t>banyak</a:t>
            </a:r>
            <a:r>
              <a:rPr lang="en-US" sz="2800" dirty="0" smtClean="0"/>
              <a:t> </a:t>
            </a:r>
            <a:r>
              <a:rPr lang="en-US" sz="2800" dirty="0" err="1" smtClean="0"/>
              <a:t>operasi</a:t>
            </a:r>
            <a:r>
              <a:rPr lang="en-US" sz="2800" dirty="0" smtClean="0"/>
              <a:t> </a:t>
            </a:r>
            <a:r>
              <a:rPr lang="en-US" sz="2800" dirty="0" err="1" smtClean="0"/>
              <a:t>aritmetika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berulang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karena</a:t>
            </a:r>
            <a:r>
              <a:rPr lang="en-US" sz="2800" dirty="0" smtClean="0"/>
              <a:t> </a:t>
            </a:r>
            <a:r>
              <a:rPr lang="en-US" sz="2800" dirty="0" err="1" smtClean="0"/>
              <a:t>itu</a:t>
            </a:r>
            <a:r>
              <a:rPr lang="en-US" sz="2800" dirty="0" smtClean="0"/>
              <a:t>, </a:t>
            </a:r>
            <a:r>
              <a:rPr lang="en-US" sz="2800" dirty="0" err="1" smtClean="0"/>
              <a:t>komputer</a:t>
            </a:r>
            <a:r>
              <a:rPr lang="en-US" sz="2800" dirty="0" smtClean="0"/>
              <a:t> </a:t>
            </a:r>
            <a:r>
              <a:rPr lang="en-US" sz="2800" dirty="0" err="1" smtClean="0"/>
              <a:t>berguna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 </a:t>
            </a:r>
            <a:r>
              <a:rPr lang="en-US" sz="2800" dirty="0" err="1" smtClean="0"/>
              <a:t>membantu</a:t>
            </a:r>
            <a:r>
              <a:rPr lang="en-US" sz="2800" dirty="0" smtClean="0"/>
              <a:t> </a:t>
            </a:r>
            <a:r>
              <a:rPr lang="en-US" sz="2800" dirty="0" err="1" smtClean="0"/>
              <a:t>perhitungan</a:t>
            </a:r>
            <a:r>
              <a:rPr lang="en-US" sz="2800" dirty="0" smtClean="0"/>
              <a:t>. </a:t>
            </a:r>
            <a:r>
              <a:rPr lang="en-US" sz="2800" dirty="0" err="1" smtClean="0"/>
              <a:t>Komputer</a:t>
            </a:r>
            <a:r>
              <a:rPr lang="en-US" sz="2800" dirty="0" smtClean="0"/>
              <a:t> </a:t>
            </a:r>
            <a:r>
              <a:rPr lang="en-US" sz="2800" dirty="0" err="1" smtClean="0"/>
              <a:t>menjadi</a:t>
            </a:r>
            <a:r>
              <a:rPr lang="en-US" sz="2800" dirty="0" smtClean="0"/>
              <a:t> </a:t>
            </a:r>
            <a:r>
              <a:rPr lang="en-US" sz="2800" dirty="0" err="1" smtClean="0"/>
              <a:t>kebutuhan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penting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metode</a:t>
            </a:r>
            <a:r>
              <a:rPr lang="en-US" sz="2800" dirty="0" smtClean="0"/>
              <a:t> </a:t>
            </a:r>
            <a:r>
              <a:rPr lang="en-US" sz="2800" dirty="0" err="1" smtClean="0"/>
              <a:t>numerik</a:t>
            </a:r>
            <a:r>
              <a:rPr lang="en-US" sz="2800" dirty="0" smtClean="0"/>
              <a:t>.</a:t>
            </a:r>
          </a:p>
          <a:p>
            <a:endParaRPr lang="en-US" sz="2800" dirty="0" smtClean="0"/>
          </a:p>
          <a:p>
            <a:r>
              <a:rPr lang="en-US" sz="2800" dirty="0" err="1" smtClean="0"/>
              <a:t>Metode</a:t>
            </a:r>
            <a:r>
              <a:rPr lang="en-US" sz="2800" dirty="0" smtClean="0"/>
              <a:t> </a:t>
            </a:r>
            <a:r>
              <a:rPr lang="en-US" sz="2800" dirty="0" err="1" smtClean="0"/>
              <a:t>numerik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dasarnya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algoritma</a:t>
            </a:r>
            <a:r>
              <a:rPr lang="en-US" sz="2800" dirty="0" smtClean="0"/>
              <a:t> </a:t>
            </a:r>
            <a:r>
              <a:rPr lang="en-US" sz="2800" dirty="0" err="1" smtClean="0"/>
              <a:t>sehingga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diprogram</a:t>
            </a:r>
            <a:r>
              <a:rPr lang="en-US" sz="2800" dirty="0" smtClean="0"/>
              <a:t>.  </a:t>
            </a:r>
          </a:p>
          <a:p>
            <a:r>
              <a:rPr lang="en-US" sz="2800" dirty="0" err="1" smtClean="0"/>
              <a:t>Peranan</a:t>
            </a:r>
            <a:r>
              <a:rPr lang="en-US" sz="2800" dirty="0" smtClean="0"/>
              <a:t> </a:t>
            </a:r>
            <a:r>
              <a:rPr lang="en-US" sz="2800" dirty="0" err="1" smtClean="0"/>
              <a:t>orang</a:t>
            </a:r>
            <a:r>
              <a:rPr lang="en-US" sz="2800" dirty="0" smtClean="0"/>
              <a:t> </a:t>
            </a:r>
            <a:r>
              <a:rPr lang="en-US" sz="2800" dirty="0" err="1" smtClean="0"/>
              <a:t>Informatika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fase</a:t>
            </a:r>
            <a:r>
              <a:rPr lang="en-US" sz="2800" dirty="0" smtClean="0"/>
              <a:t> </a:t>
            </a:r>
            <a:r>
              <a:rPr lang="en-US" sz="2800" dirty="0" err="1" smtClean="0"/>
              <a:t>pemrograman</a:t>
            </a:r>
            <a:r>
              <a:rPr lang="en-US" sz="2800" dirty="0" smtClean="0"/>
              <a:t> </a:t>
            </a:r>
            <a:r>
              <a:rPr lang="en-US" sz="2800" dirty="0" err="1" smtClean="0"/>
              <a:t>numerik</a:t>
            </a:r>
            <a:r>
              <a:rPr lang="en-US" sz="2800" dirty="0" smtClean="0"/>
              <a:t>.  </a:t>
            </a:r>
          </a:p>
          <a:p>
            <a:endParaRPr lang="en-US" sz="2800" dirty="0" smtClean="0"/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9399-CFCF-4275-804F-E2CC1C7438E6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92500" lnSpcReduction="20000"/>
          </a:bodyPr>
          <a:lstStyle/>
          <a:p>
            <a:pPr marL="0" indent="0"/>
            <a:r>
              <a:rPr lang="en-US" sz="2400" dirty="0" smtClean="0"/>
              <a:t>   </a:t>
            </a:r>
            <a:r>
              <a:rPr lang="en-US" sz="2400" dirty="0" err="1" smtClean="0"/>
              <a:t>Tahapan</a:t>
            </a:r>
            <a:r>
              <a:rPr lang="en-US" sz="2400" dirty="0" smtClean="0"/>
              <a:t> </a:t>
            </a:r>
            <a:r>
              <a:rPr lang="en-US" sz="2400" dirty="0" err="1" smtClean="0"/>
              <a:t>penyelesaian</a:t>
            </a:r>
            <a:r>
              <a:rPr lang="en-US" sz="2400" dirty="0" smtClean="0"/>
              <a:t> </a:t>
            </a:r>
            <a:r>
              <a:rPr lang="en-US" sz="2400" dirty="0" err="1" smtClean="0"/>
              <a:t>persoalan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numerik</a:t>
            </a:r>
            <a:r>
              <a:rPr lang="en-US" sz="2400" dirty="0" smtClean="0"/>
              <a:t>:</a:t>
            </a:r>
          </a:p>
          <a:p>
            <a:pPr marL="0" lvl="0" indent="0">
              <a:buNone/>
            </a:pPr>
            <a:r>
              <a:rPr lang="en-US" sz="2400" dirty="0" smtClean="0"/>
              <a:t>	1. </a:t>
            </a:r>
            <a:r>
              <a:rPr lang="en-US" sz="2400" b="1" dirty="0" err="1"/>
              <a:t>Pemodelan</a:t>
            </a:r>
            <a:endParaRPr lang="en-US" sz="2400" dirty="0"/>
          </a:p>
          <a:p>
            <a:pPr marL="0" lvl="0" indent="0">
              <a:buNone/>
            </a:pPr>
            <a:r>
              <a:rPr lang="en-US" sz="2400" dirty="0" smtClean="0"/>
              <a:t>	2. </a:t>
            </a:r>
            <a:r>
              <a:rPr lang="en-US" sz="2400" b="1" dirty="0" err="1"/>
              <a:t>Penyederhanaan</a:t>
            </a:r>
            <a:r>
              <a:rPr lang="en-US" sz="2400" b="1" dirty="0"/>
              <a:t> model</a:t>
            </a:r>
            <a:endParaRPr lang="en-US" sz="2400" dirty="0"/>
          </a:p>
          <a:p>
            <a:pPr marL="0" lvl="0" indent="0">
              <a:buNone/>
            </a:pPr>
            <a:r>
              <a:rPr lang="en-US" sz="2400" dirty="0" smtClean="0"/>
              <a:t>	3. </a:t>
            </a:r>
            <a:r>
              <a:rPr lang="en-US" sz="2400" b="1" dirty="0" err="1"/>
              <a:t>Formulasi</a:t>
            </a:r>
            <a:r>
              <a:rPr lang="en-US" sz="2400" b="1" dirty="0"/>
              <a:t> </a:t>
            </a:r>
            <a:r>
              <a:rPr lang="en-US" sz="2400" b="1" dirty="0" err="1"/>
              <a:t>numerik</a:t>
            </a:r>
            <a:endParaRPr lang="en-US" sz="2400" dirty="0"/>
          </a:p>
          <a:p>
            <a:pPr marL="0" lvl="0" indent="0">
              <a:buNone/>
            </a:pPr>
            <a:r>
              <a:rPr lang="en-US" sz="2400" dirty="0" smtClean="0"/>
              <a:t>	     - </a:t>
            </a:r>
            <a:r>
              <a:rPr lang="en-US" sz="2400" dirty="0" err="1" smtClean="0"/>
              <a:t>menentukan</a:t>
            </a:r>
            <a:r>
              <a:rPr lang="en-US" sz="2400" dirty="0" smtClean="0"/>
              <a:t> </a:t>
            </a:r>
            <a:r>
              <a:rPr lang="en-US" sz="2400" dirty="0" err="1" smtClean="0"/>
              <a:t>metode</a:t>
            </a:r>
            <a:r>
              <a:rPr lang="en-US" sz="2400" dirty="0" smtClean="0"/>
              <a:t> </a:t>
            </a:r>
            <a:r>
              <a:rPr lang="en-US" sz="2400" dirty="0" err="1" smtClean="0"/>
              <a:t>nuemrik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dipakai</a:t>
            </a:r>
            <a:r>
              <a:rPr lang="en-US" sz="2400" dirty="0" smtClean="0"/>
              <a:t>		</a:t>
            </a:r>
          </a:p>
          <a:p>
            <a:pPr marL="0" lv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     - </a:t>
            </a:r>
            <a:r>
              <a:rPr lang="en-US" sz="2400" dirty="0" err="1" smtClean="0"/>
              <a:t>membuat</a:t>
            </a:r>
            <a:r>
              <a:rPr lang="en-US" sz="2400" dirty="0" smtClean="0"/>
              <a:t> </a:t>
            </a:r>
            <a:r>
              <a:rPr lang="en-US" sz="2400" dirty="0" err="1" smtClean="0"/>
              <a:t>algoritma</a:t>
            </a:r>
            <a:r>
              <a:rPr lang="en-US" sz="2400" dirty="0" smtClean="0"/>
              <a:t> </a:t>
            </a:r>
            <a:r>
              <a:rPr lang="en-US" sz="2400" dirty="0" err="1" smtClean="0"/>
              <a:t>penyelesaian</a:t>
            </a:r>
            <a:endParaRPr lang="en-US" sz="2400" dirty="0" smtClean="0"/>
          </a:p>
          <a:p>
            <a:pPr marL="0" lvl="0" indent="0">
              <a:buNone/>
            </a:pPr>
            <a:r>
              <a:rPr lang="en-US" sz="2400" dirty="0" smtClean="0"/>
              <a:t>	4. </a:t>
            </a:r>
            <a:r>
              <a:rPr lang="en-US" sz="2400" b="1" dirty="0" err="1"/>
              <a:t>Pemrograman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	     - coding		</a:t>
            </a:r>
          </a:p>
          <a:p>
            <a:pPr marL="0" indent="0">
              <a:buNone/>
            </a:pPr>
            <a:r>
              <a:rPr lang="en-US" sz="2400" dirty="0" smtClean="0"/>
              <a:t>	5. </a:t>
            </a:r>
            <a:r>
              <a:rPr lang="en-US" sz="2400" b="1" dirty="0" err="1" smtClean="0"/>
              <a:t>Pengujian</a:t>
            </a:r>
            <a:endParaRPr lang="en-US" sz="2400" b="1" dirty="0" smtClean="0"/>
          </a:p>
          <a:p>
            <a:pPr marL="0" indent="0">
              <a:buNone/>
            </a:pPr>
            <a:r>
              <a:rPr lang="en-US" sz="2400" dirty="0" smtClean="0"/>
              <a:t>	     - </a:t>
            </a:r>
            <a:r>
              <a:rPr lang="en-US" sz="2400" dirty="0" err="1" smtClean="0"/>
              <a:t>tes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data </a:t>
            </a:r>
            <a:r>
              <a:rPr lang="en-US" sz="2400" dirty="0" err="1" smtClean="0"/>
              <a:t>uji</a:t>
            </a:r>
            <a:r>
              <a:rPr lang="en-US" sz="2400" dirty="0" smtClean="0"/>
              <a:t>		</a:t>
            </a:r>
          </a:p>
          <a:p>
            <a:pPr marL="0" indent="0">
              <a:buNone/>
            </a:pPr>
            <a:r>
              <a:rPr lang="en-US" sz="2400" dirty="0" smtClean="0"/>
              <a:t>	6. </a:t>
            </a:r>
            <a:r>
              <a:rPr lang="en-US" sz="2400" b="1" dirty="0" err="1" smtClean="0"/>
              <a:t>Evaluasi</a:t>
            </a:r>
            <a:endParaRPr lang="en-US" sz="2400" b="1" dirty="0" smtClean="0"/>
          </a:p>
          <a:p>
            <a:pPr marL="0" indent="0">
              <a:buNone/>
            </a:pPr>
            <a:r>
              <a:rPr lang="en-US" sz="2400" b="1" dirty="0" smtClean="0"/>
              <a:t>	     - </a:t>
            </a:r>
            <a:r>
              <a:rPr lang="en-US" sz="2400" dirty="0" smtClean="0"/>
              <a:t> </a:t>
            </a:r>
            <a:r>
              <a:rPr lang="en-US" sz="2400" dirty="0" err="1" smtClean="0"/>
              <a:t>menganalisis</a:t>
            </a:r>
            <a:r>
              <a:rPr lang="en-US" sz="2400" dirty="0" smtClean="0"/>
              <a:t> </a:t>
            </a:r>
            <a:r>
              <a:rPr lang="en-US" sz="2400" dirty="0" err="1" smtClean="0"/>
              <a:t>hasil</a:t>
            </a:r>
            <a:r>
              <a:rPr lang="en-US" sz="2400" dirty="0" smtClean="0"/>
              <a:t> </a:t>
            </a:r>
            <a:r>
              <a:rPr lang="en-US" sz="2400" dirty="0" err="1" smtClean="0"/>
              <a:t>numerik</a:t>
            </a:r>
            <a:r>
              <a:rPr lang="en-US" sz="2400" b="1" dirty="0" smtClean="0"/>
              <a:t>	</a:t>
            </a:r>
            <a:endParaRPr lang="en-US" sz="2400" b="1" dirty="0"/>
          </a:p>
          <a:p>
            <a:pPr marL="0" indent="0"/>
            <a:endParaRPr lang="en-US" sz="2400" b="1" dirty="0" smtClean="0"/>
          </a:p>
          <a:p>
            <a:pPr marL="290513" indent="-290513"/>
            <a:r>
              <a:rPr lang="en-US" sz="2400" dirty="0" err="1" smtClean="0"/>
              <a:t>Tahap</a:t>
            </a:r>
            <a:r>
              <a:rPr lang="en-US" sz="2400" dirty="0" smtClean="0"/>
              <a:t> 1 </a:t>
            </a:r>
            <a:r>
              <a:rPr lang="en-US" sz="2400" dirty="0" err="1" smtClean="0"/>
              <a:t>dan</a:t>
            </a:r>
            <a:r>
              <a:rPr lang="en-US" sz="2400" dirty="0" smtClean="0"/>
              <a:t> 2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pekerjaan</a:t>
            </a:r>
            <a:r>
              <a:rPr lang="en-US" sz="2400" dirty="0" smtClean="0"/>
              <a:t> </a:t>
            </a:r>
            <a:r>
              <a:rPr lang="en-US" sz="2400" dirty="0" err="1" smtClean="0"/>
              <a:t>ahli</a:t>
            </a:r>
            <a:r>
              <a:rPr lang="en-US" sz="2400" dirty="0" smtClean="0"/>
              <a:t> yang </a:t>
            </a:r>
            <a:r>
              <a:rPr lang="en-US" sz="2400" dirty="0" err="1" smtClean="0"/>
              <a:t>sesuai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bidangnya</a:t>
            </a:r>
            <a:r>
              <a:rPr lang="en-US" sz="2400" dirty="0" smtClean="0"/>
              <a:t>; </a:t>
            </a:r>
            <a:r>
              <a:rPr lang="en-US" sz="2400" dirty="0" err="1" smtClean="0"/>
              <a:t>Tahap</a:t>
            </a:r>
            <a:r>
              <a:rPr lang="en-US" sz="2400" dirty="0" smtClean="0"/>
              <a:t> 3 </a:t>
            </a:r>
            <a:r>
              <a:rPr lang="en-US" sz="2400" dirty="0" err="1" smtClean="0"/>
              <a:t>dan</a:t>
            </a:r>
            <a:r>
              <a:rPr lang="en-US" sz="2400" dirty="0" smtClean="0"/>
              <a:t> 4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tugas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informatikawan</a:t>
            </a:r>
            <a:r>
              <a:rPr lang="en-US" sz="2400" dirty="0" smtClean="0"/>
              <a:t>;</a:t>
            </a:r>
          </a:p>
          <a:p>
            <a:pPr marL="290513" indent="-290513">
              <a:buNone/>
            </a:pPr>
            <a:r>
              <a:rPr lang="en-US" sz="2400" dirty="0"/>
              <a:t>	</a:t>
            </a:r>
            <a:r>
              <a:rPr lang="en-US" sz="2400" dirty="0" err="1" smtClean="0"/>
              <a:t>Tahap</a:t>
            </a:r>
            <a:r>
              <a:rPr lang="en-US" sz="2400" dirty="0" smtClean="0"/>
              <a:t> 5 </a:t>
            </a:r>
            <a:r>
              <a:rPr lang="en-US" sz="2400" dirty="0" err="1" smtClean="0"/>
              <a:t>dan</a:t>
            </a:r>
            <a:r>
              <a:rPr lang="en-US" sz="2400" dirty="0" smtClean="0"/>
              <a:t> 6 </a:t>
            </a:r>
            <a:r>
              <a:rPr lang="en-US" sz="2400" dirty="0" err="1" smtClean="0"/>
              <a:t>melibatkan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informatikawan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ahli</a:t>
            </a:r>
            <a:r>
              <a:rPr lang="en-US" sz="2400" dirty="0" smtClean="0"/>
              <a:t> yang </a:t>
            </a:r>
            <a:r>
              <a:rPr lang="en-US" sz="2400" dirty="0" err="1" smtClean="0"/>
              <a:t>sesuai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bidangnya</a:t>
            </a:r>
            <a:r>
              <a:rPr lang="en-US" sz="2400" dirty="0" smtClean="0"/>
              <a:t>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9399-CFCF-4275-804F-E2CC1C7438E6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r>
              <a:rPr lang="en-US" sz="2400" b="1" dirty="0" err="1" smtClean="0"/>
              <a:t>Contoh</a:t>
            </a:r>
            <a:r>
              <a:rPr lang="en-US" sz="2400" b="1" dirty="0" smtClean="0"/>
              <a:t> 4</a:t>
            </a:r>
            <a:r>
              <a:rPr lang="en-US" sz="2400" dirty="0" smtClean="0"/>
              <a:t>: </a:t>
            </a:r>
            <a:r>
              <a:rPr lang="en-US" sz="2400" dirty="0" err="1"/>
              <a:t>Sebuah</a:t>
            </a:r>
            <a:r>
              <a:rPr lang="en-US" sz="2400" dirty="0"/>
              <a:t> bola </a:t>
            </a:r>
            <a:r>
              <a:rPr lang="en-US" sz="2400" dirty="0" err="1"/>
              <a:t>logam</a:t>
            </a:r>
            <a:r>
              <a:rPr lang="en-US" sz="2400" dirty="0"/>
              <a:t> </a:t>
            </a:r>
            <a:r>
              <a:rPr lang="en-US" sz="2400" dirty="0" err="1"/>
              <a:t>dipanaskan</a:t>
            </a:r>
            <a:r>
              <a:rPr lang="en-US" sz="2400" dirty="0"/>
              <a:t> </a:t>
            </a:r>
            <a:r>
              <a:rPr lang="en-US" sz="2400" dirty="0" err="1"/>
              <a:t>sampai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suhu</a:t>
            </a:r>
            <a:r>
              <a:rPr lang="en-US" sz="2400" dirty="0"/>
              <a:t> 100</a:t>
            </a:r>
            <a:r>
              <a:rPr lang="en-US" sz="2400" dirty="0">
                <a:sym typeface="Symbol"/>
              </a:rPr>
              <a:t></a:t>
            </a:r>
            <a:r>
              <a:rPr lang="en-US" sz="2400" dirty="0"/>
              <a:t>C. </a:t>
            </a:r>
            <a:r>
              <a:rPr lang="en-US" sz="2400" dirty="0" err="1"/>
              <a:t>Kemudian</a:t>
            </a:r>
            <a:r>
              <a:rPr lang="en-US" sz="2400" dirty="0"/>
              <a:t>,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saat</a:t>
            </a:r>
            <a:r>
              <a:rPr lang="en-US" sz="2400" dirty="0"/>
              <a:t> t = 0, bola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dimasukkan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air yang </a:t>
            </a:r>
            <a:r>
              <a:rPr lang="en-US" sz="2400" dirty="0" err="1"/>
              <a:t>bersuhu</a:t>
            </a:r>
            <a:r>
              <a:rPr lang="en-US" sz="2400" dirty="0"/>
              <a:t> 30</a:t>
            </a:r>
            <a:r>
              <a:rPr lang="en-US" sz="2400" dirty="0">
                <a:sym typeface="Symbol"/>
              </a:rPr>
              <a:t></a:t>
            </a:r>
            <a:r>
              <a:rPr lang="en-US" sz="2400" dirty="0"/>
              <a:t>C. </a:t>
            </a:r>
            <a:r>
              <a:rPr lang="en-US" sz="2400" dirty="0" err="1"/>
              <a:t>Setelah</a:t>
            </a:r>
            <a:r>
              <a:rPr lang="en-US" sz="2400" dirty="0"/>
              <a:t> 3 </a:t>
            </a:r>
            <a:r>
              <a:rPr lang="en-US" sz="2400" dirty="0" err="1"/>
              <a:t>menit</a:t>
            </a:r>
            <a:r>
              <a:rPr lang="en-US" sz="2400" dirty="0"/>
              <a:t>, </a:t>
            </a:r>
            <a:r>
              <a:rPr lang="en-US" sz="2400" dirty="0" err="1"/>
              <a:t>suhu</a:t>
            </a:r>
            <a:r>
              <a:rPr lang="en-US" sz="2400" dirty="0"/>
              <a:t> bola </a:t>
            </a:r>
            <a:r>
              <a:rPr lang="en-US" sz="2400" dirty="0" err="1"/>
              <a:t>berkurang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70</a:t>
            </a:r>
            <a:r>
              <a:rPr lang="en-US" sz="2400" dirty="0">
                <a:sym typeface="Symbol"/>
              </a:rPr>
              <a:t></a:t>
            </a:r>
            <a:r>
              <a:rPr lang="en-US" sz="2400" dirty="0"/>
              <a:t>C. </a:t>
            </a:r>
            <a:r>
              <a:rPr lang="en-US" sz="2400" dirty="0" err="1"/>
              <a:t>Tentukan</a:t>
            </a:r>
            <a:r>
              <a:rPr lang="en-US" sz="2400" dirty="0"/>
              <a:t> </a:t>
            </a:r>
            <a:r>
              <a:rPr lang="en-US" sz="2400" dirty="0" err="1"/>
              <a:t>suhu</a:t>
            </a:r>
            <a:r>
              <a:rPr lang="en-US" sz="2400" dirty="0"/>
              <a:t> bola </a:t>
            </a:r>
            <a:r>
              <a:rPr lang="en-US" sz="2400" dirty="0" err="1"/>
              <a:t>setelah</a:t>
            </a:r>
            <a:r>
              <a:rPr lang="en-US" sz="2400" dirty="0"/>
              <a:t> 22.78 </a:t>
            </a:r>
            <a:r>
              <a:rPr lang="en-US" sz="2400" dirty="0" err="1"/>
              <a:t>menit</a:t>
            </a:r>
            <a:r>
              <a:rPr lang="en-US" sz="2400" dirty="0"/>
              <a:t> </a:t>
            </a:r>
            <a:r>
              <a:rPr lang="en-US" sz="2400" dirty="0" err="1"/>
              <a:t>menit</a:t>
            </a:r>
            <a:r>
              <a:rPr lang="en-US" sz="2400" dirty="0"/>
              <a:t>. </a:t>
            </a:r>
            <a:r>
              <a:rPr lang="en-US" sz="2400" dirty="0" err="1"/>
              <a:t>Diketahui</a:t>
            </a:r>
            <a:r>
              <a:rPr lang="en-US" sz="2400" dirty="0"/>
              <a:t> </a:t>
            </a:r>
            <a:r>
              <a:rPr lang="en-US" sz="2400" dirty="0" err="1"/>
              <a:t>tetapan</a:t>
            </a:r>
            <a:r>
              <a:rPr lang="en-US" sz="2400" dirty="0"/>
              <a:t> </a:t>
            </a:r>
            <a:r>
              <a:rPr lang="en-US" sz="2400" dirty="0" err="1"/>
              <a:t>pendinginan</a:t>
            </a:r>
            <a:r>
              <a:rPr lang="en-US" sz="2400" dirty="0"/>
              <a:t> bola </a:t>
            </a:r>
            <a:r>
              <a:rPr lang="en-US" sz="2400" dirty="0" err="1"/>
              <a:t>logam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0.1865</a:t>
            </a:r>
            <a:r>
              <a:rPr lang="en-US" sz="2400" dirty="0" smtClean="0"/>
              <a:t>.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Pemodelan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ahli</a:t>
            </a:r>
            <a:r>
              <a:rPr lang="en-US" sz="2400" dirty="0" smtClean="0"/>
              <a:t> </a:t>
            </a:r>
            <a:r>
              <a:rPr lang="en-US" sz="2400" dirty="0" err="1" smtClean="0"/>
              <a:t>fisika</a:t>
            </a:r>
            <a:r>
              <a:rPr lang="en-US" sz="2400" dirty="0" smtClean="0"/>
              <a:t>: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 </a:t>
            </a:r>
            <a:r>
              <a:rPr lang="en-US" sz="2400" dirty="0" err="1"/>
              <a:t>pendinginan</a:t>
            </a:r>
            <a:r>
              <a:rPr lang="en-US" sz="2400" dirty="0"/>
              <a:t> Newton, </a:t>
            </a:r>
            <a:r>
              <a:rPr lang="en-US" sz="2400" dirty="0" err="1"/>
              <a:t>laju</a:t>
            </a:r>
            <a:r>
              <a:rPr lang="en-US" sz="2400" dirty="0"/>
              <a:t> </a:t>
            </a:r>
            <a:r>
              <a:rPr lang="en-US" sz="2400" dirty="0" err="1"/>
              <a:t>pendinginan</a:t>
            </a:r>
            <a:r>
              <a:rPr lang="en-US" sz="2400" dirty="0"/>
              <a:t> bola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detiknya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endParaRPr lang="en-US" sz="2400" dirty="0"/>
          </a:p>
          <a:p>
            <a:pPr>
              <a:buNone/>
            </a:pPr>
            <a:r>
              <a:rPr lang="en-US" sz="2400" i="1" dirty="0"/>
              <a:t>	</a:t>
            </a:r>
            <a:r>
              <a:rPr lang="en-US" sz="2400" i="1" dirty="0" smtClean="0"/>
              <a:t>		</a:t>
            </a:r>
            <a:r>
              <a:rPr lang="en-US" sz="2400" i="1" dirty="0" err="1" smtClean="0"/>
              <a:t>dT</a:t>
            </a:r>
            <a:r>
              <a:rPr lang="en-US" sz="2400" i="1" dirty="0" smtClean="0"/>
              <a:t>/</a:t>
            </a:r>
            <a:r>
              <a:rPr lang="en-US" sz="2400" i="1" dirty="0" err="1" smtClean="0"/>
              <a:t>dt</a:t>
            </a:r>
            <a:r>
              <a:rPr lang="en-US" sz="2400" i="1" dirty="0" smtClean="0"/>
              <a:t> </a:t>
            </a:r>
            <a:r>
              <a:rPr lang="en-US" sz="2400" i="1" dirty="0"/>
              <a:t>= -k(T </a:t>
            </a:r>
            <a:r>
              <a:rPr lang="en-US" sz="2400" i="1" dirty="0" smtClean="0"/>
              <a:t>– </a:t>
            </a:r>
            <a:r>
              <a:rPr lang="en-US" sz="2400" dirty="0" smtClean="0"/>
              <a:t>30); </a:t>
            </a:r>
            <a:r>
              <a:rPr lang="en-US" sz="2400" i="1" dirty="0"/>
              <a:t>T</a:t>
            </a:r>
            <a:r>
              <a:rPr lang="en-US" sz="2400" dirty="0"/>
              <a:t>(0)=</a:t>
            </a:r>
            <a:r>
              <a:rPr lang="en-US" sz="2400" dirty="0" smtClean="0"/>
              <a:t>100  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Ditanya</a:t>
            </a:r>
            <a:r>
              <a:rPr lang="en-US" sz="2400" dirty="0" smtClean="0"/>
              <a:t>: T(22.78) = ?</a:t>
            </a:r>
            <a:endParaRPr lang="en-US" sz="2400" dirty="0"/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Formulasi</a:t>
            </a:r>
            <a:r>
              <a:rPr lang="en-US" sz="2400" dirty="0" smtClean="0"/>
              <a:t> </a:t>
            </a:r>
            <a:r>
              <a:rPr lang="en-US" sz="2400" dirty="0" err="1" smtClean="0"/>
              <a:t>numerik</a:t>
            </a:r>
            <a:r>
              <a:rPr lang="en-US" sz="2400" dirty="0" smtClean="0"/>
              <a:t>: </a:t>
            </a:r>
            <a:r>
              <a:rPr lang="en-US" sz="2400" dirty="0" err="1" smtClean="0"/>
              <a:t>menggunakan</a:t>
            </a:r>
            <a:r>
              <a:rPr lang="en-US" sz="2400" dirty="0" smtClean="0"/>
              <a:t> </a:t>
            </a:r>
            <a:r>
              <a:rPr lang="en-US" sz="2400" dirty="0" err="1" smtClean="0"/>
              <a:t>metode</a:t>
            </a:r>
            <a:r>
              <a:rPr lang="en-US" sz="2400" dirty="0" smtClean="0"/>
              <a:t> </a:t>
            </a:r>
            <a:r>
              <a:rPr lang="en-US" sz="2400" dirty="0" err="1" smtClean="0"/>
              <a:t>Runge-Kutta</a:t>
            </a:r>
            <a:r>
              <a:rPr lang="en-US" sz="2400" dirty="0" smtClean="0"/>
              <a:t> 9salah </a:t>
            </a:r>
            <a:r>
              <a:rPr lang="en-US" sz="2400" dirty="0" err="1" smtClean="0"/>
              <a:t>satu</a:t>
            </a:r>
            <a:r>
              <a:rPr lang="en-US" sz="2400" dirty="0" smtClean="0"/>
              <a:t> </a:t>
            </a:r>
            <a:r>
              <a:rPr lang="en-US" sz="2400" dirty="0" err="1" smtClean="0"/>
              <a:t>metode</a:t>
            </a:r>
            <a:r>
              <a:rPr lang="en-US" sz="2400" dirty="0" smtClean="0"/>
              <a:t> </a:t>
            </a:r>
            <a:r>
              <a:rPr lang="en-US" sz="2400" dirty="0" err="1" smtClean="0"/>
              <a:t>numerik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penyelesaian</a:t>
            </a:r>
            <a:r>
              <a:rPr lang="en-US" sz="2400" dirty="0" smtClean="0"/>
              <a:t> PDB)</a:t>
            </a:r>
            <a:endParaRPr lang="en-US" sz="2400" dirty="0"/>
          </a:p>
          <a:p>
            <a:pPr>
              <a:buNone/>
            </a:pPr>
            <a:endParaRPr lang="en-US" sz="2400" dirty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9399-CFCF-4275-804F-E2CC1C7438E6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Dipelajari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Numerik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err="1" smtClean="0"/>
              <a:t>Solusi</a:t>
            </a:r>
            <a:r>
              <a:rPr lang="en-US" b="1" dirty="0" smtClean="0"/>
              <a:t> </a:t>
            </a:r>
            <a:r>
              <a:rPr lang="en-US" b="1" dirty="0" err="1"/>
              <a:t>persamaan</a:t>
            </a:r>
            <a:r>
              <a:rPr lang="en-US" b="1" dirty="0"/>
              <a:t> </a:t>
            </a:r>
            <a:r>
              <a:rPr lang="en-US" b="1" dirty="0" err="1" smtClean="0"/>
              <a:t>nirlanjar</a:t>
            </a:r>
            <a:endParaRPr lang="en-US" b="1" dirty="0" smtClean="0"/>
          </a:p>
          <a:p>
            <a:pPr marL="514350" indent="-514350">
              <a:buNone/>
            </a:pPr>
            <a:r>
              <a:rPr lang="en-US" b="1" dirty="0"/>
              <a:t>	</a:t>
            </a:r>
            <a:r>
              <a:rPr lang="en-US" dirty="0" err="1" smtClean="0"/>
              <a:t>Temukan</a:t>
            </a:r>
            <a:r>
              <a:rPr lang="en-US" dirty="0" smtClean="0"/>
              <a:t> x 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= 0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9399-CFCF-4275-804F-E2CC1C7438E6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6625" name="Object 1"/>
          <p:cNvGraphicFramePr>
            <a:graphicFrameLocks noChangeAspect="1"/>
          </p:cNvGraphicFramePr>
          <p:nvPr/>
        </p:nvGraphicFramePr>
        <p:xfrm>
          <a:off x="2057400" y="3200400"/>
          <a:ext cx="3535094" cy="2819400"/>
        </p:xfrm>
        <a:graphic>
          <a:graphicData uri="http://schemas.openxmlformats.org/presentationml/2006/ole">
            <p:oleObj spid="_x0000_s26625" name="Visio" r:id="rId3" imgW="1740408" imgH="1385316" progId="Visio.Drawing.11">
              <p:embed/>
            </p:oleObj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marL="514350" lvl="0" indent="-514350">
              <a:buFont typeface="+mj-lt"/>
              <a:buAutoNum type="arabicPeriod" startAt="2"/>
            </a:pPr>
            <a:r>
              <a:rPr lang="en-US" b="1" dirty="0" err="1"/>
              <a:t>Solusi</a:t>
            </a:r>
            <a:r>
              <a:rPr lang="en-US" b="1" dirty="0"/>
              <a:t> </a:t>
            </a:r>
            <a:r>
              <a:rPr lang="en-US" b="1" dirty="0" err="1"/>
              <a:t>sistem</a:t>
            </a:r>
            <a:r>
              <a:rPr lang="en-US" b="1" dirty="0"/>
              <a:t> </a:t>
            </a:r>
            <a:r>
              <a:rPr lang="en-US" b="1" dirty="0" err="1"/>
              <a:t>persamaan</a:t>
            </a:r>
            <a:r>
              <a:rPr lang="en-US" b="1" dirty="0"/>
              <a:t> </a:t>
            </a:r>
            <a:r>
              <a:rPr lang="en-US" b="1" dirty="0" err="1"/>
              <a:t>lanjar</a:t>
            </a:r>
            <a:endParaRPr lang="en-US" dirty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2800" dirty="0" err="1" smtClean="0"/>
              <a:t>Selesaikan</a:t>
            </a:r>
            <a:r>
              <a:rPr lang="en-US" sz="2800" dirty="0" smtClean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persamaan</a:t>
            </a:r>
            <a:r>
              <a:rPr lang="en-US" sz="2800" dirty="0"/>
              <a:t> </a:t>
            </a:r>
            <a:r>
              <a:rPr lang="en-US" sz="2800" dirty="0" err="1" smtClean="0"/>
              <a:t>lanjar</a:t>
            </a:r>
            <a:r>
              <a:rPr lang="en-US" sz="2800" dirty="0" smtClean="0"/>
              <a:t> </a:t>
            </a:r>
            <a:r>
              <a:rPr lang="en-US" sz="2800" dirty="0" err="1" smtClean="0"/>
              <a:t>seperti</a:t>
            </a:r>
            <a:endParaRPr lang="en-US" sz="2800" dirty="0"/>
          </a:p>
          <a:p>
            <a:pPr>
              <a:buNone/>
            </a:pPr>
            <a:r>
              <a:rPr lang="en-US" sz="2800" dirty="0"/>
              <a:t>  	    </a:t>
            </a:r>
            <a:r>
              <a:rPr lang="en-US" sz="2800" dirty="0" smtClean="0"/>
              <a:t>	</a:t>
            </a:r>
            <a:r>
              <a:rPr lang="en-US" sz="2800" i="1" dirty="0" smtClean="0"/>
              <a:t>a</a:t>
            </a:r>
            <a:r>
              <a:rPr lang="en-US" sz="2800" baseline="-25000" dirty="0" smtClean="0"/>
              <a:t>11</a:t>
            </a:r>
            <a:r>
              <a:rPr lang="en-US" sz="2800" i="1" dirty="0" smtClean="0"/>
              <a:t>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 </a:t>
            </a:r>
            <a:r>
              <a:rPr lang="en-US" sz="2800" dirty="0"/>
              <a:t>+ </a:t>
            </a:r>
            <a:r>
              <a:rPr lang="en-US" sz="2800" i="1" dirty="0"/>
              <a:t>a</a:t>
            </a:r>
            <a:r>
              <a:rPr lang="en-US" sz="2800" baseline="-25000" dirty="0"/>
              <a:t>12</a:t>
            </a:r>
            <a:r>
              <a:rPr lang="en-US" sz="2800" i="1" dirty="0"/>
              <a:t>x</a:t>
            </a:r>
            <a:r>
              <a:rPr lang="en-US" sz="2800" baseline="-25000" dirty="0"/>
              <a:t>2</a:t>
            </a:r>
            <a:r>
              <a:rPr lang="en-US" sz="2800" dirty="0"/>
              <a:t> = </a:t>
            </a:r>
            <a:r>
              <a:rPr lang="en-US" sz="2800" i="1" dirty="0"/>
              <a:t>c</a:t>
            </a:r>
            <a:r>
              <a:rPr lang="en-US" sz="2800" baseline="-25000" dirty="0"/>
              <a:t>1</a:t>
            </a:r>
            <a:endParaRPr lang="en-US" sz="2800" dirty="0"/>
          </a:p>
          <a:p>
            <a:pPr>
              <a:buNone/>
            </a:pPr>
            <a:r>
              <a:rPr lang="en-US" sz="2800" dirty="0"/>
              <a:t>	   </a:t>
            </a:r>
            <a:r>
              <a:rPr lang="en-US" sz="2800" dirty="0" smtClean="0"/>
              <a:t>	 </a:t>
            </a:r>
            <a:r>
              <a:rPr lang="en-US" sz="2800" i="1" dirty="0"/>
              <a:t>a</a:t>
            </a:r>
            <a:r>
              <a:rPr lang="en-US" sz="2800" baseline="-25000" dirty="0"/>
              <a:t>21</a:t>
            </a:r>
            <a:r>
              <a:rPr lang="en-US" sz="2800" i="1" dirty="0"/>
              <a:t>x</a:t>
            </a:r>
            <a:r>
              <a:rPr lang="en-US" sz="2800" baseline="-25000" dirty="0"/>
              <a:t>1</a:t>
            </a:r>
            <a:r>
              <a:rPr lang="en-US" sz="2800" dirty="0"/>
              <a:t> + </a:t>
            </a:r>
            <a:r>
              <a:rPr lang="en-US" sz="2800" i="1" dirty="0"/>
              <a:t>a</a:t>
            </a:r>
            <a:r>
              <a:rPr lang="en-US" sz="2800" baseline="-25000" dirty="0"/>
              <a:t>22</a:t>
            </a:r>
            <a:r>
              <a:rPr lang="en-US" sz="2800" i="1" dirty="0"/>
              <a:t>x</a:t>
            </a:r>
            <a:r>
              <a:rPr lang="en-US" sz="2800" baseline="-25000" dirty="0"/>
              <a:t>2</a:t>
            </a:r>
            <a:r>
              <a:rPr lang="en-US" sz="2800" dirty="0"/>
              <a:t> = </a:t>
            </a:r>
            <a:r>
              <a:rPr lang="en-US" sz="2800" i="1" dirty="0"/>
              <a:t>c</a:t>
            </a:r>
            <a:r>
              <a:rPr lang="en-US" sz="2800" baseline="-25000" dirty="0"/>
              <a:t>2</a:t>
            </a:r>
            <a:endParaRPr lang="en-US" sz="2800" dirty="0"/>
          </a:p>
          <a:p>
            <a:pPr>
              <a:buNone/>
            </a:pPr>
            <a:r>
              <a:rPr lang="en-US" sz="2800" dirty="0"/>
              <a:t> </a:t>
            </a:r>
            <a:r>
              <a:rPr lang="en-US" sz="2800" dirty="0" smtClean="0"/>
              <a:t>	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/>
              <a:t>harga-harga</a:t>
            </a:r>
            <a:r>
              <a:rPr lang="en-US" sz="2800" dirty="0"/>
              <a:t> </a:t>
            </a:r>
            <a:r>
              <a:rPr lang="en-US" sz="2800" i="1" dirty="0"/>
              <a:t>x</a:t>
            </a:r>
            <a:r>
              <a:rPr lang="en-US" sz="2800" baseline="-25000" dirty="0"/>
              <a:t>1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i="1" dirty="0"/>
              <a:t>x</a:t>
            </a:r>
            <a:r>
              <a:rPr lang="en-US" sz="2800" baseline="-25000" dirty="0"/>
              <a:t>2</a:t>
            </a:r>
            <a:r>
              <a:rPr lang="en-US" sz="2800" dirty="0"/>
              <a:t>.</a:t>
            </a:r>
          </a:p>
          <a:p>
            <a:pPr marL="514350" indent="-51435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9399-CFCF-4275-804F-E2CC1C7438E6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2769" name="Object 1"/>
          <p:cNvGraphicFramePr>
            <a:graphicFrameLocks noChangeAspect="1"/>
          </p:cNvGraphicFramePr>
          <p:nvPr/>
        </p:nvGraphicFramePr>
        <p:xfrm>
          <a:off x="1981200" y="3429000"/>
          <a:ext cx="3810000" cy="2828282"/>
        </p:xfrm>
        <a:graphic>
          <a:graphicData uri="http://schemas.openxmlformats.org/presentationml/2006/ole">
            <p:oleObj spid="_x0000_s32769" name="Visio" r:id="rId3" imgW="1740408" imgH="1295400" progId="Visio.Drawing.11">
              <p:embed/>
            </p:oleObj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en-US" b="1" dirty="0" err="1"/>
              <a:t>Interpolasi</a:t>
            </a:r>
            <a:r>
              <a:rPr lang="en-US" b="1" dirty="0"/>
              <a:t> </a:t>
            </a:r>
            <a:r>
              <a:rPr lang="en-US" b="1" dirty="0" err="1"/>
              <a:t>polinom</a:t>
            </a:r>
            <a:r>
              <a:rPr lang="en-US" b="1" dirty="0"/>
              <a:t>	</a:t>
            </a:r>
            <a:endParaRPr lang="en-US" b="1" dirty="0" smtClean="0"/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sz="2800" dirty="0" err="1" smtClean="0"/>
              <a:t>Diberikan</a:t>
            </a:r>
            <a:r>
              <a:rPr lang="en-US" sz="2800" dirty="0" smtClean="0"/>
              <a:t> </a:t>
            </a:r>
            <a:r>
              <a:rPr lang="en-US" sz="2800" dirty="0" err="1"/>
              <a:t>titik-titik</a:t>
            </a:r>
            <a:r>
              <a:rPr lang="en-US" sz="2800" dirty="0"/>
              <a:t> (</a:t>
            </a:r>
            <a:r>
              <a:rPr lang="en-US" sz="2800" i="1" dirty="0"/>
              <a:t>x</a:t>
            </a:r>
            <a:r>
              <a:rPr lang="en-US" sz="2800" baseline="-25000" dirty="0"/>
              <a:t>0</a:t>
            </a:r>
            <a:r>
              <a:rPr lang="en-US" sz="2800" dirty="0"/>
              <a:t>,</a:t>
            </a:r>
            <a:r>
              <a:rPr lang="en-US" sz="2800" i="1" dirty="0"/>
              <a:t>y</a:t>
            </a:r>
            <a:r>
              <a:rPr lang="en-US" sz="2800" baseline="-25000" dirty="0"/>
              <a:t>0</a:t>
            </a:r>
            <a:r>
              <a:rPr lang="en-US" sz="2800" dirty="0"/>
              <a:t>), (</a:t>
            </a:r>
            <a:r>
              <a:rPr lang="en-US" sz="2800" i="1" dirty="0"/>
              <a:t>x</a:t>
            </a:r>
            <a:r>
              <a:rPr lang="en-US" sz="2800" baseline="-25000" dirty="0"/>
              <a:t>1</a:t>
            </a:r>
            <a:r>
              <a:rPr lang="en-US" sz="2800" dirty="0"/>
              <a:t>,</a:t>
            </a:r>
            <a:r>
              <a:rPr lang="en-US" sz="2800" i="1" dirty="0"/>
              <a:t>y</a:t>
            </a:r>
            <a:r>
              <a:rPr lang="en-US" sz="2800" baseline="-25000" dirty="0"/>
              <a:t>1</a:t>
            </a:r>
            <a:r>
              <a:rPr lang="en-US" sz="2800" dirty="0"/>
              <a:t>),  …, (</a:t>
            </a:r>
            <a:r>
              <a:rPr lang="en-US" sz="2800" i="1" dirty="0" err="1"/>
              <a:t>x</a:t>
            </a:r>
            <a:r>
              <a:rPr lang="en-US" sz="2800" i="1" baseline="-25000" dirty="0" err="1"/>
              <a:t>n</a:t>
            </a:r>
            <a:r>
              <a:rPr lang="en-US" sz="2800" dirty="0" err="1"/>
              <a:t>,</a:t>
            </a:r>
            <a:r>
              <a:rPr lang="en-US" sz="2800" i="1" dirty="0" err="1"/>
              <a:t>y</a:t>
            </a:r>
            <a:r>
              <a:rPr lang="en-US" sz="2800" i="1" baseline="-25000" dirty="0" err="1"/>
              <a:t>n</a:t>
            </a:r>
            <a:r>
              <a:rPr lang="en-US" sz="2800" dirty="0"/>
              <a:t>). </a:t>
            </a:r>
            <a:r>
              <a:rPr lang="en-US" sz="2800" dirty="0" err="1"/>
              <a:t>Tentukan</a:t>
            </a:r>
            <a:r>
              <a:rPr lang="en-US" sz="2800" dirty="0"/>
              <a:t> </a:t>
            </a:r>
            <a:r>
              <a:rPr lang="en-US" sz="2800" dirty="0" err="1"/>
              <a:t>polinom</a:t>
            </a:r>
            <a:r>
              <a:rPr lang="en-US" sz="2800" dirty="0"/>
              <a:t> </a:t>
            </a:r>
            <a:r>
              <a:rPr lang="en-US" sz="2800" i="1" dirty="0" err="1"/>
              <a:t>p</a:t>
            </a:r>
            <a:r>
              <a:rPr lang="en-US" sz="2800" i="1" baseline="-25000" dirty="0" err="1"/>
              <a:t>n</a:t>
            </a:r>
            <a:r>
              <a:rPr lang="en-US" sz="2800" dirty="0"/>
              <a:t>(</a:t>
            </a:r>
            <a:r>
              <a:rPr lang="en-US" sz="2800" i="1" dirty="0"/>
              <a:t>x</a:t>
            </a:r>
            <a:r>
              <a:rPr lang="en-US" sz="2800" dirty="0"/>
              <a:t>) yang </a:t>
            </a:r>
            <a:r>
              <a:rPr lang="en-US" sz="2800" dirty="0" err="1"/>
              <a:t>melalui</a:t>
            </a:r>
            <a:r>
              <a:rPr lang="en-US" sz="2800" dirty="0"/>
              <a:t> </a:t>
            </a:r>
            <a:r>
              <a:rPr lang="en-US" sz="2800" dirty="0" err="1"/>
              <a:t>semua</a:t>
            </a:r>
            <a:r>
              <a:rPr lang="en-US" sz="2800" dirty="0"/>
              <a:t> </a:t>
            </a:r>
            <a:r>
              <a:rPr lang="en-US" sz="2800" dirty="0" err="1"/>
              <a:t>titik</a:t>
            </a:r>
            <a:r>
              <a:rPr lang="en-US" sz="2800" dirty="0"/>
              <a:t> </a:t>
            </a:r>
            <a:r>
              <a:rPr lang="en-US" sz="2800" dirty="0" err="1"/>
              <a:t>tersebut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9399-CFCF-4275-804F-E2CC1C7438E6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3793" name="Object 1"/>
          <p:cNvGraphicFramePr>
            <a:graphicFrameLocks noChangeAspect="1"/>
          </p:cNvGraphicFramePr>
          <p:nvPr/>
        </p:nvGraphicFramePr>
        <p:xfrm>
          <a:off x="1904999" y="2819400"/>
          <a:ext cx="4934858" cy="3048000"/>
        </p:xfrm>
        <a:graphic>
          <a:graphicData uri="http://schemas.openxmlformats.org/presentationml/2006/ole">
            <p:oleObj spid="_x0000_s33793" name="Visio" r:id="rId3" imgW="2540508" imgH="1572768" progId="Visio.Drawing.11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Numerik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</a:rPr>
              <a:t>Numerik</a:t>
            </a:r>
            <a:r>
              <a:rPr lang="en-US" sz="2800" dirty="0" smtClean="0"/>
              <a:t>: </a:t>
            </a:r>
            <a:r>
              <a:rPr lang="en-US" sz="2800" dirty="0" err="1" smtClean="0"/>
              <a:t>berhubungan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angka</a:t>
            </a:r>
            <a:endParaRPr lang="en-US" sz="2800" dirty="0" smtClean="0"/>
          </a:p>
          <a:p>
            <a:r>
              <a:rPr lang="en-US" sz="2800" dirty="0" err="1" smtClean="0">
                <a:solidFill>
                  <a:srgbClr val="FF0000"/>
                </a:solidFill>
              </a:rPr>
              <a:t>Metode</a:t>
            </a:r>
            <a:r>
              <a:rPr lang="en-US" sz="2800" dirty="0" smtClean="0"/>
              <a:t>: </a:t>
            </a:r>
            <a:r>
              <a:rPr lang="en-US" sz="2800" dirty="0" err="1" smtClean="0"/>
              <a:t>cara</a:t>
            </a:r>
            <a:r>
              <a:rPr lang="en-US" sz="2800" dirty="0" smtClean="0"/>
              <a:t> yang </a:t>
            </a:r>
            <a:r>
              <a:rPr lang="en-US" sz="2800" dirty="0" err="1" smtClean="0"/>
              <a:t>sistematis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menyelesaikan</a:t>
            </a:r>
            <a:r>
              <a:rPr lang="en-US" sz="2800" dirty="0" smtClean="0"/>
              <a:t> </a:t>
            </a:r>
            <a:r>
              <a:rPr lang="en-US" sz="2800" dirty="0" err="1" smtClean="0"/>
              <a:t>persoalan</a:t>
            </a:r>
            <a:r>
              <a:rPr lang="en-US" sz="2800" dirty="0" smtClean="0"/>
              <a:t> </a:t>
            </a:r>
            <a:r>
              <a:rPr lang="en-US" sz="2800" dirty="0" err="1" smtClean="0"/>
              <a:t>guna</a:t>
            </a:r>
            <a:r>
              <a:rPr lang="en-US" sz="2800" dirty="0" smtClean="0"/>
              <a:t> </a:t>
            </a:r>
            <a:r>
              <a:rPr lang="en-US" sz="2800" dirty="0" err="1" smtClean="0"/>
              <a:t>mencapai</a:t>
            </a:r>
            <a:r>
              <a:rPr lang="en-US" sz="2800" dirty="0" smtClean="0"/>
              <a:t> </a:t>
            </a:r>
            <a:r>
              <a:rPr lang="en-US" sz="2800" dirty="0" err="1" smtClean="0"/>
              <a:t>tujuan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ditentukan</a:t>
            </a:r>
            <a:endParaRPr lang="en-US" sz="2800" dirty="0" smtClean="0"/>
          </a:p>
          <a:p>
            <a:endParaRPr lang="en-US" sz="2800" dirty="0"/>
          </a:p>
          <a:p>
            <a:r>
              <a:rPr lang="en-US" sz="2800" dirty="0" err="1" smtClean="0">
                <a:solidFill>
                  <a:srgbClr val="FF0000"/>
                </a:solidFill>
              </a:rPr>
              <a:t>Metode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numerik</a:t>
            </a:r>
            <a:r>
              <a:rPr lang="en-US" sz="2800" dirty="0" smtClean="0"/>
              <a:t>: </a:t>
            </a:r>
            <a:r>
              <a:rPr lang="en-US" sz="2800" dirty="0" err="1" smtClean="0"/>
              <a:t>cara</a:t>
            </a:r>
            <a:r>
              <a:rPr lang="en-US" sz="2800" dirty="0" smtClean="0"/>
              <a:t> </a:t>
            </a:r>
            <a:r>
              <a:rPr lang="en-US" sz="2800" dirty="0" err="1" smtClean="0"/>
              <a:t>sistematis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menyelesaikan</a:t>
            </a:r>
            <a:r>
              <a:rPr lang="en-US" sz="2800" dirty="0" smtClean="0"/>
              <a:t> </a:t>
            </a:r>
            <a:r>
              <a:rPr lang="en-US" sz="2800" dirty="0" err="1" smtClean="0"/>
              <a:t>persoalan</a:t>
            </a:r>
            <a:r>
              <a:rPr lang="en-US" sz="2800" dirty="0" smtClean="0"/>
              <a:t> </a:t>
            </a:r>
            <a:r>
              <a:rPr lang="en-US" sz="2800" dirty="0" err="1" smtClean="0"/>
              <a:t>matematika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operasi</a:t>
            </a:r>
            <a:r>
              <a:rPr lang="en-US" sz="2800" dirty="0" smtClean="0"/>
              <a:t> </a:t>
            </a:r>
            <a:r>
              <a:rPr lang="en-US" sz="2800" dirty="0" err="1" smtClean="0"/>
              <a:t>angka</a:t>
            </a:r>
            <a:r>
              <a:rPr lang="en-US" sz="2800" dirty="0" smtClean="0"/>
              <a:t> (+, -, *, /)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9399-CFCF-4275-804F-E2CC1C7438E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marL="514350" indent="-514350">
              <a:buFont typeface="+mj-lt"/>
              <a:buAutoNum type="arabicPeriod" startAt="4"/>
            </a:pPr>
            <a:r>
              <a:rPr lang="en-US" b="1" dirty="0" err="1" smtClean="0"/>
              <a:t>Turunan</a:t>
            </a:r>
            <a:r>
              <a:rPr lang="en-US" b="1" dirty="0" smtClean="0"/>
              <a:t> </a:t>
            </a:r>
            <a:r>
              <a:rPr lang="en-US" b="1" dirty="0" err="1"/>
              <a:t>numerik</a:t>
            </a:r>
            <a:r>
              <a:rPr lang="en-US" b="1" dirty="0"/>
              <a:t>	</a:t>
            </a:r>
            <a:endParaRPr lang="en-US" b="1" dirty="0" smtClean="0"/>
          </a:p>
          <a:p>
            <a:pPr marL="514350" indent="-514350">
              <a:buNone/>
            </a:pPr>
            <a:r>
              <a:rPr lang="en-US" b="1" dirty="0"/>
              <a:t>	</a:t>
            </a:r>
            <a:r>
              <a:rPr lang="en-US" dirty="0" err="1" smtClean="0"/>
              <a:t>Misalkan</a:t>
            </a:r>
            <a:r>
              <a:rPr lang="en-US" dirty="0" smtClean="0"/>
              <a:t> </a:t>
            </a:r>
            <a:r>
              <a:rPr lang="en-US" dirty="0" err="1" smtClean="0"/>
              <a:t>d</a:t>
            </a:r>
            <a:r>
              <a:rPr lang="en-US" sz="2800" dirty="0" err="1" smtClean="0"/>
              <a:t>iberikan</a:t>
            </a:r>
            <a:r>
              <a:rPr lang="en-US" sz="2800" dirty="0" smtClean="0"/>
              <a:t> </a:t>
            </a:r>
            <a:r>
              <a:rPr lang="en-US" sz="2800" dirty="0" err="1"/>
              <a:t>titik</a:t>
            </a:r>
            <a:r>
              <a:rPr lang="en-US" sz="2800" dirty="0"/>
              <a:t> (</a:t>
            </a:r>
            <a:r>
              <a:rPr lang="en-US" sz="2800" i="1" dirty="0"/>
              <a:t>x</a:t>
            </a:r>
            <a:r>
              <a:rPr lang="en-US" sz="2800" i="1" baseline="-25000" dirty="0"/>
              <a:t>i</a:t>
            </a:r>
            <a:r>
              <a:rPr lang="en-US" sz="2800" dirty="0"/>
              <a:t>, </a:t>
            </a:r>
            <a:r>
              <a:rPr lang="en-US" sz="2800" i="1" dirty="0" err="1"/>
              <a:t>y</a:t>
            </a:r>
            <a:r>
              <a:rPr lang="en-US" sz="2800" i="1" baseline="-25000" dirty="0" err="1"/>
              <a:t>i</a:t>
            </a:r>
            <a:r>
              <a:rPr lang="en-US" sz="2800" dirty="0"/>
              <a:t>)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titik</a:t>
            </a:r>
            <a:r>
              <a:rPr lang="en-US" sz="2800" dirty="0"/>
              <a:t> </a:t>
            </a:r>
            <a:r>
              <a:rPr lang="en-US" sz="2800" dirty="0" smtClean="0"/>
              <a:t>(</a:t>
            </a:r>
            <a:r>
              <a:rPr lang="en-US" sz="2800" i="1" dirty="0"/>
              <a:t>x</a:t>
            </a:r>
            <a:r>
              <a:rPr lang="en-US" sz="2800" i="1" baseline="-25000" dirty="0"/>
              <a:t>i+</a:t>
            </a:r>
            <a:r>
              <a:rPr lang="en-US" sz="2800" baseline="-25000" dirty="0"/>
              <a:t>1</a:t>
            </a:r>
            <a:r>
              <a:rPr lang="en-US" sz="2800" dirty="0"/>
              <a:t>, </a:t>
            </a:r>
            <a:r>
              <a:rPr lang="en-US" sz="2800" i="1" dirty="0"/>
              <a:t>y</a:t>
            </a:r>
            <a:r>
              <a:rPr lang="en-US" sz="2800" i="1" baseline="-25000" dirty="0"/>
              <a:t>i+</a:t>
            </a:r>
            <a:r>
              <a:rPr lang="en-US" sz="2800" baseline="-25000" dirty="0"/>
              <a:t>1</a:t>
            </a:r>
            <a:r>
              <a:rPr lang="en-US" sz="2800" dirty="0"/>
              <a:t>). </a:t>
            </a:r>
            <a:r>
              <a:rPr lang="en-US" sz="2800" dirty="0" err="1"/>
              <a:t>Tentukan</a:t>
            </a:r>
            <a:r>
              <a:rPr lang="en-US" sz="2800" dirty="0"/>
              <a:t> </a:t>
            </a:r>
            <a:r>
              <a:rPr lang="en-US" sz="2800" i="1" dirty="0"/>
              <a:t>f</a:t>
            </a:r>
            <a:r>
              <a:rPr lang="en-US" sz="2800" dirty="0"/>
              <a:t> '(</a:t>
            </a:r>
            <a:r>
              <a:rPr lang="en-US" sz="2800" i="1" dirty="0"/>
              <a:t>x</a:t>
            </a:r>
            <a:r>
              <a:rPr lang="en-US" sz="2800" baseline="-25000" dirty="0"/>
              <a:t>i</a:t>
            </a:r>
            <a:r>
              <a:rPr lang="en-US" sz="2800" dirty="0"/>
              <a:t>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9399-CFCF-4275-804F-E2CC1C7438E6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4817" name="Object 1"/>
          <p:cNvGraphicFramePr>
            <a:graphicFrameLocks noChangeAspect="1"/>
          </p:cNvGraphicFramePr>
          <p:nvPr/>
        </p:nvGraphicFramePr>
        <p:xfrm>
          <a:off x="1752600" y="2514600"/>
          <a:ext cx="4665191" cy="3124200"/>
        </p:xfrm>
        <a:graphic>
          <a:graphicData uri="http://schemas.openxmlformats.org/presentationml/2006/ole">
            <p:oleObj spid="_x0000_s34817" name="Visio" r:id="rId3" imgW="2415540" imgH="1626108" progId="Visio.Drawing.11">
              <p:embed/>
            </p:oleObj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marL="514350" lvl="0" indent="-514350">
              <a:buFont typeface="+mj-lt"/>
              <a:buAutoNum type="arabicPeriod" startAt="5"/>
            </a:pPr>
            <a:r>
              <a:rPr lang="en-US" b="1" dirty="0" err="1"/>
              <a:t>Integrasi</a:t>
            </a:r>
            <a:r>
              <a:rPr lang="en-US" b="1" dirty="0"/>
              <a:t> </a:t>
            </a:r>
            <a:r>
              <a:rPr lang="en-US" b="1" dirty="0" err="1"/>
              <a:t>numerik</a:t>
            </a:r>
            <a:endParaRPr lang="en-US" dirty="0"/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dirty="0" err="1"/>
              <a:t>Hitung</a:t>
            </a:r>
            <a:r>
              <a:rPr lang="en-US" dirty="0"/>
              <a:t> </a:t>
            </a:r>
            <a:r>
              <a:rPr lang="en-US" dirty="0" smtClean="0"/>
              <a:t>integral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9399-CFCF-4275-804F-E2CC1C7438E6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5841" name="Object 1"/>
          <p:cNvGraphicFramePr>
            <a:graphicFrameLocks noChangeAspect="1"/>
          </p:cNvGraphicFramePr>
          <p:nvPr/>
        </p:nvGraphicFramePr>
        <p:xfrm>
          <a:off x="3581400" y="838200"/>
          <a:ext cx="1676400" cy="1066800"/>
        </p:xfrm>
        <a:graphic>
          <a:graphicData uri="http://schemas.openxmlformats.org/presentationml/2006/ole">
            <p:oleObj spid="_x0000_s35841" name="Equation" r:id="rId3" imgW="736600" imgH="469900" progId="Equation.3">
              <p:embed/>
            </p:oleObj>
          </a:graphicData>
        </a:graphic>
      </p:graphicFrame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5843" name="Object 3"/>
          <p:cNvGraphicFramePr>
            <a:graphicFrameLocks noChangeAspect="1"/>
          </p:cNvGraphicFramePr>
          <p:nvPr/>
        </p:nvGraphicFramePr>
        <p:xfrm>
          <a:off x="1752600" y="2362200"/>
          <a:ext cx="4378442" cy="3124200"/>
        </p:xfrm>
        <a:graphic>
          <a:graphicData uri="http://schemas.openxmlformats.org/presentationml/2006/ole">
            <p:oleObj spid="_x0000_s35843" name="Visio" r:id="rId4" imgW="2115312" imgH="1511808" progId="Visio.Drawing.11">
              <p:embed/>
            </p:oleObj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marL="514350" lvl="0" indent="-514350">
              <a:buFont typeface="+mj-lt"/>
              <a:buAutoNum type="arabicPeriod" startAt="6"/>
            </a:pPr>
            <a:r>
              <a:rPr lang="en-US" b="1" dirty="0" err="1"/>
              <a:t>Solusi</a:t>
            </a:r>
            <a:r>
              <a:rPr lang="en-US" b="1" dirty="0"/>
              <a:t> </a:t>
            </a:r>
            <a:r>
              <a:rPr lang="en-US" b="1" dirty="0" err="1"/>
              <a:t>persamaan</a:t>
            </a:r>
            <a:r>
              <a:rPr lang="en-US" b="1" dirty="0"/>
              <a:t> </a:t>
            </a:r>
            <a:r>
              <a:rPr lang="en-US" b="1" dirty="0" err="1"/>
              <a:t>diferensial</a:t>
            </a:r>
            <a:r>
              <a:rPr lang="en-US" b="1" dirty="0"/>
              <a:t> </a:t>
            </a:r>
            <a:r>
              <a:rPr lang="en-US" b="1" dirty="0" err="1"/>
              <a:t>biasa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nilai</a:t>
            </a:r>
            <a:r>
              <a:rPr lang="en-US" b="1" dirty="0"/>
              <a:t> </a:t>
            </a:r>
            <a:r>
              <a:rPr lang="en-US" b="1" dirty="0" err="1"/>
              <a:t>awal</a:t>
            </a:r>
            <a:endParaRPr lang="en-US" dirty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2800" dirty="0" err="1" smtClean="0"/>
              <a:t>Diberikan</a:t>
            </a:r>
            <a:r>
              <a:rPr lang="en-US" sz="2800" dirty="0" smtClean="0"/>
              <a:t> </a:t>
            </a:r>
            <a:r>
              <a:rPr lang="en-US" sz="2800" i="1" dirty="0" err="1"/>
              <a:t>dy</a:t>
            </a:r>
            <a:r>
              <a:rPr lang="en-US" sz="2800" i="1" dirty="0"/>
              <a:t>/</a:t>
            </a:r>
            <a:r>
              <a:rPr lang="en-US" sz="2800" i="1" dirty="0" err="1"/>
              <a:t>dx</a:t>
            </a:r>
            <a:r>
              <a:rPr lang="en-US" sz="2800" dirty="0"/>
              <a:t> = </a:t>
            </a:r>
            <a:r>
              <a:rPr lang="en-US" sz="2800" i="1" dirty="0"/>
              <a:t>f</a:t>
            </a:r>
            <a:r>
              <a:rPr lang="en-US" sz="2800" dirty="0"/>
              <a:t>(</a:t>
            </a:r>
            <a:r>
              <a:rPr lang="en-US" sz="2800" i="1" dirty="0" err="1"/>
              <a:t>x</a:t>
            </a:r>
            <a:r>
              <a:rPr lang="en-US" sz="2800" dirty="0" err="1"/>
              <a:t>,</a:t>
            </a:r>
            <a:r>
              <a:rPr lang="en-US" sz="2800" i="1" dirty="0" err="1"/>
              <a:t>y</a:t>
            </a:r>
            <a:r>
              <a:rPr lang="en-US" sz="2800" dirty="0"/>
              <a:t>)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 smtClean="0"/>
              <a:t>nilai</a:t>
            </a:r>
            <a:r>
              <a:rPr lang="en-US" sz="2800" dirty="0" smtClean="0"/>
              <a:t> </a:t>
            </a:r>
            <a:r>
              <a:rPr lang="en-US" sz="2800" dirty="0" err="1" smtClean="0"/>
              <a:t>awal</a:t>
            </a:r>
            <a:r>
              <a:rPr lang="en-US" sz="2800" dirty="0" smtClean="0"/>
              <a:t> </a:t>
            </a:r>
            <a:r>
              <a:rPr lang="en-US" sz="2800" i="1" dirty="0"/>
              <a:t>y</a:t>
            </a:r>
            <a:r>
              <a:rPr lang="en-US" sz="2800" baseline="-25000" dirty="0"/>
              <a:t>0 </a:t>
            </a:r>
            <a:r>
              <a:rPr lang="en-US" sz="2800" dirty="0"/>
              <a:t>= </a:t>
            </a:r>
            <a:r>
              <a:rPr lang="en-US" sz="2800" i="1" dirty="0"/>
              <a:t>y</a:t>
            </a:r>
            <a:r>
              <a:rPr lang="en-US" sz="2800" dirty="0"/>
              <a:t>(</a:t>
            </a:r>
            <a:r>
              <a:rPr lang="en-US" sz="2800" i="1" dirty="0"/>
              <a:t>x</a:t>
            </a:r>
            <a:r>
              <a:rPr lang="en-US" sz="2800" baseline="-25000" dirty="0"/>
              <a:t>0</a:t>
            </a:r>
            <a:r>
              <a:rPr lang="en-US" sz="2800" dirty="0"/>
              <a:t>)</a:t>
            </a:r>
          </a:p>
          <a:p>
            <a:pPr>
              <a:buNone/>
            </a:pPr>
            <a:r>
              <a:rPr lang="en-US" sz="2800" dirty="0" smtClean="0"/>
              <a:t>	</a:t>
            </a:r>
            <a:r>
              <a:rPr lang="en-US" sz="2800" dirty="0" err="1" smtClean="0"/>
              <a:t>Tentukan</a:t>
            </a:r>
            <a:r>
              <a:rPr lang="en-US" sz="2800" dirty="0" smtClean="0"/>
              <a:t> </a:t>
            </a:r>
            <a:r>
              <a:rPr lang="en-US" sz="2800" dirty="0" err="1"/>
              <a:t>nilai</a:t>
            </a:r>
            <a:r>
              <a:rPr lang="en-US" sz="2800" dirty="0"/>
              <a:t> </a:t>
            </a:r>
            <a:r>
              <a:rPr lang="en-US" sz="2800" i="1" dirty="0"/>
              <a:t>y</a:t>
            </a:r>
            <a:r>
              <a:rPr lang="en-US" sz="2800" dirty="0"/>
              <a:t>(</a:t>
            </a:r>
            <a:r>
              <a:rPr lang="en-US" sz="2800" i="1" dirty="0" err="1"/>
              <a:t>x</a:t>
            </a:r>
            <a:r>
              <a:rPr lang="en-US" sz="2800" i="1" baseline="-25000" dirty="0" err="1"/>
              <a:t>t</a:t>
            </a:r>
            <a:r>
              <a:rPr lang="en-US" sz="2800" dirty="0"/>
              <a:t>)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i="1" dirty="0" err="1"/>
              <a:t>x</a:t>
            </a:r>
            <a:r>
              <a:rPr lang="en-US" sz="2800" i="1" baseline="-25000" dirty="0" err="1"/>
              <a:t>t</a:t>
            </a:r>
            <a:r>
              <a:rPr lang="en-US" sz="2800" dirty="0"/>
              <a:t> </a:t>
            </a:r>
            <a:r>
              <a:rPr lang="en-US" sz="2800" dirty="0">
                <a:sym typeface="Symbol"/>
              </a:rPr>
              <a:t></a:t>
            </a:r>
            <a:r>
              <a:rPr lang="en-US" sz="2800" dirty="0"/>
              <a:t> </a:t>
            </a:r>
            <a:r>
              <a:rPr lang="en-US" sz="2800" i="1" dirty="0"/>
              <a:t>R</a:t>
            </a:r>
            <a:endParaRPr lang="en-US" sz="2800" dirty="0"/>
          </a:p>
          <a:p>
            <a:pPr marL="514350" indent="-51435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9399-CFCF-4275-804F-E2CC1C7438E6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6865" name="Object 1"/>
          <p:cNvGraphicFramePr>
            <a:graphicFrameLocks noChangeAspect="1"/>
          </p:cNvGraphicFramePr>
          <p:nvPr/>
        </p:nvGraphicFramePr>
        <p:xfrm>
          <a:off x="2057400" y="3124200"/>
          <a:ext cx="4029700" cy="2667000"/>
        </p:xfrm>
        <a:graphic>
          <a:graphicData uri="http://schemas.openxmlformats.org/presentationml/2006/ole">
            <p:oleObj spid="_x0000_s36865" name="Visio" r:id="rId3" imgW="2286000" imgH="1511808" progId="Visio.Drawing.11">
              <p:embed/>
            </p:oleObj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Kuliah</a:t>
            </a:r>
            <a:r>
              <a:rPr lang="en-US" dirty="0" smtClean="0"/>
              <a:t> IF4058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en-US" dirty="0" err="1"/>
              <a:t>Mempelajari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persoalan</a:t>
            </a:r>
            <a:r>
              <a:rPr lang="en-US" dirty="0"/>
              <a:t> </a:t>
            </a:r>
            <a:r>
              <a:rPr lang="en-US" dirty="0" err="1"/>
              <a:t>matematika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 smtClean="0"/>
              <a:t>numerik</a:t>
            </a:r>
            <a:r>
              <a:rPr lang="en-US" dirty="0" smtClean="0"/>
              <a:t>.</a:t>
            </a:r>
          </a:p>
          <a:p>
            <a:pPr marL="514350" lvl="0" indent="-514350">
              <a:buFont typeface="+mj-lt"/>
              <a:buAutoNum type="arabicPeriod"/>
            </a:pP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 err="1"/>
              <a:t>Mengimplementasikan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numerik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smtClean="0"/>
              <a:t>program </a:t>
            </a:r>
            <a:r>
              <a:rPr lang="en-US" dirty="0" err="1" smtClean="0"/>
              <a:t>komputer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sains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rekayasa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9399-CFCF-4275-804F-E2CC1C7438E6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 smtClean="0"/>
              <a:t>Kuliah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Kehadiran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UTS (closed book)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UAS (open book)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pemrograman</a:t>
            </a:r>
            <a:r>
              <a:rPr lang="en-US" dirty="0" smtClean="0"/>
              <a:t> (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C#, </a:t>
            </a:r>
            <a:r>
              <a:rPr lang="en-US" dirty="0" err="1" smtClean="0"/>
              <a:t>Bahasa</a:t>
            </a:r>
            <a:r>
              <a:rPr lang="en-US" dirty="0" smtClean="0"/>
              <a:t> FORTRAN,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Matlab</a:t>
            </a:r>
            <a:r>
              <a:rPr lang="en-US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Makalah</a:t>
            </a:r>
            <a:r>
              <a:rPr lang="en-US" dirty="0" smtClean="0"/>
              <a:t> </a:t>
            </a:r>
            <a:r>
              <a:rPr lang="en-US" dirty="0" err="1" smtClean="0"/>
              <a:t>perorangan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9399-CFCF-4275-804F-E2CC1C7438E6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Teks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2000" dirty="0" err="1"/>
              <a:t>Rinaldi</a:t>
            </a:r>
            <a:r>
              <a:rPr lang="en-US" sz="2000" dirty="0"/>
              <a:t> </a:t>
            </a:r>
            <a:r>
              <a:rPr lang="en-US" sz="2000" dirty="0" err="1"/>
              <a:t>Munir</a:t>
            </a:r>
            <a:r>
              <a:rPr lang="en-US" sz="2000" dirty="0"/>
              <a:t>, </a:t>
            </a:r>
            <a:r>
              <a:rPr lang="en-US" sz="2000" i="1" dirty="0"/>
              <a:t>Diktat </a:t>
            </a:r>
            <a:r>
              <a:rPr lang="en-US" sz="2000" i="1" dirty="0" err="1"/>
              <a:t>Kuliah</a:t>
            </a:r>
            <a:r>
              <a:rPr lang="en-US" sz="2000" i="1" dirty="0"/>
              <a:t> </a:t>
            </a:r>
            <a:r>
              <a:rPr lang="en-US" sz="2000" i="1" dirty="0" err="1"/>
              <a:t>Metode</a:t>
            </a:r>
            <a:r>
              <a:rPr lang="en-US" sz="2000" i="1" dirty="0"/>
              <a:t> </a:t>
            </a:r>
            <a:r>
              <a:rPr lang="en-US" sz="2000" i="1" dirty="0" err="1"/>
              <a:t>Numerik</a:t>
            </a:r>
            <a:r>
              <a:rPr lang="en-US" sz="2000" i="1" dirty="0"/>
              <a:t> </a:t>
            </a:r>
            <a:r>
              <a:rPr lang="en-US" sz="2000" i="1" dirty="0" err="1"/>
              <a:t>untuk</a:t>
            </a:r>
            <a:r>
              <a:rPr lang="en-US" sz="2000" i="1" dirty="0"/>
              <a:t> </a:t>
            </a:r>
            <a:r>
              <a:rPr lang="en-US" sz="2000" i="1" dirty="0" err="1"/>
              <a:t>Teknik</a:t>
            </a:r>
            <a:r>
              <a:rPr lang="en-US" sz="2000" i="1" dirty="0"/>
              <a:t> </a:t>
            </a:r>
            <a:r>
              <a:rPr lang="en-US" sz="2000" i="1" dirty="0" err="1"/>
              <a:t>Informatika</a:t>
            </a:r>
            <a:r>
              <a:rPr lang="en-US" sz="2000" i="1" dirty="0"/>
              <a:t> </a:t>
            </a:r>
            <a:r>
              <a:rPr lang="en-US" sz="2000" i="1" dirty="0" err="1"/>
              <a:t>Edisi</a:t>
            </a:r>
            <a:r>
              <a:rPr lang="en-US" sz="2000" i="1" dirty="0"/>
              <a:t> </a:t>
            </a:r>
            <a:r>
              <a:rPr lang="en-US" sz="2000" i="1" dirty="0" err="1"/>
              <a:t>Kedua</a:t>
            </a:r>
            <a:r>
              <a:rPr lang="en-US" sz="2000" i="1" dirty="0"/>
              <a:t> (</a:t>
            </a:r>
            <a:r>
              <a:rPr lang="en-US" sz="2000" i="1" dirty="0" err="1"/>
              <a:t>Revisi</a:t>
            </a:r>
            <a:r>
              <a:rPr lang="en-US" sz="2000" i="1" dirty="0"/>
              <a:t>)</a:t>
            </a:r>
            <a:r>
              <a:rPr lang="en-US" sz="2000" dirty="0"/>
              <a:t>, </a:t>
            </a:r>
            <a:r>
              <a:rPr lang="en-US" sz="2000" dirty="0" err="1"/>
              <a:t>Depratemen</a:t>
            </a:r>
            <a:r>
              <a:rPr lang="en-US" sz="2000" dirty="0"/>
              <a:t>  </a:t>
            </a:r>
            <a:r>
              <a:rPr lang="en-US" sz="2000" dirty="0" err="1"/>
              <a:t>Teknik</a:t>
            </a:r>
            <a:r>
              <a:rPr lang="en-US" sz="2000" dirty="0"/>
              <a:t> </a:t>
            </a:r>
            <a:r>
              <a:rPr lang="en-US" sz="2000" dirty="0" err="1"/>
              <a:t>Informatika</a:t>
            </a:r>
            <a:r>
              <a:rPr lang="en-US" sz="2000" dirty="0"/>
              <a:t> ITB, 2002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000" dirty="0"/>
              <a:t>Curtis F. Gerald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Pattrick</a:t>
            </a:r>
            <a:r>
              <a:rPr lang="en-US" sz="2000" dirty="0"/>
              <a:t> O. Wheatley, </a:t>
            </a:r>
            <a:r>
              <a:rPr lang="en-US" sz="2000" i="1" dirty="0"/>
              <a:t>Applied Numerical Analysis, 5rd Edition</a:t>
            </a:r>
            <a:r>
              <a:rPr lang="en-US" sz="2000" dirty="0"/>
              <a:t>, Addison-Wesley Publishing Company, 1994.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000" dirty="0"/>
              <a:t>Steven C. </a:t>
            </a:r>
            <a:r>
              <a:rPr lang="en-US" sz="2000" dirty="0" err="1"/>
              <a:t>Chapra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Raymond P. </a:t>
            </a:r>
            <a:r>
              <a:rPr lang="en-US" sz="2000" dirty="0" err="1"/>
              <a:t>Canale</a:t>
            </a:r>
            <a:r>
              <a:rPr lang="en-US" sz="2000" dirty="0"/>
              <a:t>, </a:t>
            </a:r>
            <a:r>
              <a:rPr lang="en-US" sz="2000" i="1" dirty="0"/>
              <a:t>Numerical Methods for Engineers with</a:t>
            </a:r>
            <a:r>
              <a:rPr lang="en-US" sz="2000" dirty="0"/>
              <a:t>  </a:t>
            </a:r>
            <a:r>
              <a:rPr lang="en-US" sz="2000" i="1" dirty="0"/>
              <a:t>Personal Computer Applications</a:t>
            </a:r>
            <a:r>
              <a:rPr lang="en-US" sz="2000" dirty="0"/>
              <a:t>, </a:t>
            </a:r>
            <a:r>
              <a:rPr lang="en-US" sz="2000" dirty="0" err="1"/>
              <a:t>MacGraw</a:t>
            </a:r>
            <a:r>
              <a:rPr lang="en-US" sz="2000" dirty="0"/>
              <a:t>-Hill Book Company, 1991</a:t>
            </a:r>
          </a:p>
          <a:p>
            <a:pPr marL="514350" indent="-514350">
              <a:buNone/>
            </a:pPr>
            <a:r>
              <a:rPr lang="en-US" sz="2000" dirty="0"/>
              <a:t> </a:t>
            </a:r>
            <a:r>
              <a:rPr lang="en-US" sz="2000" dirty="0" err="1" smtClean="0"/>
              <a:t>Buku</a:t>
            </a:r>
            <a:r>
              <a:rPr lang="en-US" sz="2000" dirty="0" smtClean="0"/>
              <a:t> </a:t>
            </a:r>
            <a:r>
              <a:rPr lang="en-US" sz="2000" dirty="0"/>
              <a:t>1, 2, </a:t>
            </a:r>
            <a:r>
              <a:rPr lang="en-US" sz="2000" dirty="0" err="1"/>
              <a:t>dan</a:t>
            </a:r>
            <a:r>
              <a:rPr lang="en-US" sz="2000" dirty="0"/>
              <a:t> 3 </a:t>
            </a:r>
            <a:r>
              <a:rPr lang="en-US" sz="2000" dirty="0" err="1"/>
              <a:t>di</a:t>
            </a:r>
            <a:r>
              <a:rPr lang="en-US" sz="2000" dirty="0"/>
              <a:t> </a:t>
            </a:r>
            <a:r>
              <a:rPr lang="en-US" sz="2000" dirty="0" err="1"/>
              <a:t>atas</a:t>
            </a:r>
            <a:r>
              <a:rPr lang="en-US" sz="2000" dirty="0"/>
              <a:t> </a:t>
            </a:r>
            <a:r>
              <a:rPr lang="en-US" sz="2000" dirty="0" err="1"/>
              <a:t>sebaiknya</a:t>
            </a:r>
            <a:r>
              <a:rPr lang="en-US" sz="2000" dirty="0"/>
              <a:t> </a:t>
            </a:r>
            <a:r>
              <a:rPr lang="en-US" sz="2000" dirty="0" err="1"/>
              <a:t>dimiliki</a:t>
            </a:r>
            <a:r>
              <a:rPr lang="en-US" sz="2000" dirty="0"/>
              <a:t>. </a:t>
            </a:r>
          </a:p>
          <a:p>
            <a:pPr marL="514350" indent="-514350">
              <a:buNone/>
            </a:pPr>
            <a:r>
              <a:rPr lang="en-US" sz="2000" dirty="0"/>
              <a:t> </a:t>
            </a:r>
            <a:r>
              <a:rPr lang="en-US" sz="2000" i="1" dirty="0" err="1" smtClean="0"/>
              <a:t>Buku</a:t>
            </a:r>
            <a:r>
              <a:rPr lang="en-US" sz="2000" i="1" dirty="0" smtClean="0"/>
              <a:t> </a:t>
            </a:r>
            <a:r>
              <a:rPr lang="en-US" sz="2000" i="1" dirty="0" err="1"/>
              <a:t>tambahan</a:t>
            </a:r>
            <a:r>
              <a:rPr lang="en-US" sz="2000" i="1" dirty="0"/>
              <a:t>:</a:t>
            </a:r>
            <a:endParaRPr lang="en-US" sz="2000" dirty="0"/>
          </a:p>
          <a:p>
            <a:pPr marL="514350" lvl="0" indent="-514350">
              <a:buFont typeface="+mj-lt"/>
              <a:buAutoNum type="arabicPeriod"/>
            </a:pPr>
            <a:r>
              <a:rPr lang="en-US" sz="2000" dirty="0"/>
              <a:t>John. H. Mathews, </a:t>
            </a:r>
            <a:r>
              <a:rPr lang="en-US" sz="2000" i="1" dirty="0"/>
              <a:t>Numerical Methods for Mathematics, Science and Engineering</a:t>
            </a:r>
            <a:r>
              <a:rPr lang="en-US" sz="2000" dirty="0"/>
              <a:t>, </a:t>
            </a:r>
            <a:r>
              <a:rPr lang="en-US" sz="2000" i="1" dirty="0"/>
              <a:t>2nd  Edition,</a:t>
            </a:r>
            <a:r>
              <a:rPr lang="en-US" sz="2000" dirty="0"/>
              <a:t> Prentice-Hall International, 1993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000" dirty="0" err="1"/>
              <a:t>Shoichiro</a:t>
            </a:r>
            <a:r>
              <a:rPr lang="en-US" sz="2000" dirty="0"/>
              <a:t> Nakamura, </a:t>
            </a:r>
            <a:r>
              <a:rPr lang="en-US" sz="2000" i="1" dirty="0"/>
              <a:t>Applied </a:t>
            </a:r>
            <a:r>
              <a:rPr lang="en-US" sz="2000" i="1" dirty="0" err="1"/>
              <a:t>Numericak</a:t>
            </a:r>
            <a:r>
              <a:rPr lang="en-US" sz="2000" i="1" dirty="0"/>
              <a:t> Methods in C</a:t>
            </a:r>
            <a:r>
              <a:rPr lang="en-US" sz="2000" dirty="0"/>
              <a:t>,  Prentice-Hall Int. Series, 1993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000" dirty="0"/>
              <a:t>Samuel D Conte </a:t>
            </a:r>
            <a:r>
              <a:rPr lang="en-US" sz="2000" dirty="0" err="1"/>
              <a:t>dan</a:t>
            </a:r>
            <a:r>
              <a:rPr lang="en-US" sz="2000" dirty="0"/>
              <a:t> Carl De Boor, </a:t>
            </a:r>
            <a:r>
              <a:rPr lang="en-US" sz="2000" i="1" dirty="0"/>
              <a:t>Elementary Numerical Analysis, An Algorithmic</a:t>
            </a:r>
            <a:r>
              <a:rPr lang="en-US" sz="2000" dirty="0"/>
              <a:t> </a:t>
            </a:r>
            <a:r>
              <a:rPr lang="en-US" sz="2000" i="1" dirty="0"/>
              <a:t>Approach, 3rd Edition</a:t>
            </a:r>
            <a:r>
              <a:rPr lang="en-US" sz="2000" dirty="0"/>
              <a:t>, </a:t>
            </a:r>
            <a:r>
              <a:rPr lang="en-US" sz="2000" dirty="0" err="1"/>
              <a:t>MacGraw</a:t>
            </a:r>
            <a:r>
              <a:rPr lang="en-US" sz="2000" dirty="0"/>
              <a:t>-Hills, Inc, 1992.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9399-CFCF-4275-804F-E2CC1C7438E6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err="1" smtClean="0"/>
              <a:t>Contoh</a:t>
            </a:r>
            <a:r>
              <a:rPr lang="en-US" sz="2800" dirty="0" smtClean="0"/>
              <a:t> </a:t>
            </a:r>
            <a:r>
              <a:rPr lang="en-US" sz="2800" dirty="0" err="1" smtClean="0"/>
              <a:t>beberapa</a:t>
            </a:r>
            <a:r>
              <a:rPr lang="en-US" sz="2800" dirty="0" smtClean="0"/>
              <a:t> </a:t>
            </a:r>
            <a:r>
              <a:rPr lang="en-US" sz="2800" dirty="0" err="1" smtClean="0"/>
              <a:t>persoalan</a:t>
            </a:r>
            <a:r>
              <a:rPr lang="en-US" sz="2800" dirty="0" smtClean="0"/>
              <a:t> </a:t>
            </a:r>
            <a:r>
              <a:rPr lang="en-US" sz="2800" dirty="0" err="1" smtClean="0"/>
              <a:t>matematika</a:t>
            </a:r>
            <a:r>
              <a:rPr lang="en-US" sz="2800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/>
              <a:t>Tentukan</a:t>
            </a:r>
            <a:r>
              <a:rPr lang="en-US" sz="2800" dirty="0"/>
              <a:t> </a:t>
            </a:r>
            <a:r>
              <a:rPr lang="en-US" sz="2800" dirty="0" err="1"/>
              <a:t>akar-akar</a:t>
            </a:r>
            <a:r>
              <a:rPr lang="en-US" sz="2800" dirty="0"/>
              <a:t> </a:t>
            </a:r>
            <a:r>
              <a:rPr lang="en-US" sz="2800" dirty="0" err="1"/>
              <a:t>persamaan</a:t>
            </a:r>
            <a:r>
              <a:rPr lang="en-US" sz="2800" dirty="0"/>
              <a:t> </a:t>
            </a:r>
            <a:r>
              <a:rPr lang="en-US" sz="2800" dirty="0" err="1" smtClean="0"/>
              <a:t>polinom</a:t>
            </a:r>
            <a:endParaRPr lang="en-US" sz="2800" dirty="0" smtClean="0"/>
          </a:p>
          <a:p>
            <a:pPr marL="514350" indent="-514350">
              <a:buNone/>
            </a:pPr>
            <a:r>
              <a:rPr lang="en-US" sz="2800" dirty="0" smtClean="0"/>
              <a:t>	23.4</a:t>
            </a:r>
            <a:r>
              <a:rPr lang="en-US" sz="2800" i="1" dirty="0" smtClean="0"/>
              <a:t>x</a:t>
            </a:r>
            <a:r>
              <a:rPr lang="en-US" sz="2800" baseline="30000" dirty="0" smtClean="0"/>
              <a:t>7</a:t>
            </a:r>
            <a:r>
              <a:rPr lang="en-US" sz="2800" dirty="0" smtClean="0"/>
              <a:t> </a:t>
            </a:r>
            <a:r>
              <a:rPr lang="en-US" sz="2800" dirty="0"/>
              <a:t>- 1.25</a:t>
            </a:r>
            <a:r>
              <a:rPr lang="en-US" sz="2800" i="1" dirty="0"/>
              <a:t>x</a:t>
            </a:r>
            <a:r>
              <a:rPr lang="en-US" sz="2800" baseline="30000" dirty="0"/>
              <a:t>6</a:t>
            </a:r>
            <a:r>
              <a:rPr lang="en-US" sz="2800" dirty="0"/>
              <a:t> + 120</a:t>
            </a:r>
            <a:r>
              <a:rPr lang="en-US" sz="2800" i="1" dirty="0"/>
              <a:t>x</a:t>
            </a:r>
            <a:r>
              <a:rPr lang="en-US" sz="2800" baseline="30000" dirty="0"/>
              <a:t>4</a:t>
            </a:r>
            <a:r>
              <a:rPr lang="en-US" sz="2800" dirty="0"/>
              <a:t> + 15</a:t>
            </a:r>
            <a:r>
              <a:rPr lang="en-US" sz="2800" i="1" dirty="0"/>
              <a:t>x</a:t>
            </a:r>
            <a:r>
              <a:rPr lang="en-US" sz="2800" baseline="30000" dirty="0"/>
              <a:t>3</a:t>
            </a:r>
            <a:r>
              <a:rPr lang="en-US" sz="2800" dirty="0"/>
              <a:t> - 120</a:t>
            </a:r>
            <a:r>
              <a:rPr lang="en-US" sz="2800" i="1" dirty="0"/>
              <a:t>x</a:t>
            </a:r>
            <a:r>
              <a:rPr lang="en-US" sz="2800" baseline="30000" dirty="0"/>
              <a:t>2</a:t>
            </a:r>
            <a:r>
              <a:rPr lang="en-US" sz="2800" dirty="0"/>
              <a:t>- </a:t>
            </a:r>
            <a:r>
              <a:rPr lang="en-US" sz="2800" i="1" dirty="0"/>
              <a:t>x</a:t>
            </a:r>
            <a:r>
              <a:rPr lang="en-US" sz="2800" dirty="0"/>
              <a:t> + 100 = </a:t>
            </a:r>
            <a:r>
              <a:rPr lang="en-US" sz="2800" dirty="0" smtClean="0"/>
              <a:t>0</a:t>
            </a:r>
          </a:p>
          <a:p>
            <a:pPr marL="514350" indent="-514350">
              <a:buNone/>
            </a:pPr>
            <a:endParaRPr lang="en-US" sz="2800" dirty="0"/>
          </a:p>
          <a:p>
            <a:pPr marL="514350" lvl="0" indent="-514350">
              <a:buNone/>
            </a:pPr>
            <a:r>
              <a:rPr lang="en-US" sz="2800" dirty="0" smtClean="0"/>
              <a:t>2. </a:t>
            </a:r>
            <a:r>
              <a:rPr lang="en-US" sz="2800" dirty="0" err="1"/>
              <a:t>Tentukan</a:t>
            </a:r>
            <a:r>
              <a:rPr lang="en-US" sz="2800" dirty="0"/>
              <a:t> </a:t>
            </a:r>
            <a:r>
              <a:rPr lang="en-US" sz="2800" dirty="0" err="1"/>
              <a:t>harga</a:t>
            </a:r>
            <a:r>
              <a:rPr lang="en-US" sz="2800" dirty="0"/>
              <a:t> </a:t>
            </a:r>
            <a:r>
              <a:rPr lang="en-US" sz="2800" i="1" dirty="0"/>
              <a:t>x</a:t>
            </a:r>
            <a:r>
              <a:rPr lang="en-US" sz="2800" dirty="0"/>
              <a:t> yang </a:t>
            </a:r>
            <a:r>
              <a:rPr lang="en-US" sz="2800" dirty="0" err="1"/>
              <a:t>memenuhi</a:t>
            </a:r>
            <a:r>
              <a:rPr lang="en-US" sz="2800" dirty="0"/>
              <a:t> </a:t>
            </a:r>
            <a:r>
              <a:rPr lang="en-US" sz="2800" dirty="0" err="1"/>
              <a:t>persamaan</a:t>
            </a:r>
            <a:r>
              <a:rPr lang="en-US" sz="2800" dirty="0" smtClean="0"/>
              <a:t>:</a:t>
            </a:r>
          </a:p>
          <a:p>
            <a:pPr marL="514350" lvl="0" indent="-514350">
              <a:buNone/>
            </a:pPr>
            <a:endParaRPr lang="en-US" sz="2800" dirty="0"/>
          </a:p>
          <a:p>
            <a:pPr marL="514350" lvl="0" indent="-514350">
              <a:buNone/>
            </a:pPr>
            <a:endParaRPr lang="en-US" sz="2800" dirty="0" smtClean="0"/>
          </a:p>
          <a:p>
            <a:pPr marL="514350" indent="-514350">
              <a:buFont typeface="+mj-lt"/>
              <a:buAutoNum type="arabicPeriod" startAt="3"/>
            </a:pPr>
            <a:endParaRPr lang="en-US" sz="2800" dirty="0" smtClean="0"/>
          </a:p>
          <a:p>
            <a:pPr marL="514350" indent="-514350">
              <a:buFont typeface="+mj-lt"/>
              <a:buAutoNum type="arabicPeriod" startAt="3"/>
            </a:pPr>
            <a:r>
              <a:rPr lang="en-US" sz="2800" dirty="0" err="1" smtClean="0"/>
              <a:t>Hitung</a:t>
            </a:r>
            <a:r>
              <a:rPr lang="en-US" sz="2800" dirty="0" smtClean="0"/>
              <a:t> </a:t>
            </a:r>
            <a:r>
              <a:rPr lang="en-US" sz="2800" dirty="0" err="1"/>
              <a:t>nilai</a:t>
            </a:r>
            <a:r>
              <a:rPr lang="en-US" sz="2800" dirty="0"/>
              <a:t> integral-</a:t>
            </a:r>
            <a:r>
              <a:rPr lang="en-US" sz="2800" dirty="0" err="1"/>
              <a:t>tentu</a:t>
            </a:r>
            <a:r>
              <a:rPr lang="en-US" sz="2800" dirty="0"/>
              <a:t> </a:t>
            </a:r>
            <a:r>
              <a:rPr lang="en-US" sz="2800" dirty="0" err="1"/>
              <a:t>berikut</a:t>
            </a:r>
            <a:r>
              <a:rPr lang="en-US" sz="2800" dirty="0"/>
              <a:t>:</a:t>
            </a:r>
          </a:p>
          <a:p>
            <a:pPr marL="514350" lvl="0" indent="-514350">
              <a:buFont typeface="+mj-lt"/>
              <a:buAutoNum type="arabicPeriod" startAt="3"/>
            </a:pPr>
            <a:endParaRPr lang="en-US" sz="2800" dirty="0"/>
          </a:p>
          <a:p>
            <a:pPr marL="514350" lvl="0" indent="-514350">
              <a:buFont typeface="+mj-lt"/>
              <a:buAutoNum type="arabicPeriod" startAt="3"/>
            </a:pPr>
            <a:endParaRPr lang="en-US" sz="2800" dirty="0"/>
          </a:p>
          <a:p>
            <a:pPr marL="514350" indent="-514350">
              <a:buNone/>
            </a:pPr>
            <a:endParaRPr lang="en-US" sz="2800" dirty="0"/>
          </a:p>
          <a:p>
            <a:pPr marL="514350" indent="-514350">
              <a:buNone/>
            </a:pPr>
            <a:endParaRPr lang="en-US" sz="2800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1905000" y="3352800"/>
          <a:ext cx="4686300" cy="914400"/>
        </p:xfrm>
        <a:graphic>
          <a:graphicData uri="http://schemas.openxmlformats.org/presentationml/2006/ole">
            <p:oleObj spid="_x0000_s1025" name="Equation" r:id="rId3" imgW="1955800" imgH="381000" progId="Equation.3">
              <p:embed/>
            </p:oleObj>
          </a:graphicData>
        </a:graphic>
      </p:graphicFrame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1905000" y="5334000"/>
          <a:ext cx="3962400" cy="990600"/>
        </p:xfrm>
        <a:graphic>
          <a:graphicData uri="http://schemas.openxmlformats.org/presentationml/2006/ole">
            <p:oleObj spid="_x0000_s1027" name="Equation" r:id="rId4" imgW="1866900" imgH="469900" progId="Equation.3">
              <p:embed/>
            </p:oleObj>
          </a:graphicData>
        </a:graphic>
      </p:graphicFrame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9399-CFCF-4275-804F-E2CC1C7438E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92500" lnSpcReduction="20000"/>
          </a:bodyPr>
          <a:lstStyle/>
          <a:p>
            <a:pPr marL="514350" lvl="0" indent="-514350">
              <a:buFont typeface="+mj-lt"/>
              <a:buAutoNum type="arabicPeriod" startAt="4"/>
            </a:pPr>
            <a:r>
              <a:rPr lang="en-US" sz="2800" dirty="0" err="1"/>
              <a:t>Diberikan</a:t>
            </a:r>
            <a:r>
              <a:rPr lang="en-US" sz="2800" dirty="0"/>
              <a:t> </a:t>
            </a:r>
            <a:r>
              <a:rPr lang="en-US" sz="2800" dirty="0" err="1"/>
              <a:t>persamaan</a:t>
            </a:r>
            <a:r>
              <a:rPr lang="en-US" sz="2800" dirty="0"/>
              <a:t> </a:t>
            </a:r>
            <a:r>
              <a:rPr lang="en-US" sz="2800" dirty="0" err="1"/>
              <a:t>differensial</a:t>
            </a:r>
            <a:r>
              <a:rPr lang="en-US" sz="2800" dirty="0"/>
              <a:t> </a:t>
            </a:r>
            <a:r>
              <a:rPr lang="en-US" sz="2800" dirty="0" err="1"/>
              <a:t>biasa</a:t>
            </a:r>
            <a:r>
              <a:rPr lang="en-US" sz="2800" dirty="0"/>
              <a:t> (PDB)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 smtClean="0"/>
              <a:t>sebuah</a:t>
            </a:r>
            <a:r>
              <a:rPr lang="en-US" sz="2800" dirty="0" smtClean="0"/>
              <a:t> </a:t>
            </a:r>
            <a:r>
              <a:rPr lang="en-US" sz="2800" dirty="0" err="1" smtClean="0"/>
              <a:t>nilai</a:t>
            </a:r>
            <a:r>
              <a:rPr lang="en-US" sz="2800" dirty="0" smtClean="0"/>
              <a:t> </a:t>
            </a:r>
            <a:r>
              <a:rPr lang="en-US" sz="2800" dirty="0" err="1"/>
              <a:t>awal</a:t>
            </a:r>
            <a:r>
              <a:rPr lang="en-US" sz="2800" dirty="0" smtClean="0"/>
              <a:t>:</a:t>
            </a:r>
          </a:p>
          <a:p>
            <a:pPr marL="514350" lvl="0" indent="-514350">
              <a:buFont typeface="+mj-lt"/>
              <a:buAutoNum type="arabicPeriod" startAt="4"/>
            </a:pPr>
            <a:endParaRPr lang="en-US" sz="2800" dirty="0"/>
          </a:p>
          <a:p>
            <a:pPr marL="914400" lvl="1" indent="-514350">
              <a:buFont typeface="+mj-lt"/>
              <a:buAutoNum type="arabicPeriod" startAt="4"/>
            </a:pPr>
            <a:endParaRPr lang="en-US" sz="2400" dirty="0" smtClean="0"/>
          </a:p>
          <a:p>
            <a:pPr marL="514350" indent="-514350">
              <a:buNone/>
            </a:pPr>
            <a:r>
              <a:rPr lang="en-US" sz="2800" dirty="0" smtClean="0"/>
              <a:t>	</a:t>
            </a:r>
            <a:r>
              <a:rPr lang="en-US" sz="2800" dirty="0" err="1" smtClean="0"/>
              <a:t>Hitung</a:t>
            </a:r>
            <a:r>
              <a:rPr lang="en-US" sz="2800" dirty="0" smtClean="0"/>
              <a:t> </a:t>
            </a:r>
            <a:r>
              <a:rPr lang="en-US" sz="2800" dirty="0" err="1"/>
              <a:t>nilai</a:t>
            </a:r>
            <a:r>
              <a:rPr lang="en-US" sz="2800" dirty="0"/>
              <a:t> </a:t>
            </a:r>
            <a:r>
              <a:rPr lang="en-US" sz="2800" i="1" dirty="0"/>
              <a:t>y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i="1" dirty="0"/>
              <a:t> t </a:t>
            </a:r>
            <a:r>
              <a:rPr lang="en-US" sz="2800" dirty="0"/>
              <a:t>= </a:t>
            </a:r>
            <a:r>
              <a:rPr lang="en-US" sz="2800" dirty="0" smtClean="0"/>
              <a:t>1.8.</a:t>
            </a:r>
          </a:p>
          <a:p>
            <a:pPr marL="514350" indent="-514350">
              <a:buNone/>
            </a:pPr>
            <a:endParaRPr lang="en-US" sz="2800" dirty="0"/>
          </a:p>
          <a:p>
            <a:pPr marL="514350" lvl="0" indent="-514350">
              <a:buFont typeface="+mj-lt"/>
              <a:buAutoNum type="arabicPeriod" startAt="5"/>
            </a:pPr>
            <a:r>
              <a:rPr lang="en-US" sz="2800" dirty="0" err="1"/>
              <a:t>Selesaikan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persamaaan</a:t>
            </a:r>
            <a:r>
              <a:rPr lang="en-US" sz="2800" dirty="0"/>
              <a:t> </a:t>
            </a:r>
            <a:r>
              <a:rPr lang="en-US" sz="2800" dirty="0" err="1"/>
              <a:t>lanjar</a:t>
            </a:r>
            <a:r>
              <a:rPr lang="en-US" sz="2800" dirty="0"/>
              <a:t> (</a:t>
            </a:r>
            <a:r>
              <a:rPr lang="en-US" sz="2800" i="1" dirty="0"/>
              <a:t>linear</a:t>
            </a:r>
            <a:r>
              <a:rPr lang="en-US" sz="2800" dirty="0"/>
              <a:t>):</a:t>
            </a:r>
          </a:p>
          <a:p>
            <a:pPr>
              <a:buNone/>
            </a:pPr>
            <a:r>
              <a:rPr lang="en-US" sz="2800" dirty="0"/>
              <a:t>		1.2</a:t>
            </a:r>
            <a:r>
              <a:rPr lang="en-US" sz="2800" i="1" dirty="0"/>
              <a:t>a</a:t>
            </a:r>
            <a:r>
              <a:rPr lang="en-US" sz="2800" dirty="0"/>
              <a:t> -  3</a:t>
            </a:r>
            <a:r>
              <a:rPr lang="en-US" sz="2800" i="1" dirty="0"/>
              <a:t>b</a:t>
            </a:r>
            <a:r>
              <a:rPr lang="en-US" sz="2800" dirty="0"/>
              <a:t>  - 12</a:t>
            </a:r>
            <a:r>
              <a:rPr lang="en-US" sz="2800" i="1" dirty="0"/>
              <a:t>c</a:t>
            </a:r>
            <a:r>
              <a:rPr lang="en-US" sz="2800" dirty="0"/>
              <a:t>  + 12</a:t>
            </a:r>
            <a:r>
              <a:rPr lang="en-US" sz="2800" i="1" dirty="0"/>
              <a:t>d </a:t>
            </a:r>
            <a:r>
              <a:rPr lang="en-US" sz="2800" dirty="0"/>
              <a:t>+ 4.8</a:t>
            </a:r>
            <a:r>
              <a:rPr lang="en-US" sz="2800" i="1" dirty="0"/>
              <a:t>e</a:t>
            </a:r>
            <a:r>
              <a:rPr lang="en-US" sz="2800" dirty="0"/>
              <a:t> - 5.5</a:t>
            </a:r>
            <a:r>
              <a:rPr lang="en-US" sz="2800" i="1" dirty="0"/>
              <a:t>f </a:t>
            </a:r>
            <a:r>
              <a:rPr lang="en-US" sz="2800" dirty="0"/>
              <a:t> + 100</a:t>
            </a:r>
            <a:r>
              <a:rPr lang="en-US" sz="2800" i="1" dirty="0"/>
              <a:t>g</a:t>
            </a:r>
            <a:r>
              <a:rPr lang="en-US" sz="2800" dirty="0"/>
              <a:t> = 18</a:t>
            </a:r>
          </a:p>
          <a:p>
            <a:pPr>
              <a:buNone/>
            </a:pPr>
            <a:r>
              <a:rPr lang="en-US" sz="2800" dirty="0"/>
              <a:t>		0.9</a:t>
            </a:r>
            <a:r>
              <a:rPr lang="en-US" sz="2800" i="1" dirty="0"/>
              <a:t>a</a:t>
            </a:r>
            <a:r>
              <a:rPr lang="en-US" sz="2800" dirty="0"/>
              <a:t> + 3</a:t>
            </a:r>
            <a:r>
              <a:rPr lang="en-US" sz="2800" i="1" dirty="0"/>
              <a:t>b</a:t>
            </a:r>
            <a:r>
              <a:rPr lang="en-US" sz="2800" dirty="0"/>
              <a:t>  -     </a:t>
            </a:r>
            <a:r>
              <a:rPr lang="en-US" sz="2800" i="1" dirty="0"/>
              <a:t>c </a:t>
            </a:r>
            <a:r>
              <a:rPr lang="en-US" sz="2800" dirty="0"/>
              <a:t> + 16</a:t>
            </a:r>
            <a:r>
              <a:rPr lang="en-US" sz="2800" i="1" dirty="0"/>
              <a:t>d</a:t>
            </a:r>
            <a:r>
              <a:rPr lang="en-US" sz="2800" dirty="0"/>
              <a:t> +   8</a:t>
            </a:r>
            <a:r>
              <a:rPr lang="en-US" sz="2800" i="1" dirty="0"/>
              <a:t>e</a:t>
            </a:r>
            <a:r>
              <a:rPr lang="en-US" sz="2800" dirty="0"/>
              <a:t>  -    5</a:t>
            </a:r>
            <a:r>
              <a:rPr lang="en-US" sz="2800" i="1" dirty="0"/>
              <a:t>f </a:t>
            </a:r>
            <a:r>
              <a:rPr lang="en-US" sz="2800" dirty="0"/>
              <a:t> -    10</a:t>
            </a:r>
            <a:r>
              <a:rPr lang="en-US" sz="2800" i="1" dirty="0"/>
              <a:t>g</a:t>
            </a:r>
            <a:r>
              <a:rPr lang="en-US" sz="2800" dirty="0"/>
              <a:t> = 17</a:t>
            </a:r>
          </a:p>
          <a:p>
            <a:pPr>
              <a:buNone/>
            </a:pPr>
            <a:r>
              <a:rPr lang="en-US" sz="2800" dirty="0"/>
              <a:t>		4.6</a:t>
            </a:r>
            <a:r>
              <a:rPr lang="en-US" sz="2800" i="1" dirty="0"/>
              <a:t>a</a:t>
            </a:r>
            <a:r>
              <a:rPr lang="en-US" sz="2800" dirty="0"/>
              <a:t> + 3</a:t>
            </a:r>
            <a:r>
              <a:rPr lang="en-US" sz="2800" i="1" dirty="0"/>
              <a:t>b</a:t>
            </a:r>
            <a:r>
              <a:rPr lang="en-US" sz="2800" dirty="0"/>
              <a:t>  -   6</a:t>
            </a:r>
            <a:r>
              <a:rPr lang="en-US" sz="2800" i="1" dirty="0"/>
              <a:t>c </a:t>
            </a:r>
            <a:r>
              <a:rPr lang="en-US" sz="2800" dirty="0"/>
              <a:t> -    2</a:t>
            </a:r>
            <a:r>
              <a:rPr lang="en-US" sz="2800" i="1" dirty="0"/>
              <a:t>d</a:t>
            </a:r>
            <a:r>
              <a:rPr lang="en-US" sz="2800" dirty="0"/>
              <a:t> +   4</a:t>
            </a:r>
            <a:r>
              <a:rPr lang="en-US" sz="2800" i="1" dirty="0"/>
              <a:t>e</a:t>
            </a:r>
            <a:r>
              <a:rPr lang="en-US" sz="2800" dirty="0"/>
              <a:t> + 6.5</a:t>
            </a:r>
            <a:r>
              <a:rPr lang="en-US" sz="2800" i="1" dirty="0"/>
              <a:t>f</a:t>
            </a:r>
            <a:r>
              <a:rPr lang="en-US" sz="2800" dirty="0"/>
              <a:t>  -    13</a:t>
            </a:r>
            <a:r>
              <a:rPr lang="en-US" sz="2800" i="1" dirty="0"/>
              <a:t>g</a:t>
            </a:r>
            <a:r>
              <a:rPr lang="en-US" sz="2800" dirty="0"/>
              <a:t> = 19</a:t>
            </a:r>
          </a:p>
          <a:p>
            <a:pPr>
              <a:buNone/>
            </a:pPr>
            <a:r>
              <a:rPr lang="en-US" sz="2800" dirty="0"/>
              <a:t>		3.7</a:t>
            </a:r>
            <a:r>
              <a:rPr lang="en-US" sz="2800" i="1" dirty="0"/>
              <a:t>a</a:t>
            </a:r>
            <a:r>
              <a:rPr lang="en-US" sz="2800" dirty="0"/>
              <a:t> -  3</a:t>
            </a:r>
            <a:r>
              <a:rPr lang="en-US" sz="2800" i="1" dirty="0"/>
              <a:t>b</a:t>
            </a:r>
            <a:r>
              <a:rPr lang="en-US" sz="2800" dirty="0"/>
              <a:t>  +  8</a:t>
            </a:r>
            <a:r>
              <a:rPr lang="en-US" sz="2800" i="1" dirty="0"/>
              <a:t>c</a:t>
            </a:r>
            <a:r>
              <a:rPr lang="en-US" sz="2800" dirty="0"/>
              <a:t>  -    7</a:t>
            </a:r>
            <a:r>
              <a:rPr lang="en-US" sz="2800" i="1" dirty="0"/>
              <a:t>d</a:t>
            </a:r>
            <a:r>
              <a:rPr lang="en-US" sz="2800" dirty="0"/>
              <a:t> + 14</a:t>
            </a:r>
            <a:r>
              <a:rPr lang="en-US" sz="2800" i="1" dirty="0"/>
              <a:t>e</a:t>
            </a:r>
            <a:r>
              <a:rPr lang="en-US" sz="2800" dirty="0"/>
              <a:t> + 8.4</a:t>
            </a:r>
            <a:r>
              <a:rPr lang="en-US" sz="2800" i="1" dirty="0"/>
              <a:t>f</a:t>
            </a:r>
            <a:r>
              <a:rPr lang="en-US" sz="2800" dirty="0"/>
              <a:t>  +   16</a:t>
            </a:r>
            <a:r>
              <a:rPr lang="en-US" sz="2800" i="1" dirty="0"/>
              <a:t>g</a:t>
            </a:r>
            <a:r>
              <a:rPr lang="en-US" sz="2800" dirty="0"/>
              <a:t> = 6</a:t>
            </a:r>
          </a:p>
          <a:p>
            <a:pPr>
              <a:buNone/>
            </a:pPr>
            <a:r>
              <a:rPr lang="en-US" sz="2800" dirty="0"/>
              <a:t>		2.2</a:t>
            </a:r>
            <a:r>
              <a:rPr lang="en-US" sz="2800" i="1" dirty="0"/>
              <a:t>a</a:t>
            </a:r>
            <a:r>
              <a:rPr lang="en-US" sz="2800" dirty="0"/>
              <a:t> + 3</a:t>
            </a:r>
            <a:r>
              <a:rPr lang="en-US" sz="2800" i="1" dirty="0"/>
              <a:t>b</a:t>
            </a:r>
            <a:r>
              <a:rPr lang="en-US" sz="2800" dirty="0"/>
              <a:t>  + 17</a:t>
            </a:r>
            <a:r>
              <a:rPr lang="en-US" sz="2800" i="1" dirty="0"/>
              <a:t>c</a:t>
            </a:r>
            <a:r>
              <a:rPr lang="en-US" sz="2800" dirty="0"/>
              <a:t> +   6</a:t>
            </a:r>
            <a:r>
              <a:rPr lang="en-US" sz="2800" i="1" dirty="0"/>
              <a:t>d</a:t>
            </a:r>
            <a:r>
              <a:rPr lang="en-US" sz="2800" dirty="0"/>
              <a:t> + 12</a:t>
            </a:r>
            <a:r>
              <a:rPr lang="en-US" sz="2800" i="1" dirty="0"/>
              <a:t>e</a:t>
            </a:r>
            <a:r>
              <a:rPr lang="en-US" sz="2800" dirty="0"/>
              <a:t> -  7.5</a:t>
            </a:r>
            <a:r>
              <a:rPr lang="en-US" sz="2800" i="1" dirty="0"/>
              <a:t>f</a:t>
            </a:r>
            <a:r>
              <a:rPr lang="en-US" sz="2800" dirty="0"/>
              <a:t>  +   18</a:t>
            </a:r>
            <a:r>
              <a:rPr lang="en-US" sz="2800" i="1" dirty="0"/>
              <a:t>g</a:t>
            </a:r>
            <a:r>
              <a:rPr lang="en-US" sz="2800" dirty="0"/>
              <a:t> = 9</a:t>
            </a:r>
          </a:p>
          <a:p>
            <a:pPr>
              <a:buNone/>
            </a:pPr>
            <a:r>
              <a:rPr lang="en-US" sz="2800" dirty="0"/>
              <a:t>		5.9</a:t>
            </a:r>
            <a:r>
              <a:rPr lang="en-US" sz="2800" i="1" dirty="0"/>
              <a:t>a</a:t>
            </a:r>
            <a:r>
              <a:rPr lang="en-US" sz="2800" dirty="0"/>
              <a:t> + 3</a:t>
            </a:r>
            <a:r>
              <a:rPr lang="en-US" sz="2800" i="1" dirty="0"/>
              <a:t>b</a:t>
            </a:r>
            <a:r>
              <a:rPr lang="en-US" sz="2800" dirty="0"/>
              <a:t>  + 11</a:t>
            </a:r>
            <a:r>
              <a:rPr lang="en-US" sz="2800" i="1" dirty="0"/>
              <a:t>c</a:t>
            </a:r>
            <a:r>
              <a:rPr lang="en-US" sz="2800" dirty="0"/>
              <a:t> +   9</a:t>
            </a:r>
            <a:r>
              <a:rPr lang="en-US" sz="2800" i="1" dirty="0"/>
              <a:t>d </a:t>
            </a:r>
            <a:r>
              <a:rPr lang="en-US" sz="2800" dirty="0"/>
              <a:t>-    5</a:t>
            </a:r>
            <a:r>
              <a:rPr lang="en-US" sz="2800" i="1" dirty="0"/>
              <a:t>e</a:t>
            </a:r>
            <a:r>
              <a:rPr lang="en-US" sz="2800" dirty="0"/>
              <a:t> -   25</a:t>
            </a:r>
            <a:r>
              <a:rPr lang="en-US" sz="2800" i="1" dirty="0"/>
              <a:t>f </a:t>
            </a:r>
            <a:r>
              <a:rPr lang="en-US" sz="2800" dirty="0"/>
              <a:t> -    10g = 0</a:t>
            </a:r>
          </a:p>
          <a:p>
            <a:pPr>
              <a:buNone/>
            </a:pPr>
            <a:r>
              <a:rPr lang="en-US" sz="2800" dirty="0"/>
              <a:t>		1.6</a:t>
            </a:r>
            <a:r>
              <a:rPr lang="en-US" sz="2800" i="1" dirty="0"/>
              <a:t>a</a:t>
            </a:r>
            <a:r>
              <a:rPr lang="en-US" sz="2800" dirty="0"/>
              <a:t> + 3</a:t>
            </a:r>
            <a:r>
              <a:rPr lang="en-US" sz="2800" i="1" dirty="0"/>
              <a:t>b</a:t>
            </a:r>
            <a:r>
              <a:rPr lang="en-US" sz="2800" dirty="0"/>
              <a:t>  + 1.8c + 12</a:t>
            </a:r>
            <a:r>
              <a:rPr lang="en-US" sz="2800" i="1" dirty="0"/>
              <a:t>d</a:t>
            </a:r>
            <a:r>
              <a:rPr lang="en-US" sz="2800" dirty="0"/>
              <a:t> -   7</a:t>
            </a:r>
            <a:r>
              <a:rPr lang="en-US" sz="2800" i="1" dirty="0"/>
              <a:t>e</a:t>
            </a:r>
            <a:r>
              <a:rPr lang="en-US" sz="2800" dirty="0"/>
              <a:t> + 2.5</a:t>
            </a:r>
            <a:r>
              <a:rPr lang="en-US" sz="2800" i="1" dirty="0"/>
              <a:t>f</a:t>
            </a:r>
            <a:r>
              <a:rPr lang="en-US" sz="2800" dirty="0"/>
              <a:t>  +      </a:t>
            </a:r>
            <a:r>
              <a:rPr lang="en-US" sz="2800" i="1" dirty="0"/>
              <a:t>g</a:t>
            </a:r>
            <a:r>
              <a:rPr lang="en-US" sz="2800" dirty="0"/>
              <a:t>  = -5</a:t>
            </a:r>
          </a:p>
          <a:p>
            <a:pPr marL="514350" indent="-514350">
              <a:buFont typeface="+mj-lt"/>
              <a:buAutoNum type="arabicPeriod" startAt="5"/>
            </a:pPr>
            <a:endParaRPr lang="en-US" sz="2800" dirty="0"/>
          </a:p>
          <a:p>
            <a:pPr marL="514350" lvl="0" indent="-514350">
              <a:buFont typeface="+mj-lt"/>
              <a:buAutoNum type="arabicPeriod" startAt="4"/>
            </a:pPr>
            <a:endParaRPr lang="en-US" sz="2800" dirty="0"/>
          </a:p>
          <a:p>
            <a:pPr marL="514350" lvl="0" indent="-514350">
              <a:buFont typeface="+mj-lt"/>
              <a:buAutoNum type="arabicPeriod" startAt="4"/>
            </a:pPr>
            <a:endParaRPr lang="en-US" sz="2800" dirty="0"/>
          </a:p>
          <a:p>
            <a:pPr marL="514350" indent="-514350">
              <a:buFont typeface="+mj-lt"/>
              <a:buAutoNum type="arabicPeriod" startAt="4"/>
            </a:pPr>
            <a:endParaRPr lang="en-US" dirty="0"/>
          </a:p>
        </p:txBody>
      </p:sp>
      <p:graphicFrame>
        <p:nvGraphicFramePr>
          <p:cNvPr id="17409" name="Object 1"/>
          <p:cNvGraphicFramePr>
            <a:graphicFrameLocks noChangeAspect="1"/>
          </p:cNvGraphicFramePr>
          <p:nvPr/>
        </p:nvGraphicFramePr>
        <p:xfrm>
          <a:off x="1143001" y="1295401"/>
          <a:ext cx="5181599" cy="726073"/>
        </p:xfrm>
        <a:graphic>
          <a:graphicData uri="http://schemas.openxmlformats.org/presentationml/2006/ole">
            <p:oleObj spid="_x0000_s17409" name="Equation" r:id="rId3" imgW="5295600" imgH="749160" progId="Equation.3">
              <p:embed/>
            </p:oleObj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9399-CFCF-4275-804F-E2CC1C7438E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Cara </a:t>
            </a:r>
            <a:r>
              <a:rPr lang="en-US" sz="2800" dirty="0" err="1" smtClean="0"/>
              <a:t>penyelesaian</a:t>
            </a:r>
            <a:r>
              <a:rPr lang="en-US" sz="2800" dirty="0" smtClean="0"/>
              <a:t> </a:t>
            </a:r>
            <a:r>
              <a:rPr lang="en-US" sz="2800" dirty="0" err="1" smtClean="0"/>
              <a:t>persoalan</a:t>
            </a:r>
            <a:r>
              <a:rPr lang="en-US" sz="2800" dirty="0" smtClean="0"/>
              <a:t> </a:t>
            </a:r>
            <a:r>
              <a:rPr lang="en-US" sz="2800" dirty="0" err="1" smtClean="0"/>
              <a:t>matematika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dua</a:t>
            </a:r>
            <a:r>
              <a:rPr lang="en-US" sz="2800" dirty="0" smtClean="0"/>
              <a:t>:</a:t>
            </a:r>
          </a:p>
          <a:p>
            <a:pPr>
              <a:buNone/>
            </a:pPr>
            <a:r>
              <a:rPr lang="en-US" sz="2800" dirty="0"/>
              <a:t>	</a:t>
            </a:r>
            <a:r>
              <a:rPr lang="en-US" sz="2800" dirty="0" smtClean="0"/>
              <a:t>1.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analitik</a:t>
            </a:r>
            <a:endParaRPr lang="en-US" sz="2800" dirty="0" smtClean="0"/>
          </a:p>
          <a:p>
            <a:pPr>
              <a:buNone/>
            </a:pPr>
            <a:r>
              <a:rPr lang="en-US" sz="2800" dirty="0"/>
              <a:t>	</a:t>
            </a:r>
            <a:r>
              <a:rPr lang="en-US" sz="2800" dirty="0" smtClean="0"/>
              <a:t>2.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numerik</a:t>
            </a:r>
            <a:endParaRPr lang="en-US" sz="2800" dirty="0" smtClean="0"/>
          </a:p>
          <a:p>
            <a:pPr>
              <a:buNone/>
            </a:pPr>
            <a:endParaRPr lang="en-US" sz="2800" dirty="0"/>
          </a:p>
          <a:p>
            <a:r>
              <a:rPr lang="en-US" sz="2800" i="1" dirty="0" err="1" smtClean="0">
                <a:solidFill>
                  <a:srgbClr val="FF0000"/>
                </a:solidFill>
              </a:rPr>
              <a:t>Secara</a:t>
            </a:r>
            <a:r>
              <a:rPr lang="en-US" sz="2800" i="1" dirty="0" smtClean="0">
                <a:solidFill>
                  <a:srgbClr val="FF0000"/>
                </a:solidFill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</a:rPr>
              <a:t>analitik</a:t>
            </a:r>
            <a:r>
              <a:rPr lang="en-US" sz="2800" dirty="0" smtClean="0"/>
              <a:t>: </a:t>
            </a:r>
            <a:r>
              <a:rPr lang="en-US" sz="2800" dirty="0" err="1" smtClean="0"/>
              <a:t>menggunakan</a:t>
            </a:r>
            <a:r>
              <a:rPr lang="en-US" sz="2800" dirty="0" smtClean="0"/>
              <a:t> </a:t>
            </a:r>
            <a:r>
              <a:rPr lang="en-US" sz="2800" dirty="0" err="1" smtClean="0"/>
              <a:t>rumus</a:t>
            </a:r>
            <a:r>
              <a:rPr lang="en-US" sz="2800" dirty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teorema</a:t>
            </a:r>
            <a:r>
              <a:rPr lang="en-US" sz="2800" dirty="0" smtClean="0"/>
              <a:t> yang </a:t>
            </a:r>
            <a:r>
              <a:rPr lang="en-US" sz="2800" dirty="0" err="1" smtClean="0"/>
              <a:t>sudah</a:t>
            </a:r>
            <a:r>
              <a:rPr lang="en-US" sz="2800" dirty="0" smtClean="0"/>
              <a:t> </a:t>
            </a:r>
            <a:r>
              <a:rPr lang="en-US" sz="2800" dirty="0" err="1" smtClean="0"/>
              <a:t>baku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matematika</a:t>
            </a:r>
            <a:r>
              <a:rPr lang="en-US" sz="2800" dirty="0" smtClean="0"/>
              <a:t>  </a:t>
            </a:r>
            <a:r>
              <a:rPr lang="en-US" sz="2800" dirty="0" smtClean="0">
                <a:sym typeface="Wingdings" pitchFamily="2" charset="2"/>
              </a:rPr>
              <a:t> </a:t>
            </a:r>
            <a:r>
              <a:rPr lang="en-US" sz="2800" dirty="0" err="1" smtClean="0">
                <a:sym typeface="Wingdings" pitchFamily="2" charset="2"/>
              </a:rPr>
              <a:t>metode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analitik</a:t>
            </a:r>
            <a:endParaRPr lang="en-US" sz="2800" dirty="0" smtClean="0">
              <a:sym typeface="Wingdings" pitchFamily="2" charset="2"/>
            </a:endParaRPr>
          </a:p>
          <a:p>
            <a:pPr>
              <a:buNone/>
            </a:pPr>
            <a:r>
              <a:rPr lang="en-US" sz="2800" dirty="0" smtClean="0"/>
              <a:t>	</a:t>
            </a:r>
            <a:r>
              <a:rPr lang="en-US" sz="2800" dirty="0" err="1" smtClean="0"/>
              <a:t>Contoh</a:t>
            </a:r>
            <a:r>
              <a:rPr lang="en-US" sz="2800" dirty="0" smtClean="0"/>
              <a:t> 1: x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  – 6x  + 8 = 0 </a:t>
            </a:r>
            <a:r>
              <a:rPr lang="en-US" sz="2800" dirty="0" smtClean="0">
                <a:sym typeface="Wingdings" pitchFamily="2" charset="2"/>
              </a:rPr>
              <a:t> </a:t>
            </a:r>
            <a:r>
              <a:rPr lang="en-US" sz="2800" dirty="0" err="1" smtClean="0">
                <a:sym typeface="Wingdings" pitchFamily="2" charset="2"/>
              </a:rPr>
              <a:t>Carilah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akar-akarnya</a:t>
            </a:r>
            <a:r>
              <a:rPr lang="en-US" sz="2800" dirty="0" smtClean="0">
                <a:sym typeface="Wingdings" pitchFamily="2" charset="2"/>
              </a:rPr>
              <a:t>!</a:t>
            </a:r>
            <a:endParaRPr lang="en-US" sz="2800" baseline="30000" dirty="0" smtClean="0"/>
          </a:p>
          <a:p>
            <a:pPr>
              <a:buNone/>
            </a:pPr>
            <a:r>
              <a:rPr lang="en-US" sz="2800" dirty="0" smtClean="0"/>
              <a:t>	</a:t>
            </a:r>
            <a:r>
              <a:rPr lang="en-US" sz="2800" dirty="0" err="1" smtClean="0"/>
              <a:t>Metode</a:t>
            </a:r>
            <a:r>
              <a:rPr lang="en-US" sz="2800" dirty="0" smtClean="0"/>
              <a:t> </a:t>
            </a:r>
            <a:r>
              <a:rPr lang="en-US" sz="2800" dirty="0" err="1" smtClean="0"/>
              <a:t>analitik</a:t>
            </a:r>
            <a:r>
              <a:rPr lang="en-US" sz="2800" dirty="0" smtClean="0"/>
              <a:t>: </a:t>
            </a:r>
            <a:r>
              <a:rPr lang="en-US" sz="2800" dirty="0" err="1" smtClean="0"/>
              <a:t>faktorkan</a:t>
            </a:r>
            <a:r>
              <a:rPr lang="en-US" sz="2800" dirty="0" smtClean="0"/>
              <a:t> </a:t>
            </a:r>
            <a:r>
              <a:rPr lang="en-US" sz="2800" dirty="0" err="1" smtClean="0"/>
              <a:t>menjadi</a:t>
            </a:r>
            <a:r>
              <a:rPr lang="en-US" sz="2800" dirty="0" smtClean="0"/>
              <a:t>  (x – 4)(x – 2) = 0</a:t>
            </a:r>
          </a:p>
          <a:p>
            <a:pPr>
              <a:buNone/>
            </a:pPr>
            <a:r>
              <a:rPr lang="en-US" sz="2800" dirty="0" smtClean="0"/>
              <a:t>				x – 4 = 0  </a:t>
            </a:r>
            <a:r>
              <a:rPr lang="en-US" sz="2800" dirty="0" smtClean="0">
                <a:sym typeface="Wingdings" pitchFamily="2" charset="2"/>
              </a:rPr>
              <a:t> x</a:t>
            </a:r>
            <a:r>
              <a:rPr lang="en-US" sz="2800" baseline="-25000" dirty="0" smtClean="0">
                <a:sym typeface="Wingdings" pitchFamily="2" charset="2"/>
              </a:rPr>
              <a:t>1</a:t>
            </a:r>
            <a:r>
              <a:rPr lang="en-US" sz="2800" dirty="0" smtClean="0">
                <a:sym typeface="Wingdings" pitchFamily="2" charset="2"/>
              </a:rPr>
              <a:t> = 4</a:t>
            </a:r>
            <a:endParaRPr lang="en-US" sz="2800" dirty="0"/>
          </a:p>
          <a:p>
            <a:pPr>
              <a:buNone/>
            </a:pPr>
            <a:r>
              <a:rPr lang="en-US" sz="2800" dirty="0" smtClean="0"/>
              <a:t>				x – 2 = 0 </a:t>
            </a:r>
            <a:r>
              <a:rPr lang="en-US" sz="2800" dirty="0" smtClean="0">
                <a:sym typeface="Wingdings" pitchFamily="2" charset="2"/>
              </a:rPr>
              <a:t> x</a:t>
            </a:r>
            <a:r>
              <a:rPr lang="en-US" sz="2800" baseline="-25000" dirty="0" smtClean="0">
                <a:sym typeface="Wingdings" pitchFamily="2" charset="2"/>
              </a:rPr>
              <a:t>2</a:t>
            </a:r>
            <a:r>
              <a:rPr lang="en-US" sz="2800" dirty="0" smtClean="0">
                <a:sym typeface="Wingdings" pitchFamily="2" charset="2"/>
              </a:rPr>
              <a:t> = 2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9399-CFCF-4275-804F-E2CC1C7438E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r>
              <a:rPr lang="en-US" sz="2800" i="1" dirty="0" err="1" smtClean="0">
                <a:solidFill>
                  <a:srgbClr val="FF0000"/>
                </a:solidFill>
              </a:rPr>
              <a:t>Secara</a:t>
            </a:r>
            <a:r>
              <a:rPr lang="en-US" sz="2800" i="1" dirty="0" smtClean="0">
                <a:solidFill>
                  <a:srgbClr val="FF0000"/>
                </a:solidFill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</a:rPr>
              <a:t>numerik</a:t>
            </a:r>
            <a:r>
              <a:rPr lang="en-US" sz="2800" dirty="0" smtClean="0"/>
              <a:t>: </a:t>
            </a:r>
            <a:r>
              <a:rPr lang="en-US" sz="2800" dirty="0" err="1" smtClean="0"/>
              <a:t>menggunakan</a:t>
            </a:r>
            <a:r>
              <a:rPr lang="en-US" sz="2800" dirty="0" smtClean="0"/>
              <a:t> </a:t>
            </a:r>
            <a:r>
              <a:rPr lang="en-US" sz="2800" dirty="0" err="1" smtClean="0"/>
              <a:t>pendekatan</a:t>
            </a:r>
            <a:r>
              <a:rPr lang="en-US" sz="2800" dirty="0" smtClean="0"/>
              <a:t> </a:t>
            </a:r>
            <a:r>
              <a:rPr lang="en-US" sz="2800" dirty="0" err="1" smtClean="0"/>
              <a:t>aproksimasi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mencari</a:t>
            </a:r>
            <a:r>
              <a:rPr lang="en-US" sz="2800" dirty="0" smtClean="0"/>
              <a:t> </a:t>
            </a:r>
            <a:r>
              <a:rPr lang="en-US" sz="2800" dirty="0" err="1" smtClean="0"/>
              <a:t>solusi</a:t>
            </a:r>
            <a:r>
              <a:rPr lang="en-US" sz="2800" dirty="0" smtClean="0"/>
              <a:t> </a:t>
            </a:r>
            <a:r>
              <a:rPr lang="en-US" sz="2800" dirty="0" err="1" smtClean="0"/>
              <a:t>hanya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operasi</a:t>
            </a:r>
            <a:r>
              <a:rPr lang="en-US" sz="2800" dirty="0" smtClean="0"/>
              <a:t> </a:t>
            </a:r>
            <a:r>
              <a:rPr lang="en-US" sz="2800" dirty="0" err="1" smtClean="0"/>
              <a:t>aritmetika</a:t>
            </a:r>
            <a:r>
              <a:rPr lang="en-US" sz="2800" dirty="0" smtClean="0"/>
              <a:t> </a:t>
            </a:r>
            <a:r>
              <a:rPr lang="en-US" sz="2800" dirty="0" err="1" smtClean="0"/>
              <a:t>biasa</a:t>
            </a:r>
            <a:r>
              <a:rPr lang="en-US" sz="2800" dirty="0" smtClean="0"/>
              <a:t> </a:t>
            </a:r>
            <a:r>
              <a:rPr lang="en-US" sz="2800" dirty="0" smtClean="0">
                <a:sym typeface="Wingdings" pitchFamily="2" charset="2"/>
              </a:rPr>
              <a:t> </a:t>
            </a:r>
            <a:r>
              <a:rPr lang="en-US" sz="2800" dirty="0" err="1" smtClean="0">
                <a:sym typeface="Wingdings" pitchFamily="2" charset="2"/>
              </a:rPr>
              <a:t>metode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numerik</a:t>
            </a:r>
            <a:r>
              <a:rPr lang="en-US" sz="2800" dirty="0" smtClean="0">
                <a:sym typeface="Wingdings" pitchFamily="2" charset="2"/>
              </a:rPr>
              <a:t>.</a:t>
            </a:r>
          </a:p>
          <a:p>
            <a:endParaRPr lang="en-US" sz="2800" dirty="0">
              <a:sym typeface="Wingdings" pitchFamily="2" charset="2"/>
            </a:endParaRPr>
          </a:p>
          <a:p>
            <a:r>
              <a:rPr lang="en-US" sz="2800" dirty="0" err="1" smtClean="0">
                <a:sym typeface="Wingdings" pitchFamily="2" charset="2"/>
              </a:rPr>
              <a:t>Contoh</a:t>
            </a:r>
            <a:r>
              <a:rPr lang="en-US" sz="2800" dirty="0" smtClean="0">
                <a:sym typeface="Wingdings" pitchFamily="2" charset="2"/>
              </a:rPr>
              <a:t>: </a:t>
            </a:r>
            <a:r>
              <a:rPr lang="en-US" sz="2800" dirty="0" err="1" smtClean="0">
                <a:sym typeface="Wingdings" pitchFamily="2" charset="2"/>
              </a:rPr>
              <a:t>carilah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sebuah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akar</a:t>
            </a:r>
            <a:r>
              <a:rPr lang="en-US" sz="2800" dirty="0" smtClean="0">
                <a:sym typeface="Wingdings" pitchFamily="2" charset="2"/>
              </a:rPr>
              <a:t> f(x) = </a:t>
            </a:r>
            <a:r>
              <a:rPr lang="en-US" sz="2800" dirty="0" smtClean="0"/>
              <a:t>x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  – 6x  + 8 = 0 </a:t>
            </a:r>
          </a:p>
          <a:p>
            <a:pPr>
              <a:buNone/>
            </a:pPr>
            <a:r>
              <a:rPr lang="en-US" sz="2800" dirty="0"/>
              <a:t>	</a:t>
            </a:r>
            <a:r>
              <a:rPr lang="en-US" sz="2800" dirty="0" err="1" smtClean="0"/>
              <a:t>Metode</a:t>
            </a:r>
            <a:r>
              <a:rPr lang="en-US" sz="2800" dirty="0" smtClean="0"/>
              <a:t> </a:t>
            </a:r>
            <a:r>
              <a:rPr lang="en-US" sz="2800" dirty="0" err="1" smtClean="0"/>
              <a:t>numerik</a:t>
            </a:r>
            <a:r>
              <a:rPr lang="en-US" sz="2800" dirty="0" smtClean="0"/>
              <a:t>: </a:t>
            </a:r>
            <a:r>
              <a:rPr lang="en-US" sz="2800" dirty="0" err="1" smtClean="0"/>
              <a:t>diketehui</a:t>
            </a:r>
            <a:r>
              <a:rPr lang="en-US" sz="2800" dirty="0" smtClean="0"/>
              <a:t> </a:t>
            </a:r>
            <a:r>
              <a:rPr lang="en-US" sz="2800" dirty="0" err="1" smtClean="0"/>
              <a:t>sebuah</a:t>
            </a:r>
            <a:r>
              <a:rPr lang="en-US" sz="2800" dirty="0" smtClean="0"/>
              <a:t> </a:t>
            </a:r>
            <a:r>
              <a:rPr lang="en-US" sz="2800" dirty="0" err="1" smtClean="0"/>
              <a:t>akar</a:t>
            </a:r>
            <a:r>
              <a:rPr lang="en-US" sz="2800" dirty="0" smtClean="0"/>
              <a:t> </a:t>
            </a:r>
            <a:r>
              <a:rPr lang="en-US" sz="2800" dirty="0" err="1" smtClean="0"/>
              <a:t>terletak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selang</a:t>
            </a:r>
            <a:r>
              <a:rPr lang="en-US" sz="2800" dirty="0" smtClean="0"/>
              <a:t> [3, 6]  </a:t>
            </a:r>
            <a:r>
              <a:rPr lang="en-US" sz="2800" dirty="0" smtClean="0">
                <a:sym typeface="Wingdings" pitchFamily="2" charset="2"/>
              </a:rPr>
              <a:t> </a:t>
            </a:r>
            <a:r>
              <a:rPr lang="en-US" sz="2800" dirty="0" err="1" smtClean="0">
                <a:sym typeface="Wingdings" pitchFamily="2" charset="2"/>
              </a:rPr>
              <a:t>mengapa</a:t>
            </a:r>
            <a:r>
              <a:rPr lang="en-US" sz="2800" dirty="0" smtClean="0">
                <a:sym typeface="Wingdings" pitchFamily="2" charset="2"/>
              </a:rPr>
              <a:t>???????</a:t>
            </a:r>
            <a:endParaRPr lang="en-US" sz="28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2438400" y="5334000"/>
            <a:ext cx="4572000" cy="0"/>
          </a:xfrm>
          <a:prstGeom prst="line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reeform 13"/>
          <p:cNvSpPr/>
          <p:nvPr/>
        </p:nvSpPr>
        <p:spPr>
          <a:xfrm>
            <a:off x="3414294" y="4042611"/>
            <a:ext cx="2056064" cy="2609515"/>
          </a:xfrm>
          <a:custGeom>
            <a:avLst/>
            <a:gdLst>
              <a:gd name="connsiteX0" fmla="*/ 2056064 w 2056064"/>
              <a:gd name="connsiteY0" fmla="*/ 0 h 2609515"/>
              <a:gd name="connsiteX1" fmla="*/ 788738 w 2056064"/>
              <a:gd name="connsiteY1" fmla="*/ 2261936 h 2609515"/>
              <a:gd name="connsiteX2" fmla="*/ 114969 w 2056064"/>
              <a:gd name="connsiteY2" fmla="*/ 2085473 h 2609515"/>
              <a:gd name="connsiteX3" fmla="*/ 98927 w 2056064"/>
              <a:gd name="connsiteY3" fmla="*/ 2053389 h 2609515"/>
              <a:gd name="connsiteX4" fmla="*/ 114969 w 2056064"/>
              <a:gd name="connsiteY4" fmla="*/ 2069431 h 2609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56064" h="2609515">
                <a:moveTo>
                  <a:pt x="2056064" y="0"/>
                </a:moveTo>
                <a:cubicBezTo>
                  <a:pt x="1584159" y="957178"/>
                  <a:pt x="1112254" y="1914357"/>
                  <a:pt x="788738" y="2261936"/>
                </a:cubicBezTo>
                <a:cubicBezTo>
                  <a:pt x="465222" y="2609515"/>
                  <a:pt x="229938" y="2120231"/>
                  <a:pt x="114969" y="2085473"/>
                </a:cubicBezTo>
                <a:cubicBezTo>
                  <a:pt x="0" y="2050715"/>
                  <a:pt x="98927" y="2056063"/>
                  <a:pt x="98927" y="2053389"/>
                </a:cubicBezTo>
                <a:cubicBezTo>
                  <a:pt x="98927" y="2050715"/>
                  <a:pt x="106948" y="2060073"/>
                  <a:pt x="114969" y="2069431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886200" y="54102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cxnSp>
        <p:nvCxnSpPr>
          <p:cNvPr id="24" name="Straight Connector 23"/>
          <p:cNvCxnSpPr/>
          <p:nvPr/>
        </p:nvCxnSpPr>
        <p:spPr>
          <a:xfrm rot="5400000">
            <a:off x="3962400" y="5334000"/>
            <a:ext cx="152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5867400" y="5334000"/>
            <a:ext cx="152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791200" y="54102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638800" y="4191000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y= x</a:t>
            </a:r>
            <a:r>
              <a:rPr lang="en-US" baseline="30000" dirty="0" smtClean="0"/>
              <a:t>2</a:t>
            </a:r>
            <a:r>
              <a:rPr lang="en-US" dirty="0" smtClean="0"/>
              <a:t>  – 6x  + 8 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6781800" y="5410200"/>
            <a:ext cx="603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Sb</a:t>
            </a:r>
            <a:r>
              <a:rPr lang="en-US" dirty="0" smtClean="0"/>
              <a:t>-X</a:t>
            </a:r>
            <a:endParaRPr lang="en-US" dirty="0"/>
          </a:p>
        </p:txBody>
      </p:sp>
      <p:cxnSp>
        <p:nvCxnSpPr>
          <p:cNvPr id="30" name="Curved Connector 29"/>
          <p:cNvCxnSpPr/>
          <p:nvPr/>
        </p:nvCxnSpPr>
        <p:spPr>
          <a:xfrm rot="10800000">
            <a:off x="5486400" y="4191000"/>
            <a:ext cx="228600" cy="184666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9399-CFCF-4275-804F-E2CC1C7438E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sz="2400" dirty="0" err="1" smtClean="0"/>
              <a:t>Pendekatan</a:t>
            </a:r>
            <a:r>
              <a:rPr lang="en-US" sz="2400" dirty="0" smtClean="0"/>
              <a:t> </a:t>
            </a:r>
            <a:r>
              <a:rPr lang="en-US" sz="2400" dirty="0" err="1" smtClean="0"/>
              <a:t>sederhana</a:t>
            </a:r>
            <a:r>
              <a:rPr lang="en-US" sz="2400" dirty="0" smtClean="0"/>
              <a:t> </a:t>
            </a:r>
            <a:r>
              <a:rPr lang="en-US" sz="2400" dirty="0" err="1" smtClean="0"/>
              <a:t>mencari</a:t>
            </a:r>
            <a:r>
              <a:rPr lang="en-US" sz="2400" dirty="0" smtClean="0"/>
              <a:t> </a:t>
            </a:r>
            <a:r>
              <a:rPr lang="en-US" sz="2400" dirty="0" err="1" smtClean="0"/>
              <a:t>akar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iteratif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b="1" dirty="0" err="1" smtClean="0"/>
              <a:t>metode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titik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tengah</a:t>
            </a:r>
            <a:r>
              <a:rPr lang="en-US" sz="2400" dirty="0" smtClean="0"/>
              <a:t> (</a:t>
            </a:r>
            <a:r>
              <a:rPr lang="en-US" sz="2400" i="1" dirty="0" smtClean="0"/>
              <a:t>bisection</a:t>
            </a:r>
            <a:r>
              <a:rPr lang="en-US" sz="2400" dirty="0" smtClean="0"/>
              <a:t>):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smtClean="0"/>
              <a:t>1.  </a:t>
            </a:r>
            <a:r>
              <a:rPr lang="en-US" sz="2400" dirty="0" err="1" smtClean="0"/>
              <a:t>bagi</a:t>
            </a:r>
            <a:r>
              <a:rPr lang="en-US" sz="2400" dirty="0" smtClean="0"/>
              <a:t> </a:t>
            </a:r>
            <a:r>
              <a:rPr lang="en-US" sz="2400" dirty="0" err="1" smtClean="0"/>
              <a:t>selang</a:t>
            </a:r>
            <a:r>
              <a:rPr lang="en-US" sz="2400" dirty="0" smtClean="0"/>
              <a:t> [</a:t>
            </a:r>
            <a:r>
              <a:rPr lang="en-US" sz="2400" dirty="0" err="1" smtClean="0"/>
              <a:t>a,b</a:t>
            </a:r>
            <a:r>
              <a:rPr lang="en-US" sz="2400" dirty="0" smtClean="0"/>
              <a:t>]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</a:t>
            </a:r>
            <a:r>
              <a:rPr lang="en-US" sz="2400" dirty="0" err="1" smtClean="0"/>
              <a:t>dua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titik</a:t>
            </a:r>
            <a:r>
              <a:rPr lang="en-US" sz="2400" dirty="0" smtClean="0"/>
              <a:t> </a:t>
            </a:r>
            <a:r>
              <a:rPr lang="en-US" sz="2400" dirty="0" err="1" smtClean="0"/>
              <a:t>tengah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smtClean="0"/>
              <a:t>	c = (a + b) / 2</a:t>
            </a:r>
          </a:p>
          <a:p>
            <a:pPr marL="682625" indent="-682625">
              <a:buNone/>
            </a:pPr>
            <a:r>
              <a:rPr lang="en-US" sz="2400" dirty="0" smtClean="0"/>
              <a:t>     2.  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 smtClean="0"/>
              <a:t>dua</a:t>
            </a:r>
            <a:r>
              <a:rPr lang="en-US" sz="2400" dirty="0" smtClean="0"/>
              <a:t> sub-</a:t>
            </a:r>
            <a:r>
              <a:rPr lang="en-US" sz="2400" dirty="0" err="1" smtClean="0"/>
              <a:t>selang</a:t>
            </a:r>
            <a:r>
              <a:rPr lang="en-US" sz="2400" dirty="0" smtClean="0"/>
              <a:t>: [a, c] </a:t>
            </a:r>
            <a:r>
              <a:rPr lang="en-US" sz="2400" dirty="0" err="1" smtClean="0"/>
              <a:t>dan</a:t>
            </a:r>
            <a:r>
              <a:rPr lang="en-US" sz="2400" dirty="0" smtClean="0"/>
              <a:t> [c, b]. </a:t>
            </a:r>
            <a:r>
              <a:rPr lang="en-US" sz="2400" dirty="0" err="1" smtClean="0"/>
              <a:t>Pilih</a:t>
            </a:r>
            <a:r>
              <a:rPr lang="en-US" sz="2400" dirty="0" smtClean="0"/>
              <a:t> </a:t>
            </a:r>
            <a:r>
              <a:rPr lang="en-US" sz="2400" dirty="0" err="1" smtClean="0"/>
              <a:t>selang</a:t>
            </a:r>
            <a:r>
              <a:rPr lang="en-US" sz="2400" dirty="0" smtClean="0"/>
              <a:t> </a:t>
            </a:r>
            <a:r>
              <a:rPr lang="en-US" sz="2400" dirty="0" err="1" smtClean="0"/>
              <a:t>iterasi</a:t>
            </a:r>
            <a:r>
              <a:rPr lang="en-US" sz="2400" dirty="0" smtClean="0"/>
              <a:t> yang </a:t>
            </a:r>
            <a:r>
              <a:rPr lang="en-US" sz="2400" dirty="0" err="1" smtClean="0"/>
              <a:t>baru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syarat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fungsi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ujung</a:t>
            </a:r>
            <a:r>
              <a:rPr lang="en-US" sz="2400" dirty="0" smtClean="0"/>
              <a:t> </a:t>
            </a:r>
            <a:r>
              <a:rPr lang="en-US" sz="2400" dirty="0" err="1" smtClean="0"/>
              <a:t>selang</a:t>
            </a:r>
            <a:r>
              <a:rPr lang="en-US" sz="2400" dirty="0" smtClean="0"/>
              <a:t> </a:t>
            </a:r>
            <a:r>
              <a:rPr lang="en-US" sz="2400" dirty="0" err="1" smtClean="0"/>
              <a:t>berbeda</a:t>
            </a:r>
            <a:r>
              <a:rPr lang="en-US" sz="2400" dirty="0" smtClean="0"/>
              <a:t> </a:t>
            </a:r>
            <a:r>
              <a:rPr lang="en-US" sz="2400" dirty="0" err="1" smtClean="0"/>
              <a:t>tanda</a:t>
            </a:r>
            <a:r>
              <a:rPr lang="en-US" sz="2400" dirty="0" smtClean="0"/>
              <a:t>.</a:t>
            </a:r>
          </a:p>
          <a:p>
            <a:pPr marL="682625" indent="-682625">
              <a:buNone/>
            </a:pPr>
            <a:r>
              <a:rPr lang="en-US" sz="2400" dirty="0" smtClean="0"/>
              <a:t>    3.   </a:t>
            </a:r>
            <a:r>
              <a:rPr lang="en-US" sz="2400" dirty="0" err="1" smtClean="0"/>
              <a:t>ulangi</a:t>
            </a:r>
            <a:r>
              <a:rPr lang="en-US" sz="2400" dirty="0" smtClean="0"/>
              <a:t> </a:t>
            </a:r>
            <a:r>
              <a:rPr lang="en-US" sz="2400" dirty="0" err="1" smtClean="0"/>
              <a:t>langkah</a:t>
            </a:r>
            <a:r>
              <a:rPr lang="en-US" sz="2400" dirty="0" smtClean="0"/>
              <a:t> 1 </a:t>
            </a:r>
            <a:r>
              <a:rPr lang="en-US" sz="2400" dirty="0" err="1" smtClean="0"/>
              <a:t>dan</a:t>
            </a:r>
            <a:r>
              <a:rPr lang="en-US" sz="2400" dirty="0" smtClean="0"/>
              <a:t> 2 </a:t>
            </a:r>
            <a:r>
              <a:rPr lang="en-US" sz="2400" dirty="0" err="1" smtClean="0"/>
              <a:t>sampai</a:t>
            </a:r>
            <a:r>
              <a:rPr lang="en-US" sz="2400" dirty="0" smtClean="0"/>
              <a:t> </a:t>
            </a:r>
            <a:r>
              <a:rPr lang="en-US" sz="2400" dirty="0" err="1" smtClean="0"/>
              <a:t>ukuran</a:t>
            </a:r>
            <a:r>
              <a:rPr lang="en-US" sz="2400" dirty="0" smtClean="0"/>
              <a:t> </a:t>
            </a:r>
            <a:r>
              <a:rPr lang="en-US" sz="2400" dirty="0" err="1" smtClean="0"/>
              <a:t>selang</a:t>
            </a:r>
            <a:r>
              <a:rPr lang="en-US" sz="2400" dirty="0" smtClean="0"/>
              <a:t> &lt; </a:t>
            </a:r>
            <a:r>
              <a:rPr lang="en-US" sz="2400" dirty="0" smtClean="0">
                <a:sym typeface="Symbol"/>
              </a:rPr>
              <a:t> (epsilon </a:t>
            </a:r>
            <a:r>
              <a:rPr lang="en-US" sz="2400" dirty="0" err="1" smtClean="0">
                <a:sym typeface="Symbol"/>
              </a:rPr>
              <a:t>adalah</a:t>
            </a:r>
            <a:r>
              <a:rPr lang="en-US" sz="2400" dirty="0" smtClean="0">
                <a:sym typeface="Symbol"/>
              </a:rPr>
              <a:t> </a:t>
            </a:r>
            <a:r>
              <a:rPr lang="en-US" sz="2400" dirty="0" err="1" smtClean="0">
                <a:sym typeface="Symbol"/>
              </a:rPr>
              <a:t>nilai</a:t>
            </a:r>
            <a:r>
              <a:rPr lang="en-US" sz="2400" dirty="0" smtClean="0">
                <a:sym typeface="Symbol"/>
              </a:rPr>
              <a:t> yang </a:t>
            </a:r>
            <a:r>
              <a:rPr lang="en-US" sz="2400" dirty="0" err="1" smtClean="0">
                <a:sym typeface="Symbol"/>
              </a:rPr>
              <a:t>sangat</a:t>
            </a:r>
            <a:r>
              <a:rPr lang="en-US" sz="2400" dirty="0" smtClean="0">
                <a:sym typeface="Symbol"/>
              </a:rPr>
              <a:t> </a:t>
            </a:r>
            <a:r>
              <a:rPr lang="en-US" sz="2400" dirty="0" err="1" smtClean="0">
                <a:sym typeface="Symbol"/>
              </a:rPr>
              <a:t>kecil</a:t>
            </a:r>
            <a:r>
              <a:rPr lang="en-US" sz="2400" dirty="0" smtClean="0">
                <a:sym typeface="Symbol"/>
              </a:rPr>
              <a:t> yang </a:t>
            </a:r>
            <a:r>
              <a:rPr lang="en-US" sz="2400" dirty="0" err="1" smtClean="0">
                <a:sym typeface="Symbol"/>
              </a:rPr>
              <a:t>menyatakan</a:t>
            </a:r>
            <a:r>
              <a:rPr lang="en-US" sz="2400" dirty="0" smtClean="0">
                <a:sym typeface="Symbol"/>
              </a:rPr>
              <a:t> </a:t>
            </a:r>
            <a:r>
              <a:rPr lang="en-US" sz="2400" dirty="0" err="1" smtClean="0">
                <a:sym typeface="Symbol"/>
              </a:rPr>
              <a:t>toleransi</a:t>
            </a:r>
            <a:r>
              <a:rPr lang="en-US" sz="2400" dirty="0" smtClean="0">
                <a:sym typeface="Symbol"/>
              </a:rPr>
              <a:t> </a:t>
            </a:r>
            <a:r>
              <a:rPr lang="en-US" sz="2400" dirty="0" err="1" smtClean="0">
                <a:sym typeface="Symbol"/>
              </a:rPr>
              <a:t>kesalahan</a:t>
            </a:r>
            <a:r>
              <a:rPr lang="en-US" sz="2400" dirty="0" smtClean="0">
                <a:sym typeface="Symbol"/>
              </a:rPr>
              <a:t> </a:t>
            </a:r>
            <a:r>
              <a:rPr lang="en-US" sz="2400" dirty="0" err="1" smtClean="0">
                <a:sym typeface="Symbol"/>
              </a:rPr>
              <a:t>akar</a:t>
            </a:r>
            <a:r>
              <a:rPr lang="en-US" sz="2400" dirty="0" smtClean="0">
                <a:sym typeface="Symbol"/>
              </a:rPr>
              <a:t> yang </a:t>
            </a:r>
            <a:r>
              <a:rPr lang="en-US" sz="2400" dirty="0" err="1" smtClean="0">
                <a:sym typeface="Symbol"/>
              </a:rPr>
              <a:t>diinginkan</a:t>
            </a:r>
            <a:r>
              <a:rPr lang="en-US" sz="2400" dirty="0" smtClean="0">
                <a:sym typeface="Symbol"/>
              </a:rPr>
              <a:t>, </a:t>
            </a:r>
            <a:r>
              <a:rPr lang="en-US" sz="2400" dirty="0" err="1" smtClean="0">
                <a:sym typeface="Symbol"/>
              </a:rPr>
              <a:t>misalnya</a:t>
            </a:r>
            <a:r>
              <a:rPr lang="en-US" sz="2400" dirty="0" smtClean="0">
                <a:sym typeface="Symbol"/>
              </a:rPr>
              <a:t>  = 0.001, 000001, </a:t>
            </a:r>
            <a:r>
              <a:rPr lang="en-US" sz="2400" dirty="0" err="1" smtClean="0">
                <a:sym typeface="Symbol"/>
              </a:rPr>
              <a:t>dsb</a:t>
            </a:r>
            <a:endParaRPr lang="en-US" sz="2400" dirty="0" smtClean="0"/>
          </a:p>
          <a:p>
            <a:pPr>
              <a:buNone/>
            </a:pPr>
            <a:r>
              <a:rPr lang="en-US" sz="2400" dirty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9399-CFCF-4275-804F-E2CC1C7438E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9457" name="Object 1"/>
          <p:cNvGraphicFramePr>
            <a:graphicFrameLocks noChangeAspect="1"/>
          </p:cNvGraphicFramePr>
          <p:nvPr/>
        </p:nvGraphicFramePr>
        <p:xfrm>
          <a:off x="1219200" y="1524000"/>
          <a:ext cx="6096000" cy="3530502"/>
        </p:xfrm>
        <a:graphic>
          <a:graphicData uri="http://schemas.openxmlformats.org/presentationml/2006/ole">
            <p:oleObj spid="_x0000_s19457" name="Visio" r:id="rId3" imgW="2625852" imgH="1520952" progId="Visio.Drawing.11">
              <p:embed/>
            </p:oleObj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9399-CFCF-4275-804F-E2CC1C7438E6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sym typeface="Wingdings" pitchFamily="2" charset="2"/>
              </a:rPr>
              <a:t>Contoh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mencari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akar</a:t>
            </a:r>
            <a:r>
              <a:rPr lang="en-US" sz="2800" dirty="0" smtClean="0">
                <a:sym typeface="Wingdings" pitchFamily="2" charset="2"/>
              </a:rPr>
              <a:t> f(x) = </a:t>
            </a:r>
            <a:r>
              <a:rPr lang="en-US" sz="2800" dirty="0" smtClean="0"/>
              <a:t>x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  – 6x  + 8 = 0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selang</a:t>
            </a:r>
            <a:r>
              <a:rPr lang="en-US" sz="2800" dirty="0" smtClean="0"/>
              <a:t> [3, 6]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smtClean="0">
                <a:sym typeface="Symbol"/>
              </a:rPr>
              <a:t> = 0.0005</a:t>
            </a:r>
          </a:p>
          <a:p>
            <a:endParaRPr lang="en-US" sz="2800" dirty="0">
              <a:sym typeface="Symbol"/>
            </a:endParaRPr>
          </a:p>
          <a:p>
            <a:endParaRPr lang="en-US" sz="2800" dirty="0" smtClean="0">
              <a:sym typeface="Symbol"/>
            </a:endParaRPr>
          </a:p>
          <a:p>
            <a:endParaRPr lang="en-US" sz="2800" dirty="0">
              <a:sym typeface="Symbol"/>
            </a:endParaRPr>
          </a:p>
          <a:p>
            <a:endParaRPr lang="en-US" sz="2800" dirty="0" smtClean="0">
              <a:sym typeface="Symbol"/>
            </a:endParaRPr>
          </a:p>
          <a:p>
            <a:endParaRPr lang="en-US" sz="2800" dirty="0">
              <a:sym typeface="Symbol"/>
            </a:endParaRPr>
          </a:p>
          <a:p>
            <a:endParaRPr lang="en-US" sz="2800" dirty="0" smtClean="0">
              <a:sym typeface="Symbol"/>
            </a:endParaRPr>
          </a:p>
          <a:p>
            <a:endParaRPr lang="en-US" sz="2800" dirty="0">
              <a:sym typeface="Symbol"/>
            </a:endParaRPr>
          </a:p>
          <a:p>
            <a:endParaRPr lang="en-US" sz="2800" dirty="0" smtClean="0">
              <a:sym typeface="Symbol"/>
            </a:endParaRPr>
          </a:p>
          <a:p>
            <a:r>
              <a:rPr lang="en-US" sz="2800" dirty="0" err="1" smtClean="0">
                <a:sym typeface="Symbol"/>
              </a:rPr>
              <a:t>Aproksimasi</a:t>
            </a:r>
            <a:r>
              <a:rPr lang="en-US" sz="2800" dirty="0" smtClean="0">
                <a:sym typeface="Symbol"/>
              </a:rPr>
              <a:t> </a:t>
            </a:r>
            <a:r>
              <a:rPr lang="en-US" sz="2800" dirty="0" err="1" smtClean="0">
                <a:sym typeface="Symbol"/>
              </a:rPr>
              <a:t>akar</a:t>
            </a:r>
            <a:r>
              <a:rPr lang="en-US" sz="2800" dirty="0" smtClean="0">
                <a:sym typeface="Symbol"/>
              </a:rPr>
              <a:t> = 4.000122</a:t>
            </a:r>
            <a:endParaRPr lang="en-US" sz="2800" dirty="0">
              <a:sym typeface="Symbol"/>
            </a:endParaRPr>
          </a:p>
          <a:p>
            <a:endParaRPr lang="en-US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90600" y="1524000"/>
          <a:ext cx="7467601" cy="3962406"/>
        </p:xfrm>
        <a:graphic>
          <a:graphicData uri="http://schemas.openxmlformats.org/drawingml/2006/table">
            <a:tbl>
              <a:tblPr/>
              <a:tblGrid>
                <a:gridCol w="610847"/>
                <a:gridCol w="733016"/>
                <a:gridCol w="733016"/>
                <a:gridCol w="733016"/>
                <a:gridCol w="733016"/>
                <a:gridCol w="733016"/>
                <a:gridCol w="733016"/>
                <a:gridCol w="992626"/>
                <a:gridCol w="733016"/>
                <a:gridCol w="733016"/>
              </a:tblGrid>
              <a:tr h="2830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Iterasi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f(a)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f(c)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f(b)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Selang baru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Lebar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30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4.5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1.25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[a,c]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1.5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30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3.75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4.5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-0.4375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1.25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[c,b]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0.75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30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3.75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4.125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4.5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-0.4375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0.265625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1.25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[a,c]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0.375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30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3.75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3.9375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4.125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-0.4375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-0.12109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0.265625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[c, b]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0.1875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30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3.9375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4.03125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4.125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-0.12109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0.063477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0.265625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[a,c]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0.09375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30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3.9375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3.984375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4.03125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-0.12109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-0.03101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0.063477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[c, b]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0.046875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30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3.984375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4.007813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4.03125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-0.03101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0.015686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0.063477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[a, c]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0.023438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30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3.984375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3.996094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4.007813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-0.03101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-0.0078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0.015686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[c, b]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0.011719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30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3.996094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4.001953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4.007813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-0.0078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0.00391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0.015686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[a, c]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0.005859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30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3.996094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3.999023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4.001953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-0.0078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-0.00195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0.00391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[c, b]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0.00293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30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3.999023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4.000488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4.001953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-0.00195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0.000977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0.00391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[a,c]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0.001465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30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3.999023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3.999756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4.000488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-0.00195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-0.00049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0.000977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[c, b]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0.000732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30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3.999756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4.000122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4.000488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-0.00049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0.000244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0.000977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[a, c]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0.000366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Stop</a:t>
                      </a:r>
                    </a:p>
                  </a:txBody>
                  <a:tcPr marL="9350" marR="9350" marT="9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9399-CFCF-4275-804F-E2CC1C7438E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774</Words>
  <Application>Microsoft Office PowerPoint</Application>
  <PresentationFormat>On-screen Show (4:3)</PresentationFormat>
  <Paragraphs>338</Paragraphs>
  <Slides>25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Office Theme</vt:lpstr>
      <vt:lpstr>Equation</vt:lpstr>
      <vt:lpstr>Visio</vt:lpstr>
      <vt:lpstr>IF4058 Topik Khusus Informatika I (Topik: Metode Numerik) </vt:lpstr>
      <vt:lpstr>Apa itu Metode Numerik?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Apa yang Dipelajari di dalam  Metode Numerik</vt:lpstr>
      <vt:lpstr>Slide 18</vt:lpstr>
      <vt:lpstr>Slide 19</vt:lpstr>
      <vt:lpstr>Slide 20</vt:lpstr>
      <vt:lpstr>Slide 21</vt:lpstr>
      <vt:lpstr>Slide 22</vt:lpstr>
      <vt:lpstr>Tujuan Kuliah IF4058 </vt:lpstr>
      <vt:lpstr>Penilaian Kuliah</vt:lpstr>
      <vt:lpstr>Buku Teks</vt:lpstr>
    </vt:vector>
  </TitlesOfParts>
  <Company>stei-itb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IF4058 Topik Khusus Informatika I (Topik: Metode Numerik) </dc:title>
  <dc:creator>rn</dc:creator>
  <cp:lastModifiedBy>rn</cp:lastModifiedBy>
  <cp:revision>20</cp:revision>
  <dcterms:created xsi:type="dcterms:W3CDTF">2011-01-20T06:31:51Z</dcterms:created>
  <dcterms:modified xsi:type="dcterms:W3CDTF">2011-01-21T04:11:45Z</dcterms:modified>
</cp:coreProperties>
</file>