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75" r:id="rId3"/>
    <p:sldId id="257" r:id="rId4"/>
    <p:sldId id="259" r:id="rId5"/>
    <p:sldId id="260" r:id="rId6"/>
    <p:sldId id="261" r:id="rId7"/>
    <p:sldId id="277" r:id="rId8"/>
    <p:sldId id="276"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8" r:id="rId22"/>
    <p:sldId id="285" r:id="rId23"/>
    <p:sldId id="286" r:id="rId24"/>
    <p:sldId id="287" r:id="rId25"/>
    <p:sldId id="279" r:id="rId26"/>
    <p:sldId id="280" r:id="rId27"/>
    <p:sldId id="274" r:id="rId28"/>
    <p:sldId id="281" r:id="rId29"/>
    <p:sldId id="283" r:id="rId30"/>
    <p:sldId id="284" r:id="rId31"/>
    <p:sldId id="289" r:id="rId32"/>
    <p:sldId id="288" r:id="rId33"/>
    <p:sldId id="290" r:id="rId34"/>
    <p:sldId id="291" r:id="rId35"/>
    <p:sldId id="292" r:id="rId36"/>
    <p:sldId id="293" r:id="rId3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6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9E4A49F-7C1E-4603-A1EE-C9B589B9B8F3}" type="datetimeFigureOut">
              <a:rPr lang="en-US" smtClean="0"/>
              <a:pPr/>
              <a:t>4/1/2013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306BDF3-75DB-49B3-80BE-7E7E1EA1D9AD}" type="slidenum">
              <a:rPr lang="en-US" smtClean="0"/>
              <a:pPr/>
              <a:t>‹#›</a:t>
            </a:fld>
            <a:endParaRPr lang="en-US"/>
          </a:p>
        </p:txBody>
      </p:sp>
    </p:spTree>
    <p:extLst>
      <p:ext uri="{BB962C8B-B14F-4D97-AF65-F5344CB8AC3E}">
        <p14:creationId xmlns:p14="http://schemas.microsoft.com/office/powerpoint/2010/main" val="763807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46234A-B8C3-4D71-81CE-C50280206BFD}" type="datetime1">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835DA-C827-4F17-BF84-F83DA01CE554}" type="datetime1">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37A8E-D0B3-4293-9966-0747D5065BD0}" type="datetime1">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F72857-8EA6-45A0-95D3-64DEACD1F97C}" type="datetime1">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50190-7636-434A-AC5D-D238933557DA}" type="datetime1">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8FF00F-2038-4339-A885-A548C79F02DC}" type="datetime1">
              <a:rPr lang="en-US" smtClean="0"/>
              <a:pPr/>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1D8F62-7FE1-43C5-8018-B9757BC60087}" type="datetime1">
              <a:rPr lang="en-US" smtClean="0"/>
              <a:pPr/>
              <a:t>4/1/2013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A18682-3F7E-4357-A67B-C65872CF8DA1}" type="datetime1">
              <a:rPr lang="en-US" smtClean="0"/>
              <a:pPr/>
              <a:t>4/1/2013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5B147-ABDC-4AF3-892A-0A9F097BD9F9}" type="datetime1">
              <a:rPr lang="en-US" smtClean="0"/>
              <a:pPr/>
              <a:t>4/1/2013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738114-31EC-48F4-B2EA-EC9CBC1159D5}" type="datetime1">
              <a:rPr lang="en-US" smtClean="0"/>
              <a:pPr/>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85F592-F837-49E5-9C81-261990EB8F70}" type="datetime1">
              <a:rPr lang="en-US" smtClean="0"/>
              <a:pPr/>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233AD0-2C75-41E0-857D-84B9590E29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E1F59-D985-4A9D-AA71-F9BA33CE8B86}" type="datetime1">
              <a:rPr lang="en-US" smtClean="0"/>
              <a:pPr/>
              <a:t>4/1/2013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233AD0-2C75-41E0-857D-84B9590E29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0.wmf"/><Relationship Id="rId4" Type="http://schemas.openxmlformats.org/officeDocument/2006/relationships/oleObject" Target="../embeddings/oleObject5.bin"/></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3.wmf"/><Relationship Id="rId4" Type="http://schemas.openxmlformats.org/officeDocument/2006/relationships/oleObject" Target="../embeddings/oleObject6.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6.wmf"/><Relationship Id="rId5" Type="http://schemas.openxmlformats.org/officeDocument/2006/relationships/oleObject" Target="../embeddings/oleObject8.bin"/><Relationship Id="rId4" Type="http://schemas.openxmlformats.org/officeDocument/2006/relationships/image" Target="../media/image15.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8.wmf"/><Relationship Id="rId5" Type="http://schemas.openxmlformats.org/officeDocument/2006/relationships/oleObject" Target="../embeddings/oleObject10.bin"/><Relationship Id="rId4" Type="http://schemas.openxmlformats.org/officeDocument/2006/relationships/image" Target="../media/image17.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0.wmf"/><Relationship Id="rId5" Type="http://schemas.openxmlformats.org/officeDocument/2006/relationships/oleObject" Target="../embeddings/oleObject12.bin"/><Relationship Id="rId4"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urtechfriend-paperpresentations5.blogspot.com/p/neural-networks-fuzzy-logic.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b="1" dirty="0" err="1" smtClean="0"/>
              <a:t>Pengantar</a:t>
            </a:r>
            <a:r>
              <a:rPr lang="en-US" b="1" dirty="0" smtClean="0"/>
              <a:t> </a:t>
            </a:r>
            <a:r>
              <a:rPr lang="en-US" b="1" dirty="0" err="1" smtClean="0"/>
              <a:t>Logika</a:t>
            </a:r>
            <a:r>
              <a:rPr lang="en-US" b="1" dirty="0" smtClean="0"/>
              <a:t> Fuzzy</a:t>
            </a:r>
            <a:endParaRPr lang="en-US" b="1" dirty="0"/>
          </a:p>
        </p:txBody>
      </p:sp>
      <p:sp>
        <p:nvSpPr>
          <p:cNvPr id="3" name="Subtitle 2"/>
          <p:cNvSpPr>
            <a:spLocks noGrp="1"/>
          </p:cNvSpPr>
          <p:nvPr>
            <p:ph type="subTitle" idx="1"/>
          </p:nvPr>
        </p:nvSpPr>
        <p:spPr>
          <a:xfrm>
            <a:off x="1295400" y="2514600"/>
            <a:ext cx="6400800" cy="1752600"/>
          </a:xfrm>
        </p:spPr>
        <p:txBody>
          <a:bodyPr/>
          <a:lstStyle/>
          <a:p>
            <a:r>
              <a:rPr lang="en-US" dirty="0" err="1" smtClean="0"/>
              <a:t>Bahan</a:t>
            </a:r>
            <a:r>
              <a:rPr lang="en-US" dirty="0" smtClean="0"/>
              <a:t> </a:t>
            </a:r>
            <a:r>
              <a:rPr lang="en-US" dirty="0" err="1" smtClean="0"/>
              <a:t>Kuliah</a:t>
            </a:r>
            <a:r>
              <a:rPr lang="en-US" dirty="0" smtClean="0"/>
              <a:t> </a:t>
            </a:r>
          </a:p>
          <a:p>
            <a:r>
              <a:rPr lang="en-US" dirty="0" smtClean="0"/>
              <a:t>IF4058 </a:t>
            </a:r>
            <a:r>
              <a:rPr lang="en-US" dirty="0" err="1" smtClean="0"/>
              <a:t>Topik</a:t>
            </a:r>
            <a:r>
              <a:rPr lang="en-US" dirty="0" smtClean="0"/>
              <a:t> </a:t>
            </a:r>
            <a:r>
              <a:rPr lang="en-US" dirty="0" err="1" smtClean="0"/>
              <a:t>Khusus</a:t>
            </a:r>
            <a:r>
              <a:rPr lang="en-US" dirty="0" smtClean="0"/>
              <a:t> IF</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3048000" y="3581400"/>
            <a:ext cx="2809875" cy="30480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48233AD0-2C75-41E0-857D-84B9590E293A}" type="slidenum">
              <a:rPr lang="en-US" smtClean="0"/>
              <a:pPr/>
              <a:t>1</a:t>
            </a:fld>
            <a:endParaRPr lang="en-US"/>
          </a:p>
        </p:txBody>
      </p:sp>
      <p:sp>
        <p:nvSpPr>
          <p:cNvPr id="6" name="TextBox 5"/>
          <p:cNvSpPr txBox="1"/>
          <p:nvPr/>
        </p:nvSpPr>
        <p:spPr>
          <a:xfrm>
            <a:off x="6172200" y="5105400"/>
            <a:ext cx="2262158" cy="400110"/>
          </a:xfrm>
          <a:prstGeom prst="rect">
            <a:avLst/>
          </a:prstGeom>
          <a:noFill/>
        </p:spPr>
        <p:txBody>
          <a:bodyPr wrap="none" rtlCol="0">
            <a:spAutoFit/>
          </a:bodyPr>
          <a:lstStyle/>
          <a:p>
            <a:r>
              <a:rPr lang="en-US" sz="2000" b="1" dirty="0" err="1" smtClean="0"/>
              <a:t>Oleh</a:t>
            </a:r>
            <a:r>
              <a:rPr lang="en-US" sz="2000" b="1" dirty="0" smtClean="0"/>
              <a:t>: </a:t>
            </a:r>
            <a:r>
              <a:rPr lang="en-US" sz="2000" b="1" dirty="0" err="1" smtClean="0"/>
              <a:t>Rinaldi</a:t>
            </a:r>
            <a:r>
              <a:rPr lang="en-US" sz="2000" b="1" dirty="0" smtClean="0"/>
              <a:t> </a:t>
            </a:r>
            <a:r>
              <a:rPr lang="en-US" sz="2000" b="1" dirty="0" err="1" smtClean="0"/>
              <a:t>Munir</a:t>
            </a:r>
            <a:endParaRPr lang="en-US" sz="2000" b="1" dirty="0"/>
          </a:p>
        </p:txBody>
      </p:sp>
      <p:sp>
        <p:nvSpPr>
          <p:cNvPr id="7" name="TextBox 6"/>
          <p:cNvSpPr txBox="1"/>
          <p:nvPr/>
        </p:nvSpPr>
        <p:spPr>
          <a:xfrm>
            <a:off x="533400" y="6248400"/>
            <a:ext cx="2935675" cy="369332"/>
          </a:xfrm>
          <a:prstGeom prst="rect">
            <a:avLst/>
          </a:prstGeom>
          <a:noFill/>
        </p:spPr>
        <p:txBody>
          <a:bodyPr wrap="none" rtlCol="0">
            <a:spAutoFit/>
          </a:bodyPr>
          <a:lstStyle/>
          <a:p>
            <a:r>
              <a:rPr lang="en-US" b="1" dirty="0" err="1" smtClean="0"/>
              <a:t>Teknik</a:t>
            </a:r>
            <a:r>
              <a:rPr lang="en-US" b="1" dirty="0" smtClean="0"/>
              <a:t> </a:t>
            </a:r>
            <a:r>
              <a:rPr lang="en-US" b="1" dirty="0" err="1" smtClean="0"/>
              <a:t>Informatika</a:t>
            </a:r>
            <a:r>
              <a:rPr lang="en-US" b="1" dirty="0" smtClean="0"/>
              <a:t> – STEI ITB</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514350" indent="-514350">
              <a:buNone/>
            </a:pPr>
            <a:r>
              <a:rPr lang="en-US" sz="2800" b="1" dirty="0" err="1"/>
              <a:t>Contoh</a:t>
            </a:r>
            <a:r>
              <a:rPr lang="en-US" sz="2800" b="1" dirty="0"/>
              <a:t> </a:t>
            </a:r>
            <a:r>
              <a:rPr lang="en-US" sz="2800" b="1" dirty="0" smtClean="0"/>
              <a:t>2</a:t>
            </a:r>
            <a:r>
              <a:rPr lang="en-US" sz="2800" dirty="0" smtClean="0"/>
              <a:t>: </a:t>
            </a:r>
            <a:r>
              <a:rPr lang="en-US" sz="2800" dirty="0" err="1"/>
              <a:t>Kecepatan</a:t>
            </a:r>
            <a:r>
              <a:rPr lang="en-US" sz="2800" dirty="0"/>
              <a:t> “</a:t>
            </a:r>
            <a:r>
              <a:rPr lang="en-US" sz="2800" dirty="0" err="1"/>
              <a:t>pelan</a:t>
            </a:r>
            <a:r>
              <a:rPr lang="en-US" sz="2800" dirty="0"/>
              <a:t>” </a:t>
            </a:r>
            <a:r>
              <a:rPr lang="en-US" sz="2800" dirty="0" err="1"/>
              <a:t>didefinisikan</a:t>
            </a:r>
            <a:r>
              <a:rPr lang="en-US" sz="2800" dirty="0"/>
              <a:t> </a:t>
            </a:r>
            <a:r>
              <a:rPr lang="en-US" sz="2800" dirty="0" err="1"/>
              <a:t>di</a:t>
            </a:r>
            <a:r>
              <a:rPr lang="en-US" sz="2800" dirty="0"/>
              <a:t> </a:t>
            </a:r>
            <a:r>
              <a:rPr lang="en-US" sz="2800" dirty="0" err="1"/>
              <a:t>bawah</a:t>
            </a:r>
            <a:r>
              <a:rPr lang="en-US" sz="2800" dirty="0"/>
              <a:t> 20 km/jam. </a:t>
            </a:r>
            <a:endParaRPr lang="en-US" sz="2800" dirty="0" smtClean="0"/>
          </a:p>
          <a:p>
            <a:pPr marL="514350" indent="-514350">
              <a:buNone/>
            </a:pPr>
            <a:r>
              <a:rPr lang="en-US" sz="2800" dirty="0"/>
              <a:t>	</a:t>
            </a:r>
            <a:r>
              <a:rPr lang="en-US" sz="2800" dirty="0" err="1" smtClean="0"/>
              <a:t>Bagaimana</a:t>
            </a:r>
            <a:r>
              <a:rPr lang="en-US" sz="2800" dirty="0" smtClean="0"/>
              <a:t> </a:t>
            </a:r>
            <a:r>
              <a:rPr lang="en-US" sz="2800" dirty="0" err="1"/>
              <a:t>dengan</a:t>
            </a:r>
            <a:r>
              <a:rPr lang="en-US" sz="2800" dirty="0"/>
              <a:t> </a:t>
            </a:r>
            <a:r>
              <a:rPr lang="en-US" sz="2800" dirty="0" err="1"/>
              <a:t>kecepatan</a:t>
            </a:r>
            <a:r>
              <a:rPr lang="en-US" sz="2800" dirty="0"/>
              <a:t> 20,001 km/jam, </a:t>
            </a:r>
            <a:r>
              <a:rPr lang="en-US" sz="2800" dirty="0" err="1"/>
              <a:t>apakah</a:t>
            </a:r>
            <a:r>
              <a:rPr lang="en-US" sz="2800" dirty="0"/>
              <a:t> </a:t>
            </a:r>
            <a:r>
              <a:rPr lang="en-US" sz="2800" dirty="0" err="1"/>
              <a:t>masih</a:t>
            </a:r>
            <a:r>
              <a:rPr lang="en-US" sz="2800" dirty="0"/>
              <a:t> </a:t>
            </a:r>
            <a:r>
              <a:rPr lang="en-US" sz="2800" dirty="0" err="1"/>
              <a:t>dapat</a:t>
            </a:r>
            <a:r>
              <a:rPr lang="en-US" sz="2800" dirty="0"/>
              <a:t> </a:t>
            </a:r>
            <a:r>
              <a:rPr lang="en-US" sz="2800" dirty="0" err="1"/>
              <a:t>dikatakan</a:t>
            </a:r>
            <a:r>
              <a:rPr lang="en-US" sz="2800" dirty="0"/>
              <a:t> </a:t>
            </a:r>
            <a:r>
              <a:rPr lang="en-US" sz="2800" dirty="0" err="1"/>
              <a:t>pelan</a:t>
            </a:r>
            <a:r>
              <a:rPr lang="en-US" sz="2800" dirty="0"/>
              <a:t>? </a:t>
            </a:r>
            <a:endParaRPr lang="en-US" sz="2800" dirty="0" smtClean="0"/>
          </a:p>
          <a:p>
            <a:pPr marL="514350" indent="-514350">
              <a:buNone/>
            </a:pPr>
            <a:r>
              <a:rPr lang="en-US" sz="2800" dirty="0"/>
              <a:t>	</a:t>
            </a:r>
            <a:r>
              <a:rPr lang="en-US" sz="2800" dirty="0" err="1" smtClean="0"/>
              <a:t>Manusia</a:t>
            </a:r>
            <a:r>
              <a:rPr lang="en-US" sz="2800" dirty="0" smtClean="0"/>
              <a:t> </a:t>
            </a:r>
            <a:r>
              <a:rPr lang="en-US" sz="2800" dirty="0" err="1"/>
              <a:t>mungkin</a:t>
            </a:r>
            <a:r>
              <a:rPr lang="en-US" sz="2800" dirty="0"/>
              <a:t> </a:t>
            </a:r>
            <a:r>
              <a:rPr lang="en-US" sz="2800" dirty="0" err="1"/>
              <a:t>mengatakan</a:t>
            </a:r>
            <a:r>
              <a:rPr lang="en-US" sz="2800" dirty="0"/>
              <a:t> </a:t>
            </a:r>
            <a:r>
              <a:rPr lang="en-US" sz="2800" dirty="0" err="1"/>
              <a:t>bahwa</a:t>
            </a:r>
            <a:r>
              <a:rPr lang="en-US" sz="2800" dirty="0"/>
              <a:t> </a:t>
            </a:r>
            <a:r>
              <a:rPr lang="en-US" sz="2800" dirty="0" err="1"/>
              <a:t>kecepatan</a:t>
            </a:r>
            <a:r>
              <a:rPr lang="en-US" sz="2800" dirty="0"/>
              <a:t> 20,001 km/jam </a:t>
            </a:r>
            <a:r>
              <a:rPr lang="en-US" sz="2800" dirty="0" err="1"/>
              <a:t>itu</a:t>
            </a:r>
            <a:r>
              <a:rPr lang="en-US" sz="2800" dirty="0"/>
              <a:t> “</a:t>
            </a:r>
            <a:r>
              <a:rPr lang="en-US" sz="2800" dirty="0" err="1"/>
              <a:t>agak</a:t>
            </a:r>
            <a:r>
              <a:rPr lang="en-US" sz="2800" dirty="0"/>
              <a:t> </a:t>
            </a:r>
            <a:r>
              <a:rPr lang="en-US" sz="2800" dirty="0" err="1"/>
              <a:t>pelan</a:t>
            </a:r>
            <a:r>
              <a:rPr lang="en-US" sz="2800" dirty="0"/>
              <a:t>”.</a:t>
            </a:r>
          </a:p>
          <a:p>
            <a:pPr>
              <a:buNone/>
            </a:pPr>
            <a:endParaRPr lang="en-US" sz="2800" dirty="0" smtClean="0"/>
          </a:p>
          <a:p>
            <a:r>
              <a:rPr lang="en-US" sz="2800" dirty="0" err="1" smtClean="0"/>
              <a:t>Ketidapastian</a:t>
            </a:r>
            <a:r>
              <a:rPr lang="en-US" sz="2800" dirty="0" smtClean="0"/>
              <a:t> </a:t>
            </a:r>
            <a:r>
              <a:rPr lang="en-US" sz="2800" dirty="0" err="1"/>
              <a:t>dalam</a:t>
            </a:r>
            <a:r>
              <a:rPr lang="en-US" sz="2800" dirty="0"/>
              <a:t> </a:t>
            </a:r>
            <a:r>
              <a:rPr lang="en-US" sz="2800" dirty="0" err="1"/>
              <a:t>kasus</a:t>
            </a:r>
            <a:r>
              <a:rPr lang="en-US" sz="2800" dirty="0"/>
              <a:t> </a:t>
            </a:r>
            <a:r>
              <a:rPr lang="en-US" sz="2800" dirty="0" smtClean="0"/>
              <a:t>–</a:t>
            </a:r>
            <a:r>
              <a:rPr lang="en-US" sz="2800" dirty="0" err="1" smtClean="0"/>
              <a:t>kasus</a:t>
            </a:r>
            <a:r>
              <a:rPr lang="en-US" sz="2800" dirty="0" smtClean="0"/>
              <a:t> </a:t>
            </a:r>
            <a:r>
              <a:rPr lang="en-US" sz="2800" dirty="0" err="1" smtClean="0"/>
              <a:t>ini</a:t>
            </a:r>
            <a:r>
              <a:rPr lang="en-US" sz="2800" dirty="0" smtClean="0"/>
              <a:t> </a:t>
            </a:r>
            <a:r>
              <a:rPr lang="en-US" sz="2800" dirty="0" err="1"/>
              <a:t>disebabkan</a:t>
            </a:r>
            <a:r>
              <a:rPr lang="en-US" sz="2800" dirty="0"/>
              <a:t> </a:t>
            </a:r>
            <a:r>
              <a:rPr lang="en-US" sz="2800" dirty="0" err="1"/>
              <a:t>oleh</a:t>
            </a:r>
            <a:r>
              <a:rPr lang="en-US" sz="2800" dirty="0"/>
              <a:t> </a:t>
            </a:r>
            <a:r>
              <a:rPr lang="en-US" sz="2800" dirty="0" err="1" smtClean="0"/>
              <a:t>kaburnya</a:t>
            </a:r>
            <a:r>
              <a:rPr lang="en-US" sz="2800" dirty="0" smtClean="0"/>
              <a:t> </a:t>
            </a:r>
            <a:r>
              <a:rPr lang="en-US" sz="2800" dirty="0" err="1" smtClean="0"/>
              <a:t>pengertian</a:t>
            </a:r>
            <a:r>
              <a:rPr lang="en-US" sz="2800" dirty="0" smtClean="0"/>
              <a:t> </a:t>
            </a:r>
            <a:r>
              <a:rPr lang="en-US" sz="2800" dirty="0"/>
              <a:t>“</a:t>
            </a:r>
            <a:r>
              <a:rPr lang="en-US" sz="2800" dirty="0" err="1"/>
              <a:t>agak</a:t>
            </a:r>
            <a:r>
              <a:rPr lang="en-US" sz="2800" dirty="0"/>
              <a:t>”, “</a:t>
            </a:r>
            <a:r>
              <a:rPr lang="en-US" sz="2800" dirty="0" err="1"/>
              <a:t>kurang</a:t>
            </a:r>
            <a:r>
              <a:rPr lang="en-US" sz="2800" dirty="0"/>
              <a:t> </a:t>
            </a:r>
            <a:r>
              <a:rPr lang="en-US" sz="2800" dirty="0" err="1"/>
              <a:t>lebih</a:t>
            </a:r>
            <a:r>
              <a:rPr lang="en-US" sz="2800" dirty="0"/>
              <a:t>”, “</a:t>
            </a:r>
            <a:r>
              <a:rPr lang="en-US" sz="2800" dirty="0" err="1"/>
              <a:t>sedikit</a:t>
            </a:r>
            <a:r>
              <a:rPr lang="en-US" sz="2800" dirty="0"/>
              <a:t>”, </a:t>
            </a:r>
            <a:r>
              <a:rPr lang="en-US" sz="2800" dirty="0" err="1"/>
              <a:t>dan</a:t>
            </a:r>
            <a:r>
              <a:rPr lang="en-US" sz="2800" dirty="0"/>
              <a:t> </a:t>
            </a:r>
            <a:r>
              <a:rPr lang="en-US" sz="2800" dirty="0" err="1" smtClean="0"/>
              <a:t>sebagainya</a:t>
            </a:r>
            <a:r>
              <a:rPr lang="en-US" sz="2800" dirty="0" smtClean="0"/>
              <a:t> . </a:t>
            </a:r>
            <a:endParaRPr lang="en-US" sz="2800" dirty="0"/>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Himpunan</a:t>
            </a:r>
            <a:r>
              <a:rPr lang="en-US" dirty="0" smtClean="0"/>
              <a:t> Fuzzy</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sz="3400" dirty="0" err="1"/>
              <a:t>Logika</a:t>
            </a:r>
            <a:r>
              <a:rPr lang="en-US" sz="3400" dirty="0"/>
              <a:t> </a:t>
            </a:r>
            <a:r>
              <a:rPr lang="en-US" sz="3400" i="1" dirty="0"/>
              <a:t>fuzzy</a:t>
            </a:r>
            <a:r>
              <a:rPr lang="en-US" sz="3400" dirty="0"/>
              <a:t> </a:t>
            </a:r>
            <a:r>
              <a:rPr lang="en-US" sz="3400" dirty="0" err="1"/>
              <a:t>dikembangkan</a:t>
            </a:r>
            <a:r>
              <a:rPr lang="en-US" sz="3400" dirty="0"/>
              <a:t> </a:t>
            </a:r>
            <a:r>
              <a:rPr lang="en-US" sz="3400" dirty="0" err="1"/>
              <a:t>dari</a:t>
            </a:r>
            <a:r>
              <a:rPr lang="en-US" sz="3400" dirty="0"/>
              <a:t> </a:t>
            </a:r>
            <a:r>
              <a:rPr lang="en-US" sz="3400" dirty="0" err="1"/>
              <a:t>teori</a:t>
            </a:r>
            <a:r>
              <a:rPr lang="en-US" sz="3400" dirty="0"/>
              <a:t> </a:t>
            </a:r>
            <a:r>
              <a:rPr lang="en-US" sz="3400" dirty="0" err="1"/>
              <a:t>himpunan</a:t>
            </a:r>
            <a:r>
              <a:rPr lang="en-US" sz="3400" dirty="0"/>
              <a:t> </a:t>
            </a:r>
            <a:r>
              <a:rPr lang="en-US" sz="3400" i="1" dirty="0"/>
              <a:t>fuzzy</a:t>
            </a:r>
            <a:r>
              <a:rPr lang="en-US" sz="3400" dirty="0"/>
              <a:t>. </a:t>
            </a:r>
            <a:endParaRPr lang="en-US" sz="3400" dirty="0" smtClean="0"/>
          </a:p>
          <a:p>
            <a:endParaRPr lang="en-US" sz="3400" dirty="0"/>
          </a:p>
          <a:p>
            <a:r>
              <a:rPr lang="en-US" sz="3400" dirty="0" err="1" smtClean="0"/>
              <a:t>Himpunan</a:t>
            </a:r>
            <a:r>
              <a:rPr lang="en-US" sz="3400" dirty="0" smtClean="0"/>
              <a:t> </a:t>
            </a:r>
            <a:r>
              <a:rPr lang="en-US" sz="3400" dirty="0" err="1" smtClean="0"/>
              <a:t>klasik</a:t>
            </a:r>
            <a:r>
              <a:rPr lang="en-US" sz="3400" dirty="0" smtClean="0"/>
              <a:t> yang </a:t>
            </a:r>
            <a:r>
              <a:rPr lang="en-US" sz="3400" dirty="0" err="1" smtClean="0"/>
              <a:t>sudah</a:t>
            </a:r>
            <a:r>
              <a:rPr lang="en-US" sz="3400" dirty="0" smtClean="0"/>
              <a:t> </a:t>
            </a:r>
            <a:r>
              <a:rPr lang="en-US" sz="3400" dirty="0" err="1" smtClean="0"/>
              <a:t>dipelajari</a:t>
            </a:r>
            <a:r>
              <a:rPr lang="en-US" sz="3400" dirty="0" smtClean="0"/>
              <a:t> </a:t>
            </a:r>
            <a:r>
              <a:rPr lang="en-US" sz="3400" dirty="0" err="1" smtClean="0"/>
              <a:t>selama</a:t>
            </a:r>
            <a:r>
              <a:rPr lang="en-US" sz="3400" dirty="0" smtClean="0"/>
              <a:t> </a:t>
            </a:r>
            <a:r>
              <a:rPr lang="en-US" sz="3400" dirty="0" err="1" smtClean="0"/>
              <a:t>ini</a:t>
            </a:r>
            <a:r>
              <a:rPr lang="en-US" sz="3400" dirty="0" smtClean="0"/>
              <a:t>  </a:t>
            </a:r>
            <a:r>
              <a:rPr lang="en-US" sz="3400" dirty="0" err="1"/>
              <a:t>disebut</a:t>
            </a:r>
            <a:r>
              <a:rPr lang="en-US" sz="3400" dirty="0"/>
              <a:t> </a:t>
            </a:r>
            <a:r>
              <a:rPr lang="en-US" sz="3400" b="1" dirty="0" err="1"/>
              <a:t>himpunan</a:t>
            </a:r>
            <a:r>
              <a:rPr lang="en-US" sz="3400" b="1" dirty="0"/>
              <a:t> </a:t>
            </a:r>
            <a:r>
              <a:rPr lang="en-US" sz="3400" b="1" dirty="0" err="1"/>
              <a:t>tegas</a:t>
            </a:r>
            <a:r>
              <a:rPr lang="en-US" sz="3400" dirty="0"/>
              <a:t> (</a:t>
            </a:r>
            <a:r>
              <a:rPr lang="en-US" sz="3400" i="1" dirty="0"/>
              <a:t>crisp set</a:t>
            </a:r>
            <a:r>
              <a:rPr lang="en-US" sz="3400" dirty="0"/>
              <a:t>). </a:t>
            </a:r>
            <a:endParaRPr lang="en-US" sz="3400" dirty="0" smtClean="0"/>
          </a:p>
          <a:p>
            <a:endParaRPr lang="en-US" sz="3400" dirty="0"/>
          </a:p>
          <a:p>
            <a:r>
              <a:rPr lang="en-US" sz="3400" dirty="0" smtClean="0"/>
              <a:t>Di </a:t>
            </a:r>
            <a:r>
              <a:rPr lang="en-US" sz="3400" dirty="0" err="1" smtClean="0"/>
              <a:t>dalam</a:t>
            </a:r>
            <a:r>
              <a:rPr lang="en-US" sz="3400" dirty="0" smtClean="0"/>
              <a:t> </a:t>
            </a:r>
            <a:r>
              <a:rPr lang="en-US" sz="3400" dirty="0" err="1" smtClean="0"/>
              <a:t>himpunan</a:t>
            </a:r>
            <a:r>
              <a:rPr lang="en-US" sz="3400" dirty="0" smtClean="0"/>
              <a:t> </a:t>
            </a:r>
            <a:r>
              <a:rPr lang="en-US" sz="3400" dirty="0" err="1" smtClean="0"/>
              <a:t>tegas</a:t>
            </a:r>
            <a:r>
              <a:rPr lang="en-US" sz="3400" dirty="0" smtClean="0"/>
              <a:t>, </a:t>
            </a:r>
            <a:r>
              <a:rPr lang="en-US" sz="3400" dirty="0" err="1" smtClean="0"/>
              <a:t>keanggotaan</a:t>
            </a:r>
            <a:r>
              <a:rPr lang="en-US" sz="3400" dirty="0" smtClean="0"/>
              <a:t> </a:t>
            </a:r>
            <a:r>
              <a:rPr lang="en-US" sz="3400" dirty="0" err="1"/>
              <a:t>suatu</a:t>
            </a:r>
            <a:r>
              <a:rPr lang="en-US" sz="3400" dirty="0"/>
              <a:t> </a:t>
            </a:r>
            <a:r>
              <a:rPr lang="en-US" sz="3400" dirty="0" err="1"/>
              <a:t>unsur</a:t>
            </a:r>
            <a:r>
              <a:rPr lang="en-US" sz="3400" dirty="0"/>
              <a:t> </a:t>
            </a:r>
            <a:r>
              <a:rPr lang="en-US" sz="3400" dirty="0" err="1"/>
              <a:t>di</a:t>
            </a:r>
            <a:r>
              <a:rPr lang="en-US" sz="3400" dirty="0"/>
              <a:t> </a:t>
            </a:r>
            <a:r>
              <a:rPr lang="en-US" sz="3400" dirty="0" err="1"/>
              <a:t>dalam</a:t>
            </a:r>
            <a:r>
              <a:rPr lang="en-US" sz="3400" dirty="0"/>
              <a:t> </a:t>
            </a:r>
            <a:r>
              <a:rPr lang="en-US" sz="3400" dirty="0" err="1"/>
              <a:t>himpunan</a:t>
            </a:r>
            <a:r>
              <a:rPr lang="en-US" sz="3400" dirty="0"/>
              <a:t> </a:t>
            </a:r>
            <a:r>
              <a:rPr lang="en-US" sz="3400" dirty="0" err="1"/>
              <a:t>dinyatakan</a:t>
            </a:r>
            <a:r>
              <a:rPr lang="en-US" sz="3400" dirty="0"/>
              <a:t> </a:t>
            </a:r>
            <a:r>
              <a:rPr lang="en-US" sz="3400" dirty="0" err="1"/>
              <a:t>secara</a:t>
            </a:r>
            <a:r>
              <a:rPr lang="en-US" sz="3400" dirty="0"/>
              <a:t> </a:t>
            </a:r>
            <a:r>
              <a:rPr lang="en-US" sz="3400" dirty="0" err="1"/>
              <a:t>tegas</a:t>
            </a:r>
            <a:r>
              <a:rPr lang="en-US" sz="3400" dirty="0"/>
              <a:t>, </a:t>
            </a:r>
            <a:r>
              <a:rPr lang="en-US" sz="3400" dirty="0" err="1"/>
              <a:t>apakah</a:t>
            </a:r>
            <a:r>
              <a:rPr lang="en-US" sz="3400" dirty="0"/>
              <a:t> </a:t>
            </a:r>
            <a:r>
              <a:rPr lang="en-US" sz="3400" dirty="0" err="1"/>
              <a:t>objek</a:t>
            </a:r>
            <a:r>
              <a:rPr lang="en-US" sz="3400" dirty="0"/>
              <a:t> </a:t>
            </a:r>
            <a:r>
              <a:rPr lang="en-US" sz="3400" dirty="0" err="1"/>
              <a:t>tersebut</a:t>
            </a:r>
            <a:r>
              <a:rPr lang="en-US" sz="3400" dirty="0"/>
              <a:t> </a:t>
            </a:r>
            <a:r>
              <a:rPr lang="en-US" sz="3400" dirty="0" err="1"/>
              <a:t>anggota</a:t>
            </a:r>
            <a:r>
              <a:rPr lang="en-US" sz="3400" dirty="0"/>
              <a:t> </a:t>
            </a:r>
            <a:r>
              <a:rPr lang="en-US" sz="3400" dirty="0" err="1"/>
              <a:t>himpunan</a:t>
            </a:r>
            <a:r>
              <a:rPr lang="en-US" sz="3400" dirty="0"/>
              <a:t> </a:t>
            </a:r>
            <a:r>
              <a:rPr lang="en-US" sz="3400" dirty="0" err="1"/>
              <a:t>atau</a:t>
            </a:r>
            <a:r>
              <a:rPr lang="en-US" sz="3400" dirty="0"/>
              <a:t> </a:t>
            </a:r>
            <a:r>
              <a:rPr lang="en-US" sz="3400" dirty="0" err="1"/>
              <a:t>bukan</a:t>
            </a:r>
            <a:r>
              <a:rPr lang="en-US" sz="3400" dirty="0"/>
              <a:t>. </a:t>
            </a:r>
            <a:endParaRPr lang="en-US" sz="3400" dirty="0" smtClean="0"/>
          </a:p>
          <a:p>
            <a:endParaRPr lang="en-US" sz="3400" dirty="0"/>
          </a:p>
          <a:p>
            <a:r>
              <a:rPr lang="en-US" sz="3400" dirty="0" err="1" smtClean="0"/>
              <a:t>Untuk</a:t>
            </a:r>
            <a:r>
              <a:rPr lang="en-US" sz="3400" dirty="0" smtClean="0"/>
              <a:t> </a:t>
            </a:r>
            <a:r>
              <a:rPr lang="en-US" sz="3400" dirty="0" err="1"/>
              <a:t>sembarang</a:t>
            </a:r>
            <a:r>
              <a:rPr lang="en-US" sz="3400" dirty="0"/>
              <a:t> </a:t>
            </a:r>
            <a:r>
              <a:rPr lang="en-US" sz="3400" dirty="0" err="1"/>
              <a:t>himpunan</a:t>
            </a:r>
            <a:r>
              <a:rPr lang="en-US" sz="3400" dirty="0"/>
              <a:t> </a:t>
            </a:r>
            <a:r>
              <a:rPr lang="en-US" sz="3400" i="1" dirty="0"/>
              <a:t>A</a:t>
            </a:r>
            <a:r>
              <a:rPr lang="en-US" sz="3400" dirty="0"/>
              <a:t>, </a:t>
            </a:r>
            <a:r>
              <a:rPr lang="en-US" sz="3400" dirty="0" err="1"/>
              <a:t>sebuah</a:t>
            </a:r>
            <a:r>
              <a:rPr lang="en-US" sz="3400" dirty="0"/>
              <a:t> </a:t>
            </a:r>
            <a:r>
              <a:rPr lang="en-US" sz="3400" dirty="0" err="1"/>
              <a:t>unsur</a:t>
            </a:r>
            <a:r>
              <a:rPr lang="en-US" sz="3400" dirty="0"/>
              <a:t> </a:t>
            </a:r>
            <a:r>
              <a:rPr lang="en-US" sz="3400" i="1" dirty="0"/>
              <a:t>x</a:t>
            </a:r>
            <a:r>
              <a:rPr lang="en-US" sz="3400" dirty="0"/>
              <a:t> </a:t>
            </a:r>
            <a:r>
              <a:rPr lang="en-US" sz="3400" dirty="0" err="1"/>
              <a:t>adalah</a:t>
            </a:r>
            <a:r>
              <a:rPr lang="en-US" sz="3400" dirty="0"/>
              <a:t> </a:t>
            </a:r>
            <a:r>
              <a:rPr lang="en-US" sz="3400" dirty="0" err="1"/>
              <a:t>anggota</a:t>
            </a:r>
            <a:r>
              <a:rPr lang="en-US" sz="3400" dirty="0"/>
              <a:t> </a:t>
            </a:r>
            <a:r>
              <a:rPr lang="en-US" sz="3400" dirty="0" err="1" smtClean="0"/>
              <a:t>himpunan</a:t>
            </a:r>
            <a:r>
              <a:rPr lang="en-US" sz="3400" dirty="0" smtClean="0"/>
              <a:t> </a:t>
            </a:r>
            <a:r>
              <a:rPr lang="en-US" sz="3400" dirty="0" err="1" smtClean="0"/>
              <a:t>apabila</a:t>
            </a:r>
            <a:r>
              <a:rPr lang="en-US" sz="3400" dirty="0" smtClean="0"/>
              <a:t> </a:t>
            </a:r>
            <a:r>
              <a:rPr lang="en-US" sz="3400" i="1" dirty="0"/>
              <a:t>x</a:t>
            </a:r>
            <a:r>
              <a:rPr lang="en-US" sz="3400" dirty="0"/>
              <a:t> </a:t>
            </a:r>
            <a:r>
              <a:rPr lang="en-US" sz="3400" dirty="0" err="1"/>
              <a:t>terdapat</a:t>
            </a:r>
            <a:r>
              <a:rPr lang="en-US" sz="3400" dirty="0"/>
              <a:t> </a:t>
            </a:r>
            <a:r>
              <a:rPr lang="en-US" sz="3400" dirty="0" err="1"/>
              <a:t>atau</a:t>
            </a:r>
            <a:r>
              <a:rPr lang="en-US" sz="3400" dirty="0"/>
              <a:t> </a:t>
            </a:r>
            <a:r>
              <a:rPr lang="en-US" sz="3400" dirty="0" err="1"/>
              <a:t>terdefinisi</a:t>
            </a:r>
            <a:r>
              <a:rPr lang="en-US" sz="3400" dirty="0"/>
              <a:t> </a:t>
            </a:r>
            <a:r>
              <a:rPr lang="en-US" sz="3400" dirty="0" err="1"/>
              <a:t>di</a:t>
            </a:r>
            <a:r>
              <a:rPr lang="en-US" sz="3400" dirty="0"/>
              <a:t> </a:t>
            </a:r>
            <a:r>
              <a:rPr lang="en-US" sz="3400" dirty="0" err="1"/>
              <a:t>dalam</a:t>
            </a:r>
            <a:r>
              <a:rPr lang="en-US" sz="3400" dirty="0"/>
              <a:t> </a:t>
            </a:r>
            <a:r>
              <a:rPr lang="en-US" sz="3400" i="1" dirty="0"/>
              <a:t>A</a:t>
            </a:r>
            <a:r>
              <a:rPr lang="en-US" sz="3400" dirty="0"/>
              <a:t>. </a:t>
            </a:r>
            <a:endParaRPr lang="en-US" sz="3400" dirty="0" smtClean="0"/>
          </a:p>
          <a:p>
            <a:pPr>
              <a:buNone/>
            </a:pPr>
            <a:r>
              <a:rPr lang="en-US" sz="3400" dirty="0" smtClean="0"/>
              <a:t>	</a:t>
            </a:r>
            <a:r>
              <a:rPr lang="en-US" sz="3400" dirty="0" err="1" smtClean="0"/>
              <a:t>Contoh</a:t>
            </a:r>
            <a:r>
              <a:rPr lang="en-US" sz="3400" dirty="0" smtClean="0"/>
              <a:t>: </a:t>
            </a:r>
            <a:r>
              <a:rPr lang="en-US" sz="3400" i="1" dirty="0" smtClean="0"/>
              <a:t>A</a:t>
            </a:r>
            <a:r>
              <a:rPr lang="en-US" sz="3400" dirty="0" smtClean="0"/>
              <a:t> </a:t>
            </a:r>
            <a:r>
              <a:rPr lang="en-US" sz="3400" dirty="0"/>
              <a:t>= {0, 4, 7, 8, 11}, </a:t>
            </a:r>
            <a:r>
              <a:rPr lang="en-US" sz="3400" dirty="0" err="1"/>
              <a:t>maka</a:t>
            </a:r>
            <a:r>
              <a:rPr lang="en-US" sz="3400" dirty="0"/>
              <a:t> </a:t>
            </a:r>
            <a:r>
              <a:rPr lang="en-US" sz="3400" dirty="0" smtClean="0"/>
              <a:t>7 </a:t>
            </a:r>
            <a:r>
              <a:rPr lang="en-US" sz="3400" dirty="0">
                <a:sym typeface="Symbol"/>
              </a:rPr>
              <a:t></a:t>
            </a:r>
            <a:r>
              <a:rPr lang="en-US" sz="3400" dirty="0"/>
              <a:t> </a:t>
            </a:r>
            <a:r>
              <a:rPr lang="en-US" sz="3400" i="1" dirty="0"/>
              <a:t>A</a:t>
            </a:r>
            <a:r>
              <a:rPr lang="en-US" sz="3400" dirty="0"/>
              <a:t>, </a:t>
            </a:r>
            <a:r>
              <a:rPr lang="en-US" sz="3400" dirty="0" err="1"/>
              <a:t>tetapi</a:t>
            </a:r>
            <a:r>
              <a:rPr lang="en-US" sz="3400" dirty="0"/>
              <a:t> 5 </a:t>
            </a:r>
            <a:r>
              <a:rPr lang="en-US" sz="3400" dirty="0">
                <a:sym typeface="Symbol"/>
              </a:rPr>
              <a:t></a:t>
            </a:r>
            <a:r>
              <a:rPr lang="en-US" sz="3400" dirty="0"/>
              <a:t> </a:t>
            </a:r>
            <a:r>
              <a:rPr lang="en-US" sz="3400" i="1" dirty="0"/>
              <a:t>A</a:t>
            </a:r>
            <a:r>
              <a:rPr lang="en-US" sz="3400" dirty="0"/>
              <a:t>.</a:t>
            </a:r>
          </a:p>
          <a:p>
            <a:r>
              <a:rPr lang="en-US" sz="3400" dirty="0"/>
              <a:t> </a:t>
            </a:r>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n-US" sz="2400" b="1" dirty="0" err="1" smtClean="0"/>
              <a:t>Fungsi</a:t>
            </a:r>
            <a:r>
              <a:rPr lang="en-US" sz="2400" b="1" dirty="0" smtClean="0"/>
              <a:t> </a:t>
            </a:r>
            <a:r>
              <a:rPr lang="en-US" sz="2400" b="1" dirty="0" err="1" smtClean="0"/>
              <a:t>karakteristik</a:t>
            </a:r>
            <a:r>
              <a:rPr lang="en-US" sz="2400" b="1" dirty="0" smtClean="0"/>
              <a:t>, </a:t>
            </a:r>
            <a:r>
              <a:rPr lang="en-US" sz="2400" dirty="0" err="1" smtClean="0"/>
              <a:t>dilambangkan</a:t>
            </a:r>
            <a:r>
              <a:rPr lang="en-US" sz="2400" dirty="0" smtClean="0"/>
              <a:t> </a:t>
            </a:r>
            <a:r>
              <a:rPr lang="en-US" sz="2400" dirty="0" err="1"/>
              <a:t>dengan</a:t>
            </a:r>
            <a:r>
              <a:rPr lang="en-US" sz="2400" dirty="0"/>
              <a:t> </a:t>
            </a:r>
            <a:r>
              <a:rPr lang="en-US" sz="2400" i="1" dirty="0">
                <a:sym typeface="Symbol"/>
              </a:rPr>
              <a:t></a:t>
            </a:r>
            <a:r>
              <a:rPr lang="en-US" sz="2400" dirty="0"/>
              <a:t>, </a:t>
            </a:r>
            <a:r>
              <a:rPr lang="en-US" sz="2400" dirty="0" err="1"/>
              <a:t>mendefinisikan</a:t>
            </a:r>
            <a:r>
              <a:rPr lang="en-US" sz="2400" dirty="0"/>
              <a:t> </a:t>
            </a:r>
            <a:r>
              <a:rPr lang="en-US" sz="2400" dirty="0" err="1"/>
              <a:t>apakah</a:t>
            </a:r>
            <a:r>
              <a:rPr lang="en-US" sz="2400" dirty="0"/>
              <a:t> </a:t>
            </a:r>
            <a:r>
              <a:rPr lang="en-US" sz="2400" dirty="0" err="1"/>
              <a:t>suatu</a:t>
            </a:r>
            <a:r>
              <a:rPr lang="en-US" sz="2400" dirty="0"/>
              <a:t> </a:t>
            </a:r>
            <a:r>
              <a:rPr lang="en-US" sz="2400" dirty="0" err="1"/>
              <a:t>unsur</a:t>
            </a:r>
            <a:r>
              <a:rPr lang="en-US" sz="2400" dirty="0"/>
              <a:t> </a:t>
            </a:r>
            <a:r>
              <a:rPr lang="en-US" sz="2400" dirty="0" err="1"/>
              <a:t>dari</a:t>
            </a:r>
            <a:r>
              <a:rPr lang="en-US" sz="2400" dirty="0"/>
              <a:t> </a:t>
            </a:r>
            <a:r>
              <a:rPr lang="en-US" sz="2400" dirty="0" err="1"/>
              <a:t>semesta</a:t>
            </a:r>
            <a:r>
              <a:rPr lang="en-US" sz="2400" dirty="0"/>
              <a:t> </a:t>
            </a:r>
            <a:r>
              <a:rPr lang="en-US" sz="2400" dirty="0" err="1"/>
              <a:t>pembicaraan</a:t>
            </a:r>
            <a:r>
              <a:rPr lang="en-US" sz="2400" dirty="0"/>
              <a:t> </a:t>
            </a:r>
            <a:r>
              <a:rPr lang="en-US" sz="2400" dirty="0" err="1"/>
              <a:t>merupakan</a:t>
            </a:r>
            <a:r>
              <a:rPr lang="en-US" sz="2400" dirty="0"/>
              <a:t> </a:t>
            </a:r>
            <a:r>
              <a:rPr lang="en-US" sz="2400" dirty="0" err="1"/>
              <a:t>anggota</a:t>
            </a:r>
            <a:r>
              <a:rPr lang="en-US" sz="2400" dirty="0"/>
              <a:t> </a:t>
            </a:r>
            <a:r>
              <a:rPr lang="en-US" sz="2400" dirty="0" err="1"/>
              <a:t>suatu</a:t>
            </a:r>
            <a:r>
              <a:rPr lang="en-US" sz="2400" dirty="0"/>
              <a:t> </a:t>
            </a:r>
            <a:r>
              <a:rPr lang="en-US" sz="2400" dirty="0" err="1"/>
              <a:t>himpunan</a:t>
            </a:r>
            <a:r>
              <a:rPr lang="en-US" sz="2400" dirty="0"/>
              <a:t> </a:t>
            </a:r>
            <a:r>
              <a:rPr lang="en-US" sz="2400" dirty="0" err="1"/>
              <a:t>atau</a:t>
            </a:r>
            <a:r>
              <a:rPr lang="en-US" sz="2400" dirty="0"/>
              <a:t> </a:t>
            </a:r>
            <a:r>
              <a:rPr lang="en-US" sz="2400" dirty="0" err="1" smtClean="0"/>
              <a:t>bukan</a:t>
            </a:r>
            <a:r>
              <a:rPr lang="en-US" sz="2400" dirty="0" smtClean="0"/>
              <a:t>:</a:t>
            </a:r>
          </a:p>
          <a:p>
            <a:endParaRPr lang="en-US" sz="2400" dirty="0"/>
          </a:p>
          <a:p>
            <a:endParaRPr lang="en-US" sz="2400" dirty="0" smtClean="0"/>
          </a:p>
          <a:p>
            <a:endParaRPr lang="en-US" sz="2400" dirty="0"/>
          </a:p>
          <a:p>
            <a:endParaRPr lang="en-US" sz="2400" dirty="0" smtClean="0"/>
          </a:p>
          <a:p>
            <a:r>
              <a:rPr lang="en-US" sz="2400" b="1" dirty="0" err="1"/>
              <a:t>Contoh</a:t>
            </a:r>
            <a:r>
              <a:rPr lang="en-US" sz="2400" b="1" dirty="0"/>
              <a:t> </a:t>
            </a:r>
            <a:r>
              <a:rPr lang="en-US" sz="2400" b="1" dirty="0" smtClean="0"/>
              <a:t>3.</a:t>
            </a:r>
            <a:r>
              <a:rPr lang="en-US" sz="2400" dirty="0" smtClean="0"/>
              <a:t> </a:t>
            </a:r>
            <a:endParaRPr lang="en-US" sz="2400" i="1" dirty="0"/>
          </a:p>
          <a:p>
            <a:pPr>
              <a:buNone/>
            </a:pPr>
            <a:r>
              <a:rPr lang="en-US" sz="2400" dirty="0" smtClean="0"/>
              <a:t>	</a:t>
            </a:r>
            <a:r>
              <a:rPr lang="en-US" sz="2400" dirty="0" err="1" smtClean="0"/>
              <a:t>Misalkan</a:t>
            </a:r>
            <a:r>
              <a:rPr lang="en-US" sz="2400" dirty="0" smtClean="0"/>
              <a:t> </a:t>
            </a:r>
            <a:r>
              <a:rPr lang="en-US" sz="2400" i="1" dirty="0" smtClean="0"/>
              <a:t>X</a:t>
            </a:r>
            <a:r>
              <a:rPr lang="en-US" sz="2400" dirty="0" smtClean="0"/>
              <a:t> </a:t>
            </a:r>
            <a:r>
              <a:rPr lang="en-US" sz="2400" dirty="0"/>
              <a:t>= {1, 2, 3, 4, 5, 6} </a:t>
            </a:r>
            <a:r>
              <a:rPr lang="en-US" sz="2400" dirty="0" err="1"/>
              <a:t>dan</a:t>
            </a:r>
            <a:r>
              <a:rPr lang="en-US" sz="2400" dirty="0"/>
              <a:t> </a:t>
            </a:r>
            <a:r>
              <a:rPr lang="en-US" sz="2400" i="1" dirty="0"/>
              <a:t>A</a:t>
            </a:r>
            <a:r>
              <a:rPr lang="en-US" sz="2400" dirty="0"/>
              <a:t> </a:t>
            </a:r>
            <a:r>
              <a:rPr lang="en-US" sz="2400" dirty="0">
                <a:sym typeface="Symbol"/>
              </a:rPr>
              <a:t></a:t>
            </a:r>
            <a:r>
              <a:rPr lang="en-US" sz="2400" dirty="0"/>
              <a:t> </a:t>
            </a:r>
            <a:r>
              <a:rPr lang="en-US" sz="2400" i="1" dirty="0" smtClean="0"/>
              <a:t>X</a:t>
            </a:r>
            <a:r>
              <a:rPr lang="en-US" sz="2400" dirty="0" smtClean="0"/>
              <a:t>, </a:t>
            </a:r>
            <a:r>
              <a:rPr lang="en-US" sz="2400" dirty="0"/>
              <a:t>yang </a:t>
            </a:r>
            <a:r>
              <a:rPr lang="en-US" sz="2400" dirty="0" err="1"/>
              <a:t>dalam</a:t>
            </a:r>
            <a:r>
              <a:rPr lang="en-US" sz="2400" dirty="0"/>
              <a:t> </a:t>
            </a:r>
            <a:r>
              <a:rPr lang="en-US" sz="2400" dirty="0" err="1"/>
              <a:t>hal</a:t>
            </a:r>
            <a:r>
              <a:rPr lang="en-US" sz="2400" dirty="0"/>
              <a:t> </a:t>
            </a:r>
            <a:r>
              <a:rPr lang="en-US" sz="2400" dirty="0" err="1"/>
              <a:t>ini</a:t>
            </a:r>
            <a:r>
              <a:rPr lang="en-US" sz="2400" dirty="0"/>
              <a:t> </a:t>
            </a:r>
            <a:r>
              <a:rPr lang="en-US" sz="2400" i="1" dirty="0"/>
              <a:t>A</a:t>
            </a:r>
            <a:r>
              <a:rPr lang="en-US" sz="2400" dirty="0"/>
              <a:t> = {1, 2, 5}. </a:t>
            </a:r>
            <a:r>
              <a:rPr lang="en-US" sz="2400" dirty="0" smtClean="0"/>
              <a:t>Kita </a:t>
            </a:r>
            <a:r>
              <a:rPr lang="en-US" sz="2400" dirty="0" err="1"/>
              <a:t>menyatakan</a:t>
            </a:r>
            <a:r>
              <a:rPr lang="en-US" sz="2400" dirty="0"/>
              <a:t> </a:t>
            </a:r>
            <a:r>
              <a:rPr lang="en-US" sz="2400" i="1" dirty="0"/>
              <a:t>A</a:t>
            </a:r>
            <a:r>
              <a:rPr lang="en-US" sz="2400" dirty="0"/>
              <a:t> </a:t>
            </a:r>
            <a:r>
              <a:rPr lang="en-US" sz="2400" dirty="0" err="1"/>
              <a:t>sebagai</a:t>
            </a:r>
            <a:r>
              <a:rPr lang="en-US" sz="2400" dirty="0"/>
              <a:t> </a:t>
            </a:r>
            <a:endParaRPr lang="en-US" sz="2400" i="1" dirty="0"/>
          </a:p>
          <a:p>
            <a:pPr>
              <a:buNone/>
            </a:pPr>
            <a:r>
              <a:rPr lang="en-US" sz="2400" dirty="0"/>
              <a:t> </a:t>
            </a:r>
            <a:endParaRPr lang="en-US" sz="2400" i="1" dirty="0"/>
          </a:p>
          <a:p>
            <a:pPr>
              <a:buNone/>
            </a:pPr>
            <a:r>
              <a:rPr lang="en-US" sz="2400" dirty="0"/>
              <a:t>		</a:t>
            </a:r>
            <a:r>
              <a:rPr lang="en-US" sz="2400" i="1" dirty="0"/>
              <a:t>A</a:t>
            </a:r>
            <a:r>
              <a:rPr lang="en-US" sz="2400" dirty="0"/>
              <a:t> = {(1,1), (2,1), (3,0), (4,0), (5,1), (6,0) }</a:t>
            </a:r>
            <a:endParaRPr lang="en-US" sz="2400" i="1" dirty="0"/>
          </a:p>
          <a:p>
            <a:pPr>
              <a:buNone/>
            </a:pPr>
            <a:r>
              <a:rPr lang="en-US" sz="2400" dirty="0"/>
              <a:t>		</a:t>
            </a:r>
            <a:endParaRPr lang="en-US" sz="2400" i="1" dirty="0"/>
          </a:p>
          <a:p>
            <a:pPr>
              <a:buNone/>
            </a:pPr>
            <a:r>
              <a:rPr lang="en-US" sz="2400" dirty="0" smtClean="0"/>
              <a:t>	</a:t>
            </a:r>
            <a:r>
              <a:rPr lang="en-US" sz="2400" dirty="0" err="1" smtClean="0"/>
              <a:t>Keterangan</a:t>
            </a:r>
            <a:r>
              <a:rPr lang="en-US" sz="2400" dirty="0"/>
              <a:t>: (2,1) </a:t>
            </a:r>
            <a:r>
              <a:rPr lang="en-US" sz="2400" dirty="0" err="1"/>
              <a:t>berarti</a:t>
            </a:r>
            <a:r>
              <a:rPr lang="en-US" sz="2400" dirty="0"/>
              <a:t> </a:t>
            </a:r>
            <a:r>
              <a:rPr lang="en-US" sz="2400" i="1" dirty="0">
                <a:sym typeface="Symbol"/>
              </a:rPr>
              <a:t></a:t>
            </a:r>
            <a:r>
              <a:rPr lang="en-US" sz="2400" i="1" baseline="-25000" dirty="0"/>
              <a:t>A</a:t>
            </a:r>
            <a:r>
              <a:rPr lang="en-US" sz="2400" dirty="0"/>
              <a:t>(2) = 1;  (4,0) </a:t>
            </a:r>
            <a:r>
              <a:rPr lang="en-US" sz="2400" dirty="0" err="1"/>
              <a:t>berarti</a:t>
            </a:r>
            <a:r>
              <a:rPr lang="en-US" sz="2400" dirty="0"/>
              <a:t> </a:t>
            </a:r>
            <a:r>
              <a:rPr lang="en-US" sz="2400" i="1" dirty="0">
                <a:sym typeface="Symbol"/>
              </a:rPr>
              <a:t></a:t>
            </a:r>
            <a:r>
              <a:rPr lang="en-US" sz="2400" i="1" baseline="-25000" dirty="0"/>
              <a:t>A</a:t>
            </a:r>
            <a:r>
              <a:rPr lang="en-US" sz="2400" dirty="0"/>
              <a:t>(4) = 0,</a:t>
            </a:r>
          </a:p>
          <a:p>
            <a:endParaRPr lang="en-US" sz="2400" dirty="0"/>
          </a:p>
          <a:p>
            <a:endParaRPr lang="en-US" sz="2400"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7" name="Object 1"/>
          <p:cNvGraphicFramePr>
            <a:graphicFrameLocks noChangeAspect="1"/>
          </p:cNvGraphicFramePr>
          <p:nvPr/>
        </p:nvGraphicFramePr>
        <p:xfrm>
          <a:off x="2209800" y="1981200"/>
          <a:ext cx="3048000" cy="1115122"/>
        </p:xfrm>
        <a:graphic>
          <a:graphicData uri="http://schemas.openxmlformats.org/presentationml/2006/ole">
            <mc:AlternateContent xmlns:mc="http://schemas.openxmlformats.org/markup-compatibility/2006">
              <mc:Choice xmlns:v="urn:schemas-microsoft-com:vml" Requires="v">
                <p:oleObj spid="_x0000_s4099" name="Equation" r:id="rId3" imgW="1167893" imgH="431613" progId="Equation.3">
                  <p:embed/>
                </p:oleObj>
              </mc:Choice>
              <mc:Fallback>
                <p:oleObj name="Equation" r:id="rId3" imgW="1167893" imgH="431613"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981200"/>
                        <a:ext cx="3048000" cy="11151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48233AD0-2C75-41E0-857D-84B9590E293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5516563"/>
          </a:xfrm>
        </p:spPr>
        <p:txBody>
          <a:bodyPr/>
          <a:lstStyle/>
          <a:p>
            <a:r>
              <a:rPr lang="en-US" sz="2400" b="1" dirty="0" err="1" smtClean="0"/>
              <a:t>Contoh</a:t>
            </a:r>
            <a:r>
              <a:rPr lang="en-US" sz="2400" b="1" dirty="0" smtClean="0"/>
              <a:t> 4</a:t>
            </a:r>
            <a:r>
              <a:rPr lang="en-US" sz="2400" dirty="0" smtClean="0"/>
              <a:t>: </a:t>
            </a:r>
            <a:r>
              <a:rPr lang="en-US" sz="2400" dirty="0" err="1" smtClean="0"/>
              <a:t>Misalkan</a:t>
            </a:r>
            <a:r>
              <a:rPr lang="en-US" sz="2400" dirty="0" smtClean="0"/>
              <a:t> </a:t>
            </a:r>
            <a:r>
              <a:rPr lang="en-US" sz="2400" i="1" dirty="0"/>
              <a:t>X</a:t>
            </a:r>
            <a:r>
              <a:rPr lang="en-US" sz="2400" dirty="0"/>
              <a:t> = { </a:t>
            </a:r>
            <a:r>
              <a:rPr lang="en-US" sz="2400" i="1" dirty="0"/>
              <a:t>x</a:t>
            </a:r>
            <a:r>
              <a:rPr lang="en-US" sz="2400" dirty="0"/>
              <a:t> | 0 </a:t>
            </a:r>
            <a:r>
              <a:rPr lang="en-US" sz="2400" dirty="0">
                <a:sym typeface="Symbol"/>
              </a:rPr>
              <a:t></a:t>
            </a:r>
            <a:r>
              <a:rPr lang="en-US" sz="2400" dirty="0"/>
              <a:t> </a:t>
            </a:r>
            <a:r>
              <a:rPr lang="en-US" sz="2400" i="1" dirty="0"/>
              <a:t>x</a:t>
            </a:r>
            <a:r>
              <a:rPr lang="en-US" sz="2400" dirty="0"/>
              <a:t> </a:t>
            </a:r>
            <a:r>
              <a:rPr lang="en-US" sz="2400" dirty="0">
                <a:sym typeface="Symbol"/>
              </a:rPr>
              <a:t></a:t>
            </a:r>
            <a:r>
              <a:rPr lang="en-US" sz="2400" dirty="0"/>
              <a:t> 10, </a:t>
            </a:r>
            <a:r>
              <a:rPr lang="en-US" sz="2400" i="1" dirty="0"/>
              <a:t>x</a:t>
            </a:r>
            <a:r>
              <a:rPr lang="en-US" sz="2400" dirty="0"/>
              <a:t> </a:t>
            </a:r>
            <a:r>
              <a:rPr lang="en-US" sz="2400" dirty="0">
                <a:sym typeface="Symbol"/>
              </a:rPr>
              <a:t></a:t>
            </a:r>
            <a:r>
              <a:rPr lang="en-US" sz="2400" dirty="0"/>
              <a:t> R }. </a:t>
            </a:r>
            <a:r>
              <a:rPr lang="en-US" sz="2400" dirty="0" err="1"/>
              <a:t>Misalkan</a:t>
            </a:r>
            <a:r>
              <a:rPr lang="en-US" sz="2400" dirty="0"/>
              <a:t> </a:t>
            </a:r>
            <a:r>
              <a:rPr lang="en-US" sz="2400" i="1" dirty="0"/>
              <a:t>A</a:t>
            </a:r>
            <a:r>
              <a:rPr lang="en-US" sz="2400" dirty="0"/>
              <a:t> </a:t>
            </a:r>
            <a:r>
              <a:rPr lang="en-US" sz="2400" dirty="0" smtClean="0">
                <a:sym typeface="Symbol"/>
              </a:rPr>
              <a:t> </a:t>
            </a:r>
            <a:r>
              <a:rPr lang="en-US" sz="2400" i="1" dirty="0" smtClean="0"/>
              <a:t>X</a:t>
            </a:r>
            <a:r>
              <a:rPr lang="en-US" sz="2400" dirty="0" smtClean="0"/>
              <a:t>, </a:t>
            </a:r>
            <a:r>
              <a:rPr lang="en-US" sz="2400" dirty="0" err="1" smtClean="0"/>
              <a:t>dan</a:t>
            </a:r>
            <a:r>
              <a:rPr lang="en-US" sz="2400" dirty="0" smtClean="0"/>
              <a:t> </a:t>
            </a:r>
            <a:r>
              <a:rPr lang="en-US" sz="2400" i="1" dirty="0"/>
              <a:t>A</a:t>
            </a:r>
            <a:r>
              <a:rPr lang="en-US" sz="2400" dirty="0"/>
              <a:t> = {</a:t>
            </a:r>
            <a:r>
              <a:rPr lang="en-US" sz="2400" i="1" dirty="0"/>
              <a:t>x</a:t>
            </a:r>
            <a:r>
              <a:rPr lang="en-US" sz="2400" dirty="0"/>
              <a:t> |5 </a:t>
            </a:r>
            <a:r>
              <a:rPr lang="en-US" sz="2400" dirty="0">
                <a:sym typeface="Symbol"/>
              </a:rPr>
              <a:t></a:t>
            </a:r>
            <a:r>
              <a:rPr lang="en-US" sz="2400" dirty="0"/>
              <a:t> </a:t>
            </a:r>
            <a:r>
              <a:rPr lang="en-US" sz="2400" i="1" dirty="0"/>
              <a:t>x</a:t>
            </a:r>
            <a:r>
              <a:rPr lang="en-US" sz="2400" dirty="0"/>
              <a:t> </a:t>
            </a:r>
            <a:r>
              <a:rPr lang="en-US" sz="2400" dirty="0">
                <a:sym typeface="Symbol"/>
              </a:rPr>
              <a:t></a:t>
            </a:r>
            <a:r>
              <a:rPr lang="en-US" sz="2400" dirty="0"/>
              <a:t> 8, </a:t>
            </a:r>
            <a:r>
              <a:rPr lang="en-US" sz="2400" i="1" dirty="0"/>
              <a:t>x</a:t>
            </a:r>
            <a:r>
              <a:rPr lang="en-US" sz="2400" dirty="0"/>
              <a:t> </a:t>
            </a:r>
            <a:r>
              <a:rPr lang="en-US" sz="2400" dirty="0">
                <a:sym typeface="Symbol"/>
              </a:rPr>
              <a:t></a:t>
            </a:r>
            <a:r>
              <a:rPr lang="en-US" sz="2400" dirty="0"/>
              <a:t> R }. </a:t>
            </a:r>
            <a:r>
              <a:rPr lang="en-US" sz="2400" dirty="0" err="1"/>
              <a:t>Maka</a:t>
            </a:r>
            <a:r>
              <a:rPr lang="en-US" sz="2400" dirty="0"/>
              <a:t>, </a:t>
            </a:r>
            <a:r>
              <a:rPr lang="en-US" sz="2400" dirty="0" err="1"/>
              <a:t>kita</a:t>
            </a:r>
            <a:r>
              <a:rPr lang="en-US" sz="2400" dirty="0"/>
              <a:t> </a:t>
            </a:r>
            <a:r>
              <a:rPr lang="en-US" sz="2400" dirty="0" err="1"/>
              <a:t>dapat</a:t>
            </a:r>
            <a:r>
              <a:rPr lang="en-US" sz="2400" dirty="0"/>
              <a:t> </a:t>
            </a:r>
            <a:r>
              <a:rPr lang="en-US" sz="2400" dirty="0" err="1"/>
              <a:t>menyatakan</a:t>
            </a:r>
            <a:r>
              <a:rPr lang="en-US" sz="2400" dirty="0"/>
              <a:t> </a:t>
            </a:r>
            <a:r>
              <a:rPr lang="en-US" sz="2400" dirty="0" err="1"/>
              <a:t>bahwa</a:t>
            </a:r>
            <a:r>
              <a:rPr lang="en-US" sz="2400" dirty="0"/>
              <a:t> 	</a:t>
            </a:r>
            <a:endParaRPr lang="en-US" sz="2400" i="1" dirty="0"/>
          </a:p>
          <a:p>
            <a:pPr>
              <a:buNone/>
            </a:pPr>
            <a:r>
              <a:rPr lang="en-US" sz="2400" dirty="0" smtClean="0"/>
              <a:t>	</a:t>
            </a:r>
            <a:r>
              <a:rPr lang="en-US" sz="2400" dirty="0"/>
              <a:t>	</a:t>
            </a:r>
            <a:r>
              <a:rPr lang="en-US" sz="2400" i="1" dirty="0" smtClean="0">
                <a:sym typeface="Symbol"/>
              </a:rPr>
              <a:t></a:t>
            </a:r>
            <a:r>
              <a:rPr lang="en-US" sz="2400" i="1" baseline="-25000" dirty="0"/>
              <a:t>A</a:t>
            </a:r>
            <a:r>
              <a:rPr lang="en-US" sz="2400" dirty="0"/>
              <a:t>(6) = </a:t>
            </a:r>
            <a:r>
              <a:rPr lang="en-US" sz="2400" dirty="0" smtClean="0"/>
              <a:t>0; </a:t>
            </a:r>
            <a:r>
              <a:rPr lang="en-US" sz="2400" i="1" dirty="0" smtClean="0">
                <a:sym typeface="Symbol"/>
              </a:rPr>
              <a:t>	</a:t>
            </a:r>
            <a:r>
              <a:rPr lang="en-US" sz="2400" i="1" baseline="-25000" dirty="0"/>
              <a:t>A</a:t>
            </a:r>
            <a:r>
              <a:rPr lang="en-US" sz="2400" dirty="0"/>
              <a:t>(4,8) = </a:t>
            </a:r>
            <a:r>
              <a:rPr lang="en-US" sz="2400" dirty="0" smtClean="0"/>
              <a:t>0; </a:t>
            </a:r>
            <a:r>
              <a:rPr lang="en-US" sz="2400" i="1" dirty="0" smtClean="0">
                <a:sym typeface="Symbol"/>
              </a:rPr>
              <a:t>	</a:t>
            </a:r>
            <a:r>
              <a:rPr lang="en-US" sz="2400" i="1" baseline="-25000" dirty="0"/>
              <a:t>A</a:t>
            </a:r>
            <a:r>
              <a:rPr lang="en-US" sz="2400" dirty="0"/>
              <a:t>(7) = </a:t>
            </a:r>
            <a:r>
              <a:rPr lang="en-US" sz="2400" dirty="0" smtClean="0"/>
              <a:t>1; </a:t>
            </a:r>
            <a:r>
              <a:rPr lang="en-US" sz="2400" i="1" dirty="0" smtClean="0">
                <a:sym typeface="Symbol"/>
              </a:rPr>
              <a:t>	</a:t>
            </a:r>
            <a:r>
              <a:rPr lang="en-US" sz="2400" i="1" baseline="-25000" dirty="0"/>
              <a:t>A</a:t>
            </a:r>
            <a:r>
              <a:rPr lang="en-US" sz="2400" dirty="0"/>
              <a:t>(8,654) = 1</a:t>
            </a:r>
          </a:p>
          <a:p>
            <a:endParaRPr lang="en-US" dirty="0"/>
          </a:p>
        </p:txBody>
      </p:sp>
      <p:graphicFrame>
        <p:nvGraphicFramePr>
          <p:cNvPr id="23554" name="Object 2"/>
          <p:cNvGraphicFramePr>
            <a:graphicFrameLocks noChangeAspect="1"/>
          </p:cNvGraphicFramePr>
          <p:nvPr/>
        </p:nvGraphicFramePr>
        <p:xfrm>
          <a:off x="457200" y="2590800"/>
          <a:ext cx="8230177" cy="2971800"/>
        </p:xfrm>
        <a:graphic>
          <a:graphicData uri="http://schemas.openxmlformats.org/presentationml/2006/ole">
            <mc:AlternateContent xmlns:mc="http://schemas.openxmlformats.org/markup-compatibility/2006">
              <mc:Choice xmlns:v="urn:schemas-microsoft-com:vml" Requires="v">
                <p:oleObj spid="_x0000_s23556" name="Document" r:id="rId3" imgW="4604013" imgH="1498382" progId="Word.Document.12">
                  <p:embed/>
                </p:oleObj>
              </mc:Choice>
              <mc:Fallback>
                <p:oleObj name="Document" r:id="rId3" imgW="4604013" imgH="1498382"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590800"/>
                        <a:ext cx="8230177"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48233AD0-2C75-41E0-857D-84B9590E293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sz="2800" dirty="0" err="1"/>
              <a:t>Sekarang</a:t>
            </a:r>
            <a:r>
              <a:rPr lang="en-US" sz="2800" dirty="0"/>
              <a:t>, </a:t>
            </a:r>
            <a:r>
              <a:rPr lang="en-US" sz="2800" dirty="0" err="1"/>
              <a:t>tinjau</a:t>
            </a:r>
            <a:r>
              <a:rPr lang="en-US" sz="2800" dirty="0"/>
              <a:t> </a:t>
            </a:r>
            <a:r>
              <a:rPr lang="en-US" sz="2800" i="1" dirty="0"/>
              <a:t>V</a:t>
            </a:r>
            <a:r>
              <a:rPr lang="en-US" sz="2800" dirty="0"/>
              <a:t> = </a:t>
            </a:r>
            <a:r>
              <a:rPr lang="en-US" sz="2800" dirty="0" err="1"/>
              <a:t>himpunan</a:t>
            </a:r>
            <a:r>
              <a:rPr lang="en-US" sz="2800" dirty="0"/>
              <a:t> </a:t>
            </a:r>
            <a:r>
              <a:rPr lang="en-US" sz="2800" dirty="0" err="1"/>
              <a:t>kecepatan</a:t>
            </a:r>
            <a:r>
              <a:rPr lang="en-US" sz="2800" dirty="0"/>
              <a:t> </a:t>
            </a:r>
            <a:r>
              <a:rPr lang="en-US" sz="2800" dirty="0" err="1"/>
              <a:t>pelan</a:t>
            </a:r>
            <a:r>
              <a:rPr lang="en-US" sz="2800" dirty="0"/>
              <a:t> (</a:t>
            </a:r>
            <a:r>
              <a:rPr lang="en-US" sz="2800" dirty="0" err="1"/>
              <a:t>yaitu</a:t>
            </a:r>
            <a:r>
              <a:rPr lang="en-US" sz="2800" dirty="0"/>
              <a:t> </a:t>
            </a:r>
            <a:r>
              <a:rPr lang="en-US" sz="2800" i="1" dirty="0"/>
              <a:t>v</a:t>
            </a:r>
            <a:r>
              <a:rPr lang="en-US" sz="2800" dirty="0"/>
              <a:t> </a:t>
            </a:r>
            <a:r>
              <a:rPr lang="en-US" sz="2800" dirty="0">
                <a:sym typeface="Symbol"/>
              </a:rPr>
              <a:t></a:t>
            </a:r>
            <a:r>
              <a:rPr lang="en-US" sz="2800" dirty="0"/>
              <a:t> 20 km/jam). </a:t>
            </a:r>
            <a:endParaRPr lang="en-US" sz="2800" dirty="0" smtClean="0"/>
          </a:p>
          <a:p>
            <a:endParaRPr lang="en-US" sz="2800" dirty="0" smtClean="0"/>
          </a:p>
          <a:p>
            <a:r>
              <a:rPr lang="en-US" sz="2800" dirty="0" err="1" smtClean="0"/>
              <a:t>Apakah</a:t>
            </a:r>
            <a:r>
              <a:rPr lang="en-US" sz="2800" dirty="0" smtClean="0"/>
              <a:t> </a:t>
            </a:r>
            <a:r>
              <a:rPr lang="en-US" sz="2800" dirty="0" err="1"/>
              <a:t>kecepatan</a:t>
            </a:r>
            <a:r>
              <a:rPr lang="en-US" sz="2800" dirty="0"/>
              <a:t>  </a:t>
            </a:r>
            <a:r>
              <a:rPr lang="en-US" sz="2800" i="1" dirty="0"/>
              <a:t>v</a:t>
            </a:r>
            <a:r>
              <a:rPr lang="en-US" sz="2800" dirty="0"/>
              <a:t> = 20,01 km/jam </a:t>
            </a:r>
            <a:r>
              <a:rPr lang="en-US" sz="2800" dirty="0" err="1"/>
              <a:t>termasuk</a:t>
            </a:r>
            <a:r>
              <a:rPr lang="en-US" sz="2800" dirty="0"/>
              <a:t> </a:t>
            </a:r>
            <a:r>
              <a:rPr lang="en-US" sz="2800" dirty="0" err="1"/>
              <a:t>ke</a:t>
            </a:r>
            <a:r>
              <a:rPr lang="en-US" sz="2800" dirty="0"/>
              <a:t> </a:t>
            </a:r>
            <a:r>
              <a:rPr lang="en-US" sz="2800" dirty="0" err="1"/>
              <a:t>dalam</a:t>
            </a:r>
            <a:r>
              <a:rPr lang="en-US" sz="2800" dirty="0"/>
              <a:t> </a:t>
            </a:r>
            <a:r>
              <a:rPr lang="en-US" sz="2800" dirty="0" err="1"/>
              <a:t>himpunan</a:t>
            </a:r>
            <a:r>
              <a:rPr lang="en-US" sz="2800" dirty="0"/>
              <a:t> </a:t>
            </a:r>
            <a:r>
              <a:rPr lang="en-US" sz="2800" dirty="0" err="1"/>
              <a:t>kecepatan</a:t>
            </a:r>
            <a:r>
              <a:rPr lang="en-US" sz="2800" dirty="0"/>
              <a:t> </a:t>
            </a:r>
            <a:r>
              <a:rPr lang="en-US" sz="2800" dirty="0" err="1"/>
              <a:t>pelan</a:t>
            </a:r>
            <a:r>
              <a:rPr lang="en-US" sz="2800" dirty="0"/>
              <a:t>? </a:t>
            </a:r>
            <a:endParaRPr lang="en-US" sz="2800" dirty="0" smtClean="0"/>
          </a:p>
          <a:p>
            <a:endParaRPr lang="en-US" sz="2800" dirty="0"/>
          </a:p>
          <a:p>
            <a:r>
              <a:rPr lang="en-US" sz="2800" dirty="0" err="1" smtClean="0"/>
              <a:t>Menurut</a:t>
            </a:r>
            <a:r>
              <a:rPr lang="en-US" sz="2800" dirty="0" smtClean="0"/>
              <a:t> </a:t>
            </a:r>
            <a:r>
              <a:rPr lang="en-US" sz="2800" dirty="0" err="1"/>
              <a:t>himpunan</a:t>
            </a:r>
            <a:r>
              <a:rPr lang="en-US" sz="2800" dirty="0"/>
              <a:t> </a:t>
            </a:r>
            <a:r>
              <a:rPr lang="en-US" sz="2800" dirty="0" err="1"/>
              <a:t>tegas</a:t>
            </a:r>
            <a:r>
              <a:rPr lang="en-US" sz="2800" dirty="0"/>
              <a:t>, 20,01 km/jam </a:t>
            </a:r>
            <a:r>
              <a:rPr lang="en-US" sz="2800" dirty="0">
                <a:sym typeface="Symbol"/>
              </a:rPr>
              <a:t></a:t>
            </a:r>
            <a:r>
              <a:rPr lang="en-US" sz="2800" dirty="0"/>
              <a:t> </a:t>
            </a:r>
            <a:r>
              <a:rPr lang="en-US" sz="2800" i="1" dirty="0"/>
              <a:t>V</a:t>
            </a:r>
            <a:r>
              <a:rPr lang="en-US" sz="2800" dirty="0"/>
              <a:t>, </a:t>
            </a:r>
            <a:r>
              <a:rPr lang="en-US" sz="2800" dirty="0" err="1"/>
              <a:t>tetapi</a:t>
            </a:r>
            <a:r>
              <a:rPr lang="en-US" sz="2800" dirty="0"/>
              <a:t> </a:t>
            </a:r>
            <a:r>
              <a:rPr lang="en-US" sz="2800" dirty="0" err="1"/>
              <a:t>menurut</a:t>
            </a:r>
            <a:r>
              <a:rPr lang="en-US" sz="2800" dirty="0"/>
              <a:t> </a:t>
            </a:r>
            <a:r>
              <a:rPr lang="en-US" sz="2800" dirty="0" err="1"/>
              <a:t>himpunan</a:t>
            </a:r>
            <a:r>
              <a:rPr lang="en-US" sz="2800" dirty="0"/>
              <a:t> </a:t>
            </a:r>
            <a:r>
              <a:rPr lang="en-US" sz="2800" i="1" dirty="0"/>
              <a:t>fuzzy</a:t>
            </a:r>
            <a:r>
              <a:rPr lang="en-US" sz="2800" dirty="0"/>
              <a:t>, 20,01 km/jam </a:t>
            </a:r>
            <a:r>
              <a:rPr lang="en-US" sz="2800" dirty="0" err="1"/>
              <a:t>tidak</a:t>
            </a:r>
            <a:r>
              <a:rPr lang="en-US" sz="2800" dirty="0"/>
              <a:t> </a:t>
            </a:r>
            <a:r>
              <a:rPr lang="en-US" sz="2800" dirty="0" err="1"/>
              <a:t>ditolak</a:t>
            </a:r>
            <a:r>
              <a:rPr lang="en-US" sz="2800" dirty="0"/>
              <a:t> </a:t>
            </a:r>
            <a:r>
              <a:rPr lang="en-US" sz="2800" dirty="0" err="1"/>
              <a:t>ke</a:t>
            </a:r>
            <a:r>
              <a:rPr lang="en-US" sz="2800" dirty="0"/>
              <a:t> </a:t>
            </a:r>
            <a:r>
              <a:rPr lang="en-US" sz="2800" dirty="0" err="1"/>
              <a:t>dalam</a:t>
            </a:r>
            <a:r>
              <a:rPr lang="en-US" sz="2800" dirty="0"/>
              <a:t> </a:t>
            </a:r>
            <a:r>
              <a:rPr lang="en-US" sz="2800" dirty="0" err="1"/>
              <a:t>himpunan</a:t>
            </a:r>
            <a:r>
              <a:rPr lang="en-US" sz="2800" dirty="0"/>
              <a:t> </a:t>
            </a:r>
            <a:r>
              <a:rPr lang="en-US" sz="2800" i="1" dirty="0"/>
              <a:t>V</a:t>
            </a:r>
            <a:r>
              <a:rPr lang="en-US" sz="2800" dirty="0"/>
              <a:t>, </a:t>
            </a:r>
            <a:r>
              <a:rPr lang="en-US" sz="2800" dirty="0" err="1"/>
              <a:t>tetapi</a:t>
            </a:r>
            <a:r>
              <a:rPr lang="en-US" sz="2800" dirty="0"/>
              <a:t> </a:t>
            </a:r>
            <a:r>
              <a:rPr lang="en-US" sz="2800" i="1" dirty="0" err="1"/>
              <a:t>diturunkan</a:t>
            </a:r>
            <a:r>
              <a:rPr lang="en-US" sz="2800" i="1" dirty="0"/>
              <a:t> </a:t>
            </a:r>
            <a:r>
              <a:rPr lang="en-US" sz="2800" i="1" dirty="0" err="1"/>
              <a:t>derajat</a:t>
            </a:r>
            <a:r>
              <a:rPr lang="en-US" sz="2800" i="1" dirty="0"/>
              <a:t> </a:t>
            </a:r>
            <a:r>
              <a:rPr lang="en-US" sz="2800" i="1" dirty="0" err="1"/>
              <a:t>keanggotaannya</a:t>
            </a:r>
            <a:r>
              <a:rPr lang="en-US" sz="2800" dirty="0"/>
              <a:t>.</a:t>
            </a:r>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fontScale="85000" lnSpcReduction="20000"/>
          </a:bodyPr>
          <a:lstStyle/>
          <a:p>
            <a:r>
              <a:rPr lang="en-US" dirty="0"/>
              <a:t>Di </a:t>
            </a:r>
            <a:r>
              <a:rPr lang="en-US" dirty="0" err="1"/>
              <a:t>dalam</a:t>
            </a:r>
            <a:r>
              <a:rPr lang="en-US" dirty="0"/>
              <a:t> </a:t>
            </a:r>
            <a:r>
              <a:rPr lang="en-US" dirty="0" err="1"/>
              <a:t>teori</a:t>
            </a:r>
            <a:r>
              <a:rPr lang="en-US" dirty="0"/>
              <a:t> </a:t>
            </a:r>
            <a:r>
              <a:rPr lang="en-US" dirty="0" err="1"/>
              <a:t>himpunan</a:t>
            </a:r>
            <a:r>
              <a:rPr lang="en-US" dirty="0"/>
              <a:t> </a:t>
            </a:r>
            <a:r>
              <a:rPr lang="en-US" i="1" dirty="0"/>
              <a:t>fuzzy</a:t>
            </a:r>
            <a:r>
              <a:rPr lang="en-US" dirty="0"/>
              <a:t>, </a:t>
            </a:r>
            <a:r>
              <a:rPr lang="en-US" dirty="0" err="1"/>
              <a:t>keanggotaan</a:t>
            </a:r>
            <a:r>
              <a:rPr lang="en-US" dirty="0"/>
              <a:t> </a:t>
            </a:r>
            <a:r>
              <a:rPr lang="en-US" dirty="0" err="1"/>
              <a:t>suatu</a:t>
            </a:r>
            <a:r>
              <a:rPr lang="en-US" dirty="0"/>
              <a:t> </a:t>
            </a:r>
            <a:r>
              <a:rPr lang="en-US" dirty="0" err="1"/>
              <a:t>elemen</a:t>
            </a:r>
            <a:r>
              <a:rPr lang="en-US" dirty="0"/>
              <a:t> </a:t>
            </a:r>
            <a:r>
              <a:rPr lang="en-US" dirty="0" err="1"/>
              <a:t>di</a:t>
            </a:r>
            <a:r>
              <a:rPr lang="en-US" dirty="0"/>
              <a:t> </a:t>
            </a:r>
            <a:r>
              <a:rPr lang="en-US" dirty="0" err="1"/>
              <a:t>dalam</a:t>
            </a:r>
            <a:r>
              <a:rPr lang="en-US" dirty="0"/>
              <a:t> </a:t>
            </a:r>
            <a:r>
              <a:rPr lang="en-US" dirty="0" err="1"/>
              <a:t>himpunan</a:t>
            </a:r>
            <a:r>
              <a:rPr lang="en-US" dirty="0"/>
              <a:t> </a:t>
            </a:r>
            <a:r>
              <a:rPr lang="en-US" dirty="0" err="1"/>
              <a:t>dinyatakan</a:t>
            </a:r>
            <a:r>
              <a:rPr lang="en-US" dirty="0"/>
              <a:t> </a:t>
            </a:r>
            <a:r>
              <a:rPr lang="en-US" dirty="0" err="1"/>
              <a:t>dengan</a:t>
            </a:r>
            <a:r>
              <a:rPr lang="en-US" dirty="0"/>
              <a:t> </a:t>
            </a:r>
            <a:r>
              <a:rPr lang="en-US" b="1" dirty="0" err="1"/>
              <a:t>derajat</a:t>
            </a:r>
            <a:r>
              <a:rPr lang="en-US" b="1" dirty="0"/>
              <a:t> </a:t>
            </a:r>
            <a:r>
              <a:rPr lang="en-US" b="1" dirty="0" err="1"/>
              <a:t>keanggotaan</a:t>
            </a:r>
            <a:r>
              <a:rPr lang="en-US" dirty="0"/>
              <a:t> (</a:t>
            </a:r>
            <a:r>
              <a:rPr lang="en-US" i="1" dirty="0"/>
              <a:t>membership values</a:t>
            </a:r>
            <a:r>
              <a:rPr lang="en-US" dirty="0"/>
              <a:t>) yang </a:t>
            </a:r>
            <a:r>
              <a:rPr lang="en-US" dirty="0" err="1"/>
              <a:t>nilainya</a:t>
            </a:r>
            <a:r>
              <a:rPr lang="en-US" dirty="0"/>
              <a:t> </a:t>
            </a:r>
            <a:r>
              <a:rPr lang="en-US" dirty="0" err="1"/>
              <a:t>terletak</a:t>
            </a:r>
            <a:r>
              <a:rPr lang="en-US" dirty="0"/>
              <a:t> </a:t>
            </a:r>
            <a:r>
              <a:rPr lang="en-US" dirty="0" err="1"/>
              <a:t>di</a:t>
            </a:r>
            <a:r>
              <a:rPr lang="en-US" dirty="0"/>
              <a:t> </a:t>
            </a:r>
            <a:r>
              <a:rPr lang="en-US" dirty="0" err="1"/>
              <a:t>dalam</a:t>
            </a:r>
            <a:r>
              <a:rPr lang="en-US" dirty="0"/>
              <a:t> </a:t>
            </a:r>
            <a:r>
              <a:rPr lang="en-US" dirty="0" err="1"/>
              <a:t>selang</a:t>
            </a:r>
            <a:r>
              <a:rPr lang="en-US" dirty="0"/>
              <a:t> [0, 1]. </a:t>
            </a:r>
          </a:p>
          <a:p>
            <a:pPr>
              <a:buNone/>
            </a:pPr>
            <a:r>
              <a:rPr lang="en-US" dirty="0"/>
              <a:t> </a:t>
            </a:r>
          </a:p>
          <a:p>
            <a:pPr>
              <a:buNone/>
            </a:pPr>
            <a:r>
              <a:rPr lang="en-US" dirty="0" smtClean="0"/>
              <a:t>	</a:t>
            </a:r>
            <a:r>
              <a:rPr lang="en-US" dirty="0" err="1" smtClean="0"/>
              <a:t>Derajat</a:t>
            </a:r>
            <a:r>
              <a:rPr lang="en-US" dirty="0" smtClean="0"/>
              <a:t> </a:t>
            </a:r>
            <a:r>
              <a:rPr lang="en-US" dirty="0" err="1"/>
              <a:t>keanggotaan</a:t>
            </a:r>
            <a:r>
              <a:rPr lang="en-US" dirty="0"/>
              <a:t> </a:t>
            </a:r>
            <a:r>
              <a:rPr lang="en-US" dirty="0" err="1"/>
              <a:t>ditentukan</a:t>
            </a:r>
            <a:r>
              <a:rPr lang="en-US" dirty="0"/>
              <a:t> </a:t>
            </a:r>
            <a:r>
              <a:rPr lang="en-US" dirty="0" err="1"/>
              <a:t>dengan</a:t>
            </a:r>
            <a:r>
              <a:rPr lang="en-US" dirty="0"/>
              <a:t> </a:t>
            </a:r>
            <a:r>
              <a:rPr lang="en-US" b="1" dirty="0" err="1"/>
              <a:t>fungsi</a:t>
            </a:r>
            <a:r>
              <a:rPr lang="en-US" b="1" dirty="0"/>
              <a:t> </a:t>
            </a:r>
            <a:r>
              <a:rPr lang="en-US" b="1" dirty="0" err="1"/>
              <a:t>keanggotaan</a:t>
            </a:r>
            <a:r>
              <a:rPr lang="en-US" dirty="0"/>
              <a:t>:</a:t>
            </a:r>
          </a:p>
          <a:p>
            <a:pPr>
              <a:buNone/>
            </a:pPr>
            <a:r>
              <a:rPr lang="en-US" dirty="0"/>
              <a:t> </a:t>
            </a:r>
          </a:p>
          <a:p>
            <a:pPr>
              <a:buNone/>
            </a:pPr>
            <a:r>
              <a:rPr lang="en-US" dirty="0"/>
              <a:t>		</a:t>
            </a:r>
            <a:r>
              <a:rPr lang="en-US" i="1" dirty="0">
                <a:sym typeface="Symbol"/>
              </a:rPr>
              <a:t></a:t>
            </a:r>
            <a:r>
              <a:rPr lang="en-US" i="1" baseline="-25000" dirty="0"/>
              <a:t>A</a:t>
            </a:r>
            <a:r>
              <a:rPr lang="en-US" dirty="0"/>
              <a:t> : </a:t>
            </a:r>
            <a:r>
              <a:rPr lang="en-US" i="1" dirty="0"/>
              <a:t>X</a:t>
            </a:r>
            <a:r>
              <a:rPr lang="en-US" dirty="0"/>
              <a:t> </a:t>
            </a:r>
            <a:r>
              <a:rPr lang="en-US" dirty="0">
                <a:sym typeface="Symbol"/>
              </a:rPr>
              <a:t></a:t>
            </a:r>
            <a:r>
              <a:rPr lang="en-US" dirty="0"/>
              <a:t> [0, 1]</a:t>
            </a:r>
          </a:p>
          <a:p>
            <a:pPr>
              <a:buNone/>
            </a:pPr>
            <a:r>
              <a:rPr lang="en-US" dirty="0"/>
              <a:t> </a:t>
            </a:r>
          </a:p>
          <a:p>
            <a:pPr>
              <a:buNone/>
            </a:pPr>
            <a:r>
              <a:rPr lang="en-US" dirty="0" smtClean="0"/>
              <a:t>	</a:t>
            </a:r>
            <a:r>
              <a:rPr lang="en-US" dirty="0" err="1" smtClean="0"/>
              <a:t>bandingkan</a:t>
            </a:r>
            <a:r>
              <a:rPr lang="en-US" dirty="0" smtClean="0"/>
              <a:t> </a:t>
            </a:r>
            <a:r>
              <a:rPr lang="en-US" dirty="0" err="1"/>
              <a:t>fungsi</a:t>
            </a:r>
            <a:r>
              <a:rPr lang="en-US" dirty="0"/>
              <a:t> </a:t>
            </a:r>
            <a:r>
              <a:rPr lang="en-US" dirty="0" err="1"/>
              <a:t>keanggotaan</a:t>
            </a:r>
            <a:r>
              <a:rPr lang="en-US" dirty="0"/>
              <a:t> </a:t>
            </a:r>
            <a:r>
              <a:rPr lang="en-US" dirty="0" err="1"/>
              <a:t>pada</a:t>
            </a:r>
            <a:r>
              <a:rPr lang="en-US" dirty="0"/>
              <a:t> </a:t>
            </a:r>
            <a:r>
              <a:rPr lang="en-US" dirty="0" err="1"/>
              <a:t>teori</a:t>
            </a:r>
            <a:r>
              <a:rPr lang="en-US" dirty="0"/>
              <a:t> </a:t>
            </a:r>
            <a:r>
              <a:rPr lang="en-US" dirty="0" err="1"/>
              <a:t>himpunan</a:t>
            </a:r>
            <a:r>
              <a:rPr lang="en-US" dirty="0"/>
              <a:t> </a:t>
            </a:r>
            <a:r>
              <a:rPr lang="en-US" dirty="0" err="1"/>
              <a:t>tegas</a:t>
            </a:r>
            <a:r>
              <a:rPr lang="en-US" dirty="0"/>
              <a:t>:</a:t>
            </a:r>
          </a:p>
          <a:p>
            <a:pPr>
              <a:buNone/>
            </a:pPr>
            <a:r>
              <a:rPr lang="en-US" dirty="0"/>
              <a:t> </a:t>
            </a:r>
          </a:p>
          <a:p>
            <a:pPr>
              <a:buNone/>
            </a:pPr>
            <a:r>
              <a:rPr lang="en-US" dirty="0"/>
              <a:t>		</a:t>
            </a:r>
            <a:r>
              <a:rPr lang="en-US" i="1" dirty="0">
                <a:sym typeface="Symbol"/>
              </a:rPr>
              <a:t></a:t>
            </a:r>
            <a:r>
              <a:rPr lang="en-US" i="1" baseline="-25000" dirty="0"/>
              <a:t>A</a:t>
            </a:r>
            <a:r>
              <a:rPr lang="en-US" dirty="0"/>
              <a:t> : </a:t>
            </a:r>
            <a:r>
              <a:rPr lang="en-US" i="1" dirty="0"/>
              <a:t>X</a:t>
            </a:r>
            <a:r>
              <a:rPr lang="en-US" dirty="0"/>
              <a:t> </a:t>
            </a:r>
            <a:r>
              <a:rPr lang="en-US" dirty="0">
                <a:sym typeface="Symbol"/>
              </a:rPr>
              <a:t></a:t>
            </a:r>
            <a:r>
              <a:rPr lang="en-US" dirty="0"/>
              <a:t> {0, 1</a:t>
            </a:r>
            <a:r>
              <a:rPr lang="en-US" dirty="0" smtClean="0"/>
              <a:t>}</a:t>
            </a:r>
            <a:r>
              <a:rPr lang="en-US" dirty="0"/>
              <a:t> </a:t>
            </a:r>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marL="0" indent="0">
              <a:buNone/>
            </a:pPr>
            <a:r>
              <a:rPr lang="en-US" dirty="0" err="1"/>
              <a:t>Arti</a:t>
            </a:r>
            <a:r>
              <a:rPr lang="en-US" dirty="0"/>
              <a:t>  </a:t>
            </a:r>
            <a:r>
              <a:rPr lang="en-US" dirty="0" err="1"/>
              <a:t>derajat</a:t>
            </a:r>
            <a:r>
              <a:rPr lang="en-US" dirty="0"/>
              <a:t> </a:t>
            </a:r>
            <a:r>
              <a:rPr lang="en-US" dirty="0" err="1" smtClean="0"/>
              <a:t>keanggotaan</a:t>
            </a:r>
            <a:r>
              <a:rPr lang="en-US" dirty="0" smtClean="0"/>
              <a:t>:</a:t>
            </a:r>
            <a:endParaRPr lang="en-US" dirty="0"/>
          </a:p>
          <a:p>
            <a:pPr lvl="0"/>
            <a:r>
              <a:rPr lang="en-US" dirty="0" err="1"/>
              <a:t>jika</a:t>
            </a:r>
            <a:r>
              <a:rPr lang="en-US" dirty="0"/>
              <a:t> </a:t>
            </a:r>
            <a:r>
              <a:rPr lang="en-US" i="1" dirty="0">
                <a:sym typeface="Symbol"/>
              </a:rPr>
              <a:t></a:t>
            </a:r>
            <a:r>
              <a:rPr lang="en-US" i="1" baseline="-25000" dirty="0"/>
              <a:t>A</a:t>
            </a:r>
            <a:r>
              <a:rPr lang="en-US" dirty="0"/>
              <a:t>(</a:t>
            </a:r>
            <a:r>
              <a:rPr lang="en-US" i="1" dirty="0"/>
              <a:t>x</a:t>
            </a:r>
            <a:r>
              <a:rPr lang="en-US" dirty="0"/>
              <a:t>) = 1, </a:t>
            </a:r>
            <a:r>
              <a:rPr lang="en-US" dirty="0" err="1"/>
              <a:t>maka</a:t>
            </a:r>
            <a:r>
              <a:rPr lang="en-US" dirty="0"/>
              <a:t> </a:t>
            </a:r>
            <a:r>
              <a:rPr lang="en-US" i="1" dirty="0"/>
              <a:t>x</a:t>
            </a:r>
            <a:r>
              <a:rPr lang="en-US" dirty="0"/>
              <a:t> </a:t>
            </a:r>
            <a:r>
              <a:rPr lang="en-US" dirty="0" err="1"/>
              <a:t>adalah</a:t>
            </a:r>
            <a:r>
              <a:rPr lang="en-US" dirty="0"/>
              <a:t> </a:t>
            </a:r>
            <a:r>
              <a:rPr lang="en-US" dirty="0" err="1"/>
              <a:t>anggota</a:t>
            </a:r>
            <a:r>
              <a:rPr lang="en-US" dirty="0"/>
              <a:t> </a:t>
            </a:r>
            <a:r>
              <a:rPr lang="en-US" dirty="0" err="1"/>
              <a:t>penuh</a:t>
            </a:r>
            <a:r>
              <a:rPr lang="en-US" dirty="0"/>
              <a:t> </a:t>
            </a:r>
            <a:r>
              <a:rPr lang="en-US" dirty="0" err="1"/>
              <a:t>dari</a:t>
            </a:r>
            <a:r>
              <a:rPr lang="en-US" dirty="0"/>
              <a:t> </a:t>
            </a:r>
            <a:r>
              <a:rPr lang="en-US" dirty="0" err="1"/>
              <a:t>himpunan</a:t>
            </a:r>
            <a:r>
              <a:rPr lang="en-US" dirty="0"/>
              <a:t> </a:t>
            </a:r>
            <a:r>
              <a:rPr lang="en-US" i="1" dirty="0" smtClean="0"/>
              <a:t>A</a:t>
            </a:r>
          </a:p>
          <a:p>
            <a:pPr lvl="0"/>
            <a:endParaRPr lang="en-US" dirty="0"/>
          </a:p>
          <a:p>
            <a:pPr lvl="0"/>
            <a:r>
              <a:rPr lang="en-US" dirty="0" err="1"/>
              <a:t>jika</a:t>
            </a:r>
            <a:r>
              <a:rPr lang="en-US" dirty="0"/>
              <a:t> </a:t>
            </a:r>
            <a:r>
              <a:rPr lang="en-US" i="1" dirty="0">
                <a:sym typeface="Symbol"/>
              </a:rPr>
              <a:t></a:t>
            </a:r>
            <a:r>
              <a:rPr lang="en-US" i="1" baseline="-25000" dirty="0"/>
              <a:t>A</a:t>
            </a:r>
            <a:r>
              <a:rPr lang="en-US" dirty="0"/>
              <a:t>(</a:t>
            </a:r>
            <a:r>
              <a:rPr lang="en-US" i="1" dirty="0"/>
              <a:t>x</a:t>
            </a:r>
            <a:r>
              <a:rPr lang="en-US" dirty="0"/>
              <a:t>) = 0, </a:t>
            </a:r>
            <a:r>
              <a:rPr lang="en-US" dirty="0" err="1"/>
              <a:t>maka</a:t>
            </a:r>
            <a:r>
              <a:rPr lang="en-US" dirty="0"/>
              <a:t> </a:t>
            </a:r>
            <a:r>
              <a:rPr lang="en-US" i="1" dirty="0"/>
              <a:t>x</a:t>
            </a:r>
            <a:r>
              <a:rPr lang="en-US" dirty="0"/>
              <a:t> </a:t>
            </a:r>
            <a:r>
              <a:rPr lang="en-US" dirty="0" err="1"/>
              <a:t>bukan</a:t>
            </a:r>
            <a:r>
              <a:rPr lang="en-US" dirty="0"/>
              <a:t> </a:t>
            </a:r>
            <a:r>
              <a:rPr lang="en-US" dirty="0" err="1"/>
              <a:t>anggota</a:t>
            </a:r>
            <a:r>
              <a:rPr lang="en-US" dirty="0"/>
              <a:t> </a:t>
            </a:r>
            <a:r>
              <a:rPr lang="en-US" dirty="0" err="1"/>
              <a:t>himpunan</a:t>
            </a:r>
            <a:r>
              <a:rPr lang="en-US" dirty="0"/>
              <a:t> </a:t>
            </a:r>
            <a:r>
              <a:rPr lang="en-US" i="1" dirty="0" smtClean="0"/>
              <a:t>A</a:t>
            </a:r>
          </a:p>
          <a:p>
            <a:pPr lvl="0"/>
            <a:endParaRPr lang="en-US" dirty="0"/>
          </a:p>
          <a:p>
            <a:pPr lvl="0"/>
            <a:r>
              <a:rPr lang="en-US" dirty="0" err="1"/>
              <a:t>jika</a:t>
            </a:r>
            <a:r>
              <a:rPr lang="en-US" dirty="0"/>
              <a:t> </a:t>
            </a:r>
            <a:r>
              <a:rPr lang="en-US" dirty="0">
                <a:sym typeface="Symbol"/>
              </a:rPr>
              <a:t></a:t>
            </a:r>
            <a:r>
              <a:rPr lang="en-US" baseline="-25000" dirty="0"/>
              <a:t>A</a:t>
            </a:r>
            <a:r>
              <a:rPr lang="en-US" dirty="0"/>
              <a:t>(</a:t>
            </a:r>
            <a:r>
              <a:rPr lang="en-US" i="1" dirty="0"/>
              <a:t>x</a:t>
            </a:r>
            <a:r>
              <a:rPr lang="en-US" dirty="0"/>
              <a:t>) = </a:t>
            </a:r>
            <a:r>
              <a:rPr lang="en-US" i="1" dirty="0">
                <a:sym typeface="Symbol"/>
              </a:rPr>
              <a:t></a:t>
            </a:r>
            <a:r>
              <a:rPr lang="en-US" dirty="0"/>
              <a:t>, </a:t>
            </a:r>
            <a:r>
              <a:rPr lang="en-US" dirty="0" err="1"/>
              <a:t>dengan</a:t>
            </a:r>
            <a:r>
              <a:rPr lang="en-US" dirty="0"/>
              <a:t> 0 &lt; </a:t>
            </a:r>
            <a:r>
              <a:rPr lang="en-US" i="1" dirty="0">
                <a:sym typeface="Symbol"/>
              </a:rPr>
              <a:t></a:t>
            </a:r>
            <a:r>
              <a:rPr lang="en-US" dirty="0"/>
              <a:t> &lt; 1, </a:t>
            </a:r>
            <a:r>
              <a:rPr lang="en-US" dirty="0" err="1"/>
              <a:t>maka</a:t>
            </a:r>
            <a:r>
              <a:rPr lang="en-US" dirty="0"/>
              <a:t> x </a:t>
            </a:r>
            <a:r>
              <a:rPr lang="en-US" dirty="0" err="1"/>
              <a:t>adalah</a:t>
            </a:r>
            <a:r>
              <a:rPr lang="en-US" dirty="0"/>
              <a:t> </a:t>
            </a:r>
            <a:r>
              <a:rPr lang="en-US" dirty="0" err="1"/>
              <a:t>anggota</a:t>
            </a:r>
            <a:r>
              <a:rPr lang="en-US" dirty="0"/>
              <a:t> </a:t>
            </a:r>
            <a:r>
              <a:rPr lang="en-US" dirty="0" err="1"/>
              <a:t>himpunan</a:t>
            </a:r>
            <a:r>
              <a:rPr lang="en-US" dirty="0"/>
              <a:t> </a:t>
            </a:r>
            <a:r>
              <a:rPr lang="en-US" i="1" dirty="0"/>
              <a:t>A</a:t>
            </a:r>
            <a:r>
              <a:rPr lang="en-US" dirty="0"/>
              <a:t> </a:t>
            </a:r>
            <a:r>
              <a:rPr lang="en-US" dirty="0" err="1"/>
              <a:t>dengan</a:t>
            </a:r>
            <a:r>
              <a:rPr lang="en-US" dirty="0"/>
              <a:t> </a:t>
            </a:r>
            <a:r>
              <a:rPr lang="en-US" dirty="0" err="1"/>
              <a:t>derajat</a:t>
            </a:r>
            <a:r>
              <a:rPr lang="en-US" dirty="0"/>
              <a:t> </a:t>
            </a:r>
            <a:r>
              <a:rPr lang="en-US" dirty="0" err="1"/>
              <a:t>keanggotaan</a:t>
            </a:r>
            <a:r>
              <a:rPr lang="en-US" dirty="0"/>
              <a:t> </a:t>
            </a:r>
            <a:r>
              <a:rPr lang="en-US" dirty="0" err="1"/>
              <a:t>sebesar</a:t>
            </a:r>
            <a:r>
              <a:rPr lang="en-US" dirty="0"/>
              <a:t> </a:t>
            </a:r>
            <a:r>
              <a:rPr lang="en-US" i="1" dirty="0">
                <a:sym typeface="Symbol"/>
              </a:rPr>
              <a:t></a:t>
            </a:r>
            <a:r>
              <a:rPr lang="en-US" dirty="0"/>
              <a:t>.</a:t>
            </a:r>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40000" lnSpcReduction="20000"/>
          </a:bodyPr>
          <a:lstStyle/>
          <a:p>
            <a:pPr>
              <a:buNone/>
            </a:pPr>
            <a:r>
              <a:rPr lang="en-US" sz="5900" b="1" dirty="0" smtClean="0"/>
              <a:t>Cara-Cara </a:t>
            </a:r>
            <a:r>
              <a:rPr lang="en-US" sz="5900" b="1" dirty="0" err="1" smtClean="0"/>
              <a:t>Menuliskan</a:t>
            </a:r>
            <a:r>
              <a:rPr lang="en-US" sz="5900" b="1" dirty="0" smtClean="0"/>
              <a:t> </a:t>
            </a:r>
            <a:r>
              <a:rPr lang="en-US" sz="5900" b="1" dirty="0" err="1"/>
              <a:t>Himpunan</a:t>
            </a:r>
            <a:r>
              <a:rPr lang="en-US" sz="5900" b="1" dirty="0"/>
              <a:t> </a:t>
            </a:r>
            <a:r>
              <a:rPr lang="en-US" sz="5900" b="1" i="1" dirty="0" smtClean="0"/>
              <a:t>Fuzzy:</a:t>
            </a:r>
          </a:p>
          <a:p>
            <a:endParaRPr lang="en-US" i="1" dirty="0" smtClean="0"/>
          </a:p>
          <a:p>
            <a:r>
              <a:rPr lang="en-US" sz="5100" i="1" dirty="0" smtClean="0"/>
              <a:t>Cara </a:t>
            </a:r>
            <a:r>
              <a:rPr lang="en-US" sz="5100" i="1" dirty="0"/>
              <a:t>1</a:t>
            </a:r>
            <a:r>
              <a:rPr lang="en-US" sz="5100" dirty="0"/>
              <a:t>: </a:t>
            </a:r>
            <a:r>
              <a:rPr lang="en-US" sz="5100" dirty="0" err="1"/>
              <a:t>Sebagai</a:t>
            </a:r>
            <a:r>
              <a:rPr lang="en-US" sz="5100" dirty="0"/>
              <a:t> </a:t>
            </a:r>
            <a:r>
              <a:rPr lang="en-US" sz="5100" dirty="0" err="1"/>
              <a:t>himpunan</a:t>
            </a:r>
            <a:r>
              <a:rPr lang="en-US" sz="5100" dirty="0"/>
              <a:t> </a:t>
            </a:r>
            <a:r>
              <a:rPr lang="en-US" sz="5100" dirty="0" err="1"/>
              <a:t>pasangan</a:t>
            </a:r>
            <a:r>
              <a:rPr lang="en-US" sz="5100" dirty="0"/>
              <a:t> </a:t>
            </a:r>
            <a:r>
              <a:rPr lang="en-US" sz="5100" dirty="0" err="1"/>
              <a:t>berurutan</a:t>
            </a:r>
            <a:endParaRPr lang="en-US" sz="5100" dirty="0"/>
          </a:p>
          <a:p>
            <a:pPr>
              <a:buNone/>
            </a:pPr>
            <a:r>
              <a:rPr lang="en-US" sz="5100" dirty="0"/>
              <a:t> </a:t>
            </a:r>
            <a:r>
              <a:rPr lang="en-US" sz="5100" dirty="0" smtClean="0"/>
              <a:t>	</a:t>
            </a:r>
            <a:r>
              <a:rPr lang="en-US" sz="5100" i="1" dirty="0" smtClean="0"/>
              <a:t>	A</a:t>
            </a:r>
            <a:r>
              <a:rPr lang="en-US" sz="5100" dirty="0" smtClean="0"/>
              <a:t> </a:t>
            </a:r>
            <a:r>
              <a:rPr lang="en-US" sz="5100" dirty="0"/>
              <a:t>= { (</a:t>
            </a:r>
            <a:r>
              <a:rPr lang="en-US" sz="5100" i="1" dirty="0"/>
              <a:t>x</a:t>
            </a:r>
            <a:r>
              <a:rPr lang="en-US" sz="5100" baseline="-25000" dirty="0"/>
              <a:t>1</a:t>
            </a:r>
            <a:r>
              <a:rPr lang="en-US" sz="5100" dirty="0"/>
              <a:t>, </a:t>
            </a:r>
            <a:r>
              <a:rPr lang="en-US" sz="5100" i="1" dirty="0">
                <a:sym typeface="Symbol"/>
              </a:rPr>
              <a:t></a:t>
            </a:r>
            <a:r>
              <a:rPr lang="en-US" sz="5100" i="1" baseline="-25000" dirty="0"/>
              <a:t>A</a:t>
            </a:r>
            <a:r>
              <a:rPr lang="en-US" sz="5100" dirty="0"/>
              <a:t>(</a:t>
            </a:r>
            <a:r>
              <a:rPr lang="en-US" sz="5100" i="1" dirty="0"/>
              <a:t>x</a:t>
            </a:r>
            <a:r>
              <a:rPr lang="en-US" sz="5100" baseline="-25000" dirty="0"/>
              <a:t>1</a:t>
            </a:r>
            <a:r>
              <a:rPr lang="en-US" sz="5100" dirty="0"/>
              <a:t>)), (</a:t>
            </a:r>
            <a:r>
              <a:rPr lang="en-US" sz="5100" i="1" dirty="0"/>
              <a:t>x</a:t>
            </a:r>
            <a:r>
              <a:rPr lang="en-US" sz="5100" baseline="-25000" dirty="0"/>
              <a:t>2</a:t>
            </a:r>
            <a:r>
              <a:rPr lang="en-US" sz="5100" dirty="0"/>
              <a:t>, </a:t>
            </a:r>
            <a:r>
              <a:rPr lang="en-US" sz="5100" i="1" dirty="0">
                <a:sym typeface="Symbol"/>
              </a:rPr>
              <a:t></a:t>
            </a:r>
            <a:r>
              <a:rPr lang="en-US" sz="5100" i="1" baseline="-25000" dirty="0"/>
              <a:t>A</a:t>
            </a:r>
            <a:r>
              <a:rPr lang="en-US" sz="5100" dirty="0"/>
              <a:t>(</a:t>
            </a:r>
            <a:r>
              <a:rPr lang="en-US" sz="5100" i="1" dirty="0"/>
              <a:t>x</a:t>
            </a:r>
            <a:r>
              <a:rPr lang="en-US" sz="5100" baseline="-25000" dirty="0"/>
              <a:t>2</a:t>
            </a:r>
            <a:r>
              <a:rPr lang="en-US" sz="5100" dirty="0"/>
              <a:t>)), …, (</a:t>
            </a:r>
            <a:r>
              <a:rPr lang="en-US" sz="5100" i="1" dirty="0" err="1"/>
              <a:t>x</a:t>
            </a:r>
            <a:r>
              <a:rPr lang="en-US" sz="5100" i="1" baseline="-25000" dirty="0" err="1"/>
              <a:t>n</a:t>
            </a:r>
            <a:r>
              <a:rPr lang="en-US" sz="5100" dirty="0"/>
              <a:t>, </a:t>
            </a:r>
            <a:r>
              <a:rPr lang="en-US" sz="5100" i="1" dirty="0">
                <a:sym typeface="Symbol"/>
              </a:rPr>
              <a:t></a:t>
            </a:r>
            <a:r>
              <a:rPr lang="en-US" sz="5100" i="1" baseline="-25000" dirty="0"/>
              <a:t>A</a:t>
            </a:r>
            <a:r>
              <a:rPr lang="en-US" sz="5100" dirty="0"/>
              <a:t>(</a:t>
            </a:r>
            <a:r>
              <a:rPr lang="en-US" sz="5100" i="1" dirty="0" err="1"/>
              <a:t>x</a:t>
            </a:r>
            <a:r>
              <a:rPr lang="en-US" sz="5100" i="1" baseline="-25000" dirty="0" err="1"/>
              <a:t>n</a:t>
            </a:r>
            <a:r>
              <a:rPr lang="en-US" sz="5100" dirty="0"/>
              <a:t>)) </a:t>
            </a:r>
            <a:r>
              <a:rPr lang="en-US" sz="5100" dirty="0" smtClean="0"/>
              <a:t>}</a:t>
            </a:r>
          </a:p>
          <a:p>
            <a:pPr>
              <a:buNone/>
            </a:pPr>
            <a:endParaRPr lang="en-US" sz="5100" dirty="0"/>
          </a:p>
          <a:p>
            <a:pPr>
              <a:buNone/>
            </a:pPr>
            <a:r>
              <a:rPr lang="en-US" sz="5100" b="1" dirty="0" err="1"/>
              <a:t>Contoh</a:t>
            </a:r>
            <a:r>
              <a:rPr lang="en-US" sz="5100" b="1" dirty="0"/>
              <a:t> </a:t>
            </a:r>
            <a:r>
              <a:rPr lang="en-US" sz="5100" b="1" dirty="0" smtClean="0"/>
              <a:t>5.  </a:t>
            </a:r>
            <a:r>
              <a:rPr lang="en-US" sz="5100" dirty="0" err="1" smtClean="0"/>
              <a:t>Misalkan</a:t>
            </a:r>
            <a:endParaRPr lang="en-US" sz="5100" dirty="0"/>
          </a:p>
          <a:p>
            <a:pPr>
              <a:buNone/>
            </a:pPr>
            <a:r>
              <a:rPr lang="en-US" sz="5100" dirty="0"/>
              <a:t> </a:t>
            </a:r>
            <a:r>
              <a:rPr lang="en-US" sz="5100" dirty="0" smtClean="0"/>
              <a:t>	 </a:t>
            </a:r>
            <a:r>
              <a:rPr lang="en-US" sz="5100" i="1" dirty="0"/>
              <a:t>X</a:t>
            </a:r>
            <a:r>
              <a:rPr lang="en-US" sz="5100" dirty="0"/>
              <a:t> = { </a:t>
            </a:r>
            <a:r>
              <a:rPr lang="en-US" sz="5100" dirty="0" err="1"/>
              <a:t>becak</a:t>
            </a:r>
            <a:r>
              <a:rPr lang="en-US" sz="5100" dirty="0"/>
              <a:t>, </a:t>
            </a:r>
            <a:r>
              <a:rPr lang="en-US" sz="5100" dirty="0" err="1"/>
              <a:t>sepeda</a:t>
            </a:r>
            <a:r>
              <a:rPr lang="en-US" sz="5100" dirty="0"/>
              <a:t> motor, </a:t>
            </a:r>
            <a:r>
              <a:rPr lang="en-US" sz="5100" dirty="0" err="1"/>
              <a:t>mobil</a:t>
            </a:r>
            <a:r>
              <a:rPr lang="en-US" sz="5100" dirty="0"/>
              <a:t> </a:t>
            </a:r>
            <a:r>
              <a:rPr lang="en-US" sz="5100" dirty="0" err="1"/>
              <a:t>kodok</a:t>
            </a:r>
            <a:r>
              <a:rPr lang="en-US" sz="5100" dirty="0"/>
              <a:t>(VW), </a:t>
            </a:r>
            <a:r>
              <a:rPr lang="en-US" sz="5100" dirty="0" err="1"/>
              <a:t>mobil</a:t>
            </a:r>
            <a:r>
              <a:rPr lang="en-US" sz="5100" dirty="0"/>
              <a:t> </a:t>
            </a:r>
            <a:r>
              <a:rPr lang="en-US" sz="5100" dirty="0" err="1"/>
              <a:t>kijang</a:t>
            </a:r>
            <a:r>
              <a:rPr lang="en-US" sz="5100" dirty="0"/>
              <a:t>, </a:t>
            </a:r>
            <a:r>
              <a:rPr lang="en-US" sz="5100" dirty="0" err="1"/>
              <a:t>mobil</a:t>
            </a:r>
            <a:r>
              <a:rPr lang="en-US" sz="5100" dirty="0"/>
              <a:t> </a:t>
            </a:r>
            <a:r>
              <a:rPr lang="en-US" sz="5100" i="1" dirty="0"/>
              <a:t>carry</a:t>
            </a:r>
            <a:r>
              <a:rPr lang="en-US" sz="5100" dirty="0"/>
              <a:t> }</a:t>
            </a:r>
          </a:p>
          <a:p>
            <a:pPr>
              <a:buNone/>
            </a:pPr>
            <a:r>
              <a:rPr lang="en-US" sz="5100" dirty="0" smtClean="0"/>
              <a:t>	 </a:t>
            </a:r>
            <a:r>
              <a:rPr lang="en-US" sz="5100" i="1" dirty="0"/>
              <a:t>A</a:t>
            </a:r>
            <a:r>
              <a:rPr lang="en-US" sz="5100" dirty="0"/>
              <a:t> = </a:t>
            </a:r>
            <a:r>
              <a:rPr lang="en-US" sz="5100" dirty="0" err="1"/>
              <a:t>himpunan</a:t>
            </a:r>
            <a:r>
              <a:rPr lang="en-US" sz="5100" dirty="0"/>
              <a:t> </a:t>
            </a:r>
            <a:r>
              <a:rPr lang="en-US" sz="5100" dirty="0" err="1"/>
              <a:t>kendaraan</a:t>
            </a:r>
            <a:r>
              <a:rPr lang="en-US" sz="5100" dirty="0"/>
              <a:t> yang </a:t>
            </a:r>
            <a:r>
              <a:rPr lang="en-US" sz="5100" dirty="0" err="1"/>
              <a:t>nyaman</a:t>
            </a:r>
            <a:r>
              <a:rPr lang="en-US" sz="5100" dirty="0"/>
              <a:t> </a:t>
            </a:r>
            <a:r>
              <a:rPr lang="en-US" sz="5100" dirty="0" err="1"/>
              <a:t>dipakai</a:t>
            </a:r>
            <a:r>
              <a:rPr lang="en-US" sz="5100" dirty="0"/>
              <a:t> </a:t>
            </a:r>
            <a:r>
              <a:rPr lang="en-US" sz="5100" dirty="0" err="1"/>
              <a:t>untuk</a:t>
            </a:r>
            <a:r>
              <a:rPr lang="en-US" sz="5100" dirty="0"/>
              <a:t> </a:t>
            </a:r>
            <a:r>
              <a:rPr lang="en-US" sz="5100" dirty="0" err="1"/>
              <a:t>bepergian</a:t>
            </a:r>
            <a:r>
              <a:rPr lang="en-US" sz="5100" dirty="0"/>
              <a:t> </a:t>
            </a:r>
            <a:r>
              <a:rPr lang="en-US" sz="5100" dirty="0" err="1"/>
              <a:t>jarak</a:t>
            </a:r>
            <a:r>
              <a:rPr lang="en-US" sz="5100" dirty="0"/>
              <a:t> </a:t>
            </a:r>
            <a:r>
              <a:rPr lang="en-US" sz="5100" dirty="0" err="1"/>
              <a:t>jauh</a:t>
            </a:r>
            <a:r>
              <a:rPr lang="en-US" sz="5100" dirty="0"/>
              <a:t>    </a:t>
            </a:r>
          </a:p>
          <a:p>
            <a:pPr>
              <a:buNone/>
            </a:pPr>
            <a:r>
              <a:rPr lang="en-US" sz="5100" i="1" dirty="0"/>
              <a:t>       </a:t>
            </a:r>
            <a:r>
              <a:rPr lang="en-US" sz="5100" i="1" dirty="0" smtClean="0"/>
              <a:t>      </a:t>
            </a:r>
            <a:r>
              <a:rPr lang="en-US" sz="5100" dirty="0" err="1" smtClean="0"/>
              <a:t>oleh</a:t>
            </a:r>
            <a:r>
              <a:rPr lang="en-US" sz="5100" dirty="0" smtClean="0"/>
              <a:t>  </a:t>
            </a:r>
            <a:r>
              <a:rPr lang="en-US" sz="5100" dirty="0" err="1"/>
              <a:t>keluarga</a:t>
            </a:r>
            <a:r>
              <a:rPr lang="en-US" sz="5100" dirty="0"/>
              <a:t> </a:t>
            </a:r>
            <a:r>
              <a:rPr lang="en-US" sz="5100" dirty="0" err="1"/>
              <a:t>besar</a:t>
            </a:r>
            <a:r>
              <a:rPr lang="en-US" sz="5100" dirty="0"/>
              <a:t> (</a:t>
            </a:r>
            <a:r>
              <a:rPr lang="en-US" sz="5100" dirty="0" err="1"/>
              <a:t>terdiri</a:t>
            </a:r>
            <a:r>
              <a:rPr lang="en-US" sz="5100" dirty="0"/>
              <a:t> </a:t>
            </a:r>
            <a:r>
              <a:rPr lang="en-US" sz="5100" dirty="0" err="1"/>
              <a:t>dari</a:t>
            </a:r>
            <a:r>
              <a:rPr lang="en-US" sz="5100" dirty="0"/>
              <a:t> ayah, </a:t>
            </a:r>
            <a:r>
              <a:rPr lang="en-US" sz="5100" dirty="0" err="1"/>
              <a:t>ibu</a:t>
            </a:r>
            <a:r>
              <a:rPr lang="en-US" sz="5100" dirty="0"/>
              <a:t>, </a:t>
            </a:r>
            <a:r>
              <a:rPr lang="en-US" sz="5100" dirty="0" err="1"/>
              <a:t>dan</a:t>
            </a:r>
            <a:r>
              <a:rPr lang="en-US" sz="5100" dirty="0"/>
              <a:t> </a:t>
            </a:r>
            <a:r>
              <a:rPr lang="en-US" sz="5100" dirty="0" err="1"/>
              <a:t>empat</a:t>
            </a:r>
            <a:r>
              <a:rPr lang="en-US" sz="5100" dirty="0"/>
              <a:t> </a:t>
            </a:r>
            <a:r>
              <a:rPr lang="en-US" sz="5100" dirty="0" err="1"/>
              <a:t>orang</a:t>
            </a:r>
            <a:r>
              <a:rPr lang="en-US" sz="5100" dirty="0"/>
              <a:t> </a:t>
            </a:r>
            <a:r>
              <a:rPr lang="en-US" sz="5100" dirty="0" err="1"/>
              <a:t>anak</a:t>
            </a:r>
            <a:r>
              <a:rPr lang="en-US" sz="5100" dirty="0"/>
              <a:t>)</a:t>
            </a:r>
          </a:p>
          <a:p>
            <a:pPr>
              <a:buNone/>
            </a:pPr>
            <a:r>
              <a:rPr lang="en-US" sz="5100" dirty="0"/>
              <a:t> </a:t>
            </a:r>
          </a:p>
          <a:p>
            <a:pPr>
              <a:buNone/>
            </a:pPr>
            <a:r>
              <a:rPr lang="en-US" sz="5100" dirty="0" smtClean="0"/>
              <a:t>	</a:t>
            </a:r>
            <a:r>
              <a:rPr lang="en-US" sz="5100" dirty="0" err="1" smtClean="0"/>
              <a:t>Didefinisikan</a:t>
            </a:r>
            <a:r>
              <a:rPr lang="en-US" sz="5100" dirty="0" smtClean="0"/>
              <a:t> </a:t>
            </a:r>
            <a:r>
              <a:rPr lang="en-US" sz="5100" dirty="0" err="1"/>
              <a:t>bahwa</a:t>
            </a:r>
            <a:r>
              <a:rPr lang="en-US" sz="5100" dirty="0"/>
              <a:t>,</a:t>
            </a:r>
          </a:p>
          <a:p>
            <a:pPr>
              <a:buNone/>
            </a:pPr>
            <a:r>
              <a:rPr lang="en-US" sz="5100" i="1" dirty="0" smtClean="0"/>
              <a:t>	x</a:t>
            </a:r>
            <a:r>
              <a:rPr lang="en-US" sz="5100" baseline="-25000" dirty="0" smtClean="0"/>
              <a:t>1</a:t>
            </a:r>
            <a:r>
              <a:rPr lang="en-US" sz="5100" dirty="0" smtClean="0"/>
              <a:t> </a:t>
            </a:r>
            <a:r>
              <a:rPr lang="en-US" sz="5100" dirty="0"/>
              <a:t>= </a:t>
            </a:r>
            <a:r>
              <a:rPr lang="en-US" sz="5100" dirty="0" err="1"/>
              <a:t>becak</a:t>
            </a:r>
            <a:r>
              <a:rPr lang="en-US" sz="5100" dirty="0"/>
              <a:t>, </a:t>
            </a:r>
            <a:r>
              <a:rPr lang="en-US" sz="5100" i="1" dirty="0">
                <a:sym typeface="Symbol"/>
              </a:rPr>
              <a:t></a:t>
            </a:r>
            <a:r>
              <a:rPr lang="en-US" sz="5100" i="1" baseline="-25000" dirty="0"/>
              <a:t>A</a:t>
            </a:r>
            <a:r>
              <a:rPr lang="en-US" sz="5100" dirty="0"/>
              <a:t>(</a:t>
            </a:r>
            <a:r>
              <a:rPr lang="en-US" sz="5100" i="1" dirty="0"/>
              <a:t>x</a:t>
            </a:r>
            <a:r>
              <a:rPr lang="en-US" sz="5100" baseline="-25000" dirty="0"/>
              <a:t>1</a:t>
            </a:r>
            <a:r>
              <a:rPr lang="en-US" sz="5100" dirty="0"/>
              <a:t>) = </a:t>
            </a:r>
            <a:r>
              <a:rPr lang="en-US" sz="5100" dirty="0" smtClean="0"/>
              <a:t>0; </a:t>
            </a:r>
            <a:r>
              <a:rPr lang="en-US" sz="5100" i="1" dirty="0" smtClean="0"/>
              <a:t>			x</a:t>
            </a:r>
            <a:r>
              <a:rPr lang="en-US" sz="5100" baseline="-25000" dirty="0" smtClean="0"/>
              <a:t>2</a:t>
            </a:r>
            <a:r>
              <a:rPr lang="en-US" sz="5100" dirty="0" smtClean="0"/>
              <a:t> </a:t>
            </a:r>
            <a:r>
              <a:rPr lang="en-US" sz="5100" dirty="0"/>
              <a:t>= </a:t>
            </a:r>
            <a:r>
              <a:rPr lang="en-US" sz="5100" dirty="0" err="1"/>
              <a:t>sepeda</a:t>
            </a:r>
            <a:r>
              <a:rPr lang="en-US" sz="5100" dirty="0"/>
              <a:t> motor, </a:t>
            </a:r>
            <a:r>
              <a:rPr lang="en-US" sz="5100" i="1" dirty="0">
                <a:sym typeface="Symbol"/>
              </a:rPr>
              <a:t></a:t>
            </a:r>
            <a:r>
              <a:rPr lang="en-US" sz="5100" i="1" baseline="-25000" dirty="0"/>
              <a:t>A</a:t>
            </a:r>
            <a:r>
              <a:rPr lang="en-US" sz="5100" dirty="0"/>
              <a:t>(</a:t>
            </a:r>
            <a:r>
              <a:rPr lang="en-US" sz="5100" i="1" dirty="0"/>
              <a:t>x</a:t>
            </a:r>
            <a:r>
              <a:rPr lang="en-US" sz="5100" baseline="-25000" dirty="0"/>
              <a:t>2</a:t>
            </a:r>
            <a:r>
              <a:rPr lang="en-US" sz="5100" dirty="0"/>
              <a:t>) = 0.1</a:t>
            </a:r>
          </a:p>
          <a:p>
            <a:pPr>
              <a:buNone/>
            </a:pPr>
            <a:r>
              <a:rPr lang="en-US" sz="5100" i="1" dirty="0" smtClean="0"/>
              <a:t>	x</a:t>
            </a:r>
            <a:r>
              <a:rPr lang="en-US" sz="5100" baseline="-25000" dirty="0" smtClean="0"/>
              <a:t>3</a:t>
            </a:r>
            <a:r>
              <a:rPr lang="en-US" sz="5100" dirty="0" smtClean="0"/>
              <a:t> </a:t>
            </a:r>
            <a:r>
              <a:rPr lang="en-US" sz="5100" dirty="0"/>
              <a:t>= </a:t>
            </a:r>
            <a:r>
              <a:rPr lang="en-US" sz="5100" dirty="0" err="1"/>
              <a:t>mobil</a:t>
            </a:r>
            <a:r>
              <a:rPr lang="en-US" sz="5100" dirty="0"/>
              <a:t> </a:t>
            </a:r>
            <a:r>
              <a:rPr lang="en-US" sz="5100" dirty="0" err="1" smtClean="0"/>
              <a:t>kodok</a:t>
            </a:r>
            <a:r>
              <a:rPr lang="en-US" sz="5100" dirty="0" smtClean="0"/>
              <a:t>, </a:t>
            </a:r>
            <a:r>
              <a:rPr lang="en-US" sz="5100" i="1" dirty="0">
                <a:sym typeface="Symbol"/>
              </a:rPr>
              <a:t></a:t>
            </a:r>
            <a:r>
              <a:rPr lang="en-US" sz="5100" i="1" baseline="-25000" dirty="0"/>
              <a:t>A</a:t>
            </a:r>
            <a:r>
              <a:rPr lang="en-US" sz="5100" dirty="0"/>
              <a:t>(</a:t>
            </a:r>
            <a:r>
              <a:rPr lang="en-US" sz="5100" i="1" dirty="0"/>
              <a:t>x</a:t>
            </a:r>
            <a:r>
              <a:rPr lang="en-US" sz="5100" baseline="-25000" dirty="0"/>
              <a:t>3</a:t>
            </a:r>
            <a:r>
              <a:rPr lang="en-US" sz="5100" dirty="0"/>
              <a:t>) = </a:t>
            </a:r>
            <a:r>
              <a:rPr lang="en-US" sz="5100" dirty="0" smtClean="0"/>
              <a:t>0.5; </a:t>
            </a:r>
            <a:r>
              <a:rPr lang="en-US" sz="5100" i="1" dirty="0" smtClean="0"/>
              <a:t>	x</a:t>
            </a:r>
            <a:r>
              <a:rPr lang="en-US" sz="5100" baseline="-25000" dirty="0" smtClean="0"/>
              <a:t>4</a:t>
            </a:r>
            <a:r>
              <a:rPr lang="en-US" sz="5100" dirty="0" smtClean="0"/>
              <a:t> </a:t>
            </a:r>
            <a:r>
              <a:rPr lang="en-US" sz="5100" dirty="0"/>
              <a:t>= </a:t>
            </a:r>
            <a:r>
              <a:rPr lang="en-US" sz="5100" dirty="0" err="1"/>
              <a:t>mobil</a:t>
            </a:r>
            <a:r>
              <a:rPr lang="en-US" sz="5100" dirty="0"/>
              <a:t> </a:t>
            </a:r>
            <a:r>
              <a:rPr lang="en-US" sz="5100" dirty="0" err="1"/>
              <a:t>kijang</a:t>
            </a:r>
            <a:r>
              <a:rPr lang="en-US" sz="5100" dirty="0"/>
              <a:t>, </a:t>
            </a:r>
            <a:r>
              <a:rPr lang="en-US" sz="5100" i="1" dirty="0">
                <a:sym typeface="Symbol"/>
              </a:rPr>
              <a:t></a:t>
            </a:r>
            <a:r>
              <a:rPr lang="en-US" sz="5100" i="1" baseline="-25000" dirty="0"/>
              <a:t>A</a:t>
            </a:r>
            <a:r>
              <a:rPr lang="en-US" sz="5100" dirty="0"/>
              <a:t>(</a:t>
            </a:r>
            <a:r>
              <a:rPr lang="en-US" sz="5100" i="1" dirty="0"/>
              <a:t>x</a:t>
            </a:r>
            <a:r>
              <a:rPr lang="en-US" sz="5100" baseline="-25000" dirty="0"/>
              <a:t>4</a:t>
            </a:r>
            <a:r>
              <a:rPr lang="en-US" sz="5100" dirty="0"/>
              <a:t>) = 1.0</a:t>
            </a:r>
          </a:p>
          <a:p>
            <a:pPr>
              <a:buNone/>
            </a:pPr>
            <a:r>
              <a:rPr lang="en-US" sz="5100" i="1" dirty="0" smtClean="0"/>
              <a:t>	x</a:t>
            </a:r>
            <a:r>
              <a:rPr lang="en-US" sz="5100" baseline="-25000" dirty="0" smtClean="0"/>
              <a:t>5</a:t>
            </a:r>
            <a:r>
              <a:rPr lang="en-US" sz="5100" dirty="0" smtClean="0"/>
              <a:t> </a:t>
            </a:r>
            <a:r>
              <a:rPr lang="en-US" sz="5100" dirty="0"/>
              <a:t>= </a:t>
            </a:r>
            <a:r>
              <a:rPr lang="en-US" sz="5100" dirty="0" err="1"/>
              <a:t>mobil</a:t>
            </a:r>
            <a:r>
              <a:rPr lang="en-US" sz="5100" dirty="0"/>
              <a:t> </a:t>
            </a:r>
            <a:r>
              <a:rPr lang="en-US" sz="5100" i="1" dirty="0"/>
              <a:t>carry</a:t>
            </a:r>
            <a:r>
              <a:rPr lang="en-US" sz="5100" dirty="0"/>
              <a:t>, </a:t>
            </a:r>
            <a:r>
              <a:rPr lang="en-US" sz="5100" i="1" dirty="0">
                <a:sym typeface="Symbol"/>
              </a:rPr>
              <a:t></a:t>
            </a:r>
            <a:r>
              <a:rPr lang="en-US" sz="5100" i="1" baseline="-25000" dirty="0"/>
              <a:t>A</a:t>
            </a:r>
            <a:r>
              <a:rPr lang="en-US" sz="5100" dirty="0"/>
              <a:t>(</a:t>
            </a:r>
            <a:r>
              <a:rPr lang="en-US" sz="5100" i="1" dirty="0"/>
              <a:t>x</a:t>
            </a:r>
            <a:r>
              <a:rPr lang="en-US" sz="5100" baseline="-25000" dirty="0"/>
              <a:t>5</a:t>
            </a:r>
            <a:r>
              <a:rPr lang="en-US" sz="5100" dirty="0"/>
              <a:t>) = </a:t>
            </a:r>
            <a:r>
              <a:rPr lang="en-US" sz="5100" dirty="0" smtClean="0"/>
              <a:t>0.8; </a:t>
            </a:r>
            <a:endParaRPr lang="en-US" sz="5100" dirty="0"/>
          </a:p>
          <a:p>
            <a:pPr>
              <a:buNone/>
            </a:pPr>
            <a:endParaRPr lang="en-US" sz="5100" dirty="0" smtClean="0"/>
          </a:p>
          <a:p>
            <a:pPr>
              <a:buNone/>
            </a:pPr>
            <a:r>
              <a:rPr lang="en-US" sz="5100" dirty="0" err="1" smtClean="0"/>
              <a:t>maka</a:t>
            </a:r>
            <a:r>
              <a:rPr lang="en-US" sz="5100" dirty="0"/>
              <a:t>, </a:t>
            </a:r>
            <a:r>
              <a:rPr lang="en-US" sz="5100" dirty="0" err="1"/>
              <a:t>dalam</a:t>
            </a:r>
            <a:r>
              <a:rPr lang="en-US" sz="5100" dirty="0"/>
              <a:t> </a:t>
            </a:r>
            <a:r>
              <a:rPr lang="en-US" sz="5100" dirty="0" err="1"/>
              <a:t>himpunan</a:t>
            </a:r>
            <a:r>
              <a:rPr lang="en-US" sz="5100" dirty="0"/>
              <a:t> </a:t>
            </a:r>
            <a:r>
              <a:rPr lang="en-US" sz="5100" i="1" dirty="0"/>
              <a:t>fuzzy</a:t>
            </a:r>
            <a:r>
              <a:rPr lang="en-US" sz="5100" dirty="0"/>
              <a:t>,</a:t>
            </a:r>
          </a:p>
          <a:p>
            <a:pPr>
              <a:buNone/>
            </a:pPr>
            <a:r>
              <a:rPr lang="en-US" sz="5100" dirty="0"/>
              <a:t> </a:t>
            </a:r>
            <a:r>
              <a:rPr lang="en-US" sz="5100" dirty="0" smtClean="0"/>
              <a:t>	A </a:t>
            </a:r>
            <a:r>
              <a:rPr lang="en-US" sz="5100" dirty="0"/>
              <a:t>= { (</a:t>
            </a:r>
            <a:r>
              <a:rPr lang="en-US" sz="5100" dirty="0" err="1"/>
              <a:t>becak</a:t>
            </a:r>
            <a:r>
              <a:rPr lang="en-US" sz="5100" dirty="0"/>
              <a:t>, 0), (</a:t>
            </a:r>
            <a:r>
              <a:rPr lang="en-US" sz="5100" dirty="0" err="1"/>
              <a:t>sepeda</a:t>
            </a:r>
            <a:r>
              <a:rPr lang="en-US" sz="5100" dirty="0"/>
              <a:t> motor, 0.1), (</a:t>
            </a:r>
            <a:r>
              <a:rPr lang="en-US" sz="5100" dirty="0" err="1"/>
              <a:t>mobil</a:t>
            </a:r>
            <a:r>
              <a:rPr lang="en-US" sz="5100" dirty="0"/>
              <a:t> </a:t>
            </a:r>
            <a:r>
              <a:rPr lang="en-US" sz="5100" dirty="0" err="1"/>
              <a:t>kodok</a:t>
            </a:r>
            <a:r>
              <a:rPr lang="en-US" sz="5100" dirty="0"/>
              <a:t>, 0.5), </a:t>
            </a:r>
            <a:r>
              <a:rPr lang="en-US" sz="5100" dirty="0" smtClean="0"/>
              <a:t> </a:t>
            </a:r>
          </a:p>
          <a:p>
            <a:pPr>
              <a:buNone/>
            </a:pPr>
            <a:r>
              <a:rPr lang="en-US" sz="5100" dirty="0"/>
              <a:t>	</a:t>
            </a:r>
            <a:r>
              <a:rPr lang="en-US" sz="5100" dirty="0" smtClean="0"/>
              <a:t>	(</a:t>
            </a:r>
            <a:r>
              <a:rPr lang="en-US" sz="5100" dirty="0" err="1"/>
              <a:t>mobil</a:t>
            </a:r>
            <a:r>
              <a:rPr lang="en-US" sz="5100" dirty="0"/>
              <a:t> </a:t>
            </a:r>
            <a:r>
              <a:rPr lang="en-US" sz="5100" dirty="0" err="1"/>
              <a:t>kijang</a:t>
            </a:r>
            <a:r>
              <a:rPr lang="en-US" sz="5100" dirty="0"/>
              <a:t>, 0.5), </a:t>
            </a:r>
            <a:r>
              <a:rPr lang="en-US" sz="5100" dirty="0" smtClean="0"/>
              <a:t> (</a:t>
            </a:r>
            <a:r>
              <a:rPr lang="en-US" sz="5100" dirty="0" err="1"/>
              <a:t>mobil</a:t>
            </a:r>
            <a:r>
              <a:rPr lang="en-US" sz="5100" dirty="0"/>
              <a:t> carry, 0.8) </a:t>
            </a:r>
            <a:r>
              <a:rPr lang="en-US" sz="5100" dirty="0" smtClean="0"/>
              <a:t>}</a:t>
            </a:r>
            <a:endParaRPr lang="en-US" sz="51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800" i="1" dirty="0"/>
              <a:t>Cara 2</a:t>
            </a:r>
            <a:r>
              <a:rPr lang="en-US" sz="2800" dirty="0"/>
              <a:t>: </a:t>
            </a:r>
            <a:r>
              <a:rPr lang="en-US" sz="2800" dirty="0" err="1"/>
              <a:t>Dinyatakan</a:t>
            </a:r>
            <a:r>
              <a:rPr lang="en-US" sz="2800" dirty="0"/>
              <a:t> </a:t>
            </a:r>
            <a:r>
              <a:rPr lang="en-US" sz="2800" dirty="0" err="1"/>
              <a:t>dengan</a:t>
            </a:r>
            <a:r>
              <a:rPr lang="en-US" sz="2800" dirty="0"/>
              <a:t> </a:t>
            </a:r>
            <a:r>
              <a:rPr lang="en-US" sz="2800" dirty="0" err="1"/>
              <a:t>menyebut</a:t>
            </a:r>
            <a:r>
              <a:rPr lang="en-US" sz="2800" dirty="0"/>
              <a:t> </a:t>
            </a:r>
            <a:r>
              <a:rPr lang="en-US" sz="2800" dirty="0" err="1"/>
              <a:t>fungsi</a:t>
            </a:r>
            <a:r>
              <a:rPr lang="en-US" sz="2800" dirty="0"/>
              <a:t> </a:t>
            </a:r>
            <a:r>
              <a:rPr lang="en-US" sz="2800" dirty="0" err="1"/>
              <a:t>keanggotaan</a:t>
            </a:r>
            <a:r>
              <a:rPr lang="en-US" sz="2800" dirty="0"/>
              <a:t>.</a:t>
            </a:r>
          </a:p>
          <a:p>
            <a:r>
              <a:rPr lang="en-US" sz="2800" dirty="0"/>
              <a:t>Cara </a:t>
            </a:r>
            <a:r>
              <a:rPr lang="en-US" sz="2800" dirty="0" err="1"/>
              <a:t>ini</a:t>
            </a:r>
            <a:r>
              <a:rPr lang="en-US" sz="2800" dirty="0"/>
              <a:t> </a:t>
            </a:r>
            <a:r>
              <a:rPr lang="en-US" sz="2800" dirty="0" err="1"/>
              <a:t>digunakan</a:t>
            </a:r>
            <a:r>
              <a:rPr lang="en-US" sz="2800" dirty="0"/>
              <a:t> </a:t>
            </a:r>
            <a:r>
              <a:rPr lang="en-US" sz="2800" dirty="0" err="1"/>
              <a:t>bila</a:t>
            </a:r>
            <a:r>
              <a:rPr lang="en-US" sz="2800" dirty="0"/>
              <a:t> </a:t>
            </a:r>
            <a:r>
              <a:rPr lang="en-US" sz="2800" dirty="0" err="1"/>
              <a:t>anggota</a:t>
            </a:r>
            <a:r>
              <a:rPr lang="en-US" sz="2800" dirty="0"/>
              <a:t> </a:t>
            </a:r>
            <a:r>
              <a:rPr lang="en-US" sz="2800" dirty="0" err="1"/>
              <a:t>himpunan</a:t>
            </a:r>
            <a:r>
              <a:rPr lang="en-US" sz="2800" dirty="0"/>
              <a:t> </a:t>
            </a:r>
            <a:r>
              <a:rPr lang="en-US" sz="2800" i="1" dirty="0"/>
              <a:t>fuzzy</a:t>
            </a:r>
            <a:r>
              <a:rPr lang="en-US" sz="2800" dirty="0"/>
              <a:t> </a:t>
            </a:r>
            <a:r>
              <a:rPr lang="en-US" sz="2800" dirty="0" err="1"/>
              <a:t>bernilai</a:t>
            </a:r>
            <a:r>
              <a:rPr lang="en-US" sz="2800" dirty="0"/>
              <a:t> </a:t>
            </a:r>
            <a:r>
              <a:rPr lang="en-US" sz="2800" dirty="0" err="1"/>
              <a:t>menerus</a:t>
            </a:r>
            <a:r>
              <a:rPr lang="en-US" sz="2800" dirty="0"/>
              <a:t> (</a:t>
            </a:r>
            <a:r>
              <a:rPr lang="en-US" sz="2800" dirty="0" err="1"/>
              <a:t>riil</a:t>
            </a:r>
            <a:r>
              <a:rPr lang="en-US" sz="2800" dirty="0"/>
              <a:t>).</a:t>
            </a:r>
          </a:p>
          <a:p>
            <a:pPr>
              <a:buNone/>
            </a:pPr>
            <a:r>
              <a:rPr lang="en-US" sz="2800" b="1" dirty="0"/>
              <a:t> </a:t>
            </a:r>
            <a:endParaRPr lang="en-US" sz="2800" dirty="0"/>
          </a:p>
          <a:p>
            <a:pPr>
              <a:buNone/>
            </a:pPr>
            <a:r>
              <a:rPr lang="en-US" sz="2800" b="1" dirty="0" err="1"/>
              <a:t>Contoh</a:t>
            </a:r>
            <a:r>
              <a:rPr lang="en-US" sz="2800" b="1" dirty="0"/>
              <a:t> </a:t>
            </a:r>
            <a:r>
              <a:rPr lang="en-US" sz="2800" b="1" dirty="0" smtClean="0"/>
              <a:t>6. </a:t>
            </a:r>
            <a:r>
              <a:rPr lang="en-US" sz="2800" dirty="0" err="1" smtClean="0"/>
              <a:t>Misalkan</a:t>
            </a:r>
            <a:endParaRPr lang="en-US" sz="2800" dirty="0"/>
          </a:p>
          <a:p>
            <a:pPr>
              <a:buNone/>
            </a:pPr>
            <a:r>
              <a:rPr lang="en-US" sz="2800" dirty="0"/>
              <a:t> </a:t>
            </a:r>
            <a:r>
              <a:rPr lang="en-US" sz="2800" dirty="0" smtClean="0"/>
              <a:t>	</a:t>
            </a:r>
            <a:r>
              <a:rPr lang="en-US" sz="2800" i="1" dirty="0" smtClean="0"/>
              <a:t>A</a:t>
            </a:r>
            <a:r>
              <a:rPr lang="en-US" sz="2800" dirty="0" smtClean="0"/>
              <a:t> </a:t>
            </a:r>
            <a:r>
              <a:rPr lang="en-US" sz="2800" dirty="0"/>
              <a:t>= </a:t>
            </a:r>
            <a:r>
              <a:rPr lang="en-US" sz="2800" dirty="0" err="1"/>
              <a:t>himpunan</a:t>
            </a:r>
            <a:r>
              <a:rPr lang="en-US" sz="2800" dirty="0"/>
              <a:t> </a:t>
            </a:r>
            <a:r>
              <a:rPr lang="en-US" sz="2800" dirty="0" err="1"/>
              <a:t>bilangan</a:t>
            </a:r>
            <a:r>
              <a:rPr lang="en-US" sz="2800" dirty="0"/>
              <a:t> </a:t>
            </a:r>
            <a:r>
              <a:rPr lang="en-US" sz="2800" dirty="0" err="1"/>
              <a:t>riil</a:t>
            </a:r>
            <a:r>
              <a:rPr lang="en-US" sz="2800" dirty="0"/>
              <a:t> yang </a:t>
            </a:r>
            <a:r>
              <a:rPr lang="en-US" sz="2800" i="1" dirty="0" err="1"/>
              <a:t>dekat</a:t>
            </a:r>
            <a:r>
              <a:rPr lang="en-US" sz="2800" dirty="0"/>
              <a:t> </a:t>
            </a:r>
            <a:r>
              <a:rPr lang="en-US" sz="2800" dirty="0" err="1" smtClean="0"/>
              <a:t>dengan</a:t>
            </a:r>
            <a:r>
              <a:rPr lang="en-US" sz="2800" dirty="0" smtClean="0"/>
              <a:t> 2</a:t>
            </a:r>
            <a:endParaRPr lang="en-US" sz="2800" dirty="0"/>
          </a:p>
          <a:p>
            <a:pPr>
              <a:buNone/>
            </a:pPr>
            <a:r>
              <a:rPr lang="en-US" sz="2800" dirty="0"/>
              <a:t> </a:t>
            </a:r>
            <a:endParaRPr lang="en-US" sz="2800" dirty="0" smtClean="0"/>
          </a:p>
          <a:p>
            <a:pPr>
              <a:buNone/>
            </a:pPr>
            <a:r>
              <a:rPr lang="en-US" sz="2800" dirty="0" err="1" smtClean="0"/>
              <a:t>maka</a:t>
            </a:r>
            <a:r>
              <a:rPr lang="en-US" sz="2800" dirty="0"/>
              <a:t>, </a:t>
            </a:r>
            <a:r>
              <a:rPr lang="en-US" sz="2800" dirty="0" err="1"/>
              <a:t>dalam</a:t>
            </a:r>
            <a:r>
              <a:rPr lang="en-US" sz="2800" dirty="0"/>
              <a:t> </a:t>
            </a:r>
            <a:r>
              <a:rPr lang="en-US" sz="2800" dirty="0" err="1"/>
              <a:t>himpunan</a:t>
            </a:r>
            <a:r>
              <a:rPr lang="en-US" sz="2800" dirty="0"/>
              <a:t> </a:t>
            </a:r>
            <a:r>
              <a:rPr lang="en-US" sz="2800" i="1" dirty="0"/>
              <a:t>fuzzy</a:t>
            </a:r>
            <a:r>
              <a:rPr lang="en-US" sz="2800" dirty="0"/>
              <a:t>,</a:t>
            </a:r>
          </a:p>
          <a:p>
            <a:pPr>
              <a:buNone/>
            </a:pPr>
            <a:r>
              <a:rPr lang="en-US" sz="2800" dirty="0"/>
              <a:t> </a:t>
            </a:r>
            <a:r>
              <a:rPr lang="en-US" sz="2800" dirty="0" smtClean="0"/>
              <a:t>	</a:t>
            </a:r>
            <a:r>
              <a:rPr lang="en-US" sz="2800" i="1" dirty="0" smtClean="0"/>
              <a:t>A</a:t>
            </a:r>
            <a:r>
              <a:rPr lang="en-US" sz="2800" dirty="0" smtClean="0"/>
              <a:t> </a:t>
            </a:r>
            <a:r>
              <a:rPr lang="en-US" sz="2800" dirty="0"/>
              <a:t>= {(</a:t>
            </a:r>
            <a:r>
              <a:rPr lang="en-US" sz="2800" i="1" dirty="0"/>
              <a:t>x</a:t>
            </a:r>
            <a:r>
              <a:rPr lang="en-US" sz="2800" dirty="0"/>
              <a:t>, </a:t>
            </a:r>
            <a:r>
              <a:rPr lang="en-US" sz="2800" i="1" dirty="0">
                <a:sym typeface="Symbol"/>
              </a:rPr>
              <a:t></a:t>
            </a:r>
            <a:r>
              <a:rPr lang="en-US" sz="2800" dirty="0"/>
              <a:t>(</a:t>
            </a:r>
            <a:r>
              <a:rPr lang="en-US" sz="2800" i="1" dirty="0"/>
              <a:t>x</a:t>
            </a:r>
            <a:r>
              <a:rPr lang="en-US" sz="2800" dirty="0"/>
              <a:t>)) | </a:t>
            </a:r>
            <a:r>
              <a:rPr lang="en-US" sz="2800" i="1" dirty="0">
                <a:sym typeface="Symbol"/>
              </a:rPr>
              <a:t></a:t>
            </a:r>
            <a:r>
              <a:rPr lang="en-US" sz="2800" dirty="0"/>
              <a:t>(</a:t>
            </a:r>
            <a:r>
              <a:rPr lang="en-US" sz="2800" i="1" dirty="0"/>
              <a:t>x</a:t>
            </a:r>
            <a:r>
              <a:rPr lang="en-US" sz="2800" dirty="0"/>
              <a:t>) = 1/(1 + (</a:t>
            </a:r>
            <a:r>
              <a:rPr lang="en-US" sz="2800" i="1" dirty="0"/>
              <a:t>x</a:t>
            </a:r>
            <a:r>
              <a:rPr lang="en-US" sz="2800" dirty="0"/>
              <a:t> – 2)</a:t>
            </a:r>
            <a:r>
              <a:rPr lang="en-US" sz="2800" baseline="30000" dirty="0"/>
              <a:t>2</a:t>
            </a:r>
            <a:r>
              <a:rPr lang="en-US" sz="2800" dirty="0"/>
              <a:t> ) }</a:t>
            </a:r>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8233AD0-2C75-41E0-857D-84B9590E293A}" type="slidenum">
              <a:rPr lang="en-US" smtClean="0"/>
              <a:pPr/>
              <a:t>19</a:t>
            </a:fld>
            <a:endParaRPr lang="en-US"/>
          </a:p>
        </p:txBody>
      </p:sp>
      <p:graphicFrame>
        <p:nvGraphicFramePr>
          <p:cNvPr id="24578" name="Object 2"/>
          <p:cNvGraphicFramePr>
            <a:graphicFrameLocks noChangeAspect="1"/>
          </p:cNvGraphicFramePr>
          <p:nvPr/>
        </p:nvGraphicFramePr>
        <p:xfrm>
          <a:off x="533400" y="914400"/>
          <a:ext cx="8853089" cy="3886200"/>
        </p:xfrm>
        <a:graphic>
          <a:graphicData uri="http://schemas.openxmlformats.org/presentationml/2006/ole">
            <mc:AlternateContent xmlns:mc="http://schemas.openxmlformats.org/markup-compatibility/2006">
              <mc:Choice xmlns:v="urn:schemas-microsoft-com:vml" Requires="v">
                <p:oleObj spid="_x0000_s24580" name="Document" r:id="rId3" imgW="4604013" imgH="2023068" progId="Word.Document.12">
                  <p:embed/>
                </p:oleObj>
              </mc:Choice>
              <mc:Fallback>
                <p:oleObj name="Document" r:id="rId3" imgW="4604013" imgH="2023068"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914400"/>
                        <a:ext cx="8853089"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err="1" smtClean="0"/>
              <a:t>Buku</a:t>
            </a:r>
            <a:r>
              <a:rPr lang="en-US" dirty="0" smtClean="0"/>
              <a:t> </a:t>
            </a:r>
            <a:r>
              <a:rPr lang="en-US" dirty="0" err="1" smtClean="0"/>
              <a:t>referensi</a:t>
            </a:r>
            <a:r>
              <a:rPr lang="en-US" dirty="0" smtClean="0"/>
              <a:t>:</a:t>
            </a:r>
          </a:p>
          <a:p>
            <a:pPr lvl="0"/>
            <a:r>
              <a:rPr lang="en-AU" dirty="0"/>
              <a:t>George J </a:t>
            </a:r>
            <a:r>
              <a:rPr lang="en-AU" dirty="0" err="1"/>
              <a:t>Klir</a:t>
            </a:r>
            <a:r>
              <a:rPr lang="en-AU" dirty="0"/>
              <a:t> and Bo Yuan, </a:t>
            </a:r>
            <a:r>
              <a:rPr lang="en-AU" i="1" dirty="0"/>
              <a:t>Fuzzy Sets and Fuzzy Logic, Theory and Application</a:t>
            </a:r>
            <a:r>
              <a:rPr lang="en-AU" dirty="0"/>
              <a:t>, Prentice Hall, 1995.</a:t>
            </a:r>
            <a:endParaRPr lang="en-US" dirty="0"/>
          </a:p>
          <a:p>
            <a:pPr lvl="0"/>
            <a:r>
              <a:rPr lang="en-AU" dirty="0"/>
              <a:t>Timothy J. Ross, </a:t>
            </a:r>
            <a:r>
              <a:rPr lang="en-AU" i="1" dirty="0"/>
              <a:t>Fuzzy Logic with Engineering Application</a:t>
            </a:r>
            <a:r>
              <a:rPr lang="en-AU" dirty="0"/>
              <a:t>, Mc </a:t>
            </a:r>
            <a:r>
              <a:rPr lang="en-AU" dirty="0" err="1"/>
              <a:t>Graw</a:t>
            </a:r>
            <a:r>
              <a:rPr lang="en-AU" dirty="0"/>
              <a:t>-Hill, </a:t>
            </a:r>
            <a:r>
              <a:rPr lang="en-AU" dirty="0" smtClean="0"/>
              <a:t>1995</a:t>
            </a:r>
          </a:p>
          <a:p>
            <a:pPr lvl="0"/>
            <a:r>
              <a:rPr lang="en-AU" dirty="0" smtClean="0"/>
              <a:t>Sri </a:t>
            </a:r>
            <a:r>
              <a:rPr lang="en-AU" dirty="0" err="1" smtClean="0"/>
              <a:t>Kusumadewi</a:t>
            </a:r>
            <a:r>
              <a:rPr lang="en-AU" dirty="0" smtClean="0"/>
              <a:t>, </a:t>
            </a:r>
            <a:r>
              <a:rPr lang="en-AU" dirty="0" err="1" smtClean="0"/>
              <a:t>Hari</a:t>
            </a:r>
            <a:r>
              <a:rPr lang="en-AU" dirty="0" smtClean="0"/>
              <a:t> </a:t>
            </a:r>
            <a:r>
              <a:rPr lang="en-AU" dirty="0" err="1" smtClean="0"/>
              <a:t>Purnomo</a:t>
            </a:r>
            <a:r>
              <a:rPr lang="en-AU" dirty="0" smtClean="0"/>
              <a:t>, </a:t>
            </a:r>
            <a:r>
              <a:rPr lang="en-AU" i="1" dirty="0" err="1" smtClean="0"/>
              <a:t>Aplikasi</a:t>
            </a:r>
            <a:r>
              <a:rPr lang="en-AU" i="1" dirty="0" smtClean="0"/>
              <a:t> </a:t>
            </a:r>
            <a:r>
              <a:rPr lang="en-AU" i="1" dirty="0" err="1" smtClean="0"/>
              <a:t>Logika</a:t>
            </a:r>
            <a:r>
              <a:rPr lang="en-AU" i="1" dirty="0" smtClean="0"/>
              <a:t> Fuzzy </a:t>
            </a:r>
            <a:r>
              <a:rPr lang="en-AU" i="1" dirty="0" err="1" smtClean="0"/>
              <a:t>untuk</a:t>
            </a:r>
            <a:r>
              <a:rPr lang="en-AU" i="1" dirty="0" smtClean="0"/>
              <a:t> </a:t>
            </a:r>
            <a:r>
              <a:rPr lang="en-AU" i="1" dirty="0" err="1" smtClean="0"/>
              <a:t>Pendukung</a:t>
            </a:r>
            <a:r>
              <a:rPr lang="en-AU" i="1" dirty="0" smtClean="0"/>
              <a:t> </a:t>
            </a:r>
            <a:r>
              <a:rPr lang="en-AU" i="1" dirty="0" err="1" smtClean="0"/>
              <a:t>Keputusan</a:t>
            </a:r>
            <a:r>
              <a:rPr lang="en-AU" dirty="0" smtClean="0"/>
              <a:t>, </a:t>
            </a:r>
            <a:r>
              <a:rPr lang="en-AU" dirty="0" err="1" smtClean="0"/>
              <a:t>Graha</a:t>
            </a:r>
            <a:r>
              <a:rPr lang="en-AU" dirty="0" smtClean="0"/>
              <a:t> </a:t>
            </a:r>
            <a:r>
              <a:rPr lang="en-AU" dirty="0" err="1" smtClean="0"/>
              <a:t>Ilmu</a:t>
            </a:r>
            <a:endParaRPr lang="en-US" dirty="0"/>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686800" cy="5440363"/>
          </a:xfrm>
        </p:spPr>
        <p:txBody>
          <a:bodyPr>
            <a:normAutofit/>
          </a:bodyPr>
          <a:lstStyle/>
          <a:p>
            <a:r>
              <a:rPr lang="en-US" sz="2800" b="1" dirty="0" err="1"/>
              <a:t>Contoh</a:t>
            </a:r>
            <a:r>
              <a:rPr lang="en-US" sz="2800" b="1" dirty="0"/>
              <a:t> </a:t>
            </a:r>
            <a:r>
              <a:rPr lang="en-US" sz="2800" b="1" dirty="0" smtClean="0"/>
              <a:t>7.</a:t>
            </a:r>
            <a:endParaRPr lang="en-US" sz="2800" dirty="0"/>
          </a:p>
          <a:p>
            <a:pPr>
              <a:buNone/>
            </a:pPr>
            <a:r>
              <a:rPr lang="en-US" sz="2800" dirty="0" smtClean="0"/>
              <a:t>	(</a:t>
            </a:r>
            <a:r>
              <a:rPr lang="en-US" sz="2800" dirty="0" err="1"/>
              <a:t>i</a:t>
            </a:r>
            <a:r>
              <a:rPr lang="en-US" sz="2800" dirty="0"/>
              <a:t>) </a:t>
            </a:r>
            <a:r>
              <a:rPr lang="en-US" sz="2800" dirty="0" err="1"/>
              <a:t>diskrit</a:t>
            </a:r>
            <a:endParaRPr lang="en-US" sz="2800" dirty="0"/>
          </a:p>
          <a:p>
            <a:pPr>
              <a:buNone/>
            </a:pPr>
            <a:r>
              <a:rPr lang="en-US" sz="2800" dirty="0" smtClean="0"/>
              <a:t>	  </a:t>
            </a:r>
            <a:r>
              <a:rPr lang="en-US" sz="2800" i="1" dirty="0"/>
              <a:t>X</a:t>
            </a:r>
            <a:r>
              <a:rPr lang="en-US" sz="2800" dirty="0"/>
              <a:t> = </a:t>
            </a:r>
            <a:r>
              <a:rPr lang="en-US" sz="2800" dirty="0" err="1"/>
              <a:t>himpunan</a:t>
            </a:r>
            <a:r>
              <a:rPr lang="en-US" sz="2800" dirty="0"/>
              <a:t> </a:t>
            </a:r>
            <a:r>
              <a:rPr lang="en-US" sz="2800" dirty="0" err="1"/>
              <a:t>bilangan</a:t>
            </a:r>
            <a:r>
              <a:rPr lang="en-US" sz="2800" dirty="0"/>
              <a:t> </a:t>
            </a:r>
            <a:r>
              <a:rPr lang="en-US" sz="2800" dirty="0" err="1"/>
              <a:t>bulat</a:t>
            </a:r>
            <a:r>
              <a:rPr lang="en-US" sz="2800" dirty="0"/>
              <a:t> </a:t>
            </a:r>
            <a:r>
              <a:rPr lang="en-US" sz="2800" dirty="0" err="1"/>
              <a:t>positif</a:t>
            </a:r>
            <a:endParaRPr lang="en-US" sz="2800" dirty="0"/>
          </a:p>
          <a:p>
            <a:pPr>
              <a:buNone/>
            </a:pPr>
            <a:r>
              <a:rPr lang="en-US" sz="2800" dirty="0" smtClean="0"/>
              <a:t>      </a:t>
            </a:r>
            <a:r>
              <a:rPr lang="en-US" sz="2800" dirty="0"/>
              <a:t>A = </a:t>
            </a:r>
            <a:r>
              <a:rPr lang="en-US" sz="2800" dirty="0" err="1"/>
              <a:t>bilangan</a:t>
            </a:r>
            <a:r>
              <a:rPr lang="en-US" sz="2800" dirty="0"/>
              <a:t> </a:t>
            </a:r>
            <a:r>
              <a:rPr lang="en-US" sz="2800" dirty="0" err="1"/>
              <a:t>bulat</a:t>
            </a:r>
            <a:r>
              <a:rPr lang="en-US" sz="2800" dirty="0"/>
              <a:t> yang </a:t>
            </a:r>
            <a:r>
              <a:rPr lang="en-US" sz="2800" dirty="0" err="1"/>
              <a:t>dekat</a:t>
            </a:r>
            <a:r>
              <a:rPr lang="en-US" sz="2800" dirty="0"/>
              <a:t> 10  </a:t>
            </a:r>
            <a:endParaRPr lang="en-US" sz="2800" dirty="0" smtClean="0"/>
          </a:p>
          <a:p>
            <a:pPr>
              <a:buNone/>
            </a:pPr>
            <a:r>
              <a:rPr lang="en-US" sz="2800" dirty="0"/>
              <a:t> </a:t>
            </a:r>
            <a:r>
              <a:rPr lang="en-US" sz="2800" dirty="0" smtClean="0"/>
              <a:t>         = </a:t>
            </a:r>
            <a:r>
              <a:rPr lang="en-US" sz="2800" dirty="0"/>
              <a:t>{ 0.1/7 + 0.5/8 + 1.0/10, 0.8/11 + 0.5/12 + </a:t>
            </a:r>
            <a:r>
              <a:rPr lang="en-US" sz="2800" dirty="0" smtClean="0"/>
              <a:t>0.1/13 </a:t>
            </a:r>
            <a:r>
              <a:rPr lang="en-US" sz="2800" dirty="0"/>
              <a:t>}</a:t>
            </a:r>
          </a:p>
          <a:p>
            <a:pPr>
              <a:buNone/>
            </a:pPr>
            <a:r>
              <a:rPr lang="en-US" sz="2800" dirty="0"/>
              <a:t> </a:t>
            </a:r>
          </a:p>
          <a:p>
            <a:pPr>
              <a:buNone/>
            </a:pPr>
            <a:r>
              <a:rPr lang="en-US" sz="2800" dirty="0" smtClean="0"/>
              <a:t>     (</a:t>
            </a:r>
            <a:r>
              <a:rPr lang="en-US" sz="2800" dirty="0"/>
              <a:t>ii) </a:t>
            </a:r>
            <a:r>
              <a:rPr lang="en-US" sz="2800" dirty="0" err="1"/>
              <a:t>menerus</a:t>
            </a:r>
            <a:endParaRPr lang="en-US" sz="2800" dirty="0"/>
          </a:p>
          <a:p>
            <a:pPr>
              <a:buNone/>
            </a:pPr>
            <a:r>
              <a:rPr lang="en-US" sz="2800" dirty="0"/>
              <a:t>     </a:t>
            </a:r>
            <a:r>
              <a:rPr lang="en-US" sz="2800" dirty="0" smtClean="0"/>
              <a:t>  </a:t>
            </a:r>
            <a:r>
              <a:rPr lang="en-US" sz="2800" i="1" dirty="0"/>
              <a:t>X</a:t>
            </a:r>
            <a:r>
              <a:rPr lang="en-US" sz="2800" dirty="0"/>
              <a:t> = </a:t>
            </a:r>
            <a:r>
              <a:rPr lang="en-US" sz="2800" dirty="0" err="1"/>
              <a:t>himpunan</a:t>
            </a:r>
            <a:r>
              <a:rPr lang="en-US" sz="2800" dirty="0"/>
              <a:t>  </a:t>
            </a:r>
            <a:r>
              <a:rPr lang="en-US" sz="2800" dirty="0" err="1"/>
              <a:t>bilangan</a:t>
            </a:r>
            <a:r>
              <a:rPr lang="en-US" sz="2800" dirty="0"/>
              <a:t> </a:t>
            </a:r>
            <a:r>
              <a:rPr lang="en-US" sz="2800" dirty="0" err="1"/>
              <a:t>riil</a:t>
            </a:r>
            <a:r>
              <a:rPr lang="en-US" sz="2800" dirty="0"/>
              <a:t> </a:t>
            </a:r>
            <a:r>
              <a:rPr lang="en-US" sz="2800" dirty="0" err="1"/>
              <a:t>positif</a:t>
            </a:r>
            <a:endParaRPr lang="en-US" sz="2800" dirty="0"/>
          </a:p>
          <a:p>
            <a:pPr>
              <a:buNone/>
            </a:pPr>
            <a:r>
              <a:rPr lang="en-US" sz="2800" dirty="0"/>
              <a:t>      </a:t>
            </a:r>
            <a:r>
              <a:rPr lang="en-US" sz="2800" dirty="0" smtClean="0"/>
              <a:t> </a:t>
            </a:r>
            <a:r>
              <a:rPr lang="en-US" sz="2800" i="1" dirty="0" smtClean="0"/>
              <a:t>A</a:t>
            </a:r>
            <a:r>
              <a:rPr lang="en-US" sz="2800" dirty="0" smtClean="0"/>
              <a:t> </a:t>
            </a:r>
            <a:r>
              <a:rPr lang="en-US" sz="2800" dirty="0"/>
              <a:t>= </a:t>
            </a:r>
            <a:r>
              <a:rPr lang="en-US" sz="2800" dirty="0" err="1"/>
              <a:t>bilangan</a:t>
            </a:r>
            <a:r>
              <a:rPr lang="en-US" sz="2800" dirty="0"/>
              <a:t> </a:t>
            </a:r>
            <a:r>
              <a:rPr lang="en-US" sz="2800" dirty="0" err="1"/>
              <a:t>riil</a:t>
            </a:r>
            <a:r>
              <a:rPr lang="en-US" sz="2800" dirty="0"/>
              <a:t> yang </a:t>
            </a:r>
            <a:r>
              <a:rPr lang="en-US" sz="2800" dirty="0" err="1"/>
              <a:t>dekat</a:t>
            </a:r>
            <a:r>
              <a:rPr lang="en-US" sz="2800" dirty="0"/>
              <a:t> 10 </a:t>
            </a:r>
            <a:endParaRPr lang="en-US" sz="2800" dirty="0" smtClean="0"/>
          </a:p>
          <a:p>
            <a:pPr>
              <a:buNone/>
            </a:pPr>
            <a:r>
              <a:rPr lang="en-US" sz="2800" dirty="0"/>
              <a:t>	</a:t>
            </a:r>
            <a:r>
              <a:rPr lang="en-US" sz="2800" dirty="0" smtClean="0"/>
              <a:t>	= </a:t>
            </a:r>
            <a:r>
              <a:rPr lang="en-US" sz="2800" dirty="0" smtClean="0">
                <a:sym typeface="Symbol"/>
              </a:rPr>
              <a:t> </a:t>
            </a:r>
            <a:r>
              <a:rPr lang="en-US" sz="2800" dirty="0" smtClean="0"/>
              <a:t>1</a:t>
            </a:r>
            <a:r>
              <a:rPr lang="en-US" sz="2800" dirty="0"/>
              <a:t>/(1 + (</a:t>
            </a:r>
            <a:r>
              <a:rPr lang="en-US" sz="2800" i="1" dirty="0"/>
              <a:t>x</a:t>
            </a:r>
            <a:r>
              <a:rPr lang="en-US" sz="2800" dirty="0"/>
              <a:t> – 10)</a:t>
            </a:r>
            <a:r>
              <a:rPr lang="en-US" sz="2800" baseline="30000" dirty="0"/>
              <a:t>2</a:t>
            </a:r>
            <a:r>
              <a:rPr lang="en-US" sz="2800" dirty="0"/>
              <a:t> / </a:t>
            </a:r>
            <a:r>
              <a:rPr lang="en-US" sz="2800" i="1" dirty="0"/>
              <a:t>x</a:t>
            </a:r>
            <a:endParaRPr lang="en-US" sz="2800" dirty="0"/>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onut 8"/>
          <p:cNvSpPr/>
          <p:nvPr/>
        </p:nvSpPr>
        <p:spPr>
          <a:xfrm>
            <a:off x="5257800" y="2895600"/>
            <a:ext cx="1676400" cy="1295400"/>
          </a:xfrm>
          <a:prstGeom prst="donu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normAutofit fontScale="90000"/>
          </a:bodyPr>
          <a:lstStyle/>
          <a:p>
            <a:r>
              <a:rPr lang="en-US" dirty="0" err="1" smtClean="0"/>
              <a:t>Perbandingan</a:t>
            </a:r>
            <a:r>
              <a:rPr lang="en-US" dirty="0" smtClean="0"/>
              <a:t> </a:t>
            </a:r>
            <a:r>
              <a:rPr lang="en-US" i="1" dirty="0" smtClean="0"/>
              <a:t>Crisp Set </a:t>
            </a:r>
            <a:r>
              <a:rPr lang="en-US" dirty="0" err="1" smtClean="0"/>
              <a:t>dan</a:t>
            </a:r>
            <a:r>
              <a:rPr lang="en-US" dirty="0" smtClean="0"/>
              <a:t> </a:t>
            </a:r>
            <a:r>
              <a:rPr lang="en-US" i="1" dirty="0" smtClean="0"/>
              <a:t>Fuzzy Set</a:t>
            </a:r>
            <a:endParaRPr lang="en-US" i="1" dirty="0"/>
          </a:p>
        </p:txBody>
      </p:sp>
      <p:sp>
        <p:nvSpPr>
          <p:cNvPr id="3" name="Content Placeholder 2"/>
          <p:cNvSpPr>
            <a:spLocks noGrp="1"/>
          </p:cNvSpPr>
          <p:nvPr>
            <p:ph idx="1"/>
          </p:nvPr>
        </p:nvSpPr>
        <p:spPr>
          <a:xfrm>
            <a:off x="457200" y="1646237"/>
            <a:ext cx="8229600" cy="4525963"/>
          </a:xfrm>
        </p:spPr>
        <p:txBody>
          <a:bodyPr>
            <a:normAutofit/>
          </a:bodyPr>
          <a:lstStyle/>
          <a:p>
            <a:r>
              <a:rPr lang="en-US" sz="2800" dirty="0" err="1" smtClean="0"/>
              <a:t>Pada</a:t>
            </a:r>
            <a:r>
              <a:rPr lang="en-US" sz="2800" dirty="0" smtClean="0"/>
              <a:t> crisp set </a:t>
            </a:r>
            <a:r>
              <a:rPr lang="en-US" sz="2800" dirty="0" smtClean="0">
                <a:sym typeface="Wingdings" pitchFamily="2" charset="2"/>
              </a:rPr>
              <a:t> </a:t>
            </a:r>
            <a:r>
              <a:rPr lang="en-US" sz="2800" dirty="0" err="1" smtClean="0">
                <a:sym typeface="Wingdings" pitchFamily="2" charset="2"/>
              </a:rPr>
              <a:t>batas-batas</a:t>
            </a:r>
            <a:r>
              <a:rPr lang="en-US" sz="2800" dirty="0" smtClean="0">
                <a:sym typeface="Wingdings" pitchFamily="2" charset="2"/>
              </a:rPr>
              <a:t> </a:t>
            </a:r>
            <a:r>
              <a:rPr lang="en-US" sz="2800" dirty="0" err="1" smtClean="0">
                <a:sym typeface="Wingdings" pitchFamily="2" charset="2"/>
              </a:rPr>
              <a:t>himpunan</a:t>
            </a:r>
            <a:r>
              <a:rPr lang="en-US" sz="2800" dirty="0" smtClean="0">
                <a:sym typeface="Wingdings" pitchFamily="2" charset="2"/>
              </a:rPr>
              <a:t> </a:t>
            </a:r>
            <a:r>
              <a:rPr lang="en-US" sz="2800" dirty="0" err="1" smtClean="0">
                <a:sym typeface="Wingdings" pitchFamily="2" charset="2"/>
              </a:rPr>
              <a:t>tegas</a:t>
            </a:r>
            <a:endParaRPr lang="en-US" sz="2800" dirty="0" smtClean="0"/>
          </a:p>
          <a:p>
            <a:r>
              <a:rPr lang="en-US" sz="2800" dirty="0" err="1" smtClean="0"/>
              <a:t>Pada</a:t>
            </a:r>
            <a:r>
              <a:rPr lang="en-US" sz="2800" dirty="0" smtClean="0"/>
              <a:t> </a:t>
            </a:r>
            <a:r>
              <a:rPr lang="en-US" sz="2800" dirty="0" err="1" smtClean="0"/>
              <a:t>fuzzt</a:t>
            </a:r>
            <a:r>
              <a:rPr lang="en-US" sz="2800" dirty="0" smtClean="0"/>
              <a:t> set </a:t>
            </a:r>
            <a:r>
              <a:rPr lang="en-US" sz="2800" dirty="0" smtClean="0">
                <a:sym typeface="Wingdings" pitchFamily="2" charset="2"/>
              </a:rPr>
              <a:t> </a:t>
            </a:r>
            <a:r>
              <a:rPr lang="en-US" sz="2800" dirty="0" err="1" smtClean="0">
                <a:sym typeface="Wingdings" pitchFamily="2" charset="2"/>
              </a:rPr>
              <a:t>batas-batas</a:t>
            </a:r>
            <a:r>
              <a:rPr lang="en-US" sz="2800" dirty="0" smtClean="0">
                <a:sym typeface="Wingdings" pitchFamily="2" charset="2"/>
              </a:rPr>
              <a:t> </a:t>
            </a:r>
            <a:r>
              <a:rPr lang="en-US" sz="2800" dirty="0" err="1" smtClean="0">
                <a:sym typeface="Wingdings" pitchFamily="2" charset="2"/>
              </a:rPr>
              <a:t>himpunan</a:t>
            </a:r>
            <a:r>
              <a:rPr lang="en-US" sz="2800" dirty="0" smtClean="0">
                <a:sym typeface="Wingdings" pitchFamily="2" charset="2"/>
              </a:rPr>
              <a:t> </a:t>
            </a:r>
            <a:r>
              <a:rPr lang="en-US" sz="2800" dirty="0" err="1" smtClean="0">
                <a:sym typeface="Wingdings" pitchFamily="2" charset="2"/>
              </a:rPr>
              <a:t>kabur</a:t>
            </a:r>
            <a:endParaRPr lang="en-US" sz="2800" dirty="0" smtClean="0"/>
          </a:p>
          <a:p>
            <a:pPr>
              <a:buNone/>
            </a:pPr>
            <a:r>
              <a:rPr lang="en-US" sz="2800" dirty="0" smtClean="0"/>
              <a:t>        X       </a:t>
            </a:r>
            <a:r>
              <a:rPr lang="en-US" sz="2800" dirty="0" smtClean="0">
                <a:sym typeface="Symbol"/>
              </a:rPr>
              <a:t>b</a:t>
            </a:r>
            <a:r>
              <a:rPr lang="en-US" sz="2800" dirty="0" smtClean="0"/>
              <a:t>                                   X      </a:t>
            </a:r>
            <a:r>
              <a:rPr lang="en-US" sz="2800" dirty="0" smtClean="0">
                <a:sym typeface="Symbol"/>
              </a:rPr>
              <a:t>b</a:t>
            </a:r>
          </a:p>
          <a:p>
            <a:pPr>
              <a:buNone/>
            </a:pPr>
            <a:r>
              <a:rPr lang="en-US" sz="2800" dirty="0" smtClean="0">
                <a:sym typeface="Symbol"/>
              </a:rPr>
              <a:t>           A          a</a:t>
            </a:r>
            <a:r>
              <a:rPr lang="en-US" sz="2800" dirty="0" smtClean="0"/>
              <a:t>                             </a:t>
            </a:r>
            <a:r>
              <a:rPr lang="en-US" sz="2800" dirty="0" err="1" smtClean="0"/>
              <a:t>A</a:t>
            </a:r>
            <a:r>
              <a:rPr lang="en-US" sz="2800" dirty="0" smtClean="0"/>
              <a:t>         </a:t>
            </a:r>
            <a:r>
              <a:rPr lang="en-US" sz="2800" dirty="0" smtClean="0">
                <a:sym typeface="Symbol"/>
              </a:rPr>
              <a:t>a</a:t>
            </a:r>
          </a:p>
          <a:p>
            <a:pPr>
              <a:buNone/>
            </a:pPr>
            <a:endParaRPr lang="en-US" sz="2800" dirty="0" smtClean="0">
              <a:sym typeface="Symbol"/>
            </a:endParaRPr>
          </a:p>
          <a:p>
            <a:pPr>
              <a:buNone/>
            </a:pPr>
            <a:endParaRPr lang="en-US" sz="2800" dirty="0" smtClean="0">
              <a:sym typeface="Symbol"/>
            </a:endParaRPr>
          </a:p>
          <a:p>
            <a:pPr>
              <a:buNone/>
            </a:pPr>
            <a:r>
              <a:rPr lang="en-US" sz="2800" dirty="0" smtClean="0">
                <a:sym typeface="Symbol"/>
              </a:rPr>
              <a:t>           Crisp Set			   Fuzzy Set</a:t>
            </a:r>
          </a:p>
          <a:p>
            <a:pPr>
              <a:buNone/>
            </a:pPr>
            <a:r>
              <a:rPr lang="en-US" sz="2800" dirty="0" smtClean="0"/>
              <a:t>             b </a:t>
            </a:r>
            <a:r>
              <a:rPr lang="en-US" sz="2800" dirty="0" smtClean="0">
                <a:sym typeface="Symbol"/>
              </a:rPr>
              <a:t> A			b  A </a:t>
            </a:r>
            <a:r>
              <a:rPr lang="en-US" sz="2800" dirty="0" err="1" smtClean="0">
                <a:sym typeface="Symbol"/>
              </a:rPr>
              <a:t>dengan</a:t>
            </a:r>
            <a:r>
              <a:rPr lang="en-US" sz="2800" dirty="0" smtClean="0">
                <a:sym typeface="Symbol"/>
              </a:rPr>
              <a:t> </a:t>
            </a:r>
            <a:r>
              <a:rPr lang="en-US" sz="2800" baseline="-25000" dirty="0" smtClean="0">
                <a:sym typeface="Symbol"/>
              </a:rPr>
              <a:t>A</a:t>
            </a:r>
            <a:r>
              <a:rPr lang="en-US" sz="2800" dirty="0" smtClean="0">
                <a:sym typeface="Symbol"/>
              </a:rPr>
              <a:t>(b) =  </a:t>
            </a:r>
            <a:endParaRPr lang="en-US" sz="2800" dirty="0" smtClean="0"/>
          </a:p>
          <a:p>
            <a:endParaRPr lang="en-US" sz="2800" dirty="0" smtClean="0"/>
          </a:p>
          <a:p>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21</a:t>
            </a:fld>
            <a:endParaRPr lang="en-US"/>
          </a:p>
        </p:txBody>
      </p:sp>
      <p:sp>
        <p:nvSpPr>
          <p:cNvPr id="5" name="Rectangle 4"/>
          <p:cNvSpPr/>
          <p:nvPr/>
        </p:nvSpPr>
        <p:spPr>
          <a:xfrm>
            <a:off x="838200" y="2743200"/>
            <a:ext cx="2971800" cy="1981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876800" y="2743200"/>
            <a:ext cx="2971800" cy="1981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600200" y="3048000"/>
            <a:ext cx="1524000" cy="1143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sz="2800" dirty="0" err="1" smtClean="0"/>
              <a:t>Himpunan</a:t>
            </a:r>
            <a:r>
              <a:rPr lang="en-US" sz="2800" dirty="0" smtClean="0"/>
              <a:t> fuzzy </a:t>
            </a:r>
            <a:r>
              <a:rPr lang="en-US" sz="2800" dirty="0" err="1" smtClean="0"/>
              <a:t>mempunyai</a:t>
            </a:r>
            <a:r>
              <a:rPr lang="en-US" sz="2800" dirty="0" smtClean="0"/>
              <a:t> </a:t>
            </a:r>
            <a:r>
              <a:rPr lang="en-US" sz="2800" dirty="0" err="1" smtClean="0"/>
              <a:t>dua</a:t>
            </a:r>
            <a:r>
              <a:rPr lang="en-US" sz="2800" dirty="0" smtClean="0"/>
              <a:t> </a:t>
            </a:r>
            <a:r>
              <a:rPr lang="en-US" sz="2800" dirty="0" err="1" smtClean="0"/>
              <a:t>atribut</a:t>
            </a:r>
            <a:r>
              <a:rPr lang="en-US" sz="2800" dirty="0" smtClean="0"/>
              <a:t>:</a:t>
            </a:r>
          </a:p>
          <a:p>
            <a:pPr marL="514350" indent="-514350">
              <a:buFont typeface="+mj-lt"/>
              <a:buAutoNum type="arabicPeriod"/>
            </a:pPr>
            <a:r>
              <a:rPr lang="en-US" sz="2800" dirty="0" err="1" smtClean="0"/>
              <a:t>Linguistik</a:t>
            </a:r>
            <a:r>
              <a:rPr lang="en-US" sz="2800" dirty="0" smtClean="0"/>
              <a:t>: </a:t>
            </a:r>
            <a:r>
              <a:rPr lang="en-US" sz="2800" dirty="0" err="1" smtClean="0"/>
              <a:t>penamaan</a:t>
            </a:r>
            <a:r>
              <a:rPr lang="en-US" sz="2800" dirty="0" smtClean="0"/>
              <a:t> </a:t>
            </a:r>
            <a:r>
              <a:rPr lang="en-US" sz="2800" dirty="0" err="1" smtClean="0"/>
              <a:t>grup</a:t>
            </a:r>
            <a:r>
              <a:rPr lang="en-US" sz="2800" dirty="0" smtClean="0"/>
              <a:t> yang </a:t>
            </a:r>
            <a:r>
              <a:rPr lang="en-US" sz="2800" dirty="0" err="1" smtClean="0"/>
              <a:t>mewakili</a:t>
            </a:r>
            <a:r>
              <a:rPr lang="en-US" sz="2800" dirty="0" smtClean="0"/>
              <a:t> </a:t>
            </a:r>
            <a:r>
              <a:rPr lang="en-US" sz="2800" dirty="0" err="1" smtClean="0"/>
              <a:t>kondisi</a:t>
            </a:r>
            <a:r>
              <a:rPr lang="en-US" sz="2800" dirty="0" smtClean="0"/>
              <a:t> </a:t>
            </a:r>
            <a:r>
              <a:rPr lang="en-US" sz="2800" dirty="0" err="1" smtClean="0"/>
              <a:t>dengan</a:t>
            </a:r>
            <a:r>
              <a:rPr lang="en-US" sz="2800" dirty="0" smtClean="0"/>
              <a:t> </a:t>
            </a:r>
            <a:r>
              <a:rPr lang="en-US" sz="2800" dirty="0" err="1" smtClean="0"/>
              <a:t>menggunakan</a:t>
            </a:r>
            <a:r>
              <a:rPr lang="en-US" sz="2800" dirty="0" smtClean="0"/>
              <a:t> </a:t>
            </a:r>
            <a:r>
              <a:rPr lang="en-US" sz="2800" dirty="0" err="1" smtClean="0"/>
              <a:t>bahasa</a:t>
            </a:r>
            <a:r>
              <a:rPr lang="en-US" sz="2800" dirty="0" smtClean="0"/>
              <a:t> </a:t>
            </a:r>
            <a:r>
              <a:rPr lang="en-US" sz="2800" dirty="0" err="1" smtClean="0"/>
              <a:t>alami</a:t>
            </a:r>
            <a:endParaRPr lang="en-US" sz="2800" dirty="0" smtClean="0"/>
          </a:p>
          <a:p>
            <a:pPr marL="514350" indent="-514350">
              <a:buNone/>
            </a:pPr>
            <a:r>
              <a:rPr lang="en-US" sz="2800" dirty="0" smtClean="0"/>
              <a:t>	</a:t>
            </a:r>
            <a:r>
              <a:rPr lang="en-US" sz="2800" dirty="0" err="1" smtClean="0"/>
              <a:t>Contoh</a:t>
            </a:r>
            <a:r>
              <a:rPr lang="en-US" sz="2800" dirty="0" smtClean="0"/>
              <a:t>: PANAS, DINGIN, TUA, MUDA, PELAN, </a:t>
            </a:r>
            <a:r>
              <a:rPr lang="en-US" sz="2800" dirty="0" err="1" smtClean="0"/>
              <a:t>dsb</a:t>
            </a:r>
            <a:endParaRPr lang="en-US" sz="2800" dirty="0" smtClean="0"/>
          </a:p>
          <a:p>
            <a:pPr marL="514350" indent="-514350">
              <a:buNone/>
            </a:pPr>
            <a:endParaRPr lang="en-US" sz="2800" dirty="0" smtClean="0"/>
          </a:p>
          <a:p>
            <a:pPr marL="514350" indent="-514350">
              <a:buAutoNum type="arabicPeriod" startAt="2"/>
            </a:pPr>
            <a:r>
              <a:rPr lang="en-US" sz="2800" dirty="0" err="1" smtClean="0"/>
              <a:t>Numerik</a:t>
            </a:r>
            <a:r>
              <a:rPr lang="en-US" sz="2800" dirty="0" smtClean="0"/>
              <a:t>: </a:t>
            </a:r>
            <a:r>
              <a:rPr lang="en-US" sz="2800" dirty="0" err="1" smtClean="0"/>
              <a:t>nilai</a:t>
            </a:r>
            <a:r>
              <a:rPr lang="en-US" sz="2800" dirty="0" smtClean="0"/>
              <a:t> yang </a:t>
            </a:r>
            <a:r>
              <a:rPr lang="en-US" sz="2800" dirty="0" err="1" smtClean="0"/>
              <a:t>menunjukkan</a:t>
            </a:r>
            <a:r>
              <a:rPr lang="en-US" sz="2800" dirty="0" smtClean="0"/>
              <a:t> </a:t>
            </a:r>
            <a:r>
              <a:rPr lang="en-US" sz="2800" dirty="0" err="1" smtClean="0"/>
              <a:t>ukuran</a:t>
            </a:r>
            <a:r>
              <a:rPr lang="en-US" sz="2800" dirty="0" smtClean="0"/>
              <a:t> </a:t>
            </a:r>
            <a:r>
              <a:rPr lang="en-US" sz="2800" dirty="0" err="1" smtClean="0"/>
              <a:t>variabel</a:t>
            </a:r>
            <a:r>
              <a:rPr lang="en-US" sz="2800" dirty="0" smtClean="0"/>
              <a:t> </a:t>
            </a:r>
            <a:r>
              <a:rPr lang="en-US" sz="2800" i="1" dirty="0" smtClean="0"/>
              <a:t>fuzzy</a:t>
            </a:r>
          </a:p>
          <a:p>
            <a:pPr marL="514350" indent="-514350">
              <a:buNone/>
            </a:pPr>
            <a:r>
              <a:rPr lang="en-US" sz="2800" dirty="0" smtClean="0"/>
              <a:t>	</a:t>
            </a:r>
            <a:r>
              <a:rPr lang="en-US" sz="2800" dirty="0" err="1" smtClean="0"/>
              <a:t>Contoh</a:t>
            </a:r>
            <a:r>
              <a:rPr lang="en-US" sz="2800" dirty="0" smtClean="0"/>
              <a:t>: 35, 78, 112, 0, -12, </a:t>
            </a:r>
            <a:r>
              <a:rPr lang="en-US" sz="2800" dirty="0" err="1" smtClean="0"/>
              <a:t>dsb</a:t>
            </a:r>
            <a:endParaRPr lang="en-US" sz="2800" dirty="0" smtClean="0"/>
          </a:p>
          <a:p>
            <a:pPr marL="514350" indent="-514350">
              <a:buAutoNum type="arabicPeriod" startAt="2"/>
            </a:pP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r>
              <a:rPr lang="en-US" sz="2800" dirty="0" err="1" smtClean="0"/>
              <a:t>Komponen-komponen</a:t>
            </a:r>
            <a:r>
              <a:rPr lang="en-US" sz="2800" dirty="0" smtClean="0"/>
              <a:t> </a:t>
            </a:r>
            <a:r>
              <a:rPr lang="en-US" sz="2800" dirty="0" err="1" smtClean="0"/>
              <a:t>sistem</a:t>
            </a:r>
            <a:r>
              <a:rPr lang="en-US" sz="2800" dirty="0" smtClean="0"/>
              <a:t> </a:t>
            </a:r>
            <a:r>
              <a:rPr lang="en-US" sz="2800" i="1" dirty="0" smtClean="0"/>
              <a:t>fuzzy</a:t>
            </a:r>
            <a:r>
              <a:rPr lang="en-US" sz="2800" dirty="0" smtClean="0"/>
              <a:t>:</a:t>
            </a:r>
          </a:p>
          <a:p>
            <a:pPr marL="514350" indent="-514350">
              <a:buAutoNum type="arabicPeriod"/>
            </a:pPr>
            <a:r>
              <a:rPr lang="en-US" sz="2800" dirty="0" err="1" smtClean="0"/>
              <a:t>Variabel</a:t>
            </a:r>
            <a:r>
              <a:rPr lang="en-US" sz="2800" dirty="0" smtClean="0"/>
              <a:t> </a:t>
            </a:r>
            <a:r>
              <a:rPr lang="en-US" sz="2800" i="1" dirty="0" smtClean="0"/>
              <a:t>fuzzy</a:t>
            </a:r>
          </a:p>
          <a:p>
            <a:pPr marL="514350" indent="-514350">
              <a:buNone/>
            </a:pPr>
            <a:r>
              <a:rPr lang="en-US" sz="2800" dirty="0" smtClean="0"/>
              <a:t>	</a:t>
            </a:r>
            <a:r>
              <a:rPr lang="en-US" sz="2800" dirty="0" err="1" smtClean="0"/>
              <a:t>Contoh</a:t>
            </a:r>
            <a:r>
              <a:rPr lang="en-US" sz="2800" dirty="0" smtClean="0"/>
              <a:t>: </a:t>
            </a:r>
            <a:r>
              <a:rPr lang="en-US" sz="2800" dirty="0" err="1" smtClean="0"/>
              <a:t>umur</a:t>
            </a:r>
            <a:r>
              <a:rPr lang="en-US" sz="2800" dirty="0" smtClean="0"/>
              <a:t>, </a:t>
            </a:r>
            <a:r>
              <a:rPr lang="en-US" sz="2800" dirty="0" err="1" smtClean="0"/>
              <a:t>kecepatan</a:t>
            </a:r>
            <a:r>
              <a:rPr lang="en-US" sz="2800" dirty="0" smtClean="0"/>
              <a:t>, </a:t>
            </a:r>
            <a:r>
              <a:rPr lang="en-US" sz="2800" dirty="0" err="1" smtClean="0"/>
              <a:t>temperatur</a:t>
            </a:r>
            <a:r>
              <a:rPr lang="en-US" sz="2800" dirty="0" smtClean="0"/>
              <a:t>, </a:t>
            </a:r>
            <a:r>
              <a:rPr lang="en-US" sz="2800" dirty="0" err="1" smtClean="0"/>
              <a:t>dsb</a:t>
            </a:r>
            <a:endParaRPr lang="en-US" sz="2800" dirty="0" smtClean="0"/>
          </a:p>
          <a:p>
            <a:pPr marL="514350" indent="-514350">
              <a:buNone/>
            </a:pPr>
            <a:endParaRPr lang="en-US" sz="2800" dirty="0" smtClean="0"/>
          </a:p>
          <a:p>
            <a:pPr marL="514350" indent="-514350">
              <a:buNone/>
            </a:pPr>
            <a:r>
              <a:rPr lang="en-US" sz="2800" dirty="0" smtClean="0"/>
              <a:t>2.   </a:t>
            </a:r>
            <a:r>
              <a:rPr lang="en-US" sz="2800" dirty="0" err="1" smtClean="0"/>
              <a:t>Himpunan</a:t>
            </a:r>
            <a:r>
              <a:rPr lang="en-US" sz="2800" dirty="0" smtClean="0"/>
              <a:t> </a:t>
            </a:r>
            <a:r>
              <a:rPr lang="en-US" sz="2800" i="1" dirty="0" smtClean="0"/>
              <a:t>fuzzy</a:t>
            </a:r>
          </a:p>
          <a:p>
            <a:pPr marL="514350" indent="-514350">
              <a:buNone/>
            </a:pPr>
            <a:r>
              <a:rPr lang="en-US" sz="2800" dirty="0" smtClean="0"/>
              <a:t>	</a:t>
            </a:r>
            <a:r>
              <a:rPr lang="en-US" sz="2800" dirty="0" err="1" smtClean="0"/>
              <a:t>Grup</a:t>
            </a:r>
            <a:r>
              <a:rPr lang="en-US" sz="2800" dirty="0" smtClean="0"/>
              <a:t> yang </a:t>
            </a:r>
            <a:r>
              <a:rPr lang="en-US" sz="2800" dirty="0" err="1" smtClean="0"/>
              <a:t>mewakili</a:t>
            </a:r>
            <a:r>
              <a:rPr lang="en-US" sz="2800" dirty="0" smtClean="0"/>
              <a:t> </a:t>
            </a:r>
            <a:r>
              <a:rPr lang="en-US" sz="2800" dirty="0" err="1" smtClean="0"/>
              <a:t>kondisi</a:t>
            </a:r>
            <a:r>
              <a:rPr lang="en-US" sz="2800" dirty="0" smtClean="0"/>
              <a:t> </a:t>
            </a:r>
            <a:r>
              <a:rPr lang="en-US" sz="2800" dirty="0" err="1" smtClean="0"/>
              <a:t>tertentu</a:t>
            </a:r>
            <a:r>
              <a:rPr lang="en-US" sz="2800" dirty="0" smtClean="0"/>
              <a:t> </a:t>
            </a:r>
            <a:r>
              <a:rPr lang="en-US" sz="2800" dirty="0" err="1" smtClean="0"/>
              <a:t>dalam</a:t>
            </a:r>
            <a:r>
              <a:rPr lang="en-US" sz="2800" dirty="0" smtClean="0"/>
              <a:t> </a:t>
            </a:r>
            <a:r>
              <a:rPr lang="en-US" sz="2800" dirty="0" err="1" smtClean="0"/>
              <a:t>suatu</a:t>
            </a:r>
            <a:r>
              <a:rPr lang="en-US" sz="2800" dirty="0" smtClean="0"/>
              <a:t> </a:t>
            </a:r>
            <a:r>
              <a:rPr lang="en-US" sz="2800" dirty="0" err="1" smtClean="0"/>
              <a:t>variabel</a:t>
            </a:r>
            <a:r>
              <a:rPr lang="en-US" sz="2800" dirty="0" smtClean="0"/>
              <a:t> </a:t>
            </a:r>
            <a:r>
              <a:rPr lang="en-US" sz="2800" i="1" dirty="0" smtClean="0"/>
              <a:t>fuzzy</a:t>
            </a:r>
          </a:p>
          <a:p>
            <a:pPr marL="514350" indent="-514350">
              <a:buNone/>
            </a:pPr>
            <a:r>
              <a:rPr lang="en-US" sz="2800" dirty="0" smtClean="0"/>
              <a:t>	</a:t>
            </a:r>
            <a:r>
              <a:rPr lang="en-US" sz="2800" dirty="0" err="1" smtClean="0"/>
              <a:t>Contoh</a:t>
            </a:r>
            <a:r>
              <a:rPr lang="en-US" sz="2800" dirty="0" smtClean="0"/>
              <a:t>: </a:t>
            </a:r>
            <a:r>
              <a:rPr lang="en-US" sz="2800" dirty="0" err="1" smtClean="0"/>
              <a:t>Variabel</a:t>
            </a:r>
            <a:r>
              <a:rPr lang="en-US" sz="2800" dirty="0" smtClean="0"/>
              <a:t> </a:t>
            </a:r>
            <a:r>
              <a:rPr lang="en-US" sz="2800" dirty="0" err="1" smtClean="0"/>
              <a:t>temperatur</a:t>
            </a:r>
            <a:r>
              <a:rPr lang="en-US" sz="2800" dirty="0" smtClean="0"/>
              <a:t> air </a:t>
            </a:r>
            <a:r>
              <a:rPr lang="en-US" sz="2800" dirty="0" err="1" smtClean="0"/>
              <a:t>dibagi</a:t>
            </a:r>
            <a:r>
              <a:rPr lang="en-US" sz="2800" dirty="0" smtClean="0"/>
              <a:t> </a:t>
            </a:r>
            <a:r>
              <a:rPr lang="en-US" sz="2800" dirty="0" err="1" smtClean="0"/>
              <a:t>menjadi</a:t>
            </a:r>
            <a:r>
              <a:rPr lang="en-US" sz="2800" dirty="0" smtClean="0"/>
              <a:t> 3 </a:t>
            </a:r>
            <a:r>
              <a:rPr lang="en-US" sz="2800" dirty="0" err="1" smtClean="0"/>
              <a:t>himpunan</a:t>
            </a:r>
            <a:r>
              <a:rPr lang="en-US" sz="2800" dirty="0" smtClean="0"/>
              <a:t> </a:t>
            </a:r>
            <a:r>
              <a:rPr lang="en-US" sz="2800" i="1" dirty="0" smtClean="0"/>
              <a:t>fuzzy</a:t>
            </a:r>
            <a:r>
              <a:rPr lang="en-US" sz="2800" dirty="0" smtClean="0"/>
              <a:t>: PANAS, DINGIN, SEJUK, </a:t>
            </a:r>
            <a:r>
              <a:rPr lang="en-US" sz="2800" dirty="0" err="1" smtClean="0"/>
              <a:t>dsb</a:t>
            </a: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514350" indent="-514350">
              <a:buFont typeface="+mj-lt"/>
              <a:buAutoNum type="arabicPeriod" startAt="3"/>
            </a:pPr>
            <a:r>
              <a:rPr lang="en-US" sz="2800" dirty="0" err="1" smtClean="0"/>
              <a:t>Semesta</a:t>
            </a:r>
            <a:r>
              <a:rPr lang="en-US" sz="2800" dirty="0" smtClean="0"/>
              <a:t> </a:t>
            </a:r>
            <a:r>
              <a:rPr lang="en-US" sz="2800" dirty="0" err="1" smtClean="0"/>
              <a:t>pembicaraan</a:t>
            </a:r>
            <a:endParaRPr lang="en-US" sz="2800" dirty="0" smtClean="0"/>
          </a:p>
          <a:p>
            <a:pPr marL="514350" indent="-514350">
              <a:buNone/>
            </a:pPr>
            <a:r>
              <a:rPr lang="en-US" sz="2800" dirty="0" smtClean="0"/>
              <a:t>	</a:t>
            </a:r>
            <a:r>
              <a:rPr lang="en-US" sz="2800" dirty="0" err="1" smtClean="0"/>
              <a:t>Keseluruhan</a:t>
            </a:r>
            <a:r>
              <a:rPr lang="en-US" sz="2800" dirty="0" smtClean="0"/>
              <a:t> </a:t>
            </a:r>
            <a:r>
              <a:rPr lang="en-US" sz="2800" dirty="0" err="1" smtClean="0"/>
              <a:t>nilai</a:t>
            </a:r>
            <a:r>
              <a:rPr lang="en-US" sz="2800" dirty="0" smtClean="0"/>
              <a:t> yang </a:t>
            </a:r>
            <a:r>
              <a:rPr lang="en-US" sz="2800" dirty="0" err="1" smtClean="0"/>
              <a:t>diperbolehkan</a:t>
            </a:r>
            <a:r>
              <a:rPr lang="en-US" sz="2800" dirty="0" smtClean="0"/>
              <a:t> </a:t>
            </a:r>
            <a:r>
              <a:rPr lang="en-US" sz="2800" dirty="0" err="1" smtClean="0"/>
              <a:t>untuk</a:t>
            </a:r>
            <a:r>
              <a:rPr lang="en-US" sz="2800" dirty="0" smtClean="0"/>
              <a:t> </a:t>
            </a:r>
            <a:r>
              <a:rPr lang="en-US" sz="2800" dirty="0" err="1" smtClean="0"/>
              <a:t>dioperasikan</a:t>
            </a:r>
            <a:r>
              <a:rPr lang="en-US" sz="2800" dirty="0" smtClean="0"/>
              <a:t> </a:t>
            </a:r>
            <a:r>
              <a:rPr lang="en-US" sz="2800" dirty="0" err="1" smtClean="0"/>
              <a:t>dengan</a:t>
            </a:r>
            <a:r>
              <a:rPr lang="en-US" sz="2800" dirty="0" smtClean="0"/>
              <a:t> </a:t>
            </a:r>
            <a:r>
              <a:rPr lang="en-US" sz="2800" dirty="0" err="1" smtClean="0"/>
              <a:t>variabel</a:t>
            </a:r>
            <a:r>
              <a:rPr lang="en-US" sz="2800" dirty="0" smtClean="0"/>
              <a:t> </a:t>
            </a:r>
            <a:r>
              <a:rPr lang="en-US" sz="2800" i="1" dirty="0" smtClean="0"/>
              <a:t>fuzzy</a:t>
            </a:r>
          </a:p>
          <a:p>
            <a:pPr marL="514350" indent="-514350">
              <a:buNone/>
            </a:pPr>
            <a:r>
              <a:rPr lang="en-US" sz="2800" dirty="0" smtClean="0"/>
              <a:t>	</a:t>
            </a:r>
            <a:r>
              <a:rPr lang="en-US" sz="2800" dirty="0" err="1" smtClean="0"/>
              <a:t>Contoh</a:t>
            </a:r>
            <a:r>
              <a:rPr lang="en-US" sz="2800" dirty="0" smtClean="0"/>
              <a:t>: </a:t>
            </a:r>
            <a:r>
              <a:rPr lang="en-US" sz="2800" dirty="0" err="1" smtClean="0"/>
              <a:t>semesta</a:t>
            </a:r>
            <a:r>
              <a:rPr lang="en-US" sz="2800" dirty="0" smtClean="0"/>
              <a:t> </a:t>
            </a:r>
            <a:r>
              <a:rPr lang="en-US" sz="2800" dirty="0" err="1" smtClean="0"/>
              <a:t>pembicaraan</a:t>
            </a:r>
            <a:r>
              <a:rPr lang="en-US" sz="2800" dirty="0" smtClean="0"/>
              <a:t> </a:t>
            </a:r>
            <a:r>
              <a:rPr lang="en-US" sz="2800" dirty="0" err="1" smtClean="0"/>
              <a:t>variabel</a:t>
            </a:r>
            <a:r>
              <a:rPr lang="en-US" sz="2800" dirty="0" smtClean="0"/>
              <a:t> </a:t>
            </a:r>
            <a:r>
              <a:rPr lang="en-US" sz="2800" dirty="0" err="1" smtClean="0"/>
              <a:t>umur</a:t>
            </a:r>
            <a:r>
              <a:rPr lang="en-US" sz="2800" dirty="0" smtClean="0"/>
              <a:t> </a:t>
            </a:r>
            <a:r>
              <a:rPr lang="en-US" sz="2800" dirty="0" err="1" smtClean="0"/>
              <a:t>adalah</a:t>
            </a:r>
            <a:r>
              <a:rPr lang="en-US" sz="2800" dirty="0" smtClean="0"/>
              <a:t> [0, </a:t>
            </a:r>
            <a:r>
              <a:rPr lang="en-US" sz="2800" dirty="0" smtClean="0">
                <a:sym typeface="Symbol"/>
              </a:rPr>
              <a:t></a:t>
            </a:r>
            <a:r>
              <a:rPr lang="en-US" sz="2800" dirty="0" smtClean="0"/>
              <a:t>]</a:t>
            </a:r>
          </a:p>
          <a:p>
            <a:pPr marL="514350" indent="-514350">
              <a:buNone/>
            </a:pPr>
            <a:endParaRPr lang="en-US" sz="2800" dirty="0" smtClean="0"/>
          </a:p>
          <a:p>
            <a:pPr marL="514350" indent="-514350">
              <a:buNone/>
            </a:pPr>
            <a:r>
              <a:rPr lang="en-US" sz="2800" dirty="0" smtClean="0"/>
              <a:t>4.   Domain</a:t>
            </a:r>
          </a:p>
          <a:p>
            <a:pPr marL="514350" indent="-514350">
              <a:buNone/>
            </a:pPr>
            <a:r>
              <a:rPr lang="en-US" sz="2800" dirty="0" smtClean="0"/>
              <a:t>       </a:t>
            </a:r>
            <a:r>
              <a:rPr lang="en-US" sz="2800" dirty="0" err="1" smtClean="0"/>
              <a:t>Keseluruhan</a:t>
            </a:r>
            <a:r>
              <a:rPr lang="en-US" sz="2800" dirty="0" smtClean="0"/>
              <a:t> </a:t>
            </a:r>
            <a:r>
              <a:rPr lang="en-US" sz="2800" dirty="0" err="1" smtClean="0"/>
              <a:t>nilai</a:t>
            </a:r>
            <a:r>
              <a:rPr lang="en-US" sz="2800" dirty="0" smtClean="0"/>
              <a:t> yang </a:t>
            </a:r>
            <a:r>
              <a:rPr lang="en-US" sz="2800" dirty="0" err="1" smtClean="0"/>
              <a:t>diperbolehkan</a:t>
            </a:r>
            <a:r>
              <a:rPr lang="en-US" sz="2800" dirty="0" smtClean="0"/>
              <a:t> </a:t>
            </a:r>
            <a:r>
              <a:rPr lang="en-US" sz="2800" dirty="0" err="1" smtClean="0"/>
              <a:t>untuk</a:t>
            </a:r>
            <a:r>
              <a:rPr lang="en-US" sz="2800" dirty="0" smtClean="0"/>
              <a:t> </a:t>
            </a:r>
            <a:r>
              <a:rPr lang="en-US" sz="2800" dirty="0" err="1" smtClean="0"/>
              <a:t>doperasikan</a:t>
            </a:r>
            <a:r>
              <a:rPr lang="en-US" sz="2800" dirty="0" smtClean="0"/>
              <a:t> </a:t>
            </a:r>
            <a:r>
              <a:rPr lang="en-US" sz="2800" dirty="0" err="1" smtClean="0"/>
              <a:t>dalam</a:t>
            </a:r>
            <a:r>
              <a:rPr lang="en-US" sz="2800" dirty="0" smtClean="0"/>
              <a:t> </a:t>
            </a:r>
            <a:r>
              <a:rPr lang="en-US" sz="2800" dirty="0" err="1" smtClean="0"/>
              <a:t>suatu</a:t>
            </a:r>
            <a:r>
              <a:rPr lang="en-US" sz="2800" dirty="0" smtClean="0"/>
              <a:t> </a:t>
            </a:r>
            <a:r>
              <a:rPr lang="en-US" sz="2800" dirty="0" err="1" smtClean="0"/>
              <a:t>himpunan</a:t>
            </a:r>
            <a:r>
              <a:rPr lang="en-US" sz="2800" dirty="0" smtClean="0"/>
              <a:t> </a:t>
            </a:r>
            <a:r>
              <a:rPr lang="en-US" sz="2800" i="1" dirty="0" smtClean="0"/>
              <a:t>fuzzy</a:t>
            </a:r>
          </a:p>
          <a:p>
            <a:pPr marL="514350" indent="-514350">
              <a:buNone/>
            </a:pPr>
            <a:r>
              <a:rPr lang="en-US" sz="2800" dirty="0" smtClean="0"/>
              <a:t>	</a:t>
            </a:r>
            <a:r>
              <a:rPr lang="en-US" sz="2800" dirty="0" err="1" smtClean="0"/>
              <a:t>Contoh</a:t>
            </a:r>
            <a:r>
              <a:rPr lang="en-US" sz="2800" dirty="0" smtClean="0"/>
              <a:t>: DINGIN = [0, 15]	</a:t>
            </a:r>
          </a:p>
          <a:p>
            <a:pPr marL="514350" indent="-514350">
              <a:buNone/>
            </a:pPr>
            <a:r>
              <a:rPr lang="en-US" sz="2800" dirty="0" smtClean="0"/>
              <a:t>			MUDA = [0, 35]</a:t>
            </a:r>
          </a:p>
          <a:p>
            <a:pPr marL="514350" indent="-514350">
              <a:buNone/>
            </a:pP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a:bodyPr>
          <a:lstStyle/>
          <a:p>
            <a:r>
              <a:rPr lang="en-US" sz="2400" b="1" dirty="0" err="1" smtClean="0"/>
              <a:t>Contoh</a:t>
            </a:r>
            <a:r>
              <a:rPr lang="en-US" sz="2400" b="1" dirty="0" smtClean="0"/>
              <a:t> 8</a:t>
            </a:r>
            <a:r>
              <a:rPr lang="en-US" sz="2400" dirty="0" smtClean="0"/>
              <a:t>: </a:t>
            </a:r>
            <a:r>
              <a:rPr lang="en-US" sz="2400" dirty="0" err="1" smtClean="0"/>
              <a:t>Misalkan</a:t>
            </a:r>
            <a:r>
              <a:rPr lang="en-US" sz="2400" dirty="0" smtClean="0"/>
              <a:t> </a:t>
            </a:r>
            <a:r>
              <a:rPr lang="en-US" sz="2400" dirty="0" err="1" smtClean="0"/>
              <a:t>variabel</a:t>
            </a:r>
            <a:r>
              <a:rPr lang="en-US" sz="2400" dirty="0" smtClean="0"/>
              <a:t> </a:t>
            </a:r>
            <a:r>
              <a:rPr lang="en-US" sz="2400" dirty="0" err="1" smtClean="0"/>
              <a:t>umur</a:t>
            </a:r>
            <a:r>
              <a:rPr lang="en-US" sz="2400" dirty="0" smtClean="0"/>
              <a:t> </a:t>
            </a:r>
            <a:r>
              <a:rPr lang="en-US" sz="2400" dirty="0" err="1" smtClean="0"/>
              <a:t>dibagi</a:t>
            </a:r>
            <a:r>
              <a:rPr lang="en-US" sz="2400" dirty="0" smtClean="0"/>
              <a:t> </a:t>
            </a:r>
            <a:r>
              <a:rPr lang="en-US" sz="2400" dirty="0" err="1" smtClean="0"/>
              <a:t>menjadi</a:t>
            </a:r>
            <a:r>
              <a:rPr lang="en-US" sz="2400" dirty="0" smtClean="0"/>
              <a:t> 3 </a:t>
            </a:r>
            <a:r>
              <a:rPr lang="en-US" sz="2400" dirty="0" err="1" smtClean="0"/>
              <a:t>kategori</a:t>
            </a:r>
            <a:endParaRPr lang="en-US" sz="2400" dirty="0" smtClean="0"/>
          </a:p>
          <a:p>
            <a:pPr lvl="2">
              <a:buNone/>
            </a:pPr>
            <a:r>
              <a:rPr lang="en-US" sz="1600" dirty="0" smtClean="0"/>
              <a:t>	</a:t>
            </a:r>
            <a:r>
              <a:rPr lang="en-US" dirty="0" smtClean="0"/>
              <a:t>MUDA    	:  </a:t>
            </a:r>
            <a:r>
              <a:rPr lang="en-US" dirty="0" err="1" smtClean="0"/>
              <a:t>umur</a:t>
            </a:r>
            <a:r>
              <a:rPr lang="en-US" dirty="0" smtClean="0"/>
              <a:t> &lt; 35 </a:t>
            </a:r>
            <a:r>
              <a:rPr lang="en-US" dirty="0" err="1" smtClean="0"/>
              <a:t>tahun</a:t>
            </a:r>
            <a:endParaRPr lang="en-US" dirty="0" smtClean="0"/>
          </a:p>
          <a:p>
            <a:pPr lvl="2">
              <a:buNone/>
            </a:pPr>
            <a:r>
              <a:rPr lang="en-US" dirty="0" smtClean="0"/>
              <a:t>    PARUHBAYA	: 35 </a:t>
            </a:r>
            <a:r>
              <a:rPr lang="en-US" dirty="0" smtClean="0">
                <a:sym typeface="Symbol"/>
              </a:rPr>
              <a:t> </a:t>
            </a:r>
            <a:r>
              <a:rPr lang="en-US" dirty="0" err="1" smtClean="0">
                <a:sym typeface="Symbol"/>
              </a:rPr>
              <a:t>umur</a:t>
            </a:r>
            <a:r>
              <a:rPr lang="en-US" dirty="0" smtClean="0">
                <a:sym typeface="Symbol"/>
              </a:rPr>
              <a:t>  55 </a:t>
            </a:r>
            <a:r>
              <a:rPr lang="en-US" dirty="0" err="1" smtClean="0">
                <a:sym typeface="Symbol"/>
              </a:rPr>
              <a:t>tahun</a:t>
            </a:r>
            <a:endParaRPr lang="en-US" dirty="0" smtClean="0">
              <a:sym typeface="Symbol"/>
            </a:endParaRPr>
          </a:p>
          <a:p>
            <a:pPr lvl="2">
              <a:buNone/>
            </a:pPr>
            <a:r>
              <a:rPr lang="en-US" dirty="0" smtClean="0">
                <a:sym typeface="Symbol"/>
              </a:rPr>
              <a:t>	TUA		: </a:t>
            </a:r>
            <a:r>
              <a:rPr lang="en-US" dirty="0" err="1" smtClean="0">
                <a:sym typeface="Symbol"/>
              </a:rPr>
              <a:t>umur</a:t>
            </a:r>
            <a:r>
              <a:rPr lang="en-US" dirty="0" smtClean="0">
                <a:sym typeface="Symbol"/>
              </a:rPr>
              <a:t> &gt; 55 </a:t>
            </a:r>
            <a:r>
              <a:rPr lang="en-US" dirty="0" err="1" smtClean="0">
                <a:sym typeface="Symbol"/>
              </a:rPr>
              <a:t>tahun</a:t>
            </a:r>
            <a:endParaRPr lang="en-US" dirty="0" smtClean="0"/>
          </a:p>
          <a:p>
            <a:pPr>
              <a:buNone/>
            </a:pPr>
            <a:r>
              <a:rPr lang="en-US" sz="2400" dirty="0" smtClean="0"/>
              <a:t> </a:t>
            </a:r>
            <a:r>
              <a:rPr lang="en-US" sz="2400" b="1" u="sng" dirty="0" smtClean="0"/>
              <a:t>Crisp Set</a:t>
            </a:r>
          </a:p>
          <a:p>
            <a:pPr>
              <a:buNone/>
            </a:pPr>
            <a:endParaRPr lang="en-US" sz="2400" dirty="0" smtClean="0">
              <a:sym typeface="Symbol"/>
            </a:endParaRPr>
          </a:p>
          <a:p>
            <a:pPr>
              <a:buNone/>
            </a:pPr>
            <a:r>
              <a:rPr lang="en-US" sz="2400" dirty="0" smtClean="0">
                <a:sym typeface="Symbol"/>
              </a:rPr>
              <a:t>(x)                               (x)                                   (x)             </a:t>
            </a:r>
            <a:endParaRPr lang="en-US" sz="2400" dirty="0" smtClean="0"/>
          </a:p>
          <a:p>
            <a:pPr>
              <a:buNone/>
            </a:pPr>
            <a:r>
              <a:rPr lang="en-US" sz="2400" dirty="0" smtClean="0"/>
              <a:t>   1			    1			      1		</a:t>
            </a:r>
          </a:p>
          <a:p>
            <a:pPr>
              <a:buNone/>
            </a:pPr>
            <a:endParaRPr lang="en-US" sz="2400" dirty="0" smtClean="0"/>
          </a:p>
          <a:p>
            <a:pPr>
              <a:buNone/>
            </a:pPr>
            <a:r>
              <a:rPr lang="en-US" sz="2400" dirty="0" smtClean="0"/>
              <a:t>	</a:t>
            </a:r>
          </a:p>
          <a:p>
            <a:pPr>
              <a:buNone/>
            </a:pPr>
            <a:r>
              <a:rPr lang="en-US" sz="2400" dirty="0" smtClean="0"/>
              <a:t>  0                                 x    0                               x       0                            x</a:t>
            </a:r>
          </a:p>
          <a:p>
            <a:pPr>
              <a:buNone/>
            </a:pPr>
            <a:r>
              <a:rPr lang="en-US" sz="2400" dirty="0" smtClean="0"/>
              <a:t>                         35		35	  55		 55</a:t>
            </a:r>
          </a:p>
          <a:p>
            <a:pPr>
              <a:buNone/>
            </a:pPr>
            <a:r>
              <a:rPr lang="en-US" sz="2400" dirty="0" err="1" smtClean="0"/>
              <a:t>Jika</a:t>
            </a:r>
            <a:r>
              <a:rPr lang="en-US" sz="2400" dirty="0" smtClean="0"/>
              <a:t> x = 34 </a:t>
            </a:r>
            <a:r>
              <a:rPr lang="en-US" sz="2400" dirty="0" err="1" smtClean="0"/>
              <a:t>tahun</a:t>
            </a:r>
            <a:r>
              <a:rPr lang="en-US" sz="2400" dirty="0" smtClean="0"/>
              <a:t> </a:t>
            </a:r>
            <a:r>
              <a:rPr lang="en-US" sz="2400" dirty="0" smtClean="0">
                <a:sym typeface="Wingdings" pitchFamily="2" charset="2"/>
              </a:rPr>
              <a:t> </a:t>
            </a:r>
            <a:r>
              <a:rPr lang="en-US" sz="2400" dirty="0" smtClean="0">
                <a:sym typeface="Symbol"/>
              </a:rPr>
              <a:t></a:t>
            </a:r>
            <a:r>
              <a:rPr lang="en-US" sz="2400" baseline="-25000" dirty="0" smtClean="0">
                <a:sym typeface="Symbol"/>
              </a:rPr>
              <a:t>MUDA</a:t>
            </a:r>
            <a:r>
              <a:rPr lang="en-US" sz="2400" dirty="0" smtClean="0">
                <a:sym typeface="Symbol"/>
              </a:rPr>
              <a:t>(x) = 1</a:t>
            </a:r>
          </a:p>
          <a:p>
            <a:pPr>
              <a:buNone/>
            </a:pPr>
            <a:r>
              <a:rPr lang="en-US" sz="2400" dirty="0" err="1" smtClean="0">
                <a:sym typeface="Symbol"/>
              </a:rPr>
              <a:t>Jika</a:t>
            </a:r>
            <a:r>
              <a:rPr lang="en-US" sz="2400" dirty="0" smtClean="0">
                <a:sym typeface="Symbol"/>
              </a:rPr>
              <a:t> x = 35,5 </a:t>
            </a:r>
            <a:r>
              <a:rPr lang="en-US" sz="2400" dirty="0" err="1" smtClean="0">
                <a:sym typeface="Symbol"/>
              </a:rPr>
              <a:t>tahun</a:t>
            </a:r>
            <a:r>
              <a:rPr lang="en-US" sz="2400" dirty="0" smtClean="0">
                <a:sym typeface="Symbol"/>
              </a:rPr>
              <a:t> </a:t>
            </a:r>
            <a:r>
              <a:rPr lang="en-US" sz="2400" dirty="0" smtClean="0">
                <a:sym typeface="Wingdings" pitchFamily="2" charset="2"/>
              </a:rPr>
              <a:t> </a:t>
            </a:r>
            <a:r>
              <a:rPr lang="en-US" sz="2400" dirty="0" smtClean="0">
                <a:sym typeface="Symbol"/>
              </a:rPr>
              <a:t></a:t>
            </a:r>
            <a:r>
              <a:rPr lang="en-US" sz="2400" baseline="-25000" dirty="0" smtClean="0">
                <a:sym typeface="Symbol"/>
              </a:rPr>
              <a:t>MUDA</a:t>
            </a:r>
            <a:r>
              <a:rPr lang="en-US" sz="2400" dirty="0" smtClean="0">
                <a:sym typeface="Symbol"/>
              </a:rPr>
              <a:t>(x) = 0  </a:t>
            </a:r>
            <a:r>
              <a:rPr lang="en-US" sz="2400" dirty="0" smtClean="0">
                <a:sym typeface="Wingdings" pitchFamily="2" charset="2"/>
              </a:rPr>
              <a:t> </a:t>
            </a:r>
            <a:r>
              <a:rPr lang="en-US" sz="2400" dirty="0" err="1" smtClean="0">
                <a:sym typeface="Wingdings" pitchFamily="2" charset="2"/>
              </a:rPr>
              <a:t>Tidak</a:t>
            </a:r>
            <a:r>
              <a:rPr lang="en-US" sz="2400" dirty="0" smtClean="0">
                <a:sym typeface="Wingdings" pitchFamily="2" charset="2"/>
              </a:rPr>
              <a:t> </a:t>
            </a:r>
            <a:r>
              <a:rPr lang="en-US" sz="2400" dirty="0" err="1" smtClean="0">
                <a:sym typeface="Wingdings" pitchFamily="2" charset="2"/>
              </a:rPr>
              <a:t>muda</a:t>
            </a:r>
            <a:endParaRPr lang="en-US" sz="24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25</a:t>
            </a:fld>
            <a:endParaRPr lang="en-US"/>
          </a:p>
        </p:txBody>
      </p:sp>
      <p:cxnSp>
        <p:nvCxnSpPr>
          <p:cNvPr id="6" name="Straight Connector 5"/>
          <p:cNvCxnSpPr/>
          <p:nvPr/>
        </p:nvCxnSpPr>
        <p:spPr>
          <a:xfrm rot="5400000">
            <a:off x="266700" y="4381500"/>
            <a:ext cx="1447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90600" y="5105400"/>
            <a:ext cx="2209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010694" y="4380706"/>
            <a:ext cx="1447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33800" y="5105400"/>
            <a:ext cx="2209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629400" y="5105400"/>
            <a:ext cx="2209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906294" y="4380706"/>
            <a:ext cx="1447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990600" y="4114800"/>
            <a:ext cx="1371600" cy="9906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191000" y="4114800"/>
            <a:ext cx="1295400" cy="9906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rot="5400000" flipH="1" flipV="1">
            <a:off x="6591300" y="4610100"/>
            <a:ext cx="9906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086600" y="4114800"/>
            <a:ext cx="1447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7048500" y="4229100"/>
            <a:ext cx="3048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7010400" y="4191000"/>
            <a:ext cx="6858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7010400" y="4191000"/>
            <a:ext cx="9906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7391400" y="4267200"/>
            <a:ext cx="9144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7734300" y="4229100"/>
            <a:ext cx="9906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8153400" y="4572000"/>
            <a:ext cx="6096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8420100" y="4838700"/>
            <a:ext cx="304800" cy="2286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a:bodyPr>
          <a:lstStyle/>
          <a:p>
            <a:pPr>
              <a:buNone/>
            </a:pPr>
            <a:r>
              <a:rPr lang="en-US" sz="2400" b="1" dirty="0" smtClean="0"/>
              <a:t>Fuzzy Set</a:t>
            </a:r>
          </a:p>
          <a:p>
            <a:pPr>
              <a:buNone/>
            </a:pPr>
            <a:endParaRPr lang="en-US" sz="2400" b="1" dirty="0" smtClean="0"/>
          </a:p>
          <a:p>
            <a:pPr>
              <a:buNone/>
            </a:pPr>
            <a:r>
              <a:rPr lang="en-US" sz="2400" b="1" dirty="0" smtClean="0"/>
              <a:t>     </a:t>
            </a:r>
            <a:r>
              <a:rPr lang="en-US" sz="2400" dirty="0" smtClean="0">
                <a:sym typeface="Symbol"/>
              </a:rPr>
              <a:t>(x)</a:t>
            </a:r>
            <a:endParaRPr lang="en-US" sz="2400" b="1" dirty="0" smtClean="0"/>
          </a:p>
          <a:p>
            <a:pPr>
              <a:buNone/>
            </a:pPr>
            <a:r>
              <a:rPr lang="en-US" sz="2400" dirty="0" smtClean="0"/>
              <a:t>	       1   </a:t>
            </a:r>
            <a:r>
              <a:rPr lang="en-US" sz="2400" baseline="30000" dirty="0" smtClean="0"/>
              <a:t>MUDA		       PARUHBAYA		TUA	</a:t>
            </a:r>
          </a:p>
          <a:p>
            <a:pPr>
              <a:buNone/>
            </a:pPr>
            <a:endParaRPr lang="en-US" sz="2400" baseline="30000" dirty="0" smtClean="0"/>
          </a:p>
          <a:p>
            <a:pPr>
              <a:buNone/>
            </a:pPr>
            <a:r>
              <a:rPr lang="en-US" sz="2400" baseline="30000" dirty="0" smtClean="0"/>
              <a:t> </a:t>
            </a:r>
          </a:p>
          <a:p>
            <a:pPr>
              <a:buNone/>
            </a:pPr>
            <a:r>
              <a:rPr lang="en-US" sz="2400" baseline="30000" dirty="0" smtClean="0"/>
              <a:t>            0.50  </a:t>
            </a:r>
          </a:p>
          <a:p>
            <a:pPr>
              <a:buNone/>
            </a:pPr>
            <a:r>
              <a:rPr lang="en-US" sz="2400" baseline="30000" dirty="0" smtClean="0"/>
              <a:t>            0.25</a:t>
            </a:r>
          </a:p>
          <a:p>
            <a:pPr>
              <a:buNone/>
            </a:pPr>
            <a:endParaRPr lang="en-US" sz="2400" baseline="30000" dirty="0" smtClean="0"/>
          </a:p>
          <a:p>
            <a:pPr>
              <a:buNone/>
            </a:pPr>
            <a:r>
              <a:rPr lang="en-US" sz="2400" baseline="30000" dirty="0" smtClean="0"/>
              <a:t>		</a:t>
            </a:r>
            <a:r>
              <a:rPr lang="en-US" sz="2000" dirty="0" smtClean="0"/>
              <a:t>0	25    35      40      45     50     55     65                 x  (</a:t>
            </a:r>
            <a:r>
              <a:rPr lang="en-US" sz="2000" dirty="0" err="1" smtClean="0"/>
              <a:t>umur</a:t>
            </a:r>
            <a:r>
              <a:rPr lang="en-US" sz="2000" dirty="0" smtClean="0"/>
              <a:t>)</a:t>
            </a:r>
          </a:p>
          <a:p>
            <a:pPr>
              <a:buNone/>
            </a:pPr>
            <a:endParaRPr lang="en-US" sz="2400" dirty="0" smtClean="0"/>
          </a:p>
          <a:p>
            <a:pPr>
              <a:buNone/>
            </a:pPr>
            <a:r>
              <a:rPr lang="en-US" sz="2400" dirty="0" err="1" smtClean="0"/>
              <a:t>Jika</a:t>
            </a:r>
            <a:r>
              <a:rPr lang="en-US" sz="2400" dirty="0" smtClean="0"/>
              <a:t> x = 40 </a:t>
            </a:r>
            <a:r>
              <a:rPr lang="en-US" sz="2400" dirty="0" smtClean="0">
                <a:sym typeface="Wingdings" pitchFamily="2" charset="2"/>
              </a:rPr>
              <a:t> </a:t>
            </a:r>
            <a:r>
              <a:rPr lang="en-US" sz="2400" dirty="0" smtClean="0">
                <a:sym typeface="Symbol"/>
              </a:rPr>
              <a:t></a:t>
            </a:r>
            <a:r>
              <a:rPr lang="en-US" sz="2400" baseline="-25000" dirty="0" smtClean="0">
                <a:sym typeface="Symbol"/>
              </a:rPr>
              <a:t>MUDA</a:t>
            </a:r>
            <a:r>
              <a:rPr lang="en-US" sz="2400" dirty="0" smtClean="0">
                <a:sym typeface="Symbol"/>
              </a:rPr>
              <a:t>(x) = 0.25, </a:t>
            </a:r>
            <a:r>
              <a:rPr lang="en-US" sz="2400" baseline="-25000" dirty="0" smtClean="0">
                <a:sym typeface="Symbol"/>
              </a:rPr>
              <a:t>PARUHBAYA</a:t>
            </a:r>
            <a:r>
              <a:rPr lang="en-US" sz="2400" dirty="0" smtClean="0">
                <a:sym typeface="Symbol"/>
              </a:rPr>
              <a:t>(x) = 0.50, </a:t>
            </a:r>
            <a:r>
              <a:rPr lang="en-US" sz="2400" baseline="-25000" dirty="0" smtClean="0">
                <a:sym typeface="Symbol"/>
              </a:rPr>
              <a:t>TUA</a:t>
            </a:r>
            <a:r>
              <a:rPr lang="en-US" sz="2400" dirty="0" smtClean="0">
                <a:sym typeface="Symbol"/>
              </a:rPr>
              <a:t>(x) = 0</a:t>
            </a:r>
          </a:p>
          <a:p>
            <a:pPr>
              <a:buNone/>
            </a:pPr>
            <a:endParaRPr lang="en-US" sz="2400" dirty="0" smtClean="0">
              <a:sym typeface="Symbol"/>
            </a:endParaRPr>
          </a:p>
          <a:p>
            <a:pPr>
              <a:buNone/>
            </a:pPr>
            <a:r>
              <a:rPr lang="en-US" sz="2400" dirty="0" err="1" smtClean="0"/>
              <a:t>Jika</a:t>
            </a:r>
            <a:r>
              <a:rPr lang="en-US" sz="2400" dirty="0" smtClean="0"/>
              <a:t> x = 50 </a:t>
            </a:r>
            <a:r>
              <a:rPr lang="en-US" sz="2400" dirty="0" smtClean="0">
                <a:sym typeface="Wingdings" pitchFamily="2" charset="2"/>
              </a:rPr>
              <a:t> </a:t>
            </a:r>
            <a:r>
              <a:rPr lang="en-US" sz="2400" dirty="0" smtClean="0">
                <a:sym typeface="Symbol"/>
              </a:rPr>
              <a:t></a:t>
            </a:r>
            <a:r>
              <a:rPr lang="en-US" sz="2400" baseline="-25000" dirty="0" smtClean="0">
                <a:sym typeface="Symbol"/>
              </a:rPr>
              <a:t>MUDA</a:t>
            </a:r>
            <a:r>
              <a:rPr lang="en-US" sz="2400" dirty="0" smtClean="0">
                <a:sym typeface="Symbol"/>
              </a:rPr>
              <a:t>(x) = 0, </a:t>
            </a:r>
            <a:r>
              <a:rPr lang="en-US" sz="2400" baseline="-25000" dirty="0" smtClean="0">
                <a:sym typeface="Symbol"/>
              </a:rPr>
              <a:t>PARUHBAYA</a:t>
            </a:r>
            <a:r>
              <a:rPr lang="en-US" sz="2400" dirty="0" smtClean="0">
                <a:sym typeface="Symbol"/>
              </a:rPr>
              <a:t>(x) = 0.50, </a:t>
            </a:r>
            <a:r>
              <a:rPr lang="en-US" sz="2400" baseline="-25000" dirty="0" smtClean="0">
                <a:sym typeface="Symbol"/>
              </a:rPr>
              <a:t>TUA</a:t>
            </a:r>
            <a:r>
              <a:rPr lang="en-US" sz="2400" dirty="0" smtClean="0">
                <a:sym typeface="Symbol"/>
              </a:rPr>
              <a:t>(x) = 0.25</a:t>
            </a:r>
          </a:p>
          <a:p>
            <a:pPr>
              <a:buNone/>
            </a:pPr>
            <a:endParaRPr lang="en-US" sz="2400" dirty="0" smtClean="0">
              <a:sym typeface="Symbol"/>
            </a:endParaRPr>
          </a:p>
          <a:p>
            <a:pPr>
              <a:buNone/>
            </a:pPr>
            <a:r>
              <a:rPr lang="en-US" sz="2400" dirty="0" smtClean="0">
                <a:sym typeface="Symbol"/>
              </a:rPr>
              <a:t>		      	 	</a:t>
            </a:r>
            <a:r>
              <a:rPr lang="en-US" sz="2400" dirty="0" smtClean="0">
                <a:solidFill>
                  <a:srgbClr val="FF0000"/>
                </a:solidFill>
                <a:sym typeface="Symbol"/>
              </a:rPr>
              <a:t>FUZZY SET LEBIH ADIL!</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48233AD0-2C75-41E0-857D-84B9590E293A}" type="slidenum">
              <a:rPr lang="en-US" smtClean="0"/>
              <a:pPr/>
              <a:t>26</a:t>
            </a:fld>
            <a:endParaRPr lang="en-US"/>
          </a:p>
        </p:txBody>
      </p:sp>
      <p:cxnSp>
        <p:nvCxnSpPr>
          <p:cNvPr id="5" name="Straight Connector 4"/>
          <p:cNvCxnSpPr/>
          <p:nvPr/>
        </p:nvCxnSpPr>
        <p:spPr>
          <a:xfrm rot="5400000">
            <a:off x="496094" y="2551906"/>
            <a:ext cx="2209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00200" y="3657600"/>
            <a:ext cx="58674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00200" y="2133600"/>
            <a:ext cx="9144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2133600"/>
            <a:ext cx="1600200" cy="1524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3848100" y="2324100"/>
            <a:ext cx="1600200" cy="1066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flipH="1" flipV="1">
            <a:off x="3313906" y="2857500"/>
            <a:ext cx="1600994"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781300" y="2324100"/>
            <a:ext cx="1600200" cy="1066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flipV="1">
            <a:off x="4114800" y="2133600"/>
            <a:ext cx="1600200" cy="1524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715000" y="2133600"/>
            <a:ext cx="9144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flipH="1" flipV="1">
            <a:off x="1752997" y="2895203"/>
            <a:ext cx="1524000"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4953397" y="2895203"/>
            <a:ext cx="1524000"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flipH="1" flipV="1">
            <a:off x="3200400" y="3276600"/>
            <a:ext cx="9144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0800000">
            <a:off x="1600200" y="3200400"/>
            <a:ext cx="30480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a:off x="1600200" y="2819400"/>
            <a:ext cx="30480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flipH="1" flipV="1">
            <a:off x="4229100" y="3238500"/>
            <a:ext cx="8382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Fungsi</a:t>
            </a:r>
            <a:r>
              <a:rPr lang="en-US" b="1" dirty="0" smtClean="0"/>
              <a:t> </a:t>
            </a:r>
            <a:r>
              <a:rPr lang="en-US" b="1" dirty="0" err="1" smtClean="0"/>
              <a:t>Keanggotaan</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AutoNum type="arabicPeriod"/>
            </a:pPr>
            <a:r>
              <a:rPr lang="en-US" sz="2800" dirty="0" smtClean="0"/>
              <a:t>Linier</a:t>
            </a:r>
          </a:p>
          <a:p>
            <a:pPr marL="514350" indent="-514350">
              <a:buNone/>
            </a:pPr>
            <a:r>
              <a:rPr lang="en-US" sz="2800" dirty="0" smtClean="0">
                <a:sym typeface="Symbol"/>
              </a:rPr>
              <a:t>        (x)</a:t>
            </a:r>
          </a:p>
          <a:p>
            <a:pPr marL="514350" indent="-514350">
              <a:buNone/>
            </a:pPr>
            <a:r>
              <a:rPr lang="en-US" sz="2800" dirty="0" smtClean="0">
                <a:sym typeface="Symbol"/>
              </a:rPr>
              <a:t>            1</a:t>
            </a:r>
          </a:p>
          <a:p>
            <a:pPr marL="514350" indent="-514350">
              <a:buNone/>
            </a:pPr>
            <a:endParaRPr lang="en-US" sz="2800" dirty="0" smtClean="0">
              <a:sym typeface="Symbol"/>
            </a:endParaRPr>
          </a:p>
          <a:p>
            <a:pPr marL="514350" indent="-514350">
              <a:buNone/>
            </a:pPr>
            <a:endParaRPr lang="en-US" sz="2800" dirty="0" smtClean="0">
              <a:sym typeface="Symbol"/>
            </a:endParaRPr>
          </a:p>
          <a:p>
            <a:pPr marL="514350" indent="-514350">
              <a:buNone/>
            </a:pPr>
            <a:r>
              <a:rPr lang="en-US" sz="2800" dirty="0" smtClean="0">
                <a:sym typeface="Symbol"/>
              </a:rPr>
              <a:t>							 x</a:t>
            </a:r>
          </a:p>
          <a:p>
            <a:pPr marL="514350" indent="-514350">
              <a:buNone/>
            </a:pPr>
            <a:r>
              <a:rPr lang="en-US" sz="2800" dirty="0" smtClean="0">
                <a:sym typeface="Symbol"/>
              </a:rPr>
              <a:t>		 0	 a			      b</a:t>
            </a: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27</a:t>
            </a:fld>
            <a:endParaRPr lang="en-US"/>
          </a:p>
        </p:txBody>
      </p:sp>
      <p:cxnSp>
        <p:nvCxnSpPr>
          <p:cNvPr id="5" name="Straight Connector 4"/>
          <p:cNvCxnSpPr/>
          <p:nvPr/>
        </p:nvCxnSpPr>
        <p:spPr>
          <a:xfrm rot="5400000">
            <a:off x="724694" y="3618706"/>
            <a:ext cx="2209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4724400"/>
            <a:ext cx="43434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flipV="1">
            <a:off x="2590800" y="2895600"/>
            <a:ext cx="3048000" cy="1828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1828800" y="2895600"/>
            <a:ext cx="38100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flipH="1" flipV="1">
            <a:off x="4724797" y="3809603"/>
            <a:ext cx="1828800"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nvGraphicFramePr>
        <p:xfrm>
          <a:off x="2209800" y="5334000"/>
          <a:ext cx="3913761" cy="1295400"/>
        </p:xfrm>
        <a:graphic>
          <a:graphicData uri="http://schemas.openxmlformats.org/presentationml/2006/ole">
            <mc:AlternateContent xmlns:mc="http://schemas.openxmlformats.org/markup-compatibility/2006">
              <mc:Choice xmlns:v="urn:schemas-microsoft-com:vml" Requires="v">
                <p:oleObj spid="_x0000_s35844" name="Equation" r:id="rId3" imgW="1803240" imgH="596880" progId="Equation.3">
                  <p:embed/>
                </p:oleObj>
              </mc:Choice>
              <mc:Fallback>
                <p:oleObj name="Equation" r:id="rId3" imgW="1803240" imgH="5968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5334000"/>
                        <a:ext cx="3913761"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marL="514350" indent="-514350">
              <a:buNone/>
            </a:pPr>
            <a:r>
              <a:rPr lang="en-US" sz="2800" dirty="0" smtClean="0"/>
              <a:t>2. </a:t>
            </a:r>
            <a:r>
              <a:rPr lang="en-US" sz="2800" dirty="0" err="1" smtClean="0"/>
              <a:t>Segitiga</a:t>
            </a:r>
            <a:endParaRPr lang="en-US" sz="2800" dirty="0" smtClean="0"/>
          </a:p>
          <a:p>
            <a:pPr marL="514350" indent="-514350">
              <a:buNone/>
            </a:pPr>
            <a:r>
              <a:rPr lang="en-US" sz="2800" dirty="0" smtClean="0">
                <a:sym typeface="Symbol"/>
              </a:rPr>
              <a:t>       </a:t>
            </a:r>
          </a:p>
          <a:p>
            <a:pPr marL="514350" indent="-514350">
              <a:buNone/>
            </a:pPr>
            <a:r>
              <a:rPr lang="en-US" sz="2800" dirty="0" smtClean="0">
                <a:sym typeface="Symbol"/>
              </a:rPr>
              <a:t>	 (x)</a:t>
            </a:r>
          </a:p>
          <a:p>
            <a:pPr marL="514350" indent="-514350">
              <a:buNone/>
            </a:pPr>
            <a:r>
              <a:rPr lang="en-US" sz="2800" dirty="0" smtClean="0">
                <a:sym typeface="Symbol"/>
              </a:rPr>
              <a:t>            1</a:t>
            </a:r>
          </a:p>
          <a:p>
            <a:pPr marL="514350" indent="-514350">
              <a:buNone/>
            </a:pPr>
            <a:endParaRPr lang="en-US" sz="2800" dirty="0" smtClean="0">
              <a:sym typeface="Symbol"/>
            </a:endParaRPr>
          </a:p>
          <a:p>
            <a:pPr marL="514350" indent="-514350">
              <a:buNone/>
            </a:pPr>
            <a:endParaRPr lang="en-US" sz="2800" dirty="0" smtClean="0">
              <a:sym typeface="Symbol"/>
            </a:endParaRPr>
          </a:p>
          <a:p>
            <a:pPr marL="514350" indent="-514350">
              <a:buNone/>
            </a:pPr>
            <a:r>
              <a:rPr lang="en-US" sz="2800" dirty="0" smtClean="0">
                <a:sym typeface="Symbol"/>
              </a:rPr>
              <a:t>				</a:t>
            </a:r>
          </a:p>
          <a:p>
            <a:pPr marL="514350" indent="-514350">
              <a:buNone/>
            </a:pPr>
            <a:r>
              <a:rPr lang="en-US" sz="2800" dirty="0" smtClean="0">
                <a:sym typeface="Symbol"/>
              </a:rPr>
              <a:t>				             	               x</a:t>
            </a:r>
          </a:p>
          <a:p>
            <a:pPr marL="514350" indent="-514350">
              <a:buNone/>
            </a:pPr>
            <a:r>
              <a:rPr lang="en-US" sz="2800" dirty="0" smtClean="0">
                <a:sym typeface="Symbol"/>
              </a:rPr>
              <a:t>		 0           a	       b	          c</a:t>
            </a: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28</a:t>
            </a:fld>
            <a:endParaRPr lang="en-US"/>
          </a:p>
        </p:txBody>
      </p:sp>
      <p:cxnSp>
        <p:nvCxnSpPr>
          <p:cNvPr id="5" name="Straight Connector 4"/>
          <p:cNvCxnSpPr/>
          <p:nvPr/>
        </p:nvCxnSpPr>
        <p:spPr>
          <a:xfrm rot="5400000">
            <a:off x="343694" y="3161506"/>
            <a:ext cx="2971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4648200"/>
            <a:ext cx="43434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V="1">
            <a:off x="3276600" y="2895600"/>
            <a:ext cx="2362200" cy="1143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1752600" y="2286000"/>
            <a:ext cx="21336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flipH="1" flipV="1">
            <a:off x="2705100" y="3543300"/>
            <a:ext cx="23622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2095500" y="2857500"/>
            <a:ext cx="2362200" cy="1219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36867" name="Object 3"/>
          <p:cNvGraphicFramePr>
            <a:graphicFrameLocks noChangeAspect="1"/>
          </p:cNvGraphicFramePr>
          <p:nvPr/>
        </p:nvGraphicFramePr>
        <p:xfrm>
          <a:off x="1852613" y="5334000"/>
          <a:ext cx="4629150" cy="1295400"/>
        </p:xfrm>
        <a:graphic>
          <a:graphicData uri="http://schemas.openxmlformats.org/presentationml/2006/ole">
            <mc:AlternateContent xmlns:mc="http://schemas.openxmlformats.org/markup-compatibility/2006">
              <mc:Choice xmlns:v="urn:schemas-microsoft-com:vml" Requires="v">
                <p:oleObj spid="_x0000_s36869" name="Equation" r:id="rId3" imgW="2133360" imgH="596880" progId="Equation.3">
                  <p:embed/>
                </p:oleObj>
              </mc:Choice>
              <mc:Fallback>
                <p:oleObj name="Equation" r:id="rId3" imgW="2133360" imgH="5968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2613" y="5334000"/>
                        <a:ext cx="462915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marL="514350" indent="-514350">
              <a:buNone/>
            </a:pPr>
            <a:r>
              <a:rPr lang="en-US" sz="2800" dirty="0" smtClean="0"/>
              <a:t>3. </a:t>
            </a:r>
            <a:r>
              <a:rPr lang="en-US" sz="2800" dirty="0" err="1" smtClean="0"/>
              <a:t>Trapesium</a:t>
            </a:r>
            <a:endParaRPr lang="en-US" sz="2800" dirty="0" smtClean="0"/>
          </a:p>
          <a:p>
            <a:pPr marL="514350" indent="-514350">
              <a:buNone/>
            </a:pPr>
            <a:r>
              <a:rPr lang="en-US" sz="2800" dirty="0" smtClean="0">
                <a:sym typeface="Symbol"/>
              </a:rPr>
              <a:t>       </a:t>
            </a:r>
          </a:p>
          <a:p>
            <a:pPr marL="514350" indent="-514350">
              <a:buNone/>
            </a:pPr>
            <a:r>
              <a:rPr lang="en-US" sz="2800" dirty="0" smtClean="0">
                <a:sym typeface="Symbol"/>
              </a:rPr>
              <a:t>	 (x)</a:t>
            </a:r>
          </a:p>
          <a:p>
            <a:pPr marL="514350" indent="-514350">
              <a:buNone/>
            </a:pPr>
            <a:r>
              <a:rPr lang="en-US" sz="2800" dirty="0" smtClean="0">
                <a:sym typeface="Symbol"/>
              </a:rPr>
              <a:t>            1</a:t>
            </a:r>
          </a:p>
          <a:p>
            <a:pPr marL="514350" indent="-514350">
              <a:buNone/>
            </a:pPr>
            <a:endParaRPr lang="en-US" sz="2800" dirty="0" smtClean="0">
              <a:sym typeface="Symbol"/>
            </a:endParaRPr>
          </a:p>
          <a:p>
            <a:pPr marL="514350" indent="-514350">
              <a:buNone/>
            </a:pPr>
            <a:endParaRPr lang="en-US" sz="2800" dirty="0" smtClean="0">
              <a:sym typeface="Symbol"/>
            </a:endParaRPr>
          </a:p>
          <a:p>
            <a:pPr marL="514350" indent="-514350">
              <a:buNone/>
            </a:pPr>
            <a:r>
              <a:rPr lang="en-US" sz="2800" dirty="0" smtClean="0">
                <a:sym typeface="Symbol"/>
              </a:rPr>
              <a:t>				</a:t>
            </a:r>
          </a:p>
          <a:p>
            <a:pPr marL="514350" indent="-514350">
              <a:buNone/>
            </a:pPr>
            <a:r>
              <a:rPr lang="en-US" sz="2800" dirty="0" smtClean="0">
                <a:sym typeface="Symbol"/>
              </a:rPr>
              <a:t>				             	                                  x</a:t>
            </a:r>
          </a:p>
          <a:p>
            <a:pPr marL="514350" indent="-514350">
              <a:buNone/>
            </a:pPr>
            <a:r>
              <a:rPr lang="en-US" sz="2800" dirty="0" smtClean="0">
                <a:sym typeface="Symbol"/>
              </a:rPr>
              <a:t>		 0           a	       b	                     c             d</a:t>
            </a: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29</a:t>
            </a:fld>
            <a:endParaRPr lang="en-US"/>
          </a:p>
        </p:txBody>
      </p:sp>
      <p:cxnSp>
        <p:nvCxnSpPr>
          <p:cNvPr id="5" name="Straight Connector 4"/>
          <p:cNvCxnSpPr/>
          <p:nvPr/>
        </p:nvCxnSpPr>
        <p:spPr>
          <a:xfrm rot="5400000">
            <a:off x="343694" y="3161506"/>
            <a:ext cx="2971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4648200"/>
            <a:ext cx="64008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V="1">
            <a:off x="5410200" y="2895600"/>
            <a:ext cx="2362200" cy="1143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1752600" y="2286000"/>
            <a:ext cx="21336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flipH="1" flipV="1">
            <a:off x="2705100" y="3543300"/>
            <a:ext cx="23622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2095500" y="2857500"/>
            <a:ext cx="2362200" cy="1219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36867" name="Object 3"/>
          <p:cNvGraphicFramePr>
            <a:graphicFrameLocks noChangeAspect="1"/>
          </p:cNvGraphicFramePr>
          <p:nvPr/>
        </p:nvGraphicFramePr>
        <p:xfrm>
          <a:off x="1782763" y="5141913"/>
          <a:ext cx="4768850" cy="1681162"/>
        </p:xfrm>
        <a:graphic>
          <a:graphicData uri="http://schemas.openxmlformats.org/presentationml/2006/ole">
            <mc:AlternateContent xmlns:mc="http://schemas.openxmlformats.org/markup-compatibility/2006">
              <mc:Choice xmlns:v="urn:schemas-microsoft-com:vml" Requires="v">
                <p:oleObj spid="_x0000_s37892" name="Equation" r:id="rId3" imgW="2197080" imgH="774360" progId="Equation.3">
                  <p:embed/>
                </p:oleObj>
              </mc:Choice>
              <mc:Fallback>
                <p:oleObj name="Equation" r:id="rId3" imgW="2197080" imgH="7743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2763" y="5141913"/>
                        <a:ext cx="4768850" cy="1681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3" name="Straight Connector 12"/>
          <p:cNvCxnSpPr/>
          <p:nvPr/>
        </p:nvCxnSpPr>
        <p:spPr>
          <a:xfrm>
            <a:off x="3886200" y="2286000"/>
            <a:ext cx="2133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4839494" y="3466306"/>
            <a:ext cx="23622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Pendahuluan</a:t>
            </a:r>
            <a:endParaRPr lang="en-US" dirty="0"/>
          </a:p>
        </p:txBody>
      </p:sp>
      <p:sp>
        <p:nvSpPr>
          <p:cNvPr id="3" name="Content Placeholder 2"/>
          <p:cNvSpPr>
            <a:spLocks noGrp="1"/>
          </p:cNvSpPr>
          <p:nvPr>
            <p:ph idx="1"/>
          </p:nvPr>
        </p:nvSpPr>
        <p:spPr>
          <a:xfrm>
            <a:off x="457200" y="1600200"/>
            <a:ext cx="6019800" cy="4525963"/>
          </a:xfrm>
        </p:spPr>
        <p:txBody>
          <a:bodyPr>
            <a:normAutofit/>
          </a:bodyPr>
          <a:lstStyle/>
          <a:p>
            <a:r>
              <a:rPr lang="en-US" sz="2800" dirty="0" err="1"/>
              <a:t>Logika</a:t>
            </a:r>
            <a:r>
              <a:rPr lang="en-US" sz="2800" dirty="0"/>
              <a:t> </a:t>
            </a:r>
            <a:r>
              <a:rPr lang="en-US" sz="2800" i="1" dirty="0"/>
              <a:t>fuzzy</a:t>
            </a:r>
            <a:r>
              <a:rPr lang="en-US" sz="2800" dirty="0"/>
              <a:t> </a:t>
            </a:r>
            <a:r>
              <a:rPr lang="en-US" sz="2800" dirty="0" err="1"/>
              <a:t>pertama</a:t>
            </a:r>
            <a:r>
              <a:rPr lang="en-US" sz="2800" dirty="0"/>
              <a:t> kali </a:t>
            </a:r>
            <a:r>
              <a:rPr lang="en-US" sz="2800" dirty="0" err="1"/>
              <a:t>dikembangkan</a:t>
            </a:r>
            <a:r>
              <a:rPr lang="en-US" sz="2800" dirty="0"/>
              <a:t> </a:t>
            </a:r>
            <a:r>
              <a:rPr lang="en-US" sz="2800" dirty="0" err="1"/>
              <a:t>oleh</a:t>
            </a:r>
            <a:r>
              <a:rPr lang="en-US" sz="2800" dirty="0"/>
              <a:t> </a:t>
            </a:r>
            <a:r>
              <a:rPr lang="en-US" sz="2800" dirty="0" err="1"/>
              <a:t>Lotfi</a:t>
            </a:r>
            <a:r>
              <a:rPr lang="en-US" sz="2800" dirty="0"/>
              <a:t> A. </a:t>
            </a:r>
            <a:r>
              <a:rPr lang="en-US" sz="2800" dirty="0" err="1" smtClean="0"/>
              <a:t>Zadeh</a:t>
            </a:r>
            <a:r>
              <a:rPr lang="en-US" sz="2800" dirty="0"/>
              <a:t> </a:t>
            </a:r>
            <a:r>
              <a:rPr lang="en-US" sz="2800" dirty="0" err="1" smtClean="0"/>
              <a:t>melalui</a:t>
            </a:r>
            <a:r>
              <a:rPr lang="en-US" sz="2800" dirty="0" smtClean="0"/>
              <a:t> </a:t>
            </a:r>
            <a:r>
              <a:rPr lang="en-US" sz="2800" dirty="0" err="1" smtClean="0"/>
              <a:t>tulisannya</a:t>
            </a:r>
            <a:r>
              <a:rPr lang="en-US" sz="2800" dirty="0" smtClean="0"/>
              <a:t> </a:t>
            </a:r>
            <a:r>
              <a:rPr lang="en-US" sz="2800" dirty="0" err="1" smtClean="0"/>
              <a:t>pada</a:t>
            </a:r>
            <a:r>
              <a:rPr lang="en-US" sz="2800" dirty="0" smtClean="0"/>
              <a:t> </a:t>
            </a:r>
            <a:r>
              <a:rPr lang="en-US" sz="2800" dirty="0" err="1" smtClean="0"/>
              <a:t>tahun</a:t>
            </a:r>
            <a:r>
              <a:rPr lang="en-US" sz="2800" dirty="0" smtClean="0"/>
              <a:t> 1965 </a:t>
            </a:r>
            <a:r>
              <a:rPr lang="en-US" sz="2800" dirty="0" err="1" smtClean="0"/>
              <a:t>tentang</a:t>
            </a:r>
            <a:r>
              <a:rPr lang="en-US" sz="2800" dirty="0" smtClean="0"/>
              <a:t>  </a:t>
            </a:r>
            <a:r>
              <a:rPr lang="en-US" sz="2800" dirty="0" err="1" smtClean="0"/>
              <a:t>teori</a:t>
            </a:r>
            <a:r>
              <a:rPr lang="en-US" sz="2800" dirty="0" smtClean="0"/>
              <a:t> </a:t>
            </a:r>
            <a:r>
              <a:rPr lang="en-US" sz="2800" dirty="0" err="1" smtClean="0"/>
              <a:t>himpunan</a:t>
            </a:r>
            <a:r>
              <a:rPr lang="en-US" sz="2800" dirty="0" smtClean="0"/>
              <a:t> </a:t>
            </a:r>
            <a:r>
              <a:rPr lang="en-US" sz="2800" i="1" dirty="0" smtClean="0"/>
              <a:t>fuzzy</a:t>
            </a:r>
            <a:r>
              <a:rPr lang="en-US" sz="2800" dirty="0" smtClean="0"/>
              <a:t>.</a:t>
            </a:r>
          </a:p>
          <a:p>
            <a:endParaRPr lang="en-US" sz="2800" dirty="0" smtClean="0"/>
          </a:p>
          <a:p>
            <a:r>
              <a:rPr lang="en-US" sz="2800" dirty="0" err="1" smtClean="0"/>
              <a:t>Lotfi</a:t>
            </a:r>
            <a:r>
              <a:rPr lang="en-US" sz="2800" dirty="0" smtClean="0"/>
              <a:t> Asker </a:t>
            </a:r>
            <a:r>
              <a:rPr lang="en-US" sz="2800" dirty="0" err="1" smtClean="0"/>
              <a:t>Zadeh</a:t>
            </a:r>
            <a:r>
              <a:rPr lang="en-US" sz="2800" dirty="0" smtClean="0"/>
              <a:t> </a:t>
            </a:r>
            <a:r>
              <a:rPr lang="en-US" sz="2800" dirty="0" err="1" smtClean="0"/>
              <a:t>adalah</a:t>
            </a:r>
            <a:r>
              <a:rPr lang="en-US" sz="2800" dirty="0" smtClean="0"/>
              <a:t> </a:t>
            </a:r>
            <a:r>
              <a:rPr lang="en-US" sz="2800" dirty="0" err="1" smtClean="0"/>
              <a:t>seorang</a:t>
            </a:r>
            <a:r>
              <a:rPr lang="en-US" sz="2800" dirty="0" smtClean="0"/>
              <a:t> </a:t>
            </a:r>
            <a:r>
              <a:rPr lang="en-US" sz="2800" dirty="0" err="1"/>
              <a:t>ilmuwan</a:t>
            </a:r>
            <a:r>
              <a:rPr lang="en-US" sz="2800" dirty="0"/>
              <a:t> </a:t>
            </a:r>
            <a:r>
              <a:rPr lang="en-US" sz="2800" dirty="0" err="1"/>
              <a:t>Amerika</a:t>
            </a:r>
            <a:r>
              <a:rPr lang="en-US" sz="2800" dirty="0"/>
              <a:t> </a:t>
            </a:r>
            <a:r>
              <a:rPr lang="en-US" sz="2800" dirty="0" err="1"/>
              <a:t>Serikat</a:t>
            </a:r>
            <a:r>
              <a:rPr lang="en-US" sz="2800" dirty="0"/>
              <a:t> </a:t>
            </a:r>
            <a:r>
              <a:rPr lang="en-US" sz="2800" dirty="0" err="1"/>
              <a:t>berkebangsaan</a:t>
            </a:r>
            <a:r>
              <a:rPr lang="en-US" sz="2800" dirty="0"/>
              <a:t> Iran </a:t>
            </a:r>
            <a:r>
              <a:rPr lang="en-US" sz="2800" dirty="0" err="1"/>
              <a:t>dari</a:t>
            </a:r>
            <a:r>
              <a:rPr lang="en-US" sz="2800" dirty="0"/>
              <a:t> </a:t>
            </a:r>
            <a:r>
              <a:rPr lang="en-US" sz="2800" dirty="0" err="1"/>
              <a:t>Universitas</a:t>
            </a:r>
            <a:r>
              <a:rPr lang="en-US" sz="2800" dirty="0"/>
              <a:t> California </a:t>
            </a:r>
            <a:r>
              <a:rPr lang="en-US" sz="2800" dirty="0" err="1"/>
              <a:t>di</a:t>
            </a:r>
            <a:r>
              <a:rPr lang="en-US" sz="2800" dirty="0"/>
              <a:t> </a:t>
            </a:r>
            <a:r>
              <a:rPr lang="en-US" sz="2800" dirty="0" err="1"/>
              <a:t>Barkeley</a:t>
            </a:r>
            <a:r>
              <a:rPr lang="en-US" sz="2800" dirty="0"/>
              <a:t>, </a:t>
            </a:r>
          </a:p>
        </p:txBody>
      </p:sp>
      <p:pic>
        <p:nvPicPr>
          <p:cNvPr id="3074" name="Picture 2"/>
          <p:cNvPicPr>
            <a:picLocks noChangeAspect="1" noChangeArrowheads="1"/>
          </p:cNvPicPr>
          <p:nvPr/>
        </p:nvPicPr>
        <p:blipFill>
          <a:blip r:embed="rId2" cstate="print"/>
          <a:srcRect/>
          <a:stretch>
            <a:fillRect/>
          </a:stretch>
        </p:blipFill>
        <p:spPr bwMode="auto">
          <a:xfrm>
            <a:off x="6400800" y="2209800"/>
            <a:ext cx="2514600" cy="33528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48233AD0-2C75-41E0-857D-84B9590E293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514350" indent="-514350">
              <a:buFont typeface="+mj-lt"/>
              <a:buAutoNum type="arabicPeriod" startAt="4"/>
            </a:pPr>
            <a:r>
              <a:rPr lang="en-US" sz="2800" dirty="0" err="1" smtClean="0"/>
              <a:t>Kurva</a:t>
            </a:r>
            <a:r>
              <a:rPr lang="en-US" sz="2800" dirty="0" smtClean="0"/>
              <a:t> S</a:t>
            </a:r>
          </a:p>
          <a:p>
            <a:pPr marL="514350" indent="-514350">
              <a:buNone/>
            </a:pPr>
            <a:r>
              <a:rPr lang="en-US" sz="2800" dirty="0" smtClean="0"/>
              <a:t>	S = sigmoid. </a:t>
            </a:r>
            <a:r>
              <a:rPr lang="en-US" sz="2800" dirty="0" err="1" smtClean="0"/>
              <a:t>Mencerminkan</a:t>
            </a:r>
            <a:r>
              <a:rPr lang="en-US" sz="2800" dirty="0" smtClean="0"/>
              <a:t> </a:t>
            </a:r>
            <a:r>
              <a:rPr lang="en-US" sz="2800" dirty="0" err="1" smtClean="0"/>
              <a:t>kenaikan</a:t>
            </a:r>
            <a:r>
              <a:rPr lang="en-US" sz="2800" dirty="0" smtClean="0"/>
              <a:t> </a:t>
            </a:r>
            <a:r>
              <a:rPr lang="en-US" sz="2800" dirty="0" err="1" smtClean="0"/>
              <a:t>dan</a:t>
            </a:r>
            <a:r>
              <a:rPr lang="en-US" sz="2800" dirty="0" smtClean="0"/>
              <a:t> </a:t>
            </a:r>
            <a:r>
              <a:rPr lang="en-US" sz="2800" dirty="0" err="1" smtClean="0"/>
              <a:t>penurunan</a:t>
            </a:r>
            <a:r>
              <a:rPr lang="en-US" sz="2800" dirty="0" smtClean="0"/>
              <a:t> </a:t>
            </a:r>
            <a:r>
              <a:rPr lang="en-US" sz="2800" dirty="0" err="1" smtClean="0"/>
              <a:t>secara</a:t>
            </a:r>
            <a:r>
              <a:rPr lang="en-US" sz="2800" dirty="0" smtClean="0"/>
              <a:t> </a:t>
            </a:r>
            <a:r>
              <a:rPr lang="en-US" sz="2800" dirty="0" err="1" smtClean="0"/>
              <a:t>tidak</a:t>
            </a:r>
            <a:r>
              <a:rPr lang="en-US" sz="2800" dirty="0" smtClean="0"/>
              <a:t> linier</a:t>
            </a:r>
          </a:p>
          <a:p>
            <a:pPr marL="514350" indent="-514350">
              <a:buNone/>
            </a:pPr>
            <a:endParaRPr lang="en-US" sz="2800" dirty="0" smtClean="0"/>
          </a:p>
          <a:p>
            <a:pPr marL="514350" indent="-514350">
              <a:buNone/>
            </a:pPr>
            <a:endParaRPr lang="en-US" sz="2800" dirty="0" smtClean="0"/>
          </a:p>
          <a:p>
            <a:pPr marL="514350" indent="-514350">
              <a:buNone/>
            </a:pPr>
            <a:endParaRPr lang="en-US" sz="2800" dirty="0" smtClean="0"/>
          </a:p>
          <a:p>
            <a:pPr marL="514350" indent="-514350">
              <a:buNone/>
            </a:pPr>
            <a:endParaRPr lang="en-US" sz="2800" dirty="0" smtClean="0"/>
          </a:p>
          <a:p>
            <a:pPr marL="514350" indent="-514350">
              <a:buNone/>
            </a:pPr>
            <a:endParaRPr lang="en-US" sz="2800" dirty="0" smtClean="0"/>
          </a:p>
          <a:p>
            <a:pPr marL="514350" indent="-514350">
              <a:buNone/>
            </a:pPr>
            <a:r>
              <a:rPr lang="en-US" sz="2800" dirty="0" smtClean="0"/>
              <a:t>			        </a:t>
            </a:r>
            <a:r>
              <a:rPr lang="en-US" sz="2800" dirty="0" smtClean="0">
                <a:sym typeface="Symbol"/>
              </a:rPr>
              <a:t>             </a:t>
            </a:r>
            <a:endParaRPr lang="en-US" sz="2800" dirty="0" smtClean="0"/>
          </a:p>
          <a:p>
            <a:pPr marL="514350" indent="-514350">
              <a:buNone/>
            </a:pPr>
            <a:endParaRPr lang="en-US" sz="2800" dirty="0" smtClean="0"/>
          </a:p>
          <a:p>
            <a:pPr marL="514350" indent="-514350">
              <a:buFont typeface="+mj-lt"/>
              <a:buAutoNum type="arabicPeriod" startAt="4"/>
            </a:pPr>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30</a:t>
            </a:fld>
            <a:endParaRPr lang="en-US"/>
          </a:p>
        </p:txBody>
      </p:sp>
      <p:pic>
        <p:nvPicPr>
          <p:cNvPr id="47106" name="Picture 2"/>
          <p:cNvPicPr>
            <a:picLocks noChangeAspect="1" noChangeArrowheads="1"/>
          </p:cNvPicPr>
          <p:nvPr/>
        </p:nvPicPr>
        <p:blipFill>
          <a:blip r:embed="rId3" cstate="print"/>
          <a:srcRect/>
          <a:stretch>
            <a:fillRect/>
          </a:stretch>
        </p:blipFill>
        <p:spPr bwMode="auto">
          <a:xfrm>
            <a:off x="1600200" y="2057400"/>
            <a:ext cx="4806988" cy="2590800"/>
          </a:xfrm>
          <a:prstGeom prst="rect">
            <a:avLst/>
          </a:prstGeom>
          <a:noFill/>
          <a:ln w="9525">
            <a:noFill/>
            <a:miter lim="800000"/>
            <a:headEnd/>
            <a:tailEnd/>
          </a:ln>
          <a:effectLst/>
        </p:spPr>
      </p:pic>
      <p:graphicFrame>
        <p:nvGraphicFramePr>
          <p:cNvPr id="5" name="Object 4"/>
          <p:cNvGraphicFramePr>
            <a:graphicFrameLocks noChangeAspect="1"/>
          </p:cNvGraphicFramePr>
          <p:nvPr/>
        </p:nvGraphicFramePr>
        <p:xfrm>
          <a:off x="4648200" y="5257800"/>
          <a:ext cx="4116388" cy="1219200"/>
        </p:xfrm>
        <a:graphic>
          <a:graphicData uri="http://schemas.openxmlformats.org/presentationml/2006/ole">
            <mc:AlternateContent xmlns:mc="http://schemas.openxmlformats.org/markup-compatibility/2006">
              <mc:Choice xmlns:v="urn:schemas-microsoft-com:vml" Requires="v">
                <p:oleObj spid="_x0000_s47109" name="Equation" r:id="rId4" imgW="2616120" imgH="774360" progId="Equation.3">
                  <p:embed/>
                </p:oleObj>
              </mc:Choice>
              <mc:Fallback>
                <p:oleObj name="Equation" r:id="rId4" imgW="2616120" imgH="77436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5257800"/>
                        <a:ext cx="4116388"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6" name="Straight Connector 15"/>
          <p:cNvCxnSpPr/>
          <p:nvPr/>
        </p:nvCxnSpPr>
        <p:spPr>
          <a:xfrm rot="5400000">
            <a:off x="2514600" y="3581400"/>
            <a:ext cx="25908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1828800" y="3581400"/>
            <a:ext cx="25908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086100" y="3619500"/>
            <a:ext cx="2667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8233AD0-2C75-41E0-857D-84B9590E293A}" type="slidenum">
              <a:rPr lang="en-US" smtClean="0"/>
              <a:pPr/>
              <a:t>31</a:t>
            </a:fld>
            <a:endParaRPr lang="en-US"/>
          </a:p>
        </p:txBody>
      </p:sp>
      <p:pic>
        <p:nvPicPr>
          <p:cNvPr id="48130" name="Picture 2"/>
          <p:cNvPicPr>
            <a:picLocks noChangeAspect="1" noChangeArrowheads="1"/>
          </p:cNvPicPr>
          <p:nvPr/>
        </p:nvPicPr>
        <p:blipFill>
          <a:blip r:embed="rId2" cstate="print"/>
          <a:srcRect/>
          <a:stretch>
            <a:fillRect/>
          </a:stretch>
        </p:blipFill>
        <p:spPr bwMode="auto">
          <a:xfrm>
            <a:off x="1295400" y="1828800"/>
            <a:ext cx="6554196" cy="304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514350" indent="-514350">
              <a:buFont typeface="+mj-lt"/>
              <a:buAutoNum type="arabicPeriod" startAt="5"/>
            </a:pPr>
            <a:r>
              <a:rPr lang="en-US" dirty="0" err="1" smtClean="0"/>
              <a:t>Kurva</a:t>
            </a:r>
            <a:r>
              <a:rPr lang="en-US" dirty="0" smtClean="0"/>
              <a:t> </a:t>
            </a:r>
            <a:r>
              <a:rPr lang="en-US" dirty="0" err="1" smtClean="0"/>
              <a:t>lonceng</a:t>
            </a:r>
            <a:endParaRPr lang="en-US" dirty="0" smtClean="0"/>
          </a:p>
          <a:p>
            <a:pPr marL="514350" indent="-514350">
              <a:buFont typeface="+mj-lt"/>
              <a:buAutoNum type="arabicPeriod" startAt="5"/>
            </a:pPr>
            <a:endParaRPr lang="en-US" dirty="0" smtClean="0"/>
          </a:p>
          <a:p>
            <a:pPr marL="514350" indent="-514350">
              <a:buFont typeface="+mj-lt"/>
              <a:buAutoNum type="arabicPeriod" startAt="5"/>
            </a:pPr>
            <a:endParaRPr lang="en-US" dirty="0" smtClean="0"/>
          </a:p>
          <a:p>
            <a:pPr marL="514350" indent="-514350">
              <a:buFont typeface="+mj-lt"/>
              <a:buAutoNum type="arabicPeriod" startAt="5"/>
            </a:pPr>
            <a:endParaRPr lang="en-US" dirty="0" smtClean="0"/>
          </a:p>
          <a:p>
            <a:pPr marL="514350" indent="-514350">
              <a:buFont typeface="+mj-lt"/>
              <a:buAutoNum type="arabicPeriod" startAt="5"/>
            </a:pPr>
            <a:endParaRPr lang="en-US" dirty="0" smtClean="0"/>
          </a:p>
          <a:p>
            <a:pPr marL="514350" indent="-514350">
              <a:buFont typeface="+mj-lt"/>
              <a:buAutoNum type="arabicPeriod" startAt="5"/>
            </a:pPr>
            <a:endParaRPr lang="en-US" dirty="0" smtClean="0"/>
          </a:p>
          <a:p>
            <a:pPr marL="514350" indent="-514350">
              <a:buNone/>
            </a:pPr>
            <a:r>
              <a:rPr lang="en-US" dirty="0" smtClean="0"/>
              <a:t>				       </a:t>
            </a:r>
            <a:r>
              <a:rPr lang="en-US" dirty="0" smtClean="0">
                <a:sym typeface="Symbol"/>
              </a:rPr>
              <a:t>          </a:t>
            </a:r>
            <a:r>
              <a:rPr lang="en-US" dirty="0" smtClean="0"/>
              <a:t>	</a:t>
            </a:r>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32</a:t>
            </a:fld>
            <a:endParaRPr lang="en-US"/>
          </a:p>
        </p:txBody>
      </p:sp>
      <p:pic>
        <p:nvPicPr>
          <p:cNvPr id="49154" name="Picture 2"/>
          <p:cNvPicPr>
            <a:picLocks noChangeAspect="1" noChangeArrowheads="1"/>
          </p:cNvPicPr>
          <p:nvPr/>
        </p:nvPicPr>
        <p:blipFill>
          <a:blip r:embed="rId3" cstate="print"/>
          <a:srcRect/>
          <a:stretch>
            <a:fillRect/>
          </a:stretch>
        </p:blipFill>
        <p:spPr bwMode="auto">
          <a:xfrm>
            <a:off x="1447800" y="1524000"/>
            <a:ext cx="4842933" cy="2514600"/>
          </a:xfrm>
          <a:prstGeom prst="rect">
            <a:avLst/>
          </a:prstGeom>
          <a:noFill/>
          <a:ln w="9525">
            <a:noFill/>
            <a:miter lim="800000"/>
            <a:headEnd/>
            <a:tailEnd/>
          </a:ln>
          <a:effectLst/>
        </p:spPr>
      </p:pic>
      <p:cxnSp>
        <p:nvCxnSpPr>
          <p:cNvPr id="7" name="Straight Connector 6"/>
          <p:cNvCxnSpPr/>
          <p:nvPr/>
        </p:nvCxnSpPr>
        <p:spPr>
          <a:xfrm rot="16200000" flipH="1">
            <a:off x="2637367" y="2849034"/>
            <a:ext cx="2667000" cy="1693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181600" y="4343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4114800" y="4343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nvGraphicFramePr>
        <p:xfrm>
          <a:off x="914400" y="4953000"/>
          <a:ext cx="7079226" cy="1143000"/>
        </p:xfrm>
        <a:graphic>
          <a:graphicData uri="http://schemas.openxmlformats.org/presentationml/2006/ole">
            <mc:AlternateContent xmlns:mc="http://schemas.openxmlformats.org/markup-compatibility/2006">
              <mc:Choice xmlns:v="urn:schemas-microsoft-com:vml" Requires="v">
                <p:oleObj spid="_x0000_s49157" name="Equation" r:id="rId4" imgW="2438280" imgH="393480" progId="Equation.3">
                  <p:embed/>
                </p:oleObj>
              </mc:Choice>
              <mc:Fallback>
                <p:oleObj name="Equation" r:id="rId4" imgW="2438280" imgH="3934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953000"/>
                        <a:ext cx="7079226"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2800" b="1" dirty="0" err="1" smtClean="0"/>
              <a:t>Contoh</a:t>
            </a:r>
            <a:r>
              <a:rPr lang="en-US" sz="2800" b="1" dirty="0" smtClean="0"/>
              <a:t> </a:t>
            </a:r>
            <a:r>
              <a:rPr lang="en-US" sz="2800" b="1" dirty="0" err="1" smtClean="0"/>
              <a:t>persoalan</a:t>
            </a:r>
            <a:r>
              <a:rPr lang="en-US" sz="2800" dirty="0" smtClean="0"/>
              <a:t>:  </a:t>
            </a:r>
            <a:r>
              <a:rPr lang="en-US" sz="2800" dirty="0" err="1" smtClean="0"/>
              <a:t>Sebuah</a:t>
            </a:r>
            <a:r>
              <a:rPr lang="en-US" sz="2800" dirty="0" smtClean="0"/>
              <a:t> </a:t>
            </a:r>
            <a:r>
              <a:rPr lang="en-US" sz="2800" dirty="0" err="1" smtClean="0"/>
              <a:t>pabrik</a:t>
            </a:r>
            <a:r>
              <a:rPr lang="en-US" sz="2800" dirty="0" smtClean="0"/>
              <a:t> </a:t>
            </a:r>
            <a:r>
              <a:rPr lang="en-US" sz="2800" dirty="0" err="1" smtClean="0"/>
              <a:t>memproduksi</a:t>
            </a:r>
            <a:r>
              <a:rPr lang="en-US" sz="2800" dirty="0" smtClean="0"/>
              <a:t> </a:t>
            </a:r>
            <a:r>
              <a:rPr lang="en-US" sz="2800" dirty="0" err="1" smtClean="0"/>
              <a:t>sepatu</a:t>
            </a:r>
            <a:r>
              <a:rPr lang="en-US" sz="2800" dirty="0" smtClean="0"/>
              <a:t>  </a:t>
            </a:r>
            <a:r>
              <a:rPr lang="en-US" sz="2800" dirty="0" err="1" smtClean="0"/>
              <a:t>setiap</a:t>
            </a:r>
            <a:r>
              <a:rPr lang="en-US" sz="2800" dirty="0" smtClean="0"/>
              <a:t> </a:t>
            </a:r>
            <a:r>
              <a:rPr lang="en-US" sz="2800" dirty="0" err="1" smtClean="0"/>
              <a:t>hari</a:t>
            </a:r>
            <a:r>
              <a:rPr lang="en-US" sz="2800" dirty="0" smtClean="0"/>
              <a:t>. </a:t>
            </a:r>
            <a:r>
              <a:rPr lang="en-US" sz="2800" dirty="0" err="1" smtClean="0"/>
              <a:t>Permintaan</a:t>
            </a:r>
            <a:r>
              <a:rPr lang="en-US" sz="2800" dirty="0" smtClean="0"/>
              <a:t> </a:t>
            </a:r>
            <a:r>
              <a:rPr lang="en-US" sz="2800" dirty="0" err="1" smtClean="0"/>
              <a:t>sepatu</a:t>
            </a:r>
            <a:r>
              <a:rPr lang="en-US" sz="2800" dirty="0" smtClean="0"/>
              <a:t> </a:t>
            </a:r>
            <a:r>
              <a:rPr lang="en-US" sz="2800" dirty="0" err="1" smtClean="0"/>
              <a:t>dari</a:t>
            </a:r>
            <a:r>
              <a:rPr lang="en-US" sz="2800" dirty="0" smtClean="0"/>
              <a:t> distributor </a:t>
            </a:r>
            <a:r>
              <a:rPr lang="en-US" sz="2800" dirty="0" err="1" smtClean="0"/>
              <a:t>tidak</a:t>
            </a:r>
            <a:r>
              <a:rPr lang="en-US" sz="2800" dirty="0" smtClean="0"/>
              <a:t> </a:t>
            </a:r>
            <a:r>
              <a:rPr lang="en-US" sz="2800" dirty="0" err="1" smtClean="0"/>
              <a:t>tentu</a:t>
            </a:r>
            <a:r>
              <a:rPr lang="en-US" sz="2800" dirty="0" smtClean="0"/>
              <a:t>, </a:t>
            </a:r>
            <a:r>
              <a:rPr lang="en-US" sz="2800" dirty="0" err="1" smtClean="0"/>
              <a:t>kadang</a:t>
            </a:r>
            <a:r>
              <a:rPr lang="en-US" sz="2800" dirty="0" smtClean="0"/>
              <a:t> </a:t>
            </a:r>
            <a:r>
              <a:rPr lang="en-US" sz="2800" b="1" dirty="0" err="1" smtClean="0"/>
              <a:t>naik</a:t>
            </a:r>
            <a:r>
              <a:rPr lang="en-US" sz="2800" dirty="0" smtClean="0"/>
              <a:t> </a:t>
            </a:r>
            <a:r>
              <a:rPr lang="en-US" sz="2800" dirty="0" err="1" smtClean="0"/>
              <a:t>dan</a:t>
            </a:r>
            <a:r>
              <a:rPr lang="en-US" sz="2800" dirty="0" smtClean="0"/>
              <a:t> </a:t>
            </a:r>
            <a:r>
              <a:rPr lang="en-US" sz="2800" dirty="0" err="1" smtClean="0"/>
              <a:t>kadang</a:t>
            </a:r>
            <a:r>
              <a:rPr lang="en-US" sz="2800" dirty="0" smtClean="0"/>
              <a:t> </a:t>
            </a:r>
            <a:r>
              <a:rPr lang="en-US" sz="2800" b="1" dirty="0" err="1" smtClean="0"/>
              <a:t>turun</a:t>
            </a:r>
            <a:r>
              <a:rPr lang="en-US" sz="2800" dirty="0" smtClean="0"/>
              <a:t>. </a:t>
            </a:r>
            <a:r>
              <a:rPr lang="en-US" sz="2800" dirty="0" err="1" smtClean="0"/>
              <a:t>Permintaan</a:t>
            </a:r>
            <a:r>
              <a:rPr lang="en-US" sz="2800" dirty="0" smtClean="0"/>
              <a:t> </a:t>
            </a:r>
            <a:r>
              <a:rPr lang="en-US" sz="2800" dirty="0" err="1" smtClean="0"/>
              <a:t>tertinggi</a:t>
            </a:r>
            <a:r>
              <a:rPr lang="en-US" sz="2800" dirty="0" smtClean="0"/>
              <a:t> </a:t>
            </a:r>
            <a:r>
              <a:rPr lang="en-US" sz="2800" dirty="0" err="1" smtClean="0"/>
              <a:t>pernah</a:t>
            </a:r>
            <a:r>
              <a:rPr lang="en-US" sz="2800" dirty="0" smtClean="0"/>
              <a:t> </a:t>
            </a:r>
            <a:r>
              <a:rPr lang="en-US" sz="2800" dirty="0" err="1" smtClean="0"/>
              <a:t>mencapai</a:t>
            </a:r>
            <a:r>
              <a:rPr lang="en-US" sz="2800" dirty="0" smtClean="0"/>
              <a:t>  5000 </a:t>
            </a:r>
            <a:r>
              <a:rPr lang="en-US" sz="2800" dirty="0" err="1" smtClean="0"/>
              <a:t>pasang</a:t>
            </a:r>
            <a:r>
              <a:rPr lang="en-US" sz="2800" dirty="0" smtClean="0"/>
              <a:t>/</a:t>
            </a:r>
            <a:r>
              <a:rPr lang="en-US" sz="2800" dirty="0" err="1" smtClean="0"/>
              <a:t>hari</a:t>
            </a:r>
            <a:r>
              <a:rPr lang="en-US" sz="2800" dirty="0" smtClean="0"/>
              <a:t>, </a:t>
            </a:r>
            <a:r>
              <a:rPr lang="en-US" sz="2800" dirty="0" err="1" smtClean="0"/>
              <a:t>dan</a:t>
            </a:r>
            <a:r>
              <a:rPr lang="en-US" sz="2800" dirty="0" smtClean="0"/>
              <a:t> </a:t>
            </a:r>
            <a:r>
              <a:rPr lang="en-US" sz="2800" dirty="0" err="1" smtClean="0"/>
              <a:t>permintaan</a:t>
            </a:r>
            <a:r>
              <a:rPr lang="en-US" sz="2800" dirty="0" smtClean="0"/>
              <a:t> </a:t>
            </a:r>
            <a:r>
              <a:rPr lang="en-US" sz="2800" dirty="0" err="1" smtClean="0"/>
              <a:t>terkecil</a:t>
            </a:r>
            <a:r>
              <a:rPr lang="en-US" sz="2800" dirty="0" smtClean="0"/>
              <a:t> 1000 </a:t>
            </a:r>
            <a:r>
              <a:rPr lang="en-US" sz="2800" dirty="0" err="1" smtClean="0"/>
              <a:t>pasang</a:t>
            </a:r>
            <a:r>
              <a:rPr lang="en-US" sz="2800" dirty="0" smtClean="0"/>
              <a:t>/</a:t>
            </a:r>
            <a:r>
              <a:rPr lang="en-US" sz="2800" dirty="0" err="1" smtClean="0"/>
              <a:t>hari</a:t>
            </a:r>
            <a:r>
              <a:rPr lang="en-US" sz="2800" dirty="0" smtClean="0"/>
              <a:t>. </a:t>
            </a:r>
            <a:r>
              <a:rPr lang="en-US" sz="2800" dirty="0" err="1" smtClean="0"/>
              <a:t>Persediaan</a:t>
            </a:r>
            <a:r>
              <a:rPr lang="en-US" sz="2800" dirty="0" smtClean="0"/>
              <a:t> </a:t>
            </a:r>
            <a:r>
              <a:rPr lang="en-US" sz="2800" dirty="0" err="1" smtClean="0"/>
              <a:t>sepatu</a:t>
            </a:r>
            <a:r>
              <a:rPr lang="en-US" sz="2800" dirty="0" smtClean="0"/>
              <a:t> </a:t>
            </a:r>
            <a:r>
              <a:rPr lang="en-US" sz="2800" dirty="0" err="1" smtClean="0"/>
              <a:t>di</a:t>
            </a:r>
            <a:r>
              <a:rPr lang="en-US" sz="2800" dirty="0" smtClean="0"/>
              <a:t> </a:t>
            </a:r>
            <a:r>
              <a:rPr lang="en-US" sz="2800" dirty="0" err="1" smtClean="0"/>
              <a:t>gudang</a:t>
            </a:r>
            <a:r>
              <a:rPr lang="en-US" sz="2800" dirty="0" smtClean="0"/>
              <a:t> </a:t>
            </a:r>
            <a:r>
              <a:rPr lang="en-US" sz="2800" dirty="0" err="1" smtClean="0"/>
              <a:t>juga</a:t>
            </a:r>
            <a:r>
              <a:rPr lang="en-US" sz="2800" dirty="0" smtClean="0"/>
              <a:t> </a:t>
            </a:r>
            <a:r>
              <a:rPr lang="en-US" sz="2800" dirty="0" err="1" smtClean="0"/>
              <a:t>bervariasi</a:t>
            </a:r>
            <a:r>
              <a:rPr lang="en-US" sz="2800" dirty="0" smtClean="0"/>
              <a:t>. Paling </a:t>
            </a:r>
            <a:r>
              <a:rPr lang="en-US" sz="2800" b="1" dirty="0" err="1" smtClean="0"/>
              <a:t>banyak</a:t>
            </a:r>
            <a:r>
              <a:rPr lang="en-US" sz="2800" dirty="0" smtClean="0"/>
              <a:t> </a:t>
            </a:r>
            <a:r>
              <a:rPr lang="en-US" sz="2800" dirty="0" err="1" smtClean="0"/>
              <a:t>mencapai</a:t>
            </a:r>
            <a:r>
              <a:rPr lang="en-US" sz="2800" dirty="0" smtClean="0"/>
              <a:t> 600 </a:t>
            </a:r>
            <a:r>
              <a:rPr lang="en-US" sz="2800" dirty="0" err="1" smtClean="0"/>
              <a:t>pasang</a:t>
            </a:r>
            <a:r>
              <a:rPr lang="en-US" sz="2800" dirty="0" smtClean="0"/>
              <a:t>/</a:t>
            </a:r>
            <a:r>
              <a:rPr lang="en-US" sz="2800" dirty="0" err="1" smtClean="0"/>
              <a:t>hari</a:t>
            </a:r>
            <a:r>
              <a:rPr lang="en-US" sz="2800" dirty="0" smtClean="0"/>
              <a:t>, </a:t>
            </a:r>
            <a:r>
              <a:rPr lang="en-US" sz="2800" dirty="0" err="1" smtClean="0"/>
              <a:t>dan</a:t>
            </a:r>
            <a:r>
              <a:rPr lang="en-US" sz="2800" dirty="0" smtClean="0"/>
              <a:t> </a:t>
            </a:r>
            <a:r>
              <a:rPr lang="en-US" sz="2800" b="1" dirty="0" err="1" smtClean="0"/>
              <a:t>sedikitnya</a:t>
            </a:r>
            <a:r>
              <a:rPr lang="en-US" sz="2800" dirty="0" smtClean="0"/>
              <a:t> </a:t>
            </a:r>
            <a:r>
              <a:rPr lang="en-US" sz="2800" dirty="0" err="1" smtClean="0"/>
              <a:t>mencapai</a:t>
            </a:r>
            <a:r>
              <a:rPr lang="en-US" sz="2800" dirty="0" smtClean="0"/>
              <a:t> 100 </a:t>
            </a:r>
            <a:r>
              <a:rPr lang="en-US" sz="2800" dirty="0" err="1" smtClean="0"/>
              <a:t>pasang</a:t>
            </a:r>
            <a:r>
              <a:rPr lang="en-US" sz="2800" dirty="0" smtClean="0"/>
              <a:t>/</a:t>
            </a:r>
            <a:r>
              <a:rPr lang="en-US" sz="2800" dirty="0" err="1" smtClean="0"/>
              <a:t>hari</a:t>
            </a:r>
            <a:r>
              <a:rPr lang="en-US" sz="2800" dirty="0" smtClean="0"/>
              <a:t>.</a:t>
            </a:r>
          </a:p>
          <a:p>
            <a:endParaRPr lang="en-US" sz="2800" dirty="0" smtClean="0"/>
          </a:p>
          <a:p>
            <a:pPr>
              <a:buNone/>
            </a:pPr>
            <a:r>
              <a:rPr lang="en-US" sz="2800" dirty="0" smtClean="0"/>
              <a:t>	</a:t>
            </a:r>
            <a:r>
              <a:rPr lang="en-US" sz="2800" dirty="0" err="1" smtClean="0"/>
              <a:t>Gambarkan</a:t>
            </a:r>
            <a:r>
              <a:rPr lang="en-US" sz="2800" dirty="0" smtClean="0"/>
              <a:t> </a:t>
            </a:r>
            <a:r>
              <a:rPr lang="en-US" sz="2800" dirty="0" err="1" smtClean="0"/>
              <a:t>fungsi</a:t>
            </a:r>
            <a:r>
              <a:rPr lang="en-US" sz="2800" dirty="0" smtClean="0"/>
              <a:t> </a:t>
            </a:r>
            <a:r>
              <a:rPr lang="en-US" sz="2800" dirty="0" err="1" smtClean="0"/>
              <a:t>keanggotaan</a:t>
            </a:r>
            <a:r>
              <a:rPr lang="en-US" sz="2800" dirty="0" smtClean="0"/>
              <a:t> yang </a:t>
            </a:r>
            <a:r>
              <a:rPr lang="en-US" sz="2800" dirty="0" err="1" smtClean="0"/>
              <a:t>cocok</a:t>
            </a:r>
            <a:r>
              <a:rPr lang="en-US" sz="2800" dirty="0" smtClean="0"/>
              <a:t> </a:t>
            </a:r>
            <a:r>
              <a:rPr lang="en-US" sz="2800" dirty="0" err="1" smtClean="0"/>
              <a:t>untuk</a:t>
            </a:r>
            <a:r>
              <a:rPr lang="en-US" sz="2800" dirty="0" smtClean="0"/>
              <a:t> </a:t>
            </a:r>
            <a:r>
              <a:rPr lang="en-US" sz="2800" dirty="0" err="1" smtClean="0"/>
              <a:t>permintaan</a:t>
            </a:r>
            <a:r>
              <a:rPr lang="en-US" sz="2800" dirty="0" smtClean="0"/>
              <a:t> </a:t>
            </a:r>
            <a:r>
              <a:rPr lang="en-US" sz="2800" dirty="0" err="1" smtClean="0"/>
              <a:t>dan</a:t>
            </a:r>
            <a:r>
              <a:rPr lang="en-US" sz="2800" dirty="0" smtClean="0"/>
              <a:t> </a:t>
            </a:r>
            <a:r>
              <a:rPr lang="en-US" sz="2800" dirty="0" err="1" smtClean="0"/>
              <a:t>persediaan</a:t>
            </a:r>
            <a:r>
              <a:rPr lang="en-US" sz="2800" dirty="0" smtClean="0"/>
              <a:t> </a:t>
            </a:r>
            <a:r>
              <a:rPr lang="en-US" sz="2800" dirty="0" err="1" smtClean="0"/>
              <a:t>sepatu</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dirty="0" err="1" smtClean="0"/>
              <a:t>Variabel</a:t>
            </a:r>
            <a:r>
              <a:rPr lang="en-US" sz="2400" dirty="0" smtClean="0"/>
              <a:t> </a:t>
            </a:r>
            <a:r>
              <a:rPr lang="en-US" sz="2400" i="1" dirty="0" smtClean="0"/>
              <a:t>fuzzy</a:t>
            </a:r>
            <a:r>
              <a:rPr lang="en-US" sz="2400" dirty="0" smtClean="0"/>
              <a:t>: </a:t>
            </a:r>
            <a:r>
              <a:rPr lang="en-US" sz="2400" dirty="0" err="1" smtClean="0"/>
              <a:t>permintaan</a:t>
            </a:r>
            <a:r>
              <a:rPr lang="en-US" sz="2400" dirty="0" smtClean="0"/>
              <a:t> </a:t>
            </a:r>
            <a:r>
              <a:rPr lang="en-US" sz="2400" dirty="0" err="1" smtClean="0"/>
              <a:t>dan</a:t>
            </a:r>
            <a:r>
              <a:rPr lang="en-US" sz="2400" dirty="0" smtClean="0"/>
              <a:t> </a:t>
            </a:r>
            <a:r>
              <a:rPr lang="en-US" sz="2400" dirty="0" err="1" smtClean="0"/>
              <a:t>persediaan</a:t>
            </a:r>
            <a:endParaRPr lang="en-US" sz="2400" dirty="0" smtClean="0"/>
          </a:p>
          <a:p>
            <a:endParaRPr lang="en-US" sz="2400" dirty="0" smtClean="0"/>
          </a:p>
          <a:p>
            <a:r>
              <a:rPr lang="en-US" sz="2400" dirty="0" err="1" smtClean="0"/>
              <a:t>Permintaan</a:t>
            </a:r>
            <a:r>
              <a:rPr lang="en-US" sz="2400" dirty="0" smtClean="0"/>
              <a:t> </a:t>
            </a:r>
            <a:r>
              <a:rPr lang="en-US" sz="2400" dirty="0" smtClean="0">
                <a:sym typeface="Wingdings" pitchFamily="2" charset="2"/>
              </a:rPr>
              <a:t> </a:t>
            </a:r>
            <a:r>
              <a:rPr lang="en-US" sz="2400" dirty="0" err="1" smtClean="0">
                <a:sym typeface="Wingdings" pitchFamily="2" charset="2"/>
              </a:rPr>
              <a:t>ada</a:t>
            </a:r>
            <a:r>
              <a:rPr lang="en-US" sz="2400" dirty="0" smtClean="0">
                <a:sym typeface="Wingdings" pitchFamily="2" charset="2"/>
              </a:rPr>
              <a:t> 2 </a:t>
            </a:r>
            <a:r>
              <a:rPr lang="en-US" sz="2400" dirty="0" err="1" smtClean="0">
                <a:sym typeface="Wingdings" pitchFamily="2" charset="2"/>
              </a:rPr>
              <a:t>himpunan</a:t>
            </a:r>
            <a:r>
              <a:rPr lang="en-US" sz="2400" dirty="0" smtClean="0">
                <a:sym typeface="Wingdings" pitchFamily="2" charset="2"/>
              </a:rPr>
              <a:t> fuzzy: NAIK </a:t>
            </a:r>
            <a:r>
              <a:rPr lang="en-US" sz="2400" dirty="0" err="1" smtClean="0">
                <a:sym typeface="Wingdings" pitchFamily="2" charset="2"/>
              </a:rPr>
              <a:t>dan</a:t>
            </a:r>
            <a:r>
              <a:rPr lang="en-US" sz="2400" dirty="0" smtClean="0">
                <a:sym typeface="Wingdings" pitchFamily="2" charset="2"/>
              </a:rPr>
              <a:t> TURUN</a:t>
            </a:r>
          </a:p>
          <a:p>
            <a:pPr>
              <a:buNone/>
            </a:pPr>
            <a:r>
              <a:rPr lang="en-US" sz="2400" dirty="0" smtClean="0">
                <a:sym typeface="Symbol"/>
              </a:rPr>
              <a:t> 		     </a:t>
            </a:r>
            <a:r>
              <a:rPr lang="en-US" sz="2800" baseline="-25000" dirty="0" smtClean="0">
                <a:sym typeface="Symbol"/>
              </a:rPr>
              <a:t>TURUN				  NAIK</a:t>
            </a:r>
          </a:p>
          <a:p>
            <a:pPr>
              <a:buNone/>
            </a:pPr>
            <a:r>
              <a:rPr lang="en-US" sz="2400" dirty="0" smtClean="0">
                <a:sym typeface="Symbol"/>
              </a:rPr>
              <a:t>            1 </a:t>
            </a:r>
          </a:p>
          <a:p>
            <a:pPr>
              <a:buNone/>
            </a:pPr>
            <a:r>
              <a:rPr lang="en-US" sz="2400" dirty="0" smtClean="0">
                <a:sym typeface="Symbol"/>
              </a:rPr>
              <a:t>   (x)</a:t>
            </a:r>
          </a:p>
          <a:p>
            <a:pPr>
              <a:buNone/>
            </a:pPr>
            <a:endParaRPr lang="en-US" sz="2400" dirty="0" smtClean="0">
              <a:sym typeface="Symbol"/>
            </a:endParaRPr>
          </a:p>
          <a:p>
            <a:pPr>
              <a:buNone/>
            </a:pPr>
            <a:endParaRPr lang="en-US" sz="2400" dirty="0" smtClean="0">
              <a:sym typeface="Symbol"/>
            </a:endParaRPr>
          </a:p>
          <a:p>
            <a:pPr>
              <a:buNone/>
            </a:pPr>
            <a:r>
              <a:rPr lang="en-US" sz="2400" dirty="0" smtClean="0">
                <a:sym typeface="Symbol"/>
              </a:rPr>
              <a:t>								x</a:t>
            </a:r>
          </a:p>
          <a:p>
            <a:pPr>
              <a:buNone/>
            </a:pPr>
            <a:r>
              <a:rPr lang="en-US" sz="2400" dirty="0" smtClean="0">
                <a:sym typeface="Symbol"/>
              </a:rPr>
              <a:t>           	0	1000				5000</a:t>
            </a:r>
            <a:endParaRPr lang="en-US" sz="24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34</a:t>
            </a:fld>
            <a:endParaRPr lang="en-US"/>
          </a:p>
        </p:txBody>
      </p:sp>
      <p:cxnSp>
        <p:nvCxnSpPr>
          <p:cNvPr id="5" name="Straight Connector 4"/>
          <p:cNvCxnSpPr/>
          <p:nvPr/>
        </p:nvCxnSpPr>
        <p:spPr>
          <a:xfrm>
            <a:off x="1600200" y="4419600"/>
            <a:ext cx="5410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419100" y="3238500"/>
            <a:ext cx="2362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00200" y="2438400"/>
            <a:ext cx="1066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2667000" y="2438400"/>
            <a:ext cx="3429000" cy="1981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flipV="1">
            <a:off x="2667000" y="2438400"/>
            <a:ext cx="3429000" cy="1981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096000" y="2438400"/>
            <a:ext cx="1066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flipH="1" flipV="1">
            <a:off x="1677194" y="3428206"/>
            <a:ext cx="19812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5105400" y="3429000"/>
            <a:ext cx="1981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27" name="Object 26"/>
          <p:cNvGraphicFramePr>
            <a:graphicFrameLocks noChangeAspect="1"/>
          </p:cNvGraphicFramePr>
          <p:nvPr/>
        </p:nvGraphicFramePr>
        <p:xfrm>
          <a:off x="0" y="5105400"/>
          <a:ext cx="4343400" cy="1290232"/>
        </p:xfrm>
        <a:graphic>
          <a:graphicData uri="http://schemas.openxmlformats.org/presentationml/2006/ole">
            <mc:AlternateContent xmlns:mc="http://schemas.openxmlformats.org/markup-compatibility/2006">
              <mc:Choice xmlns:v="urn:schemas-microsoft-com:vml" Requires="v">
                <p:oleObj spid="_x0000_s50182" name="Equation" r:id="rId3" imgW="2565360" imgH="761760" progId="Equation.3">
                  <p:embed/>
                </p:oleObj>
              </mc:Choice>
              <mc:Fallback>
                <p:oleObj name="Equation" r:id="rId3" imgW="2565360" imgH="7617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105400"/>
                        <a:ext cx="4343400" cy="12902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179" name="Object 3"/>
          <p:cNvGraphicFramePr>
            <a:graphicFrameLocks noChangeAspect="1"/>
          </p:cNvGraphicFramePr>
          <p:nvPr/>
        </p:nvGraphicFramePr>
        <p:xfrm>
          <a:off x="4672013" y="5029200"/>
          <a:ext cx="3990975" cy="1211263"/>
        </p:xfrm>
        <a:graphic>
          <a:graphicData uri="http://schemas.openxmlformats.org/presentationml/2006/ole">
            <mc:AlternateContent xmlns:mc="http://schemas.openxmlformats.org/markup-compatibility/2006">
              <mc:Choice xmlns:v="urn:schemas-microsoft-com:vml" Requires="v">
                <p:oleObj spid="_x0000_s50183" name="Equation" r:id="rId5" imgW="2133360" imgH="647640" progId="Equation.3">
                  <p:embed/>
                </p:oleObj>
              </mc:Choice>
              <mc:Fallback>
                <p:oleObj name="Equation" r:id="rId5" imgW="2133360" imgH="647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2013" y="5029200"/>
                        <a:ext cx="3990975" cy="121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dirty="0" err="1" smtClean="0"/>
              <a:t>Persediaan</a:t>
            </a:r>
            <a:r>
              <a:rPr lang="en-US" sz="2400" dirty="0" smtClean="0"/>
              <a:t> </a:t>
            </a:r>
            <a:r>
              <a:rPr lang="en-US" sz="2400" dirty="0" smtClean="0">
                <a:sym typeface="Wingdings" pitchFamily="2" charset="2"/>
              </a:rPr>
              <a:t> </a:t>
            </a:r>
            <a:r>
              <a:rPr lang="en-US" sz="2400" dirty="0" err="1" smtClean="0">
                <a:sym typeface="Wingdings" pitchFamily="2" charset="2"/>
              </a:rPr>
              <a:t>ada</a:t>
            </a:r>
            <a:r>
              <a:rPr lang="en-US" sz="2400" dirty="0" smtClean="0">
                <a:sym typeface="Wingdings" pitchFamily="2" charset="2"/>
              </a:rPr>
              <a:t> 2 </a:t>
            </a:r>
            <a:r>
              <a:rPr lang="en-US" sz="2400" dirty="0" err="1" smtClean="0">
                <a:sym typeface="Wingdings" pitchFamily="2" charset="2"/>
              </a:rPr>
              <a:t>himpunan</a:t>
            </a:r>
            <a:r>
              <a:rPr lang="en-US" sz="2400" dirty="0" smtClean="0">
                <a:sym typeface="Wingdings" pitchFamily="2" charset="2"/>
              </a:rPr>
              <a:t> fuzzy: BANYAK </a:t>
            </a:r>
            <a:r>
              <a:rPr lang="en-US" sz="2400" dirty="0" err="1" smtClean="0">
                <a:sym typeface="Wingdings" pitchFamily="2" charset="2"/>
              </a:rPr>
              <a:t>dan</a:t>
            </a:r>
            <a:r>
              <a:rPr lang="en-US" sz="2400" dirty="0" smtClean="0">
                <a:sym typeface="Wingdings" pitchFamily="2" charset="2"/>
              </a:rPr>
              <a:t> SEDIKIT</a:t>
            </a:r>
          </a:p>
          <a:p>
            <a:endParaRPr lang="en-US" sz="2400" dirty="0" smtClean="0">
              <a:sym typeface="Wingdings" pitchFamily="2" charset="2"/>
            </a:endParaRPr>
          </a:p>
          <a:p>
            <a:endParaRPr lang="en-US" sz="2400" dirty="0" smtClean="0">
              <a:sym typeface="Wingdings" pitchFamily="2" charset="2"/>
            </a:endParaRPr>
          </a:p>
          <a:p>
            <a:pPr>
              <a:buNone/>
            </a:pPr>
            <a:r>
              <a:rPr lang="en-US" sz="2400" dirty="0" smtClean="0">
                <a:sym typeface="Symbol"/>
              </a:rPr>
              <a:t> 		     </a:t>
            </a:r>
            <a:r>
              <a:rPr lang="en-US" sz="2800" baseline="-25000" dirty="0" smtClean="0">
                <a:sym typeface="Symbol"/>
              </a:rPr>
              <a:t>SEDIKIT				  BANYAK</a:t>
            </a:r>
          </a:p>
          <a:p>
            <a:pPr>
              <a:buNone/>
            </a:pPr>
            <a:r>
              <a:rPr lang="en-US" sz="2400" dirty="0" smtClean="0">
                <a:sym typeface="Symbol"/>
              </a:rPr>
              <a:t>            1 </a:t>
            </a:r>
          </a:p>
          <a:p>
            <a:pPr>
              <a:buNone/>
            </a:pPr>
            <a:r>
              <a:rPr lang="en-US" sz="2400" dirty="0" smtClean="0">
                <a:sym typeface="Symbol"/>
              </a:rPr>
              <a:t>   (x)</a:t>
            </a:r>
          </a:p>
          <a:p>
            <a:pPr>
              <a:buNone/>
            </a:pPr>
            <a:endParaRPr lang="en-US" sz="2400" dirty="0" smtClean="0">
              <a:sym typeface="Symbol"/>
            </a:endParaRPr>
          </a:p>
          <a:p>
            <a:pPr>
              <a:buNone/>
            </a:pPr>
            <a:endParaRPr lang="en-US" sz="2400" dirty="0" smtClean="0">
              <a:sym typeface="Symbol"/>
            </a:endParaRPr>
          </a:p>
          <a:p>
            <a:pPr>
              <a:buNone/>
            </a:pPr>
            <a:r>
              <a:rPr lang="en-US" sz="2400" dirty="0" smtClean="0">
                <a:sym typeface="Symbol"/>
              </a:rPr>
              <a:t>								y</a:t>
            </a:r>
          </a:p>
          <a:p>
            <a:pPr>
              <a:buNone/>
            </a:pPr>
            <a:r>
              <a:rPr lang="en-US" sz="2400" dirty="0" smtClean="0">
                <a:sym typeface="Symbol"/>
              </a:rPr>
              <a:t>           	0	100				600</a:t>
            </a:r>
            <a:endParaRPr lang="en-US" sz="24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35</a:t>
            </a:fld>
            <a:endParaRPr lang="en-US"/>
          </a:p>
        </p:txBody>
      </p:sp>
      <p:cxnSp>
        <p:nvCxnSpPr>
          <p:cNvPr id="5" name="Straight Connector 4"/>
          <p:cNvCxnSpPr/>
          <p:nvPr/>
        </p:nvCxnSpPr>
        <p:spPr>
          <a:xfrm>
            <a:off x="1600200" y="4419600"/>
            <a:ext cx="5410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419100" y="3238500"/>
            <a:ext cx="2362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00200" y="2438400"/>
            <a:ext cx="1066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2667000" y="2438400"/>
            <a:ext cx="3429000" cy="1981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flipV="1">
            <a:off x="2667000" y="2438400"/>
            <a:ext cx="3429000" cy="1981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096000" y="2438400"/>
            <a:ext cx="1066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flipH="1" flipV="1">
            <a:off x="1677194" y="3428206"/>
            <a:ext cx="19812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5105400" y="3429000"/>
            <a:ext cx="1981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27" name="Object 26"/>
          <p:cNvGraphicFramePr>
            <a:graphicFrameLocks noChangeAspect="1"/>
          </p:cNvGraphicFramePr>
          <p:nvPr/>
        </p:nvGraphicFramePr>
        <p:xfrm>
          <a:off x="293688" y="5076825"/>
          <a:ext cx="4022725" cy="1284288"/>
        </p:xfrm>
        <a:graphic>
          <a:graphicData uri="http://schemas.openxmlformats.org/presentationml/2006/ole">
            <mc:AlternateContent xmlns:mc="http://schemas.openxmlformats.org/markup-compatibility/2006">
              <mc:Choice xmlns:v="urn:schemas-microsoft-com:vml" Requires="v">
                <p:oleObj spid="_x0000_s51206" name="Equation" r:id="rId3" imgW="2108160" imgH="672840" progId="Equation.3">
                  <p:embed/>
                </p:oleObj>
              </mc:Choice>
              <mc:Fallback>
                <p:oleObj name="Equation" r:id="rId3" imgW="2108160" imgH="6728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88" y="5076825"/>
                        <a:ext cx="4022725" cy="1284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03" name="Object 3"/>
          <p:cNvGraphicFramePr>
            <a:graphicFrameLocks noChangeAspect="1"/>
          </p:cNvGraphicFramePr>
          <p:nvPr/>
        </p:nvGraphicFramePr>
        <p:xfrm>
          <a:off x="4800600" y="5029200"/>
          <a:ext cx="3998913" cy="1284288"/>
        </p:xfrm>
        <a:graphic>
          <a:graphicData uri="http://schemas.openxmlformats.org/presentationml/2006/ole">
            <mc:AlternateContent xmlns:mc="http://schemas.openxmlformats.org/markup-compatibility/2006">
              <mc:Choice xmlns:v="urn:schemas-microsoft-com:vml" Requires="v">
                <p:oleObj spid="_x0000_s51207" name="Equation" r:id="rId5" imgW="2095200" imgH="672840" progId="Equation.3">
                  <p:embed/>
                </p:oleObj>
              </mc:Choice>
              <mc:Fallback>
                <p:oleObj name="Equation" r:id="rId5" imgW="2095200" imgH="6728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5029200"/>
                        <a:ext cx="3998913" cy="1284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2800" dirty="0" err="1" smtClean="0"/>
              <a:t>Jika</a:t>
            </a:r>
            <a:r>
              <a:rPr lang="en-US" sz="2800" dirty="0" smtClean="0"/>
              <a:t> </a:t>
            </a:r>
            <a:r>
              <a:rPr lang="en-US" sz="2800" dirty="0" err="1" smtClean="0"/>
              <a:t>permintaan</a:t>
            </a:r>
            <a:r>
              <a:rPr lang="en-US" sz="2800" dirty="0" smtClean="0"/>
              <a:t> = 4000 </a:t>
            </a:r>
            <a:r>
              <a:rPr lang="en-US" sz="2800" dirty="0" err="1" smtClean="0"/>
              <a:t>pasang</a:t>
            </a:r>
            <a:r>
              <a:rPr lang="en-US" sz="2800" dirty="0" smtClean="0"/>
              <a:t> </a:t>
            </a:r>
            <a:r>
              <a:rPr lang="en-US" sz="2800" dirty="0" err="1" smtClean="0"/>
              <a:t>sepatu</a:t>
            </a:r>
            <a:r>
              <a:rPr lang="en-US" sz="2800" dirty="0" smtClean="0"/>
              <a:t>, </a:t>
            </a:r>
            <a:r>
              <a:rPr lang="en-US" sz="2800" dirty="0" err="1" smtClean="0"/>
              <a:t>maka</a:t>
            </a:r>
            <a:endParaRPr lang="en-US" sz="2800" dirty="0" smtClean="0"/>
          </a:p>
          <a:p>
            <a:endParaRPr lang="en-US" sz="2800" dirty="0" smtClean="0"/>
          </a:p>
          <a:p>
            <a:pPr>
              <a:buNone/>
            </a:pPr>
            <a:r>
              <a:rPr lang="en-US" sz="2800" dirty="0" smtClean="0"/>
              <a:t>		</a:t>
            </a: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36</a:t>
            </a:fld>
            <a:endParaRPr lang="en-US"/>
          </a:p>
        </p:txBody>
      </p:sp>
      <p:graphicFrame>
        <p:nvGraphicFramePr>
          <p:cNvPr id="5" name="Object 4"/>
          <p:cNvGraphicFramePr>
            <a:graphicFrameLocks noChangeAspect="1"/>
          </p:cNvGraphicFramePr>
          <p:nvPr/>
        </p:nvGraphicFramePr>
        <p:xfrm>
          <a:off x="1981200" y="1447800"/>
          <a:ext cx="4280807" cy="838200"/>
        </p:xfrm>
        <a:graphic>
          <a:graphicData uri="http://schemas.openxmlformats.org/presentationml/2006/ole">
            <mc:AlternateContent xmlns:mc="http://schemas.openxmlformats.org/markup-compatibility/2006">
              <mc:Choice xmlns:v="urn:schemas-microsoft-com:vml" Requires="v">
                <p:oleObj spid="_x0000_s52230" name="Equation" r:id="rId3" imgW="1815840" imgH="355320" progId="Equation.3">
                  <p:embed/>
                </p:oleObj>
              </mc:Choice>
              <mc:Fallback>
                <p:oleObj name="Equation" r:id="rId3" imgW="1815840" imgH="3553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447800"/>
                        <a:ext cx="4280807"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27" name="Object 3"/>
          <p:cNvGraphicFramePr>
            <a:graphicFrameLocks noChangeAspect="1"/>
          </p:cNvGraphicFramePr>
          <p:nvPr/>
        </p:nvGraphicFramePr>
        <p:xfrm>
          <a:off x="2028825" y="2819400"/>
          <a:ext cx="4491038" cy="838200"/>
        </p:xfrm>
        <a:graphic>
          <a:graphicData uri="http://schemas.openxmlformats.org/presentationml/2006/ole">
            <mc:AlternateContent xmlns:mc="http://schemas.openxmlformats.org/markup-compatibility/2006">
              <mc:Choice xmlns:v="urn:schemas-microsoft-com:vml" Requires="v">
                <p:oleObj spid="_x0000_s52231" name="Equation" r:id="rId5" imgW="1904760" imgH="355320" progId="Equation.3">
                  <p:embed/>
                </p:oleObj>
              </mc:Choice>
              <mc:Fallback>
                <p:oleObj name="Equation" r:id="rId5" imgW="1904760" imgH="35532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28825" y="2819400"/>
                        <a:ext cx="4491038"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2800" dirty="0" err="1"/>
              <a:t>Meskipun</a:t>
            </a:r>
            <a:r>
              <a:rPr lang="en-US" sz="2800" dirty="0"/>
              <a:t> </a:t>
            </a:r>
            <a:r>
              <a:rPr lang="en-US" sz="2800" dirty="0" err="1"/>
              <a:t>logika</a:t>
            </a:r>
            <a:r>
              <a:rPr lang="en-US" sz="2800" dirty="0"/>
              <a:t> </a:t>
            </a:r>
            <a:r>
              <a:rPr lang="en-US" sz="2800" i="1" dirty="0"/>
              <a:t>fuzzy</a:t>
            </a:r>
            <a:r>
              <a:rPr lang="en-US" sz="2800" dirty="0"/>
              <a:t> </a:t>
            </a:r>
            <a:r>
              <a:rPr lang="en-US" sz="2800" dirty="0" err="1"/>
              <a:t>dikembangkan</a:t>
            </a:r>
            <a:r>
              <a:rPr lang="en-US" sz="2800" dirty="0"/>
              <a:t> </a:t>
            </a:r>
            <a:r>
              <a:rPr lang="en-US" sz="2800" dirty="0" err="1"/>
              <a:t>di</a:t>
            </a:r>
            <a:r>
              <a:rPr lang="en-US" sz="2800" dirty="0"/>
              <a:t> </a:t>
            </a:r>
            <a:r>
              <a:rPr lang="en-US" sz="2800" dirty="0" err="1"/>
              <a:t>Amerika</a:t>
            </a:r>
            <a:r>
              <a:rPr lang="en-US" sz="2800" dirty="0"/>
              <a:t>, </a:t>
            </a:r>
            <a:r>
              <a:rPr lang="en-US" sz="2800" dirty="0" err="1"/>
              <a:t>namun</a:t>
            </a:r>
            <a:r>
              <a:rPr lang="en-US" sz="2800" dirty="0"/>
              <a:t> </a:t>
            </a:r>
            <a:r>
              <a:rPr lang="en-US" sz="2800" dirty="0" err="1"/>
              <a:t>ia</a:t>
            </a:r>
            <a:r>
              <a:rPr lang="en-US" sz="2800" dirty="0"/>
              <a:t> </a:t>
            </a:r>
            <a:r>
              <a:rPr lang="en-US" sz="2800" dirty="0" err="1"/>
              <a:t>lebih</a:t>
            </a:r>
            <a:r>
              <a:rPr lang="en-US" sz="2800" dirty="0"/>
              <a:t> </a:t>
            </a:r>
            <a:r>
              <a:rPr lang="en-US" sz="2800" dirty="0" err="1"/>
              <a:t>populer</a:t>
            </a:r>
            <a:r>
              <a:rPr lang="en-US" sz="2800" dirty="0"/>
              <a:t> </a:t>
            </a:r>
            <a:r>
              <a:rPr lang="en-US" sz="2800" dirty="0" err="1"/>
              <a:t>dan</a:t>
            </a:r>
            <a:r>
              <a:rPr lang="en-US" sz="2800" dirty="0"/>
              <a:t> </a:t>
            </a:r>
            <a:r>
              <a:rPr lang="en-US" sz="2800" dirty="0" err="1"/>
              <a:t>banyak</a:t>
            </a:r>
            <a:r>
              <a:rPr lang="en-US" sz="2800" dirty="0"/>
              <a:t> </a:t>
            </a:r>
            <a:r>
              <a:rPr lang="en-US" sz="2800" dirty="0" err="1"/>
              <a:t>diaplikasikan</a:t>
            </a:r>
            <a:r>
              <a:rPr lang="en-US" sz="2800" dirty="0"/>
              <a:t> </a:t>
            </a:r>
            <a:r>
              <a:rPr lang="en-US" sz="2800" dirty="0" err="1"/>
              <a:t>secara</a:t>
            </a:r>
            <a:r>
              <a:rPr lang="en-US" sz="2800" dirty="0"/>
              <a:t> </a:t>
            </a:r>
            <a:r>
              <a:rPr lang="en-US" sz="2800" dirty="0" err="1"/>
              <a:t>luas</a:t>
            </a:r>
            <a:r>
              <a:rPr lang="en-US" sz="2800" dirty="0"/>
              <a:t> </a:t>
            </a:r>
            <a:r>
              <a:rPr lang="en-US" sz="2800" dirty="0" err="1"/>
              <a:t>oleh</a:t>
            </a:r>
            <a:r>
              <a:rPr lang="en-US" sz="2800" dirty="0"/>
              <a:t> </a:t>
            </a:r>
            <a:r>
              <a:rPr lang="en-US" sz="2800" dirty="0" err="1"/>
              <a:t>praktisi</a:t>
            </a:r>
            <a:r>
              <a:rPr lang="en-US" sz="2800" dirty="0"/>
              <a:t> </a:t>
            </a:r>
            <a:r>
              <a:rPr lang="en-US" sz="2800" dirty="0" err="1"/>
              <a:t>Jepang</a:t>
            </a:r>
            <a:r>
              <a:rPr lang="en-US" sz="2800" dirty="0"/>
              <a:t> </a:t>
            </a:r>
            <a:r>
              <a:rPr lang="en-US" sz="2800" dirty="0" err="1"/>
              <a:t>dengan</a:t>
            </a:r>
            <a:r>
              <a:rPr lang="en-US" sz="2800" dirty="0"/>
              <a:t> </a:t>
            </a:r>
            <a:r>
              <a:rPr lang="en-US" sz="2800" dirty="0" err="1"/>
              <a:t>mengadaptasikannya</a:t>
            </a:r>
            <a:r>
              <a:rPr lang="en-US" sz="2800" dirty="0"/>
              <a:t> </a:t>
            </a:r>
            <a:r>
              <a:rPr lang="en-US" sz="2800" dirty="0" err="1"/>
              <a:t>ke</a:t>
            </a:r>
            <a:r>
              <a:rPr lang="en-US" sz="2800" dirty="0"/>
              <a:t> </a:t>
            </a:r>
            <a:r>
              <a:rPr lang="en-US" sz="2800" dirty="0" err="1"/>
              <a:t>bidang</a:t>
            </a:r>
            <a:r>
              <a:rPr lang="en-US" sz="2800" dirty="0"/>
              <a:t> </a:t>
            </a:r>
            <a:r>
              <a:rPr lang="en-US" sz="2800" dirty="0" err="1"/>
              <a:t>kendali</a:t>
            </a:r>
            <a:r>
              <a:rPr lang="en-US" sz="2800" dirty="0"/>
              <a:t> (</a:t>
            </a:r>
            <a:r>
              <a:rPr lang="en-US" sz="2800" i="1" dirty="0"/>
              <a:t>control</a:t>
            </a:r>
            <a:r>
              <a:rPr lang="en-US" sz="2800" dirty="0"/>
              <a:t>). </a:t>
            </a:r>
            <a:endParaRPr lang="en-US" sz="2800" dirty="0" smtClean="0"/>
          </a:p>
          <a:p>
            <a:endParaRPr lang="en-US" sz="2800" dirty="0"/>
          </a:p>
          <a:p>
            <a:r>
              <a:rPr lang="en-US" sz="2800" dirty="0" err="1" smtClean="0"/>
              <a:t>Saat</a:t>
            </a:r>
            <a:r>
              <a:rPr lang="en-US" sz="2800" dirty="0" smtClean="0"/>
              <a:t> </a:t>
            </a:r>
            <a:r>
              <a:rPr lang="en-US" sz="2800" dirty="0" err="1"/>
              <a:t>ini</a:t>
            </a:r>
            <a:r>
              <a:rPr lang="en-US" sz="2800" dirty="0"/>
              <a:t> </a:t>
            </a:r>
            <a:r>
              <a:rPr lang="en-US" sz="2800" dirty="0" err="1"/>
              <a:t>banyak</a:t>
            </a:r>
            <a:r>
              <a:rPr lang="en-US" sz="2800" dirty="0"/>
              <a:t> </a:t>
            </a:r>
            <a:r>
              <a:rPr lang="en-US" sz="2800" dirty="0" err="1"/>
              <a:t>dijual</a:t>
            </a:r>
            <a:r>
              <a:rPr lang="en-US" sz="2800" dirty="0"/>
              <a:t> </a:t>
            </a:r>
            <a:r>
              <a:rPr lang="en-US" sz="2800" dirty="0" err="1"/>
              <a:t>produk</a:t>
            </a:r>
            <a:r>
              <a:rPr lang="en-US" sz="2800" dirty="0"/>
              <a:t> </a:t>
            </a:r>
            <a:r>
              <a:rPr lang="en-US" sz="2800" dirty="0" err="1"/>
              <a:t>elektronik</a:t>
            </a:r>
            <a:r>
              <a:rPr lang="en-US" sz="2800" dirty="0"/>
              <a:t> </a:t>
            </a:r>
            <a:r>
              <a:rPr lang="en-US" sz="2800" dirty="0" err="1"/>
              <a:t>buatan</a:t>
            </a:r>
            <a:r>
              <a:rPr lang="en-US" sz="2800" dirty="0"/>
              <a:t> </a:t>
            </a:r>
            <a:r>
              <a:rPr lang="en-US" sz="2800" dirty="0" err="1"/>
              <a:t>Jepang</a:t>
            </a:r>
            <a:r>
              <a:rPr lang="en-US" sz="2800" dirty="0"/>
              <a:t> yang </a:t>
            </a:r>
            <a:r>
              <a:rPr lang="en-US" sz="2800" dirty="0" err="1"/>
              <a:t>menerapkan</a:t>
            </a:r>
            <a:r>
              <a:rPr lang="en-US" sz="2800" dirty="0"/>
              <a:t> </a:t>
            </a:r>
            <a:r>
              <a:rPr lang="en-US" sz="2800" dirty="0" err="1"/>
              <a:t>prinsip</a:t>
            </a:r>
            <a:r>
              <a:rPr lang="en-US" sz="2800" dirty="0"/>
              <a:t> </a:t>
            </a:r>
            <a:r>
              <a:rPr lang="en-US" sz="2800" dirty="0" err="1"/>
              <a:t>logika</a:t>
            </a:r>
            <a:r>
              <a:rPr lang="en-US" sz="2800" dirty="0"/>
              <a:t> </a:t>
            </a:r>
            <a:r>
              <a:rPr lang="en-US" sz="2800" i="1" dirty="0"/>
              <a:t>fuzzy</a:t>
            </a:r>
            <a:r>
              <a:rPr lang="en-US" sz="2800" dirty="0"/>
              <a:t>, </a:t>
            </a:r>
            <a:r>
              <a:rPr lang="en-US" sz="2800" dirty="0" err="1"/>
              <a:t>seperti</a:t>
            </a:r>
            <a:r>
              <a:rPr lang="en-US" sz="2800" dirty="0"/>
              <a:t> </a:t>
            </a:r>
            <a:r>
              <a:rPr lang="en-US" sz="2800" dirty="0" err="1"/>
              <a:t>mesin</a:t>
            </a:r>
            <a:r>
              <a:rPr lang="en-US" sz="2800" dirty="0"/>
              <a:t> </a:t>
            </a:r>
            <a:r>
              <a:rPr lang="en-US" sz="2800" dirty="0" err="1"/>
              <a:t>cuci</a:t>
            </a:r>
            <a:r>
              <a:rPr lang="en-US" sz="2800" dirty="0"/>
              <a:t>, AC, </a:t>
            </a:r>
            <a:r>
              <a:rPr lang="en-US" sz="2800" dirty="0" err="1"/>
              <a:t>dan</a:t>
            </a:r>
            <a:r>
              <a:rPr lang="en-US" sz="2800" dirty="0"/>
              <a:t> lain-lain</a:t>
            </a:r>
            <a:r>
              <a:rPr lang="en-US" sz="2800" dirty="0" smtClean="0"/>
              <a:t>.</a:t>
            </a:r>
          </a:p>
          <a:p>
            <a:endParaRPr lang="en-US" sz="2800" dirty="0"/>
          </a:p>
          <a:p>
            <a:r>
              <a:rPr lang="en-US" sz="2800" i="1" dirty="0" smtClean="0"/>
              <a:t>Fuzzy logic </a:t>
            </a:r>
            <a:r>
              <a:rPr lang="en-US" sz="2800" dirty="0" err="1" smtClean="0"/>
              <a:t>sudah</a:t>
            </a:r>
            <a:r>
              <a:rPr lang="en-US" sz="2800" dirty="0"/>
              <a:t> </a:t>
            </a:r>
            <a:r>
              <a:rPr lang="en-US" sz="2800" dirty="0" err="1" smtClean="0"/>
              <a:t>diterapkan</a:t>
            </a:r>
            <a:r>
              <a:rPr lang="en-US" sz="2800" dirty="0" smtClean="0"/>
              <a:t> </a:t>
            </a:r>
            <a:r>
              <a:rPr lang="en-US" sz="2800" dirty="0" err="1" smtClean="0"/>
              <a:t>pada</a:t>
            </a:r>
            <a:r>
              <a:rPr lang="en-US" sz="2800" dirty="0" smtClean="0"/>
              <a:t> </a:t>
            </a:r>
            <a:r>
              <a:rPr lang="en-US" sz="2800" dirty="0" err="1" smtClean="0"/>
              <a:t>banyak</a:t>
            </a:r>
            <a:r>
              <a:rPr lang="en-US" sz="2800" dirty="0" smtClean="0"/>
              <a:t> </a:t>
            </a:r>
            <a:r>
              <a:rPr lang="en-US" sz="2800" dirty="0" err="1" smtClean="0"/>
              <a:t>bidang</a:t>
            </a:r>
            <a:r>
              <a:rPr lang="en-US" sz="2800" dirty="0" smtClean="0"/>
              <a:t>, </a:t>
            </a:r>
            <a:r>
              <a:rPr lang="en-US" sz="2800" dirty="0" err="1" smtClean="0"/>
              <a:t>mulai</a:t>
            </a:r>
            <a:r>
              <a:rPr lang="en-US" sz="2800" dirty="0" smtClean="0"/>
              <a:t> </a:t>
            </a:r>
            <a:r>
              <a:rPr lang="en-US" sz="2800" dirty="0" err="1" smtClean="0"/>
              <a:t>dari</a:t>
            </a:r>
            <a:r>
              <a:rPr lang="en-US" sz="2800" dirty="0" smtClean="0"/>
              <a:t> </a:t>
            </a:r>
            <a:r>
              <a:rPr lang="en-US" sz="2800" dirty="0" err="1" smtClean="0"/>
              <a:t>teori</a:t>
            </a:r>
            <a:r>
              <a:rPr lang="en-US" sz="2800" dirty="0" smtClean="0"/>
              <a:t> </a:t>
            </a:r>
            <a:r>
              <a:rPr lang="en-US" sz="2800" dirty="0" err="1" smtClean="0"/>
              <a:t>kendali</a:t>
            </a:r>
            <a:r>
              <a:rPr lang="en-US" sz="2800" dirty="0" smtClean="0"/>
              <a:t> </a:t>
            </a:r>
            <a:r>
              <a:rPr lang="en-US" sz="2800" dirty="0" err="1" smtClean="0"/>
              <a:t>hingga</a:t>
            </a:r>
            <a:r>
              <a:rPr lang="en-US" sz="2800" dirty="0" smtClean="0"/>
              <a:t> </a:t>
            </a:r>
            <a:r>
              <a:rPr lang="en-US" sz="2800" dirty="0" err="1" smtClean="0"/>
              <a:t>inteligensia</a:t>
            </a:r>
            <a:r>
              <a:rPr lang="en-US" sz="2800" dirty="0" smtClean="0"/>
              <a:t> </a:t>
            </a:r>
            <a:r>
              <a:rPr lang="en-US" sz="2800" dirty="0" err="1" smtClean="0"/>
              <a:t>buatan</a:t>
            </a:r>
            <a:r>
              <a:rPr lang="en-US" sz="2800" dirty="0" smtClean="0"/>
              <a:t>.</a:t>
            </a:r>
          </a:p>
          <a:p>
            <a:endParaRPr lang="en-US" sz="2800" dirty="0"/>
          </a:p>
          <a:p>
            <a:pPr>
              <a:buNone/>
            </a:pPr>
            <a:endParaRPr lang="en-US" sz="2800" dirty="0"/>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dirty="0" err="1" smtClean="0"/>
              <a:t>Mengapa</a:t>
            </a:r>
            <a:r>
              <a:rPr lang="en-US" dirty="0" smtClean="0"/>
              <a:t> </a:t>
            </a:r>
            <a:r>
              <a:rPr lang="en-US" dirty="0" err="1" smtClean="0"/>
              <a:t>logika</a:t>
            </a:r>
            <a:r>
              <a:rPr lang="en-US" dirty="0" smtClean="0"/>
              <a:t> </a:t>
            </a:r>
            <a:r>
              <a:rPr lang="en-US" i="1" dirty="0" smtClean="0"/>
              <a:t>fuzzy</a:t>
            </a:r>
            <a:r>
              <a:rPr lang="en-US" dirty="0" smtClean="0"/>
              <a:t> yang </a:t>
            </a:r>
            <a:r>
              <a:rPr lang="en-US" dirty="0" err="1" smtClean="0"/>
              <a:t>ditemukan</a:t>
            </a:r>
            <a:r>
              <a:rPr lang="en-US" dirty="0" smtClean="0"/>
              <a:t> </a:t>
            </a:r>
            <a:r>
              <a:rPr lang="en-US" dirty="0" err="1" smtClean="0"/>
              <a:t>di</a:t>
            </a:r>
            <a:r>
              <a:rPr lang="en-US" dirty="0" smtClean="0"/>
              <a:t> </a:t>
            </a:r>
            <a:r>
              <a:rPr lang="en-US" dirty="0" err="1" smtClean="0"/>
              <a:t>Amerika</a:t>
            </a:r>
            <a:r>
              <a:rPr lang="en-US" dirty="0" smtClean="0"/>
              <a:t> </a:t>
            </a:r>
            <a:r>
              <a:rPr lang="en-US" dirty="0" err="1" smtClean="0"/>
              <a:t>malah</a:t>
            </a:r>
            <a:r>
              <a:rPr lang="en-US" dirty="0" smtClean="0"/>
              <a:t> </a:t>
            </a:r>
            <a:r>
              <a:rPr lang="en-US" dirty="0" err="1" smtClean="0"/>
              <a:t>lebih</a:t>
            </a:r>
            <a:r>
              <a:rPr lang="en-US" dirty="0" smtClean="0"/>
              <a:t> </a:t>
            </a:r>
            <a:r>
              <a:rPr lang="en-US" dirty="0" err="1" smtClean="0"/>
              <a:t>banyak</a:t>
            </a:r>
            <a:r>
              <a:rPr lang="en-US" dirty="0" smtClean="0"/>
              <a:t> </a:t>
            </a:r>
            <a:r>
              <a:rPr lang="en-US" dirty="0" err="1" smtClean="0"/>
              <a:t>ditemukan</a:t>
            </a:r>
            <a:r>
              <a:rPr lang="en-US" dirty="0" smtClean="0"/>
              <a:t> </a:t>
            </a:r>
            <a:r>
              <a:rPr lang="en-US" dirty="0" err="1" smtClean="0"/>
              <a:t>aplikasinya</a:t>
            </a:r>
            <a:r>
              <a:rPr lang="en-US" dirty="0" smtClean="0"/>
              <a:t> </a:t>
            </a:r>
            <a:r>
              <a:rPr lang="en-US" dirty="0" err="1" smtClean="0"/>
              <a:t>di</a:t>
            </a:r>
            <a:r>
              <a:rPr lang="en-US" dirty="0" smtClean="0"/>
              <a:t> </a:t>
            </a:r>
            <a:r>
              <a:rPr lang="en-US" dirty="0" err="1" smtClean="0"/>
              <a:t>negara</a:t>
            </a:r>
            <a:r>
              <a:rPr lang="en-US" dirty="0" smtClean="0"/>
              <a:t> </a:t>
            </a:r>
            <a:r>
              <a:rPr lang="en-US" dirty="0" err="1" smtClean="0"/>
              <a:t>Jepang</a:t>
            </a:r>
            <a:r>
              <a:rPr lang="en-US" dirty="0" smtClean="0"/>
              <a:t>? </a:t>
            </a:r>
          </a:p>
          <a:p>
            <a:endParaRPr lang="en-US" dirty="0"/>
          </a:p>
          <a:p>
            <a:r>
              <a:rPr lang="en-US" dirty="0" err="1" smtClean="0"/>
              <a:t>Salah</a:t>
            </a:r>
            <a:r>
              <a:rPr lang="en-US" dirty="0" smtClean="0"/>
              <a:t> </a:t>
            </a:r>
            <a:r>
              <a:rPr lang="en-US" dirty="0" err="1" smtClean="0"/>
              <a:t>satu</a:t>
            </a:r>
            <a:r>
              <a:rPr lang="en-US" dirty="0" smtClean="0"/>
              <a:t> </a:t>
            </a:r>
            <a:r>
              <a:rPr lang="en-US" dirty="0" err="1" smtClean="0"/>
              <a:t>penjelasannya</a:t>
            </a:r>
            <a:r>
              <a:rPr lang="en-US" dirty="0" smtClean="0"/>
              <a:t>: </a:t>
            </a:r>
            <a:r>
              <a:rPr lang="en-US" dirty="0" err="1" smtClean="0"/>
              <a:t>kultur</a:t>
            </a:r>
            <a:r>
              <a:rPr lang="en-US" dirty="0" smtClean="0"/>
              <a:t> </a:t>
            </a:r>
            <a:r>
              <a:rPr lang="en-US" dirty="0" err="1" smtClean="0"/>
              <a:t>orang</a:t>
            </a:r>
            <a:r>
              <a:rPr lang="en-US" dirty="0" smtClean="0"/>
              <a:t> Barat yang </a:t>
            </a:r>
            <a:r>
              <a:rPr lang="en-US" dirty="0" err="1" smtClean="0"/>
              <a:t>cenderung</a:t>
            </a:r>
            <a:r>
              <a:rPr lang="en-US" dirty="0" smtClean="0"/>
              <a:t> </a:t>
            </a:r>
            <a:r>
              <a:rPr lang="en-US" dirty="0" err="1" smtClean="0"/>
              <a:t>memandang</a:t>
            </a:r>
            <a:r>
              <a:rPr lang="en-US" dirty="0" smtClean="0"/>
              <a:t> </a:t>
            </a:r>
            <a:r>
              <a:rPr lang="en-US" dirty="0" err="1" smtClean="0"/>
              <a:t>suatu</a:t>
            </a:r>
            <a:r>
              <a:rPr lang="en-US" dirty="0" smtClean="0"/>
              <a:t> </a:t>
            </a:r>
            <a:r>
              <a:rPr lang="en-US" dirty="0" err="1" smtClean="0"/>
              <a:t>persoalan</a:t>
            </a:r>
            <a:r>
              <a:rPr lang="en-US" dirty="0" smtClean="0"/>
              <a:t> </a:t>
            </a:r>
            <a:r>
              <a:rPr lang="en-US" dirty="0" err="1" smtClean="0"/>
              <a:t>sebagai</a:t>
            </a:r>
            <a:r>
              <a:rPr lang="en-US" dirty="0" smtClean="0"/>
              <a:t> </a:t>
            </a:r>
            <a:r>
              <a:rPr lang="en-US" dirty="0" err="1" smtClean="0"/>
              <a:t>hitam-putih</a:t>
            </a:r>
            <a:r>
              <a:rPr lang="en-US" dirty="0" smtClean="0"/>
              <a:t>, </a:t>
            </a:r>
            <a:r>
              <a:rPr lang="en-US" dirty="0" err="1" smtClean="0"/>
              <a:t>ya-tidak</a:t>
            </a:r>
            <a:r>
              <a:rPr lang="en-US" dirty="0" smtClean="0"/>
              <a:t>, </a:t>
            </a:r>
            <a:r>
              <a:rPr lang="en-US" dirty="0" err="1" smtClean="0"/>
              <a:t>bersalah-tidak</a:t>
            </a:r>
            <a:r>
              <a:rPr lang="en-US" dirty="0" smtClean="0"/>
              <a:t> </a:t>
            </a:r>
            <a:r>
              <a:rPr lang="en-US" dirty="0" err="1" smtClean="0"/>
              <a:t>bersalah</a:t>
            </a:r>
            <a:r>
              <a:rPr lang="en-US" dirty="0" smtClean="0"/>
              <a:t>, </a:t>
            </a:r>
            <a:r>
              <a:rPr lang="en-US" dirty="0" err="1" smtClean="0"/>
              <a:t>sukses-gagal</a:t>
            </a:r>
            <a:r>
              <a:rPr lang="en-US" dirty="0" smtClean="0"/>
              <a:t>, </a:t>
            </a:r>
            <a:r>
              <a:rPr lang="en-US" dirty="0" err="1" smtClean="0"/>
              <a:t>atau</a:t>
            </a:r>
            <a:r>
              <a:rPr lang="en-US" dirty="0" smtClean="0"/>
              <a:t> yang </a:t>
            </a:r>
            <a:r>
              <a:rPr lang="en-US" dirty="0" err="1" smtClean="0"/>
              <a:t>setara</a:t>
            </a:r>
            <a:r>
              <a:rPr lang="en-US" dirty="0" smtClean="0"/>
              <a:t> </a:t>
            </a:r>
            <a:r>
              <a:rPr lang="en-US" dirty="0" err="1" smtClean="0"/>
              <a:t>dengan</a:t>
            </a:r>
            <a:r>
              <a:rPr lang="en-US" dirty="0" smtClean="0"/>
              <a:t> </a:t>
            </a:r>
            <a:r>
              <a:rPr lang="en-US" dirty="0" err="1" smtClean="0"/>
              <a:t>dunia</a:t>
            </a:r>
            <a:r>
              <a:rPr lang="en-US" dirty="0" smtClean="0"/>
              <a:t> </a:t>
            </a:r>
            <a:r>
              <a:rPr lang="en-US" dirty="0" err="1" smtClean="0"/>
              <a:t>logika</a:t>
            </a:r>
            <a:r>
              <a:rPr lang="en-US" dirty="0" smtClean="0"/>
              <a:t> </a:t>
            </a:r>
            <a:r>
              <a:rPr lang="en-US" dirty="0" err="1" smtClean="0"/>
              <a:t>biner</a:t>
            </a:r>
            <a:r>
              <a:rPr lang="en-US" dirty="0" smtClean="0"/>
              <a:t> </a:t>
            </a:r>
            <a:r>
              <a:rPr lang="en-US" dirty="0" err="1" smtClean="0"/>
              <a:t>Aristoteles</a:t>
            </a:r>
            <a:r>
              <a:rPr lang="en-US" dirty="0" smtClean="0"/>
              <a:t>, </a:t>
            </a:r>
          </a:p>
          <a:p>
            <a:endParaRPr lang="en-US" dirty="0"/>
          </a:p>
          <a:p>
            <a:r>
              <a:rPr lang="en-US" dirty="0" err="1" smtClean="0"/>
              <a:t>sedangkan</a:t>
            </a:r>
            <a:r>
              <a:rPr lang="en-US" dirty="0" smtClean="0"/>
              <a:t> </a:t>
            </a:r>
            <a:r>
              <a:rPr lang="en-US" dirty="0" err="1" smtClean="0"/>
              <a:t>kultur</a:t>
            </a:r>
            <a:r>
              <a:rPr lang="en-US" dirty="0" smtClean="0"/>
              <a:t> </a:t>
            </a:r>
            <a:r>
              <a:rPr lang="en-US" dirty="0" err="1" smtClean="0"/>
              <a:t>orang</a:t>
            </a:r>
            <a:r>
              <a:rPr lang="en-US" dirty="0" smtClean="0"/>
              <a:t> </a:t>
            </a:r>
            <a:r>
              <a:rPr lang="en-US" dirty="0" err="1" smtClean="0"/>
              <a:t>Timur</a:t>
            </a:r>
            <a:r>
              <a:rPr lang="en-US" dirty="0" smtClean="0"/>
              <a:t> </a:t>
            </a:r>
            <a:r>
              <a:rPr lang="en-US" dirty="0" err="1" smtClean="0"/>
              <a:t>lebih</a:t>
            </a:r>
            <a:r>
              <a:rPr lang="en-US" dirty="0" smtClean="0"/>
              <a:t> </a:t>
            </a:r>
            <a:r>
              <a:rPr lang="en-US" dirty="0" err="1" smtClean="0"/>
              <a:t>dapat</a:t>
            </a:r>
            <a:r>
              <a:rPr lang="en-US" dirty="0" smtClean="0"/>
              <a:t> </a:t>
            </a:r>
            <a:r>
              <a:rPr lang="en-US" dirty="0" err="1" smtClean="0"/>
              <a:t>menerima</a:t>
            </a:r>
            <a:r>
              <a:rPr lang="en-US" dirty="0" smtClean="0"/>
              <a:t> </a:t>
            </a:r>
            <a:r>
              <a:rPr lang="en-US" dirty="0" err="1" smtClean="0"/>
              <a:t>dunia</a:t>
            </a:r>
            <a:r>
              <a:rPr lang="en-US" dirty="0" smtClean="0"/>
              <a:t> “</a:t>
            </a:r>
            <a:r>
              <a:rPr lang="en-US" dirty="0" err="1" smtClean="0"/>
              <a:t>abu-abu</a:t>
            </a:r>
            <a:r>
              <a:rPr lang="en-US" dirty="0" smtClean="0"/>
              <a:t>” </a:t>
            </a:r>
            <a:r>
              <a:rPr lang="en-US" dirty="0" err="1" smtClean="0"/>
              <a:t>atau</a:t>
            </a:r>
            <a:r>
              <a:rPr lang="en-US" dirty="0" smtClean="0"/>
              <a:t> </a:t>
            </a:r>
            <a:r>
              <a:rPr lang="en-US" i="1" dirty="0" smtClean="0"/>
              <a:t>fuzzy</a:t>
            </a:r>
            <a:r>
              <a:rPr lang="en-US" dirty="0" smtClean="0"/>
              <a:t>. </a:t>
            </a:r>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3000" dirty="0" err="1"/>
              <a:t>Logika</a:t>
            </a:r>
            <a:r>
              <a:rPr lang="en-US" sz="3000" dirty="0"/>
              <a:t> </a:t>
            </a:r>
            <a:r>
              <a:rPr lang="en-US" sz="3000" i="1" dirty="0"/>
              <a:t>fuzzy</a:t>
            </a:r>
            <a:r>
              <a:rPr lang="en-US" sz="3000" dirty="0"/>
              <a:t> </a:t>
            </a:r>
            <a:r>
              <a:rPr lang="en-US" sz="3000" dirty="0" err="1"/>
              <a:t>umumnya</a:t>
            </a:r>
            <a:r>
              <a:rPr lang="en-US" sz="3000" dirty="0"/>
              <a:t> </a:t>
            </a:r>
            <a:r>
              <a:rPr lang="en-US" sz="3000" dirty="0" err="1"/>
              <a:t>diterapkan</a:t>
            </a:r>
            <a:r>
              <a:rPr lang="en-US" sz="3000" dirty="0"/>
              <a:t> </a:t>
            </a:r>
            <a:r>
              <a:rPr lang="en-US" sz="3000" dirty="0" err="1"/>
              <a:t>pada</a:t>
            </a:r>
            <a:r>
              <a:rPr lang="en-US" sz="3000" dirty="0"/>
              <a:t> </a:t>
            </a:r>
            <a:r>
              <a:rPr lang="en-US" sz="3000" dirty="0" err="1"/>
              <a:t>masalah-masalah</a:t>
            </a:r>
            <a:r>
              <a:rPr lang="en-US" sz="3000" dirty="0"/>
              <a:t> yang </a:t>
            </a:r>
            <a:r>
              <a:rPr lang="en-US" sz="3000" dirty="0" err="1"/>
              <a:t>mengandung</a:t>
            </a:r>
            <a:r>
              <a:rPr lang="en-US" sz="3000" dirty="0"/>
              <a:t> </a:t>
            </a:r>
            <a:r>
              <a:rPr lang="en-US" sz="3000" dirty="0" err="1"/>
              <a:t>unsur</a:t>
            </a:r>
            <a:r>
              <a:rPr lang="en-US" sz="3000" dirty="0"/>
              <a:t> </a:t>
            </a:r>
            <a:r>
              <a:rPr lang="en-US" sz="3000" dirty="0" err="1"/>
              <a:t>ketidakpastian</a:t>
            </a:r>
            <a:r>
              <a:rPr lang="en-US" sz="3000" dirty="0"/>
              <a:t> (</a:t>
            </a:r>
            <a:r>
              <a:rPr lang="en-US" sz="3000" i="1" dirty="0"/>
              <a:t>uncertainty</a:t>
            </a:r>
            <a:r>
              <a:rPr lang="en-US" sz="3000" dirty="0" smtClean="0"/>
              <a:t>), </a:t>
            </a:r>
            <a:r>
              <a:rPr lang="en-US" sz="3000" dirty="0" err="1" smtClean="0"/>
              <a:t>ketidaktepatan</a:t>
            </a:r>
            <a:r>
              <a:rPr lang="en-US" sz="3000" dirty="0" smtClean="0"/>
              <a:t> (</a:t>
            </a:r>
            <a:r>
              <a:rPr lang="en-US" sz="3000" i="1" dirty="0" smtClean="0"/>
              <a:t>imprecise</a:t>
            </a:r>
            <a:r>
              <a:rPr lang="en-US" sz="3000" dirty="0" smtClean="0"/>
              <a:t>), </a:t>
            </a:r>
            <a:r>
              <a:rPr lang="en-US" sz="3000" i="1" dirty="0" smtClean="0"/>
              <a:t>noisy</a:t>
            </a:r>
            <a:r>
              <a:rPr lang="en-US" sz="3000" dirty="0" smtClean="0"/>
              <a:t>, </a:t>
            </a:r>
            <a:r>
              <a:rPr lang="en-US" sz="3000" dirty="0" err="1" smtClean="0"/>
              <a:t>dan</a:t>
            </a:r>
            <a:r>
              <a:rPr lang="en-US" sz="3000" dirty="0" smtClean="0"/>
              <a:t> </a:t>
            </a:r>
            <a:r>
              <a:rPr lang="en-US" sz="3000" dirty="0" err="1" smtClean="0"/>
              <a:t>sebagainya</a:t>
            </a:r>
            <a:r>
              <a:rPr lang="en-US" sz="3000" dirty="0" smtClean="0"/>
              <a:t>.</a:t>
            </a:r>
          </a:p>
          <a:p>
            <a:endParaRPr lang="en-US" sz="3000" dirty="0"/>
          </a:p>
          <a:p>
            <a:r>
              <a:rPr lang="en-US" sz="3000" dirty="0" smtClean="0"/>
              <a:t> </a:t>
            </a:r>
            <a:r>
              <a:rPr lang="en-US" sz="3000" dirty="0" err="1" smtClean="0"/>
              <a:t>Logika</a:t>
            </a:r>
            <a:r>
              <a:rPr lang="en-US" sz="3000" dirty="0" smtClean="0"/>
              <a:t> </a:t>
            </a:r>
            <a:r>
              <a:rPr lang="en-US" sz="3000" i="1" dirty="0" smtClean="0"/>
              <a:t>fuzzy</a:t>
            </a:r>
            <a:r>
              <a:rPr lang="en-US" sz="3000" dirty="0" smtClean="0"/>
              <a:t> </a:t>
            </a:r>
            <a:r>
              <a:rPr lang="en-US" sz="3000" dirty="0" err="1" smtClean="0"/>
              <a:t>menjembatani</a:t>
            </a:r>
            <a:r>
              <a:rPr lang="en-US" sz="3000" dirty="0" smtClean="0"/>
              <a:t> </a:t>
            </a:r>
            <a:r>
              <a:rPr lang="en-US" sz="3000" dirty="0" err="1" smtClean="0"/>
              <a:t>bahasa</a:t>
            </a:r>
            <a:r>
              <a:rPr lang="en-US" sz="3000" dirty="0" smtClean="0"/>
              <a:t> </a:t>
            </a:r>
            <a:r>
              <a:rPr lang="en-US" sz="3000" dirty="0" err="1" smtClean="0"/>
              <a:t>mesin</a:t>
            </a:r>
            <a:r>
              <a:rPr lang="en-US" sz="3000" dirty="0" smtClean="0"/>
              <a:t> yang </a:t>
            </a:r>
            <a:r>
              <a:rPr lang="en-US" sz="3000" dirty="0" err="1" smtClean="0"/>
              <a:t>presisi</a:t>
            </a:r>
            <a:r>
              <a:rPr lang="en-US" sz="3000" dirty="0" smtClean="0"/>
              <a:t> </a:t>
            </a:r>
            <a:r>
              <a:rPr lang="en-US" sz="3000" dirty="0" err="1" smtClean="0"/>
              <a:t>dengan</a:t>
            </a:r>
            <a:r>
              <a:rPr lang="en-US" sz="3000" dirty="0" smtClean="0"/>
              <a:t> </a:t>
            </a:r>
            <a:r>
              <a:rPr lang="en-US" sz="3000" dirty="0" err="1" smtClean="0"/>
              <a:t>bahasa</a:t>
            </a:r>
            <a:r>
              <a:rPr lang="en-US" sz="3000" dirty="0" smtClean="0"/>
              <a:t> </a:t>
            </a:r>
            <a:r>
              <a:rPr lang="en-US" sz="3000" dirty="0" err="1" smtClean="0"/>
              <a:t>manusia</a:t>
            </a:r>
            <a:r>
              <a:rPr lang="en-US" sz="3000" dirty="0" smtClean="0"/>
              <a:t> yang </a:t>
            </a:r>
            <a:r>
              <a:rPr lang="en-US" sz="3000" dirty="0" err="1" smtClean="0"/>
              <a:t>menekankan</a:t>
            </a:r>
            <a:r>
              <a:rPr lang="en-US" sz="3000" dirty="0" smtClean="0"/>
              <a:t> </a:t>
            </a:r>
            <a:r>
              <a:rPr lang="en-US" sz="3000" dirty="0" err="1" smtClean="0"/>
              <a:t>pada</a:t>
            </a:r>
            <a:r>
              <a:rPr lang="en-US" sz="3000" dirty="0" smtClean="0"/>
              <a:t> </a:t>
            </a:r>
            <a:r>
              <a:rPr lang="en-US" sz="3000" dirty="0" err="1" smtClean="0"/>
              <a:t>makna</a:t>
            </a:r>
            <a:r>
              <a:rPr lang="en-US" sz="3000" dirty="0" smtClean="0"/>
              <a:t> </a:t>
            </a:r>
            <a:r>
              <a:rPr lang="en-US" sz="3000" dirty="0" err="1" smtClean="0"/>
              <a:t>atau</a:t>
            </a:r>
            <a:r>
              <a:rPr lang="en-US" sz="3000" dirty="0" smtClean="0"/>
              <a:t> </a:t>
            </a:r>
            <a:r>
              <a:rPr lang="en-US" sz="3000" dirty="0" err="1" smtClean="0"/>
              <a:t>arti</a:t>
            </a:r>
            <a:r>
              <a:rPr lang="en-US" sz="3000" dirty="0" smtClean="0"/>
              <a:t>  (</a:t>
            </a:r>
            <a:r>
              <a:rPr lang="en-US" sz="3000" i="1" dirty="0" smtClean="0"/>
              <a:t>significance</a:t>
            </a:r>
            <a:r>
              <a:rPr lang="en-US" sz="3000" dirty="0" smtClean="0"/>
              <a:t>).</a:t>
            </a:r>
          </a:p>
          <a:p>
            <a:endParaRPr lang="en-US" sz="3000" dirty="0" smtClean="0"/>
          </a:p>
          <a:p>
            <a:r>
              <a:rPr lang="en-US" sz="3000" dirty="0" err="1" smtClean="0"/>
              <a:t>Logika</a:t>
            </a:r>
            <a:r>
              <a:rPr lang="en-US" sz="3000" dirty="0" smtClean="0"/>
              <a:t> fuzzy </a:t>
            </a:r>
            <a:r>
              <a:rPr lang="en-US" sz="3000" dirty="0" err="1" smtClean="0"/>
              <a:t>dikembangkan</a:t>
            </a:r>
            <a:r>
              <a:rPr lang="en-US" sz="3000" dirty="0" smtClean="0"/>
              <a:t> </a:t>
            </a:r>
            <a:r>
              <a:rPr lang="en-US" sz="3000" dirty="0" err="1" smtClean="0"/>
              <a:t>berdasarkan</a:t>
            </a:r>
            <a:r>
              <a:rPr lang="en-US" sz="3000" dirty="0" smtClean="0"/>
              <a:t> </a:t>
            </a:r>
            <a:r>
              <a:rPr lang="en-US" sz="3000" dirty="0" err="1" smtClean="0"/>
              <a:t>bahasa</a:t>
            </a:r>
            <a:r>
              <a:rPr lang="en-US" sz="3000" dirty="0" smtClean="0"/>
              <a:t> </a:t>
            </a:r>
            <a:r>
              <a:rPr lang="en-US" sz="3000" dirty="0" err="1" smtClean="0"/>
              <a:t>manusia</a:t>
            </a:r>
            <a:r>
              <a:rPr lang="en-US" sz="3000" dirty="0" smtClean="0"/>
              <a:t> (</a:t>
            </a:r>
            <a:r>
              <a:rPr lang="en-US" sz="3000" dirty="0" err="1" smtClean="0"/>
              <a:t>bahasa</a:t>
            </a:r>
            <a:r>
              <a:rPr lang="en-US" sz="3000" dirty="0" smtClean="0"/>
              <a:t> </a:t>
            </a:r>
            <a:r>
              <a:rPr lang="en-US" sz="3000" dirty="0" err="1" smtClean="0"/>
              <a:t>alami</a:t>
            </a:r>
            <a:r>
              <a:rPr lang="en-US" sz="3000" dirty="0" smtClean="0"/>
              <a:t>)</a:t>
            </a:r>
            <a:endParaRPr lang="en-US" sz="3000" dirty="0"/>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990600" y="990600"/>
            <a:ext cx="7418574" cy="46482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48233AD0-2C75-41E0-857D-84B9590E293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sz="2800" dirty="0" smtClean="0"/>
              <a:t>“Professor </a:t>
            </a:r>
            <a:r>
              <a:rPr lang="en-US" sz="2800" dirty="0" err="1" smtClean="0"/>
              <a:t>Zadeh</a:t>
            </a:r>
            <a:r>
              <a:rPr lang="en-US" sz="2800" dirty="0" smtClean="0"/>
              <a:t> reasoned that people do not require precise, numerical information input, and yet they are capable of highly adaptive control. If feedback controllers could be programmed to accept noisy, imprecise input, they would be much more effective and perhaps easier to implement” (</a:t>
            </a:r>
            <a:r>
              <a:rPr lang="en-US" sz="2800" dirty="0" err="1" smtClean="0"/>
              <a:t>Sumber</a:t>
            </a:r>
            <a:r>
              <a:rPr lang="en-US" sz="2800" dirty="0" smtClean="0"/>
              <a:t>:  </a:t>
            </a:r>
            <a:r>
              <a:rPr lang="en-US" sz="2800" dirty="0" smtClean="0">
                <a:hlinkClick r:id="rId2"/>
              </a:rPr>
              <a:t>http://urtechfriend-paperpresentations5.blogspot.com/p/neural-networks-fuzzy-logic.html</a:t>
            </a:r>
            <a:r>
              <a:rPr lang="en-US" sz="2800" dirty="0" smtClean="0"/>
              <a:t>).</a:t>
            </a:r>
          </a:p>
          <a:p>
            <a:endParaRPr lang="en-US" sz="2800" dirty="0" smtClean="0"/>
          </a:p>
          <a:p>
            <a:r>
              <a:rPr lang="en-US" sz="2800" i="1" dirty="0" smtClean="0"/>
              <a:t>As complexity rises, precise statements lose meaningful and meaningful statements lose precision </a:t>
            </a:r>
            <a:r>
              <a:rPr lang="en-US" sz="2800" dirty="0" smtClean="0"/>
              <a:t>(</a:t>
            </a:r>
            <a:r>
              <a:rPr lang="en-US" sz="2800" dirty="0" err="1" smtClean="0"/>
              <a:t>Lutfi</a:t>
            </a:r>
            <a:r>
              <a:rPr lang="en-US" sz="2800" dirty="0" smtClean="0"/>
              <a:t> A. </a:t>
            </a:r>
            <a:r>
              <a:rPr lang="en-US" sz="2800" dirty="0" err="1" smtClean="0"/>
              <a:t>Zadeh</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8229600" cy="5287963"/>
          </a:xfrm>
        </p:spPr>
        <p:txBody>
          <a:bodyPr/>
          <a:lstStyle/>
          <a:p>
            <a:pPr marL="0" indent="0">
              <a:buNone/>
            </a:pPr>
            <a:r>
              <a:rPr lang="en-US" sz="2800" dirty="0" err="1" smtClean="0"/>
              <a:t>Contoh-contoh</a:t>
            </a:r>
            <a:r>
              <a:rPr lang="en-US" sz="2800" dirty="0" smtClean="0"/>
              <a:t> </a:t>
            </a:r>
            <a:r>
              <a:rPr lang="en-US" sz="2800" dirty="0" err="1" smtClean="0"/>
              <a:t>masalah</a:t>
            </a:r>
            <a:r>
              <a:rPr lang="en-US" sz="2800" dirty="0" smtClean="0"/>
              <a:t> yang </a:t>
            </a:r>
            <a:r>
              <a:rPr lang="en-US" sz="2800" dirty="0" err="1" smtClean="0"/>
              <a:t>mengandung</a:t>
            </a:r>
            <a:r>
              <a:rPr lang="en-US" sz="2800" dirty="0" smtClean="0"/>
              <a:t> </a:t>
            </a:r>
            <a:r>
              <a:rPr lang="en-US" sz="2800" dirty="0" err="1" smtClean="0"/>
              <a:t>ketidakpastian</a:t>
            </a:r>
            <a:r>
              <a:rPr lang="en-US" sz="2800" dirty="0" smtClean="0"/>
              <a:t>:</a:t>
            </a:r>
          </a:p>
          <a:p>
            <a:pPr marL="514350" indent="-514350">
              <a:buNone/>
            </a:pPr>
            <a:endParaRPr lang="en-US" sz="2800" b="1" dirty="0" smtClean="0"/>
          </a:p>
          <a:p>
            <a:pPr marL="514350" indent="-514350">
              <a:buNone/>
            </a:pPr>
            <a:r>
              <a:rPr lang="en-US" sz="2800" b="1" dirty="0" err="1" smtClean="0"/>
              <a:t>Contoh</a:t>
            </a:r>
            <a:r>
              <a:rPr lang="en-US" sz="2800" b="1" dirty="0" smtClean="0"/>
              <a:t> 1</a:t>
            </a:r>
            <a:r>
              <a:rPr lang="en-US" sz="2800" dirty="0" smtClean="0"/>
              <a:t>: </a:t>
            </a:r>
            <a:r>
              <a:rPr lang="en-US" sz="2800" dirty="0" err="1"/>
              <a:t>Seseorang</a:t>
            </a:r>
            <a:r>
              <a:rPr lang="en-US" sz="2800" dirty="0"/>
              <a:t> </a:t>
            </a:r>
            <a:r>
              <a:rPr lang="en-US" sz="2800" dirty="0" err="1"/>
              <a:t>dikatakan</a:t>
            </a:r>
            <a:r>
              <a:rPr lang="en-US" sz="2800" dirty="0"/>
              <a:t> “</a:t>
            </a:r>
            <a:r>
              <a:rPr lang="en-US" sz="2800" dirty="0" err="1"/>
              <a:t>tinggi</a:t>
            </a:r>
            <a:r>
              <a:rPr lang="en-US" sz="2800" dirty="0"/>
              <a:t>” </a:t>
            </a:r>
            <a:r>
              <a:rPr lang="en-US" sz="2800" dirty="0" err="1"/>
              <a:t>jika</a:t>
            </a:r>
            <a:r>
              <a:rPr lang="en-US" sz="2800" dirty="0"/>
              <a:t> </a:t>
            </a:r>
            <a:r>
              <a:rPr lang="en-US" sz="2800" dirty="0" err="1"/>
              <a:t>tinggi</a:t>
            </a:r>
            <a:r>
              <a:rPr lang="en-US" sz="2800" dirty="0"/>
              <a:t> </a:t>
            </a:r>
            <a:r>
              <a:rPr lang="en-US" sz="2800" dirty="0" err="1"/>
              <a:t>badannya</a:t>
            </a:r>
            <a:r>
              <a:rPr lang="en-US" sz="2800" dirty="0"/>
              <a:t> </a:t>
            </a:r>
            <a:r>
              <a:rPr lang="en-US" sz="2800" dirty="0" err="1" smtClean="0"/>
              <a:t>lebih</a:t>
            </a:r>
            <a:r>
              <a:rPr lang="en-US" sz="2800" dirty="0" smtClean="0"/>
              <a:t> </a:t>
            </a:r>
            <a:r>
              <a:rPr lang="en-US" sz="2800" dirty="0" err="1" smtClean="0"/>
              <a:t>dari</a:t>
            </a:r>
            <a:r>
              <a:rPr lang="en-US" sz="2800" dirty="0" smtClean="0"/>
              <a:t> </a:t>
            </a:r>
            <a:r>
              <a:rPr lang="en-US" sz="2800" dirty="0"/>
              <a:t>1,7 meter. </a:t>
            </a:r>
            <a:endParaRPr lang="en-US" sz="2800" dirty="0" smtClean="0"/>
          </a:p>
          <a:p>
            <a:pPr marL="514350" indent="-514350">
              <a:buNone/>
            </a:pPr>
            <a:r>
              <a:rPr lang="en-US" sz="2800" dirty="0"/>
              <a:t>	</a:t>
            </a:r>
            <a:r>
              <a:rPr lang="en-US" sz="2800" dirty="0" err="1" smtClean="0"/>
              <a:t>Bagaimana</a:t>
            </a:r>
            <a:r>
              <a:rPr lang="en-US" sz="2800" dirty="0" smtClean="0"/>
              <a:t> </a:t>
            </a:r>
            <a:r>
              <a:rPr lang="en-US" sz="2800" dirty="0" err="1" smtClean="0"/>
              <a:t>dengan</a:t>
            </a:r>
            <a:r>
              <a:rPr lang="en-US" sz="2800" dirty="0" smtClean="0"/>
              <a:t> </a:t>
            </a:r>
            <a:r>
              <a:rPr lang="en-US" sz="2800" dirty="0" err="1" smtClean="0"/>
              <a:t>orang</a:t>
            </a:r>
            <a:r>
              <a:rPr lang="en-US" sz="2800" dirty="0" smtClean="0"/>
              <a:t> </a:t>
            </a:r>
            <a:r>
              <a:rPr lang="en-US" sz="2800" dirty="0"/>
              <a:t>yang </a:t>
            </a:r>
            <a:r>
              <a:rPr lang="en-US" sz="2800" dirty="0" err="1"/>
              <a:t>mempunyai</a:t>
            </a:r>
            <a:r>
              <a:rPr lang="en-US" sz="2800" dirty="0"/>
              <a:t> </a:t>
            </a:r>
            <a:r>
              <a:rPr lang="en-US" sz="2800" dirty="0" err="1"/>
              <a:t>tinggi</a:t>
            </a:r>
            <a:r>
              <a:rPr lang="en-US" sz="2800" dirty="0"/>
              <a:t> </a:t>
            </a:r>
            <a:r>
              <a:rPr lang="en-US" sz="2800" dirty="0" err="1"/>
              <a:t>badan</a:t>
            </a:r>
            <a:r>
              <a:rPr lang="en-US" sz="2800" dirty="0"/>
              <a:t> 1,6999 meter </a:t>
            </a:r>
            <a:r>
              <a:rPr lang="en-US" sz="2800" dirty="0" err="1"/>
              <a:t>atau</a:t>
            </a:r>
            <a:r>
              <a:rPr lang="en-US" sz="2800" dirty="0"/>
              <a:t> 1,65 </a:t>
            </a:r>
            <a:r>
              <a:rPr lang="en-US" sz="2800" dirty="0" smtClean="0"/>
              <a:t>meter, </a:t>
            </a:r>
            <a:r>
              <a:rPr lang="en-US" sz="2800" dirty="0" err="1" smtClean="0"/>
              <a:t>apakah</a:t>
            </a:r>
            <a:r>
              <a:rPr lang="en-US" sz="2800" dirty="0" smtClean="0"/>
              <a:t> </a:t>
            </a:r>
            <a:r>
              <a:rPr lang="en-US" sz="2800" dirty="0" err="1"/>
              <a:t>termasuk</a:t>
            </a:r>
            <a:r>
              <a:rPr lang="en-US" sz="2800" dirty="0"/>
              <a:t> </a:t>
            </a:r>
            <a:r>
              <a:rPr lang="en-US" sz="2800" dirty="0" err="1"/>
              <a:t>kategori</a:t>
            </a:r>
            <a:r>
              <a:rPr lang="en-US" sz="2800" dirty="0"/>
              <a:t> </a:t>
            </a:r>
            <a:r>
              <a:rPr lang="en-US" sz="2800" dirty="0" err="1"/>
              <a:t>orang</a:t>
            </a:r>
            <a:r>
              <a:rPr lang="en-US" sz="2800" dirty="0"/>
              <a:t> </a:t>
            </a:r>
            <a:r>
              <a:rPr lang="en-US" sz="2800" dirty="0" err="1"/>
              <a:t>tinggi</a:t>
            </a:r>
            <a:r>
              <a:rPr lang="en-US" sz="2800" dirty="0"/>
              <a:t>? </a:t>
            </a:r>
            <a:endParaRPr lang="en-US" sz="2800" dirty="0" smtClean="0"/>
          </a:p>
          <a:p>
            <a:pPr marL="514350" indent="-514350">
              <a:buNone/>
            </a:pPr>
            <a:r>
              <a:rPr lang="en-US" sz="2800" dirty="0"/>
              <a:t>	</a:t>
            </a:r>
            <a:r>
              <a:rPr lang="en-US" sz="2800" dirty="0" err="1" smtClean="0"/>
              <a:t>Menurut</a:t>
            </a:r>
            <a:r>
              <a:rPr lang="en-US" sz="2800" dirty="0" smtClean="0"/>
              <a:t> </a:t>
            </a:r>
            <a:r>
              <a:rPr lang="en-US" sz="2800" dirty="0" err="1"/>
              <a:t>persepsi</a:t>
            </a:r>
            <a:r>
              <a:rPr lang="en-US" sz="2800" dirty="0"/>
              <a:t> </a:t>
            </a:r>
            <a:r>
              <a:rPr lang="en-US" sz="2800" dirty="0" err="1"/>
              <a:t>manusia</a:t>
            </a:r>
            <a:r>
              <a:rPr lang="en-US" sz="2800" dirty="0"/>
              <a:t>, </a:t>
            </a:r>
            <a:r>
              <a:rPr lang="en-US" sz="2800" dirty="0" err="1"/>
              <a:t>orang</a:t>
            </a:r>
            <a:r>
              <a:rPr lang="en-US" sz="2800" dirty="0"/>
              <a:t> yang </a:t>
            </a:r>
            <a:r>
              <a:rPr lang="en-US" sz="2800" dirty="0" err="1"/>
              <a:t>mempunyai</a:t>
            </a:r>
            <a:r>
              <a:rPr lang="en-US" sz="2800" dirty="0"/>
              <a:t> </a:t>
            </a:r>
            <a:r>
              <a:rPr lang="en-US" sz="2800" dirty="0" err="1"/>
              <a:t>tinggi</a:t>
            </a:r>
            <a:r>
              <a:rPr lang="en-US" sz="2800" dirty="0"/>
              <a:t> </a:t>
            </a:r>
            <a:r>
              <a:rPr lang="en-US" sz="2800" dirty="0" err="1"/>
              <a:t>badan</a:t>
            </a:r>
            <a:r>
              <a:rPr lang="en-US" sz="2800" dirty="0"/>
              <a:t> </a:t>
            </a:r>
            <a:r>
              <a:rPr lang="en-US" sz="2800" dirty="0" err="1"/>
              <a:t>sekitar</a:t>
            </a:r>
            <a:r>
              <a:rPr lang="en-US" sz="2800" dirty="0"/>
              <a:t> 1,7 meter </a:t>
            </a:r>
            <a:r>
              <a:rPr lang="en-US" sz="2800" dirty="0" err="1"/>
              <a:t>dikatakan</a:t>
            </a:r>
            <a:r>
              <a:rPr lang="en-US" sz="2800" dirty="0"/>
              <a:t> “</a:t>
            </a:r>
            <a:r>
              <a:rPr lang="en-US" sz="2800" dirty="0" err="1"/>
              <a:t>kurang</a:t>
            </a:r>
            <a:r>
              <a:rPr lang="en-US" sz="2800" dirty="0"/>
              <a:t> </a:t>
            </a:r>
            <a:r>
              <a:rPr lang="en-US" sz="2800" dirty="0" err="1"/>
              <a:t>lebih</a:t>
            </a:r>
            <a:r>
              <a:rPr lang="en-US" sz="2800" dirty="0"/>
              <a:t> </a:t>
            </a:r>
            <a:r>
              <a:rPr lang="en-US" sz="2800" dirty="0" err="1"/>
              <a:t>tinggi</a:t>
            </a:r>
            <a:r>
              <a:rPr lang="en-US" sz="2800" dirty="0"/>
              <a:t>” </a:t>
            </a:r>
            <a:r>
              <a:rPr lang="en-US" sz="2800" dirty="0" err="1"/>
              <a:t>atau</a:t>
            </a:r>
            <a:r>
              <a:rPr lang="en-US" sz="2800" dirty="0"/>
              <a:t> “</a:t>
            </a:r>
            <a:r>
              <a:rPr lang="en-US" sz="2800" dirty="0" err="1"/>
              <a:t>agak</a:t>
            </a:r>
            <a:r>
              <a:rPr lang="en-US" sz="2800" dirty="0"/>
              <a:t> </a:t>
            </a:r>
            <a:r>
              <a:rPr lang="en-US" sz="2800" dirty="0" err="1"/>
              <a:t>tinggi</a:t>
            </a:r>
            <a:r>
              <a:rPr lang="en-US" sz="2800" dirty="0"/>
              <a:t>”. </a:t>
            </a:r>
          </a:p>
          <a:p>
            <a:pPr>
              <a:buNone/>
            </a:pPr>
            <a:endParaRPr lang="en-US" sz="2800" dirty="0" smtClean="0"/>
          </a:p>
          <a:p>
            <a:endParaRPr lang="en-US" dirty="0"/>
          </a:p>
        </p:txBody>
      </p:sp>
      <p:sp>
        <p:nvSpPr>
          <p:cNvPr id="4" name="Slide Number Placeholder 3"/>
          <p:cNvSpPr>
            <a:spLocks noGrp="1"/>
          </p:cNvSpPr>
          <p:nvPr>
            <p:ph type="sldNum" sz="quarter" idx="12"/>
          </p:nvPr>
        </p:nvSpPr>
        <p:spPr/>
        <p:txBody>
          <a:bodyPr/>
          <a:lstStyle/>
          <a:p>
            <a:fld id="{48233AD0-2C75-41E0-857D-84B9590E293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TotalTime>
  <Words>946</Words>
  <Application>Microsoft Office PowerPoint</Application>
  <PresentationFormat>On-screen Show (4:3)</PresentationFormat>
  <Paragraphs>284</Paragraphs>
  <Slides>36</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39" baseType="lpstr">
      <vt:lpstr>Office Theme</vt:lpstr>
      <vt:lpstr>Equation</vt:lpstr>
      <vt:lpstr>Document</vt:lpstr>
      <vt:lpstr>Pengantar Logika Fuzzy</vt:lpstr>
      <vt:lpstr>PowerPoint Presentation</vt:lpstr>
      <vt:lpstr>Pendahuluan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Himpunan Fuzzy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Perbandingan Crisp Set dan Fuzzy Set</vt:lpstr>
      <vt:lpstr>PowerPoint Presentation</vt:lpstr>
      <vt:lpstr>PowerPoint Presentation</vt:lpstr>
      <vt:lpstr>PowerPoint Presentation</vt:lpstr>
      <vt:lpstr>PowerPoint Presentation</vt:lpstr>
      <vt:lpstr>PowerPoint Presentation</vt:lpstr>
      <vt:lpstr>Fungsi Keanggotaan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stei-itb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Logika Fuzzy</dc:title>
  <dc:creator>rn</dc:creator>
  <cp:lastModifiedBy>compaq-03</cp:lastModifiedBy>
  <cp:revision>59</cp:revision>
  <dcterms:created xsi:type="dcterms:W3CDTF">2012-03-27T03:37:10Z</dcterms:created>
  <dcterms:modified xsi:type="dcterms:W3CDTF">2013-04-01T07:06:17Z</dcterms:modified>
</cp:coreProperties>
</file>