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61" r:id="rId4"/>
    <p:sldId id="258" r:id="rId5"/>
    <p:sldId id="262" r:id="rId6"/>
    <p:sldId id="264" r:id="rId7"/>
    <p:sldId id="267" r:id="rId8"/>
    <p:sldId id="263" r:id="rId9"/>
    <p:sldId id="265" r:id="rId10"/>
    <p:sldId id="266" r:id="rId11"/>
    <p:sldId id="268" r:id="rId12"/>
    <p:sldId id="269" r:id="rId13"/>
    <p:sldId id="271" r:id="rId14"/>
    <p:sldId id="270" r:id="rId15"/>
    <p:sldId id="272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9E4A49F-7C1E-4603-A1EE-C9B589B9B8F3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306BDF3-75DB-49B3-80BE-7E7E1EA1D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234A-B8C3-4D71-81CE-C50280206BFD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35DA-C827-4F17-BF84-F83DA01CE554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7A8E-D0B3-4293-9966-0747D5065BD0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72857-8EA6-45A0-95D3-64DEACD1F97C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0190-7636-434A-AC5D-D238933557DA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F00F-2038-4339-A885-A548C79F02DC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8F62-7FE1-43C5-8018-B9757BC60087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18682-3F7E-4357-A67B-C65872CF8DA1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B147-ABDC-4AF3-892A-0A9F097BD9F9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8114-31EC-48F4-B2EA-EC9CBC1159D5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F592-F837-49E5-9C81-261990EB8F70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E1F59-D985-4A9D-AA71-F9BA33CE8B86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33AD0-2C75-41E0-857D-84B9590E2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Logika</a:t>
            </a:r>
            <a:r>
              <a:rPr lang="en-US" b="1" dirty="0" smtClean="0"/>
              <a:t> Fuzzy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514600"/>
            <a:ext cx="6400800" cy="1752600"/>
          </a:xfrm>
        </p:spPr>
        <p:txBody>
          <a:bodyPr/>
          <a:lstStyle/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</a:p>
          <a:p>
            <a:r>
              <a:rPr lang="en-US" dirty="0" smtClean="0"/>
              <a:t>IF4058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IF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581400"/>
            <a:ext cx="28098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72200" y="5105400"/>
            <a:ext cx="2262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Oleh</a:t>
            </a:r>
            <a:r>
              <a:rPr lang="en-US" sz="2000" b="1" dirty="0" smtClean="0"/>
              <a:t>: </a:t>
            </a:r>
            <a:r>
              <a:rPr lang="en-US" sz="2000" b="1" dirty="0" err="1" smtClean="0"/>
              <a:t>Rinaldi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Munir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6248400"/>
            <a:ext cx="2935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Teknik</a:t>
            </a:r>
            <a:r>
              <a:rPr lang="en-US" b="1" dirty="0" smtClean="0"/>
              <a:t> </a:t>
            </a:r>
            <a:r>
              <a:rPr lang="en-US" b="1" dirty="0" err="1" smtClean="0"/>
              <a:t>Informatika</a:t>
            </a:r>
            <a:r>
              <a:rPr lang="en-US" b="1" dirty="0" smtClean="0"/>
              <a:t> – STEI ITB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 err="1" smtClean="0"/>
              <a:t>Tiga</a:t>
            </a:r>
            <a:r>
              <a:rPr lang="en-US" sz="2800" dirty="0" smtClean="0"/>
              <a:t> </a:t>
            </a:r>
            <a:r>
              <a:rPr lang="en-US" sz="2800" dirty="0" err="1" smtClean="0"/>
              <a:t>tahap</a:t>
            </a:r>
            <a:r>
              <a:rPr lang="en-US" sz="2800" dirty="0" smtClean="0"/>
              <a:t> </a:t>
            </a:r>
            <a:r>
              <a:rPr lang="en-US" sz="2800" dirty="0" err="1" smtClean="0"/>
              <a:t>penginterpretasian</a:t>
            </a:r>
            <a:r>
              <a:rPr lang="en-US" sz="2800" dirty="0" smtClean="0"/>
              <a:t> IF-THEN rule:</a:t>
            </a:r>
          </a:p>
          <a:p>
            <a:pPr marL="514350" indent="-514350">
              <a:buAutoNum type="arabicPeriod"/>
            </a:pPr>
            <a:r>
              <a:rPr lang="en-US" sz="2800" b="1" dirty="0" err="1" smtClean="0"/>
              <a:t>Fuzzifikasi</a:t>
            </a:r>
            <a:endParaRPr lang="en-US" sz="2800" b="1" dirty="0" smtClean="0"/>
          </a:p>
          <a:p>
            <a:pPr marL="514350" indent="-514350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derajat</a:t>
            </a:r>
            <a:r>
              <a:rPr lang="en-US" sz="2800" dirty="0" smtClean="0"/>
              <a:t> </a:t>
            </a:r>
            <a:r>
              <a:rPr lang="en-US" sz="2800" dirty="0" err="1" smtClean="0"/>
              <a:t>keanggotaan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dirty="0" err="1" smtClean="0"/>
              <a:t>masukan</a:t>
            </a:r>
            <a:endParaRPr lang="en-US" sz="2800" dirty="0" smtClean="0"/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r>
              <a:rPr lang="en-US" sz="2800" dirty="0" smtClean="0"/>
              <a:t>2.   </a:t>
            </a:r>
            <a:r>
              <a:rPr lang="en-US" sz="2800" b="1" dirty="0" err="1" smtClean="0"/>
              <a:t>Operasi</a:t>
            </a:r>
            <a:r>
              <a:rPr lang="en-US" sz="2800" b="1" dirty="0" smtClean="0"/>
              <a:t> fuzzy logic</a:t>
            </a:r>
          </a:p>
          <a:p>
            <a:pPr marL="514350" indent="-514350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operasi-operasi</a:t>
            </a:r>
            <a:r>
              <a:rPr lang="en-US" sz="2800" dirty="0" smtClean="0"/>
              <a:t> fuzzy logic, </a:t>
            </a:r>
            <a:r>
              <a:rPr lang="en-US" sz="2800" dirty="0" err="1" smtClean="0"/>
              <a:t>misalnya</a:t>
            </a:r>
            <a:r>
              <a:rPr lang="en-US" sz="2800" dirty="0" smtClean="0"/>
              <a:t> </a:t>
            </a:r>
            <a:r>
              <a:rPr lang="en-US" sz="2800" dirty="0" err="1" smtClean="0"/>
              <a:t>konektivitas</a:t>
            </a:r>
            <a:r>
              <a:rPr lang="en-US" sz="2800" dirty="0" smtClean="0"/>
              <a:t> AND </a:t>
            </a:r>
            <a:r>
              <a:rPr lang="en-US" sz="2800" dirty="0" err="1" smtClean="0"/>
              <a:t>dioperasikan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min</a:t>
            </a:r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r>
              <a:rPr lang="en-US" sz="2800" dirty="0" smtClean="0"/>
              <a:t>3. 	</a:t>
            </a:r>
            <a:r>
              <a:rPr lang="en-US" sz="2800" b="1" dirty="0" err="1" smtClean="0"/>
              <a:t>Implikasi</a:t>
            </a:r>
            <a:endParaRPr lang="en-US" sz="2800" b="1" dirty="0" smtClean="0"/>
          </a:p>
          <a:p>
            <a:pPr marL="514350" indent="-514350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Menerapkan</a:t>
            </a:r>
            <a:r>
              <a:rPr lang="en-US" sz="2800" dirty="0" smtClean="0"/>
              <a:t> </a:t>
            </a:r>
            <a:r>
              <a:rPr lang="en-US" sz="2800" dirty="0" err="1" smtClean="0"/>
              <a:t>metdoe</a:t>
            </a:r>
            <a:r>
              <a:rPr lang="en-US" sz="2800" dirty="0" smtClean="0"/>
              <a:t> </a:t>
            </a:r>
            <a:r>
              <a:rPr lang="en-US" sz="2800" dirty="0" err="1" smtClean="0"/>
              <a:t>implikasi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akhir</a:t>
            </a:r>
            <a:r>
              <a:rPr lang="en-US" sz="2800" dirty="0" smtClean="0"/>
              <a:t> </a:t>
            </a:r>
            <a:r>
              <a:rPr lang="en-US" sz="2800" dirty="0" err="1" smtClean="0"/>
              <a:t>keluaran</a:t>
            </a:r>
            <a:r>
              <a:rPr lang="en-US" sz="2800" dirty="0" smtClean="0"/>
              <a:t> fuzzy set.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implikasi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diguankan</a:t>
            </a:r>
            <a:r>
              <a:rPr lang="en-US" sz="2800" dirty="0" smtClean="0"/>
              <a:t>: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Mamdani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Sugeno</a:t>
            </a:r>
            <a:r>
              <a:rPr lang="en-US" sz="2800" dirty="0" smtClean="0"/>
              <a:t> (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dijelaskan</a:t>
            </a:r>
            <a:r>
              <a:rPr lang="en-US" sz="2800" dirty="0" smtClean="0"/>
              <a:t> </a:t>
            </a:r>
            <a:r>
              <a:rPr lang="en-US" sz="2800" dirty="0" err="1" smtClean="0"/>
              <a:t>kemudian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97282" name="Object 2"/>
          <p:cNvGraphicFramePr>
            <a:graphicFrameLocks noChangeAspect="1"/>
          </p:cNvGraphicFramePr>
          <p:nvPr/>
        </p:nvGraphicFramePr>
        <p:xfrm>
          <a:off x="549275" y="841375"/>
          <a:ext cx="8502650" cy="3621088"/>
        </p:xfrm>
        <a:graphic>
          <a:graphicData uri="http://schemas.openxmlformats.org/presentationml/2006/ole">
            <p:oleObj spid="_x0000_s97282" name="Document" r:id="rId3" imgW="5291853" imgH="2258024" progId="Word.Document.12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4572000"/>
            <a:ext cx="1124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Fuzzifikasi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4572000"/>
            <a:ext cx="1007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Implikasi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98306" name="Object 2"/>
          <p:cNvGraphicFramePr>
            <a:graphicFrameLocks noChangeAspect="1"/>
          </p:cNvGraphicFramePr>
          <p:nvPr/>
        </p:nvGraphicFramePr>
        <p:xfrm>
          <a:off x="457200" y="914400"/>
          <a:ext cx="8905875" cy="4114800"/>
        </p:xfrm>
        <a:graphic>
          <a:graphicData uri="http://schemas.openxmlformats.org/presentationml/2006/ole">
            <p:oleObj spid="_x0000_s98306" name="Document" r:id="rId3" imgW="5291853" imgH="2445772" progId="Word.Document.12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334000"/>
            <a:ext cx="1124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Fuzzifikasi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0" y="5334000"/>
            <a:ext cx="192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Operasi</a:t>
            </a:r>
            <a:r>
              <a:rPr lang="en-US" dirty="0" smtClean="0"/>
              <a:t> fuzzy logic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0" y="5257800"/>
            <a:ext cx="1007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Implikasi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Di </a:t>
            </a:r>
            <a:r>
              <a:rPr lang="en-US" sz="2400" dirty="0" err="1" smtClean="0"/>
              <a:t>restoran</a:t>
            </a:r>
            <a:r>
              <a:rPr lang="en-US" sz="2400" dirty="0" smtClean="0"/>
              <a:t>, </a:t>
            </a:r>
            <a:r>
              <a:rPr lang="en-US" sz="2400" dirty="0" err="1" smtClean="0"/>
              <a:t>anda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tip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pelayan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pelayanannya</a:t>
            </a:r>
            <a:r>
              <a:rPr lang="en-US" sz="2400" dirty="0" smtClean="0"/>
              <a:t> </a:t>
            </a:r>
            <a:r>
              <a:rPr lang="en-US" sz="2400" dirty="0" err="1" smtClean="0"/>
              <a:t>bagus</a:t>
            </a:r>
            <a:r>
              <a:rPr lang="en-US" sz="2400" dirty="0" smtClean="0"/>
              <a:t>.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tip </a:t>
            </a:r>
            <a:r>
              <a:rPr lang="en-US" sz="2400" dirty="0" err="1" smtClean="0"/>
              <a:t>tergantung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layan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anda</a:t>
            </a:r>
            <a:r>
              <a:rPr lang="en-US" sz="2400" dirty="0" smtClean="0"/>
              <a:t> </a:t>
            </a:r>
            <a:r>
              <a:rPr lang="en-US" sz="2400" dirty="0" err="1" smtClean="0"/>
              <a:t>dapatkan</a:t>
            </a:r>
            <a:r>
              <a:rPr lang="en-US" sz="2400" dirty="0" smtClean="0"/>
              <a:t>. </a:t>
            </a:r>
            <a:r>
              <a:rPr lang="en-US" sz="2400" dirty="0" err="1" smtClean="0"/>
              <a:t>Selain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, </a:t>
            </a:r>
            <a:r>
              <a:rPr lang="en-US" sz="2400" dirty="0" err="1" smtClean="0"/>
              <a:t>besar</a:t>
            </a:r>
            <a:r>
              <a:rPr lang="en-US" sz="2400" dirty="0" smtClean="0"/>
              <a:t> tip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ditentukan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makanan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disajikan</a:t>
            </a:r>
            <a:r>
              <a:rPr lang="en-US" sz="2400" dirty="0" smtClean="0"/>
              <a:t> </a:t>
            </a:r>
            <a:r>
              <a:rPr lang="en-US" sz="2400" dirty="0" err="1" smtClean="0"/>
              <a:t>enak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kaidah</a:t>
            </a:r>
            <a:r>
              <a:rPr lang="en-US" sz="2400" dirty="0" smtClean="0"/>
              <a:t> fuzzy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if  </a:t>
            </a:r>
            <a:r>
              <a:rPr lang="en-US" sz="2400" i="1" dirty="0" err="1" smtClean="0"/>
              <a:t>pelayanan</a:t>
            </a:r>
            <a:r>
              <a:rPr lang="en-US" sz="2400" i="1" dirty="0" smtClean="0"/>
              <a:t> is BAGUS and </a:t>
            </a:r>
            <a:r>
              <a:rPr lang="en-US" sz="2400" i="1" dirty="0" err="1" smtClean="0"/>
              <a:t>makanan</a:t>
            </a:r>
            <a:r>
              <a:rPr lang="en-US" sz="2400" i="1" dirty="0" smtClean="0"/>
              <a:t> is ENAK then bonus is BESAR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382000" cy="55927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Fuzzifikasi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	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400" dirty="0" smtClean="0"/>
              <a:t>BAGUS				      ENAK</a:t>
            </a:r>
          </a:p>
          <a:p>
            <a:pPr>
              <a:buNone/>
            </a:pPr>
            <a:r>
              <a:rPr lang="en-US" sz="2400" dirty="0" smtClean="0"/>
              <a:t>0.4				        0.3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err="1" smtClean="0"/>
              <a:t>pelayanan</a:t>
            </a:r>
            <a:r>
              <a:rPr lang="en-US" sz="2400" dirty="0" smtClean="0"/>
              <a:t>				</a:t>
            </a:r>
            <a:r>
              <a:rPr lang="en-US" sz="2400" dirty="0" err="1" smtClean="0"/>
              <a:t>makanan</a:t>
            </a:r>
            <a:r>
              <a:rPr lang="en-US" sz="2400" dirty="0" smtClean="0"/>
              <a:t>	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Operasi</a:t>
            </a:r>
            <a:r>
              <a:rPr lang="en-US" sz="2400" dirty="0" smtClean="0"/>
              <a:t> fuzzy logic:</a:t>
            </a:r>
          </a:p>
          <a:p>
            <a:pPr>
              <a:buNone/>
            </a:pPr>
            <a:r>
              <a:rPr lang="en-US" sz="2400" dirty="0" smtClean="0"/>
              <a:t>		min(0.4, 0.3) = 0.3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5" name="Curved Connector 4"/>
          <p:cNvCxnSpPr/>
          <p:nvPr/>
        </p:nvCxnSpPr>
        <p:spPr>
          <a:xfrm flipV="1">
            <a:off x="1295400" y="1600200"/>
            <a:ext cx="1905000" cy="114300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 flipH="1" flipV="1">
            <a:off x="5753100" y="1943100"/>
            <a:ext cx="12192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29400" y="16002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53000" y="2819400"/>
            <a:ext cx="1143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8100" y="2095500"/>
            <a:ext cx="160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38200" y="2895600"/>
            <a:ext cx="2133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5105400" y="2819400"/>
            <a:ext cx="2133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4305300" y="2019300"/>
            <a:ext cx="160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1905000" y="2514600"/>
            <a:ext cx="762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38200" y="2209800"/>
            <a:ext cx="14478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6057900" y="2552700"/>
            <a:ext cx="5334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105400" y="2362200"/>
            <a:ext cx="1143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sz="2800" dirty="0" err="1" smtClean="0"/>
              <a:t>Implikasi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	BESAR</a:t>
            </a:r>
          </a:p>
          <a:p>
            <a:pPr>
              <a:buNone/>
            </a:pP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sz="2800" dirty="0" smtClean="0"/>
              <a:t>	0.3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	Bonus				      </a:t>
            </a:r>
            <a:r>
              <a:rPr lang="en-US" sz="2800" dirty="0" err="1" smtClean="0"/>
              <a:t>Bonus</a:t>
            </a: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sz="2800" dirty="0" smtClean="0"/>
              <a:t>		      min(0.3, BESAR)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723900" y="2324100"/>
            <a:ext cx="160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1524000" y="3124200"/>
            <a:ext cx="2667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1943100" y="2171700"/>
            <a:ext cx="13716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2476500" y="2171700"/>
            <a:ext cx="13716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447800" y="2438400"/>
            <a:ext cx="2514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838700" y="2324100"/>
            <a:ext cx="160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>
            <a:off x="5638800" y="3124200"/>
            <a:ext cx="2667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rapezoid 20"/>
          <p:cNvSpPr/>
          <p:nvPr/>
        </p:nvSpPr>
        <p:spPr>
          <a:xfrm>
            <a:off x="6477000" y="2362200"/>
            <a:ext cx="838200" cy="762000"/>
          </a:xfrm>
          <a:prstGeom prst="trapezoid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4419600" y="2209800"/>
            <a:ext cx="914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Linguistik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lingusitik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linguistik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“</a:t>
            </a:r>
            <a:r>
              <a:rPr lang="en-US" dirty="0" err="1" smtClean="0"/>
              <a:t>variabel</a:t>
            </a:r>
            <a:r>
              <a:rPr lang="en-US" dirty="0" smtClean="0"/>
              <a:t> fuzzy”</a:t>
            </a:r>
          </a:p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  </a:t>
            </a:r>
            <a:r>
              <a:rPr lang="en-US" dirty="0" err="1" smtClean="0"/>
              <a:t>suhu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linguistik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lingusitik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linguistik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i="1" dirty="0" err="1" smtClean="0"/>
              <a:t>terma</a:t>
            </a:r>
            <a:r>
              <a:rPr lang="en-US" dirty="0" smtClean="0"/>
              <a:t>. 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linguistik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alami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 { </a:t>
            </a:r>
            <a:r>
              <a:rPr lang="en-US" dirty="0" err="1" smtClean="0"/>
              <a:t>dingin</a:t>
            </a:r>
            <a:r>
              <a:rPr lang="en-US" dirty="0" smtClean="0"/>
              <a:t>, </a:t>
            </a:r>
            <a:r>
              <a:rPr lang="en-US" dirty="0" err="1" smtClean="0"/>
              <a:t>panas</a:t>
            </a:r>
            <a:r>
              <a:rPr lang="en-US" dirty="0" smtClean="0"/>
              <a:t>, </a:t>
            </a:r>
            <a:r>
              <a:rPr lang="en-US" dirty="0" err="1" smtClean="0"/>
              <a:t>sedang</a:t>
            </a:r>
            <a:r>
              <a:rPr lang="en-US" dirty="0" smtClean="0"/>
              <a:t>}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terma</a:t>
            </a:r>
            <a:r>
              <a:rPr lang="en-US" dirty="0" smtClean="0"/>
              <a:t> </a:t>
            </a:r>
            <a:r>
              <a:rPr lang="en-US" dirty="0" err="1" smtClean="0"/>
              <a:t>atomik</a:t>
            </a:r>
            <a:r>
              <a:rPr lang="en-US" dirty="0" smtClean="0"/>
              <a:t> yang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i="1" dirty="0" smtClean="0"/>
              <a:t> </a:t>
            </a:r>
            <a:r>
              <a:rPr lang="en-US" i="1" dirty="0" err="1" smtClean="0"/>
              <a:t>kualitatif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,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5516563"/>
          </a:xfrm>
        </p:spPr>
        <p:txBody>
          <a:bodyPr/>
          <a:lstStyle/>
          <a:p>
            <a:r>
              <a:rPr lang="en-US" sz="2400" dirty="0" smtClean="0"/>
              <a:t>{</a:t>
            </a:r>
            <a:r>
              <a:rPr lang="en-US" sz="2400" dirty="0" err="1" smtClean="0"/>
              <a:t>lambat</a:t>
            </a:r>
            <a:r>
              <a:rPr lang="en-US" sz="2400" dirty="0" smtClean="0"/>
              <a:t>, </a:t>
            </a:r>
            <a:r>
              <a:rPr lang="en-US" sz="2400" dirty="0" err="1" smtClean="0"/>
              <a:t>sedang</a:t>
            </a:r>
            <a:r>
              <a:rPr lang="en-US" sz="2400" dirty="0" smtClean="0"/>
              <a:t>, </a:t>
            </a:r>
            <a:r>
              <a:rPr lang="en-US" sz="2400" dirty="0" err="1" smtClean="0"/>
              <a:t>cepat</a:t>
            </a:r>
            <a:r>
              <a:rPr lang="en-US" sz="2400" dirty="0" smtClean="0"/>
              <a:t>}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terma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kualitatif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dimiliki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variabel</a:t>
            </a:r>
            <a:r>
              <a:rPr lang="en-US" sz="2400" dirty="0" smtClean="0"/>
              <a:t> </a:t>
            </a:r>
            <a:r>
              <a:rPr lang="en-US" sz="2400" dirty="0" err="1" smtClean="0"/>
              <a:t>kecepatan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kuantitatif</a:t>
            </a:r>
            <a:r>
              <a:rPr lang="en-US" sz="2400" dirty="0" smtClean="0"/>
              <a:t> 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terma</a:t>
            </a:r>
            <a:r>
              <a:rPr lang="en-US" sz="2400" dirty="0" smtClean="0"/>
              <a:t> </a:t>
            </a:r>
            <a:r>
              <a:rPr lang="en-US" sz="2400" dirty="0" err="1" smtClean="0"/>
              <a:t>ditentukan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keanggotaan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terma</a:t>
            </a:r>
            <a:r>
              <a:rPr lang="en-US" sz="2400" dirty="0" smtClean="0"/>
              <a:t>  </a:t>
            </a:r>
            <a:r>
              <a:rPr lang="en-US" sz="2400" dirty="0" err="1" smtClean="0"/>
              <a:t>diwakili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i="1" dirty="0" smtClean="0"/>
              <a:t>fuzzy</a:t>
            </a:r>
            <a:r>
              <a:rPr lang="en-US" sz="240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304800" y="3657600"/>
          <a:ext cx="8569325" cy="2971800"/>
        </p:xfrm>
        <a:graphic>
          <a:graphicData uri="http://schemas.openxmlformats.org/presentationml/2006/ole">
            <p:oleObj spid="_x0000_s77826" name="Document" r:id="rId3" imgW="5507774" imgH="190991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Predikat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logika</a:t>
            </a:r>
            <a:r>
              <a:rPr lang="en-US" dirty="0" smtClean="0"/>
              <a:t> </a:t>
            </a:r>
            <a:r>
              <a:rPr lang="en-US" dirty="0" err="1" smtClean="0"/>
              <a:t>klasik</a:t>
            </a:r>
            <a:r>
              <a:rPr lang="en-US" dirty="0" smtClean="0"/>
              <a:t>,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logika</a:t>
            </a:r>
            <a:r>
              <a:rPr lang="en-US" dirty="0" smtClean="0"/>
              <a:t> </a:t>
            </a:r>
            <a:r>
              <a:rPr lang="en-US" i="1" dirty="0" err="1" smtClean="0"/>
              <a:t>predikat</a:t>
            </a:r>
            <a:r>
              <a:rPr lang="en-US" i="1" dirty="0" smtClean="0"/>
              <a:t>(predicate logic</a:t>
            </a:r>
            <a:r>
              <a:rPr lang="en-US" dirty="0" smtClean="0"/>
              <a:t>) </a:t>
            </a:r>
            <a:r>
              <a:rPr lang="en-US" dirty="0" err="1" smtClean="0"/>
              <a:t>adalah</a:t>
            </a:r>
            <a:r>
              <a:rPr lang="en-US" dirty="0" smtClean="0"/>
              <a:t> 1 (</a:t>
            </a:r>
            <a:r>
              <a:rPr lang="en-US" i="1" dirty="0" smtClean="0"/>
              <a:t>true</a:t>
            </a:r>
            <a:r>
              <a:rPr lang="en-US" dirty="0" smtClean="0"/>
              <a:t>) </a:t>
            </a:r>
            <a:r>
              <a:rPr lang="en-US" dirty="0" err="1" smtClean="0"/>
              <a:t>atau</a:t>
            </a:r>
            <a:r>
              <a:rPr lang="en-US" dirty="0" smtClean="0"/>
              <a:t> 0 (</a:t>
            </a:r>
            <a:r>
              <a:rPr lang="en-US" i="1" dirty="0" smtClean="0"/>
              <a:t>false</a:t>
            </a:r>
            <a:r>
              <a:rPr lang="en-US" dirty="0" smtClean="0"/>
              <a:t>). </a:t>
            </a:r>
          </a:p>
          <a:p>
            <a:endParaRPr lang="en-US" dirty="0" smtClean="0"/>
          </a:p>
          <a:p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logika</a:t>
            </a:r>
            <a:r>
              <a:rPr lang="en-US" dirty="0" smtClean="0"/>
              <a:t> </a:t>
            </a:r>
            <a:r>
              <a:rPr lang="en-US" i="1" dirty="0" smtClean="0"/>
              <a:t>fuzzy</a:t>
            </a:r>
            <a:r>
              <a:rPr lang="en-US" dirty="0" smtClean="0"/>
              <a:t>,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predikat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riil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selang</a:t>
            </a:r>
            <a:r>
              <a:rPr lang="en-US" dirty="0" smtClean="0"/>
              <a:t> [0,1]. </a:t>
            </a:r>
          </a:p>
          <a:p>
            <a:endParaRPr lang="en-US" dirty="0" smtClean="0"/>
          </a:p>
          <a:p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predikati</a:t>
            </a:r>
            <a:r>
              <a:rPr lang="en-US" dirty="0" smtClean="0"/>
              <a:t> yang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i="1" dirty="0" smtClean="0"/>
              <a:t>fuzzy 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predikat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dirty="0" smtClean="0"/>
              <a:t>) = </a:t>
            </a:r>
            <a:r>
              <a:rPr lang="en-US" i="1" dirty="0" smtClean="0">
                <a:sym typeface="Symbol"/>
              </a:rPr>
              <a:t></a:t>
            </a:r>
            <a:r>
              <a:rPr lang="en-US" i="1" baseline="-25000" dirty="0" smtClean="0"/>
              <a:t>A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),  0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</a:t>
            </a:r>
            <a:r>
              <a:rPr lang="en-US" i="1" dirty="0" smtClean="0">
                <a:sym typeface="Symbol"/>
              </a:rPr>
              <a:t></a:t>
            </a:r>
            <a:r>
              <a:rPr lang="en-US" i="1" baseline="-25000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1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err="1" smtClean="0"/>
              <a:t>Jadi</a:t>
            </a:r>
            <a:r>
              <a:rPr lang="en-US" dirty="0" smtClean="0"/>
              <a:t>,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i="1" dirty="0" smtClean="0"/>
              <a:t>p </a:t>
            </a:r>
            <a:r>
              <a:rPr lang="en-US" dirty="0" smtClean="0"/>
              <a:t>: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derajat</a:t>
            </a:r>
            <a:r>
              <a:rPr lang="en-US" dirty="0" smtClean="0"/>
              <a:t> </a:t>
            </a:r>
            <a:r>
              <a:rPr lang="en-US" dirty="0" err="1" smtClean="0"/>
              <a:t>keanggotaan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predikat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logika</a:t>
            </a:r>
            <a:r>
              <a:rPr lang="en-US" sz="2400" dirty="0" smtClean="0"/>
              <a:t> </a:t>
            </a:r>
            <a:r>
              <a:rPr lang="en-US" sz="2400" i="1" dirty="0" smtClean="0"/>
              <a:t>fuzzy</a:t>
            </a:r>
            <a:r>
              <a:rPr lang="en-US" sz="2400" dirty="0" smtClean="0"/>
              <a:t>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err="1" smtClean="0"/>
              <a:t>Predikat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atomik</a:t>
            </a:r>
            <a:endParaRPr lang="en-US" sz="2400" b="1" dirty="0" smtClean="0"/>
          </a:p>
          <a:p>
            <a:pPr marL="457200" lvl="0" indent="-45720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: “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i="1" dirty="0" smtClean="0"/>
              <a:t>is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” </a:t>
            </a:r>
          </a:p>
          <a:p>
            <a:pPr marL="457200" lvl="0" indent="-457200">
              <a:buNone/>
            </a:pPr>
            <a:r>
              <a:rPr lang="en-US" sz="2400" dirty="0" smtClean="0"/>
              <a:t>	yang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linguistik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terma</a:t>
            </a:r>
            <a:r>
              <a:rPr lang="en-US" sz="2400" dirty="0" smtClean="0"/>
              <a:t>/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linguistik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 : “</a:t>
            </a:r>
            <a:r>
              <a:rPr lang="en-US" sz="2400" i="1" dirty="0" smtClean="0"/>
              <a:t>man is old</a:t>
            </a:r>
            <a:r>
              <a:rPr lang="en-US" sz="2400" dirty="0" smtClean="0"/>
              <a:t>”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keanggotaan</a:t>
            </a:r>
            <a:r>
              <a:rPr lang="en-US" sz="2400" dirty="0" smtClean="0"/>
              <a:t> </a:t>
            </a:r>
            <a:r>
              <a:rPr lang="en-US" sz="2400" i="1" dirty="0" smtClean="0"/>
              <a:t>old </a:t>
            </a:r>
            <a:r>
              <a:rPr lang="en-US" sz="2400" dirty="0" err="1" smtClean="0"/>
              <a:t>adalah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	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man = 50,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kebenaran</a:t>
            </a:r>
            <a:r>
              <a:rPr lang="en-US" sz="2400" dirty="0" smtClean="0"/>
              <a:t> “50</a:t>
            </a:r>
            <a:r>
              <a:rPr lang="en-US" sz="2400" i="1" dirty="0" smtClean="0"/>
              <a:t> is old</a:t>
            </a:r>
            <a:r>
              <a:rPr lang="en-US" sz="2400" dirty="0" smtClean="0"/>
              <a:t>”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(50 – 45)/15 =  1/3 = 0.333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9873" name="Object 1"/>
          <p:cNvGraphicFramePr>
            <a:graphicFrameLocks noChangeAspect="1"/>
          </p:cNvGraphicFramePr>
          <p:nvPr/>
        </p:nvGraphicFramePr>
        <p:xfrm>
          <a:off x="1219200" y="4114800"/>
          <a:ext cx="3657600" cy="1219200"/>
        </p:xfrm>
        <a:graphic>
          <a:graphicData uri="http://schemas.openxmlformats.org/presentationml/2006/ole">
            <p:oleObj spid="_x0000_s79873" name="Equation" r:id="rId3" imgW="1943100" imgH="6477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400" b="1" dirty="0" err="1" smtClean="0"/>
              <a:t>Predikat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majemuk</a:t>
            </a: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		</a:t>
            </a:r>
            <a:r>
              <a:rPr lang="en-US" sz="2400" dirty="0" smtClean="0"/>
              <a:t>“</a:t>
            </a:r>
            <a:r>
              <a:rPr lang="en-US" sz="2400" i="1" dirty="0" smtClean="0"/>
              <a:t>x is A or y is B</a:t>
            </a:r>
            <a:r>
              <a:rPr lang="en-US" sz="2400" dirty="0" smtClean="0"/>
              <a:t>”</a:t>
            </a:r>
          </a:p>
          <a:p>
            <a:pPr>
              <a:buNone/>
            </a:pPr>
            <a:r>
              <a:rPr lang="en-US" sz="2400" dirty="0" smtClean="0"/>
              <a:t>		“</a:t>
            </a:r>
            <a:r>
              <a:rPr lang="en-US" sz="2400" i="1" dirty="0" smtClean="0"/>
              <a:t>x is A and y is B</a:t>
            </a:r>
            <a:r>
              <a:rPr lang="en-US" sz="2400" dirty="0" smtClean="0"/>
              <a:t>”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“x is not A”</a:t>
            </a:r>
          </a:p>
          <a:p>
            <a:pPr marL="514350" indent="-514350">
              <a:buNone/>
            </a:pPr>
            <a:endParaRPr lang="en-US" sz="2400" b="1" dirty="0" smtClean="0"/>
          </a:p>
          <a:p>
            <a:pPr marL="514350" indent="-514350">
              <a:buNone/>
            </a:pPr>
            <a:r>
              <a:rPr lang="en-US" sz="2400" b="1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:  “</a:t>
            </a:r>
            <a:r>
              <a:rPr lang="en-US" sz="2400" i="1" dirty="0" smtClean="0"/>
              <a:t>temperature is cold or it is rainy</a:t>
            </a:r>
            <a:r>
              <a:rPr lang="en-US" sz="2400" dirty="0" smtClean="0"/>
              <a:t> ”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kebenaran</a:t>
            </a:r>
            <a:r>
              <a:rPr lang="en-US" sz="2400" dirty="0" smtClean="0"/>
              <a:t> </a:t>
            </a:r>
            <a:r>
              <a:rPr lang="en-US" sz="2400" dirty="0" err="1" smtClean="0"/>
              <a:t>predikat</a:t>
            </a:r>
            <a:r>
              <a:rPr lang="en-US" sz="2400" dirty="0" smtClean="0"/>
              <a:t> </a:t>
            </a:r>
            <a:r>
              <a:rPr lang="en-US" sz="2400" dirty="0" err="1" smtClean="0"/>
              <a:t>majemuk</a:t>
            </a:r>
            <a:r>
              <a:rPr lang="en-US" sz="2400" dirty="0" smtClean="0"/>
              <a:t> </a:t>
            </a:r>
            <a:r>
              <a:rPr lang="en-US" sz="2400" dirty="0" err="1" smtClean="0"/>
              <a:t>ditentukan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OR </a:t>
            </a:r>
            <a:r>
              <a:rPr lang="en-US" sz="2400" dirty="0" err="1" smtClean="0"/>
              <a:t>dan</a:t>
            </a:r>
            <a:r>
              <a:rPr lang="en-US" sz="2400" dirty="0" smtClean="0"/>
              <a:t> AND yang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dijelaskan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:</a:t>
            </a:r>
          </a:p>
          <a:p>
            <a:pPr marL="514350" indent="-514350">
              <a:buNone/>
            </a:pPr>
            <a:r>
              <a:rPr lang="en-US" sz="2400" i="1" dirty="0" smtClean="0"/>
              <a:t>		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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</a:t>
            </a:r>
            <a:r>
              <a:rPr lang="en-US" sz="2400" i="1" baseline="-25000" dirty="0" smtClean="0"/>
              <a:t>A</a:t>
            </a:r>
            <a:r>
              <a:rPr lang="en-US" sz="2400" baseline="-25000" dirty="0" smtClean="0"/>
              <a:t> </a:t>
            </a:r>
            <a:r>
              <a:rPr lang="en-US" sz="2400" baseline="-25000" dirty="0" smtClean="0">
                <a:sym typeface="Symbol"/>
              </a:rPr>
              <a:t></a:t>
            </a:r>
            <a:r>
              <a:rPr lang="en-US" sz="2400" baseline="-25000" dirty="0" smtClean="0"/>
              <a:t> </a:t>
            </a:r>
            <a:r>
              <a:rPr lang="en-US" sz="2400" i="1" baseline="-25000" dirty="0" smtClean="0"/>
              <a:t>B</a:t>
            </a:r>
            <a:r>
              <a:rPr lang="en-US" sz="2400" dirty="0" smtClean="0"/>
              <a:t> = </a:t>
            </a:r>
            <a:r>
              <a:rPr lang="en-US" sz="2400" i="1" dirty="0" smtClean="0">
                <a:sym typeface="Symbol"/>
              </a:rPr>
              <a:t></a:t>
            </a:r>
            <a:r>
              <a:rPr lang="en-US" sz="2400" i="1" baseline="-25000" dirty="0" smtClean="0"/>
              <a:t>A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dirty="0" smtClean="0">
                <a:sym typeface="Symbol"/>
              </a:rPr>
              <a:t>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</a:t>
            </a:r>
            <a:r>
              <a:rPr lang="en-US" sz="2400" i="1" baseline="-25000" dirty="0" smtClean="0"/>
              <a:t>B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= max(</a:t>
            </a:r>
            <a:r>
              <a:rPr lang="en-US" sz="2400" i="1" dirty="0" smtClean="0">
                <a:sym typeface="Symbol"/>
              </a:rPr>
              <a:t></a:t>
            </a:r>
            <a:r>
              <a:rPr lang="en-US" sz="2400" i="1" baseline="-25000" dirty="0" smtClean="0"/>
              <a:t>A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), </a:t>
            </a:r>
            <a:r>
              <a:rPr lang="en-US" sz="2400" i="1" dirty="0" smtClean="0">
                <a:sym typeface="Symbol"/>
              </a:rPr>
              <a:t></a:t>
            </a:r>
            <a:r>
              <a:rPr lang="en-US" sz="2400" i="1" baseline="-25000" dirty="0" smtClean="0"/>
              <a:t>B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))</a:t>
            </a:r>
          </a:p>
          <a:p>
            <a:pPr marL="514350" indent="-514350">
              <a:buNone/>
            </a:pPr>
            <a:r>
              <a:rPr lang="en-US" sz="2400" i="1" dirty="0" smtClean="0"/>
              <a:t>		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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</a:t>
            </a:r>
            <a:r>
              <a:rPr lang="en-US" sz="2400" i="1" baseline="-25000" dirty="0" smtClean="0"/>
              <a:t>A</a:t>
            </a:r>
            <a:r>
              <a:rPr lang="en-US" sz="2400" baseline="-25000" dirty="0" smtClean="0">
                <a:sym typeface="Symbol"/>
              </a:rPr>
              <a:t></a:t>
            </a:r>
            <a:r>
              <a:rPr lang="en-US" sz="2400" baseline="-25000" dirty="0" smtClean="0"/>
              <a:t> </a:t>
            </a:r>
            <a:r>
              <a:rPr lang="en-US" sz="2400" i="1" baseline="-25000" dirty="0" smtClean="0"/>
              <a:t>B</a:t>
            </a:r>
            <a:r>
              <a:rPr lang="en-US" sz="2400" dirty="0" smtClean="0"/>
              <a:t> = </a:t>
            </a:r>
            <a:r>
              <a:rPr lang="en-US" sz="2400" i="1" dirty="0" smtClean="0">
                <a:sym typeface="Symbol"/>
              </a:rPr>
              <a:t></a:t>
            </a:r>
            <a:r>
              <a:rPr lang="en-US" sz="2400" i="1" baseline="-25000" dirty="0" smtClean="0"/>
              <a:t>A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dirty="0" smtClean="0">
                <a:sym typeface="Symbol"/>
              </a:rPr>
              <a:t>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</a:t>
            </a:r>
            <a:r>
              <a:rPr lang="en-US" sz="2400" i="1" baseline="-25000" dirty="0" smtClean="0"/>
              <a:t>B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= min(</a:t>
            </a:r>
            <a:r>
              <a:rPr lang="en-US" sz="2400" i="1" dirty="0" smtClean="0">
                <a:sym typeface="Symbol"/>
              </a:rPr>
              <a:t></a:t>
            </a:r>
            <a:r>
              <a:rPr lang="en-US" sz="2400" i="1" baseline="-25000" dirty="0" smtClean="0"/>
              <a:t>A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), </a:t>
            </a:r>
            <a:r>
              <a:rPr lang="en-US" sz="2400" i="1" dirty="0" smtClean="0">
                <a:sym typeface="Symbol"/>
              </a:rPr>
              <a:t></a:t>
            </a:r>
            <a:r>
              <a:rPr lang="en-US" sz="2400" i="1" baseline="-25000" dirty="0" smtClean="0"/>
              <a:t>B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))</a:t>
            </a:r>
          </a:p>
          <a:p>
            <a:pPr marL="514350" indent="-514350">
              <a:buNone/>
            </a:pPr>
            <a:r>
              <a:rPr lang="en-US" sz="2400" dirty="0" smtClean="0"/>
              <a:t>		A’       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i="1" dirty="0" smtClean="0">
                <a:sym typeface="Symbol"/>
              </a:rPr>
              <a:t></a:t>
            </a:r>
            <a:r>
              <a:rPr lang="en-US" sz="2400" i="1" baseline="-25000" dirty="0" smtClean="0"/>
              <a:t>A’</a:t>
            </a:r>
            <a:r>
              <a:rPr lang="en-US" sz="2400" dirty="0" smtClean="0"/>
              <a:t> = 1 – </a:t>
            </a:r>
            <a:r>
              <a:rPr lang="en-US" sz="2400" i="1" dirty="0" smtClean="0">
                <a:sym typeface="Symbol"/>
              </a:rPr>
              <a:t></a:t>
            </a:r>
            <a:r>
              <a:rPr lang="en-US" sz="2400" i="1" baseline="-25000" dirty="0" smtClean="0"/>
              <a:t>A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b="1" dirty="0" err="1" smtClean="0"/>
              <a:t>Contoh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 </a:t>
            </a:r>
            <a:r>
              <a:rPr lang="en-US" dirty="0" err="1" smtClean="0"/>
              <a:t>predikat</a:t>
            </a:r>
            <a:r>
              <a:rPr lang="en-US" dirty="0" smtClean="0"/>
              <a:t> fuzzy</a:t>
            </a:r>
          </a:p>
          <a:p>
            <a:pPr>
              <a:buNone/>
            </a:pPr>
            <a:r>
              <a:rPr lang="en-US" dirty="0" smtClean="0"/>
              <a:t>		E </a:t>
            </a:r>
            <a:r>
              <a:rPr lang="en-US" dirty="0" smtClean="0">
                <a:sym typeface="Symbol"/>
              </a:rPr>
              <a:t></a:t>
            </a:r>
            <a:r>
              <a:rPr lang="en-US" dirty="0" smtClean="0"/>
              <a:t> (x is S and x is not F) or x is M</a:t>
            </a:r>
          </a:p>
          <a:p>
            <a:pPr marL="287338" indent="-287338">
              <a:buNone/>
            </a:pPr>
            <a:r>
              <a:rPr lang="en-US" dirty="0" smtClean="0"/>
              <a:t>	 </a:t>
            </a:r>
          </a:p>
          <a:p>
            <a:pPr marL="287338" indent="-287338">
              <a:buNone/>
            </a:pPr>
            <a:r>
              <a:rPr lang="en-US" dirty="0" smtClean="0"/>
              <a:t>	</a:t>
            </a:r>
            <a:r>
              <a:rPr lang="en-US" dirty="0" err="1" smtClean="0"/>
              <a:t>maka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ym typeface="Symbol"/>
              </a:rPr>
              <a:t></a:t>
            </a:r>
            <a:r>
              <a:rPr lang="en-US" baseline="-25000" dirty="0" smtClean="0"/>
              <a:t>E</a:t>
            </a:r>
            <a:r>
              <a:rPr lang="en-US" dirty="0" smtClean="0"/>
              <a:t> = max(min(</a:t>
            </a:r>
            <a:r>
              <a:rPr lang="en-US" dirty="0" smtClean="0">
                <a:sym typeface="Symbol"/>
              </a:rPr>
              <a:t></a:t>
            </a:r>
            <a:r>
              <a:rPr lang="en-US" baseline="-25000" dirty="0" smtClean="0"/>
              <a:t>S</a:t>
            </a:r>
            <a:r>
              <a:rPr lang="en-US" dirty="0" smtClean="0"/>
              <a:t>(x), </a:t>
            </a:r>
            <a:r>
              <a:rPr lang="en-US" dirty="0" smtClean="0">
                <a:sym typeface="Symbol"/>
              </a:rPr>
              <a:t></a:t>
            </a:r>
            <a:r>
              <a:rPr lang="en-US" baseline="-25000" dirty="0" smtClean="0"/>
              <a:t>F’</a:t>
            </a:r>
            <a:r>
              <a:rPr lang="en-US" dirty="0" smtClean="0"/>
              <a:t>(x)), </a:t>
            </a:r>
            <a:r>
              <a:rPr lang="en-US" dirty="0" smtClean="0">
                <a:sym typeface="Symbol"/>
              </a:rPr>
              <a:t></a:t>
            </a:r>
            <a:r>
              <a:rPr lang="en-US" baseline="-25000" dirty="0" smtClean="0"/>
              <a:t>M</a:t>
            </a:r>
            <a:r>
              <a:rPr lang="en-US" dirty="0" smtClean="0"/>
              <a:t>(x))</a:t>
            </a:r>
          </a:p>
          <a:p>
            <a:pPr>
              <a:buNone/>
            </a:pPr>
            <a:r>
              <a:rPr lang="en-US" dirty="0" smtClean="0"/>
              <a:t>		    = max(min(</a:t>
            </a:r>
            <a:r>
              <a:rPr lang="en-US" dirty="0" smtClean="0">
                <a:sym typeface="Symbol"/>
              </a:rPr>
              <a:t></a:t>
            </a:r>
            <a:r>
              <a:rPr lang="en-US" baseline="-25000" dirty="0" smtClean="0"/>
              <a:t>S</a:t>
            </a:r>
            <a:r>
              <a:rPr lang="en-US" dirty="0" smtClean="0"/>
              <a:t>(x), 1 - </a:t>
            </a:r>
            <a:r>
              <a:rPr lang="en-US" dirty="0" smtClean="0">
                <a:sym typeface="Symbol"/>
              </a:rPr>
              <a:t></a:t>
            </a:r>
            <a:r>
              <a:rPr lang="en-US" baseline="-25000" dirty="0" smtClean="0"/>
              <a:t>F</a:t>
            </a:r>
            <a:r>
              <a:rPr lang="en-US" dirty="0" smtClean="0"/>
              <a:t>(x)),</a:t>
            </a:r>
            <a:r>
              <a:rPr lang="en-US" dirty="0" smtClean="0">
                <a:sym typeface="Symbol"/>
              </a:rPr>
              <a:t> </a:t>
            </a:r>
            <a:r>
              <a:rPr lang="en-US" baseline="-25000" dirty="0" smtClean="0"/>
              <a:t>M</a:t>
            </a:r>
            <a:r>
              <a:rPr lang="en-US" dirty="0" smtClean="0"/>
              <a:t>(x))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Kaidah</a:t>
            </a:r>
            <a:r>
              <a:rPr lang="en-US" dirty="0" smtClean="0"/>
              <a:t> Fuzzy (</a:t>
            </a:r>
            <a:r>
              <a:rPr lang="en-US" i="1" dirty="0" err="1" smtClean="0"/>
              <a:t>Fuzzy’s</a:t>
            </a:r>
            <a:r>
              <a:rPr lang="en-US" i="1" dirty="0" smtClean="0"/>
              <a:t> rule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kaidah</a:t>
            </a:r>
            <a:r>
              <a:rPr lang="en-US" sz="2800" dirty="0" smtClean="0"/>
              <a:t> </a:t>
            </a:r>
            <a:r>
              <a:rPr lang="en-US" sz="2800" i="1" dirty="0" smtClean="0"/>
              <a:t>fuzzy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smtClean="0"/>
              <a:t>IF x is A THEN y is B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Kaidah</a:t>
            </a:r>
            <a:r>
              <a:rPr lang="en-US" sz="2800" dirty="0" smtClean="0"/>
              <a:t> fuzzy </a:t>
            </a:r>
            <a:r>
              <a:rPr lang="en-US" sz="2800" dirty="0" err="1" smtClean="0"/>
              <a:t>disebut</a:t>
            </a:r>
            <a:r>
              <a:rPr lang="en-US" sz="2800" dirty="0" smtClean="0"/>
              <a:t>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implikasi</a:t>
            </a:r>
            <a:r>
              <a:rPr lang="en-US" sz="2800" dirty="0" smtClean="0"/>
              <a:t> fuzzy</a:t>
            </a:r>
          </a:p>
          <a:p>
            <a:r>
              <a:rPr lang="en-US" sz="2800" dirty="0" smtClean="0"/>
              <a:t>A </a:t>
            </a:r>
            <a:r>
              <a:rPr lang="en-US" sz="2800" dirty="0" err="1" smtClean="0"/>
              <a:t>dan</a:t>
            </a:r>
            <a:r>
              <a:rPr lang="en-US" sz="2800" dirty="0" smtClean="0"/>
              <a:t> B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i="1" dirty="0" err="1" smtClean="0"/>
              <a:t>terma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i="1" dirty="0" err="1" smtClean="0"/>
              <a:t>nilai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lingusitik</a:t>
            </a:r>
            <a:r>
              <a:rPr lang="en-US" sz="2800" dirty="0" smtClean="0"/>
              <a:t>, x </a:t>
            </a:r>
            <a:r>
              <a:rPr lang="en-US" sz="2800" dirty="0" err="1" smtClean="0"/>
              <a:t>dan</a:t>
            </a:r>
            <a:r>
              <a:rPr lang="en-US" sz="2800" dirty="0" smtClean="0"/>
              <a:t> y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fuzzy</a:t>
            </a:r>
          </a:p>
          <a:p>
            <a:r>
              <a:rPr lang="en-US" sz="2800" dirty="0" smtClean="0"/>
              <a:t>“x is A” </a:t>
            </a:r>
            <a:r>
              <a:rPr lang="en-US" sz="2800" dirty="0" err="1" smtClean="0"/>
              <a:t>disebut</a:t>
            </a:r>
            <a:r>
              <a:rPr lang="en-US" sz="2800" dirty="0" smtClean="0"/>
              <a:t> </a:t>
            </a:r>
            <a:r>
              <a:rPr lang="en-US" sz="2800" dirty="0" err="1" smtClean="0"/>
              <a:t>antesenden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premis</a:t>
            </a:r>
            <a:endParaRPr lang="en-US" sz="2800" dirty="0" smtClean="0"/>
          </a:p>
          <a:p>
            <a:r>
              <a:rPr lang="en-US" sz="2800" dirty="0" smtClean="0"/>
              <a:t>“y is B” </a:t>
            </a:r>
            <a:r>
              <a:rPr lang="en-US" sz="2800" dirty="0" err="1" smtClean="0"/>
              <a:t>disebut</a:t>
            </a:r>
            <a:r>
              <a:rPr lang="en-US" sz="2800" dirty="0" smtClean="0"/>
              <a:t> </a:t>
            </a:r>
            <a:r>
              <a:rPr lang="en-US" sz="2800" dirty="0" err="1" smtClean="0"/>
              <a:t>konsekwen</a:t>
            </a: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82000" cy="53641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Contoh-contoh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if  </a:t>
            </a:r>
            <a:r>
              <a:rPr lang="en-US" sz="2400" i="1" dirty="0" err="1" smtClean="0"/>
              <a:t>permintaan</a:t>
            </a:r>
            <a:r>
              <a:rPr lang="en-US" sz="2400" i="1" dirty="0" smtClean="0"/>
              <a:t> is NAIK then </a:t>
            </a:r>
            <a:r>
              <a:rPr lang="en-US" sz="2400" i="1" dirty="0" err="1" smtClean="0"/>
              <a:t>harga</a:t>
            </a:r>
            <a:r>
              <a:rPr lang="en-US" sz="2400" i="1" dirty="0" smtClean="0"/>
              <a:t> is TINGGI</a:t>
            </a:r>
          </a:p>
          <a:p>
            <a:pPr>
              <a:buNone/>
            </a:pPr>
            <a:r>
              <a:rPr lang="en-US" sz="2400" i="1" dirty="0" smtClean="0"/>
              <a:t>		if </a:t>
            </a:r>
            <a:r>
              <a:rPr lang="en-US" sz="2400" i="1" dirty="0" err="1" smtClean="0"/>
              <a:t>temperatur</a:t>
            </a:r>
            <a:r>
              <a:rPr lang="en-US" sz="2400" i="1" dirty="0" smtClean="0"/>
              <a:t> is DINGIN then </a:t>
            </a:r>
            <a:r>
              <a:rPr lang="en-US" sz="2400" i="1" dirty="0" err="1" smtClean="0"/>
              <a:t>tekanan</a:t>
            </a:r>
            <a:r>
              <a:rPr lang="en-US" sz="2400" i="1" dirty="0" smtClean="0"/>
              <a:t> is SEDANG</a:t>
            </a:r>
          </a:p>
          <a:p>
            <a:pPr>
              <a:buNone/>
            </a:pPr>
            <a:r>
              <a:rPr lang="en-US" sz="2400" dirty="0" smtClean="0"/>
              <a:t>		</a:t>
            </a:r>
          </a:p>
          <a:p>
            <a:r>
              <a:rPr lang="en-US" sz="2400" dirty="0" err="1" smtClean="0"/>
              <a:t>Antesenden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konsekuen</a:t>
            </a:r>
            <a:r>
              <a:rPr lang="en-US" sz="2400" dirty="0" smtClean="0"/>
              <a:t> </a:t>
            </a:r>
            <a:r>
              <a:rPr lang="en-US" sz="2400" dirty="0" err="1" smtClean="0"/>
              <a:t>dimungkinkan</a:t>
            </a:r>
            <a:r>
              <a:rPr lang="en-US" sz="2400" dirty="0" smtClean="0"/>
              <a:t> 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predikat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konektif</a:t>
            </a:r>
            <a:r>
              <a:rPr lang="en-US" sz="2400" dirty="0" smtClean="0"/>
              <a:t> </a:t>
            </a:r>
            <a:r>
              <a:rPr lang="en-US" sz="2400" b="1" dirty="0" smtClean="0"/>
              <a:t>and</a:t>
            </a:r>
            <a:r>
              <a:rPr lang="en-US" sz="2400" dirty="0" smtClean="0"/>
              <a:t>, </a:t>
            </a:r>
            <a:r>
              <a:rPr lang="en-US" sz="2400" b="1" dirty="0" smtClean="0"/>
              <a:t>or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b="1" dirty="0" smtClean="0"/>
              <a:t>not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if </a:t>
            </a:r>
            <a:r>
              <a:rPr lang="en-US" sz="2400" i="1" dirty="0" err="1" smtClean="0"/>
              <a:t>pelayanan</a:t>
            </a:r>
            <a:r>
              <a:rPr lang="en-US" sz="2400" i="1" dirty="0" smtClean="0"/>
              <a:t> is BAGUS and </a:t>
            </a:r>
            <a:r>
              <a:rPr lang="en-US" sz="2400" i="1" dirty="0" err="1" smtClean="0"/>
              <a:t>makanan</a:t>
            </a:r>
            <a:r>
              <a:rPr lang="en-US" sz="2400" i="1" dirty="0" smtClean="0"/>
              <a:t> is ENAK then bonus is BESAR</a:t>
            </a:r>
          </a:p>
          <a:p>
            <a:pPr>
              <a:buNone/>
            </a:pPr>
            <a:r>
              <a:rPr lang="en-US" sz="2400" i="1" dirty="0" smtClean="0"/>
              <a:t>	if </a:t>
            </a:r>
            <a:r>
              <a:rPr lang="en-US" sz="2400" i="1" dirty="0" err="1" smtClean="0"/>
              <a:t>temperatur</a:t>
            </a:r>
            <a:r>
              <a:rPr lang="en-US" sz="2400" i="1" dirty="0" smtClean="0"/>
              <a:t> is PANAS then </a:t>
            </a:r>
            <a:r>
              <a:rPr lang="en-US" sz="2400" i="1" dirty="0" err="1" smtClean="0"/>
              <a:t>putaran_kipas</a:t>
            </a:r>
            <a:r>
              <a:rPr lang="en-US" sz="2400" i="1" dirty="0" smtClean="0"/>
              <a:t> is CEPAT  or  </a:t>
            </a:r>
            <a:r>
              <a:rPr lang="en-US" sz="2400" i="1" dirty="0" err="1" smtClean="0"/>
              <a:t>buka_ventilasi</a:t>
            </a:r>
            <a:r>
              <a:rPr lang="en-US" sz="2400" i="1" dirty="0" smtClean="0"/>
              <a:t> is LEBAR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285</Words>
  <Application>Microsoft Office PowerPoint</Application>
  <PresentationFormat>On-screen Show (4:3)</PresentationFormat>
  <Paragraphs>127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Document</vt:lpstr>
      <vt:lpstr>Equation</vt:lpstr>
      <vt:lpstr>Logika Fuzzy</vt:lpstr>
      <vt:lpstr>Variabel Linguistik</vt:lpstr>
      <vt:lpstr>Slide 3</vt:lpstr>
      <vt:lpstr>Predikat </vt:lpstr>
      <vt:lpstr>Slide 5</vt:lpstr>
      <vt:lpstr>Slide 6</vt:lpstr>
      <vt:lpstr>Slide 7</vt:lpstr>
      <vt:lpstr>Kaidah Fuzzy (Fuzzy’s rule)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stei-itb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Logika Fuzzy</dc:title>
  <dc:creator>rn</dc:creator>
  <cp:lastModifiedBy>rn</cp:lastModifiedBy>
  <cp:revision>83</cp:revision>
  <dcterms:created xsi:type="dcterms:W3CDTF">2012-03-27T03:37:10Z</dcterms:created>
  <dcterms:modified xsi:type="dcterms:W3CDTF">2013-04-08T04:16:17Z</dcterms:modified>
</cp:coreProperties>
</file>