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67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10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1518E45-E75F-442E-8381-B53D3BFEFA53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2FB9429-CC67-4DE4-979E-AC4EF4E65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316E-4AE8-436F-9D30-52A2222047AB}" type="datetime1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660F-7FE8-4DE9-B7DD-2CD716DD0257}" type="datetime1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EF41-63EF-454D-BF40-5EF84F5D3085}" type="datetime1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FB5B-7A9E-4FC6-B25E-7881DFF9F7B4}" type="datetime1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D015-B0DD-47BC-8F91-92443F46B73D}" type="datetime1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D7EC-7291-4F8D-AF9B-3C9C39F245D0}" type="datetime1">
              <a:rPr lang="en-US" smtClean="0"/>
              <a:pPr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70ED-387A-401F-95D5-1F1F975A88A4}" type="datetime1">
              <a:rPr lang="en-US" smtClean="0"/>
              <a:pPr/>
              <a:t>3/8/2011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0ABA-B955-4EC9-85E2-1EDE44FEAF80}" type="datetime1">
              <a:rPr lang="en-US" smtClean="0"/>
              <a:pPr/>
              <a:t>3/8/2011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6A5D-A84A-408D-BEEC-9B3928552275}" type="datetime1">
              <a:rPr lang="en-US" smtClean="0"/>
              <a:pPr/>
              <a:t>3/8/2011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8AD9-CE7B-41B7-A060-75AA8036D121}" type="datetime1">
              <a:rPr lang="en-US" smtClean="0"/>
              <a:pPr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3437-38A1-4362-8D4A-50C11DE7DE56}" type="datetime1">
              <a:rPr lang="en-US" smtClean="0"/>
              <a:pPr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48413-D539-4309-91A9-BD627C882CA2}" type="datetime1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2F347-2177-4539-9195-2E0D0E2C8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Office_Word_Document2.docx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Microsoft_Office_Word_Document3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package" Target="../embeddings/Microsoft_Office_Word_Document10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package" Target="../embeddings/Microsoft_Office_Word_Document16.doc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package" Target="../embeddings/Microsoft_Office_Word_Document22.docx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package" Target="../embeddings/Microsoft_Office_Word_Document26.docx"/><Relationship Id="rId4" Type="http://schemas.openxmlformats.org/officeDocument/2006/relationships/package" Target="../embeddings/Microsoft_Office_Word_Document25.docx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package" Target="../embeddings/Microsoft_Office_Word_Document29.docx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package" Target="../embeddings/Microsoft_Office_Word_Document31.docx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package" Target="../embeddings/Microsoft_Office_Word_Document43.docx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5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5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77200" cy="1470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Interpolasi</a:t>
            </a:r>
            <a:r>
              <a:rPr lang="en-US" dirty="0" smtClean="0"/>
              <a:t> </a:t>
            </a:r>
            <a:r>
              <a:rPr lang="en-US" dirty="0" err="1" smtClean="0"/>
              <a:t>Polinom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Bagian</a:t>
            </a:r>
            <a:r>
              <a:rPr lang="en-US" dirty="0" smtClean="0"/>
              <a:t> 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7162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IF4058 </a:t>
            </a:r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r>
              <a:rPr lang="en-US" dirty="0" smtClean="0"/>
              <a:t> I</a:t>
            </a:r>
          </a:p>
          <a:p>
            <a:endParaRPr lang="en-US" dirty="0"/>
          </a:p>
          <a:p>
            <a:r>
              <a:rPr lang="en-US" dirty="0" err="1" smtClean="0"/>
              <a:t>Oleh</a:t>
            </a:r>
            <a:r>
              <a:rPr lang="en-US" dirty="0" smtClean="0"/>
              <a:t>; </a:t>
            </a:r>
            <a:r>
              <a:rPr lang="en-US" dirty="0" err="1" smtClean="0"/>
              <a:t>Rinaldi</a:t>
            </a:r>
            <a:r>
              <a:rPr lang="en-US" dirty="0" smtClean="0"/>
              <a:t> </a:t>
            </a:r>
            <a:r>
              <a:rPr lang="en-US" dirty="0" err="1" smtClean="0"/>
              <a:t>Munir</a:t>
            </a:r>
            <a:r>
              <a:rPr lang="en-US" dirty="0" smtClean="0"/>
              <a:t> (IF-STEI ITB)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9399-CFCF-4275-804F-E2CC1C7438E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514350" lvl="2" indent="-514350">
              <a:buFont typeface="+mj-lt"/>
              <a:buAutoNum type="arabicPeriod"/>
            </a:pPr>
            <a:r>
              <a:rPr lang="en-US" b="1" dirty="0" err="1" smtClean="0"/>
              <a:t>Interpolasi</a:t>
            </a:r>
            <a:r>
              <a:rPr lang="en-US" b="1" dirty="0" smtClean="0"/>
              <a:t> </a:t>
            </a:r>
            <a:r>
              <a:rPr lang="en-US" b="1" dirty="0" err="1" smtClean="0"/>
              <a:t>Lanjar</a:t>
            </a:r>
            <a:endParaRPr lang="en-US" sz="1400" dirty="0" smtClean="0"/>
          </a:p>
          <a:p>
            <a:r>
              <a:rPr lang="en-US" sz="2400" dirty="0" err="1" smtClean="0"/>
              <a:t>Interpolasi</a:t>
            </a:r>
            <a:r>
              <a:rPr lang="en-US" sz="2400" dirty="0" smtClean="0"/>
              <a:t> </a:t>
            </a:r>
            <a:r>
              <a:rPr lang="en-US" sz="2400" dirty="0" err="1" smtClean="0"/>
              <a:t>lanjar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interpolasi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garis</a:t>
            </a:r>
            <a:r>
              <a:rPr lang="en-US" sz="2400" dirty="0" smtClean="0"/>
              <a:t> </a:t>
            </a:r>
            <a:r>
              <a:rPr lang="en-US" sz="2400" dirty="0" err="1" smtClean="0"/>
              <a:t>lurus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Misal</a:t>
            </a:r>
            <a:r>
              <a:rPr lang="en-US" sz="2400" dirty="0" smtClean="0"/>
              <a:t>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, (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</a:t>
            </a:r>
            <a:r>
              <a:rPr lang="en-US" sz="2400" i="1" dirty="0" smtClean="0"/>
              <a:t>y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 </a:t>
            </a:r>
            <a:r>
              <a:rPr lang="en-US" sz="2400" dirty="0" err="1" smtClean="0"/>
              <a:t>dan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).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menginterpolasi</a:t>
            </a:r>
            <a:r>
              <a:rPr lang="en-US" sz="2400" dirty="0" smtClean="0"/>
              <a:t> </a:t>
            </a:r>
            <a:r>
              <a:rPr lang="en-US" sz="2400" dirty="0" err="1" smtClean="0"/>
              <a:t>kedua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endParaRPr lang="en-US" sz="2400" dirty="0" smtClean="0"/>
          </a:p>
          <a:p>
            <a:pPr>
              <a:buNone/>
              <a:tabLst>
                <a:tab pos="2286000" algn="l"/>
              </a:tabLst>
            </a:pPr>
            <a:r>
              <a:rPr lang="en-US" sz="2400" dirty="0" smtClean="0"/>
              <a:t>			</a:t>
            </a:r>
            <a:r>
              <a:rPr lang="en-US" sz="2400" i="1" dirty="0" smtClean="0"/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=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+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1</a:t>
            </a:r>
            <a:r>
              <a:rPr lang="en-US" sz="2400" i="1" dirty="0" smtClean="0"/>
              <a:t>x</a:t>
            </a:r>
            <a:r>
              <a:rPr lang="en-US" sz="2400" dirty="0" smtClean="0"/>
              <a:t>					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1601" name="Object 1"/>
          <p:cNvGraphicFramePr>
            <a:graphicFrameLocks noChangeAspect="1"/>
          </p:cNvGraphicFramePr>
          <p:nvPr/>
        </p:nvGraphicFramePr>
        <p:xfrm>
          <a:off x="914400" y="3505200"/>
          <a:ext cx="3200400" cy="2583455"/>
        </p:xfrm>
        <a:graphic>
          <a:graphicData uri="http://schemas.openxmlformats.org/presentationml/2006/ole">
            <p:oleObj spid="_x0000_s281601" r:id="rId3" imgW="2665476" imgH="2159508" progId="Visio.Drawing.11">
              <p:embed/>
            </p:oleObj>
          </a:graphicData>
        </a:graphic>
      </p:graphicFrame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5410200" y="3048000"/>
            <a:ext cx="251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+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1604" name="Object 4"/>
          <p:cNvGraphicFramePr>
            <a:graphicFrameLocks noChangeAspect="1"/>
          </p:cNvGraphicFramePr>
          <p:nvPr/>
        </p:nvGraphicFramePr>
        <p:xfrm>
          <a:off x="5105400" y="4419600"/>
          <a:ext cx="1273175" cy="727075"/>
        </p:xfrm>
        <a:graphic>
          <a:graphicData uri="http://schemas.openxmlformats.org/presentationml/2006/ole">
            <p:oleObj spid="_x0000_s281604" name="Equation" r:id="rId4" imgW="761760" imgH="431640" progId="Equation.3">
              <p:embed/>
            </p:oleObj>
          </a:graphicData>
        </a:graphic>
      </p:graphicFrame>
      <p:sp>
        <p:nvSpPr>
          <p:cNvPr id="281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1606" name="Object 6"/>
          <p:cNvGraphicFramePr>
            <a:graphicFrameLocks noChangeAspect="1"/>
          </p:cNvGraphicFramePr>
          <p:nvPr/>
        </p:nvGraphicFramePr>
        <p:xfrm>
          <a:off x="6629400" y="4495800"/>
          <a:ext cx="1603490" cy="698500"/>
        </p:xfrm>
        <a:graphic>
          <a:graphicData uri="http://schemas.openxmlformats.org/presentationml/2006/ole">
            <p:oleObj spid="_x0000_s281606" name="Equation" r:id="rId5" imgW="1002960" imgH="431640" progId="Equation.3">
              <p:embed/>
            </p:oleObj>
          </a:graphicData>
        </a:graphic>
      </p:graphicFrame>
      <p:sp>
        <p:nvSpPr>
          <p:cNvPr id="13" name="Down Arrow 12"/>
          <p:cNvSpPr/>
          <p:nvPr/>
        </p:nvSpPr>
        <p:spPr>
          <a:xfrm>
            <a:off x="6324600" y="38100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1608" name="Object 8"/>
          <p:cNvGraphicFramePr>
            <a:graphicFrameLocks noChangeAspect="1"/>
          </p:cNvGraphicFramePr>
          <p:nvPr/>
        </p:nvGraphicFramePr>
        <p:xfrm>
          <a:off x="5029200" y="5334000"/>
          <a:ext cx="8593337" cy="762000"/>
        </p:xfrm>
        <a:graphic>
          <a:graphicData uri="http://schemas.openxmlformats.org/presentationml/2006/ole">
            <p:oleObj spid="_x0000_s281608" name="Document" r:id="rId6" imgW="4583174" imgH="40594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283649" name="Object 1"/>
          <p:cNvGraphicFramePr>
            <a:graphicFrameLocks noChangeAspect="1"/>
          </p:cNvGraphicFramePr>
          <p:nvPr/>
        </p:nvGraphicFramePr>
        <p:xfrm>
          <a:off x="1295400" y="1143000"/>
          <a:ext cx="3181489" cy="762000"/>
        </p:xfrm>
        <a:graphic>
          <a:graphicData uri="http://schemas.openxmlformats.org/presentationml/2006/ole">
            <p:oleObj spid="_x0000_s283649" name="Equation" r:id="rId3" imgW="1815840" imgH="431640" progId="Equation.3">
              <p:embed/>
            </p:oleObj>
          </a:graphicData>
        </a:graphic>
      </p:graphicFrame>
      <p:sp>
        <p:nvSpPr>
          <p:cNvPr id="283651" name="Rectangle 3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33400"/>
            <a:ext cx="4917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disederhanakan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lanjut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1981200"/>
            <a:ext cx="11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aphicFrame>
        <p:nvGraphicFramePr>
          <p:cNvPr id="283653" name="Object 5"/>
          <p:cNvGraphicFramePr>
            <a:graphicFrameLocks noChangeAspect="1"/>
          </p:cNvGraphicFramePr>
          <p:nvPr/>
        </p:nvGraphicFramePr>
        <p:xfrm>
          <a:off x="757238" y="2520950"/>
          <a:ext cx="8556625" cy="3827463"/>
        </p:xfrm>
        <a:graphic>
          <a:graphicData uri="http://schemas.openxmlformats.org/presentationml/2006/ole">
            <p:oleObj spid="_x0000_s283653" name="Document" r:id="rId4" imgW="5942845" imgH="266825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284674" name="Object 2"/>
          <p:cNvGraphicFramePr>
            <a:graphicFrameLocks noChangeAspect="1"/>
          </p:cNvGraphicFramePr>
          <p:nvPr/>
        </p:nvGraphicFramePr>
        <p:xfrm>
          <a:off x="534988" y="914400"/>
          <a:ext cx="8361362" cy="4794250"/>
        </p:xfrm>
        <a:graphic>
          <a:graphicData uri="http://schemas.openxmlformats.org/presentationml/2006/ole">
            <p:oleObj spid="_x0000_s284674" name="Document" r:id="rId3" imgW="4583174" imgH="263342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440363"/>
          </a:xfrm>
        </p:spPr>
        <p:txBody>
          <a:bodyPr/>
          <a:lstStyle/>
          <a:p>
            <a:pPr marL="457200" lvl="2" indent="-457200">
              <a:buAutoNum type="arabicPeriod" startAt="2"/>
            </a:pPr>
            <a:r>
              <a:rPr lang="en-US" b="1" dirty="0" err="1" smtClean="0"/>
              <a:t>Interpolasi</a:t>
            </a:r>
            <a:r>
              <a:rPr lang="en-US" b="1" dirty="0" smtClean="0"/>
              <a:t> </a:t>
            </a:r>
            <a:r>
              <a:rPr lang="en-US" b="1" dirty="0" err="1" smtClean="0"/>
              <a:t>Kuadratik</a:t>
            </a:r>
            <a:endParaRPr lang="en-US" b="1" dirty="0" smtClean="0"/>
          </a:p>
          <a:p>
            <a:r>
              <a:rPr lang="en-US" sz="2400" dirty="0" err="1" smtClean="0"/>
              <a:t>Misal</a:t>
            </a:r>
            <a:r>
              <a:rPr lang="en-US" sz="2400" dirty="0" smtClean="0"/>
              <a:t>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tiga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data, (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</a:t>
            </a:r>
            <a:r>
              <a:rPr lang="en-US" sz="2400" i="1" dirty="0" smtClean="0"/>
              <a:t>y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), (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),</a:t>
            </a:r>
            <a:r>
              <a:rPr lang="en-US" sz="2400" baseline="-250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(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en-US" sz="2400" i="1" dirty="0" smtClean="0"/>
              <a:t>y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). </a:t>
            </a:r>
          </a:p>
          <a:p>
            <a:r>
              <a:rPr lang="en-US" sz="2400" dirty="0" err="1" smtClean="0"/>
              <a:t>Polinom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menginterpolasi</a:t>
            </a:r>
            <a:r>
              <a:rPr lang="en-US" sz="2400" dirty="0" smtClean="0"/>
              <a:t> </a:t>
            </a:r>
            <a:r>
              <a:rPr lang="en-US" sz="2400" dirty="0" err="1" smtClean="0"/>
              <a:t>ketiga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</a:t>
            </a:r>
            <a:r>
              <a:rPr lang="en-US" sz="2400" dirty="0" err="1" smtClean="0"/>
              <a:t>kuadrat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berbentuk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       		</a:t>
            </a:r>
            <a:r>
              <a:rPr lang="en-US" sz="2400" i="1" dirty="0" smtClean="0"/>
              <a:t>p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=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+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1</a:t>
            </a:r>
            <a:r>
              <a:rPr lang="en-US" sz="2400" i="1" dirty="0" smtClean="0"/>
              <a:t>x</a:t>
            </a:r>
            <a:r>
              <a:rPr lang="en-US" sz="2400" dirty="0" smtClean="0"/>
              <a:t> +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2</a:t>
            </a:r>
            <a:r>
              <a:rPr lang="en-US" sz="2400" i="1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		</a:t>
            </a:r>
          </a:p>
          <a:p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digambar</a:t>
            </a:r>
            <a:r>
              <a:rPr lang="en-US" sz="2400" dirty="0" smtClean="0"/>
              <a:t>, </a:t>
            </a:r>
            <a:r>
              <a:rPr lang="en-US" sz="2400" dirty="0" err="1" smtClean="0"/>
              <a:t>kurva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</a:t>
            </a:r>
            <a:r>
              <a:rPr lang="en-US" sz="2400" dirty="0" err="1" smtClean="0"/>
              <a:t>kuadrat</a:t>
            </a:r>
            <a:r>
              <a:rPr lang="en-US" sz="2400" dirty="0" smtClean="0"/>
              <a:t> </a:t>
            </a:r>
            <a:r>
              <a:rPr lang="en-US" sz="2400" dirty="0" err="1" smtClean="0"/>
              <a:t>berbentuk</a:t>
            </a:r>
            <a:r>
              <a:rPr lang="en-US" sz="2400" dirty="0" smtClean="0"/>
              <a:t> parabola</a:t>
            </a:r>
            <a:endParaRPr lang="en-US" sz="2400" b="1" dirty="0" smtClean="0"/>
          </a:p>
          <a:p>
            <a:pPr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5697" name="Object 1"/>
          <p:cNvGraphicFramePr>
            <a:graphicFrameLocks noChangeAspect="1"/>
          </p:cNvGraphicFramePr>
          <p:nvPr/>
        </p:nvGraphicFramePr>
        <p:xfrm>
          <a:off x="2667000" y="3428999"/>
          <a:ext cx="3429000" cy="2866869"/>
        </p:xfrm>
        <a:graphic>
          <a:graphicData uri="http://schemas.openxmlformats.org/presentationml/2006/ole">
            <p:oleObj spid="_x0000_s285697" r:id="rId3" imgW="2590800" imgH="215950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sz="2400" dirty="0" err="1" smtClean="0"/>
              <a:t>Polinom</a:t>
            </a:r>
            <a:r>
              <a:rPr lang="en-US" sz="2400" dirty="0" smtClean="0"/>
              <a:t> </a:t>
            </a:r>
            <a:r>
              <a:rPr lang="en-US" sz="2400" i="1" dirty="0" smtClean="0"/>
              <a:t>p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</a:t>
            </a:r>
            <a:r>
              <a:rPr lang="en-US" sz="2400" dirty="0" err="1" smtClean="0"/>
              <a:t>ditentukan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</a:p>
          <a:p>
            <a:pPr marL="744538" lvl="0" indent="-404813">
              <a:buFont typeface="+mj-lt"/>
              <a:buAutoNum type="arabicParenR"/>
            </a:pPr>
            <a:r>
              <a:rPr lang="en-US" sz="2400" dirty="0" err="1" smtClean="0"/>
              <a:t>Sulihkan</a:t>
            </a:r>
            <a:r>
              <a:rPr lang="en-US" sz="2400" dirty="0" smtClean="0"/>
              <a:t> (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y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)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persamaan</a:t>
            </a:r>
            <a:r>
              <a:rPr lang="en-US" sz="2400" dirty="0" smtClean="0"/>
              <a:t> (P.5.8), 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 = 0, 1, 2. Dari </a:t>
            </a:r>
            <a:r>
              <a:rPr lang="en-US" sz="2400" dirty="0" err="1" smtClean="0"/>
              <a:t>sini</a:t>
            </a:r>
            <a:r>
              <a:rPr lang="en-US" sz="2400" dirty="0" smtClean="0"/>
              <a:t> </a:t>
            </a:r>
            <a:r>
              <a:rPr lang="en-US" sz="2400" dirty="0" err="1" smtClean="0"/>
              <a:t>diperoleh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tiga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 </a:t>
            </a:r>
            <a:r>
              <a:rPr lang="en-US" sz="2400" dirty="0" err="1" smtClean="0"/>
              <a:t>persamaan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tiga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parameter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diketahui</a:t>
            </a:r>
            <a:r>
              <a:rPr lang="en-US" sz="2400" dirty="0" smtClean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	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+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1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+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2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</a:t>
            </a:r>
            <a:r>
              <a:rPr lang="en-US" sz="2400" i="1" dirty="0" smtClean="0"/>
              <a:t>y</a:t>
            </a:r>
            <a:r>
              <a:rPr lang="en-US" sz="2400" baseline="-25000" dirty="0" smtClean="0"/>
              <a:t>0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	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+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1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2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</a:t>
            </a:r>
            <a:r>
              <a:rPr lang="en-US" sz="2400" i="1" dirty="0" smtClean="0"/>
              <a:t>y</a:t>
            </a:r>
            <a:r>
              <a:rPr lang="en-US" sz="2400" baseline="-25000" dirty="0" smtClean="0"/>
              <a:t>1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	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+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1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2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</a:t>
            </a:r>
            <a:r>
              <a:rPr lang="en-US" sz="2400" i="1" dirty="0" smtClean="0"/>
              <a:t>y</a:t>
            </a:r>
            <a:r>
              <a:rPr lang="en-US" sz="2400" baseline="-25000" dirty="0" smtClean="0"/>
              <a:t>2</a:t>
            </a:r>
          </a:p>
          <a:p>
            <a:pPr>
              <a:buNone/>
            </a:pPr>
            <a:endParaRPr lang="en-US" sz="2400" dirty="0" smtClean="0"/>
          </a:p>
          <a:p>
            <a:pPr marL="744538" lvl="0" indent="-404813">
              <a:buFont typeface="+mj-lt"/>
              <a:buAutoNum type="arabicParenR" startAt="2"/>
            </a:pPr>
            <a:r>
              <a:rPr lang="en-US" sz="2400" dirty="0" err="1" smtClean="0"/>
              <a:t>hitung</a:t>
            </a:r>
            <a:r>
              <a:rPr lang="en-US" sz="2400" dirty="0" smtClean="0"/>
              <a:t>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persamaan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eliminasi</a:t>
            </a:r>
            <a:r>
              <a:rPr lang="en-US" sz="2400" dirty="0" smtClean="0"/>
              <a:t> Gauss.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867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500" b="1" dirty="0" err="1" smtClean="0"/>
              <a:t>Contoh</a:t>
            </a:r>
            <a:r>
              <a:rPr lang="en-US" sz="3500" dirty="0" smtClean="0"/>
              <a:t>: </a:t>
            </a:r>
            <a:r>
              <a:rPr lang="en-US" sz="3500" dirty="0" err="1" smtClean="0"/>
              <a:t>Diberikan</a:t>
            </a:r>
            <a:r>
              <a:rPr lang="en-US" sz="3500" dirty="0" smtClean="0"/>
              <a:t> </a:t>
            </a:r>
            <a:r>
              <a:rPr lang="en-US" sz="3500" dirty="0" err="1" smtClean="0"/>
              <a:t>titik</a:t>
            </a:r>
            <a:r>
              <a:rPr lang="en-US" sz="3500" dirty="0" smtClean="0"/>
              <a:t> </a:t>
            </a:r>
            <a:r>
              <a:rPr lang="en-US" sz="3500" dirty="0" err="1" smtClean="0"/>
              <a:t>ln</a:t>
            </a:r>
            <a:r>
              <a:rPr lang="en-US" sz="3500" dirty="0" smtClean="0"/>
              <a:t>(8.0) = 2.0794, </a:t>
            </a:r>
            <a:r>
              <a:rPr lang="en-US" sz="3500" dirty="0" err="1" smtClean="0"/>
              <a:t>ln</a:t>
            </a:r>
            <a:r>
              <a:rPr lang="en-US" sz="3500" dirty="0" smtClean="0"/>
              <a:t>(9.0) = 2.1972, </a:t>
            </a:r>
            <a:r>
              <a:rPr lang="en-US" sz="3500" dirty="0" err="1" smtClean="0"/>
              <a:t>dan</a:t>
            </a:r>
            <a:r>
              <a:rPr lang="en-US" sz="3500" dirty="0" smtClean="0"/>
              <a:t> </a:t>
            </a:r>
            <a:r>
              <a:rPr lang="en-US" sz="3500" dirty="0" err="1" smtClean="0"/>
              <a:t>ln</a:t>
            </a:r>
            <a:r>
              <a:rPr lang="en-US" sz="3500" dirty="0" smtClean="0"/>
              <a:t>(9.5) = 2.2513. </a:t>
            </a:r>
            <a:r>
              <a:rPr lang="en-US" sz="3500" dirty="0" err="1" smtClean="0"/>
              <a:t>Tentukan</a:t>
            </a:r>
            <a:r>
              <a:rPr lang="en-US" sz="3500" dirty="0" smtClean="0"/>
              <a:t> </a:t>
            </a:r>
            <a:r>
              <a:rPr lang="en-US" sz="3500" dirty="0" err="1" smtClean="0"/>
              <a:t>nilai</a:t>
            </a:r>
            <a:r>
              <a:rPr lang="en-US" sz="3500" dirty="0" smtClean="0"/>
              <a:t> </a:t>
            </a:r>
            <a:r>
              <a:rPr lang="en-US" sz="3500" dirty="0" err="1" smtClean="0"/>
              <a:t>ln</a:t>
            </a:r>
            <a:r>
              <a:rPr lang="en-US" sz="3500" dirty="0" smtClean="0"/>
              <a:t>(9.2) </a:t>
            </a:r>
            <a:r>
              <a:rPr lang="en-US" sz="3500" dirty="0" err="1" smtClean="0"/>
              <a:t>dengan</a:t>
            </a:r>
            <a:r>
              <a:rPr lang="en-US" sz="3500" dirty="0" smtClean="0"/>
              <a:t> </a:t>
            </a:r>
            <a:r>
              <a:rPr lang="en-US" sz="3500" dirty="0" err="1" smtClean="0"/>
              <a:t>interpolasi</a:t>
            </a:r>
            <a:r>
              <a:rPr lang="en-US" sz="3500" dirty="0" smtClean="0"/>
              <a:t> </a:t>
            </a:r>
            <a:r>
              <a:rPr lang="en-US" sz="3500" dirty="0" err="1" smtClean="0"/>
              <a:t>kuadratik</a:t>
            </a:r>
            <a:r>
              <a:rPr lang="en-US" sz="3500" dirty="0" smtClean="0"/>
              <a:t>.</a:t>
            </a:r>
          </a:p>
          <a:p>
            <a:pPr>
              <a:buNone/>
            </a:pPr>
            <a:r>
              <a:rPr lang="en-US" sz="3500" b="1" dirty="0" smtClean="0"/>
              <a:t> </a:t>
            </a:r>
            <a:endParaRPr lang="en-US" sz="3500" dirty="0" smtClean="0"/>
          </a:p>
          <a:p>
            <a:pPr>
              <a:buNone/>
            </a:pPr>
            <a:r>
              <a:rPr lang="en-US" sz="3500" b="1" dirty="0" err="1" smtClean="0"/>
              <a:t>Penyelesaian</a:t>
            </a:r>
            <a:r>
              <a:rPr lang="en-US" sz="3500" b="1" dirty="0" smtClean="0"/>
              <a:t>:</a:t>
            </a:r>
            <a:r>
              <a:rPr lang="en-US" sz="3500" dirty="0" smtClean="0"/>
              <a:t>  </a:t>
            </a:r>
          </a:p>
          <a:p>
            <a:pPr>
              <a:buNone/>
            </a:pPr>
            <a:r>
              <a:rPr lang="en-US" sz="3500" dirty="0" err="1" smtClean="0"/>
              <a:t>Sisten</a:t>
            </a:r>
            <a:r>
              <a:rPr lang="en-US" sz="3500" dirty="0" smtClean="0"/>
              <a:t> </a:t>
            </a:r>
            <a:r>
              <a:rPr lang="en-US" sz="3500" dirty="0" err="1" smtClean="0"/>
              <a:t>persamaan</a:t>
            </a:r>
            <a:r>
              <a:rPr lang="en-US" sz="3500" dirty="0" smtClean="0"/>
              <a:t> </a:t>
            </a:r>
            <a:r>
              <a:rPr lang="en-US" sz="3500" dirty="0" err="1" smtClean="0"/>
              <a:t>lanjar</a:t>
            </a:r>
            <a:r>
              <a:rPr lang="en-US" sz="3500" dirty="0" smtClean="0"/>
              <a:t> yang </a:t>
            </a:r>
            <a:r>
              <a:rPr lang="en-US" sz="3500" dirty="0" err="1" smtClean="0"/>
              <a:t>terbentuk</a:t>
            </a:r>
            <a:r>
              <a:rPr lang="en-US" sz="3500" dirty="0" smtClean="0"/>
              <a:t> </a:t>
            </a:r>
            <a:r>
              <a:rPr lang="en-US" sz="3500" dirty="0" err="1" smtClean="0"/>
              <a:t>adalah</a:t>
            </a:r>
            <a:endParaRPr lang="en-US" sz="3500" dirty="0" smtClean="0"/>
          </a:p>
          <a:p>
            <a:pPr>
              <a:buNone/>
            </a:pPr>
            <a:r>
              <a:rPr lang="en-US" sz="3500" dirty="0" smtClean="0"/>
              <a:t>	</a:t>
            </a:r>
            <a:r>
              <a:rPr lang="en-US" sz="3500" i="1" dirty="0" smtClean="0"/>
              <a:t>a</a:t>
            </a:r>
            <a:r>
              <a:rPr lang="en-US" sz="3500" baseline="-25000" dirty="0" smtClean="0"/>
              <a:t>0</a:t>
            </a:r>
            <a:r>
              <a:rPr lang="en-US" sz="3500" dirty="0" smtClean="0"/>
              <a:t> + 8.0</a:t>
            </a:r>
            <a:r>
              <a:rPr lang="en-US" sz="3500" i="1" dirty="0" smtClean="0"/>
              <a:t>a</a:t>
            </a:r>
            <a:r>
              <a:rPr lang="en-US" sz="3500" baseline="-25000" dirty="0" smtClean="0"/>
              <a:t>1</a:t>
            </a:r>
            <a:r>
              <a:rPr lang="en-US" sz="3500" dirty="0" smtClean="0"/>
              <a:t> + 64.00</a:t>
            </a:r>
            <a:r>
              <a:rPr lang="en-US" sz="3500" i="1" dirty="0" smtClean="0"/>
              <a:t>a</a:t>
            </a:r>
            <a:r>
              <a:rPr lang="en-US" sz="3500" baseline="-25000" dirty="0" smtClean="0"/>
              <a:t>2</a:t>
            </a:r>
            <a:r>
              <a:rPr lang="en-US" sz="3500" dirty="0" smtClean="0"/>
              <a:t> = 2.0794</a:t>
            </a:r>
          </a:p>
          <a:p>
            <a:pPr>
              <a:buNone/>
            </a:pPr>
            <a:r>
              <a:rPr lang="en-US" sz="3500" i="1" dirty="0" smtClean="0"/>
              <a:t>	a</a:t>
            </a:r>
            <a:r>
              <a:rPr lang="en-US" sz="3500" baseline="-25000" dirty="0" smtClean="0"/>
              <a:t>0</a:t>
            </a:r>
            <a:r>
              <a:rPr lang="en-US" sz="3500" dirty="0" smtClean="0"/>
              <a:t> + 9.0</a:t>
            </a:r>
            <a:r>
              <a:rPr lang="en-US" sz="3500" i="1" dirty="0" smtClean="0"/>
              <a:t>a</a:t>
            </a:r>
            <a:r>
              <a:rPr lang="en-US" sz="3500" baseline="-25000" dirty="0" smtClean="0"/>
              <a:t>1</a:t>
            </a:r>
            <a:r>
              <a:rPr lang="en-US" sz="3500" dirty="0" smtClean="0"/>
              <a:t> + 81.00</a:t>
            </a:r>
            <a:r>
              <a:rPr lang="en-US" sz="3500" i="1" dirty="0" smtClean="0"/>
              <a:t>a</a:t>
            </a:r>
            <a:r>
              <a:rPr lang="en-US" sz="3500" baseline="-25000" dirty="0" smtClean="0"/>
              <a:t>2</a:t>
            </a:r>
            <a:r>
              <a:rPr lang="en-US" sz="3500" dirty="0" smtClean="0"/>
              <a:t> = 2.1972</a:t>
            </a:r>
          </a:p>
          <a:p>
            <a:pPr>
              <a:buNone/>
            </a:pPr>
            <a:r>
              <a:rPr lang="en-US" sz="3500" i="1" dirty="0" smtClean="0"/>
              <a:t>	a</a:t>
            </a:r>
            <a:r>
              <a:rPr lang="en-US" sz="3500" baseline="-25000" dirty="0" smtClean="0"/>
              <a:t>0</a:t>
            </a:r>
            <a:r>
              <a:rPr lang="en-US" sz="3500" dirty="0" smtClean="0"/>
              <a:t> + 9.5</a:t>
            </a:r>
            <a:r>
              <a:rPr lang="en-US" sz="3500" i="1" dirty="0" smtClean="0"/>
              <a:t>a</a:t>
            </a:r>
            <a:r>
              <a:rPr lang="en-US" sz="3500" baseline="-25000" dirty="0" smtClean="0"/>
              <a:t>1</a:t>
            </a:r>
            <a:r>
              <a:rPr lang="en-US" sz="3500" dirty="0" smtClean="0"/>
              <a:t> + 90.25</a:t>
            </a:r>
            <a:r>
              <a:rPr lang="en-US" sz="3500" i="1" dirty="0" smtClean="0"/>
              <a:t>a</a:t>
            </a:r>
            <a:r>
              <a:rPr lang="en-US" sz="3500" baseline="-25000" dirty="0" smtClean="0"/>
              <a:t>2</a:t>
            </a:r>
            <a:r>
              <a:rPr lang="en-US" sz="3500" dirty="0" smtClean="0"/>
              <a:t> = 2.2513 	</a:t>
            </a:r>
          </a:p>
          <a:p>
            <a:pPr>
              <a:buNone/>
            </a:pPr>
            <a:endParaRPr lang="en-US" sz="3500" dirty="0" smtClean="0"/>
          </a:p>
          <a:p>
            <a:pPr marL="0" indent="0">
              <a:buNone/>
            </a:pPr>
            <a:r>
              <a:rPr lang="en-US" sz="3500" dirty="0" err="1" smtClean="0"/>
              <a:t>Penyelesaian</a:t>
            </a:r>
            <a:r>
              <a:rPr lang="en-US" sz="3500" dirty="0" smtClean="0"/>
              <a:t> </a:t>
            </a:r>
            <a:r>
              <a:rPr lang="en-US" sz="3500" dirty="0" err="1" smtClean="0"/>
              <a:t>sistem</a:t>
            </a:r>
            <a:r>
              <a:rPr lang="en-US" sz="3500" dirty="0" smtClean="0"/>
              <a:t> </a:t>
            </a:r>
            <a:r>
              <a:rPr lang="en-US" sz="3500" dirty="0" err="1" smtClean="0"/>
              <a:t>persamaan</a:t>
            </a:r>
            <a:r>
              <a:rPr lang="en-US" sz="3500" b="1" dirty="0" smtClean="0"/>
              <a:t> </a:t>
            </a:r>
            <a:r>
              <a:rPr lang="en-US" sz="3500" dirty="0" err="1" smtClean="0"/>
              <a:t>dengan</a:t>
            </a:r>
            <a:r>
              <a:rPr lang="en-US" sz="3500" dirty="0" smtClean="0"/>
              <a:t> </a:t>
            </a:r>
            <a:r>
              <a:rPr lang="en-US" sz="3500" dirty="0" err="1" smtClean="0"/>
              <a:t>metode</a:t>
            </a:r>
            <a:r>
              <a:rPr lang="en-US" sz="3500" dirty="0" smtClean="0"/>
              <a:t> </a:t>
            </a:r>
            <a:r>
              <a:rPr lang="en-US" sz="3500" dirty="0" err="1" smtClean="0"/>
              <a:t>eliminasi</a:t>
            </a:r>
            <a:r>
              <a:rPr lang="en-US" sz="3500" dirty="0" smtClean="0"/>
              <a:t> Gauss </a:t>
            </a:r>
            <a:r>
              <a:rPr lang="en-US" sz="3500" dirty="0" err="1" smtClean="0"/>
              <a:t>menghasilkan</a:t>
            </a:r>
            <a:r>
              <a:rPr lang="en-US" sz="3500" dirty="0" smtClean="0"/>
              <a:t> </a:t>
            </a:r>
            <a:r>
              <a:rPr lang="en-US" sz="3500" i="1" dirty="0" smtClean="0"/>
              <a:t>a</a:t>
            </a:r>
            <a:r>
              <a:rPr lang="en-US" sz="3500" baseline="-25000" dirty="0" smtClean="0"/>
              <a:t>0</a:t>
            </a:r>
            <a:r>
              <a:rPr lang="en-US" sz="3500" dirty="0" smtClean="0"/>
              <a:t> = 0.6762,   </a:t>
            </a:r>
            <a:r>
              <a:rPr lang="en-US" sz="3500" i="1" dirty="0" smtClean="0"/>
              <a:t>a</a:t>
            </a:r>
            <a:r>
              <a:rPr lang="en-US" sz="3500" baseline="-25000" dirty="0" smtClean="0"/>
              <a:t>1</a:t>
            </a:r>
            <a:r>
              <a:rPr lang="en-US" sz="3500" dirty="0" smtClean="0"/>
              <a:t> = 0.2266, </a:t>
            </a:r>
            <a:r>
              <a:rPr lang="en-US" sz="3500" dirty="0" err="1" smtClean="0"/>
              <a:t>dan</a:t>
            </a:r>
            <a:r>
              <a:rPr lang="en-US" sz="3500" dirty="0" smtClean="0"/>
              <a:t> </a:t>
            </a:r>
            <a:r>
              <a:rPr lang="en-US" sz="3500" i="1" dirty="0" smtClean="0"/>
              <a:t>a</a:t>
            </a:r>
            <a:r>
              <a:rPr lang="en-US" sz="3500" baseline="-25000" dirty="0" smtClean="0"/>
              <a:t>3</a:t>
            </a:r>
            <a:r>
              <a:rPr lang="en-US" sz="3500" dirty="0" smtClean="0"/>
              <a:t> = -0.0064. </a:t>
            </a:r>
            <a:r>
              <a:rPr lang="en-US" sz="3500" dirty="0" err="1" smtClean="0"/>
              <a:t>Polinom</a:t>
            </a:r>
            <a:r>
              <a:rPr lang="en-US" sz="3500" dirty="0" smtClean="0"/>
              <a:t> </a:t>
            </a:r>
            <a:r>
              <a:rPr lang="en-US" sz="3500" dirty="0" err="1" smtClean="0"/>
              <a:t>kuadratnya</a:t>
            </a:r>
            <a:r>
              <a:rPr lang="en-US" sz="3500" dirty="0" smtClean="0"/>
              <a:t> </a:t>
            </a:r>
            <a:r>
              <a:rPr lang="en-US" sz="3500" dirty="0" err="1" smtClean="0"/>
              <a:t>adalah</a:t>
            </a:r>
            <a:endParaRPr lang="en-US" sz="3500" dirty="0" smtClean="0"/>
          </a:p>
          <a:p>
            <a:pPr marL="0" indent="0">
              <a:buNone/>
            </a:pPr>
            <a:endParaRPr lang="en-US" sz="3500" dirty="0" smtClean="0"/>
          </a:p>
          <a:p>
            <a:pPr>
              <a:buNone/>
            </a:pPr>
            <a:r>
              <a:rPr lang="en-US" sz="3500" dirty="0" smtClean="0"/>
              <a:t>	</a:t>
            </a:r>
            <a:r>
              <a:rPr lang="en-US" sz="3500" i="1" dirty="0" smtClean="0"/>
              <a:t>p</a:t>
            </a:r>
            <a:r>
              <a:rPr lang="en-US" sz="3500" baseline="-25000" dirty="0" smtClean="0"/>
              <a:t>2</a:t>
            </a:r>
            <a:r>
              <a:rPr lang="en-US" sz="3500" dirty="0" smtClean="0"/>
              <a:t>(</a:t>
            </a:r>
            <a:r>
              <a:rPr lang="en-US" sz="3500" i="1" dirty="0" smtClean="0"/>
              <a:t>x</a:t>
            </a:r>
            <a:r>
              <a:rPr lang="en-US" sz="3500" dirty="0" smtClean="0"/>
              <a:t>) = 0.6762 + 0.2266x - 0.0064</a:t>
            </a:r>
            <a:r>
              <a:rPr lang="en-US" sz="3500" i="1" dirty="0" smtClean="0"/>
              <a:t>x</a:t>
            </a:r>
            <a:r>
              <a:rPr lang="en-US" sz="3500" baseline="30000" dirty="0" smtClean="0"/>
              <a:t>2</a:t>
            </a:r>
            <a:endParaRPr lang="en-US" sz="3500" dirty="0" smtClean="0"/>
          </a:p>
          <a:p>
            <a:pPr>
              <a:buNone/>
            </a:pPr>
            <a:endParaRPr lang="en-US" sz="3500" dirty="0" smtClean="0"/>
          </a:p>
          <a:p>
            <a:pPr>
              <a:buNone/>
            </a:pPr>
            <a:r>
              <a:rPr lang="en-US" sz="3500" dirty="0" err="1" smtClean="0"/>
              <a:t>sehingga</a:t>
            </a:r>
            <a:endParaRPr lang="en-US" sz="3500" dirty="0" smtClean="0"/>
          </a:p>
          <a:p>
            <a:pPr>
              <a:buNone/>
            </a:pPr>
            <a:r>
              <a:rPr lang="en-US" sz="3500" dirty="0" smtClean="0"/>
              <a:t>	</a:t>
            </a:r>
            <a:r>
              <a:rPr lang="en-US" sz="3500" i="1" dirty="0" smtClean="0"/>
              <a:t>p</a:t>
            </a:r>
            <a:r>
              <a:rPr lang="en-US" sz="3500" baseline="-25000" dirty="0" smtClean="0"/>
              <a:t>2</a:t>
            </a:r>
            <a:r>
              <a:rPr lang="en-US" sz="3500" dirty="0" smtClean="0"/>
              <a:t>(9.2) = 2.2192</a:t>
            </a:r>
          </a:p>
          <a:p>
            <a:pPr>
              <a:buNone/>
            </a:pPr>
            <a:r>
              <a:rPr lang="en-US" sz="3500" dirty="0" smtClean="0"/>
              <a:t>yang </a:t>
            </a:r>
            <a:r>
              <a:rPr lang="en-US" sz="3500" dirty="0" err="1" smtClean="0"/>
              <a:t>sama</a:t>
            </a:r>
            <a:r>
              <a:rPr lang="en-US" sz="3500" dirty="0" smtClean="0"/>
              <a:t> </a:t>
            </a:r>
            <a:r>
              <a:rPr lang="en-US" sz="3500" dirty="0" err="1" smtClean="0"/>
              <a:t>dengan</a:t>
            </a:r>
            <a:r>
              <a:rPr lang="en-US" sz="3500" dirty="0" smtClean="0"/>
              <a:t> </a:t>
            </a:r>
            <a:r>
              <a:rPr lang="en-US" sz="3500" dirty="0" err="1" smtClean="0"/>
              <a:t>nilai</a:t>
            </a:r>
            <a:r>
              <a:rPr lang="en-US" sz="3500" dirty="0" smtClean="0"/>
              <a:t> </a:t>
            </a:r>
            <a:r>
              <a:rPr lang="en-US" sz="3500" dirty="0" err="1" smtClean="0"/>
              <a:t>sejatinya</a:t>
            </a:r>
            <a:r>
              <a:rPr lang="en-US" sz="3500" dirty="0" smtClean="0"/>
              <a:t> (5 </a:t>
            </a:r>
            <a:r>
              <a:rPr lang="en-US" sz="3500" dirty="0" err="1" smtClean="0"/>
              <a:t>angka</a:t>
            </a:r>
            <a:r>
              <a:rPr lang="en-US" sz="3500" dirty="0" smtClean="0"/>
              <a:t> </a:t>
            </a:r>
            <a:r>
              <a:rPr lang="en-US" sz="3500" dirty="0" err="1" smtClean="0"/>
              <a:t>bena</a:t>
            </a:r>
            <a:r>
              <a:rPr lang="en-US" sz="3500" dirty="0" smtClean="0"/>
              <a:t>).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342900" lvl="2" indent="-342900">
              <a:buNone/>
            </a:pPr>
            <a:r>
              <a:rPr lang="en-US" dirty="0" smtClean="0"/>
              <a:t>3.  </a:t>
            </a:r>
            <a:r>
              <a:rPr lang="en-US" b="1" dirty="0" err="1" smtClean="0"/>
              <a:t>Interpolasi</a:t>
            </a:r>
            <a:r>
              <a:rPr lang="en-US" b="1" dirty="0" smtClean="0"/>
              <a:t> </a:t>
            </a:r>
            <a:r>
              <a:rPr lang="en-US" b="1" dirty="0" err="1" smtClean="0"/>
              <a:t>Kubik</a:t>
            </a:r>
            <a:endParaRPr lang="en-US" sz="1400" dirty="0" smtClean="0"/>
          </a:p>
          <a:p>
            <a:r>
              <a:rPr lang="en-US" sz="2400" dirty="0" err="1" smtClean="0"/>
              <a:t>Misal</a:t>
            </a:r>
            <a:r>
              <a:rPr lang="en-US" sz="2400" dirty="0" smtClean="0"/>
              <a:t>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empat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data, (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</a:t>
            </a:r>
            <a:r>
              <a:rPr lang="en-US" sz="2400" i="1" dirty="0" smtClean="0"/>
              <a:t>y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), (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),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en-US" sz="2400" i="1" dirty="0" smtClean="0"/>
              <a:t>y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), </a:t>
            </a:r>
            <a:r>
              <a:rPr lang="en-US" sz="2400" dirty="0" err="1" smtClean="0"/>
              <a:t>dan</a:t>
            </a:r>
            <a:r>
              <a:rPr lang="en-US" sz="2400" dirty="0" smtClean="0"/>
              <a:t> (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</a:t>
            </a:r>
            <a:r>
              <a:rPr lang="en-US" sz="2400" i="1" dirty="0" smtClean="0"/>
              <a:t>y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). </a:t>
            </a:r>
          </a:p>
          <a:p>
            <a:r>
              <a:rPr lang="en-US" sz="2400" dirty="0" err="1" smtClean="0"/>
              <a:t>Polinom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menginterpolasi</a:t>
            </a:r>
            <a:r>
              <a:rPr lang="en-US" sz="2400" dirty="0" smtClean="0"/>
              <a:t> </a:t>
            </a:r>
            <a:r>
              <a:rPr lang="en-US" sz="2400" dirty="0" err="1" smtClean="0"/>
              <a:t>keempat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</a:t>
            </a:r>
            <a:r>
              <a:rPr lang="en-US" sz="2400" dirty="0" err="1" smtClean="0"/>
              <a:t>kubik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berbentuk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	</a:t>
            </a:r>
            <a:r>
              <a:rPr lang="en-US" sz="2400" i="1" dirty="0" smtClean="0"/>
              <a:t>p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=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+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1</a:t>
            </a:r>
            <a:r>
              <a:rPr lang="en-US" sz="2400" i="1" dirty="0" smtClean="0"/>
              <a:t>x</a:t>
            </a:r>
            <a:r>
              <a:rPr lang="en-US" sz="2400" dirty="0" smtClean="0"/>
              <a:t> +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2</a:t>
            </a:r>
            <a:r>
              <a:rPr lang="en-US" sz="2400" i="1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3</a:t>
            </a:r>
            <a:r>
              <a:rPr lang="en-US" sz="2400" i="1" dirty="0" smtClean="0"/>
              <a:t>x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6723" name="Object 3"/>
          <p:cNvGraphicFramePr>
            <a:graphicFrameLocks noChangeAspect="1"/>
          </p:cNvGraphicFramePr>
          <p:nvPr/>
        </p:nvGraphicFramePr>
        <p:xfrm>
          <a:off x="2514600" y="3276600"/>
          <a:ext cx="3886200" cy="3090231"/>
        </p:xfrm>
        <a:graphic>
          <a:graphicData uri="http://schemas.openxmlformats.org/presentationml/2006/ole">
            <p:oleObj spid="_x0000_s286723" r:id="rId3" imgW="2590800" imgH="215950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Polinom</a:t>
            </a:r>
            <a:r>
              <a:rPr lang="en-US" sz="2600" dirty="0" smtClean="0"/>
              <a:t> </a:t>
            </a:r>
            <a:r>
              <a:rPr lang="en-US" sz="2600" i="1" dirty="0" smtClean="0"/>
              <a:t>p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) </a:t>
            </a:r>
            <a:r>
              <a:rPr lang="en-US" sz="2600" dirty="0" err="1" smtClean="0"/>
              <a:t>ditentukan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cara</a:t>
            </a:r>
            <a:r>
              <a:rPr lang="en-US" sz="2600" dirty="0" smtClean="0"/>
              <a:t> </a:t>
            </a:r>
            <a:r>
              <a:rPr lang="en-US" sz="2600" dirty="0" err="1" smtClean="0"/>
              <a:t>berikut</a:t>
            </a:r>
            <a:r>
              <a:rPr lang="en-US" sz="2600" dirty="0" smtClean="0"/>
              <a:t>:</a:t>
            </a:r>
          </a:p>
          <a:p>
            <a:pPr marL="796925" lvl="0" indent="-457200">
              <a:buFont typeface="+mj-lt"/>
              <a:buAutoNum type="arabicParenR"/>
            </a:pPr>
            <a:r>
              <a:rPr lang="en-US" sz="2600" dirty="0" err="1" smtClean="0"/>
              <a:t>sulihkan</a:t>
            </a:r>
            <a:r>
              <a:rPr lang="en-US" sz="2600" dirty="0" smtClean="0"/>
              <a:t> (</a:t>
            </a:r>
            <a:r>
              <a:rPr lang="en-US" sz="2600" i="1" dirty="0" err="1" smtClean="0"/>
              <a:t>x</a:t>
            </a:r>
            <a:r>
              <a:rPr lang="en-US" sz="2600" i="1" baseline="-25000" dirty="0" err="1" smtClean="0"/>
              <a:t>i</a:t>
            </a:r>
            <a:r>
              <a:rPr lang="en-US" sz="2600" dirty="0" err="1" smtClean="0"/>
              <a:t>,</a:t>
            </a:r>
            <a:r>
              <a:rPr lang="en-US" sz="2600" i="1" dirty="0" err="1" smtClean="0"/>
              <a:t>y</a:t>
            </a:r>
            <a:r>
              <a:rPr lang="en-US" sz="2600" i="1" baseline="-25000" dirty="0" err="1" smtClean="0"/>
              <a:t>i</a:t>
            </a:r>
            <a:r>
              <a:rPr lang="en-US" sz="2600" dirty="0" smtClean="0"/>
              <a:t>) </a:t>
            </a:r>
            <a:r>
              <a:rPr lang="en-US" sz="2600" dirty="0" err="1" smtClean="0"/>
              <a:t>ke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persamaan</a:t>
            </a:r>
            <a:r>
              <a:rPr lang="en-US" sz="2600" dirty="0" smtClean="0"/>
              <a:t> (P.5.9) ,  </a:t>
            </a:r>
            <a:r>
              <a:rPr lang="en-US" sz="2600" i="1" dirty="0" err="1" smtClean="0"/>
              <a:t>i</a:t>
            </a:r>
            <a:r>
              <a:rPr lang="en-US" sz="2600" dirty="0" smtClean="0"/>
              <a:t> = 0, 1, 2, 3. Dari </a:t>
            </a:r>
            <a:r>
              <a:rPr lang="en-US" sz="2600" dirty="0" err="1" smtClean="0"/>
              <a:t>sini</a:t>
            </a:r>
            <a:r>
              <a:rPr lang="en-US" sz="2600" dirty="0" smtClean="0"/>
              <a:t> </a:t>
            </a:r>
            <a:r>
              <a:rPr lang="en-US" sz="2600" dirty="0" err="1" smtClean="0"/>
              <a:t>diperoleh</a:t>
            </a:r>
            <a:r>
              <a:rPr lang="en-US" sz="2600" dirty="0" smtClean="0"/>
              <a:t> </a:t>
            </a:r>
            <a:r>
              <a:rPr lang="en-US" sz="2600" dirty="0" err="1" smtClean="0"/>
              <a:t>empat</a:t>
            </a:r>
            <a:r>
              <a:rPr lang="en-US" sz="2600" dirty="0" smtClean="0"/>
              <a:t> </a:t>
            </a:r>
            <a:r>
              <a:rPr lang="en-US" sz="2600" dirty="0" err="1" smtClean="0"/>
              <a:t>buah</a:t>
            </a:r>
            <a:r>
              <a:rPr lang="en-US" sz="2600" dirty="0" smtClean="0"/>
              <a:t>  </a:t>
            </a:r>
            <a:r>
              <a:rPr lang="en-US" sz="2600" dirty="0" err="1" smtClean="0"/>
              <a:t>persamaan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empat</a:t>
            </a:r>
            <a:r>
              <a:rPr lang="en-US" sz="2600" dirty="0" smtClean="0"/>
              <a:t> </a:t>
            </a:r>
            <a:r>
              <a:rPr lang="en-US" sz="2600" dirty="0" err="1" smtClean="0"/>
              <a:t>buah</a:t>
            </a:r>
            <a:r>
              <a:rPr lang="en-US" sz="2600" dirty="0" smtClean="0"/>
              <a:t> parameter yang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diketahui</a:t>
            </a:r>
            <a:r>
              <a:rPr lang="en-US" sz="2600" dirty="0" smtClean="0"/>
              <a:t>, </a:t>
            </a:r>
            <a:r>
              <a:rPr lang="en-US" sz="2600" dirty="0" err="1" smtClean="0"/>
              <a:t>yaitu</a:t>
            </a:r>
            <a:r>
              <a:rPr lang="en-US" sz="2600" dirty="0" smtClean="0"/>
              <a:t>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 ,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 ,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,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:</a:t>
            </a:r>
          </a:p>
          <a:p>
            <a:pPr>
              <a:buNone/>
            </a:pPr>
            <a:r>
              <a:rPr lang="en-US" sz="2600" dirty="0" smtClean="0"/>
              <a:t>			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 +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1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 +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2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0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+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3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0</a:t>
            </a:r>
            <a:r>
              <a:rPr lang="en-US" sz="2600" baseline="30000" dirty="0" smtClean="0"/>
              <a:t>3</a:t>
            </a:r>
            <a:r>
              <a:rPr lang="en-US" sz="2600" dirty="0" smtClean="0"/>
              <a:t> = </a:t>
            </a:r>
            <a:r>
              <a:rPr lang="en-US" sz="2600" i="1" dirty="0" smtClean="0"/>
              <a:t>y</a:t>
            </a:r>
            <a:r>
              <a:rPr lang="en-US" sz="2600" baseline="-25000" dirty="0" smtClean="0"/>
              <a:t>0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			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 +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1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 +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2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1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+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3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1</a:t>
            </a:r>
            <a:r>
              <a:rPr lang="en-US" sz="2600" baseline="30000" dirty="0" smtClean="0"/>
              <a:t>3</a:t>
            </a:r>
            <a:r>
              <a:rPr lang="en-US" sz="2600" dirty="0" smtClean="0"/>
              <a:t> = </a:t>
            </a:r>
            <a:r>
              <a:rPr lang="en-US" sz="2600" i="1" dirty="0" smtClean="0"/>
              <a:t>y</a:t>
            </a:r>
            <a:r>
              <a:rPr lang="en-US" sz="2600" baseline="-25000" dirty="0" smtClean="0"/>
              <a:t>1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			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 +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1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+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2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2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+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3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2</a:t>
            </a:r>
            <a:r>
              <a:rPr lang="en-US" sz="2600" baseline="30000" dirty="0" smtClean="0"/>
              <a:t>3</a:t>
            </a:r>
            <a:r>
              <a:rPr lang="en-US" sz="2600" dirty="0" smtClean="0"/>
              <a:t> = </a:t>
            </a:r>
            <a:r>
              <a:rPr lang="en-US" sz="2600" i="1" dirty="0" smtClean="0"/>
              <a:t>y</a:t>
            </a:r>
            <a:r>
              <a:rPr lang="en-US" sz="2600" baseline="-25000" dirty="0" smtClean="0"/>
              <a:t>2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			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 +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1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 +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2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3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+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3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3</a:t>
            </a:r>
            <a:r>
              <a:rPr lang="en-US" sz="2600" baseline="30000" dirty="0" smtClean="0"/>
              <a:t>3</a:t>
            </a:r>
            <a:r>
              <a:rPr lang="en-US" sz="2600" dirty="0" smtClean="0"/>
              <a:t> = </a:t>
            </a:r>
            <a:r>
              <a:rPr lang="en-US" sz="2600" i="1" dirty="0" smtClean="0"/>
              <a:t>y</a:t>
            </a:r>
            <a:r>
              <a:rPr lang="en-US" sz="2600" baseline="-25000" dirty="0" smtClean="0"/>
              <a:t>3</a:t>
            </a:r>
            <a:endParaRPr lang="en-US" sz="2600" dirty="0" smtClean="0"/>
          </a:p>
          <a:p>
            <a:pPr>
              <a:buNone/>
            </a:pPr>
            <a:r>
              <a:rPr lang="en-US" sz="2600" baseline="-25000" dirty="0" smtClean="0"/>
              <a:t> </a:t>
            </a:r>
            <a:endParaRPr lang="en-US" sz="2600" dirty="0" smtClean="0"/>
          </a:p>
          <a:p>
            <a:pPr marL="796925" lvl="0" indent="-509588">
              <a:buFont typeface="+mj-lt"/>
              <a:buAutoNum type="arabicParenR" startAt="2"/>
            </a:pPr>
            <a:r>
              <a:rPr lang="en-US" sz="2600" dirty="0" err="1" smtClean="0"/>
              <a:t>hitung</a:t>
            </a:r>
            <a:r>
              <a:rPr lang="en-US" sz="2600" dirty="0" smtClean="0"/>
              <a:t>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,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,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,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sistem</a:t>
            </a:r>
            <a:r>
              <a:rPr lang="en-US" sz="2600" dirty="0" smtClean="0"/>
              <a:t> </a:t>
            </a:r>
            <a:r>
              <a:rPr lang="en-US" sz="2600" dirty="0" err="1" smtClean="0"/>
              <a:t>persamaan</a:t>
            </a:r>
            <a:r>
              <a:rPr lang="en-US" sz="2600" dirty="0" smtClean="0"/>
              <a:t> </a:t>
            </a:r>
            <a:r>
              <a:rPr lang="en-US" sz="2600" dirty="0" err="1" smtClean="0"/>
              <a:t>tersebut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metode</a:t>
            </a:r>
            <a:r>
              <a:rPr lang="en-US" sz="2600" dirty="0" smtClean="0"/>
              <a:t> </a:t>
            </a:r>
            <a:r>
              <a:rPr lang="en-US" sz="2600" dirty="0" err="1" smtClean="0"/>
              <a:t>eliminasi</a:t>
            </a:r>
            <a:r>
              <a:rPr lang="en-US" sz="2600" dirty="0" smtClean="0"/>
              <a:t> Gauss.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polinom</a:t>
            </a:r>
            <a:r>
              <a:rPr lang="en-US" dirty="0" smtClean="0"/>
              <a:t> </a:t>
            </a:r>
            <a:r>
              <a:rPr lang="en-US" dirty="0" err="1" smtClean="0"/>
              <a:t>interpolasi</a:t>
            </a:r>
            <a:r>
              <a:rPr lang="en-US" dirty="0" smtClean="0"/>
              <a:t> </a:t>
            </a:r>
            <a:r>
              <a:rPr lang="en-US" dirty="0" err="1" smtClean="0"/>
              <a:t>berderajat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a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i="1" dirty="0" smtClean="0"/>
              <a:t>x</a:t>
            </a:r>
            <a:r>
              <a:rPr lang="en-US" dirty="0" smtClean="0"/>
              <a:t> + </a:t>
            </a:r>
            <a:r>
              <a:rPr lang="en-US" i="1" dirty="0" smtClean="0"/>
              <a:t>a</a:t>
            </a:r>
            <a:r>
              <a:rPr lang="en-US" baseline="-25000" dirty="0" smtClean="0"/>
              <a:t>2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 + … +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n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n</a:t>
            </a:r>
            <a:endParaRPr lang="en-US" i="1" baseline="30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asalkan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 (</a:t>
            </a:r>
            <a:r>
              <a:rPr lang="en-US" i="1" dirty="0" smtClean="0"/>
              <a:t>n</a:t>
            </a:r>
            <a:r>
              <a:rPr lang="en-US" dirty="0" smtClean="0"/>
              <a:t>+1)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data.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menyulihkan</a:t>
            </a:r>
            <a:r>
              <a:rPr lang="en-US" dirty="0" smtClean="0"/>
              <a:t> (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,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r>
              <a:rPr lang="en-US" dirty="0" smtClean="0"/>
              <a:t>)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persmaan</a:t>
            </a:r>
            <a:r>
              <a:rPr lang="en-US" dirty="0" smtClean="0"/>
              <a:t> </a:t>
            </a:r>
            <a:r>
              <a:rPr lang="en-US" dirty="0" err="1" smtClean="0"/>
              <a:t>polinom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dirty="0" smtClean="0"/>
              <a:t> = 0, 1, 2, …, </a:t>
            </a:r>
            <a:r>
              <a:rPr lang="en-US" i="1" dirty="0" smtClean="0"/>
              <a:t>n</a:t>
            </a:r>
            <a:r>
              <a:rPr lang="en-US" dirty="0" smtClean="0"/>
              <a:t>,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i="1" dirty="0" smtClean="0"/>
              <a:t> n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lanjar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baseline="-25000" dirty="0" smtClean="0"/>
              <a:t>0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i="1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smtClean="0"/>
              <a:t>a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x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n-US" i="1" dirty="0" smtClean="0"/>
              <a:t>a</a:t>
            </a:r>
            <a:r>
              <a:rPr lang="en-US" baseline="-25000" dirty="0" smtClean="0"/>
              <a:t>2</a:t>
            </a:r>
            <a:r>
              <a:rPr lang="en-US" i="1" dirty="0" smtClean="0"/>
              <a:t>x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2</a:t>
            </a:r>
            <a:r>
              <a:rPr lang="en-US" dirty="0" smtClean="0"/>
              <a:t> + ... + 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i="1" dirty="0" smtClean="0"/>
              <a:t>x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3</a:t>
            </a:r>
            <a:r>
              <a:rPr lang="en-US" dirty="0" smtClean="0"/>
              <a:t> = </a:t>
            </a:r>
            <a:r>
              <a:rPr lang="en-US" i="1" dirty="0" smtClean="0"/>
              <a:t>y</a:t>
            </a:r>
            <a:r>
              <a:rPr lang="en-US" baseline="-25000" dirty="0" smtClean="0"/>
              <a:t>0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smtClean="0"/>
              <a:t>a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+ </a:t>
            </a:r>
            <a:r>
              <a:rPr lang="en-US" i="1" dirty="0" smtClean="0"/>
              <a:t>a</a:t>
            </a:r>
            <a:r>
              <a:rPr lang="en-US" baseline="-25000" dirty="0" smtClean="0"/>
              <a:t>2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2</a:t>
            </a:r>
            <a:r>
              <a:rPr lang="en-US" dirty="0" smtClean="0"/>
              <a:t> + ... + 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3</a:t>
            </a:r>
            <a:r>
              <a:rPr lang="en-US" dirty="0" smtClean="0"/>
              <a:t> = </a:t>
            </a:r>
            <a:r>
              <a:rPr lang="en-US" i="1" dirty="0" smtClean="0"/>
              <a:t>y</a:t>
            </a:r>
            <a:r>
              <a:rPr lang="en-US" baseline="-25000" dirty="0" smtClean="0"/>
              <a:t>1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smtClean="0"/>
              <a:t>a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 + </a:t>
            </a:r>
            <a:r>
              <a:rPr lang="en-US" i="1" dirty="0" smtClean="0"/>
              <a:t>a</a:t>
            </a:r>
            <a:r>
              <a:rPr lang="en-US" baseline="-25000" dirty="0" smtClean="0"/>
              <a:t>2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2</a:t>
            </a:r>
            <a:r>
              <a:rPr lang="en-US" dirty="0" smtClean="0"/>
              <a:t> + ... + 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3</a:t>
            </a:r>
            <a:r>
              <a:rPr lang="en-US" dirty="0" smtClean="0"/>
              <a:t> = </a:t>
            </a:r>
            <a:r>
              <a:rPr lang="en-US" i="1" dirty="0" smtClean="0"/>
              <a:t>y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...		  ...		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smtClean="0"/>
              <a:t>a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dirty="0" smtClean="0"/>
              <a:t> + </a:t>
            </a:r>
            <a:r>
              <a:rPr lang="en-US" i="1" dirty="0" smtClean="0"/>
              <a:t>a</a:t>
            </a:r>
            <a:r>
              <a:rPr lang="en-US" baseline="-25000" dirty="0" smtClean="0"/>
              <a:t>2</a:t>
            </a:r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 + ... + </a:t>
            </a:r>
            <a:r>
              <a:rPr lang="en-US" i="1" dirty="0" smtClean="0"/>
              <a:t>a</a:t>
            </a:r>
            <a:r>
              <a:rPr lang="en-US" i="1" baseline="-25000" dirty="0" smtClean="0"/>
              <a:t>n</a:t>
            </a:r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baseline="30000" dirty="0" smtClean="0"/>
              <a:t>3</a:t>
            </a:r>
            <a:r>
              <a:rPr lang="en-US" dirty="0" smtClean="0"/>
              <a:t> =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lanjar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eliminasi</a:t>
            </a:r>
            <a:r>
              <a:rPr lang="en-US" dirty="0" smtClean="0"/>
              <a:t> Gauss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pelajari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, </a:t>
            </a:r>
            <a:r>
              <a:rPr lang="en-US" sz="2400" dirty="0" err="1" smtClean="0"/>
              <a:t>penentuan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</a:t>
            </a:r>
            <a:r>
              <a:rPr lang="en-US" sz="2400" dirty="0" err="1" smtClean="0"/>
              <a:t>interpolasi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diuraikan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kurang</a:t>
            </a:r>
            <a:r>
              <a:rPr lang="en-US" sz="2400" dirty="0" smtClean="0"/>
              <a:t> </a:t>
            </a:r>
            <a:r>
              <a:rPr lang="en-US" sz="2400" dirty="0" err="1" smtClean="0"/>
              <a:t>disukai</a:t>
            </a:r>
            <a:r>
              <a:rPr lang="en-US" sz="2400" dirty="0" smtClean="0"/>
              <a:t>,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persamaan</a:t>
            </a:r>
            <a:r>
              <a:rPr lang="en-US" sz="2400" dirty="0" smtClean="0"/>
              <a:t> </a:t>
            </a:r>
            <a:r>
              <a:rPr lang="en-US" sz="2400" dirty="0" err="1" smtClean="0"/>
              <a:t>lanjar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kemungkinan</a:t>
            </a:r>
            <a:r>
              <a:rPr lang="en-US" sz="2400" dirty="0" smtClean="0"/>
              <a:t> </a:t>
            </a:r>
            <a:r>
              <a:rPr lang="en-US" sz="2400" dirty="0" err="1" smtClean="0"/>
              <a:t>berkondisi</a:t>
            </a:r>
            <a:r>
              <a:rPr lang="en-US" sz="2400" dirty="0" smtClean="0"/>
              <a:t> </a:t>
            </a:r>
            <a:r>
              <a:rPr lang="en-US" sz="2400" dirty="0" err="1" smtClean="0"/>
              <a:t>buruk</a:t>
            </a:r>
            <a:r>
              <a:rPr lang="en-US" sz="2400" dirty="0" smtClean="0"/>
              <a:t>, </a:t>
            </a:r>
            <a:r>
              <a:rPr lang="en-US" sz="2400" dirty="0" err="1" smtClean="0"/>
              <a:t>terutama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derajat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semakin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</a:t>
            </a:r>
            <a:r>
              <a:rPr lang="en-US" sz="2400" dirty="0" err="1" smtClean="0"/>
              <a:t>interpolasi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komputasi</a:t>
            </a:r>
            <a:r>
              <a:rPr lang="en-US" sz="2400" dirty="0" smtClean="0"/>
              <a:t> </a:t>
            </a:r>
            <a:r>
              <a:rPr lang="en-US" sz="2400" dirty="0" err="1" smtClean="0"/>
              <a:t>numerik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:</a:t>
            </a:r>
          </a:p>
          <a:p>
            <a:pPr marL="744538" lvl="0" indent="-404813">
              <a:buFont typeface="+mj-lt"/>
              <a:buAutoNum type="arabicPeriod"/>
            </a:pPr>
            <a:r>
              <a:rPr lang="en-US" sz="2400" dirty="0" err="1" smtClean="0"/>
              <a:t>Polinom</a:t>
            </a:r>
            <a:r>
              <a:rPr lang="en-US" sz="2400" dirty="0" smtClean="0"/>
              <a:t> Lagrange</a:t>
            </a:r>
          </a:p>
          <a:p>
            <a:pPr marL="744538" lvl="0" indent="-404813">
              <a:buFont typeface="+mj-lt"/>
              <a:buAutoNum type="arabicPeriod"/>
            </a:pPr>
            <a:r>
              <a:rPr lang="en-US" sz="2400" dirty="0" err="1" smtClean="0"/>
              <a:t>Polinom</a:t>
            </a:r>
            <a:r>
              <a:rPr lang="en-US" sz="2400" dirty="0" smtClean="0"/>
              <a:t> Newton</a:t>
            </a:r>
          </a:p>
          <a:p>
            <a:pPr marL="744538" lvl="0" indent="-404813">
              <a:buFont typeface="+mj-lt"/>
              <a:buAutoNum type="arabicPeriod"/>
            </a:pPr>
            <a:r>
              <a:rPr lang="en-US" sz="2400" dirty="0" err="1" smtClean="0"/>
              <a:t>Polinom</a:t>
            </a:r>
            <a:r>
              <a:rPr lang="en-US" sz="2400" dirty="0" smtClean="0"/>
              <a:t> Newton-Gregory (</a:t>
            </a:r>
            <a:r>
              <a:rPr lang="en-US" sz="2400" dirty="0" err="1" smtClean="0"/>
              <a:t>kasus</a:t>
            </a:r>
            <a:r>
              <a:rPr lang="en-US" sz="2400" dirty="0" smtClean="0"/>
              <a:t> </a:t>
            </a:r>
            <a:r>
              <a:rPr lang="en-US" sz="2400" dirty="0" err="1" smtClean="0"/>
              <a:t>khusus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Newton)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Pengantar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273410" name="Object 2"/>
          <p:cNvGraphicFramePr>
            <a:graphicFrameLocks noChangeAspect="1"/>
          </p:cNvGraphicFramePr>
          <p:nvPr/>
        </p:nvGraphicFramePr>
        <p:xfrm>
          <a:off x="381000" y="1600200"/>
          <a:ext cx="8489950" cy="3462338"/>
        </p:xfrm>
        <a:graphic>
          <a:graphicData uri="http://schemas.openxmlformats.org/presentationml/2006/ole">
            <p:oleObj spid="_x0000_s273410" name="Document" r:id="rId3" imgW="4859686" imgH="1934634" progId="Word.Document.12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48768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>
              <a:buFont typeface="Arial" pitchFamily="34" charset="0"/>
              <a:buChar char="•"/>
            </a:pPr>
            <a:r>
              <a:rPr lang="en-US" sz="2400" dirty="0" err="1" smtClean="0"/>
              <a:t>Solusinya</a:t>
            </a:r>
            <a:r>
              <a:rPr lang="en-US" sz="2400" dirty="0" smtClean="0"/>
              <a:t> </a:t>
            </a:r>
            <a:r>
              <a:rPr lang="en-US" sz="2400" dirty="0" err="1" smtClean="0"/>
              <a:t>dicari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b="1" dirty="0" err="1" smtClean="0"/>
              <a:t>pencocokan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kurva</a:t>
            </a:r>
            <a:r>
              <a:rPr lang="en-US" sz="2400" dirty="0" smtClean="0"/>
              <a:t> (</a:t>
            </a:r>
            <a:r>
              <a:rPr lang="en-US" sz="2400" i="1" dirty="0" smtClean="0"/>
              <a:t>curve fitting</a:t>
            </a:r>
            <a:r>
              <a:rPr lang="en-US" sz="2400" dirty="0" smtClean="0"/>
              <a:t>). 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400" dirty="0" smtClean="0"/>
              <a:t> 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mencocokkan</a:t>
            </a:r>
            <a:r>
              <a:rPr lang="en-US" sz="2400" dirty="0" smtClean="0"/>
              <a:t> (</a:t>
            </a:r>
            <a:r>
              <a:rPr lang="en-US" sz="2400" i="1" dirty="0" smtClean="0"/>
              <a:t>fit</a:t>
            </a:r>
            <a:r>
              <a:rPr lang="en-US" sz="2400" dirty="0" smtClean="0"/>
              <a:t>) </a:t>
            </a:r>
            <a:r>
              <a:rPr lang="en-US" sz="2400" dirty="0" err="1" smtClean="0"/>
              <a:t>titik-titik</a:t>
            </a:r>
            <a:r>
              <a:rPr lang="en-US" sz="2400" dirty="0" smtClean="0"/>
              <a:t> data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 dirty="0" err="1"/>
              <a:t>Polinom</a:t>
            </a:r>
            <a:r>
              <a:rPr lang="en-US" sz="3600" b="1" dirty="0"/>
              <a:t> </a:t>
            </a:r>
            <a:r>
              <a:rPr lang="en-US" sz="3600" b="1" dirty="0" smtClean="0"/>
              <a:t>Lagrange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290818" name="Object 2"/>
          <p:cNvGraphicFramePr>
            <a:graphicFrameLocks noChangeAspect="1"/>
          </p:cNvGraphicFramePr>
          <p:nvPr/>
        </p:nvGraphicFramePr>
        <p:xfrm>
          <a:off x="685800" y="1600200"/>
          <a:ext cx="8112125" cy="3043238"/>
        </p:xfrm>
        <a:graphic>
          <a:graphicData uri="http://schemas.openxmlformats.org/presentationml/2006/ole">
            <p:oleObj spid="_x0000_s290818" name="Document" r:id="rId3" imgW="4583174" imgH="172463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291842" name="Object 2"/>
          <p:cNvGraphicFramePr>
            <a:graphicFrameLocks noChangeAspect="1"/>
          </p:cNvGraphicFramePr>
          <p:nvPr/>
        </p:nvGraphicFramePr>
        <p:xfrm>
          <a:off x="304800" y="609599"/>
          <a:ext cx="8839200" cy="4010331"/>
        </p:xfrm>
        <a:graphic>
          <a:graphicData uri="http://schemas.openxmlformats.org/presentationml/2006/ole">
            <p:oleObj spid="_x0000_s291842" name="Document" r:id="rId3" imgW="4583174" imgH="208880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292866" name="Object 2"/>
          <p:cNvGraphicFramePr>
            <a:graphicFrameLocks noChangeAspect="1"/>
          </p:cNvGraphicFramePr>
          <p:nvPr/>
        </p:nvGraphicFramePr>
        <p:xfrm>
          <a:off x="234950" y="992188"/>
          <a:ext cx="10280650" cy="4716462"/>
        </p:xfrm>
        <a:graphic>
          <a:graphicData uri="http://schemas.openxmlformats.org/presentationml/2006/ole">
            <p:oleObj spid="_x0000_s292866" name="Document" r:id="rId3" imgW="5426412" imgH="249690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293890" name="Object 2"/>
          <p:cNvGraphicFramePr>
            <a:graphicFrameLocks noChangeAspect="1"/>
          </p:cNvGraphicFramePr>
          <p:nvPr/>
        </p:nvGraphicFramePr>
        <p:xfrm>
          <a:off x="304800" y="914400"/>
          <a:ext cx="8491537" cy="4376737"/>
        </p:xfrm>
        <a:graphic>
          <a:graphicData uri="http://schemas.openxmlformats.org/presentationml/2006/ole">
            <p:oleObj spid="_x0000_s293890" name="Document" r:id="rId3" imgW="5019965" imgH="244611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294914" name="Object 2"/>
          <p:cNvGraphicFramePr>
            <a:graphicFrameLocks noChangeAspect="1"/>
          </p:cNvGraphicFramePr>
          <p:nvPr/>
        </p:nvGraphicFramePr>
        <p:xfrm>
          <a:off x="64248" y="609600"/>
          <a:ext cx="9079752" cy="2819400"/>
        </p:xfrm>
        <a:graphic>
          <a:graphicData uri="http://schemas.openxmlformats.org/presentationml/2006/ole">
            <p:oleObj spid="_x0000_s294914" name="Document" r:id="rId3" imgW="4583174" imgH="1346788" progId="Word.Document.12">
              <p:embed/>
            </p:oleObj>
          </a:graphicData>
        </a:graphic>
      </p:graphicFrame>
      <p:graphicFrame>
        <p:nvGraphicFramePr>
          <p:cNvPr id="294915" name="Object 3"/>
          <p:cNvGraphicFramePr>
            <a:graphicFrameLocks noChangeAspect="1"/>
          </p:cNvGraphicFramePr>
          <p:nvPr/>
        </p:nvGraphicFramePr>
        <p:xfrm>
          <a:off x="1905000" y="3581400"/>
          <a:ext cx="8020448" cy="2667000"/>
        </p:xfrm>
        <a:graphic>
          <a:graphicData uri="http://schemas.openxmlformats.org/presentationml/2006/ole">
            <p:oleObj spid="_x0000_s294915" name="Document" r:id="rId4" imgW="4583174" imgH="152472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95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5937" name="Object 1"/>
          <p:cNvGraphicFramePr>
            <a:graphicFrameLocks noChangeAspect="1"/>
          </p:cNvGraphicFramePr>
          <p:nvPr/>
        </p:nvGraphicFramePr>
        <p:xfrm>
          <a:off x="381000" y="639763"/>
          <a:ext cx="8342313" cy="1462087"/>
        </p:xfrm>
        <a:graphic>
          <a:graphicData uri="http://schemas.openxmlformats.org/presentationml/2006/ole">
            <p:oleObj spid="_x0000_s295937" name="Equation" r:id="rId3" imgW="3288960" imgH="571320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381000" y="23622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galat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pembulatan</a:t>
            </a:r>
            <a:r>
              <a:rPr lang="en-US" dirty="0" smtClean="0"/>
              <a:t>, </a:t>
            </a:r>
            <a:r>
              <a:rPr lang="en-US" dirty="0" err="1" smtClean="0"/>
              <a:t>polinom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disederhanakan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.  </a:t>
            </a:r>
            <a:r>
              <a:rPr lang="en-US" dirty="0" err="1" smtClean="0"/>
              <a:t>Kurva</a:t>
            </a:r>
            <a:r>
              <a:rPr lang="en-US" dirty="0" smtClean="0"/>
              <a:t> </a:t>
            </a:r>
            <a:r>
              <a:rPr lang="en-US" i="1" dirty="0" smtClean="0"/>
              <a:t>y </a:t>
            </a:r>
            <a:r>
              <a:rPr lang="en-US" dirty="0" smtClean="0"/>
              <a:t>= </a:t>
            </a:r>
            <a:r>
              <a:rPr lang="en-US" dirty="0" err="1" smtClean="0"/>
              <a:t>cos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y </a:t>
            </a:r>
            <a:r>
              <a:rPr lang="en-US" dirty="0" smtClean="0"/>
              <a:t>= </a:t>
            </a:r>
            <a:r>
              <a:rPr lang="en-US" i="1" dirty="0" smtClean="0"/>
              <a:t>p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 err="1" smtClean="0"/>
              <a:t>diperlihatkan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5939" name="Object 3"/>
          <p:cNvGraphicFramePr>
            <a:graphicFrameLocks noChangeAspect="1"/>
          </p:cNvGraphicFramePr>
          <p:nvPr/>
        </p:nvGraphicFramePr>
        <p:xfrm>
          <a:off x="1981200" y="3124199"/>
          <a:ext cx="4648200" cy="3234797"/>
        </p:xfrm>
        <a:graphic>
          <a:graphicData uri="http://schemas.openxmlformats.org/presentationml/2006/ole">
            <p:oleObj spid="_x0000_s295939" r:id="rId4" imgW="3087624" imgH="236220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polinom</a:t>
            </a:r>
            <a:r>
              <a:rPr lang="en-US" dirty="0" smtClean="0"/>
              <a:t> </a:t>
            </a:r>
            <a:r>
              <a:rPr lang="en-US" dirty="0" err="1" smtClean="0"/>
              <a:t>interpolasi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menaksir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 = 0.5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p</a:t>
            </a:r>
            <a:r>
              <a:rPr lang="en-US" baseline="-25000" dirty="0" smtClean="0"/>
              <a:t>3</a:t>
            </a:r>
            <a:r>
              <a:rPr lang="en-US" dirty="0" smtClean="0"/>
              <a:t>(0.5) =  -2.604167(0.5 - 0.4)(0.5 - 0.8)(0.5 - 1.2) </a:t>
            </a:r>
          </a:p>
          <a:p>
            <a:pPr>
              <a:buNone/>
            </a:pPr>
            <a:r>
              <a:rPr lang="en-US" dirty="0" smtClean="0"/>
              <a:t>		      + 7.195789(0.5 - 0.0)(0.5 - 0.8)(0.5 - 1.2)</a:t>
            </a:r>
          </a:p>
          <a:p>
            <a:pPr>
              <a:buNone/>
            </a:pPr>
            <a:r>
              <a:rPr lang="en-US" dirty="0" smtClean="0"/>
              <a:t>	             -5.443021(0.5 - 0.0)(0.5 - 0.4)(0.5 - 1.2) </a:t>
            </a:r>
          </a:p>
          <a:p>
            <a:pPr>
              <a:buNone/>
            </a:pPr>
            <a:r>
              <a:rPr lang="en-US" dirty="0" smtClean="0"/>
              <a:t>		      + 0.943640(0.5 - 0.0)(0.5 - 0.4)(0.5 - 0.8)</a:t>
            </a:r>
          </a:p>
          <a:p>
            <a:pPr>
              <a:buNone/>
            </a:pPr>
            <a:r>
              <a:rPr lang="en-US" dirty="0" smtClean="0"/>
              <a:t>	      	</a:t>
            </a:r>
          </a:p>
          <a:p>
            <a:pPr>
              <a:buNone/>
            </a:pPr>
            <a:r>
              <a:rPr lang="en-US" dirty="0" smtClean="0"/>
              <a:t>		=    0.877221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perbandingan</a:t>
            </a:r>
            <a:r>
              <a:rPr lang="en-US" dirty="0" smtClean="0"/>
              <a:t>,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sejatinya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dirty="0" err="1" smtClean="0"/>
              <a:t>cos</a:t>
            </a:r>
            <a:r>
              <a:rPr lang="en-US" dirty="0" smtClean="0"/>
              <a:t>(0.5) = 0.877583	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299010" name="Object 2"/>
          <p:cNvGraphicFramePr>
            <a:graphicFrameLocks noChangeAspect="1"/>
          </p:cNvGraphicFramePr>
          <p:nvPr/>
        </p:nvGraphicFramePr>
        <p:xfrm>
          <a:off x="614363" y="614363"/>
          <a:ext cx="8424862" cy="4989512"/>
        </p:xfrm>
        <a:graphic>
          <a:graphicData uri="http://schemas.openxmlformats.org/presentationml/2006/ole">
            <p:oleObj spid="_x0000_s299010" name="Document" r:id="rId3" imgW="4866509" imgH="280163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300034" name="Object 2"/>
          <p:cNvGraphicFramePr>
            <a:graphicFrameLocks noChangeAspect="1"/>
          </p:cNvGraphicFramePr>
          <p:nvPr/>
        </p:nvGraphicFramePr>
        <p:xfrm>
          <a:off x="498125" y="1066800"/>
          <a:ext cx="8645875" cy="3429000"/>
        </p:xfrm>
        <a:graphic>
          <a:graphicData uri="http://schemas.openxmlformats.org/presentationml/2006/ole">
            <p:oleObj spid="_x0000_s300034" name="Document" r:id="rId3" imgW="4583174" imgH="181720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388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function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Lagrange(x: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 n: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integer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):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Menghitung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y =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i="1" baseline="-25000" dirty="0" err="1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(x),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dengan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p(x)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adalah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polinom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Lagrange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derajat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n.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Titik-titik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data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telah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disimpan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di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dalam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larik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x[0..n]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y[0..n]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j  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integer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pi, L 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begin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L:=0;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:=0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do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begin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   pi:=1;	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j:=0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do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  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&lt;&gt; j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then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pi:=pi*(x - x[j])/(x[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 - x[j]);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  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endfor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   L:=L + y[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]*pi;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{for}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Lagrange:=L;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{Lagrange}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	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err="1" smtClean="0"/>
              <a:t>Pencocokkan</a:t>
            </a:r>
            <a:r>
              <a:rPr lang="en-US" sz="2600" dirty="0" smtClean="0"/>
              <a:t> </a:t>
            </a:r>
            <a:r>
              <a:rPr lang="en-US" sz="2600" dirty="0" err="1" smtClean="0"/>
              <a:t>kurva</a:t>
            </a:r>
            <a:r>
              <a:rPr lang="en-US" sz="2600" dirty="0" smtClean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dirty="0" err="1" smtClean="0"/>
              <a:t>sebuah</a:t>
            </a:r>
            <a:r>
              <a:rPr lang="en-US" sz="2600" dirty="0" smtClean="0"/>
              <a:t> </a:t>
            </a:r>
            <a:r>
              <a:rPr lang="en-US" sz="2600" dirty="0" err="1" smtClean="0"/>
              <a:t>metode</a:t>
            </a:r>
            <a:r>
              <a:rPr lang="en-US" sz="2600" dirty="0" smtClean="0"/>
              <a:t> yang </a:t>
            </a:r>
            <a:r>
              <a:rPr lang="en-US" sz="2600" dirty="0" err="1" smtClean="0"/>
              <a:t>mencocokkan</a:t>
            </a:r>
            <a:r>
              <a:rPr lang="en-US" sz="2600" dirty="0" smtClean="0"/>
              <a:t> </a:t>
            </a:r>
            <a:r>
              <a:rPr lang="en-US" sz="2600" dirty="0" err="1" smtClean="0"/>
              <a:t>titik</a:t>
            </a:r>
            <a:r>
              <a:rPr lang="en-US" sz="2600" dirty="0" smtClean="0"/>
              <a:t> data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sebuah</a:t>
            </a:r>
            <a:r>
              <a:rPr lang="en-US" sz="2600" dirty="0" smtClean="0"/>
              <a:t> </a:t>
            </a:r>
            <a:r>
              <a:rPr lang="en-US" sz="2600" dirty="0" err="1" smtClean="0"/>
              <a:t>kurva</a:t>
            </a:r>
            <a:r>
              <a:rPr lang="en-US" sz="2600" dirty="0" smtClean="0"/>
              <a:t> (</a:t>
            </a:r>
            <a:r>
              <a:rPr lang="en-US" sz="2600" i="1" dirty="0" smtClean="0"/>
              <a:t>curve fitting</a:t>
            </a:r>
            <a:r>
              <a:rPr lang="en-US" sz="2600" dirty="0" smtClean="0"/>
              <a:t>) </a:t>
            </a:r>
            <a:r>
              <a:rPr lang="en-US" sz="2600" dirty="0" err="1" smtClean="0"/>
              <a:t>fungsi</a:t>
            </a:r>
            <a:r>
              <a:rPr lang="en-US" sz="2600" dirty="0" smtClean="0"/>
              <a:t>.</a:t>
            </a:r>
          </a:p>
          <a:p>
            <a:endParaRPr lang="en-US" sz="2600" dirty="0" smtClean="0"/>
          </a:p>
          <a:p>
            <a:r>
              <a:rPr lang="en-US" sz="2600" dirty="0" err="1" smtClean="0"/>
              <a:t>Pencocokan</a:t>
            </a:r>
            <a:r>
              <a:rPr lang="en-US" sz="2600" dirty="0" smtClean="0"/>
              <a:t> </a:t>
            </a:r>
            <a:r>
              <a:rPr lang="en-US" sz="2600" dirty="0" err="1" smtClean="0"/>
              <a:t>kurva</a:t>
            </a:r>
            <a:r>
              <a:rPr lang="en-US" sz="2600" dirty="0" smtClean="0"/>
              <a:t> </a:t>
            </a:r>
            <a:r>
              <a:rPr lang="en-US" sz="2600" dirty="0" err="1" smtClean="0"/>
              <a:t>dibedakan</a:t>
            </a:r>
            <a:r>
              <a:rPr lang="en-US" sz="2600" dirty="0" smtClean="0"/>
              <a:t> </a:t>
            </a:r>
            <a:r>
              <a:rPr lang="en-US" sz="2600" dirty="0" err="1" smtClean="0"/>
              <a:t>atas</a:t>
            </a:r>
            <a:r>
              <a:rPr lang="en-US" sz="2600" dirty="0" smtClean="0"/>
              <a:t> </a:t>
            </a:r>
            <a:r>
              <a:rPr lang="en-US" sz="2600" dirty="0" err="1" smtClean="0"/>
              <a:t>dua</a:t>
            </a:r>
            <a:r>
              <a:rPr lang="en-US" sz="2600" dirty="0" smtClean="0"/>
              <a:t> </a:t>
            </a:r>
            <a:r>
              <a:rPr lang="en-US" sz="2600" dirty="0" err="1" smtClean="0"/>
              <a:t>metode</a:t>
            </a:r>
            <a:r>
              <a:rPr lang="en-US" sz="2600" dirty="0" smtClean="0"/>
              <a:t>:  	</a:t>
            </a:r>
          </a:p>
          <a:p>
            <a:pPr>
              <a:buNone/>
            </a:pPr>
            <a:r>
              <a:rPr lang="en-US" sz="2600" dirty="0" smtClean="0"/>
              <a:t>	1. </a:t>
            </a:r>
            <a:r>
              <a:rPr lang="en-US" sz="2600" b="1" dirty="0" err="1" smtClean="0"/>
              <a:t>Regresi</a:t>
            </a:r>
            <a:endParaRPr lang="en-US" sz="2600" b="1" dirty="0" smtClean="0"/>
          </a:p>
          <a:p>
            <a:pPr marL="744538" indent="-744538">
              <a:buNone/>
            </a:pPr>
            <a:r>
              <a:rPr lang="en-US" sz="2600" dirty="0" smtClean="0"/>
              <a:t>	Data </a:t>
            </a:r>
            <a:r>
              <a:rPr lang="en-US" sz="2600" dirty="0" err="1" smtClean="0"/>
              <a:t>hasil</a:t>
            </a:r>
            <a:r>
              <a:rPr lang="en-US" sz="2600" dirty="0" smtClean="0"/>
              <a:t> </a:t>
            </a:r>
            <a:r>
              <a:rPr lang="en-US" sz="2600" dirty="0" err="1" smtClean="0"/>
              <a:t>pengukuran</a:t>
            </a:r>
            <a:r>
              <a:rPr lang="en-US" sz="2600" dirty="0" smtClean="0"/>
              <a:t> </a:t>
            </a:r>
            <a:r>
              <a:rPr lang="en-US" sz="2600" dirty="0" err="1" smtClean="0"/>
              <a:t>umumnya</a:t>
            </a:r>
            <a:r>
              <a:rPr lang="en-US" sz="2600" dirty="0" smtClean="0"/>
              <a:t> </a:t>
            </a:r>
            <a:r>
              <a:rPr lang="en-US" sz="2600" dirty="0" err="1" smtClean="0"/>
              <a:t>mengandung</a:t>
            </a:r>
            <a:r>
              <a:rPr lang="en-US" sz="2600" dirty="0" smtClean="0"/>
              <a:t> </a:t>
            </a:r>
            <a:r>
              <a:rPr lang="en-US" sz="2600" dirty="0" err="1" smtClean="0"/>
              <a:t>derau</a:t>
            </a:r>
            <a:r>
              <a:rPr lang="en-US" sz="2600" dirty="0" smtClean="0"/>
              <a:t> (</a:t>
            </a:r>
            <a:r>
              <a:rPr lang="en-US" sz="2600" i="1" dirty="0" smtClean="0"/>
              <a:t>noise</a:t>
            </a:r>
            <a:r>
              <a:rPr lang="en-US" sz="2600" dirty="0" smtClean="0"/>
              <a:t>)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galat</a:t>
            </a:r>
            <a:r>
              <a:rPr lang="en-US" sz="2600" dirty="0" smtClean="0"/>
              <a:t> yang </a:t>
            </a:r>
            <a:r>
              <a:rPr lang="en-US" sz="2600" dirty="0" err="1" smtClean="0"/>
              <a:t>cukup</a:t>
            </a:r>
            <a:r>
              <a:rPr lang="en-US" sz="2600" dirty="0" smtClean="0"/>
              <a:t> </a:t>
            </a:r>
            <a:r>
              <a:rPr lang="en-US" sz="2600" dirty="0" err="1" smtClean="0"/>
              <a:t>berarti</a:t>
            </a:r>
            <a:r>
              <a:rPr lang="en-US" sz="2600" dirty="0" smtClean="0"/>
              <a:t>. </a:t>
            </a:r>
          </a:p>
          <a:p>
            <a:pPr marL="744538" indent="-744538">
              <a:buNone/>
            </a:pPr>
            <a:endParaRPr lang="en-US" sz="2600" dirty="0" smtClean="0"/>
          </a:p>
          <a:p>
            <a:pPr marL="744538" indent="-744538">
              <a:buNone/>
            </a:pPr>
            <a:r>
              <a:rPr lang="en-US" sz="2600" dirty="0" smtClean="0"/>
              <a:t>	</a:t>
            </a:r>
            <a:r>
              <a:rPr lang="en-US" sz="2600" dirty="0" err="1" smtClean="0"/>
              <a:t>Karena</a:t>
            </a:r>
            <a:r>
              <a:rPr lang="en-US" sz="2600" dirty="0" smtClean="0"/>
              <a:t> data </a:t>
            </a:r>
            <a:r>
              <a:rPr lang="en-US" sz="2600" dirty="0" err="1" smtClean="0"/>
              <a:t>ini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teliti</a:t>
            </a:r>
            <a:r>
              <a:rPr lang="en-US" sz="2600" dirty="0" smtClean="0"/>
              <a:t>, </a:t>
            </a:r>
            <a:r>
              <a:rPr lang="en-US" sz="2600" dirty="0" err="1" smtClean="0"/>
              <a:t>maka</a:t>
            </a:r>
            <a:r>
              <a:rPr lang="en-US" sz="2600" dirty="0" smtClean="0"/>
              <a:t> </a:t>
            </a:r>
            <a:r>
              <a:rPr lang="en-US" sz="2600" dirty="0" err="1" smtClean="0"/>
              <a:t>kurva</a:t>
            </a:r>
            <a:r>
              <a:rPr lang="en-US" sz="2600" dirty="0" smtClean="0"/>
              <a:t> yang </a:t>
            </a:r>
            <a:r>
              <a:rPr lang="en-US" sz="2600" dirty="0" err="1" smtClean="0"/>
              <a:t>mencocokkan</a:t>
            </a:r>
            <a:r>
              <a:rPr lang="en-US" sz="2600" dirty="0" smtClean="0"/>
              <a:t> </a:t>
            </a:r>
            <a:r>
              <a:rPr lang="en-US" sz="2600" dirty="0" err="1" smtClean="0"/>
              <a:t>titik</a:t>
            </a:r>
            <a:r>
              <a:rPr lang="en-US" sz="2600" dirty="0" smtClean="0"/>
              <a:t> data </a:t>
            </a:r>
            <a:r>
              <a:rPr lang="en-US" sz="2600" dirty="0" err="1" smtClean="0"/>
              <a:t>itu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perlu</a:t>
            </a:r>
            <a:r>
              <a:rPr lang="en-US" sz="2600" dirty="0" smtClean="0"/>
              <a:t> </a:t>
            </a:r>
            <a:r>
              <a:rPr lang="en-US" sz="2600" dirty="0" err="1" smtClean="0"/>
              <a:t>melalui</a:t>
            </a:r>
            <a:r>
              <a:rPr lang="en-US" sz="2600" dirty="0" smtClean="0"/>
              <a:t> </a:t>
            </a:r>
            <a:r>
              <a:rPr lang="en-US" sz="2600" dirty="0" err="1" smtClean="0"/>
              <a:t>semua</a:t>
            </a:r>
            <a:r>
              <a:rPr lang="en-US" sz="2600" dirty="0" smtClean="0"/>
              <a:t> </a:t>
            </a:r>
            <a:r>
              <a:rPr lang="en-US" sz="2600" dirty="0" err="1" smtClean="0"/>
              <a:t>titik</a:t>
            </a:r>
            <a:r>
              <a:rPr lang="en-US" sz="2600" dirty="0" smtClean="0"/>
              <a:t>.     </a:t>
            </a:r>
          </a:p>
          <a:p>
            <a:pPr marL="744538" indent="-744538">
              <a:buNone/>
            </a:pPr>
            <a:r>
              <a:rPr lang="en-US" sz="2600" dirty="0" smtClean="0"/>
              <a:t>    </a:t>
            </a:r>
          </a:p>
          <a:p>
            <a:pPr marL="744538" indent="-744538">
              <a:buNone/>
            </a:pPr>
            <a:r>
              <a:rPr lang="en-US" sz="2600" dirty="0" smtClean="0"/>
              <a:t>	</a:t>
            </a:r>
            <a:r>
              <a:rPr lang="en-US" sz="2600" dirty="0" err="1" smtClean="0"/>
              <a:t>Kurva</a:t>
            </a:r>
            <a:r>
              <a:rPr lang="en-US" sz="2600" dirty="0" smtClean="0"/>
              <a:t> </a:t>
            </a:r>
            <a:r>
              <a:rPr lang="en-US" sz="2600" dirty="0" err="1" smtClean="0"/>
              <a:t>tersebut</a:t>
            </a:r>
            <a:r>
              <a:rPr lang="en-US" sz="2600" dirty="0" smtClean="0"/>
              <a:t> </a:t>
            </a:r>
            <a:r>
              <a:rPr lang="en-US" sz="2600" dirty="0" err="1" smtClean="0"/>
              <a:t>cukup</a:t>
            </a:r>
            <a:r>
              <a:rPr lang="en-US" sz="2600" dirty="0" smtClean="0"/>
              <a:t> </a:t>
            </a:r>
            <a:r>
              <a:rPr lang="en-US" sz="2600" dirty="0" err="1" smtClean="0"/>
              <a:t>hanya</a:t>
            </a:r>
            <a:r>
              <a:rPr lang="en-US" sz="2600" dirty="0" smtClean="0"/>
              <a:t> </a:t>
            </a:r>
            <a:r>
              <a:rPr lang="en-US" sz="2600" dirty="0" err="1" smtClean="0"/>
              <a:t>mewakili</a:t>
            </a:r>
            <a:r>
              <a:rPr lang="en-US" sz="2600" dirty="0" smtClean="0"/>
              <a:t> </a:t>
            </a:r>
            <a:r>
              <a:rPr lang="en-US" sz="2600" dirty="0" err="1" smtClean="0"/>
              <a:t>kecenderungan</a:t>
            </a:r>
            <a:r>
              <a:rPr lang="en-US" sz="2600" dirty="0" smtClean="0"/>
              <a:t>  (</a:t>
            </a:r>
            <a:r>
              <a:rPr lang="en-US" sz="2600" i="1" dirty="0" smtClean="0"/>
              <a:t>trend</a:t>
            </a:r>
            <a:r>
              <a:rPr lang="en-US" sz="2600" dirty="0" smtClean="0"/>
              <a:t>) </a:t>
            </a:r>
            <a:r>
              <a:rPr lang="en-US" sz="2600" dirty="0" err="1" smtClean="0"/>
              <a:t>titik</a:t>
            </a:r>
            <a:r>
              <a:rPr lang="en-US" sz="2600" dirty="0" smtClean="0"/>
              <a:t> data, </a:t>
            </a:r>
            <a:r>
              <a:rPr lang="en-US" sz="2600" dirty="0" err="1" smtClean="0"/>
              <a:t>yakni</a:t>
            </a:r>
            <a:r>
              <a:rPr lang="en-US" sz="2600" dirty="0" smtClean="0"/>
              <a:t> </a:t>
            </a:r>
            <a:r>
              <a:rPr lang="en-US" sz="2600" dirty="0" err="1" smtClean="0"/>
              <a:t>kurva</a:t>
            </a:r>
            <a:r>
              <a:rPr lang="en-US" sz="2600" dirty="0" smtClean="0"/>
              <a:t> </a:t>
            </a:r>
            <a:r>
              <a:rPr lang="en-US" sz="2600" dirty="0" err="1" smtClean="0"/>
              <a:t>mengikuti</a:t>
            </a:r>
            <a:r>
              <a:rPr lang="en-US" sz="2600" dirty="0" smtClean="0"/>
              <a:t> </a:t>
            </a:r>
            <a:r>
              <a:rPr lang="en-US" sz="2600" dirty="0" err="1" smtClean="0"/>
              <a:t>pola</a:t>
            </a:r>
            <a:r>
              <a:rPr lang="en-US" sz="2600" dirty="0" smtClean="0"/>
              <a:t> </a:t>
            </a:r>
            <a:r>
              <a:rPr lang="en-US" sz="2600" dirty="0" err="1" smtClean="0"/>
              <a:t>titik</a:t>
            </a:r>
            <a:r>
              <a:rPr lang="en-US" sz="2600" dirty="0" smtClean="0"/>
              <a:t> </a:t>
            </a:r>
            <a:r>
              <a:rPr lang="en-US" sz="2600" dirty="0" err="1" smtClean="0"/>
              <a:t>sebagai</a:t>
            </a:r>
            <a:r>
              <a:rPr lang="en-US" sz="2600" dirty="0" smtClean="0"/>
              <a:t> </a:t>
            </a:r>
            <a:r>
              <a:rPr lang="en-US" sz="2600" dirty="0" err="1" smtClean="0"/>
              <a:t>suatu</a:t>
            </a:r>
            <a:r>
              <a:rPr lang="en-US" sz="2600" dirty="0" smtClean="0"/>
              <a:t> </a:t>
            </a:r>
            <a:r>
              <a:rPr lang="en-US" sz="2600" dirty="0" err="1" smtClean="0"/>
              <a:t>kelompok</a:t>
            </a:r>
            <a:r>
              <a:rPr lang="en-US" sz="2600" dirty="0" smtClean="0"/>
              <a:t>.</a:t>
            </a:r>
          </a:p>
          <a:p>
            <a:pPr marL="744538" indent="-744538">
              <a:buNone/>
            </a:pPr>
            <a:r>
              <a:rPr lang="en-US" sz="2600" dirty="0" smtClean="0"/>
              <a:t>		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 dirty="0" err="1"/>
              <a:t>Polinom</a:t>
            </a:r>
            <a:r>
              <a:rPr lang="en-US" sz="3600" b="1" dirty="0"/>
              <a:t> </a:t>
            </a:r>
            <a:r>
              <a:rPr lang="en-US" sz="3600" b="1" dirty="0" smtClean="0"/>
              <a:t>Newton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Polinom</a:t>
            </a:r>
            <a:r>
              <a:rPr lang="en-US" sz="2400" dirty="0" smtClean="0"/>
              <a:t> Lagrange </a:t>
            </a:r>
            <a:r>
              <a:rPr lang="en-US" sz="2400" dirty="0" err="1" smtClean="0"/>
              <a:t>kurang</a:t>
            </a:r>
            <a:r>
              <a:rPr lang="en-US" sz="2400" dirty="0" smtClean="0"/>
              <a:t> </a:t>
            </a:r>
            <a:r>
              <a:rPr lang="en-US" sz="2400" dirty="0" err="1" smtClean="0"/>
              <a:t>disukai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praktek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alasan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komputasi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dibutuhkan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kali </a:t>
            </a:r>
            <a:r>
              <a:rPr lang="en-US" sz="2400" dirty="0" err="1" smtClean="0"/>
              <a:t>interpolasi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. </a:t>
            </a:r>
            <a:r>
              <a:rPr lang="en-US" sz="2400" dirty="0" err="1" smtClean="0"/>
              <a:t>Interpolasi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i="1" dirty="0" smtClean="0"/>
              <a:t>x</a:t>
            </a:r>
            <a:r>
              <a:rPr lang="en-US" sz="2400" dirty="0" smtClean="0"/>
              <a:t> yang lain </a:t>
            </a:r>
            <a:r>
              <a:rPr lang="en-US" sz="2400" dirty="0" err="1" smtClean="0"/>
              <a:t>memerlukan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komputasi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komputasi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sebelumnya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data </a:t>
            </a:r>
            <a:r>
              <a:rPr lang="en-US" sz="2400" dirty="0" err="1" smtClean="0"/>
              <a:t>meningkat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menurun</a:t>
            </a:r>
            <a:r>
              <a:rPr lang="en-US" sz="2400" dirty="0" smtClean="0"/>
              <a:t>,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komputasi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sebelumnya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. Hal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disebakan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n</a:t>
            </a:r>
            <a:r>
              <a:rPr lang="en-US" sz="2400" baseline="-25000" dirty="0" smtClean="0"/>
              <a:t>-1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Lagrange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err="1" smtClean="0"/>
              <a:t>Alternatif</a:t>
            </a:r>
            <a:r>
              <a:rPr lang="en-US" sz="2600" dirty="0" smtClean="0"/>
              <a:t>: </a:t>
            </a:r>
            <a:r>
              <a:rPr lang="en-US" sz="2600" dirty="0" err="1" smtClean="0"/>
              <a:t>polinom</a:t>
            </a:r>
            <a:r>
              <a:rPr lang="en-US" sz="2600" dirty="0" smtClean="0"/>
              <a:t> Newton</a:t>
            </a:r>
          </a:p>
          <a:p>
            <a:endParaRPr lang="en-US" sz="2600" dirty="0" smtClean="0"/>
          </a:p>
          <a:p>
            <a:r>
              <a:rPr lang="en-US" sz="2600" dirty="0" err="1" smtClean="0"/>
              <a:t>Polinom</a:t>
            </a:r>
            <a:r>
              <a:rPr lang="en-US" sz="2600" dirty="0" smtClean="0"/>
              <a:t> Newton </a:t>
            </a:r>
            <a:r>
              <a:rPr lang="en-US" sz="2600" dirty="0" err="1" smtClean="0"/>
              <a:t>dinyatakan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hubungan</a:t>
            </a:r>
            <a:r>
              <a:rPr lang="en-US" sz="2600" dirty="0" smtClean="0"/>
              <a:t> </a:t>
            </a:r>
            <a:r>
              <a:rPr lang="en-US" sz="2600" dirty="0" err="1" smtClean="0"/>
              <a:t>rekursif</a:t>
            </a:r>
            <a:r>
              <a:rPr lang="en-US" sz="2600" dirty="0" smtClean="0"/>
              <a:t> </a:t>
            </a:r>
            <a:r>
              <a:rPr lang="en-US" sz="2600" dirty="0" err="1" smtClean="0"/>
              <a:t>sebagai</a:t>
            </a:r>
            <a:r>
              <a:rPr lang="en-US" sz="2600" dirty="0" smtClean="0"/>
              <a:t> </a:t>
            </a:r>
            <a:r>
              <a:rPr lang="en-US" sz="2600" dirty="0" err="1" smtClean="0"/>
              <a:t>berikut</a:t>
            </a:r>
            <a:r>
              <a:rPr lang="en-US" sz="2600" dirty="0" smtClean="0"/>
              <a:t>:</a:t>
            </a:r>
          </a:p>
          <a:p>
            <a:pPr>
              <a:buNone/>
            </a:pPr>
            <a:r>
              <a:rPr lang="en-US" sz="2600" dirty="0" smtClean="0"/>
              <a:t>	(</a:t>
            </a:r>
            <a:r>
              <a:rPr lang="en-US" sz="2600" dirty="0" err="1" smtClean="0"/>
              <a:t>i</a:t>
            </a:r>
            <a:r>
              <a:rPr lang="en-US" sz="2600" dirty="0" smtClean="0"/>
              <a:t>)   </a:t>
            </a:r>
            <a:r>
              <a:rPr lang="en-US" sz="2600" dirty="0" err="1" smtClean="0"/>
              <a:t>rekurens</a:t>
            </a:r>
            <a:r>
              <a:rPr lang="en-US" sz="2600" dirty="0" smtClean="0"/>
              <a:t>:  </a:t>
            </a:r>
            <a:r>
              <a:rPr lang="en-US" sz="2600" i="1" dirty="0" err="1" smtClean="0"/>
              <a:t>p</a:t>
            </a:r>
            <a:r>
              <a:rPr lang="en-US" sz="2600" i="1" baseline="-25000" dirty="0" err="1" smtClean="0"/>
              <a:t>n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) =  </a:t>
            </a:r>
            <a:r>
              <a:rPr lang="en-US" sz="2600" i="1" dirty="0" smtClean="0"/>
              <a:t>p</a:t>
            </a:r>
            <a:r>
              <a:rPr lang="en-US" sz="2600" i="1" baseline="-25000" dirty="0" smtClean="0"/>
              <a:t>n</a:t>
            </a:r>
            <a:r>
              <a:rPr lang="en-US" sz="2600" baseline="-25000" dirty="0" smtClean="0"/>
              <a:t>-1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) + </a:t>
            </a:r>
            <a:r>
              <a:rPr lang="en-US" sz="2600" i="1" dirty="0" smtClean="0"/>
              <a:t>a</a:t>
            </a:r>
            <a:r>
              <a:rPr lang="en-US" sz="2600" i="1" baseline="-25000" dirty="0" smtClean="0"/>
              <a:t>n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)(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) … 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i="1" baseline="-25000" dirty="0" smtClean="0"/>
              <a:t>n</a:t>
            </a:r>
            <a:r>
              <a:rPr lang="en-US" sz="2600" baseline="-25000" dirty="0" smtClean="0"/>
              <a:t>-1</a:t>
            </a:r>
            <a:r>
              <a:rPr lang="en-US" sz="2600" dirty="0" smtClean="0"/>
              <a:t>)	</a:t>
            </a:r>
          </a:p>
          <a:p>
            <a:pPr>
              <a:buNone/>
            </a:pPr>
            <a:r>
              <a:rPr lang="en-US" sz="2600" dirty="0" smtClean="0"/>
              <a:t>	(ii)  basis:  </a:t>
            </a:r>
            <a:r>
              <a:rPr lang="en-US" sz="2600" i="1" dirty="0" smtClean="0"/>
              <a:t>p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) =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0</a:t>
            </a:r>
          </a:p>
          <a:p>
            <a:pPr>
              <a:buNone/>
            </a:pPr>
            <a:endParaRPr lang="en-US" sz="2600" baseline="-25000" dirty="0" smtClean="0"/>
          </a:p>
          <a:p>
            <a:r>
              <a:rPr lang="en-US" sz="2600" dirty="0" err="1" smtClean="0"/>
              <a:t>Jadi</a:t>
            </a:r>
            <a:r>
              <a:rPr lang="en-US" sz="2600" dirty="0" smtClean="0"/>
              <a:t>, </a:t>
            </a:r>
            <a:r>
              <a:rPr lang="en-US" sz="2600" dirty="0" err="1" smtClean="0"/>
              <a:t>tahapan</a:t>
            </a:r>
            <a:r>
              <a:rPr lang="en-US" sz="2600" dirty="0" smtClean="0"/>
              <a:t> </a:t>
            </a:r>
            <a:r>
              <a:rPr lang="en-US" sz="2600" dirty="0" err="1" smtClean="0"/>
              <a:t>pembentukan</a:t>
            </a:r>
            <a:r>
              <a:rPr lang="en-US" sz="2600" dirty="0" smtClean="0"/>
              <a:t> </a:t>
            </a:r>
            <a:r>
              <a:rPr lang="en-US" sz="2600" dirty="0" err="1" smtClean="0"/>
              <a:t>polinom</a:t>
            </a:r>
            <a:r>
              <a:rPr lang="en-US" sz="2600" dirty="0" smtClean="0"/>
              <a:t> Newton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dirty="0" err="1" smtClean="0"/>
              <a:t>sebagai</a:t>
            </a:r>
            <a:r>
              <a:rPr lang="en-US" sz="2600" dirty="0" smtClean="0"/>
              <a:t> </a:t>
            </a:r>
            <a:r>
              <a:rPr lang="en-US" sz="2600" dirty="0" err="1" smtClean="0"/>
              <a:t>berikut</a:t>
            </a:r>
            <a:r>
              <a:rPr lang="en-US" sz="2600" dirty="0" smtClean="0"/>
              <a:t>:</a:t>
            </a:r>
          </a:p>
          <a:p>
            <a:pPr>
              <a:buNone/>
            </a:pPr>
            <a:r>
              <a:rPr lang="en-US" sz="2600" dirty="0" smtClean="0"/>
              <a:t>		   </a:t>
            </a:r>
            <a:r>
              <a:rPr lang="en-US" sz="2600" i="1" dirty="0" smtClean="0"/>
              <a:t>p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) 	  =  </a:t>
            </a:r>
            <a:r>
              <a:rPr lang="en-US" sz="2600" i="1" dirty="0" smtClean="0"/>
              <a:t>p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) +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)</a:t>
            </a:r>
          </a:p>
          <a:p>
            <a:pPr>
              <a:buNone/>
            </a:pPr>
            <a:r>
              <a:rPr lang="en-US" sz="2600" dirty="0" smtClean="0"/>
              <a:t>	         	  = 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 +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)</a:t>
            </a:r>
          </a:p>
          <a:p>
            <a:pPr>
              <a:buNone/>
            </a:pPr>
            <a:r>
              <a:rPr lang="en-US" sz="2600" dirty="0" smtClean="0"/>
              <a:t> </a:t>
            </a:r>
          </a:p>
          <a:p>
            <a:pPr>
              <a:buNone/>
            </a:pPr>
            <a:r>
              <a:rPr lang="en-US" sz="2600" dirty="0" smtClean="0"/>
              <a:t>		   </a:t>
            </a:r>
            <a:r>
              <a:rPr lang="en-US" sz="2600" i="1" dirty="0" smtClean="0"/>
              <a:t>p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) 	=  </a:t>
            </a:r>
            <a:r>
              <a:rPr lang="en-US" sz="2600" i="1" dirty="0" smtClean="0"/>
              <a:t>p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) +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)(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)</a:t>
            </a:r>
          </a:p>
          <a:p>
            <a:pPr>
              <a:buNone/>
            </a:pPr>
            <a:r>
              <a:rPr lang="en-US" sz="2600" dirty="0" smtClean="0"/>
              <a:t>	         	= 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 +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) +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)(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)</a:t>
            </a:r>
          </a:p>
          <a:p>
            <a:pPr>
              <a:buNone/>
            </a:pPr>
            <a:r>
              <a:rPr lang="en-US" sz="2600" dirty="0" smtClean="0"/>
              <a:t> </a:t>
            </a:r>
          </a:p>
          <a:p>
            <a:pPr>
              <a:buNone/>
            </a:pPr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97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i="1" dirty="0" smtClean="0"/>
              <a:t>	</a:t>
            </a:r>
            <a:r>
              <a:rPr lang="en-US" sz="2600" i="1" dirty="0" smtClean="0"/>
              <a:t>p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) =  </a:t>
            </a:r>
            <a:r>
              <a:rPr lang="en-US" sz="2600" i="1" dirty="0" smtClean="0"/>
              <a:t>p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) +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)(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)(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)</a:t>
            </a:r>
          </a:p>
          <a:p>
            <a:pPr>
              <a:buNone/>
            </a:pPr>
            <a:r>
              <a:rPr lang="en-US" sz="2600" dirty="0" smtClean="0"/>
              <a:t>	        	= 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 +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) +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)(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) +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)(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)(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)</a:t>
            </a:r>
          </a:p>
          <a:p>
            <a:pPr>
              <a:buNone/>
            </a:pPr>
            <a:r>
              <a:rPr lang="en-US" sz="2600" dirty="0" smtClean="0"/>
              <a:t>	 		</a:t>
            </a:r>
          </a:p>
          <a:p>
            <a:pPr>
              <a:buNone/>
            </a:pPr>
            <a:r>
              <a:rPr lang="en-US" sz="2600" dirty="0" smtClean="0"/>
              <a:t>	</a:t>
            </a:r>
            <a:r>
              <a:rPr lang="en-US" sz="2600" i="1" dirty="0" err="1" smtClean="0"/>
              <a:t>p</a:t>
            </a:r>
            <a:r>
              <a:rPr lang="en-US" sz="2600" i="1" baseline="-25000" dirty="0" err="1" smtClean="0"/>
              <a:t>n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) =  </a:t>
            </a:r>
            <a:r>
              <a:rPr lang="en-US" sz="2600" i="1" dirty="0" smtClean="0"/>
              <a:t>p</a:t>
            </a:r>
            <a:r>
              <a:rPr lang="en-US" sz="2600" i="1" baseline="-25000" dirty="0" smtClean="0"/>
              <a:t>n</a:t>
            </a:r>
            <a:r>
              <a:rPr lang="en-US" sz="2600" baseline="-25000" dirty="0" smtClean="0"/>
              <a:t>-1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) + </a:t>
            </a:r>
            <a:r>
              <a:rPr lang="en-US" sz="2600" i="1" dirty="0" smtClean="0"/>
              <a:t>a</a:t>
            </a:r>
            <a:r>
              <a:rPr lang="en-US" sz="2600" i="1" baseline="-25000" dirty="0" smtClean="0"/>
              <a:t>n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)(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) … 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i="1" baseline="-25000" dirty="0" smtClean="0"/>
              <a:t>n</a:t>
            </a:r>
            <a:r>
              <a:rPr lang="en-US" sz="2600" baseline="-25000" dirty="0" smtClean="0"/>
              <a:t>-1</a:t>
            </a:r>
            <a:r>
              <a:rPr lang="en-US" sz="2600" dirty="0" smtClean="0"/>
              <a:t>)</a:t>
            </a:r>
          </a:p>
          <a:p>
            <a:pPr>
              <a:buNone/>
            </a:pPr>
            <a:r>
              <a:rPr lang="en-US" sz="2600" dirty="0" smtClean="0"/>
              <a:t>	         = 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 +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) +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)(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) +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)(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)(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) </a:t>
            </a:r>
          </a:p>
          <a:p>
            <a:pPr>
              <a:buNone/>
            </a:pPr>
            <a:r>
              <a:rPr lang="en-US" sz="2600" dirty="0" smtClean="0"/>
              <a:t>		     +  …  + </a:t>
            </a:r>
            <a:r>
              <a:rPr lang="en-US" sz="2600" i="1" dirty="0" smtClean="0"/>
              <a:t>a</a:t>
            </a:r>
            <a:r>
              <a:rPr lang="en-US" sz="2600" i="1" baseline="-25000" dirty="0" smtClean="0"/>
              <a:t>n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)(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) … (</a:t>
            </a:r>
            <a:r>
              <a:rPr lang="en-US" sz="2600" i="1" dirty="0" smtClean="0"/>
              <a:t>x</a:t>
            </a:r>
            <a:r>
              <a:rPr lang="en-US" sz="2600" dirty="0" smtClean="0"/>
              <a:t> - </a:t>
            </a:r>
            <a:r>
              <a:rPr lang="en-US" sz="2600" i="1" dirty="0" smtClean="0"/>
              <a:t>x</a:t>
            </a:r>
            <a:r>
              <a:rPr lang="en-US" sz="2600" i="1" baseline="-25000" dirty="0" smtClean="0"/>
              <a:t>n</a:t>
            </a:r>
            <a:r>
              <a:rPr lang="en-US" sz="2600" baseline="-25000" dirty="0" smtClean="0"/>
              <a:t>-1</a:t>
            </a:r>
            <a:r>
              <a:rPr lang="en-US" sz="2600" dirty="0" smtClean="0"/>
              <a:t>)	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err="1" smtClean="0"/>
              <a:t>Nilai</a:t>
            </a:r>
            <a:r>
              <a:rPr lang="en-US" sz="2600" dirty="0" smtClean="0"/>
              <a:t> </a:t>
            </a:r>
            <a:r>
              <a:rPr lang="en-US" sz="2600" dirty="0" err="1" smtClean="0"/>
              <a:t>konstanta</a:t>
            </a:r>
            <a:r>
              <a:rPr lang="en-US" sz="2600" dirty="0" smtClean="0"/>
              <a:t>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,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, 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, ..., </a:t>
            </a:r>
            <a:r>
              <a:rPr lang="en-US" sz="2600" i="1" dirty="0" smtClean="0"/>
              <a:t>a</a:t>
            </a:r>
            <a:r>
              <a:rPr lang="en-US" sz="2600" i="1" baseline="-25000" dirty="0" smtClean="0"/>
              <a:t>n</a:t>
            </a:r>
            <a:r>
              <a:rPr lang="en-US" sz="2600" dirty="0" smtClean="0"/>
              <a:t> </a:t>
            </a:r>
            <a:r>
              <a:rPr lang="en-US" sz="2600" dirty="0" err="1" smtClean="0"/>
              <a:t>merupakan</a:t>
            </a:r>
            <a:r>
              <a:rPr lang="en-US" sz="2600" dirty="0" smtClean="0"/>
              <a:t> </a:t>
            </a:r>
            <a:r>
              <a:rPr lang="en-US" sz="2600" dirty="0" err="1" smtClean="0"/>
              <a:t>nilai</a:t>
            </a:r>
            <a:r>
              <a:rPr lang="en-US" sz="2600" dirty="0" smtClean="0"/>
              <a:t> </a:t>
            </a:r>
            <a:r>
              <a:rPr lang="en-US" sz="2600" dirty="0" err="1" smtClean="0"/>
              <a:t>selisih-terbagi</a:t>
            </a:r>
            <a:r>
              <a:rPr lang="en-US" sz="2600" dirty="0" smtClean="0"/>
              <a:t>, (</a:t>
            </a:r>
            <a:r>
              <a:rPr lang="en-US" sz="2600" i="1" dirty="0" smtClean="0"/>
              <a:t>divided-</a:t>
            </a:r>
            <a:r>
              <a:rPr lang="en-US" sz="2600" i="1" dirty="0" err="1" smtClean="0"/>
              <a:t>diffrence</a:t>
            </a:r>
            <a:r>
              <a:rPr lang="en-US" sz="2600" dirty="0" smtClean="0"/>
              <a:t>)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nilai</a:t>
            </a:r>
            <a:r>
              <a:rPr lang="en-US" sz="2600" dirty="0" smtClean="0"/>
              <a:t> </a:t>
            </a:r>
            <a:r>
              <a:rPr lang="en-US" sz="2600" dirty="0" err="1" smtClean="0"/>
              <a:t>masing-masing</a:t>
            </a:r>
            <a:r>
              <a:rPr lang="en-US" sz="2600" dirty="0" smtClean="0"/>
              <a:t>: </a:t>
            </a:r>
          </a:p>
          <a:p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		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 = </a:t>
            </a:r>
            <a:r>
              <a:rPr lang="en-US" sz="2600" i="1" dirty="0" smtClean="0"/>
              <a:t>f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)</a:t>
            </a:r>
          </a:p>
          <a:p>
            <a:pPr>
              <a:buNone/>
            </a:pPr>
            <a:r>
              <a:rPr lang="en-US" sz="2600" dirty="0" smtClean="0"/>
              <a:t>		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 = </a:t>
            </a:r>
            <a:r>
              <a:rPr lang="en-US" sz="2600" i="1" dirty="0" smtClean="0"/>
              <a:t>f </a:t>
            </a:r>
            <a:r>
              <a:rPr lang="en-US" sz="2600" dirty="0" smtClean="0"/>
              <a:t>[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,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]</a:t>
            </a:r>
          </a:p>
          <a:p>
            <a:pPr>
              <a:buNone/>
            </a:pPr>
            <a:r>
              <a:rPr lang="en-US" sz="2600" dirty="0" smtClean="0"/>
              <a:t>		</a:t>
            </a:r>
            <a:r>
              <a:rPr lang="en-US" sz="2600" i="1" dirty="0" smtClean="0"/>
              <a:t>a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= </a:t>
            </a:r>
            <a:r>
              <a:rPr lang="en-US" sz="2600" i="1" dirty="0" smtClean="0"/>
              <a:t>f </a:t>
            </a:r>
            <a:r>
              <a:rPr lang="en-US" sz="2600" dirty="0" smtClean="0"/>
              <a:t>[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,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,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]</a:t>
            </a:r>
          </a:p>
          <a:p>
            <a:pPr>
              <a:buNone/>
            </a:pPr>
            <a:r>
              <a:rPr lang="en-US" sz="2600" dirty="0" smtClean="0"/>
              <a:t>		 </a:t>
            </a:r>
            <a:r>
              <a:rPr lang="en-US" sz="2600" dirty="0" smtClean="0">
                <a:sym typeface="Symbol"/>
              </a:rPr>
              <a:t>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		</a:t>
            </a:r>
            <a:r>
              <a:rPr lang="en-US" sz="2600" i="1" dirty="0" smtClean="0"/>
              <a:t>a</a:t>
            </a:r>
            <a:r>
              <a:rPr lang="en-US" sz="2600" i="1" baseline="-25000" dirty="0" smtClean="0"/>
              <a:t>n</a:t>
            </a:r>
            <a:r>
              <a:rPr lang="en-US" sz="2600" dirty="0" smtClean="0"/>
              <a:t> = </a:t>
            </a:r>
            <a:r>
              <a:rPr lang="en-US" sz="2600" i="1" dirty="0" smtClean="0"/>
              <a:t>f </a:t>
            </a:r>
            <a:r>
              <a:rPr lang="en-US" sz="2600" dirty="0" smtClean="0"/>
              <a:t>[</a:t>
            </a:r>
            <a:r>
              <a:rPr lang="en-US" sz="2600" i="1" dirty="0" err="1" smtClean="0"/>
              <a:t>x</a:t>
            </a:r>
            <a:r>
              <a:rPr lang="en-US" sz="2600" i="1" baseline="-25000" dirty="0" err="1" smtClean="0"/>
              <a:t>n</a:t>
            </a:r>
            <a:r>
              <a:rPr lang="en-US" sz="2600" dirty="0" smtClean="0"/>
              <a:t>, </a:t>
            </a:r>
            <a:r>
              <a:rPr lang="en-US" sz="2600" i="1" dirty="0" smtClean="0"/>
              <a:t>x</a:t>
            </a:r>
            <a:r>
              <a:rPr lang="en-US" sz="2600" i="1" baseline="-25000" dirty="0" smtClean="0"/>
              <a:t>n</a:t>
            </a:r>
            <a:r>
              <a:rPr lang="en-US" sz="2600" baseline="-25000" dirty="0" smtClean="0"/>
              <a:t>-1</a:t>
            </a:r>
            <a:r>
              <a:rPr lang="en-US" sz="2600" dirty="0" smtClean="0"/>
              <a:t>, …,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,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]</a:t>
            </a:r>
          </a:p>
          <a:p>
            <a:pPr>
              <a:buNone/>
            </a:pPr>
            <a:r>
              <a:rPr lang="en-US" sz="2600" dirty="0" smtClean="0"/>
              <a:t>	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315394" name="Object 2"/>
          <p:cNvGraphicFramePr>
            <a:graphicFrameLocks noChangeAspect="1"/>
          </p:cNvGraphicFramePr>
          <p:nvPr/>
        </p:nvGraphicFramePr>
        <p:xfrm>
          <a:off x="304800" y="1828800"/>
          <a:ext cx="8686800" cy="3122613"/>
        </p:xfrm>
        <a:graphic>
          <a:graphicData uri="http://schemas.openxmlformats.org/presentationml/2006/ole">
            <p:oleObj spid="_x0000_s315394" name="Document" r:id="rId3" imgW="4583174" imgH="1650797" progId="Word.Document.12">
              <p:embed/>
            </p:oleObj>
          </a:graphicData>
        </a:graphic>
      </p:graphicFrame>
      <p:sp>
        <p:nvSpPr>
          <p:cNvPr id="315395" name="Rectangle 3"/>
          <p:cNvSpPr>
            <a:spLocks noChangeArrowheads="1"/>
          </p:cNvSpPr>
          <p:nvPr/>
        </p:nvSpPr>
        <p:spPr bwMode="auto">
          <a:xfrm>
            <a:off x="838200" y="1143000"/>
            <a:ext cx="2754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971550" algn="l"/>
                <a:tab pos="1600200" algn="l"/>
                <a:tab pos="2514600" algn="l"/>
                <a:tab pos="3829050" algn="l"/>
                <a:tab pos="4057650" algn="l"/>
                <a:tab pos="428625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yang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82000" cy="55927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demikian</a:t>
            </a:r>
            <a:r>
              <a:rPr lang="en-US" sz="2400" dirty="0" smtClean="0"/>
              <a:t> 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Newton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ditulis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rekursif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(</a:t>
            </a:r>
            <a:r>
              <a:rPr lang="en-US" sz="2400" dirty="0" err="1" smtClean="0"/>
              <a:t>i</a:t>
            </a:r>
            <a:r>
              <a:rPr lang="en-US" sz="2400" dirty="0" smtClean="0"/>
              <a:t>)   </a:t>
            </a:r>
            <a:r>
              <a:rPr lang="en-US" sz="2400" dirty="0" err="1" smtClean="0"/>
              <a:t>rekurens</a:t>
            </a:r>
            <a:r>
              <a:rPr lang="en-US" sz="2400" dirty="0" smtClean="0"/>
              <a:t>:  </a:t>
            </a:r>
          </a:p>
          <a:p>
            <a:pPr>
              <a:buNone/>
            </a:pPr>
            <a:r>
              <a:rPr lang="en-US" sz="2400" dirty="0" smtClean="0"/>
              <a:t>	      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=  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n</a:t>
            </a:r>
            <a:r>
              <a:rPr lang="en-US" sz="2400" baseline="-25000" dirty="0" smtClean="0"/>
              <a:t>-1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+ (</a:t>
            </a:r>
            <a:r>
              <a:rPr lang="en-US" sz="2400" i="1" dirty="0" smtClean="0"/>
              <a:t>x</a:t>
            </a:r>
            <a:r>
              <a:rPr lang="en-US" sz="2400" dirty="0" smtClean="0"/>
              <a:t> -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 (</a:t>
            </a:r>
            <a:r>
              <a:rPr lang="en-US" sz="2400" i="1" dirty="0" smtClean="0"/>
              <a:t>x</a:t>
            </a:r>
            <a:r>
              <a:rPr lang="en-US" sz="2400" dirty="0" smtClean="0"/>
              <a:t> -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… (</a:t>
            </a:r>
            <a:r>
              <a:rPr lang="en-US" sz="2400" i="1" dirty="0" smtClean="0"/>
              <a:t>x</a:t>
            </a:r>
            <a:r>
              <a:rPr lang="en-US" sz="2400" dirty="0" smtClean="0"/>
              <a:t> -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n</a:t>
            </a:r>
            <a:r>
              <a:rPr lang="en-US" sz="2400" baseline="-25000" dirty="0" smtClean="0"/>
              <a:t>-1</a:t>
            </a:r>
            <a:r>
              <a:rPr lang="en-US" sz="2400" dirty="0" smtClean="0"/>
              <a:t>)  </a:t>
            </a:r>
            <a:r>
              <a:rPr lang="en-US" sz="2400" i="1" dirty="0" smtClean="0"/>
              <a:t>f </a:t>
            </a:r>
            <a:r>
              <a:rPr lang="en-US" sz="2400" dirty="0" smtClean="0"/>
              <a:t>[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n</a:t>
            </a:r>
            <a:r>
              <a:rPr lang="en-US" sz="2400" baseline="-25000" dirty="0" smtClean="0"/>
              <a:t>-1</a:t>
            </a:r>
            <a:r>
              <a:rPr lang="en-US" sz="2400" dirty="0" smtClean="0"/>
              <a:t>, …,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]</a:t>
            </a:r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(ii)  basis: </a:t>
            </a:r>
          </a:p>
          <a:p>
            <a:pPr>
              <a:buNone/>
            </a:pPr>
            <a:r>
              <a:rPr lang="en-US" sz="2400" dirty="0" smtClean="0"/>
              <a:t>	       </a:t>
            </a:r>
            <a:r>
              <a:rPr lang="en-US" sz="2400" i="1" dirty="0" smtClean="0"/>
              <a:t>p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= </a:t>
            </a:r>
            <a:r>
              <a:rPr lang="en-US" sz="2400" i="1" dirty="0" smtClean="0"/>
              <a:t>f 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 </a:t>
            </a:r>
          </a:p>
          <a:p>
            <a:pPr>
              <a:buNone/>
            </a:pPr>
            <a:r>
              <a:rPr lang="en-US" sz="2400" dirty="0" smtClean="0"/>
              <a:t> </a:t>
            </a:r>
          </a:p>
          <a:p>
            <a:pPr>
              <a:buNone/>
            </a:pPr>
            <a:r>
              <a:rPr lang="en-US" sz="2400" dirty="0" smtClean="0"/>
              <a:t> </a:t>
            </a:r>
          </a:p>
          <a:p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lengkap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= </a:t>
            </a:r>
            <a:r>
              <a:rPr lang="en-US" sz="2400" i="1" dirty="0" smtClean="0"/>
              <a:t>f 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  + (</a:t>
            </a:r>
            <a:r>
              <a:rPr lang="en-US" sz="2400" i="1" dirty="0" smtClean="0"/>
              <a:t>x</a:t>
            </a:r>
            <a:r>
              <a:rPr lang="en-US" sz="2400" dirty="0" smtClean="0"/>
              <a:t> -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</a:t>
            </a:r>
            <a:r>
              <a:rPr lang="en-US" sz="2400" i="1" dirty="0" smtClean="0"/>
              <a:t> f </a:t>
            </a:r>
            <a:r>
              <a:rPr lang="en-US" sz="2400" dirty="0" smtClean="0"/>
              <a:t>[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]  + (</a:t>
            </a:r>
            <a:r>
              <a:rPr lang="en-US" sz="2400" i="1" dirty="0" smtClean="0"/>
              <a:t>x</a:t>
            </a:r>
            <a:r>
              <a:rPr lang="en-US" sz="2400" dirty="0" smtClean="0"/>
              <a:t> -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)(</a:t>
            </a:r>
            <a:r>
              <a:rPr lang="en-US" sz="2400" i="1" dirty="0" smtClean="0"/>
              <a:t>x</a:t>
            </a:r>
            <a:r>
              <a:rPr lang="en-US" sz="2400" dirty="0" smtClean="0"/>
              <a:t> -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r>
              <a:rPr lang="en-US" sz="2400" i="1" dirty="0" smtClean="0"/>
              <a:t> f </a:t>
            </a:r>
            <a:r>
              <a:rPr lang="en-US" sz="2400" dirty="0" smtClean="0"/>
              <a:t>[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]  </a:t>
            </a:r>
          </a:p>
          <a:p>
            <a:pPr>
              <a:buNone/>
            </a:pPr>
            <a:r>
              <a:rPr lang="en-US" sz="2400" dirty="0" smtClean="0"/>
              <a:t>		   +  (</a:t>
            </a:r>
            <a:r>
              <a:rPr lang="en-US" sz="2400" i="1" dirty="0" smtClean="0"/>
              <a:t>x</a:t>
            </a:r>
            <a:r>
              <a:rPr lang="en-US" sz="2400" dirty="0" smtClean="0"/>
              <a:t> -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 (</a:t>
            </a:r>
            <a:r>
              <a:rPr lang="en-US" sz="2400" i="1" dirty="0" smtClean="0"/>
              <a:t>x</a:t>
            </a:r>
            <a:r>
              <a:rPr lang="en-US" sz="2400" dirty="0" smtClean="0"/>
              <a:t> -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… (</a:t>
            </a:r>
            <a:r>
              <a:rPr lang="en-US" sz="2400" i="1" dirty="0" smtClean="0"/>
              <a:t>x</a:t>
            </a:r>
            <a:r>
              <a:rPr lang="en-US" sz="2400" dirty="0" smtClean="0"/>
              <a:t> -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n</a:t>
            </a:r>
            <a:r>
              <a:rPr lang="en-US" sz="2400" baseline="-25000" dirty="0" smtClean="0"/>
              <a:t>-1</a:t>
            </a:r>
            <a:r>
              <a:rPr lang="en-US" sz="2400" dirty="0" smtClean="0"/>
              <a:t>)  </a:t>
            </a:r>
            <a:r>
              <a:rPr lang="en-US" sz="2400" i="1" dirty="0" smtClean="0"/>
              <a:t>f </a:t>
            </a:r>
            <a:r>
              <a:rPr lang="en-US" sz="2400" dirty="0" smtClean="0"/>
              <a:t>[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n</a:t>
            </a:r>
            <a:r>
              <a:rPr lang="en-US" sz="2400" baseline="-25000" dirty="0" smtClean="0"/>
              <a:t>-1</a:t>
            </a:r>
            <a:r>
              <a:rPr lang="en-US" sz="2400" dirty="0" smtClean="0"/>
              <a:t>, …,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]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selisih</a:t>
            </a:r>
            <a:r>
              <a:rPr lang="en-US" sz="2400" dirty="0" smtClean="0"/>
              <a:t> </a:t>
            </a:r>
            <a:r>
              <a:rPr lang="en-US" sz="2400" dirty="0" err="1" smtClean="0"/>
              <a:t>terbagi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dihitung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selisih-terbagi</a:t>
            </a:r>
            <a:r>
              <a:rPr lang="en-US" sz="2400" dirty="0" smtClean="0"/>
              <a:t>,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misalnya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selisih-terbagi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empat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(</a:t>
            </a:r>
            <a:r>
              <a:rPr lang="en-US" sz="2400" i="1" dirty="0" smtClean="0"/>
              <a:t>n </a:t>
            </a:r>
            <a:r>
              <a:rPr lang="en-US" sz="2400" dirty="0" smtClean="0"/>
              <a:t>= 3)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321538" name="Object 2"/>
          <p:cNvGraphicFramePr>
            <a:graphicFrameLocks noChangeAspect="1"/>
          </p:cNvGraphicFramePr>
          <p:nvPr/>
        </p:nvGraphicFramePr>
        <p:xfrm>
          <a:off x="690311" y="2819400"/>
          <a:ext cx="8301289" cy="2394441"/>
        </p:xfrm>
        <a:graphic>
          <a:graphicData uri="http://schemas.openxmlformats.org/presentationml/2006/ole">
            <p:oleObj spid="_x0000_s321538" name="Document" r:id="rId3" imgW="4738091" imgH="136623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15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function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 Newton(x:</a:t>
            </a: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real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; n:</a:t>
            </a: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integer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):</a:t>
            </a: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real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sz="4800" i="1" dirty="0" err="1" smtClean="0">
                <a:latin typeface="Courier New" pitchFamily="49" charset="0"/>
                <a:cs typeface="Courier New" pitchFamily="49" charset="0"/>
              </a:rPr>
              <a:t>Menghitung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 y = p(x), </a:t>
            </a:r>
            <a:r>
              <a:rPr lang="en-US" sz="4800" i="1" dirty="0" err="1" smtClean="0">
                <a:latin typeface="Courier New" pitchFamily="49" charset="0"/>
                <a:cs typeface="Courier New" pitchFamily="49" charset="0"/>
              </a:rPr>
              <a:t>dengan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 p(x) </a:t>
            </a:r>
            <a:r>
              <a:rPr lang="en-US" sz="4800" i="1" dirty="0" err="1" smtClean="0">
                <a:latin typeface="Courier New" pitchFamily="49" charset="0"/>
                <a:cs typeface="Courier New" pitchFamily="49" charset="0"/>
              </a:rPr>
              <a:t>adalah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800" i="1" dirty="0" err="1" smtClean="0">
                <a:latin typeface="Courier New" pitchFamily="49" charset="0"/>
                <a:cs typeface="Courier New" pitchFamily="49" charset="0"/>
              </a:rPr>
              <a:t>polinom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 Newton </a:t>
            </a:r>
            <a:r>
              <a:rPr lang="en-US" sz="4800" i="1" dirty="0" err="1" smtClean="0">
                <a:latin typeface="Courier New" pitchFamily="49" charset="0"/>
                <a:cs typeface="Courier New" pitchFamily="49" charset="0"/>
              </a:rPr>
              <a:t>derajat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 n.</a:t>
            </a:r>
            <a:endParaRPr lang="en-US" sz="4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800" i="1" dirty="0" err="1" smtClean="0">
                <a:latin typeface="Courier New" pitchFamily="49" charset="0"/>
                <a:cs typeface="Courier New" pitchFamily="49" charset="0"/>
              </a:rPr>
              <a:t>Titik-titik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 data </a:t>
            </a:r>
            <a:r>
              <a:rPr lang="en-US" sz="4800" i="1" dirty="0" err="1" smtClean="0">
                <a:latin typeface="Courier New" pitchFamily="49" charset="0"/>
                <a:cs typeface="Courier New" pitchFamily="49" charset="0"/>
              </a:rPr>
              <a:t>telah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800" i="1" dirty="0" err="1" smtClean="0">
                <a:latin typeface="Courier New" pitchFamily="49" charset="0"/>
                <a:cs typeface="Courier New" pitchFamily="49" charset="0"/>
              </a:rPr>
              <a:t>disimpan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800" i="1" dirty="0" err="1" smtClean="0">
                <a:latin typeface="Courier New" pitchFamily="49" charset="0"/>
                <a:cs typeface="Courier New" pitchFamily="49" charset="0"/>
              </a:rPr>
              <a:t>di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800" i="1" dirty="0" err="1" smtClean="0">
                <a:latin typeface="Courier New" pitchFamily="49" charset="0"/>
                <a:cs typeface="Courier New" pitchFamily="49" charset="0"/>
              </a:rPr>
              <a:t>dalam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800" i="1" dirty="0" err="1" smtClean="0">
                <a:latin typeface="Courier New" pitchFamily="49" charset="0"/>
                <a:cs typeface="Courier New" pitchFamily="49" charset="0"/>
              </a:rPr>
              <a:t>larik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 x[0..n] </a:t>
            </a:r>
            <a:r>
              <a:rPr lang="en-US" sz="4800" i="1" dirty="0" err="1" smtClean="0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 y[0..n] }</a:t>
            </a:r>
            <a:endParaRPr lang="en-US" sz="4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48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endParaRPr lang="en-US" sz="4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, k  : </a:t>
            </a: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integer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  ST : </a:t>
            </a: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array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[0..30, 0..30] </a:t>
            </a: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of real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;  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sz="4800" i="1" dirty="0" err="1" smtClean="0">
                <a:latin typeface="Courier New" pitchFamily="49" charset="0"/>
                <a:cs typeface="Courier New" pitchFamily="49" charset="0"/>
              </a:rPr>
              <a:t>menyimpan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800" i="1" dirty="0" err="1" smtClean="0">
                <a:latin typeface="Courier New" pitchFamily="49" charset="0"/>
                <a:cs typeface="Courier New" pitchFamily="49" charset="0"/>
              </a:rPr>
              <a:t>tabel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800" i="1" dirty="0" err="1" smtClean="0">
                <a:latin typeface="Courier New" pitchFamily="49" charset="0"/>
                <a:cs typeface="Courier New" pitchFamily="49" charset="0"/>
              </a:rPr>
              <a:t>selisih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800" i="1" dirty="0" err="1" smtClean="0">
                <a:latin typeface="Courier New" pitchFamily="49" charset="0"/>
                <a:cs typeface="Courier New" pitchFamily="49" charset="0"/>
              </a:rPr>
              <a:t>terbagi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4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800" dirty="0" err="1" smtClean="0">
                <a:latin typeface="Courier New" pitchFamily="49" charset="0"/>
                <a:cs typeface="Courier New" pitchFamily="49" charset="0"/>
              </a:rPr>
              <a:t>jumlah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4800" dirty="0" err="1" smtClean="0">
                <a:latin typeface="Courier New" pitchFamily="49" charset="0"/>
                <a:cs typeface="Courier New" pitchFamily="49" charset="0"/>
              </a:rPr>
              <a:t>suku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real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 </a:t>
            </a:r>
            <a:endParaRPr lang="en-US" sz="4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begin</a:t>
            </a:r>
            <a:endParaRPr lang="en-US" sz="4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 k:=0 </a:t>
            </a: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to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 n </a:t>
            </a: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do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sz="4800" i="1" dirty="0" err="1" smtClean="0">
                <a:latin typeface="Courier New" pitchFamily="49" charset="0"/>
                <a:cs typeface="Courier New" pitchFamily="49" charset="0"/>
              </a:rPr>
              <a:t>simpan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 y[k] </a:t>
            </a:r>
            <a:r>
              <a:rPr lang="en-US" sz="4800" i="1" dirty="0" err="1" smtClean="0">
                <a:latin typeface="Courier New" pitchFamily="49" charset="0"/>
                <a:cs typeface="Courier New" pitchFamily="49" charset="0"/>
              </a:rPr>
              <a:t>pada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800" i="1" dirty="0" err="1" smtClean="0">
                <a:latin typeface="Courier New" pitchFamily="49" charset="0"/>
                <a:cs typeface="Courier New" pitchFamily="49" charset="0"/>
              </a:rPr>
              <a:t>kolom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 0 </a:t>
            </a:r>
            <a:r>
              <a:rPr lang="en-US" sz="4800" i="1" dirty="0" err="1" smtClean="0">
                <a:latin typeface="Courier New" pitchFamily="49" charset="0"/>
                <a:cs typeface="Courier New" pitchFamily="49" charset="0"/>
              </a:rPr>
              <a:t>dari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800" i="1" dirty="0" err="1" smtClean="0">
                <a:latin typeface="Courier New" pitchFamily="49" charset="0"/>
                <a:cs typeface="Courier New" pitchFamily="49" charset="0"/>
              </a:rPr>
              <a:t>matriks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 ST }</a:t>
            </a:r>
            <a:endParaRPr lang="en-US" sz="4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     ST[k,0]:=y[k];		  </a:t>
            </a: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{end for}</a:t>
            </a:r>
            <a:endParaRPr lang="en-US" sz="4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 k:=1 </a:t>
            </a: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to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 n </a:t>
            </a: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do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sz="4800" i="1" dirty="0" err="1" smtClean="0">
                <a:latin typeface="Courier New" pitchFamily="49" charset="0"/>
                <a:cs typeface="Courier New" pitchFamily="49" charset="0"/>
              </a:rPr>
              <a:t>buat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800" i="1" dirty="0" err="1" smtClean="0">
                <a:latin typeface="Courier New" pitchFamily="49" charset="0"/>
                <a:cs typeface="Courier New" pitchFamily="49" charset="0"/>
              </a:rPr>
              <a:t>tabel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800" i="1" dirty="0" err="1" smtClean="0">
                <a:latin typeface="Courier New" pitchFamily="49" charset="0"/>
                <a:cs typeface="Courier New" pitchFamily="49" charset="0"/>
              </a:rPr>
              <a:t>selisih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800" i="1" dirty="0" err="1" smtClean="0">
                <a:latin typeface="Courier New" pitchFamily="49" charset="0"/>
                <a:cs typeface="Courier New" pitchFamily="49" charset="0"/>
              </a:rPr>
              <a:t>terbagi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4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:=0 </a:t>
            </a: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to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 n-k </a:t>
            </a: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do</a:t>
            </a:r>
            <a:endParaRPr lang="en-US" sz="4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	     ST[</a:t>
            </a:r>
            <a:r>
              <a:rPr lang="en-US" sz="4800" dirty="0" err="1" smtClean="0">
                <a:latin typeface="Courier New" pitchFamily="49" charset="0"/>
                <a:cs typeface="Courier New" pitchFamily="49" charset="0"/>
              </a:rPr>
              <a:t>i,k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]:=(ST[i+1,k-1] - ST[i,k-1])/(x[</a:t>
            </a:r>
            <a:r>
              <a:rPr lang="en-US" sz="4800" dirty="0" err="1" smtClean="0">
                <a:latin typeface="Courier New" pitchFamily="49" charset="0"/>
                <a:cs typeface="Courier New" pitchFamily="49" charset="0"/>
              </a:rPr>
              <a:t>i+k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]-x[</a:t>
            </a:r>
            <a:r>
              <a:rPr lang="en-US" sz="4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]);</a:t>
            </a: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{end for}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  {end for}</a:t>
            </a:r>
            <a:endParaRPr lang="en-US" sz="4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sz="4800" i="1" dirty="0" err="1" smtClean="0">
                <a:latin typeface="Courier New" pitchFamily="49" charset="0"/>
                <a:cs typeface="Courier New" pitchFamily="49" charset="0"/>
              </a:rPr>
              <a:t>hitung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 p(x) }</a:t>
            </a:r>
            <a:endParaRPr lang="en-US" sz="4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800" dirty="0" err="1" smtClean="0">
                <a:latin typeface="Courier New" pitchFamily="49" charset="0"/>
                <a:cs typeface="Courier New" pitchFamily="49" charset="0"/>
              </a:rPr>
              <a:t>jumlah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:=ST[0,0];</a:t>
            </a: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:=1 </a:t>
            </a: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to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 n </a:t>
            </a: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do </a:t>
            </a:r>
            <a:endParaRPr lang="en-US" sz="4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   begin</a:t>
            </a:r>
            <a:endParaRPr lang="en-US" sz="4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	   </a:t>
            </a:r>
            <a:r>
              <a:rPr lang="en-US" sz="4800" dirty="0" err="1" smtClean="0">
                <a:latin typeface="Courier New" pitchFamily="49" charset="0"/>
                <a:cs typeface="Courier New" pitchFamily="49" charset="0"/>
              </a:rPr>
              <a:t>suku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:=ST[0,i];	</a:t>
            </a: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	   </a:t>
            </a: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 k:=0 </a:t>
            </a: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to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 i-1 </a:t>
            </a: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do</a:t>
            </a:r>
            <a:endParaRPr lang="en-US" sz="4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	      </a:t>
            </a:r>
            <a:r>
              <a:rPr lang="en-US" sz="4800" dirty="0" err="1" smtClean="0">
                <a:latin typeface="Courier New" pitchFamily="49" charset="0"/>
                <a:cs typeface="Courier New" pitchFamily="49" charset="0"/>
              </a:rPr>
              <a:t>suku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:=</a:t>
            </a:r>
            <a:r>
              <a:rPr lang="en-US" sz="4800" dirty="0" err="1" smtClean="0">
                <a:latin typeface="Courier New" pitchFamily="49" charset="0"/>
                <a:cs typeface="Courier New" pitchFamily="49" charset="0"/>
              </a:rPr>
              <a:t>suku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*(x-x[k])</a:t>
            </a: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	   </a:t>
            </a:r>
            <a:r>
              <a:rPr lang="en-US" sz="4800" i="1" dirty="0" smtClean="0">
                <a:latin typeface="Courier New" pitchFamily="49" charset="0"/>
                <a:cs typeface="Courier New" pitchFamily="49" charset="0"/>
              </a:rPr>
              <a:t>{end for}	</a:t>
            </a:r>
            <a:endParaRPr lang="en-US" sz="4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	   </a:t>
            </a:r>
            <a:r>
              <a:rPr lang="en-US" sz="4800" dirty="0" err="1" smtClean="0">
                <a:latin typeface="Courier New" pitchFamily="49" charset="0"/>
                <a:cs typeface="Courier New" pitchFamily="49" charset="0"/>
              </a:rPr>
              <a:t>jumlah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:=</a:t>
            </a:r>
            <a:r>
              <a:rPr lang="en-US" sz="4800" dirty="0" err="1" smtClean="0">
                <a:latin typeface="Courier New" pitchFamily="49" charset="0"/>
                <a:cs typeface="Courier New" pitchFamily="49" charset="0"/>
              </a:rPr>
              <a:t>jumlah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4800" dirty="0" err="1" smtClean="0">
                <a:latin typeface="Courier New" pitchFamily="49" charset="0"/>
                <a:cs typeface="Courier New" pitchFamily="49" charset="0"/>
              </a:rPr>
              <a:t>suku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; 	  </a:t>
            </a:r>
          </a:p>
          <a:p>
            <a:pPr>
              <a:buNone/>
            </a:pP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  Newton:=</a:t>
            </a:r>
            <a:r>
              <a:rPr lang="en-US" sz="4800" dirty="0" err="1" smtClean="0">
                <a:latin typeface="Courier New" pitchFamily="49" charset="0"/>
                <a:cs typeface="Courier New" pitchFamily="49" charset="0"/>
              </a:rPr>
              <a:t>jumlah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;   </a:t>
            </a:r>
          </a:p>
          <a:p>
            <a:pPr>
              <a:buNone/>
            </a:pPr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sz="2400" b="1" dirty="0" err="1" smtClean="0"/>
              <a:t>Contoh</a:t>
            </a:r>
            <a:r>
              <a:rPr lang="en-US" sz="2400" dirty="0" smtClean="0"/>
              <a:t>: </a:t>
            </a:r>
            <a:r>
              <a:rPr lang="en-US" sz="2400" dirty="0" err="1" smtClean="0"/>
              <a:t>Hitunglah</a:t>
            </a:r>
            <a:r>
              <a:rPr lang="en-US" sz="2400" dirty="0" smtClean="0"/>
              <a:t> </a:t>
            </a:r>
            <a:r>
              <a:rPr lang="en-US" sz="2400" i="1" dirty="0" smtClean="0"/>
              <a:t>f</a:t>
            </a:r>
            <a:r>
              <a:rPr lang="en-US" sz="2400" dirty="0" smtClean="0"/>
              <a:t>(9.2)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nilai-nilai</a:t>
            </a:r>
            <a:r>
              <a:rPr lang="en-US" sz="2400" dirty="0" smtClean="0"/>
              <a:t> (</a:t>
            </a:r>
            <a:r>
              <a:rPr lang="en-US" sz="2400" i="1" dirty="0" smtClean="0"/>
              <a:t>x</a:t>
            </a:r>
            <a:r>
              <a:rPr lang="en-US" sz="2400" dirty="0" smtClean="0"/>
              <a:t>, </a:t>
            </a:r>
            <a:r>
              <a:rPr lang="en-US" sz="2400" i="1" dirty="0" smtClean="0"/>
              <a:t>y</a:t>
            </a:r>
            <a:r>
              <a:rPr lang="en-US" sz="2400" dirty="0" smtClean="0"/>
              <a:t>) yang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bawah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Newton </a:t>
            </a:r>
            <a:r>
              <a:rPr lang="en-US" sz="2400" dirty="0" err="1" smtClean="0"/>
              <a:t>derajat</a:t>
            </a:r>
            <a:r>
              <a:rPr lang="en-US" sz="2400" dirty="0" smtClean="0"/>
              <a:t> 3.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u="sng" dirty="0" err="1" smtClean="0"/>
              <a:t>Penyelesaian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322562" name="Object 2"/>
          <p:cNvGraphicFramePr>
            <a:graphicFrameLocks noChangeAspect="1"/>
          </p:cNvGraphicFramePr>
          <p:nvPr/>
        </p:nvGraphicFramePr>
        <p:xfrm>
          <a:off x="838200" y="1524000"/>
          <a:ext cx="8087355" cy="1828800"/>
        </p:xfrm>
        <a:graphic>
          <a:graphicData uri="http://schemas.openxmlformats.org/presentationml/2006/ole">
            <p:oleObj spid="_x0000_s322562" name="Document" r:id="rId3" imgW="4739170" imgH="1072315" progId="Word.Document.12">
              <p:embed/>
            </p:oleObj>
          </a:graphicData>
        </a:graphic>
      </p:graphicFrame>
      <p:graphicFrame>
        <p:nvGraphicFramePr>
          <p:cNvPr id="322563" name="Object 3"/>
          <p:cNvGraphicFramePr>
            <a:graphicFrameLocks noChangeAspect="1"/>
          </p:cNvGraphicFramePr>
          <p:nvPr/>
        </p:nvGraphicFramePr>
        <p:xfrm>
          <a:off x="762000" y="4038600"/>
          <a:ext cx="8229600" cy="2371007"/>
        </p:xfrm>
        <a:graphic>
          <a:graphicData uri="http://schemas.openxmlformats.org/presentationml/2006/ole">
            <p:oleObj spid="_x0000_s322563" name="Document" r:id="rId4" imgW="4739170" imgH="136479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534400" cy="3078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 err="1" smtClean="0"/>
              <a:t>Polinom</a:t>
            </a:r>
            <a:r>
              <a:rPr lang="en-US" sz="2200" dirty="0" smtClean="0"/>
              <a:t> Newton-</a:t>
            </a:r>
            <a:r>
              <a:rPr lang="en-US" sz="2200" dirty="0" err="1" smtClean="0"/>
              <a:t>nya</a:t>
            </a:r>
            <a:r>
              <a:rPr lang="en-US" sz="2200" dirty="0" smtClean="0"/>
              <a:t> (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i="1" dirty="0" smtClean="0"/>
              <a:t>x</a:t>
            </a:r>
            <a:r>
              <a:rPr lang="en-US" sz="2200" baseline="-25000" dirty="0" smtClean="0"/>
              <a:t>0 </a:t>
            </a:r>
            <a:r>
              <a:rPr lang="en-US" sz="2200" dirty="0" smtClean="0"/>
              <a:t>= 8.0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titik</a:t>
            </a:r>
            <a:r>
              <a:rPr lang="en-US" sz="2200" dirty="0" smtClean="0"/>
              <a:t> data </a:t>
            </a:r>
            <a:r>
              <a:rPr lang="en-US" sz="2200" dirty="0" err="1" smtClean="0"/>
              <a:t>pertama</a:t>
            </a:r>
            <a:r>
              <a:rPr lang="en-US" sz="2200" dirty="0" smtClean="0"/>
              <a:t>) </a:t>
            </a:r>
            <a:r>
              <a:rPr lang="en-US" sz="2200" dirty="0" err="1" smtClean="0"/>
              <a:t>adalah</a:t>
            </a:r>
            <a:r>
              <a:rPr lang="en-US" sz="2200" dirty="0" smtClean="0"/>
              <a:t>: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i="1" dirty="0" smtClean="0"/>
              <a:t>f</a:t>
            </a:r>
            <a:r>
              <a:rPr lang="en-US" sz="2200" dirty="0" smtClean="0"/>
              <a:t>(</a:t>
            </a:r>
            <a:r>
              <a:rPr lang="en-US" sz="2200" i="1" dirty="0" smtClean="0"/>
              <a:t>x</a:t>
            </a:r>
            <a:r>
              <a:rPr lang="en-US" sz="2200" dirty="0" smtClean="0"/>
              <a:t>) </a:t>
            </a:r>
            <a:r>
              <a:rPr lang="en-US" sz="2200" dirty="0" smtClean="0">
                <a:sym typeface="Symbol"/>
              </a:rPr>
              <a:t></a:t>
            </a:r>
            <a:r>
              <a:rPr lang="en-US" sz="2200" dirty="0" smtClean="0"/>
              <a:t> </a:t>
            </a:r>
            <a:r>
              <a:rPr lang="en-US" sz="2200" i="1" dirty="0" smtClean="0"/>
              <a:t>p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(</a:t>
            </a:r>
            <a:r>
              <a:rPr lang="en-US" sz="2200" i="1" dirty="0" smtClean="0"/>
              <a:t>x</a:t>
            </a:r>
            <a:r>
              <a:rPr lang="en-US" sz="2200" dirty="0" smtClean="0"/>
              <a:t>)  =  2.079442 + 0.117783(</a:t>
            </a:r>
            <a:r>
              <a:rPr lang="en-US" sz="2200" i="1" dirty="0" smtClean="0"/>
              <a:t>x</a:t>
            </a:r>
            <a:r>
              <a:rPr lang="en-US" sz="2200" dirty="0" smtClean="0"/>
              <a:t> - 8.0) - 0.006433(</a:t>
            </a:r>
            <a:r>
              <a:rPr lang="en-US" sz="2200" i="1" dirty="0" smtClean="0"/>
              <a:t>x</a:t>
            </a:r>
            <a:r>
              <a:rPr lang="en-US" sz="2200" dirty="0" smtClean="0"/>
              <a:t> - 8.0)</a:t>
            </a:r>
            <a:r>
              <a:rPr lang="en-US" sz="2200" i="1" dirty="0" smtClean="0"/>
              <a:t>x</a:t>
            </a:r>
            <a:r>
              <a:rPr lang="en-US" sz="2200" dirty="0" smtClean="0"/>
              <a:t> - 9.0) + </a:t>
            </a:r>
          </a:p>
          <a:p>
            <a:pPr>
              <a:buNone/>
            </a:pPr>
            <a:r>
              <a:rPr lang="en-US" sz="2200" dirty="0" smtClean="0"/>
              <a:t>                              0.000411(</a:t>
            </a:r>
            <a:r>
              <a:rPr lang="en-US" sz="2200" i="1" dirty="0" smtClean="0"/>
              <a:t>x</a:t>
            </a:r>
            <a:r>
              <a:rPr lang="en-US" sz="2200" dirty="0" smtClean="0"/>
              <a:t> - 8.0)(</a:t>
            </a:r>
            <a:r>
              <a:rPr lang="en-US" sz="2200" i="1" dirty="0" smtClean="0"/>
              <a:t>x</a:t>
            </a:r>
            <a:r>
              <a:rPr lang="en-US" sz="2200" dirty="0" smtClean="0"/>
              <a:t> - 9.0)(</a:t>
            </a:r>
            <a:r>
              <a:rPr lang="en-US" sz="2200" i="1" dirty="0" smtClean="0"/>
              <a:t>x</a:t>
            </a:r>
            <a:r>
              <a:rPr lang="en-US" sz="2200" dirty="0" smtClean="0"/>
              <a:t> - 9.5)</a:t>
            </a:r>
          </a:p>
          <a:p>
            <a:pPr>
              <a:buNone/>
            </a:pPr>
            <a:r>
              <a:rPr lang="en-US" sz="2200" dirty="0" smtClean="0"/>
              <a:t> </a:t>
            </a:r>
            <a:r>
              <a:rPr lang="en-US" sz="2200" dirty="0" err="1" smtClean="0"/>
              <a:t>Taksiran</a:t>
            </a:r>
            <a:r>
              <a:rPr lang="en-US" sz="2200" dirty="0" smtClean="0"/>
              <a:t> </a:t>
            </a:r>
            <a:r>
              <a:rPr lang="en-US" sz="2200" dirty="0" err="1" smtClean="0"/>
              <a:t>nilai</a:t>
            </a:r>
            <a:r>
              <a:rPr lang="en-US" sz="2200" dirty="0" smtClean="0"/>
              <a:t> </a:t>
            </a:r>
            <a:r>
              <a:rPr lang="en-US" sz="2200" dirty="0" err="1" smtClean="0"/>
              <a:t>fungsi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i="1" dirty="0" smtClean="0"/>
              <a:t>x</a:t>
            </a:r>
            <a:r>
              <a:rPr lang="en-US" sz="2200" dirty="0" smtClean="0"/>
              <a:t> = 9.2 </a:t>
            </a:r>
            <a:r>
              <a:rPr lang="en-US" sz="2200" dirty="0" err="1" smtClean="0"/>
              <a:t>adalah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i="1" dirty="0" smtClean="0"/>
              <a:t>f</a:t>
            </a:r>
            <a:r>
              <a:rPr lang="en-US" sz="2200" dirty="0" smtClean="0"/>
              <a:t>(9.2) </a:t>
            </a:r>
            <a:r>
              <a:rPr lang="en-US" sz="2200" dirty="0" smtClean="0">
                <a:sym typeface="Symbol"/>
              </a:rPr>
              <a:t></a:t>
            </a:r>
            <a:r>
              <a:rPr lang="en-US" sz="2200" dirty="0" smtClean="0"/>
              <a:t> </a:t>
            </a:r>
            <a:r>
              <a:rPr lang="en-US" sz="2200" i="1" dirty="0" smtClean="0"/>
              <a:t>p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(9.2) = 2.079442 + 0.141340 - 0.001544 - 0.000030 </a:t>
            </a:r>
          </a:p>
          <a:p>
            <a:pPr>
              <a:buNone/>
            </a:pPr>
            <a:r>
              <a:rPr lang="en-US" sz="2200" dirty="0" smtClean="0"/>
              <a:t>			   = 2.219208</a:t>
            </a:r>
          </a:p>
          <a:p>
            <a:pPr>
              <a:buNone/>
            </a:pPr>
            <a:r>
              <a:rPr lang="en-US" sz="2200" dirty="0" smtClean="0"/>
              <a:t> </a:t>
            </a:r>
            <a:r>
              <a:rPr lang="en-US" sz="2200" dirty="0" err="1" smtClean="0"/>
              <a:t>Nilai</a:t>
            </a:r>
            <a:r>
              <a:rPr lang="en-US" sz="2200" dirty="0" smtClean="0"/>
              <a:t> </a:t>
            </a:r>
            <a:r>
              <a:rPr lang="en-US" sz="2200" dirty="0" err="1" smtClean="0"/>
              <a:t>sejati</a:t>
            </a:r>
            <a:r>
              <a:rPr lang="en-US" sz="2200" dirty="0" smtClean="0"/>
              <a:t> </a:t>
            </a:r>
            <a:r>
              <a:rPr lang="en-US" sz="2200" i="1" dirty="0" smtClean="0"/>
              <a:t>f</a:t>
            </a:r>
            <a:r>
              <a:rPr lang="en-US" sz="2200" dirty="0" smtClean="0"/>
              <a:t>(9.2) = </a:t>
            </a:r>
            <a:r>
              <a:rPr lang="en-US" sz="2200" dirty="0" err="1" smtClean="0"/>
              <a:t>l</a:t>
            </a:r>
            <a:r>
              <a:rPr lang="en-US" sz="2200" i="1" dirty="0" err="1" smtClean="0"/>
              <a:t>n</a:t>
            </a:r>
            <a:r>
              <a:rPr lang="en-US" sz="2200" dirty="0" smtClean="0"/>
              <a:t>(9.2) = 2.219203 (7 </a:t>
            </a:r>
            <a:r>
              <a:rPr lang="en-US" sz="2200" dirty="0" err="1" smtClean="0"/>
              <a:t>angka</a:t>
            </a:r>
            <a:r>
              <a:rPr lang="en-US" sz="2200" dirty="0" smtClean="0"/>
              <a:t> </a:t>
            </a:r>
            <a:r>
              <a:rPr lang="en-US" sz="2200" dirty="0" err="1" smtClean="0"/>
              <a:t>bena</a:t>
            </a:r>
            <a:r>
              <a:rPr lang="en-US" sz="2200" dirty="0" smtClean="0"/>
              <a:t>). 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323586" name="Object 2"/>
          <p:cNvGraphicFramePr>
            <a:graphicFrameLocks noChangeAspect="1"/>
          </p:cNvGraphicFramePr>
          <p:nvPr/>
        </p:nvGraphicFramePr>
        <p:xfrm>
          <a:off x="609600" y="457200"/>
          <a:ext cx="8305800" cy="2599218"/>
        </p:xfrm>
        <a:graphic>
          <a:graphicData uri="http://schemas.openxmlformats.org/presentationml/2006/ole">
            <p:oleObj spid="_x0000_s323586" name="Document" r:id="rId3" imgW="4583174" imgH="130824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sz="2400" b="1" dirty="0" err="1" smtClean="0"/>
              <a:t>Contoh</a:t>
            </a:r>
            <a:r>
              <a:rPr lang="en-US" sz="2400" dirty="0" smtClean="0"/>
              <a:t>: </a:t>
            </a:r>
            <a:r>
              <a:rPr lang="en-US" sz="2400" dirty="0" err="1" smtClean="0"/>
              <a:t>Bentuklah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Newton </a:t>
            </a:r>
            <a:r>
              <a:rPr lang="en-US" sz="2400" dirty="0" err="1" smtClean="0"/>
              <a:t>derajat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, </a:t>
            </a:r>
            <a:r>
              <a:rPr lang="en-US" sz="2400" dirty="0" err="1" smtClean="0"/>
              <a:t>dua</a:t>
            </a:r>
            <a:r>
              <a:rPr lang="en-US" sz="2400" dirty="0" smtClean="0"/>
              <a:t>, </a:t>
            </a:r>
            <a:r>
              <a:rPr lang="en-US" sz="2400" dirty="0" err="1" smtClean="0"/>
              <a:t>tiga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empat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menghampiri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= </a:t>
            </a:r>
            <a:r>
              <a:rPr lang="en-US" sz="2400" dirty="0" err="1" smtClean="0"/>
              <a:t>cos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selang</a:t>
            </a:r>
            <a:r>
              <a:rPr lang="en-US" sz="2400" dirty="0" smtClean="0"/>
              <a:t> [0.0 , 4.0]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jarak</a:t>
            </a:r>
            <a:r>
              <a:rPr lang="en-US" sz="2400" dirty="0" smtClean="0"/>
              <a:t> </a:t>
            </a:r>
            <a:r>
              <a:rPr lang="en-US" sz="2400" dirty="0" err="1" smtClean="0"/>
              <a:t>antar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1.0. </a:t>
            </a:r>
            <a:r>
              <a:rPr lang="en-US" sz="2400" dirty="0" err="1" smtClean="0"/>
              <a:t>Lalu</a:t>
            </a:r>
            <a:r>
              <a:rPr lang="en-US" sz="2400" dirty="0" smtClean="0"/>
              <a:t>, </a:t>
            </a:r>
            <a:r>
              <a:rPr lang="en-US" sz="2400" dirty="0" err="1" smtClean="0"/>
              <a:t>taksirlah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i="1" dirty="0" smtClean="0"/>
              <a:t>x</a:t>
            </a:r>
            <a:r>
              <a:rPr lang="en-US" sz="2400" dirty="0" smtClean="0"/>
              <a:t> = 2.5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Newton </a:t>
            </a:r>
            <a:r>
              <a:rPr lang="en-US" sz="2400" dirty="0" err="1" smtClean="0"/>
              <a:t>derajat</a:t>
            </a:r>
            <a:r>
              <a:rPr lang="en-US" sz="2400" dirty="0" smtClean="0"/>
              <a:t> </a:t>
            </a:r>
            <a:r>
              <a:rPr lang="en-US" sz="2400" dirty="0" err="1" smtClean="0"/>
              <a:t>tiga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u="sng" dirty="0" err="1" smtClean="0"/>
              <a:t>Penyelesaian</a:t>
            </a:r>
            <a:r>
              <a:rPr lang="en-US" sz="2400" dirty="0" smtClean="0"/>
              <a:t>: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jarak</a:t>
            </a:r>
            <a:r>
              <a:rPr lang="en-US" sz="2400" dirty="0" smtClean="0"/>
              <a:t> </a:t>
            </a:r>
            <a:r>
              <a:rPr lang="en-US" sz="2400" dirty="0" err="1" smtClean="0"/>
              <a:t>antar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1.0,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0 </a:t>
            </a:r>
            <a:r>
              <a:rPr lang="en-US" sz="2400" dirty="0" smtClean="0"/>
              <a:t>= 0.0,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 </a:t>
            </a:r>
            <a:r>
              <a:rPr lang="en-US" sz="2400" dirty="0" smtClean="0"/>
              <a:t>= 1.0,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= 3.0,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3 </a:t>
            </a:r>
            <a:r>
              <a:rPr lang="en-US" sz="2400" dirty="0" smtClean="0"/>
              <a:t>= 4.0.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selisih</a:t>
            </a:r>
            <a:r>
              <a:rPr lang="en-US" sz="2400" dirty="0" smtClean="0"/>
              <a:t> </a:t>
            </a:r>
            <a:r>
              <a:rPr lang="en-US" sz="2400" dirty="0" err="1" smtClean="0"/>
              <a:t>terbaginya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324610" name="Object 2"/>
          <p:cNvGraphicFramePr>
            <a:graphicFrameLocks noChangeAspect="1"/>
          </p:cNvGraphicFramePr>
          <p:nvPr/>
        </p:nvGraphicFramePr>
        <p:xfrm>
          <a:off x="698091" y="4038600"/>
          <a:ext cx="8445909" cy="2209800"/>
        </p:xfrm>
        <a:graphic>
          <a:graphicData uri="http://schemas.openxmlformats.org/presentationml/2006/ole">
            <p:oleObj spid="_x0000_s324610" name="Document" r:id="rId3" imgW="4739170" imgH="124016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2.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Interpolasi</a:t>
            </a:r>
            <a:endParaRPr lang="en-US" sz="240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err="1" smtClean="0"/>
              <a:t>Bila</a:t>
            </a:r>
            <a:r>
              <a:rPr lang="en-US" sz="2400" dirty="0" smtClean="0"/>
              <a:t> data </a:t>
            </a:r>
            <a:r>
              <a:rPr lang="en-US" sz="2400" dirty="0" err="1" smtClean="0"/>
              <a:t>diketahui</a:t>
            </a:r>
            <a:r>
              <a:rPr lang="en-US" sz="2400" dirty="0" smtClean="0"/>
              <a:t>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ketelitian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kurva</a:t>
            </a:r>
            <a:r>
              <a:rPr lang="en-US" sz="2400" dirty="0" smtClean="0"/>
              <a:t> </a:t>
            </a:r>
            <a:r>
              <a:rPr lang="en-US" sz="2400" dirty="0" err="1" smtClean="0"/>
              <a:t>cocokannya</a:t>
            </a:r>
            <a:r>
              <a:rPr lang="en-US" sz="2400" dirty="0" smtClean="0"/>
              <a:t> </a:t>
            </a:r>
            <a:r>
              <a:rPr lang="en-US" sz="2400" dirty="0" err="1" smtClean="0"/>
              <a:t>dibuat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Kita </a:t>
            </a:r>
            <a:r>
              <a:rPr lang="en-US" sz="2400" dirty="0" err="1" smtClean="0"/>
              <a:t>katakan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sini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menginterpolasi</a:t>
            </a:r>
            <a:r>
              <a:rPr lang="en-US" sz="2400" dirty="0" smtClean="0"/>
              <a:t> </a:t>
            </a:r>
            <a:r>
              <a:rPr lang="en-US" sz="2400" dirty="0" err="1" smtClean="0"/>
              <a:t>titik-titik</a:t>
            </a:r>
            <a:r>
              <a:rPr lang="en-US" sz="2400" dirty="0" smtClean="0"/>
              <a:t> data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.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cocokan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berbentuk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,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dinamakan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polinom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interpolasi</a:t>
            </a:r>
            <a:r>
              <a:rPr lang="en-US" sz="2400" dirty="0" smtClean="0"/>
              <a:t>. </a:t>
            </a:r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 </a:t>
            </a:r>
            <a:r>
              <a:rPr lang="en-US" sz="2400" dirty="0" err="1" smtClean="0"/>
              <a:t>menginterpolasi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data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b="1" dirty="0" err="1" smtClean="0"/>
              <a:t>interpolasi</a:t>
            </a:r>
            <a:r>
              <a:rPr lang="en-US" sz="2400" i="1" dirty="0" smtClean="0"/>
              <a:t>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)</a:t>
            </a:r>
            <a:r>
              <a:rPr lang="en-US" sz="2400" i="1" dirty="0" smtClean="0"/>
              <a:t> </a:t>
            </a:r>
            <a:r>
              <a:rPr lang="en-US" sz="2400" b="1" dirty="0" err="1" smtClean="0"/>
              <a:t>polinom</a:t>
            </a:r>
            <a:r>
              <a:rPr lang="en-US" sz="2400" dirty="0" smtClean="0"/>
              <a:t>.  </a:t>
            </a:r>
          </a:p>
          <a:p>
            <a:pPr>
              <a:buNone/>
            </a:pPr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err="1" smtClean="0"/>
              <a:t>Maka</a:t>
            </a:r>
            <a:r>
              <a:rPr lang="en-US" sz="2600" dirty="0" smtClean="0"/>
              <a:t>, </a:t>
            </a:r>
            <a:r>
              <a:rPr lang="en-US" sz="2600" dirty="0" err="1" smtClean="0"/>
              <a:t>polinom</a:t>
            </a:r>
            <a:r>
              <a:rPr lang="en-US" sz="2600" dirty="0" smtClean="0"/>
              <a:t> Newton </a:t>
            </a:r>
            <a:r>
              <a:rPr lang="en-US" sz="2600" dirty="0" err="1" smtClean="0"/>
              <a:t>derajat</a:t>
            </a:r>
            <a:r>
              <a:rPr lang="en-US" sz="2600" dirty="0" smtClean="0"/>
              <a:t> 1, 2, </a:t>
            </a:r>
            <a:r>
              <a:rPr lang="en-US" sz="2600" dirty="0" err="1" smtClean="0"/>
              <a:t>dan</a:t>
            </a:r>
            <a:r>
              <a:rPr lang="en-US" sz="2600" dirty="0" smtClean="0"/>
              <a:t> 3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i="1" dirty="0" smtClean="0"/>
              <a:t>x</a:t>
            </a:r>
            <a:r>
              <a:rPr lang="en-US" sz="2600" baseline="-25000" dirty="0" smtClean="0"/>
              <a:t>0 </a:t>
            </a:r>
            <a:r>
              <a:rPr lang="en-US" sz="2600" dirty="0" smtClean="0"/>
              <a:t>= 0.0 </a:t>
            </a:r>
            <a:r>
              <a:rPr lang="en-US" sz="2600" dirty="0" err="1" smtClean="0"/>
              <a:t>sebagai</a:t>
            </a:r>
            <a:r>
              <a:rPr lang="en-US" sz="2600" dirty="0" smtClean="0"/>
              <a:t> </a:t>
            </a:r>
            <a:r>
              <a:rPr lang="en-US" sz="2600" dirty="0" err="1" smtClean="0"/>
              <a:t>titik</a:t>
            </a:r>
            <a:r>
              <a:rPr lang="en-US" sz="2600" dirty="0" smtClean="0"/>
              <a:t> data </a:t>
            </a:r>
            <a:r>
              <a:rPr lang="en-US" sz="2600" dirty="0" err="1" smtClean="0"/>
              <a:t>pertama</a:t>
            </a:r>
            <a:r>
              <a:rPr lang="en-US" sz="2600" dirty="0" smtClean="0"/>
              <a:t> </a:t>
            </a:r>
            <a:r>
              <a:rPr lang="en-US" sz="2600" dirty="0" err="1" smtClean="0"/>
              <a:t>adalah</a:t>
            </a: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	</a:t>
            </a:r>
            <a:r>
              <a:rPr lang="en-US" sz="2200" dirty="0" err="1" smtClean="0"/>
              <a:t>cos</a:t>
            </a:r>
            <a:r>
              <a:rPr lang="en-US" sz="2200" dirty="0" smtClean="0"/>
              <a:t>(</a:t>
            </a:r>
            <a:r>
              <a:rPr lang="en-US" sz="2200" i="1" dirty="0" smtClean="0"/>
              <a:t>x</a:t>
            </a:r>
            <a:r>
              <a:rPr lang="en-US" sz="2200" dirty="0" smtClean="0"/>
              <a:t>) </a:t>
            </a:r>
            <a:r>
              <a:rPr lang="en-US" sz="2200" dirty="0" smtClean="0">
                <a:sym typeface="Symbol"/>
              </a:rPr>
              <a:t></a:t>
            </a:r>
            <a:r>
              <a:rPr lang="en-US" sz="2200" dirty="0" smtClean="0"/>
              <a:t> </a:t>
            </a:r>
            <a:r>
              <a:rPr lang="en-US" sz="2200" i="1" dirty="0" smtClean="0"/>
              <a:t>p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(</a:t>
            </a:r>
            <a:r>
              <a:rPr lang="en-US" sz="2200" i="1" dirty="0" smtClean="0"/>
              <a:t>x</a:t>
            </a:r>
            <a:r>
              <a:rPr lang="en-US" sz="2200" dirty="0" smtClean="0"/>
              <a:t>) = 1.0000 - 0.4597(</a:t>
            </a:r>
            <a:r>
              <a:rPr lang="en-US" sz="2200" i="1" dirty="0" smtClean="0"/>
              <a:t>x</a:t>
            </a:r>
            <a:r>
              <a:rPr lang="en-US" sz="2200" dirty="0" smtClean="0"/>
              <a:t> - 0.0)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cos</a:t>
            </a:r>
            <a:r>
              <a:rPr lang="en-US" sz="2200" dirty="0" smtClean="0"/>
              <a:t>(</a:t>
            </a:r>
            <a:r>
              <a:rPr lang="en-US" sz="2200" i="1" dirty="0" smtClean="0"/>
              <a:t>x</a:t>
            </a:r>
            <a:r>
              <a:rPr lang="en-US" sz="2200" dirty="0" smtClean="0"/>
              <a:t>) </a:t>
            </a:r>
            <a:r>
              <a:rPr lang="en-US" sz="2200" dirty="0" smtClean="0">
                <a:sym typeface="Symbol"/>
              </a:rPr>
              <a:t></a:t>
            </a:r>
            <a:r>
              <a:rPr lang="en-US" sz="2200" dirty="0" smtClean="0"/>
              <a:t> </a:t>
            </a:r>
            <a:r>
              <a:rPr lang="en-US" sz="2200" i="1" dirty="0" smtClean="0"/>
              <a:t>p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(</a:t>
            </a:r>
            <a:r>
              <a:rPr lang="en-US" sz="2200" i="1" dirty="0" smtClean="0"/>
              <a:t>x</a:t>
            </a:r>
            <a:r>
              <a:rPr lang="en-US" sz="2200" dirty="0" smtClean="0"/>
              <a:t>) = 1.0000 - 0.4597(</a:t>
            </a:r>
            <a:r>
              <a:rPr lang="en-US" sz="2200" i="1" dirty="0" smtClean="0"/>
              <a:t>x</a:t>
            </a:r>
            <a:r>
              <a:rPr lang="en-US" sz="2200" dirty="0" smtClean="0"/>
              <a:t> - 0.0) - 0.2484(</a:t>
            </a:r>
            <a:r>
              <a:rPr lang="en-US" sz="2200" i="1" dirty="0" smtClean="0"/>
              <a:t>x</a:t>
            </a:r>
            <a:r>
              <a:rPr lang="en-US" sz="2200" dirty="0" smtClean="0"/>
              <a:t> - 0.0)(</a:t>
            </a:r>
            <a:r>
              <a:rPr lang="en-US" sz="2200" i="1" dirty="0" smtClean="0"/>
              <a:t>x</a:t>
            </a:r>
            <a:r>
              <a:rPr lang="en-US" sz="2200" dirty="0" smtClean="0"/>
              <a:t> - 1.0)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cos</a:t>
            </a:r>
            <a:r>
              <a:rPr lang="en-US" sz="2200" dirty="0" smtClean="0"/>
              <a:t>(</a:t>
            </a:r>
            <a:r>
              <a:rPr lang="en-US" sz="2200" i="1" dirty="0" smtClean="0"/>
              <a:t>x</a:t>
            </a:r>
            <a:r>
              <a:rPr lang="en-US" sz="2200" dirty="0" smtClean="0"/>
              <a:t>) </a:t>
            </a:r>
            <a:r>
              <a:rPr lang="en-US" sz="2200" dirty="0" smtClean="0">
                <a:sym typeface="Symbol"/>
              </a:rPr>
              <a:t></a:t>
            </a:r>
            <a:r>
              <a:rPr lang="en-US" sz="2200" dirty="0" smtClean="0"/>
              <a:t> </a:t>
            </a:r>
            <a:r>
              <a:rPr lang="en-US" sz="2200" i="1" dirty="0" smtClean="0"/>
              <a:t>p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(</a:t>
            </a:r>
            <a:r>
              <a:rPr lang="en-US" sz="2200" i="1" dirty="0" smtClean="0"/>
              <a:t>x</a:t>
            </a:r>
            <a:r>
              <a:rPr lang="en-US" sz="2200" dirty="0" smtClean="0"/>
              <a:t>) = 1.0000 - 0.4597(</a:t>
            </a:r>
            <a:r>
              <a:rPr lang="en-US" sz="2200" i="1" dirty="0" smtClean="0"/>
              <a:t>x</a:t>
            </a:r>
            <a:r>
              <a:rPr lang="en-US" sz="2200" dirty="0" smtClean="0"/>
              <a:t> - 0.0) - 0.2484(</a:t>
            </a:r>
            <a:r>
              <a:rPr lang="en-US" sz="2200" i="1" dirty="0" smtClean="0"/>
              <a:t>x</a:t>
            </a:r>
            <a:r>
              <a:rPr lang="en-US" sz="2200" dirty="0" smtClean="0"/>
              <a:t> - 0.0)(</a:t>
            </a:r>
            <a:r>
              <a:rPr lang="en-US" sz="2200" i="1" dirty="0" smtClean="0"/>
              <a:t>x</a:t>
            </a:r>
            <a:r>
              <a:rPr lang="en-US" sz="2200" dirty="0" smtClean="0"/>
              <a:t> - 1.0) + </a:t>
            </a:r>
          </a:p>
          <a:p>
            <a:pPr>
              <a:buNone/>
            </a:pPr>
            <a:r>
              <a:rPr lang="en-US" sz="2200" dirty="0" smtClean="0"/>
              <a:t> 		                   0.1466(</a:t>
            </a:r>
            <a:r>
              <a:rPr lang="en-US" sz="2200" i="1" dirty="0" smtClean="0"/>
              <a:t>x</a:t>
            </a:r>
            <a:r>
              <a:rPr lang="en-US" sz="2200" dirty="0" smtClean="0"/>
              <a:t> - 0.0)(</a:t>
            </a:r>
            <a:r>
              <a:rPr lang="en-US" sz="2200" i="1" dirty="0" smtClean="0"/>
              <a:t>x</a:t>
            </a:r>
            <a:r>
              <a:rPr lang="en-US" sz="2200" dirty="0" smtClean="0"/>
              <a:t> - 1.0)(</a:t>
            </a:r>
            <a:r>
              <a:rPr lang="en-US" sz="2200" i="1" dirty="0" smtClean="0"/>
              <a:t>x</a:t>
            </a:r>
            <a:r>
              <a:rPr lang="en-US" sz="2200" dirty="0" smtClean="0"/>
              <a:t> - 2.0)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cos</a:t>
            </a:r>
            <a:r>
              <a:rPr lang="en-US" sz="2200" dirty="0" smtClean="0"/>
              <a:t>(</a:t>
            </a:r>
            <a:r>
              <a:rPr lang="en-US" sz="2200" i="1" dirty="0" smtClean="0"/>
              <a:t>x</a:t>
            </a:r>
            <a:r>
              <a:rPr lang="en-US" sz="2200" dirty="0" smtClean="0"/>
              <a:t>) </a:t>
            </a:r>
            <a:r>
              <a:rPr lang="en-US" sz="2200" dirty="0" smtClean="0">
                <a:sym typeface="Symbol"/>
              </a:rPr>
              <a:t></a:t>
            </a:r>
            <a:r>
              <a:rPr lang="en-US" sz="2200" dirty="0" smtClean="0"/>
              <a:t> </a:t>
            </a:r>
            <a:r>
              <a:rPr lang="en-US" sz="2200" i="1" dirty="0" smtClean="0"/>
              <a:t>p</a:t>
            </a:r>
            <a:r>
              <a:rPr lang="en-US" sz="2200" baseline="-25000" dirty="0" smtClean="0"/>
              <a:t>4</a:t>
            </a:r>
            <a:r>
              <a:rPr lang="en-US" sz="2200" dirty="0" smtClean="0"/>
              <a:t>(</a:t>
            </a:r>
            <a:r>
              <a:rPr lang="en-US" sz="2200" i="1" dirty="0" smtClean="0"/>
              <a:t>x</a:t>
            </a:r>
            <a:r>
              <a:rPr lang="en-US" sz="2200" dirty="0" smtClean="0"/>
              <a:t>) = 1.0000 - 0.4597(</a:t>
            </a:r>
            <a:r>
              <a:rPr lang="en-US" sz="2200" i="1" dirty="0" smtClean="0"/>
              <a:t>x</a:t>
            </a:r>
            <a:r>
              <a:rPr lang="en-US" sz="2200" dirty="0" smtClean="0"/>
              <a:t> - 0.0) - 0.2484(</a:t>
            </a:r>
            <a:r>
              <a:rPr lang="en-US" sz="2200" i="1" dirty="0" smtClean="0"/>
              <a:t>x</a:t>
            </a:r>
            <a:r>
              <a:rPr lang="en-US" sz="2200" dirty="0" smtClean="0"/>
              <a:t> - 0.0)(</a:t>
            </a:r>
            <a:r>
              <a:rPr lang="en-US" sz="2200" i="1" dirty="0" smtClean="0"/>
              <a:t>x</a:t>
            </a:r>
            <a:r>
              <a:rPr lang="en-US" sz="2200" dirty="0" smtClean="0"/>
              <a:t> - 1.0) + </a:t>
            </a:r>
          </a:p>
          <a:p>
            <a:pPr>
              <a:buNone/>
            </a:pPr>
            <a:r>
              <a:rPr lang="en-US" sz="2200" dirty="0" smtClean="0"/>
              <a:t>		                  0.1466(</a:t>
            </a:r>
            <a:r>
              <a:rPr lang="en-US" sz="2200" i="1" dirty="0" smtClean="0"/>
              <a:t>x</a:t>
            </a:r>
            <a:r>
              <a:rPr lang="en-US" sz="2200" dirty="0" smtClean="0"/>
              <a:t> - 0.0)(</a:t>
            </a:r>
            <a:r>
              <a:rPr lang="en-US" sz="2200" i="1" dirty="0" smtClean="0"/>
              <a:t>x</a:t>
            </a:r>
            <a:r>
              <a:rPr lang="en-US" sz="2200" dirty="0" smtClean="0"/>
              <a:t> - 1.0)(</a:t>
            </a:r>
            <a:r>
              <a:rPr lang="en-US" sz="2200" i="1" dirty="0" smtClean="0"/>
              <a:t>x</a:t>
            </a:r>
            <a:r>
              <a:rPr lang="en-US" sz="2200" dirty="0" smtClean="0"/>
              <a:t> - 2.0) </a:t>
            </a:r>
          </a:p>
          <a:p>
            <a:pPr>
              <a:buNone/>
            </a:pPr>
            <a:r>
              <a:rPr lang="en-US" sz="2200" dirty="0" smtClean="0"/>
              <a:t>		                  - 0.0147(</a:t>
            </a:r>
            <a:r>
              <a:rPr lang="en-US" sz="2200" i="1" dirty="0" smtClean="0"/>
              <a:t>x</a:t>
            </a:r>
            <a:r>
              <a:rPr lang="en-US" sz="2200" dirty="0" smtClean="0"/>
              <a:t> - 0.0)(</a:t>
            </a:r>
            <a:r>
              <a:rPr lang="en-US" sz="2200" i="1" dirty="0" smtClean="0"/>
              <a:t>x</a:t>
            </a:r>
            <a:r>
              <a:rPr lang="en-US" sz="2200" dirty="0" smtClean="0"/>
              <a:t> - 1.0)(</a:t>
            </a:r>
            <a:r>
              <a:rPr lang="en-US" sz="2200" i="1" dirty="0" smtClean="0"/>
              <a:t>x</a:t>
            </a:r>
            <a:r>
              <a:rPr lang="en-US" sz="2200" dirty="0" smtClean="0"/>
              <a:t> - 2.0)(</a:t>
            </a:r>
            <a:r>
              <a:rPr lang="en-US" sz="2200" i="1" dirty="0" smtClean="0"/>
              <a:t>x</a:t>
            </a:r>
            <a:r>
              <a:rPr lang="en-US" sz="2200" dirty="0" smtClean="0"/>
              <a:t> - 3.0)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6657" name="Object 1"/>
          <p:cNvGraphicFramePr>
            <a:graphicFrameLocks noChangeAspect="1"/>
          </p:cNvGraphicFramePr>
          <p:nvPr/>
        </p:nvGraphicFramePr>
        <p:xfrm>
          <a:off x="533400" y="457200"/>
          <a:ext cx="3733800" cy="2901812"/>
        </p:xfrm>
        <a:graphic>
          <a:graphicData uri="http://schemas.openxmlformats.org/presentationml/2006/ole">
            <p:oleObj spid="_x0000_s326657" r:id="rId3" imgW="3773424" imgH="3087624" progId="Visio.Drawing.11">
              <p:embed/>
            </p:oleObj>
          </a:graphicData>
        </a:graphic>
      </p:graphicFrame>
      <p:sp>
        <p:nvSpPr>
          <p:cNvPr id="326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6659" name="Object 3"/>
          <p:cNvGraphicFramePr>
            <a:graphicFrameLocks noChangeAspect="1"/>
          </p:cNvGraphicFramePr>
          <p:nvPr/>
        </p:nvGraphicFramePr>
        <p:xfrm>
          <a:off x="4800600" y="228600"/>
          <a:ext cx="3941419" cy="3276601"/>
        </p:xfrm>
        <a:graphic>
          <a:graphicData uri="http://schemas.openxmlformats.org/presentationml/2006/ole">
            <p:oleObj spid="_x0000_s326659" r:id="rId4" imgW="3773424" imgH="3139440" progId="Visio.Drawing.11">
              <p:embed/>
            </p:oleObj>
          </a:graphicData>
        </a:graphic>
      </p:graphicFrame>
      <p:sp>
        <p:nvSpPr>
          <p:cNvPr id="326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6661" name="Object 5"/>
          <p:cNvGraphicFramePr>
            <a:graphicFrameLocks noChangeAspect="1"/>
          </p:cNvGraphicFramePr>
          <p:nvPr/>
        </p:nvGraphicFramePr>
        <p:xfrm>
          <a:off x="2514600" y="3581400"/>
          <a:ext cx="3756074" cy="2743200"/>
        </p:xfrm>
        <a:graphic>
          <a:graphicData uri="http://schemas.openxmlformats.org/presentationml/2006/ole">
            <p:oleObj spid="_x0000_s326661" r:id="rId5" imgW="3773424" imgH="313944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/>
              <a:t>Taksiran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i="1" dirty="0" smtClean="0"/>
              <a:t>x</a:t>
            </a:r>
            <a:r>
              <a:rPr lang="en-US" sz="2400" dirty="0" smtClean="0"/>
              <a:t> = 2.5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</a:t>
            </a:r>
            <a:r>
              <a:rPr lang="en-US" sz="2400" dirty="0" err="1" smtClean="0"/>
              <a:t>derajat</a:t>
            </a:r>
            <a:r>
              <a:rPr lang="en-US" sz="2400" dirty="0" smtClean="0"/>
              <a:t> </a:t>
            </a:r>
            <a:r>
              <a:rPr lang="en-US" sz="2400" dirty="0" err="1" smtClean="0"/>
              <a:t>tiga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cos</a:t>
            </a:r>
            <a:r>
              <a:rPr lang="en-US" sz="2400" dirty="0" smtClean="0"/>
              <a:t>(2.5) </a:t>
            </a:r>
            <a:r>
              <a:rPr lang="en-US" sz="2400" dirty="0" smtClean="0">
                <a:sym typeface="Symbol"/>
              </a:rPr>
              <a:t></a:t>
            </a:r>
            <a:r>
              <a:rPr lang="en-US" sz="2400" dirty="0" smtClean="0"/>
              <a:t> </a:t>
            </a:r>
            <a:r>
              <a:rPr lang="en-US" sz="2400" i="1" dirty="0" smtClean="0"/>
              <a:t>p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(2.5) = 1.0000 - 0.4597(2.5 - 0.0) –</a:t>
            </a:r>
          </a:p>
          <a:p>
            <a:pPr>
              <a:buNone/>
            </a:pPr>
            <a:r>
              <a:rPr lang="en-US" sz="2400" dirty="0" smtClean="0"/>
              <a:t>				 0.2484(2.5 - 0.0)(2.5 - 1.0) + </a:t>
            </a:r>
          </a:p>
          <a:p>
            <a:pPr>
              <a:buNone/>
            </a:pPr>
            <a:r>
              <a:rPr lang="en-US" sz="2400" dirty="0" smtClean="0"/>
              <a:t>			              0.1466(2.5 - 0.0)(2.5 - 1.0)(2.5 - 2.0) </a:t>
            </a:r>
          </a:p>
          <a:p>
            <a:pPr>
              <a:buNone/>
            </a:pPr>
            <a:r>
              <a:rPr lang="en-US" sz="2400" dirty="0" smtClean="0"/>
              <a:t>			         </a:t>
            </a:r>
            <a:r>
              <a:rPr lang="en-US" sz="2400" dirty="0" smtClean="0">
                <a:sym typeface="Symbol"/>
              </a:rPr>
              <a:t></a:t>
            </a:r>
            <a:r>
              <a:rPr lang="en-US" sz="2400" dirty="0" smtClean="0"/>
              <a:t> -0.8056</a:t>
            </a:r>
          </a:p>
          <a:p>
            <a:pPr>
              <a:buNone/>
            </a:pPr>
            <a:r>
              <a:rPr lang="en-US" sz="2400" dirty="0" smtClean="0"/>
              <a:t> </a:t>
            </a:r>
          </a:p>
          <a:p>
            <a:pPr>
              <a:buNone/>
            </a:pP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sejati</a:t>
            </a:r>
            <a:r>
              <a:rPr lang="en-US" sz="2400" dirty="0" smtClean="0"/>
              <a:t> </a:t>
            </a:r>
            <a:r>
              <a:rPr lang="en-US" sz="2400" i="1" dirty="0" smtClean="0"/>
              <a:t>f</a:t>
            </a:r>
            <a:r>
              <a:rPr lang="en-US" sz="2400" dirty="0" smtClean="0"/>
              <a:t>(2.5) </a:t>
            </a:r>
            <a:r>
              <a:rPr lang="en-US" sz="2400" dirty="0" err="1" smtClean="0"/>
              <a:t>adalah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i="1" dirty="0" smtClean="0"/>
              <a:t>f</a:t>
            </a:r>
            <a:r>
              <a:rPr lang="en-US" sz="2400" dirty="0" smtClean="0"/>
              <a:t>(2.5)  = </a:t>
            </a:r>
            <a:r>
              <a:rPr lang="en-US" sz="2400" dirty="0" err="1" smtClean="0"/>
              <a:t>cos</a:t>
            </a:r>
            <a:r>
              <a:rPr lang="en-US" sz="2400" dirty="0" smtClean="0"/>
              <a:t>(2.5) = -0.8011</a:t>
            </a:r>
          </a:p>
          <a:p>
            <a:pPr>
              <a:buNone/>
            </a:pPr>
            <a:r>
              <a:rPr lang="en-US" sz="2400" dirty="0" smtClean="0"/>
              <a:t> </a:t>
            </a:r>
          </a:p>
          <a:p>
            <a:pPr>
              <a:buNone/>
            </a:pP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solusi</a:t>
            </a:r>
            <a:r>
              <a:rPr lang="en-US" sz="2400" dirty="0" smtClean="0"/>
              <a:t> </a:t>
            </a:r>
            <a:r>
              <a:rPr lang="en-US" sz="2400" dirty="0" err="1" smtClean="0"/>
              <a:t>hampiran</a:t>
            </a:r>
            <a:r>
              <a:rPr lang="en-US" sz="2400" dirty="0" smtClean="0"/>
              <a:t> </a:t>
            </a:r>
            <a:r>
              <a:rPr lang="en-US" sz="2400" dirty="0" err="1" smtClean="0"/>
              <a:t>mengandung</a:t>
            </a:r>
            <a:r>
              <a:rPr lang="en-US" sz="2400" dirty="0" smtClean="0"/>
              <a:t> </a:t>
            </a:r>
            <a:r>
              <a:rPr lang="en-US" sz="2400" dirty="0" err="1" smtClean="0"/>
              <a:t>galat</a:t>
            </a:r>
            <a:r>
              <a:rPr lang="en-US" sz="2400" dirty="0" smtClean="0"/>
              <a:t> </a:t>
            </a:r>
            <a:r>
              <a:rPr lang="en-US" sz="2400" dirty="0" err="1" smtClean="0"/>
              <a:t>sejati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	</a:t>
            </a:r>
            <a:r>
              <a:rPr lang="en-US" sz="2400" i="1" dirty="0" smtClean="0">
                <a:sym typeface="Symbol"/>
              </a:rPr>
              <a:t></a:t>
            </a:r>
            <a:r>
              <a:rPr lang="en-US" sz="2400" dirty="0" smtClean="0"/>
              <a:t> = -0.8011 - (-0.8056) = -0.0045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err="1" smtClean="0"/>
              <a:t>Kelebihan</a:t>
            </a:r>
            <a:r>
              <a:rPr lang="en-US" b="1" dirty="0" smtClean="0"/>
              <a:t> </a:t>
            </a:r>
            <a:r>
              <a:rPr lang="en-US" b="1" dirty="0" err="1" smtClean="0"/>
              <a:t>Polinom</a:t>
            </a:r>
            <a:r>
              <a:rPr lang="en-US" b="1" dirty="0" smtClean="0"/>
              <a:t> Newton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polinom</a:t>
            </a:r>
            <a:r>
              <a:rPr lang="en-US" dirty="0" smtClean="0"/>
              <a:t> Newton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suku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polinom</a:t>
            </a:r>
            <a:r>
              <a:rPr lang="en-US" dirty="0" smtClean="0"/>
              <a:t> </a:t>
            </a:r>
            <a:r>
              <a:rPr lang="en-US" dirty="0" err="1" smtClean="0"/>
              <a:t>derajat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polinom</a:t>
            </a:r>
            <a:r>
              <a:rPr lang="en-US" dirty="0" smtClean="0"/>
              <a:t>  </a:t>
            </a:r>
            <a:r>
              <a:rPr lang="en-US" dirty="0" err="1" smtClean="0"/>
              <a:t>derajat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program yang </a:t>
            </a:r>
            <a:r>
              <a:rPr lang="en-US" dirty="0" err="1" smtClean="0"/>
              <a:t>sama</a:t>
            </a:r>
            <a:r>
              <a:rPr lang="en-US" dirty="0" smtClean="0"/>
              <a:t> [CHA91].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polinom</a:t>
            </a:r>
            <a:r>
              <a:rPr lang="en-US" dirty="0" smtClean="0"/>
              <a:t> Newton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khususnya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yang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polinomnya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. 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suku-suku</a:t>
            </a:r>
            <a:r>
              <a:rPr lang="en-US" dirty="0" smtClean="0"/>
              <a:t> </a:t>
            </a:r>
            <a:r>
              <a:rPr lang="en-US" dirty="0" err="1" smtClean="0"/>
              <a:t>polinom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beruntun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dijadikan</a:t>
            </a:r>
            <a:r>
              <a:rPr lang="en-US" dirty="0" smtClean="0"/>
              <a:t> </a:t>
            </a:r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tercapainya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berhenti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suku-suku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interpolasi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malahan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selisih</a:t>
            </a:r>
            <a:r>
              <a:rPr lang="en-US" dirty="0" smtClean="0"/>
              <a:t> </a:t>
            </a:r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berulang-ulang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memperkirakan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 yang </a:t>
            </a:r>
            <a:r>
              <a:rPr lang="en-US" dirty="0" err="1" smtClean="0"/>
              <a:t>berlainan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342900" lvl="1" indent="-342900">
              <a:buNone/>
            </a:pPr>
            <a:r>
              <a:rPr lang="en-US" b="1" dirty="0" err="1" smtClean="0"/>
              <a:t>Galat</a:t>
            </a:r>
            <a:r>
              <a:rPr lang="en-US" b="1" dirty="0" smtClean="0"/>
              <a:t> </a:t>
            </a:r>
            <a:r>
              <a:rPr lang="en-US" b="1" dirty="0" err="1" smtClean="0"/>
              <a:t>Interpolasi</a:t>
            </a:r>
            <a:r>
              <a:rPr lang="en-US" b="1" dirty="0" smtClean="0"/>
              <a:t> </a:t>
            </a:r>
            <a:r>
              <a:rPr lang="en-US" b="1" dirty="0" err="1" smtClean="0"/>
              <a:t>Polinom</a:t>
            </a:r>
            <a:endParaRPr lang="en-US" sz="1400" dirty="0" smtClean="0"/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sz="2400" i="1" dirty="0" smtClean="0"/>
              <a:t>E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=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-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	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Dari </a:t>
            </a:r>
            <a:r>
              <a:rPr lang="en-US" sz="2400" dirty="0" err="1" smtClean="0"/>
              <a:t>rumus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, </a:t>
            </a:r>
            <a:r>
              <a:rPr lang="en-US" sz="2400" dirty="0" err="1" smtClean="0"/>
              <a:t>galat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</a:t>
            </a:r>
            <a:r>
              <a:rPr lang="en-US" sz="2400" dirty="0" err="1" smtClean="0"/>
              <a:t>interpolasi</a:t>
            </a:r>
            <a:r>
              <a:rPr lang="en-US" sz="2400" dirty="0" smtClean="0"/>
              <a:t>, </a:t>
            </a:r>
            <a:r>
              <a:rPr lang="en-US" sz="2400" dirty="0" err="1" smtClean="0"/>
              <a:t>selain</a:t>
            </a:r>
            <a:r>
              <a:rPr lang="en-US" sz="2400" dirty="0" smtClean="0"/>
              <a:t> </a:t>
            </a:r>
            <a:r>
              <a:rPr lang="en-US" sz="2400" dirty="0" err="1" smtClean="0"/>
              <a:t>bergantung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i="1" dirty="0" smtClean="0"/>
              <a:t>x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diinterpolasi</a:t>
            </a:r>
            <a:r>
              <a:rPr lang="en-US" sz="2400" dirty="0" smtClean="0"/>
              <a:t>,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bergantung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turunan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semula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Tinjau</a:t>
            </a:r>
            <a:r>
              <a:rPr lang="en-US" sz="2400" dirty="0" smtClean="0"/>
              <a:t> </a:t>
            </a:r>
            <a:r>
              <a:rPr lang="en-US" sz="2400" i="1" dirty="0" smtClean="0"/>
              <a:t>Q</a:t>
            </a:r>
            <a:r>
              <a:rPr lang="en-US" sz="2400" i="1" baseline="-25000" dirty="0" smtClean="0"/>
              <a:t>n</a:t>
            </a:r>
            <a:r>
              <a:rPr lang="en-US" sz="2400" baseline="-25000" dirty="0" smtClean="0"/>
              <a:t>+1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rumus</a:t>
            </a:r>
            <a:r>
              <a:rPr lang="en-US" sz="2400" dirty="0" smtClean="0"/>
              <a:t> E(x)</a:t>
            </a:r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en-US" sz="2400" i="1" dirty="0" smtClean="0"/>
              <a:t>Q</a:t>
            </a:r>
            <a:r>
              <a:rPr lang="en-US" sz="2400" i="1" baseline="-25000" dirty="0" smtClean="0"/>
              <a:t>n</a:t>
            </a:r>
            <a:r>
              <a:rPr lang="en-US" sz="2400" baseline="-25000" dirty="0" smtClean="0"/>
              <a:t>+1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= (</a:t>
            </a:r>
            <a:r>
              <a:rPr lang="en-US" sz="2400" i="1" dirty="0" smtClean="0"/>
              <a:t>x</a:t>
            </a:r>
            <a:r>
              <a:rPr lang="en-US" sz="2400" dirty="0" smtClean="0"/>
              <a:t> -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)(</a:t>
            </a:r>
            <a:r>
              <a:rPr lang="en-US" sz="2400" i="1" dirty="0" smtClean="0"/>
              <a:t>x</a:t>
            </a:r>
            <a:r>
              <a:rPr lang="en-US" sz="2400" dirty="0" smtClean="0"/>
              <a:t> -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... (</a:t>
            </a:r>
            <a:r>
              <a:rPr lang="en-US" sz="2400" i="1" dirty="0" smtClean="0"/>
              <a:t>x</a:t>
            </a:r>
            <a:r>
              <a:rPr lang="en-US" sz="2400" dirty="0" smtClean="0"/>
              <a:t> -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329730" name="Object 2"/>
          <p:cNvGraphicFramePr>
            <a:graphicFrameLocks noChangeAspect="1"/>
          </p:cNvGraphicFramePr>
          <p:nvPr/>
        </p:nvGraphicFramePr>
        <p:xfrm>
          <a:off x="914400" y="1752600"/>
          <a:ext cx="9906000" cy="892687"/>
        </p:xfrm>
        <a:graphic>
          <a:graphicData uri="http://schemas.openxmlformats.org/presentationml/2006/ole">
            <p:oleObj spid="_x0000_s329730" name="Document" r:id="rId3" imgW="4583174" imgH="41927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err="1" smtClean="0"/>
              <a:t>Misalkan</a:t>
            </a:r>
            <a:r>
              <a:rPr lang="en-US" sz="2400" dirty="0" smtClean="0"/>
              <a:t>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…,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berjarak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. </a:t>
            </a:r>
            <a:r>
              <a:rPr lang="en-US" sz="2400" dirty="0" err="1" smtClean="0"/>
              <a:t>Grafik</a:t>
            </a:r>
            <a:r>
              <a:rPr lang="en-US" sz="2400" dirty="0" smtClean="0"/>
              <a:t> 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i="1" dirty="0" smtClean="0"/>
              <a:t>Q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enam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berjarak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ditunjukkan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Gambar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i="1" dirty="0" smtClean="0"/>
              <a:t>Q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yang </a:t>
            </a:r>
            <a:r>
              <a:rPr lang="en-US" sz="2400" dirty="0" err="1" smtClean="0"/>
              <a:t>berosilasi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Gambar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terlihat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:</a:t>
            </a:r>
          </a:p>
          <a:p>
            <a:pPr marL="692150" lvl="0" indent="-352425">
              <a:buFont typeface="+mj-lt"/>
              <a:buAutoNum type="arabicPeriod"/>
            </a:pP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titik-titik</a:t>
            </a:r>
            <a:r>
              <a:rPr lang="en-US" sz="2400" dirty="0" smtClean="0"/>
              <a:t> data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i="1" dirty="0" smtClean="0"/>
              <a:t>Q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  = 0,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galat</a:t>
            </a:r>
            <a:r>
              <a:rPr lang="en-US" sz="2400" dirty="0" smtClean="0"/>
              <a:t> </a:t>
            </a:r>
            <a:r>
              <a:rPr lang="en-US" sz="2400" dirty="0" err="1" smtClean="0"/>
              <a:t>interpolasi</a:t>
            </a:r>
            <a:r>
              <a:rPr lang="en-US" sz="2400" i="1" dirty="0" smtClean="0"/>
              <a:t> E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)=0</a:t>
            </a:r>
          </a:p>
          <a:p>
            <a:pPr marL="692150" lvl="0" indent="-352425">
              <a:buFont typeface="+mj-lt"/>
              <a:buAutoNum type="arabicPeriod"/>
            </a:pP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tengah</a:t>
            </a:r>
            <a:r>
              <a:rPr lang="en-US" sz="2400" dirty="0" smtClean="0"/>
              <a:t> </a:t>
            </a:r>
            <a:r>
              <a:rPr lang="en-US" sz="2400" dirty="0" err="1" smtClean="0"/>
              <a:t>selang</a:t>
            </a:r>
            <a:r>
              <a:rPr lang="en-US" sz="2400" dirty="0" smtClean="0"/>
              <a:t>,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i="1" dirty="0" smtClean="0"/>
              <a:t>Q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minimum,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i="1" dirty="0" smtClean="0"/>
              <a:t>E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</a:t>
            </a:r>
            <a:r>
              <a:rPr lang="en-US" sz="2400" dirty="0" err="1" smtClean="0"/>
              <a:t>juga</a:t>
            </a:r>
            <a:r>
              <a:rPr lang="en-US" sz="2400" dirty="0" smtClean="0"/>
              <a:t> minimum</a:t>
            </a:r>
          </a:p>
          <a:p>
            <a:pPr marL="692150" lvl="0" indent="-352425">
              <a:buFont typeface="+mj-lt"/>
              <a:buAutoNum type="arabicPeriod"/>
            </a:pP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titik-titik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 </a:t>
            </a:r>
            <a:r>
              <a:rPr lang="en-US" sz="2400" dirty="0" err="1" smtClean="0"/>
              <a:t>ujung</a:t>
            </a:r>
            <a:r>
              <a:rPr lang="en-US" sz="2400" dirty="0" smtClean="0"/>
              <a:t> </a:t>
            </a:r>
            <a:r>
              <a:rPr lang="en-US" sz="2400" dirty="0" err="1" smtClean="0"/>
              <a:t>selang</a:t>
            </a:r>
            <a:r>
              <a:rPr lang="en-US" sz="2400" dirty="0" smtClean="0"/>
              <a:t>, </a:t>
            </a:r>
            <a:r>
              <a:rPr lang="en-US" sz="2400" i="1" dirty="0" smtClean="0"/>
              <a:t>Q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</a:t>
            </a:r>
            <a:r>
              <a:rPr lang="en-US" sz="2400" dirty="0" err="1" smtClean="0"/>
              <a:t>besar</a:t>
            </a:r>
            <a:r>
              <a:rPr lang="en-US" sz="2400" dirty="0" smtClean="0"/>
              <a:t>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i="1" dirty="0" smtClean="0"/>
              <a:t>E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endParaRPr lang="en-US" sz="2400" dirty="0" smtClean="0"/>
          </a:p>
          <a:p>
            <a:pPr marL="692150" lvl="0" indent="-352425">
              <a:buFont typeface="+mj-lt"/>
              <a:buAutoNum type="arabicPeriod"/>
            </a:pP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selang</a:t>
            </a:r>
            <a:r>
              <a:rPr lang="en-US" sz="2400" dirty="0" smtClean="0"/>
              <a:t> [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] </a:t>
            </a:r>
            <a:r>
              <a:rPr lang="en-US" sz="2400" dirty="0" err="1" smtClean="0"/>
              <a:t>semakin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, </a:t>
            </a:r>
            <a:r>
              <a:rPr lang="en-US" sz="2400" dirty="0" err="1" smtClean="0"/>
              <a:t>amplitudo</a:t>
            </a:r>
            <a:r>
              <a:rPr lang="en-US" sz="2400" dirty="0" smtClean="0"/>
              <a:t> </a:t>
            </a:r>
            <a:r>
              <a:rPr lang="en-US" sz="2400" dirty="0" err="1" smtClean="0"/>
              <a:t>osilasi</a:t>
            </a:r>
            <a:r>
              <a:rPr lang="en-US" sz="2400" dirty="0" smtClean="0"/>
              <a:t> </a:t>
            </a:r>
            <a:r>
              <a:rPr lang="en-US" sz="2400" dirty="0" err="1" smtClean="0"/>
              <a:t>meningkat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cepat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0753" name="Object 1"/>
          <p:cNvGraphicFramePr>
            <a:graphicFrameLocks noChangeAspect="1"/>
          </p:cNvGraphicFramePr>
          <p:nvPr/>
        </p:nvGraphicFramePr>
        <p:xfrm>
          <a:off x="1676400" y="1371600"/>
          <a:ext cx="5424089" cy="2590800"/>
        </p:xfrm>
        <a:graphic>
          <a:graphicData uri="http://schemas.openxmlformats.org/presentationml/2006/ole">
            <p:oleObj spid="_x0000_s330753" r:id="rId3" imgW="4916424" imgH="263042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b="1" i="1" dirty="0" err="1" smtClean="0"/>
              <a:t>Kesimpulan</a:t>
            </a:r>
            <a:r>
              <a:rPr lang="en-US" sz="2800" b="1" i="1" dirty="0" smtClean="0"/>
              <a:t>: </a:t>
            </a:r>
            <a:r>
              <a:rPr lang="en-US" sz="2800" dirty="0" err="1" smtClean="0"/>
              <a:t>Galat</a:t>
            </a:r>
            <a:r>
              <a:rPr lang="en-US" sz="2800" dirty="0" smtClean="0"/>
              <a:t> </a:t>
            </a:r>
            <a:r>
              <a:rPr lang="en-US" sz="2800" dirty="0" err="1" smtClean="0"/>
              <a:t>interpolasi</a:t>
            </a:r>
            <a:r>
              <a:rPr lang="en-US" sz="2800" dirty="0" smtClean="0"/>
              <a:t> minimum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i="1" dirty="0" smtClean="0"/>
              <a:t>x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pertengahan</a:t>
            </a:r>
            <a:r>
              <a:rPr lang="en-US" sz="2800" dirty="0" smtClean="0"/>
              <a:t> </a:t>
            </a:r>
            <a:r>
              <a:rPr lang="en-US" sz="2800" dirty="0" err="1" smtClean="0"/>
              <a:t>selang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333826" name="Object 2"/>
          <p:cNvGraphicFramePr>
            <a:graphicFrameLocks noChangeAspect="1"/>
          </p:cNvGraphicFramePr>
          <p:nvPr/>
        </p:nvGraphicFramePr>
        <p:xfrm>
          <a:off x="990600" y="1828800"/>
          <a:ext cx="7572100" cy="1447800"/>
        </p:xfrm>
        <a:graphic>
          <a:graphicData uri="http://schemas.openxmlformats.org/presentationml/2006/ole">
            <p:oleObj spid="_x0000_s333826" name="Document" r:id="rId3" imgW="4583174" imgH="876727" progId="Word.Document.12">
              <p:embed/>
            </p:oleObj>
          </a:graphicData>
        </a:graphic>
      </p:graphicFrame>
      <p:sp>
        <p:nvSpPr>
          <p:cNvPr id="333827" name="Rectangle 3"/>
          <p:cNvSpPr>
            <a:spLocks noChangeArrowheads="1"/>
          </p:cNvSpPr>
          <p:nvPr/>
        </p:nvSpPr>
        <p:spPr bwMode="auto">
          <a:xfrm>
            <a:off x="533400" y="3886200"/>
            <a:ext cx="8305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742950" algn="l"/>
                <a:tab pos="1079500" algn="l"/>
                <a:tab pos="1620838" algn="l"/>
                <a:tab pos="2160588" algn="l"/>
                <a:tab pos="2514600" algn="l"/>
                <a:tab pos="3240088" algn="l"/>
                <a:tab pos="3600450" algn="l"/>
                <a:tab pos="3960813" algn="l"/>
                <a:tab pos="4321175" algn="l"/>
                <a:tab pos="4679950" algn="l"/>
                <a:tab pos="5040313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Ingatlah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kalimat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742950" algn="l"/>
                <a:tab pos="1079500" algn="l"/>
                <a:tab pos="1620838" algn="l"/>
                <a:tab pos="2160588" algn="l"/>
                <a:tab pos="2514600" algn="l"/>
                <a:tab pos="3240088" algn="l"/>
                <a:tab pos="3600450" algn="l"/>
                <a:tab pos="3960813" algn="l"/>
                <a:tab pos="4321175" algn="l"/>
                <a:tab pos="4679950" algn="l"/>
                <a:tab pos="5040313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742950" algn="l"/>
                <a:tab pos="1079500" algn="l"/>
                <a:tab pos="1620838" algn="l"/>
                <a:tab pos="2160588" algn="l"/>
                <a:tab pos="2514600" algn="l"/>
                <a:tab pos="3240088" algn="l"/>
                <a:tab pos="3600450" algn="l"/>
                <a:tab pos="3960813" algn="l"/>
                <a:tab pos="4321175" algn="l"/>
                <a:tab pos="4679950" algn="l"/>
                <a:tab pos="5040313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Untuk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mendapatkan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galat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interpolasi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minimum,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pilihlah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selang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[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400" b="0" i="1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sedemikian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sehingga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terletak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tengah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selang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tersebut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742950" algn="l"/>
                <a:tab pos="1079500" algn="l"/>
                <a:tab pos="1620838" algn="l"/>
                <a:tab pos="2160588" algn="l"/>
                <a:tab pos="2514600" algn="l"/>
                <a:tab pos="3240088" algn="l"/>
                <a:tab pos="3600450" algn="l"/>
                <a:tab pos="3960813" algn="l"/>
                <a:tab pos="4321175" algn="l"/>
                <a:tab pos="4679950" algn="l"/>
                <a:tab pos="5040313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334850" name="Object 2"/>
          <p:cNvGraphicFramePr>
            <a:graphicFrameLocks noChangeAspect="1"/>
          </p:cNvGraphicFramePr>
          <p:nvPr/>
        </p:nvGraphicFramePr>
        <p:xfrm>
          <a:off x="533400" y="228600"/>
          <a:ext cx="7010400" cy="3812301"/>
        </p:xfrm>
        <a:graphic>
          <a:graphicData uri="http://schemas.openxmlformats.org/presentationml/2006/ole">
            <p:oleObj spid="_x0000_s334850" name="Document" r:id="rId3" imgW="4728387" imgH="2571828" progId="Word.Document.12">
              <p:embed/>
            </p:oleObj>
          </a:graphicData>
        </a:graphic>
      </p:graphicFrame>
      <p:graphicFrame>
        <p:nvGraphicFramePr>
          <p:cNvPr id="334851" name="Object 3"/>
          <p:cNvGraphicFramePr>
            <a:graphicFrameLocks noChangeAspect="1"/>
          </p:cNvGraphicFramePr>
          <p:nvPr/>
        </p:nvGraphicFramePr>
        <p:xfrm>
          <a:off x="838200" y="3962400"/>
          <a:ext cx="6489366" cy="2286000"/>
        </p:xfrm>
        <a:graphic>
          <a:graphicData uri="http://schemas.openxmlformats.org/presentationml/2006/ole">
            <p:oleObj spid="_x0000_s334851" name="Document" r:id="rId4" imgW="4583174" imgH="161405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 dirty="0" err="1"/>
              <a:t>Polinom</a:t>
            </a:r>
            <a:r>
              <a:rPr lang="en-US" sz="3600" b="1" dirty="0"/>
              <a:t> </a:t>
            </a:r>
            <a:r>
              <a:rPr lang="en-US" sz="3600" b="1" dirty="0" smtClean="0"/>
              <a:t>Newton-Gregory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Polinom</a:t>
            </a:r>
            <a:r>
              <a:rPr lang="en-US" sz="2400" dirty="0" smtClean="0"/>
              <a:t> Newton-Gregory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kasus</a:t>
            </a:r>
            <a:r>
              <a:rPr lang="en-US" sz="2400" dirty="0" smtClean="0"/>
              <a:t> </a:t>
            </a:r>
            <a:r>
              <a:rPr lang="en-US" sz="2400" dirty="0" err="1" smtClean="0"/>
              <a:t>khusus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Newton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titik-titik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berjarak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titik-titik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berjarak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, </a:t>
            </a:r>
            <a:r>
              <a:rPr lang="en-US" sz="2400" dirty="0" err="1" smtClean="0"/>
              <a:t>rumus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Newton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sederhana</a:t>
            </a:r>
            <a:r>
              <a:rPr lang="en-US" sz="2400" dirty="0" smtClean="0"/>
              <a:t>. </a:t>
            </a:r>
            <a:r>
              <a:rPr lang="en-US" sz="2400" dirty="0" err="1" smtClean="0"/>
              <a:t>Selain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,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selisih-terbaginya</a:t>
            </a:r>
            <a:r>
              <a:rPr lang="en-US" sz="2400" dirty="0" smtClean="0"/>
              <a:t> pun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dibentuk</a:t>
            </a:r>
            <a:r>
              <a:rPr lang="en-US" sz="2400" dirty="0" smtClean="0"/>
              <a:t>. Di </a:t>
            </a:r>
            <a:r>
              <a:rPr lang="en-US" sz="2400" dirty="0" err="1" smtClean="0"/>
              <a:t>sini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menamakan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b="1" dirty="0" err="1" smtClean="0"/>
              <a:t>tabel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selisih</a:t>
            </a:r>
            <a:r>
              <a:rPr lang="en-US" sz="2400" dirty="0" smtClean="0"/>
              <a:t> </a:t>
            </a:r>
            <a:r>
              <a:rPr lang="en-US" sz="2400" dirty="0" err="1" smtClean="0"/>
              <a:t>saja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macam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selisih</a:t>
            </a:r>
            <a:r>
              <a:rPr lang="en-US" sz="2400" dirty="0" smtClean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selisih</a:t>
            </a:r>
            <a:r>
              <a:rPr lang="en-US" sz="2400" dirty="0" smtClean="0"/>
              <a:t> </a:t>
            </a:r>
            <a:r>
              <a:rPr lang="en-US" sz="2400" dirty="0" err="1" smtClean="0"/>
              <a:t>maju</a:t>
            </a:r>
            <a:r>
              <a:rPr lang="en-US" sz="2400" dirty="0" smtClean="0"/>
              <a:t> (</a:t>
            </a:r>
            <a:r>
              <a:rPr lang="en-US" sz="2400" i="1" dirty="0" smtClean="0"/>
              <a:t>forward difference</a:t>
            </a:r>
            <a:r>
              <a:rPr lang="en-US" sz="2400" dirty="0" smtClean="0"/>
              <a:t>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selisih</a:t>
            </a:r>
            <a:r>
              <a:rPr lang="en-US" sz="2400" dirty="0" smtClean="0"/>
              <a:t> </a:t>
            </a:r>
            <a:r>
              <a:rPr lang="en-US" sz="2400" dirty="0" err="1" smtClean="0"/>
              <a:t>mundur</a:t>
            </a:r>
            <a:r>
              <a:rPr lang="en-US" sz="2400" dirty="0" smtClean="0"/>
              <a:t> (</a:t>
            </a:r>
            <a:r>
              <a:rPr lang="en-US" sz="2400" i="1" dirty="0" smtClean="0"/>
              <a:t>backward difference</a:t>
            </a:r>
            <a:r>
              <a:rPr lang="en-US" sz="2400" dirty="0" smtClean="0"/>
              <a:t>). </a:t>
            </a:r>
          </a:p>
          <a:p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,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macam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Newton-Gregory,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</a:t>
            </a:r>
            <a:r>
              <a:rPr lang="en-US" sz="2400" b="1" dirty="0" smtClean="0"/>
              <a:t>Newton-Gregory </a:t>
            </a:r>
            <a:r>
              <a:rPr lang="en-US" sz="2400" b="1" dirty="0" err="1" smtClean="0"/>
              <a:t>maju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i="1" dirty="0" smtClean="0"/>
              <a:t> </a:t>
            </a:r>
            <a:r>
              <a:rPr lang="en-US" sz="2400" b="1" dirty="0" smtClean="0"/>
              <a:t>Newton-Gregory </a:t>
            </a:r>
            <a:r>
              <a:rPr lang="en-US" sz="2400" b="1" dirty="0" err="1" smtClean="0"/>
              <a:t>mundur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200" b="1" dirty="0" err="1"/>
              <a:t>Polinom</a:t>
            </a:r>
            <a:r>
              <a:rPr lang="en-US" sz="3200" b="1" dirty="0"/>
              <a:t> Newton-Gregory </a:t>
            </a:r>
            <a:r>
              <a:rPr lang="en-US" sz="3200" b="1" dirty="0" err="1" smtClean="0"/>
              <a:t>Maju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err="1" smtClean="0"/>
              <a:t>Misalkan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selisih</a:t>
            </a:r>
            <a:r>
              <a:rPr lang="en-US" sz="2400" dirty="0" smtClean="0"/>
              <a:t> </a:t>
            </a:r>
            <a:r>
              <a:rPr lang="en-US" sz="2400" dirty="0" err="1" smtClean="0"/>
              <a:t>maju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dibentuk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lima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Keterangan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000" i="1" dirty="0" smtClean="0"/>
              <a:t>	f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  = </a:t>
            </a:r>
            <a:r>
              <a:rPr lang="en-US" sz="2000" i="1" dirty="0" smtClean="0"/>
              <a:t>f</a:t>
            </a:r>
            <a:r>
              <a:rPr lang="en-US" sz="2000" dirty="0" smtClean="0"/>
              <a:t>(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)   = </a:t>
            </a:r>
            <a:r>
              <a:rPr lang="en-US" sz="2000" i="1" dirty="0" smtClean="0"/>
              <a:t>y</a:t>
            </a:r>
            <a:r>
              <a:rPr lang="en-US" sz="2000" baseline="-25000" dirty="0" smtClean="0"/>
              <a:t>0		</a:t>
            </a:r>
            <a:endParaRPr lang="en-US" sz="2000" dirty="0" smtClean="0"/>
          </a:p>
          <a:p>
            <a:pPr>
              <a:buNone/>
            </a:pPr>
            <a:r>
              <a:rPr lang="en-US" sz="2000" i="1" dirty="0" smtClean="0"/>
              <a:t>	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  = </a:t>
            </a:r>
            <a:r>
              <a:rPr lang="en-US" sz="2000" i="1" dirty="0" smtClean="0"/>
              <a:t>f</a:t>
            </a:r>
            <a:r>
              <a:rPr lang="en-US" sz="2000" dirty="0" smtClean="0"/>
              <a:t>(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   = </a:t>
            </a:r>
            <a:r>
              <a:rPr lang="en-US" sz="2000" i="1" dirty="0" smtClean="0"/>
              <a:t>y</a:t>
            </a:r>
            <a:r>
              <a:rPr lang="en-US" sz="2000" baseline="-25000" dirty="0" smtClean="0"/>
              <a:t>1</a:t>
            </a:r>
          </a:p>
          <a:p>
            <a:pPr>
              <a:buNone/>
            </a:pPr>
            <a:r>
              <a:rPr lang="en-US" sz="2000" dirty="0" smtClean="0">
                <a:sym typeface="Symbol"/>
              </a:rPr>
              <a:t>	</a:t>
            </a:r>
            <a:r>
              <a:rPr lang="en-US" sz="2000" i="1" dirty="0" smtClean="0"/>
              <a:t>f</a:t>
            </a:r>
            <a:r>
              <a:rPr lang="en-US" sz="2000" baseline="-25000" dirty="0" smtClean="0"/>
              <a:t>0 </a:t>
            </a:r>
            <a:r>
              <a:rPr lang="en-US" sz="2000" dirty="0" smtClean="0"/>
              <a:t> = </a:t>
            </a:r>
            <a:r>
              <a:rPr lang="en-US" sz="2000" i="1" dirty="0" smtClean="0"/>
              <a:t>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- </a:t>
            </a:r>
            <a:r>
              <a:rPr lang="en-US" sz="2000" i="1" dirty="0" smtClean="0"/>
              <a:t>f</a:t>
            </a:r>
            <a:r>
              <a:rPr lang="en-US" sz="2000" baseline="-25000" dirty="0" smtClean="0"/>
              <a:t>0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sym typeface="Symbol"/>
              </a:rPr>
              <a:t>	</a:t>
            </a:r>
            <a:r>
              <a:rPr lang="en-US" sz="2000" i="1" dirty="0" smtClean="0"/>
              <a:t>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 = </a:t>
            </a:r>
            <a:r>
              <a:rPr lang="en-US" sz="2000" i="1" dirty="0" smtClean="0"/>
              <a:t>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- </a:t>
            </a:r>
            <a:r>
              <a:rPr lang="en-US" sz="2000" i="1" dirty="0" smtClean="0"/>
              <a:t>f</a:t>
            </a:r>
            <a:r>
              <a:rPr lang="en-US" sz="2000" baseline="-25000" dirty="0" smtClean="0"/>
              <a:t>1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335874" name="Object 2"/>
          <p:cNvGraphicFramePr>
            <a:graphicFrameLocks noChangeAspect="1"/>
          </p:cNvGraphicFramePr>
          <p:nvPr/>
        </p:nvGraphicFramePr>
        <p:xfrm>
          <a:off x="533400" y="1981200"/>
          <a:ext cx="7942521" cy="2362200"/>
        </p:xfrm>
        <a:graphic>
          <a:graphicData uri="http://schemas.openxmlformats.org/presentationml/2006/ole">
            <p:oleObj spid="_x0000_s335874" name="Document" r:id="rId3" imgW="4743746" imgH="1365864" progId="Word.Document.12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24200" y="4419600"/>
            <a:ext cx="17411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</a:t>
            </a:r>
            <a:r>
              <a:rPr lang="en-US" baseline="30000" dirty="0" smtClean="0"/>
              <a:t>2</a:t>
            </a:r>
            <a:r>
              <a:rPr lang="en-US" i="1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  = </a:t>
            </a:r>
            <a:r>
              <a:rPr lang="en-US" dirty="0" smtClean="0">
                <a:sym typeface="Symbol"/>
              </a:rPr>
              <a:t></a:t>
            </a:r>
            <a:r>
              <a:rPr lang="en-US" i="1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- </a:t>
            </a:r>
            <a:r>
              <a:rPr lang="en-US" dirty="0" smtClean="0">
                <a:sym typeface="Symbol"/>
              </a:rPr>
              <a:t></a:t>
            </a:r>
            <a:r>
              <a:rPr lang="en-US" i="1" dirty="0" smtClean="0"/>
              <a:t>f</a:t>
            </a:r>
            <a:r>
              <a:rPr lang="en-US" baseline="-25000" dirty="0" smtClean="0"/>
              <a:t>0</a:t>
            </a:r>
            <a:endParaRPr lang="en-US" dirty="0" smtClean="0"/>
          </a:p>
          <a:p>
            <a:r>
              <a:rPr lang="en-US" dirty="0" smtClean="0">
                <a:sym typeface="Symbol"/>
              </a:rPr>
              <a:t></a:t>
            </a:r>
            <a:r>
              <a:rPr lang="en-US" baseline="30000" dirty="0" smtClean="0"/>
              <a:t>2</a:t>
            </a:r>
            <a:r>
              <a:rPr lang="en-US" i="1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 = </a:t>
            </a:r>
            <a:r>
              <a:rPr lang="en-US" dirty="0" smtClean="0">
                <a:sym typeface="Symbol"/>
              </a:rPr>
              <a:t></a:t>
            </a:r>
            <a:r>
              <a:rPr lang="en-US" i="1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 - </a:t>
            </a:r>
            <a:r>
              <a:rPr lang="en-US" dirty="0" smtClean="0">
                <a:sym typeface="Symbol"/>
              </a:rPr>
              <a:t></a:t>
            </a:r>
            <a:r>
              <a:rPr lang="en-US" dirty="0" smtClean="0"/>
              <a:t>f</a:t>
            </a:r>
          </a:p>
          <a:p>
            <a:endParaRPr lang="en-US" dirty="0" smtClean="0"/>
          </a:p>
          <a:p>
            <a:r>
              <a:rPr lang="en-US" dirty="0" smtClean="0">
                <a:sym typeface="Symbol"/>
              </a:rPr>
              <a:t></a:t>
            </a:r>
            <a:r>
              <a:rPr lang="en-US" baseline="30000" dirty="0" smtClean="0"/>
              <a:t>3</a:t>
            </a:r>
            <a:r>
              <a:rPr lang="en-US" i="1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  = </a:t>
            </a:r>
            <a:r>
              <a:rPr lang="en-US" dirty="0" smtClean="0">
                <a:sym typeface="Symbol"/>
              </a:rPr>
              <a:t></a:t>
            </a:r>
            <a:r>
              <a:rPr lang="en-US" baseline="30000" dirty="0" smtClean="0"/>
              <a:t>2</a:t>
            </a:r>
            <a:r>
              <a:rPr lang="en-US" i="1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- </a:t>
            </a:r>
            <a:r>
              <a:rPr lang="en-US" dirty="0" smtClean="0">
                <a:sym typeface="Symbol"/>
              </a:rPr>
              <a:t></a:t>
            </a:r>
            <a:r>
              <a:rPr lang="en-US" baseline="30000" dirty="0" smtClean="0"/>
              <a:t>2</a:t>
            </a:r>
            <a:r>
              <a:rPr lang="en-US" i="1" dirty="0" smtClean="0"/>
              <a:t>f</a:t>
            </a:r>
            <a:r>
              <a:rPr lang="en-US" baseline="-25000" dirty="0" smtClean="0"/>
              <a:t>0</a:t>
            </a:r>
            <a:endParaRPr lang="en-US" dirty="0" smtClean="0"/>
          </a:p>
          <a:p>
            <a:r>
              <a:rPr lang="en-US" dirty="0" smtClean="0">
                <a:sym typeface="Symbol"/>
              </a:rPr>
              <a:t></a:t>
            </a:r>
            <a:r>
              <a:rPr lang="en-US" baseline="30000" dirty="0" smtClean="0"/>
              <a:t>3</a:t>
            </a:r>
            <a:r>
              <a:rPr lang="en-US" i="1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 = </a:t>
            </a:r>
            <a:r>
              <a:rPr lang="en-US" dirty="0" smtClean="0">
                <a:sym typeface="Symbol"/>
              </a:rPr>
              <a:t></a:t>
            </a:r>
            <a:r>
              <a:rPr lang="en-US" baseline="30000" dirty="0" smtClean="0"/>
              <a:t>2</a:t>
            </a:r>
            <a:r>
              <a:rPr lang="en-US" i="1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 - </a:t>
            </a:r>
            <a:r>
              <a:rPr lang="en-US" dirty="0" smtClean="0">
                <a:sym typeface="Symbol"/>
              </a:rPr>
              <a:t></a:t>
            </a:r>
            <a:r>
              <a:rPr lang="en-US" baseline="30000" dirty="0" smtClean="0"/>
              <a:t>2</a:t>
            </a:r>
            <a:r>
              <a:rPr lang="en-US" i="1" dirty="0" smtClean="0"/>
              <a:t>f</a:t>
            </a:r>
            <a:r>
              <a:rPr lang="en-US" baseline="-25000" dirty="0" smtClean="0"/>
              <a:t>1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4648200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ym typeface="Symbol"/>
              </a:rPr>
              <a:t>Bentuk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umum</a:t>
            </a:r>
            <a:r>
              <a:rPr lang="en-US" dirty="0" smtClean="0">
                <a:sym typeface="Symbol"/>
              </a:rPr>
              <a:t>: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</a:t>
            </a:r>
            <a:r>
              <a:rPr lang="en-US" i="1" baseline="30000" dirty="0" smtClean="0"/>
              <a:t>n</a:t>
            </a:r>
            <a:r>
              <a:rPr lang="en-US" baseline="30000" dirty="0" smtClean="0"/>
              <a:t>+1</a:t>
            </a:r>
            <a:r>
              <a:rPr lang="en-US" i="1" dirty="0" smtClean="0"/>
              <a:t>f</a:t>
            </a:r>
            <a:r>
              <a:rPr lang="en-US" i="1" baseline="-25000" dirty="0" smtClean="0"/>
              <a:t>p</a:t>
            </a:r>
            <a:r>
              <a:rPr lang="en-US" dirty="0" smtClean="0"/>
              <a:t>	= </a:t>
            </a:r>
            <a:r>
              <a:rPr lang="en-US" dirty="0" smtClean="0">
                <a:sym typeface="Symbol"/>
              </a:rPr>
              <a:t></a:t>
            </a:r>
            <a:r>
              <a:rPr lang="en-US" i="1" baseline="30000" dirty="0" smtClean="0"/>
              <a:t>n </a:t>
            </a:r>
            <a:r>
              <a:rPr lang="en-US" i="1" dirty="0" smtClean="0"/>
              <a:t>f</a:t>
            </a:r>
            <a:r>
              <a:rPr lang="en-US" i="1" baseline="-25000" dirty="0" smtClean="0"/>
              <a:t>p</a:t>
            </a:r>
            <a:r>
              <a:rPr lang="en-US" baseline="-25000" dirty="0" smtClean="0"/>
              <a:t>+1</a:t>
            </a:r>
            <a:r>
              <a:rPr lang="en-US" dirty="0" smtClean="0"/>
              <a:t> - </a:t>
            </a:r>
            <a:r>
              <a:rPr lang="en-US" dirty="0" smtClean="0">
                <a:sym typeface="Symbol"/>
              </a:rPr>
              <a:t></a:t>
            </a:r>
            <a:r>
              <a:rPr lang="en-US" i="1" baseline="30000" dirty="0" smtClean="0"/>
              <a:t>n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p</a:t>
            </a:r>
            <a:r>
              <a:rPr lang="en-US" dirty="0" smtClean="0"/>
              <a:t> ,	</a:t>
            </a:r>
          </a:p>
          <a:p>
            <a:r>
              <a:rPr lang="en-US" i="1" dirty="0" smtClean="0"/>
              <a:t>n</a:t>
            </a:r>
            <a:r>
              <a:rPr lang="en-US" dirty="0" smtClean="0"/>
              <a:t> = 0, 1, 2, …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4433" name="Object 1"/>
          <p:cNvGraphicFramePr>
            <a:graphicFrameLocks noChangeAspect="1"/>
          </p:cNvGraphicFramePr>
          <p:nvPr/>
        </p:nvGraphicFramePr>
        <p:xfrm>
          <a:off x="381000" y="1524000"/>
          <a:ext cx="8432541" cy="3429000"/>
        </p:xfrm>
        <a:graphic>
          <a:graphicData uri="http://schemas.openxmlformats.org/presentationml/2006/ole">
            <p:oleObj spid="_x0000_s274433" r:id="rId3" imgW="5791200" imgH="236220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err="1" smtClean="0"/>
              <a:t>Penurunan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Rumus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Polinom</a:t>
            </a:r>
            <a:r>
              <a:rPr lang="en-US" sz="2800" b="1" dirty="0" smtClean="0"/>
              <a:t> Newton-Gregory </a:t>
            </a:r>
            <a:r>
              <a:rPr lang="en-US" sz="2800" b="1" dirty="0" err="1" smtClean="0"/>
              <a:t>Maju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337922" name="Object 2"/>
          <p:cNvGraphicFramePr>
            <a:graphicFrameLocks noChangeAspect="1"/>
          </p:cNvGraphicFramePr>
          <p:nvPr/>
        </p:nvGraphicFramePr>
        <p:xfrm>
          <a:off x="609600" y="1219200"/>
          <a:ext cx="7779441" cy="1981200"/>
        </p:xfrm>
        <a:graphic>
          <a:graphicData uri="http://schemas.openxmlformats.org/presentationml/2006/ole">
            <p:oleObj spid="_x0000_s337922" name="Document" r:id="rId3" imgW="4587600" imgH="1168273" progId="Word.Document.12">
              <p:embed/>
            </p:oleObj>
          </a:graphicData>
        </a:graphic>
      </p:graphicFrame>
      <p:graphicFrame>
        <p:nvGraphicFramePr>
          <p:cNvPr id="337923" name="Object 3"/>
          <p:cNvGraphicFramePr>
            <a:graphicFrameLocks noChangeAspect="1"/>
          </p:cNvGraphicFramePr>
          <p:nvPr/>
        </p:nvGraphicFramePr>
        <p:xfrm>
          <a:off x="3733800" y="1219200"/>
          <a:ext cx="6858000" cy="3849023"/>
        </p:xfrm>
        <a:graphic>
          <a:graphicData uri="http://schemas.openxmlformats.org/presentationml/2006/ole">
            <p:oleObj spid="_x0000_s337923" name="Document" r:id="rId4" imgW="4587600" imgH="2575526" progId="Word.Document.12">
              <p:embed/>
            </p:oleObj>
          </a:graphicData>
        </a:graphic>
      </p:graphicFrame>
      <p:graphicFrame>
        <p:nvGraphicFramePr>
          <p:cNvPr id="337924" name="Object 4"/>
          <p:cNvGraphicFramePr>
            <a:graphicFrameLocks noChangeAspect="1"/>
          </p:cNvGraphicFramePr>
          <p:nvPr/>
        </p:nvGraphicFramePr>
        <p:xfrm>
          <a:off x="838200" y="5029200"/>
          <a:ext cx="7693205" cy="1219200"/>
        </p:xfrm>
        <a:graphic>
          <a:graphicData uri="http://schemas.openxmlformats.org/presentationml/2006/ole">
            <p:oleObj spid="_x0000_s337924" name="Document" r:id="rId5" imgW="4587600" imgH="72702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338946" name="Object 2"/>
          <p:cNvGraphicFramePr>
            <a:graphicFrameLocks noChangeAspect="1"/>
          </p:cNvGraphicFramePr>
          <p:nvPr/>
        </p:nvGraphicFramePr>
        <p:xfrm>
          <a:off x="228600" y="1143000"/>
          <a:ext cx="8498979" cy="3429000"/>
        </p:xfrm>
        <a:graphic>
          <a:graphicData uri="http://schemas.openxmlformats.org/presentationml/2006/ole">
            <p:oleObj spid="_x0000_s338946" name="Document" r:id="rId3" imgW="4587600" imgH="185102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339970" name="Object 2"/>
          <p:cNvGraphicFramePr>
            <a:graphicFrameLocks noChangeAspect="1"/>
          </p:cNvGraphicFramePr>
          <p:nvPr/>
        </p:nvGraphicFramePr>
        <p:xfrm>
          <a:off x="457200" y="914400"/>
          <a:ext cx="9407525" cy="1814513"/>
        </p:xfrm>
        <a:graphic>
          <a:graphicData uri="http://schemas.openxmlformats.org/presentationml/2006/ole">
            <p:oleObj spid="_x0000_s339970" name="Document" r:id="rId3" imgW="4587600" imgH="891141" progId="Word.Document.12">
              <p:embed/>
            </p:oleObj>
          </a:graphicData>
        </a:graphic>
      </p:graphicFrame>
      <p:graphicFrame>
        <p:nvGraphicFramePr>
          <p:cNvPr id="339971" name="Object 3"/>
          <p:cNvGraphicFramePr>
            <a:graphicFrameLocks noChangeAspect="1"/>
          </p:cNvGraphicFramePr>
          <p:nvPr/>
        </p:nvGraphicFramePr>
        <p:xfrm>
          <a:off x="457200" y="3130550"/>
          <a:ext cx="8936038" cy="2798763"/>
        </p:xfrm>
        <a:graphic>
          <a:graphicData uri="http://schemas.openxmlformats.org/presentationml/2006/ole">
            <p:oleObj spid="_x0000_s339971" name="Document" r:id="rId4" imgW="4587600" imgH="143964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340994" name="Object 2"/>
          <p:cNvGraphicFramePr>
            <a:graphicFrameLocks noChangeAspect="1"/>
          </p:cNvGraphicFramePr>
          <p:nvPr/>
        </p:nvGraphicFramePr>
        <p:xfrm>
          <a:off x="304800" y="228600"/>
          <a:ext cx="8245603" cy="3124200"/>
        </p:xfrm>
        <a:graphic>
          <a:graphicData uri="http://schemas.openxmlformats.org/presentationml/2006/ole">
            <p:oleObj spid="_x0000_s340994" name="Document" r:id="rId3" imgW="4587600" imgH="1737652" progId="Word.Document.12">
              <p:embed/>
            </p:oleObj>
          </a:graphicData>
        </a:graphic>
      </p:graphicFrame>
      <p:graphicFrame>
        <p:nvGraphicFramePr>
          <p:cNvPr id="340995" name="Object 3"/>
          <p:cNvGraphicFramePr>
            <a:graphicFrameLocks noChangeAspect="1"/>
          </p:cNvGraphicFramePr>
          <p:nvPr/>
        </p:nvGraphicFramePr>
        <p:xfrm>
          <a:off x="381000" y="4038600"/>
          <a:ext cx="9144000" cy="1524000"/>
        </p:xfrm>
        <a:graphic>
          <a:graphicData uri="http://schemas.openxmlformats.org/presentationml/2006/ole">
            <p:oleObj spid="_x0000_s340995" name="Document" r:id="rId4" imgW="4587600" imgH="76877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sz="2400" b="1" dirty="0" err="1" smtClean="0"/>
              <a:t>Contoh</a:t>
            </a:r>
            <a:r>
              <a:rPr lang="en-US" sz="2400" dirty="0" smtClean="0"/>
              <a:t>: </a:t>
            </a:r>
            <a:r>
              <a:rPr lang="en-US" sz="2400" dirty="0" err="1" smtClean="0"/>
              <a:t>Bentuklah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selisih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= 1/(</a:t>
            </a:r>
            <a:r>
              <a:rPr lang="en-US" sz="2400" i="1" dirty="0" smtClean="0"/>
              <a:t>x</a:t>
            </a:r>
            <a:r>
              <a:rPr lang="en-US" sz="2400" dirty="0" smtClean="0"/>
              <a:t>+1)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selang</a:t>
            </a:r>
            <a:r>
              <a:rPr lang="en-US" sz="2400" dirty="0" smtClean="0"/>
              <a:t> [0.000, 0.625]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i="1" dirty="0" smtClean="0"/>
              <a:t>h</a:t>
            </a:r>
            <a:r>
              <a:rPr lang="en-US" sz="2400" dirty="0" smtClean="0"/>
              <a:t> = 0.125. </a:t>
            </a:r>
            <a:r>
              <a:rPr lang="en-US" sz="2400" dirty="0" err="1" smtClean="0"/>
              <a:t>Hitung</a:t>
            </a:r>
            <a:r>
              <a:rPr lang="en-US" sz="2400" dirty="0" smtClean="0"/>
              <a:t>  </a:t>
            </a:r>
            <a:r>
              <a:rPr lang="en-US" sz="2400" i="1" dirty="0" smtClean="0"/>
              <a:t>f</a:t>
            </a:r>
            <a:r>
              <a:rPr lang="en-US" sz="2400" dirty="0" smtClean="0"/>
              <a:t>(0.300)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Newton-Gregory </a:t>
            </a:r>
            <a:r>
              <a:rPr lang="en-US" sz="2400" dirty="0" err="1" smtClean="0"/>
              <a:t>maju</a:t>
            </a:r>
            <a:r>
              <a:rPr lang="en-US" sz="2400" dirty="0" smtClean="0"/>
              <a:t> </a:t>
            </a:r>
            <a:r>
              <a:rPr lang="en-US" sz="2400" dirty="0" err="1" smtClean="0"/>
              <a:t>derajat</a:t>
            </a:r>
            <a:r>
              <a:rPr lang="en-US" sz="2400" dirty="0" smtClean="0"/>
              <a:t> 3.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342018" name="Object 2"/>
          <p:cNvGraphicFramePr>
            <a:graphicFrameLocks noChangeAspect="1"/>
          </p:cNvGraphicFramePr>
          <p:nvPr/>
        </p:nvGraphicFramePr>
        <p:xfrm>
          <a:off x="461992" y="1905000"/>
          <a:ext cx="8682008" cy="3048000"/>
        </p:xfrm>
        <a:graphic>
          <a:graphicData uri="http://schemas.openxmlformats.org/presentationml/2006/ole">
            <p:oleObj spid="_x0000_s342018" name="Document" r:id="rId3" imgW="4743746" imgH="166567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memperkirakan</a:t>
            </a:r>
            <a:r>
              <a:rPr lang="en-US" sz="2400" dirty="0" smtClean="0"/>
              <a:t> </a:t>
            </a:r>
            <a:r>
              <a:rPr lang="en-US" sz="2400" i="1" dirty="0" smtClean="0"/>
              <a:t>f</a:t>
            </a:r>
            <a:r>
              <a:rPr lang="en-US" sz="2400" dirty="0" smtClean="0"/>
              <a:t>(0.300)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Newton-Gregory </a:t>
            </a:r>
            <a:r>
              <a:rPr lang="en-US" sz="2400" dirty="0" err="1" smtClean="0"/>
              <a:t>maju</a:t>
            </a:r>
            <a:r>
              <a:rPr lang="en-US" sz="2400" dirty="0" smtClean="0"/>
              <a:t> </a:t>
            </a:r>
            <a:r>
              <a:rPr lang="en-US" sz="2400" dirty="0" err="1" smtClean="0"/>
              <a:t>derajat</a:t>
            </a:r>
            <a:r>
              <a:rPr lang="en-US" sz="2400" dirty="0" smtClean="0"/>
              <a:t> </a:t>
            </a:r>
            <a:r>
              <a:rPr lang="en-US" sz="2400" dirty="0" err="1" smtClean="0"/>
              <a:t>tiga</a:t>
            </a:r>
            <a:r>
              <a:rPr lang="en-US" sz="2400" dirty="0" smtClean="0"/>
              <a:t>, </a:t>
            </a:r>
            <a:r>
              <a:rPr lang="en-US" sz="2400" dirty="0" err="1" smtClean="0"/>
              <a:t>dibutuhkan</a:t>
            </a:r>
            <a:r>
              <a:rPr lang="en-US" sz="2400" dirty="0" smtClean="0"/>
              <a:t> 4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. </a:t>
            </a:r>
            <a:r>
              <a:rPr lang="en-US" sz="2400" dirty="0" err="1" smtClean="0"/>
              <a:t>Ingatlah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galat</a:t>
            </a:r>
            <a:r>
              <a:rPr lang="en-US" sz="2400" dirty="0" smtClean="0"/>
              <a:t> </a:t>
            </a:r>
            <a:r>
              <a:rPr lang="en-US" sz="2400" dirty="0" err="1" smtClean="0"/>
              <a:t>interpolasi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minimum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i="1" dirty="0" smtClean="0"/>
              <a:t>x</a:t>
            </a:r>
            <a:r>
              <a:rPr lang="en-US" sz="2400" dirty="0" smtClean="0"/>
              <a:t> </a:t>
            </a:r>
            <a:r>
              <a:rPr lang="en-US" sz="2400" dirty="0" err="1" smtClean="0"/>
              <a:t>terletak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 </a:t>
            </a:r>
            <a:r>
              <a:rPr lang="en-US" sz="2400" dirty="0" err="1" smtClean="0"/>
              <a:t>pertengahan</a:t>
            </a:r>
            <a:r>
              <a:rPr lang="en-US" sz="2400" dirty="0" smtClean="0"/>
              <a:t> </a:t>
            </a:r>
            <a:r>
              <a:rPr lang="en-US" sz="2400" dirty="0" err="1" smtClean="0"/>
              <a:t>selang</a:t>
            </a:r>
            <a:r>
              <a:rPr lang="en-US" sz="2400" dirty="0" smtClean="0"/>
              <a:t>.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, </a:t>
            </a:r>
            <a:r>
              <a:rPr lang="en-US" sz="2400" dirty="0" err="1" smtClean="0"/>
              <a:t>titik-titik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diambil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i="1" dirty="0" smtClean="0"/>
              <a:t>	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= 0.125, 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0.250, 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0.375, 	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= 0.500	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i="1" dirty="0" smtClean="0"/>
              <a:t>x</a:t>
            </a:r>
            <a:r>
              <a:rPr lang="en-US" sz="2400" dirty="0" smtClean="0"/>
              <a:t> = 0.300 </a:t>
            </a:r>
            <a:r>
              <a:rPr lang="en-US" sz="2400" dirty="0" err="1" smtClean="0"/>
              <a:t>terletak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 </a:t>
            </a:r>
            <a:r>
              <a:rPr lang="en-US" sz="2400" dirty="0" err="1" smtClean="0"/>
              <a:t>pertengahan</a:t>
            </a:r>
            <a:r>
              <a:rPr lang="en-US" sz="2400" dirty="0" smtClean="0"/>
              <a:t> </a:t>
            </a:r>
            <a:r>
              <a:rPr lang="en-US" sz="2400" dirty="0" err="1" smtClean="0"/>
              <a:t>selang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[0.125, 0.500].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343042" name="Object 2"/>
          <p:cNvGraphicFramePr>
            <a:graphicFrameLocks noChangeAspect="1"/>
          </p:cNvGraphicFramePr>
          <p:nvPr/>
        </p:nvGraphicFramePr>
        <p:xfrm>
          <a:off x="838200" y="609599"/>
          <a:ext cx="7543800" cy="5575626"/>
        </p:xfrm>
        <a:graphic>
          <a:graphicData uri="http://schemas.openxmlformats.org/presentationml/2006/ole">
            <p:oleObj spid="_x0000_s343042" name="Document" r:id="rId3" imgW="4587600" imgH="339108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342900" lvl="3" indent="-342900">
              <a:buNone/>
            </a:pPr>
            <a:r>
              <a:rPr lang="en-US" sz="2800" b="1" dirty="0" err="1" smtClean="0"/>
              <a:t>Manfaat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Tabel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Selisih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Maju</a:t>
            </a:r>
            <a:r>
              <a:rPr lang="en-US" sz="2800" b="1" dirty="0" smtClean="0"/>
              <a:t>	</a:t>
            </a:r>
            <a:endParaRPr lang="en-US" sz="2800" dirty="0" smtClean="0"/>
          </a:p>
          <a:p>
            <a:r>
              <a:rPr lang="en-US" sz="2400" dirty="0" err="1" smtClean="0"/>
              <a:t>Misalkan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selisih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= </a:t>
            </a:r>
            <a:r>
              <a:rPr lang="en-US" sz="2400" i="1" dirty="0" smtClean="0"/>
              <a:t>x</a:t>
            </a:r>
            <a:r>
              <a:rPr lang="en-US" sz="2400" dirty="0" smtClean="0"/>
              <a:t>,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= </a:t>
            </a:r>
            <a:r>
              <a:rPr lang="en-US" sz="2400" i="1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= </a:t>
            </a:r>
            <a:r>
              <a:rPr lang="en-US" sz="2400" i="1" dirty="0" smtClean="0"/>
              <a:t>x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titik-titik</a:t>
            </a:r>
            <a:r>
              <a:rPr lang="en-US" sz="2400" dirty="0" smtClean="0"/>
              <a:t> </a:t>
            </a:r>
            <a:r>
              <a:rPr lang="en-US" sz="2400" i="1" dirty="0" smtClean="0"/>
              <a:t>x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berjarak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 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smtClean="0"/>
              <a:t>=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+ </a:t>
            </a:r>
            <a:r>
              <a:rPr lang="en-US" sz="2400" i="1" dirty="0" err="1" smtClean="0"/>
              <a:t>ih</a:t>
            </a:r>
            <a:r>
              <a:rPr lang="en-US" sz="2400" dirty="0" smtClean="0"/>
              <a:t> , 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 = 0, 1, 2, 3, …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345090" name="Object 2"/>
          <p:cNvGraphicFramePr>
            <a:graphicFrameLocks noChangeAspect="1"/>
          </p:cNvGraphicFramePr>
          <p:nvPr/>
        </p:nvGraphicFramePr>
        <p:xfrm>
          <a:off x="381000" y="2590800"/>
          <a:ext cx="8261455" cy="1905000"/>
        </p:xfrm>
        <a:graphic>
          <a:graphicData uri="http://schemas.openxmlformats.org/presentationml/2006/ole">
            <p:oleObj spid="_x0000_s345090" name="Document" r:id="rId3" imgW="4743746" imgH="1093771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346114" name="Object 2"/>
          <p:cNvGraphicFramePr>
            <a:graphicFrameLocks noChangeAspect="1"/>
          </p:cNvGraphicFramePr>
          <p:nvPr/>
        </p:nvGraphicFramePr>
        <p:xfrm>
          <a:off x="609600" y="838200"/>
          <a:ext cx="7918290" cy="4343400"/>
        </p:xfrm>
        <a:graphic>
          <a:graphicData uri="http://schemas.openxmlformats.org/presentationml/2006/ole">
            <p:oleObj spid="_x0000_s346114" name="Document" r:id="rId3" imgW="4743746" imgH="260252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ketiga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disimpulkan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= </a:t>
            </a:r>
            <a:r>
              <a:rPr lang="en-US" sz="2400" i="1" dirty="0" err="1" smtClean="0"/>
              <a:t>ax</a:t>
            </a:r>
            <a:r>
              <a:rPr lang="en-US" sz="2400" i="1" baseline="30000" dirty="0" err="1" smtClean="0"/>
              <a:t>n</a:t>
            </a:r>
            <a:r>
              <a:rPr lang="en-US" sz="2400" dirty="0" smtClean="0"/>
              <a:t>, yang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i="1" dirty="0" smtClean="0"/>
              <a:t>a </a:t>
            </a:r>
            <a:r>
              <a:rPr lang="en-US" sz="2400" dirty="0" smtClean="0"/>
              <a:t>= 1 </a:t>
            </a:r>
            <a:r>
              <a:rPr lang="en-US" sz="2400" dirty="0" err="1" smtClean="0"/>
              <a:t>dan</a:t>
            </a:r>
            <a:r>
              <a:rPr lang="en-US" sz="2400" i="1" dirty="0" smtClean="0"/>
              <a:t> n</a:t>
            </a:r>
            <a:r>
              <a:rPr lang="en-US" sz="2400" dirty="0" smtClean="0"/>
              <a:t> = 1, 2, 3, </a:t>
            </a:r>
            <a:r>
              <a:rPr lang="en-US" sz="2400" dirty="0" err="1" smtClean="0"/>
              <a:t>diperoleh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	</a:t>
            </a:r>
            <a:r>
              <a:rPr lang="en-US" sz="2400" dirty="0" smtClean="0">
                <a:sym typeface="Symbol"/>
              </a:rPr>
              <a:t></a:t>
            </a:r>
            <a:r>
              <a:rPr lang="en-US" sz="2400" i="1" baseline="30000" dirty="0" smtClean="0"/>
              <a:t>n</a:t>
            </a:r>
            <a:r>
              <a:rPr lang="en-US" sz="2400" dirty="0" smtClean="0"/>
              <a:t>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= </a:t>
            </a:r>
            <a:r>
              <a:rPr lang="en-US" sz="2400" i="1" dirty="0" smtClean="0"/>
              <a:t>a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>
                <a:sym typeface="Symbol"/>
              </a:rPr>
              <a:t></a:t>
            </a:r>
            <a:r>
              <a:rPr lang="en-US" sz="2400" dirty="0" smtClean="0"/>
              <a:t> </a:t>
            </a:r>
            <a:r>
              <a:rPr lang="en-US" sz="2400" i="1" dirty="0" err="1" smtClean="0"/>
              <a:t>h</a:t>
            </a:r>
            <a:r>
              <a:rPr lang="en-US" sz="2400" i="1" baseline="30000" dirty="0" err="1" smtClean="0"/>
              <a:t>n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 </a:t>
            </a:r>
            <a:r>
              <a:rPr lang="en-US" sz="2400" dirty="0" smtClean="0"/>
              <a:t>	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	</a:t>
            </a:r>
            <a:r>
              <a:rPr lang="en-US" sz="2400" dirty="0" smtClean="0">
                <a:sym typeface="Symbol"/>
              </a:rPr>
              <a:t></a:t>
            </a:r>
            <a:r>
              <a:rPr lang="en-US" sz="2400" i="1" baseline="30000" dirty="0" smtClean="0"/>
              <a:t>n</a:t>
            </a:r>
            <a:r>
              <a:rPr lang="en-US" sz="2400" baseline="30000" dirty="0" smtClean="0"/>
              <a:t>+1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= </a:t>
            </a:r>
            <a:r>
              <a:rPr lang="en-US" sz="2400" dirty="0" smtClean="0"/>
              <a:t>0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selisih</a:t>
            </a:r>
            <a:r>
              <a:rPr lang="en-US" sz="2400" dirty="0" smtClean="0"/>
              <a:t> </a:t>
            </a:r>
            <a:r>
              <a:rPr lang="en-US" sz="2400" dirty="0" err="1" smtClean="0"/>
              <a:t>ditemukan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</a:t>
            </a:r>
            <a:r>
              <a:rPr lang="en-US" sz="2400" i="1" baseline="30000" dirty="0" smtClean="0"/>
              <a:t>k</a:t>
            </a:r>
            <a:r>
              <a:rPr lang="en-US" sz="2400" dirty="0" smtClean="0"/>
              <a:t> </a:t>
            </a:r>
            <a:r>
              <a:rPr lang="en-US" sz="2400" dirty="0" err="1" smtClean="0"/>
              <a:t>bernilai</a:t>
            </a:r>
            <a:r>
              <a:rPr lang="en-US" sz="2400" dirty="0" smtClean="0"/>
              <a:t> (</a:t>
            </a:r>
            <a:r>
              <a:rPr lang="en-US" sz="2400" dirty="0" err="1" smtClean="0"/>
              <a:t>hampir</a:t>
            </a:r>
            <a:r>
              <a:rPr lang="en-US" sz="2400" dirty="0" smtClean="0"/>
              <a:t>) </a:t>
            </a:r>
            <a:r>
              <a:rPr lang="en-US" sz="2400" dirty="0" err="1" smtClean="0"/>
              <a:t>konstan</a:t>
            </a:r>
            <a:r>
              <a:rPr lang="en-US" sz="2400" dirty="0" smtClean="0"/>
              <a:t> (</a:t>
            </a:r>
            <a:r>
              <a:rPr lang="en-US" sz="2400" dirty="0" smtClean="0">
                <a:sym typeface="Symbol"/>
              </a:rPr>
              <a:t></a:t>
            </a:r>
            <a:r>
              <a:rPr lang="en-US" sz="2400" dirty="0" smtClean="0"/>
              <a:t> 0)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 yang </a:t>
            </a:r>
            <a:r>
              <a:rPr lang="en-US" sz="2400" dirty="0" err="1" smtClean="0"/>
              <a:t>tepat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menginterpolasi</a:t>
            </a:r>
            <a:r>
              <a:rPr lang="en-US" sz="2400" dirty="0" smtClean="0"/>
              <a:t> </a:t>
            </a:r>
            <a:r>
              <a:rPr lang="en-US" sz="2400" dirty="0" err="1" smtClean="0"/>
              <a:t>titik-titik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</a:t>
            </a:r>
            <a:r>
              <a:rPr lang="en-US" sz="2400" dirty="0" err="1" smtClean="0"/>
              <a:t>berderajat</a:t>
            </a:r>
            <a:r>
              <a:rPr lang="en-US" sz="2400" dirty="0" smtClean="0"/>
              <a:t> </a:t>
            </a:r>
            <a:r>
              <a:rPr lang="en-US" sz="2400" i="1" dirty="0" smtClean="0"/>
              <a:t>k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(iii)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: </a:t>
            </a:r>
            <a:r>
              <a:rPr lang="en-US" sz="2400" dirty="0" smtClean="0">
                <a:sym typeface="Symbol"/>
              </a:rPr>
              <a:t>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</a:t>
            </a:r>
            <a:r>
              <a:rPr lang="en-US" sz="2400" dirty="0" smtClean="0"/>
              <a:t>, </a:t>
            </a:r>
            <a:r>
              <a:rPr lang="en-US" sz="2400" dirty="0" err="1" smtClean="0"/>
              <a:t>jadi</a:t>
            </a:r>
            <a:r>
              <a:rPr lang="en-US" sz="2400" dirty="0" smtClean="0"/>
              <a:t> </a:t>
            </a:r>
            <a:r>
              <a:rPr lang="en-US" sz="2400" dirty="0" err="1" smtClean="0"/>
              <a:t>titik-titiknya</a:t>
            </a:r>
            <a:r>
              <a:rPr lang="en-US" sz="2400" dirty="0" smtClean="0"/>
              <a:t> </a:t>
            </a:r>
            <a:r>
              <a:rPr lang="en-US" sz="2400" dirty="0" err="1" smtClean="0"/>
              <a:t>tepat</a:t>
            </a:r>
            <a:r>
              <a:rPr lang="en-US" sz="2400" dirty="0" smtClean="0"/>
              <a:t> </a:t>
            </a:r>
            <a:r>
              <a:rPr lang="en-US" sz="2400" dirty="0" err="1" smtClean="0"/>
              <a:t>diinterpolasi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</a:t>
            </a:r>
            <a:r>
              <a:rPr lang="en-US" sz="2400" dirty="0" err="1" smtClean="0"/>
              <a:t>derajat</a:t>
            </a:r>
            <a:r>
              <a:rPr lang="en-US" sz="2400" dirty="0" smtClean="0"/>
              <a:t> </a:t>
            </a:r>
            <a:r>
              <a:rPr lang="en-US" sz="2400" dirty="0" err="1" smtClean="0"/>
              <a:t>tiga</a:t>
            </a:r>
            <a:r>
              <a:rPr lang="en-US" sz="2400" dirty="0" smtClean="0"/>
              <a:t> (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aslinya</a:t>
            </a:r>
            <a:r>
              <a:rPr lang="en-US" sz="2400" dirty="0" smtClean="0"/>
              <a:t>, 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= </a:t>
            </a:r>
            <a:r>
              <a:rPr lang="en-US" sz="2400" i="1" dirty="0" smtClean="0"/>
              <a:t>x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sz="2400" b="1" dirty="0" err="1" smtClean="0"/>
              <a:t>Aplikasi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interpolasi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polinom</a:t>
            </a:r>
            <a:r>
              <a:rPr lang="en-US" sz="2400" b="1" dirty="0" smtClean="0"/>
              <a:t>: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Menghampiri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rumit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sederhana</a:t>
            </a:r>
            <a:endParaRPr lang="en-US" sz="2400" dirty="0" smtClean="0"/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Conntoh</a:t>
            </a:r>
            <a:r>
              <a:rPr lang="en-US" sz="2400" dirty="0" smtClean="0"/>
              <a:t>:</a:t>
            </a:r>
          </a:p>
          <a:p>
            <a:pPr marL="457200" indent="-457200">
              <a:buNone/>
            </a:pPr>
            <a:endParaRPr lang="en-US" sz="2400" dirty="0" smtClean="0"/>
          </a:p>
          <a:p>
            <a:pPr marL="457200" indent="-457200">
              <a:buNone/>
            </a:pPr>
            <a:endParaRPr lang="en-US" sz="2400" dirty="0" smtClean="0"/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Hitung</a:t>
            </a:r>
            <a:r>
              <a:rPr lang="en-US" sz="2400" dirty="0" smtClean="0"/>
              <a:t>: f’(x) </a:t>
            </a:r>
            <a:r>
              <a:rPr lang="en-US" sz="2400" dirty="0" err="1" smtClean="0"/>
              <a:t>dan</a:t>
            </a:r>
            <a:r>
              <a:rPr lang="en-US" sz="2400" dirty="0" smtClean="0"/>
              <a:t>  </a:t>
            </a:r>
            <a:r>
              <a:rPr lang="en-US" sz="2400" dirty="0" smtClean="0">
                <a:sym typeface="Symbol"/>
              </a:rPr>
              <a:t>f(x) </a:t>
            </a:r>
            <a:r>
              <a:rPr lang="en-US" sz="2400" dirty="0" err="1" smtClean="0">
                <a:sym typeface="Symbol"/>
              </a:rPr>
              <a:t>dx</a:t>
            </a:r>
            <a:endParaRPr lang="en-US" sz="2400" dirty="0" smtClean="0">
              <a:sym typeface="Symbol"/>
            </a:endParaRPr>
          </a:p>
          <a:p>
            <a:pPr marL="457200" indent="-457200">
              <a:buNone/>
            </a:pPr>
            <a:r>
              <a:rPr lang="en-US" sz="2400" dirty="0" smtClean="0">
                <a:sym typeface="Symbol"/>
              </a:rPr>
              <a:t>	</a:t>
            </a:r>
            <a:r>
              <a:rPr lang="en-US" sz="2400" dirty="0" err="1" smtClean="0">
                <a:sym typeface="Symbol"/>
              </a:rPr>
              <a:t>Perhitungan</a:t>
            </a:r>
            <a:r>
              <a:rPr lang="en-US" sz="2400" dirty="0" smtClean="0">
                <a:sym typeface="Symbol"/>
              </a:rPr>
              <a:t> men </a:t>
            </a:r>
            <a:r>
              <a:rPr lang="en-US" sz="2400" dirty="0" err="1" smtClean="0">
                <a:sym typeface="Symbol"/>
              </a:rPr>
              <a:t>jadi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lebih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mudah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jika</a:t>
            </a:r>
            <a:r>
              <a:rPr lang="en-US" sz="2400" dirty="0" smtClean="0">
                <a:sym typeface="Symbol"/>
              </a:rPr>
              <a:t> f(x) </a:t>
            </a:r>
            <a:r>
              <a:rPr lang="en-US" sz="2400" dirty="0" err="1" smtClean="0">
                <a:sym typeface="Symbol"/>
              </a:rPr>
              <a:t>dihampiri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dengan</a:t>
            </a:r>
            <a:endParaRPr lang="en-US" sz="2400" dirty="0" smtClean="0">
              <a:sym typeface="Symbol"/>
            </a:endParaRPr>
          </a:p>
          <a:p>
            <a:pPr marL="457200" indent="-457200">
              <a:buNone/>
            </a:pPr>
            <a:r>
              <a:rPr lang="en-US" sz="2400" dirty="0" smtClean="0">
                <a:sym typeface="Symbol"/>
              </a:rPr>
              <a:t>	</a:t>
            </a:r>
            <a:r>
              <a:rPr lang="en-US" sz="2400" dirty="0" err="1" smtClean="0">
                <a:sym typeface="Symbol"/>
              </a:rPr>
              <a:t>polinom</a:t>
            </a:r>
            <a:r>
              <a:rPr lang="en-US" sz="2400" dirty="0" smtClean="0">
                <a:sym typeface="Symbol"/>
              </a:rPr>
              <a:t> p(x).</a:t>
            </a:r>
          </a:p>
          <a:p>
            <a:pPr marL="457200" indent="-457200">
              <a:buNone/>
            </a:pPr>
            <a:r>
              <a:rPr lang="en-US" sz="2400" dirty="0" smtClean="0">
                <a:sym typeface="Symbol"/>
              </a:rPr>
              <a:t>	</a:t>
            </a:r>
            <a:r>
              <a:rPr lang="en-US" sz="2400" dirty="0" err="1" smtClean="0">
                <a:sym typeface="Symbol"/>
              </a:rPr>
              <a:t>Polinom</a:t>
            </a:r>
            <a:r>
              <a:rPr lang="en-US" sz="2400" dirty="0" smtClean="0">
                <a:sym typeface="Symbol"/>
              </a:rPr>
              <a:t> p(x) </a:t>
            </a:r>
            <a:r>
              <a:rPr lang="en-US" sz="2400" dirty="0" err="1" smtClean="0">
                <a:sym typeface="Symbol"/>
              </a:rPr>
              <a:t>diperoleh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dengan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menginterpolasi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beberapa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titik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diskrit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dari</a:t>
            </a:r>
            <a:r>
              <a:rPr lang="en-US" sz="2400" dirty="0" smtClean="0">
                <a:sym typeface="Symbol"/>
              </a:rPr>
              <a:t> f(x)</a:t>
            </a:r>
          </a:p>
          <a:p>
            <a:pPr marL="457200" indent="-457200">
              <a:buNone/>
            </a:pPr>
            <a:endParaRPr lang="en-US" sz="2400" dirty="0" smtClean="0">
              <a:sym typeface="Symbol"/>
            </a:endParaRPr>
          </a:p>
          <a:p>
            <a:pPr marL="457200" indent="-457200">
              <a:buNone/>
            </a:pPr>
            <a:r>
              <a:rPr lang="en-US" sz="2400" dirty="0" smtClean="0">
                <a:sym typeface="Symbol"/>
              </a:rPr>
              <a:t>2.  </a:t>
            </a:r>
            <a:r>
              <a:rPr lang="en-US" sz="2400" dirty="0" err="1" smtClean="0">
                <a:sym typeface="Symbol"/>
              </a:rPr>
              <a:t>Menggambar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kurva</a:t>
            </a:r>
            <a:r>
              <a:rPr lang="en-US" sz="2400" dirty="0" smtClean="0">
                <a:sym typeface="Symbol"/>
              </a:rPr>
              <a:t> (</a:t>
            </a:r>
            <a:r>
              <a:rPr lang="en-US" sz="2400" dirty="0" err="1" smtClean="0">
                <a:sym typeface="Symbol"/>
              </a:rPr>
              <a:t>jika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hanya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diketahui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titik-titik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diskrit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saja</a:t>
            </a:r>
            <a:r>
              <a:rPr lang="en-US" sz="2400" dirty="0" smtClean="0">
                <a:sym typeface="Symbol"/>
              </a:rPr>
              <a:t>)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7505" name="Object 1"/>
          <p:cNvGraphicFramePr>
            <a:graphicFrameLocks noChangeAspect="1"/>
          </p:cNvGraphicFramePr>
          <p:nvPr/>
        </p:nvGraphicFramePr>
        <p:xfrm>
          <a:off x="1905000" y="1905000"/>
          <a:ext cx="2686316" cy="838200"/>
        </p:xfrm>
        <a:graphic>
          <a:graphicData uri="http://schemas.openxmlformats.org/presentationml/2006/ole">
            <p:oleObj spid="_x0000_s277505" name="Equation" r:id="rId3" imgW="14601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sz="2400" dirty="0" err="1" smtClean="0"/>
              <a:t>Bagaimanakah</a:t>
            </a:r>
            <a:r>
              <a:rPr lang="en-US" sz="2400" dirty="0" smtClean="0"/>
              <a:t> 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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bernilai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 ? 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selisih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bawah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selisih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,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</a:t>
            </a:r>
            <a:r>
              <a:rPr lang="en-US" sz="2400" i="1" baseline="30000" dirty="0" smtClean="0"/>
              <a:t>k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mendekati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. </a:t>
            </a:r>
            <a:r>
              <a:rPr lang="en-US" sz="2400" dirty="0" err="1" smtClean="0"/>
              <a:t>Jadi</a:t>
            </a:r>
            <a:r>
              <a:rPr lang="en-US" sz="2400" dirty="0" smtClean="0"/>
              <a:t>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= 1/</a:t>
            </a:r>
            <a:r>
              <a:rPr lang="en-US" sz="2400" i="1" dirty="0" smtClean="0"/>
              <a:t>x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tepat</a:t>
            </a:r>
            <a:r>
              <a:rPr lang="en-US" sz="2400" dirty="0" smtClean="0"/>
              <a:t> </a:t>
            </a:r>
            <a:r>
              <a:rPr lang="en-US" sz="2400" dirty="0" err="1" smtClean="0"/>
              <a:t>dihampiri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</a:t>
            </a:r>
            <a:r>
              <a:rPr lang="en-US" sz="2400" dirty="0" err="1" smtClean="0"/>
              <a:t>derajat</a:t>
            </a:r>
            <a:r>
              <a:rPr lang="en-US" sz="2400" dirty="0" smtClean="0"/>
              <a:t> 1, 2, 3, </a:t>
            </a:r>
            <a:r>
              <a:rPr lang="en-US" sz="2400" dirty="0" err="1" smtClean="0"/>
              <a:t>atau</a:t>
            </a:r>
            <a:r>
              <a:rPr lang="en-US" sz="2400" dirty="0" smtClean="0"/>
              <a:t> 4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selang</a:t>
            </a:r>
            <a:r>
              <a:rPr lang="en-US" sz="2400" dirty="0" smtClean="0"/>
              <a:t> [0.10, 0.60].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347138" name="Object 2"/>
          <p:cNvGraphicFramePr>
            <a:graphicFrameLocks noChangeAspect="1"/>
          </p:cNvGraphicFramePr>
          <p:nvPr/>
        </p:nvGraphicFramePr>
        <p:xfrm>
          <a:off x="762000" y="1447800"/>
          <a:ext cx="7947957" cy="2590800"/>
        </p:xfrm>
        <a:graphic>
          <a:graphicData uri="http://schemas.openxmlformats.org/presentationml/2006/ole">
            <p:oleObj spid="_x0000_s347138" name="Document" r:id="rId3" imgW="4743746" imgH="1546539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selang</a:t>
            </a:r>
            <a:r>
              <a:rPr lang="en-US" sz="2400" dirty="0" smtClean="0"/>
              <a:t> </a:t>
            </a:r>
            <a:r>
              <a:rPr lang="en-US" sz="2400" dirty="0" err="1" smtClean="0"/>
              <a:t>datanya</a:t>
            </a:r>
            <a:r>
              <a:rPr lang="en-US" sz="2400" dirty="0" smtClean="0"/>
              <a:t> </a:t>
            </a:r>
            <a:r>
              <a:rPr lang="en-US" sz="2400" dirty="0" err="1" smtClean="0"/>
              <a:t>diperkecil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pengambilan</a:t>
            </a:r>
            <a:r>
              <a:rPr lang="en-US" sz="2400" dirty="0" smtClean="0"/>
              <a:t> </a:t>
            </a:r>
            <a:r>
              <a:rPr lang="en-US" sz="2400" i="1" dirty="0" smtClean="0"/>
              <a:t>h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empat</a:t>
            </a:r>
            <a:r>
              <a:rPr lang="en-US" sz="2400" dirty="0" smtClean="0"/>
              <a:t> </a:t>
            </a:r>
            <a:r>
              <a:rPr lang="en-US" sz="2400" dirty="0" err="1" smtClean="0"/>
              <a:t>angka</a:t>
            </a:r>
            <a:r>
              <a:rPr lang="en-US" sz="2400" dirty="0" smtClean="0"/>
              <a:t> </a:t>
            </a:r>
            <a:r>
              <a:rPr lang="en-US" sz="2400" dirty="0" err="1" smtClean="0"/>
              <a:t>bena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ditemukan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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err="1" smtClean="0"/>
              <a:t>mendekati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 0.010.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= 1/</a:t>
            </a:r>
            <a:r>
              <a:rPr lang="en-US" sz="2400" i="1" dirty="0" smtClean="0"/>
              <a:t>x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dihampiri</a:t>
            </a:r>
            <a:r>
              <a:rPr lang="en-US" sz="2400" dirty="0" smtClean="0"/>
              <a:t> </a:t>
            </a:r>
            <a:r>
              <a:rPr lang="en-US" sz="2400" dirty="0" err="1" smtClean="0"/>
              <a:t>sebanyak</a:t>
            </a:r>
            <a:r>
              <a:rPr lang="en-US" sz="2400" dirty="0" smtClean="0"/>
              <a:t> </a:t>
            </a:r>
            <a:r>
              <a:rPr lang="en-US" sz="2400" dirty="0" err="1" smtClean="0"/>
              <a:t>empat</a:t>
            </a:r>
            <a:r>
              <a:rPr lang="en-US" sz="2400" dirty="0" smtClean="0"/>
              <a:t> </a:t>
            </a:r>
            <a:r>
              <a:rPr lang="en-US" sz="2400" dirty="0" err="1" smtClean="0"/>
              <a:t>angka</a:t>
            </a:r>
            <a:r>
              <a:rPr lang="en-US" sz="2400" dirty="0" smtClean="0"/>
              <a:t> </a:t>
            </a:r>
            <a:r>
              <a:rPr lang="en-US" sz="2400" dirty="0" err="1" smtClean="0"/>
              <a:t>bena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</a:t>
            </a:r>
            <a:r>
              <a:rPr lang="en-US" sz="2400" dirty="0" err="1" smtClean="0"/>
              <a:t>kuadratik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selang</a:t>
            </a:r>
            <a:r>
              <a:rPr lang="en-US" sz="2400" dirty="0" smtClean="0"/>
              <a:t> [0.25, 0.30].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348162" name="Object 2"/>
          <p:cNvGraphicFramePr>
            <a:graphicFrameLocks noChangeAspect="1"/>
          </p:cNvGraphicFramePr>
          <p:nvPr/>
        </p:nvGraphicFramePr>
        <p:xfrm>
          <a:off x="304800" y="1676400"/>
          <a:ext cx="8085059" cy="2362200"/>
        </p:xfrm>
        <a:graphic>
          <a:graphicData uri="http://schemas.openxmlformats.org/presentationml/2006/ole">
            <p:oleObj spid="_x0000_s348162" name="Document" r:id="rId3" imgW="4743746" imgH="1385659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i="1" dirty="0" err="1" smtClean="0"/>
              <a:t>Kesimpulan</a:t>
            </a:r>
            <a:r>
              <a:rPr lang="en-US" b="1" i="1" dirty="0" smtClean="0"/>
              <a:t>: </a:t>
            </a:r>
            <a:endParaRPr lang="en-US" sz="240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selisih</a:t>
            </a:r>
            <a:r>
              <a:rPr lang="en-US" dirty="0" smtClean="0"/>
              <a:t> </a:t>
            </a:r>
            <a:r>
              <a:rPr lang="en-US" dirty="0" err="1" smtClean="0"/>
              <a:t>bermanfaat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endParaRPr lang="en-US" sz="2400" dirty="0" smtClean="0"/>
          </a:p>
          <a:p>
            <a:pPr lvl="1"/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polinom</a:t>
            </a:r>
            <a:r>
              <a:rPr lang="en-US" dirty="0" smtClean="0"/>
              <a:t> </a:t>
            </a:r>
            <a:r>
              <a:rPr lang="en-US" dirty="0" err="1" smtClean="0"/>
              <a:t>interpolasi</a:t>
            </a:r>
            <a:endParaRPr lang="en-US" sz="2000" dirty="0" smtClean="0"/>
          </a:p>
          <a:p>
            <a:pPr lvl="1"/>
            <a:r>
              <a:rPr lang="en-US" dirty="0" err="1" smtClean="0"/>
              <a:t>Selang</a:t>
            </a:r>
            <a:r>
              <a:rPr lang="en-US" dirty="0" smtClean="0"/>
              <a:t> data</a:t>
            </a:r>
            <a:endParaRPr lang="en-US" sz="2000" dirty="0" smtClean="0"/>
          </a:p>
          <a:p>
            <a:pPr lvl="1"/>
            <a:r>
              <a:rPr lang="en-US" dirty="0" err="1" smtClean="0"/>
              <a:t>Ketelitian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.</a:t>
            </a:r>
            <a:endParaRPr lang="en-US" sz="2000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en-US" sz="2400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2800" b="1" dirty="0" err="1"/>
              <a:t>Polinom</a:t>
            </a:r>
            <a:r>
              <a:rPr lang="en-US" sz="2800" b="1" dirty="0"/>
              <a:t> </a:t>
            </a:r>
            <a:r>
              <a:rPr lang="en-US" sz="2800" b="1" dirty="0" err="1"/>
              <a:t>Interpolasi</a:t>
            </a:r>
            <a:r>
              <a:rPr lang="en-US" sz="2800" b="1" dirty="0"/>
              <a:t> Newton-Gregory </a:t>
            </a:r>
            <a:r>
              <a:rPr lang="en-US" sz="2800" b="1" dirty="0" err="1"/>
              <a:t>Mundur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 smtClean="0"/>
              <a:t>Polinom</a:t>
            </a:r>
            <a:r>
              <a:rPr lang="en-US" sz="2800" dirty="0" smtClean="0"/>
              <a:t> Newton-Gregory </a:t>
            </a:r>
            <a:r>
              <a:rPr lang="en-US" sz="2800" dirty="0" err="1" smtClean="0"/>
              <a:t>mundur</a:t>
            </a:r>
            <a:r>
              <a:rPr lang="en-US" sz="2800" dirty="0" smtClean="0"/>
              <a:t> (</a:t>
            </a:r>
            <a:r>
              <a:rPr lang="en-US" sz="2800" i="1" dirty="0" smtClean="0"/>
              <a:t>Newton-Gregory backward</a:t>
            </a:r>
            <a:r>
              <a:rPr lang="en-US" sz="2800" dirty="0" smtClean="0"/>
              <a:t>) </a:t>
            </a:r>
            <a:r>
              <a:rPr lang="en-US" sz="2800" dirty="0" err="1" smtClean="0"/>
              <a:t>dibentuk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tabel</a:t>
            </a:r>
            <a:r>
              <a:rPr lang="en-US" sz="2800" dirty="0" smtClean="0"/>
              <a:t> </a:t>
            </a:r>
            <a:r>
              <a:rPr lang="en-US" sz="2800" dirty="0" err="1" smtClean="0"/>
              <a:t>selisih</a:t>
            </a:r>
            <a:r>
              <a:rPr lang="en-US" sz="2800" dirty="0" smtClean="0"/>
              <a:t> </a:t>
            </a:r>
            <a:r>
              <a:rPr lang="en-US" sz="2800" dirty="0" err="1" smtClean="0"/>
              <a:t>mundur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Polinom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sering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perhitungan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turunan</a:t>
            </a:r>
            <a:r>
              <a:rPr lang="en-US" sz="2800" dirty="0" smtClean="0"/>
              <a:t> (</a:t>
            </a:r>
            <a:r>
              <a:rPr lang="en-US" sz="2800" i="1" dirty="0" smtClean="0"/>
              <a:t>derivative</a:t>
            </a:r>
            <a:r>
              <a:rPr lang="en-US" sz="2800" dirty="0" smtClean="0"/>
              <a:t>)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numerik</a:t>
            </a:r>
            <a:r>
              <a:rPr lang="en-US" sz="2800" dirty="0" smtClean="0"/>
              <a:t>. </a:t>
            </a:r>
            <a:r>
              <a:rPr lang="en-US" sz="2800" dirty="0" smtClean="0"/>
              <a:t> </a:t>
            </a:r>
            <a:r>
              <a:rPr lang="en-US" sz="2800" dirty="0" err="1" smtClean="0"/>
              <a:t>Titik-titik</a:t>
            </a:r>
            <a:r>
              <a:rPr lang="en-US" sz="2800" dirty="0" smtClean="0"/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berjarak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,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i="1" dirty="0" smtClean="0"/>
              <a:t>	</a:t>
            </a:r>
            <a:r>
              <a:rPr lang="en-US" sz="2800" i="1" dirty="0" smtClean="0"/>
              <a:t>	x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,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-1</a:t>
            </a:r>
            <a:r>
              <a:rPr lang="en-US" sz="2800" dirty="0" smtClean="0"/>
              <a:t>,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-2</a:t>
            </a:r>
            <a:r>
              <a:rPr lang="en-US" sz="2800" dirty="0" smtClean="0"/>
              <a:t>, ..., </a:t>
            </a:r>
            <a:r>
              <a:rPr lang="en-US" sz="2800" i="1" dirty="0" smtClean="0"/>
              <a:t>x</a:t>
            </a:r>
            <a:r>
              <a:rPr lang="en-US" sz="2800" i="1" baseline="-25000" dirty="0" smtClean="0"/>
              <a:t>-n</a:t>
            </a:r>
            <a:r>
              <a:rPr lang="en-US" sz="2800" dirty="0" smtClean="0"/>
              <a:t>, </a:t>
            </a:r>
          </a:p>
          <a:p>
            <a:pPr>
              <a:buNone/>
            </a:pPr>
            <a:r>
              <a:rPr lang="en-US" sz="2800" dirty="0" smtClean="0"/>
              <a:t> </a:t>
            </a:r>
          </a:p>
          <a:p>
            <a:pPr>
              <a:buNone/>
            </a:pPr>
            <a:r>
              <a:rPr lang="en-US" sz="2800" dirty="0" smtClean="0"/>
              <a:t>	yang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hal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,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	</a:t>
            </a:r>
            <a:r>
              <a:rPr lang="en-US" sz="2800" i="1" dirty="0" smtClean="0"/>
              <a:t>x</a:t>
            </a:r>
            <a:r>
              <a:rPr lang="en-US" sz="2800" i="1" baseline="-25000" dirty="0" smtClean="0"/>
              <a:t>i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=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0 </a:t>
            </a:r>
            <a:r>
              <a:rPr lang="en-US" sz="2800" dirty="0" smtClean="0"/>
              <a:t>+ </a:t>
            </a:r>
            <a:r>
              <a:rPr lang="en-US" sz="2800" i="1" dirty="0" err="1" smtClean="0"/>
              <a:t>ih</a:t>
            </a:r>
            <a:r>
              <a:rPr lang="en-US" sz="2800" dirty="0" smtClean="0"/>
              <a:t> 	 , </a:t>
            </a:r>
            <a:r>
              <a:rPr lang="en-US" sz="2800" i="1" dirty="0" err="1" smtClean="0"/>
              <a:t>i</a:t>
            </a:r>
            <a:r>
              <a:rPr lang="en-US" sz="2800" dirty="0" smtClean="0"/>
              <a:t> = 0, -1, -2,…,-</a:t>
            </a:r>
            <a:r>
              <a:rPr lang="en-US" sz="2800" i="1" dirty="0" smtClean="0"/>
              <a:t>n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 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i="1" dirty="0" smtClean="0"/>
              <a:t>x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diinterpolasikan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	</a:t>
            </a:r>
            <a:r>
              <a:rPr lang="en-US" sz="2800" i="1" dirty="0" smtClean="0"/>
              <a:t>x</a:t>
            </a:r>
            <a:r>
              <a:rPr lang="en-US" sz="2800" dirty="0" smtClean="0"/>
              <a:t> </a:t>
            </a:r>
            <a:r>
              <a:rPr lang="en-US" sz="2800" dirty="0" smtClean="0"/>
              <a:t>=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0 </a:t>
            </a:r>
            <a:r>
              <a:rPr lang="en-US" sz="2800" dirty="0" smtClean="0"/>
              <a:t>+ </a:t>
            </a:r>
            <a:r>
              <a:rPr lang="en-US" sz="2800" i="1" dirty="0" err="1" smtClean="0"/>
              <a:t>sh</a:t>
            </a:r>
            <a:r>
              <a:rPr lang="en-US" sz="2800" dirty="0" smtClean="0"/>
              <a:t>     , </a:t>
            </a:r>
            <a:r>
              <a:rPr lang="en-US" sz="2800" i="1" dirty="0" err="1" smtClean="0"/>
              <a:t>s</a:t>
            </a:r>
            <a:r>
              <a:rPr lang="en-US" sz="2800" dirty="0" err="1" smtClean="0">
                <a:sym typeface="Symbol"/>
              </a:rPr>
              <a:t></a:t>
            </a:r>
            <a:r>
              <a:rPr lang="en-US" sz="2800" i="1" dirty="0" err="1" smtClean="0"/>
              <a:t>R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64</a:t>
            </a:fld>
            <a:endParaRPr lang="en-US"/>
          </a:p>
        </p:txBody>
      </p:sp>
      <p:graphicFrame>
        <p:nvGraphicFramePr>
          <p:cNvPr id="349186" name="Object 2"/>
          <p:cNvGraphicFramePr>
            <a:graphicFrameLocks noChangeAspect="1"/>
          </p:cNvGraphicFramePr>
          <p:nvPr/>
        </p:nvGraphicFramePr>
        <p:xfrm>
          <a:off x="457199" y="990600"/>
          <a:ext cx="8591910" cy="4876800"/>
        </p:xfrm>
        <a:graphic>
          <a:graphicData uri="http://schemas.openxmlformats.org/presentationml/2006/ole">
            <p:oleObj spid="_x0000_s349186" name="Document" r:id="rId3" imgW="4743746" imgH="2691778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65</a:t>
            </a:fld>
            <a:endParaRPr lang="en-US"/>
          </a:p>
        </p:txBody>
      </p:sp>
      <p:graphicFrame>
        <p:nvGraphicFramePr>
          <p:cNvPr id="350210" name="Object 2"/>
          <p:cNvGraphicFramePr>
            <a:graphicFrameLocks noChangeAspect="1"/>
          </p:cNvGraphicFramePr>
          <p:nvPr/>
        </p:nvGraphicFramePr>
        <p:xfrm>
          <a:off x="381000" y="1219200"/>
          <a:ext cx="8293925" cy="2209800"/>
        </p:xfrm>
        <a:graphic>
          <a:graphicData uri="http://schemas.openxmlformats.org/presentationml/2006/ole">
            <p:oleObj spid="_x0000_s350210" name="Document" r:id="rId3" imgW="4587600" imgH="1222619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200" b="1" dirty="0" err="1" smtClean="0"/>
              <a:t>Contoh</a:t>
            </a:r>
            <a:r>
              <a:rPr lang="en-US" sz="2200" dirty="0" smtClean="0"/>
              <a:t>: </a:t>
            </a:r>
            <a:r>
              <a:rPr lang="en-US" sz="2200" dirty="0" err="1" smtClean="0"/>
              <a:t>Diberikan</a:t>
            </a:r>
            <a:r>
              <a:rPr lang="en-US" sz="2200" dirty="0" smtClean="0"/>
              <a:t> </a:t>
            </a:r>
            <a:r>
              <a:rPr lang="en-US" sz="2200" dirty="0" smtClean="0"/>
              <a:t>4 </a:t>
            </a:r>
            <a:r>
              <a:rPr lang="en-US" sz="2200" dirty="0" err="1" smtClean="0"/>
              <a:t>buah</a:t>
            </a:r>
            <a:r>
              <a:rPr lang="en-US" sz="2200" dirty="0" smtClean="0"/>
              <a:t> </a:t>
            </a:r>
            <a:r>
              <a:rPr lang="en-US" sz="2200" dirty="0" err="1" smtClean="0"/>
              <a:t>titik</a:t>
            </a:r>
            <a:r>
              <a:rPr lang="en-US" sz="2200" dirty="0" smtClean="0"/>
              <a:t> data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tabel</a:t>
            </a:r>
            <a:r>
              <a:rPr lang="en-US" sz="2200" dirty="0" smtClean="0"/>
              <a:t> </a:t>
            </a:r>
            <a:r>
              <a:rPr lang="en-US" sz="2200" dirty="0" err="1" smtClean="0"/>
              <a:t>berikut</a:t>
            </a:r>
            <a:r>
              <a:rPr lang="en-US" sz="2200" dirty="0" smtClean="0"/>
              <a:t>. </a:t>
            </a:r>
            <a:r>
              <a:rPr lang="en-US" sz="2200" dirty="0" err="1" smtClean="0"/>
              <a:t>Hitunglah</a:t>
            </a:r>
            <a:r>
              <a:rPr lang="en-US" sz="2200" dirty="0" smtClean="0"/>
              <a:t> </a:t>
            </a:r>
            <a:r>
              <a:rPr lang="en-US" sz="2200" i="1" dirty="0" smtClean="0"/>
              <a:t>f</a:t>
            </a:r>
            <a:r>
              <a:rPr lang="en-US" sz="2200" dirty="0" smtClean="0"/>
              <a:t>(1.72)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</a:p>
          <a:p>
            <a:pPr lvl="0">
              <a:buNone/>
            </a:pPr>
            <a:r>
              <a:rPr lang="en-US" sz="2200" dirty="0" smtClean="0"/>
              <a:t>	(a) </a:t>
            </a:r>
            <a:r>
              <a:rPr lang="en-US" sz="2200" dirty="0" err="1" smtClean="0"/>
              <a:t>polinom</a:t>
            </a:r>
            <a:r>
              <a:rPr lang="en-US" sz="2200" dirty="0" smtClean="0"/>
              <a:t> </a:t>
            </a:r>
            <a:r>
              <a:rPr lang="en-US" sz="2200" dirty="0" smtClean="0"/>
              <a:t>Newton-Gregory </a:t>
            </a:r>
            <a:r>
              <a:rPr lang="en-US" sz="2200" dirty="0" err="1" smtClean="0"/>
              <a:t>maju</a:t>
            </a:r>
            <a:r>
              <a:rPr lang="en-US" sz="2200" dirty="0" smtClean="0"/>
              <a:t> </a:t>
            </a:r>
            <a:r>
              <a:rPr lang="en-US" sz="2200" dirty="0" err="1" smtClean="0"/>
              <a:t>derajat</a:t>
            </a:r>
            <a:r>
              <a:rPr lang="en-US" sz="2200" dirty="0" smtClean="0"/>
              <a:t> 3</a:t>
            </a:r>
          </a:p>
          <a:p>
            <a:pPr lvl="0">
              <a:buNone/>
            </a:pPr>
            <a:r>
              <a:rPr lang="en-US" sz="2200" dirty="0" smtClean="0"/>
              <a:t>	(b) </a:t>
            </a:r>
            <a:r>
              <a:rPr lang="en-US" sz="2200" dirty="0" err="1" smtClean="0"/>
              <a:t>polinom</a:t>
            </a:r>
            <a:r>
              <a:rPr lang="en-US" sz="2200" dirty="0" smtClean="0"/>
              <a:t> </a:t>
            </a:r>
            <a:r>
              <a:rPr lang="en-US" sz="2200" dirty="0" smtClean="0"/>
              <a:t>Newton-Gregory </a:t>
            </a:r>
            <a:r>
              <a:rPr lang="en-US" sz="2200" dirty="0" err="1" smtClean="0"/>
              <a:t>mundur</a:t>
            </a:r>
            <a:r>
              <a:rPr lang="en-US" sz="2200" dirty="0" smtClean="0"/>
              <a:t> </a:t>
            </a:r>
            <a:r>
              <a:rPr lang="en-US" sz="2200" dirty="0" err="1" smtClean="0"/>
              <a:t>derajat</a:t>
            </a:r>
            <a:r>
              <a:rPr lang="en-US" sz="2200" dirty="0" smtClean="0"/>
              <a:t> 3</a:t>
            </a:r>
          </a:p>
          <a:p>
            <a:pPr>
              <a:buNone/>
            </a:pPr>
            <a:r>
              <a:rPr lang="en-US" sz="2200" dirty="0" smtClean="0"/>
              <a:t> </a:t>
            </a:r>
            <a:r>
              <a:rPr lang="en-US" sz="2200" dirty="0" smtClean="0"/>
              <a:t>	</a:t>
            </a:r>
            <a:r>
              <a:rPr lang="en-US" sz="2200" dirty="0" err="1" smtClean="0"/>
              <a:t>Misalkan</a:t>
            </a:r>
            <a:r>
              <a:rPr lang="en-US" sz="2200" dirty="0" smtClean="0"/>
              <a:t> </a:t>
            </a:r>
            <a:r>
              <a:rPr lang="en-US" sz="2200" dirty="0" err="1" smtClean="0"/>
              <a:t>jumlah</a:t>
            </a:r>
            <a:r>
              <a:rPr lang="en-US" sz="2200" dirty="0" smtClean="0"/>
              <a:t> </a:t>
            </a:r>
            <a:r>
              <a:rPr lang="en-US" sz="2200" dirty="0" err="1" smtClean="0"/>
              <a:t>angka</a:t>
            </a:r>
            <a:r>
              <a:rPr lang="en-US" sz="2200" dirty="0" smtClean="0"/>
              <a:t> </a:t>
            </a:r>
            <a:r>
              <a:rPr lang="en-US" sz="2200" dirty="0" err="1" smtClean="0"/>
              <a:t>bena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7 digit.</a:t>
            </a:r>
          </a:p>
          <a:p>
            <a:pPr>
              <a:buNone/>
            </a:pPr>
            <a:r>
              <a:rPr lang="en-US" sz="2200" b="1" dirty="0" smtClean="0"/>
              <a:t> </a:t>
            </a:r>
            <a:r>
              <a:rPr lang="en-US" sz="2200" b="1" dirty="0" smtClean="0"/>
              <a:t>	</a:t>
            </a:r>
          </a:p>
          <a:p>
            <a:pPr>
              <a:buNone/>
            </a:pPr>
            <a:r>
              <a:rPr lang="en-US" sz="2200" b="1" dirty="0" smtClean="0"/>
              <a:t>	</a:t>
            </a:r>
            <a:r>
              <a:rPr lang="en-US" sz="2200" b="1" dirty="0" err="1" smtClean="0"/>
              <a:t>Penyelesaian</a:t>
            </a:r>
            <a:r>
              <a:rPr lang="en-US" sz="2200" b="1" dirty="0" smtClean="0"/>
              <a:t>:</a:t>
            </a:r>
            <a:r>
              <a:rPr lang="en-US" sz="2200" dirty="0" smtClean="0"/>
              <a:t> </a:t>
            </a:r>
          </a:p>
          <a:p>
            <a:pPr>
              <a:buNone/>
            </a:pPr>
            <a:r>
              <a:rPr lang="en-US" sz="2200" dirty="0" smtClean="0"/>
              <a:t> </a:t>
            </a:r>
            <a:r>
              <a:rPr lang="en-US" sz="2200" dirty="0" smtClean="0"/>
              <a:t>	(</a:t>
            </a:r>
            <a:r>
              <a:rPr lang="en-US" sz="2200" dirty="0" smtClean="0"/>
              <a:t>a)  </a:t>
            </a:r>
            <a:r>
              <a:rPr lang="en-US" sz="2200" dirty="0" err="1" smtClean="0"/>
              <a:t>Polinom</a:t>
            </a:r>
            <a:r>
              <a:rPr lang="en-US" sz="2200" dirty="0" smtClean="0"/>
              <a:t> Newton-Gregory </a:t>
            </a:r>
            <a:r>
              <a:rPr lang="en-US" sz="2200" dirty="0" err="1" smtClean="0"/>
              <a:t>maju</a:t>
            </a:r>
            <a:r>
              <a:rPr lang="en-US" sz="2200" dirty="0" smtClean="0"/>
              <a:t> </a:t>
            </a:r>
            <a:r>
              <a:rPr lang="en-US" sz="2200" dirty="0" err="1" smtClean="0"/>
              <a:t>derajat</a:t>
            </a:r>
            <a:r>
              <a:rPr lang="en-US" sz="2200" dirty="0" smtClean="0"/>
              <a:t> 3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351234" name="Object 2"/>
          <p:cNvGraphicFramePr>
            <a:graphicFrameLocks noChangeAspect="1"/>
          </p:cNvGraphicFramePr>
          <p:nvPr/>
        </p:nvGraphicFramePr>
        <p:xfrm>
          <a:off x="533400" y="3810000"/>
          <a:ext cx="8164029" cy="2057400"/>
        </p:xfrm>
        <a:graphic>
          <a:graphicData uri="http://schemas.openxmlformats.org/presentationml/2006/ole">
            <p:oleObj spid="_x0000_s351234" name="Document" r:id="rId3" imgW="4743746" imgH="1195986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352258" name="Object 2"/>
          <p:cNvGraphicFramePr>
            <a:graphicFrameLocks noChangeAspect="1"/>
          </p:cNvGraphicFramePr>
          <p:nvPr/>
        </p:nvGraphicFramePr>
        <p:xfrm>
          <a:off x="304800" y="990600"/>
          <a:ext cx="8442095" cy="2667000"/>
        </p:xfrm>
        <a:graphic>
          <a:graphicData uri="http://schemas.openxmlformats.org/presentationml/2006/ole">
            <p:oleObj spid="_x0000_s352258" name="Document" r:id="rId3" imgW="4587600" imgH="1448644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68</a:t>
            </a:fld>
            <a:endParaRPr lang="en-US"/>
          </a:p>
        </p:txBody>
      </p:sp>
      <p:graphicFrame>
        <p:nvGraphicFramePr>
          <p:cNvPr id="353282" name="Object 2"/>
          <p:cNvGraphicFramePr>
            <a:graphicFrameLocks noChangeAspect="1"/>
          </p:cNvGraphicFramePr>
          <p:nvPr/>
        </p:nvGraphicFramePr>
        <p:xfrm>
          <a:off x="304800" y="304800"/>
          <a:ext cx="8764632" cy="3429000"/>
        </p:xfrm>
        <a:graphic>
          <a:graphicData uri="http://schemas.openxmlformats.org/presentationml/2006/ole">
            <p:oleObj spid="_x0000_s353282" name="Document" r:id="rId3" imgW="4743746" imgH="1856063" progId="Word.Document.12">
              <p:embed/>
            </p:oleObj>
          </a:graphicData>
        </a:graphic>
      </p:graphicFrame>
      <p:graphicFrame>
        <p:nvGraphicFramePr>
          <p:cNvPr id="353283" name="Object 3"/>
          <p:cNvGraphicFramePr>
            <a:graphicFrameLocks noChangeAspect="1"/>
          </p:cNvGraphicFramePr>
          <p:nvPr/>
        </p:nvGraphicFramePr>
        <p:xfrm>
          <a:off x="304800" y="3962400"/>
          <a:ext cx="8648116" cy="2133600"/>
        </p:xfrm>
        <a:graphic>
          <a:graphicData uri="http://schemas.openxmlformats.org/presentationml/2006/ole">
            <p:oleObj spid="_x0000_s353283" name="Document" r:id="rId4" imgW="4587600" imgH="1131562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err="1"/>
              <a:t>Interpolasi</a:t>
            </a:r>
            <a:r>
              <a:rPr lang="en-US" sz="3200" b="1" dirty="0"/>
              <a:t> </a:t>
            </a:r>
            <a:r>
              <a:rPr lang="en-US" sz="3200" b="1" dirty="0" err="1" smtClean="0"/>
              <a:t>Dwimatra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/>
              <a:t>Adakalanya</a:t>
            </a:r>
            <a:r>
              <a:rPr lang="en-US" sz="2600" dirty="0" smtClean="0"/>
              <a:t> </a:t>
            </a:r>
            <a:r>
              <a:rPr lang="en-US" sz="2600" dirty="0" err="1" smtClean="0"/>
              <a:t>kita</a:t>
            </a:r>
            <a:r>
              <a:rPr lang="en-US" sz="2600" dirty="0" smtClean="0"/>
              <a:t> </a:t>
            </a:r>
            <a:r>
              <a:rPr lang="en-US" sz="2600" dirty="0" err="1" smtClean="0"/>
              <a:t>membutuhkan</a:t>
            </a:r>
            <a:r>
              <a:rPr lang="en-US" sz="2600" dirty="0" smtClean="0"/>
              <a:t> </a:t>
            </a:r>
            <a:r>
              <a:rPr lang="en-US" sz="2600" dirty="0" err="1" smtClean="0"/>
              <a:t>perkiraan</a:t>
            </a:r>
            <a:r>
              <a:rPr lang="en-US" sz="2600" dirty="0" smtClean="0"/>
              <a:t> </a:t>
            </a:r>
            <a:r>
              <a:rPr lang="en-US" sz="2600" dirty="0" err="1" smtClean="0"/>
              <a:t>nilai</a:t>
            </a:r>
            <a:r>
              <a:rPr lang="en-US" sz="2600" dirty="0" smtClean="0"/>
              <a:t> </a:t>
            </a:r>
            <a:r>
              <a:rPr lang="en-US" sz="2600" dirty="0" err="1" smtClean="0"/>
              <a:t>fungsi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dua</a:t>
            </a:r>
            <a:r>
              <a:rPr lang="en-US" sz="2600" dirty="0" smtClean="0"/>
              <a:t> </a:t>
            </a:r>
            <a:r>
              <a:rPr lang="en-US" sz="2600" dirty="0" err="1" smtClean="0"/>
              <a:t>peubah</a:t>
            </a:r>
            <a:r>
              <a:rPr lang="en-US" sz="2600" dirty="0" smtClean="0"/>
              <a:t>. 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err="1" smtClean="0"/>
              <a:t>Fungsi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dua</a:t>
            </a:r>
            <a:r>
              <a:rPr lang="en-US" sz="2600" dirty="0" smtClean="0"/>
              <a:t> </a:t>
            </a:r>
            <a:r>
              <a:rPr lang="en-US" sz="2600" dirty="0" err="1" smtClean="0"/>
              <a:t>peubah</a:t>
            </a:r>
            <a:r>
              <a:rPr lang="en-US" sz="2600" dirty="0" smtClean="0"/>
              <a:t>, </a:t>
            </a:r>
            <a:r>
              <a:rPr lang="en-US" sz="2600" i="1" dirty="0" smtClean="0"/>
              <a:t>x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i="1" dirty="0" smtClean="0"/>
              <a:t>y</a:t>
            </a:r>
            <a:r>
              <a:rPr lang="en-US" sz="2600" dirty="0" smtClean="0"/>
              <a:t>, </a:t>
            </a:r>
            <a:r>
              <a:rPr lang="en-US" sz="2600" dirty="0" err="1" smtClean="0"/>
              <a:t>secara</a:t>
            </a:r>
            <a:r>
              <a:rPr lang="en-US" sz="2600" dirty="0" smtClean="0"/>
              <a:t> </a:t>
            </a:r>
            <a:r>
              <a:rPr lang="en-US" sz="2600" dirty="0" err="1" smtClean="0"/>
              <a:t>umum</a:t>
            </a:r>
            <a:r>
              <a:rPr lang="en-US" sz="2600" dirty="0" smtClean="0"/>
              <a:t> </a:t>
            </a:r>
            <a:r>
              <a:rPr lang="en-US" sz="2600" dirty="0" err="1" smtClean="0"/>
              <a:t>dinyatakan</a:t>
            </a:r>
            <a:r>
              <a:rPr lang="en-US" sz="2600" dirty="0" smtClean="0"/>
              <a:t> </a:t>
            </a:r>
            <a:r>
              <a:rPr lang="en-US" sz="2600" dirty="0" err="1" smtClean="0"/>
              <a:t>sebagai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	</a:t>
            </a:r>
            <a:r>
              <a:rPr lang="en-US" sz="2600" dirty="0" smtClean="0"/>
              <a:t>	</a:t>
            </a:r>
            <a:r>
              <a:rPr lang="en-US" sz="2600" i="1" dirty="0" smtClean="0"/>
              <a:t>z </a:t>
            </a:r>
            <a:r>
              <a:rPr lang="en-US" sz="2600" dirty="0" smtClean="0"/>
              <a:t>= </a:t>
            </a:r>
            <a:r>
              <a:rPr lang="en-US" sz="2600" i="1" dirty="0" smtClean="0"/>
              <a:t>f</a:t>
            </a:r>
            <a:r>
              <a:rPr lang="en-US" sz="2600" dirty="0" smtClean="0"/>
              <a:t>(</a:t>
            </a:r>
            <a:r>
              <a:rPr lang="en-US" sz="2600" i="1" dirty="0" smtClean="0"/>
              <a:t>x</a:t>
            </a:r>
            <a:r>
              <a:rPr lang="en-US" sz="2600" dirty="0" smtClean="0"/>
              <a:t>, </a:t>
            </a:r>
            <a:r>
              <a:rPr lang="en-US" sz="2600" i="1" dirty="0" smtClean="0"/>
              <a:t>y</a:t>
            </a:r>
            <a:r>
              <a:rPr lang="en-US" sz="2600" dirty="0" smtClean="0"/>
              <a:t>)</a:t>
            </a:r>
          </a:p>
          <a:p>
            <a:pPr>
              <a:buNone/>
            </a:pPr>
            <a:r>
              <a:rPr lang="en-US" sz="2600" dirty="0" smtClean="0"/>
              <a:t> </a:t>
            </a:r>
          </a:p>
          <a:p>
            <a:r>
              <a:rPr lang="en-US" sz="2600" dirty="0" err="1" smtClean="0"/>
              <a:t>Grafik</a:t>
            </a:r>
            <a:r>
              <a:rPr lang="en-US" sz="2600" dirty="0" smtClean="0"/>
              <a:t> </a:t>
            </a:r>
            <a:r>
              <a:rPr lang="en-US" sz="2600" dirty="0" err="1" smtClean="0"/>
              <a:t>fungsi</a:t>
            </a:r>
            <a:r>
              <a:rPr lang="en-US" sz="2600" dirty="0" smtClean="0"/>
              <a:t> </a:t>
            </a:r>
            <a:r>
              <a:rPr lang="en-US" sz="2600" i="1" dirty="0" smtClean="0"/>
              <a:t>z</a:t>
            </a:r>
            <a:r>
              <a:rPr lang="en-US" sz="2600" dirty="0" smtClean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dirty="0" err="1" smtClean="0"/>
              <a:t>berupa</a:t>
            </a:r>
            <a:r>
              <a:rPr lang="en-US" sz="2600" dirty="0" smtClean="0"/>
              <a:t> </a:t>
            </a:r>
            <a:r>
              <a:rPr lang="en-US" sz="2600" dirty="0" err="1" smtClean="0"/>
              <a:t>permukaan</a:t>
            </a:r>
            <a:r>
              <a:rPr lang="en-US" sz="2600" dirty="0" smtClean="0"/>
              <a:t> (</a:t>
            </a:r>
            <a:r>
              <a:rPr lang="en-US" sz="2600" i="1" dirty="0" smtClean="0"/>
              <a:t>surface</a:t>
            </a:r>
            <a:r>
              <a:rPr lang="en-US" sz="2600" dirty="0" smtClean="0"/>
              <a:t>)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selimut</a:t>
            </a:r>
            <a:r>
              <a:rPr lang="en-US" sz="2600" dirty="0" smtClean="0"/>
              <a:t> </a:t>
            </a:r>
            <a:r>
              <a:rPr lang="en-US" sz="2600" dirty="0" err="1" smtClean="0"/>
              <a:t>kurva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alasnya</a:t>
            </a:r>
            <a:r>
              <a:rPr lang="en-US" sz="2600" dirty="0" smtClean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dirty="0" err="1" smtClean="0"/>
              <a:t>bidang</a:t>
            </a:r>
            <a:r>
              <a:rPr lang="en-US" sz="2600" dirty="0" smtClean="0"/>
              <a:t> </a:t>
            </a:r>
            <a:r>
              <a:rPr lang="en-US" sz="2600" i="1" dirty="0" smtClean="0"/>
              <a:t>x</a:t>
            </a:r>
            <a:r>
              <a:rPr lang="en-US" sz="2600" dirty="0" smtClean="0"/>
              <a:t>-</a:t>
            </a:r>
            <a:r>
              <a:rPr lang="en-US" sz="2600" i="1" dirty="0" smtClean="0"/>
              <a:t>y</a:t>
            </a:r>
            <a:r>
              <a:rPr lang="en-US" sz="2600" dirty="0" smtClean="0"/>
              <a:t>. </a:t>
            </a:r>
            <a:r>
              <a:rPr lang="en-US" sz="2600" dirty="0" err="1" smtClean="0"/>
              <a:t>Jadi</a:t>
            </a:r>
            <a:r>
              <a:rPr lang="en-US" sz="2600" dirty="0" smtClean="0"/>
              <a:t>, </a:t>
            </a:r>
            <a:r>
              <a:rPr lang="en-US" sz="2600" dirty="0" err="1" smtClean="0"/>
              <a:t>nilai-nilai</a:t>
            </a:r>
            <a:r>
              <a:rPr lang="en-US" sz="2600" dirty="0" smtClean="0"/>
              <a:t> z </a:t>
            </a:r>
            <a:r>
              <a:rPr lang="en-US" sz="2600" dirty="0" err="1" smtClean="0"/>
              <a:t>terletak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permukaan</a:t>
            </a:r>
            <a:r>
              <a:rPr lang="en-US" sz="2600" dirty="0" smtClean="0"/>
              <a:t> </a:t>
            </a:r>
            <a:r>
              <a:rPr lang="en-US" sz="2600" dirty="0" err="1" smtClean="0"/>
              <a:t>tersebut</a:t>
            </a:r>
            <a:r>
              <a:rPr lang="en-US" sz="2600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Interpolasi</a:t>
            </a:r>
            <a:r>
              <a:rPr lang="en-US" dirty="0" smtClean="0"/>
              <a:t> </a:t>
            </a:r>
            <a:r>
              <a:rPr lang="en-US" dirty="0" err="1" smtClean="0"/>
              <a:t>Polinom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err="1" smtClean="0"/>
              <a:t>Persoalan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>
                <a:sym typeface="Symbol"/>
              </a:rPr>
              <a:t></a:t>
            </a:r>
            <a:r>
              <a:rPr lang="en-US" dirty="0" smtClean="0"/>
              <a:t>1 </a:t>
            </a:r>
            <a:r>
              <a:rPr lang="en-US" dirty="0" err="1" smtClean="0"/>
              <a:t>buah</a:t>
            </a:r>
            <a:r>
              <a:rPr lang="en-US" dirty="0" smtClean="0"/>
              <a:t> 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, (</a:t>
            </a:r>
            <a:r>
              <a:rPr lang="en-US" i="1" dirty="0" smtClean="0"/>
              <a:t>x</a:t>
            </a:r>
            <a:r>
              <a:rPr lang="en-US" baseline="-25000" dirty="0" smtClean="0"/>
              <a:t>0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baseline="-25000" dirty="0" smtClean="0"/>
              <a:t>0</a:t>
            </a:r>
            <a:r>
              <a:rPr lang="en-US" dirty="0" smtClean="0"/>
              <a:t>),</a:t>
            </a:r>
            <a:r>
              <a:rPr lang="en-US" baseline="-25000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baseline="-25000" dirty="0" smtClean="0"/>
              <a:t>1</a:t>
            </a:r>
            <a:r>
              <a:rPr lang="en-US" dirty="0" smtClean="0"/>
              <a:t>),</a:t>
            </a:r>
            <a:r>
              <a:rPr lang="en-US" baseline="-25000" dirty="0" smtClean="0"/>
              <a:t> </a:t>
            </a:r>
            <a:r>
              <a:rPr lang="en-US" dirty="0" smtClean="0"/>
              <a:t>..., (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dirty="0" smtClean="0"/>
              <a:t>,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n</a:t>
            </a:r>
            <a:r>
              <a:rPr lang="en-US" dirty="0" smtClean="0"/>
              <a:t>). </a:t>
            </a:r>
          </a:p>
          <a:p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polinom</a:t>
            </a:r>
            <a:r>
              <a:rPr lang="en-US" dirty="0" smtClean="0"/>
              <a:t>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yang </a:t>
            </a:r>
            <a:r>
              <a:rPr lang="en-US" dirty="0" err="1" smtClean="0"/>
              <a:t>menginterpolasi</a:t>
            </a:r>
            <a:r>
              <a:rPr lang="en-US" dirty="0" smtClean="0"/>
              <a:t> (</a:t>
            </a:r>
            <a:r>
              <a:rPr lang="en-US" dirty="0" err="1" smtClean="0"/>
              <a:t>melewati</a:t>
            </a:r>
            <a:r>
              <a:rPr lang="en-US" dirty="0" smtClean="0"/>
              <a:t>)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titik-titik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sedemikian</a:t>
            </a:r>
            <a:r>
              <a:rPr lang="en-US" dirty="0" smtClean="0"/>
              <a:t> </a:t>
            </a:r>
            <a:r>
              <a:rPr lang="en-US" dirty="0" err="1" smtClean="0"/>
              <a:t>rupa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>
                <a:sym typeface="Symbol"/>
              </a:rPr>
              <a:t></a:t>
            </a:r>
            <a:r>
              <a:rPr lang="en-US" dirty="0" smtClean="0"/>
              <a:t>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)    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i="1" dirty="0" err="1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</a:t>
            </a:r>
            <a:r>
              <a:rPr lang="en-US" dirty="0" smtClean="0"/>
              <a:t> 0, 1, 2, …, </a:t>
            </a:r>
            <a:r>
              <a:rPr lang="en-US" i="1" dirty="0" smtClean="0"/>
              <a:t>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 err="1" smtClean="0"/>
              <a:t>sedemikian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i="1" dirty="0" smtClean="0"/>
              <a:t>		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=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),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atau</a:t>
            </a:r>
            <a:r>
              <a:rPr lang="en-US" dirty="0" smtClean="0"/>
              <a:t>,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empiris</a:t>
            </a:r>
            <a:r>
              <a:rPr lang="en-US" dirty="0" smtClean="0"/>
              <a:t> 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. </a:t>
            </a:r>
          </a:p>
          <a:p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hampiran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i="1" dirty="0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dinterpolasi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</a:t>
            </a:r>
            <a:r>
              <a:rPr lang="en-US" sz="2400" dirty="0" err="1" smtClean="0"/>
              <a:t>dua-peubah</a:t>
            </a:r>
            <a:r>
              <a:rPr lang="en-US" sz="2400" dirty="0" smtClean="0"/>
              <a:t> (</a:t>
            </a:r>
            <a:r>
              <a:rPr lang="en-US" sz="2400" dirty="0" err="1" smtClean="0"/>
              <a:t>interpolasi</a:t>
            </a:r>
            <a:r>
              <a:rPr lang="en-US" sz="2400" dirty="0" smtClean="0"/>
              <a:t> </a:t>
            </a:r>
            <a:r>
              <a:rPr lang="en-US" sz="2400" dirty="0" err="1" smtClean="0"/>
              <a:t>dwimatra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dua-dimensi</a:t>
            </a:r>
            <a:r>
              <a:rPr lang="en-US" sz="2400" dirty="0" smtClean="0"/>
              <a:t>),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berapa</a:t>
            </a:r>
            <a:r>
              <a:rPr lang="en-US" sz="2400" dirty="0" smtClean="0"/>
              <a:t> </a:t>
            </a:r>
            <a:r>
              <a:rPr lang="en-US" sz="2400" dirty="0" err="1" smtClean="0"/>
              <a:t>derajat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arah</a:t>
            </a:r>
            <a:r>
              <a:rPr lang="en-US" sz="2400" dirty="0" smtClean="0"/>
              <a:t>-</a:t>
            </a:r>
            <a:r>
              <a:rPr lang="en-US" sz="2400" i="1" dirty="0" smtClean="0"/>
              <a:t>x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berapa</a:t>
            </a:r>
            <a:r>
              <a:rPr lang="en-US" sz="2400" dirty="0" smtClean="0"/>
              <a:t> </a:t>
            </a:r>
            <a:r>
              <a:rPr lang="en-US" sz="2400" dirty="0" err="1" smtClean="0"/>
              <a:t>derajat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arah</a:t>
            </a:r>
            <a:r>
              <a:rPr lang="en-US" sz="2400" dirty="0" smtClean="0"/>
              <a:t>-</a:t>
            </a:r>
            <a:r>
              <a:rPr lang="en-US" sz="2400" i="1" dirty="0" smtClean="0"/>
              <a:t>y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Misalnya</a:t>
            </a:r>
            <a:r>
              <a:rPr lang="en-US" sz="2400" dirty="0" smtClean="0"/>
              <a:t> </a:t>
            </a:r>
            <a:r>
              <a:rPr lang="en-US" sz="2400" i="1" dirty="0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dihampiri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</a:t>
            </a:r>
            <a:r>
              <a:rPr lang="en-US" sz="2400" dirty="0" err="1" smtClean="0"/>
              <a:t>dua-peubah</a:t>
            </a:r>
            <a:r>
              <a:rPr lang="en-US" sz="2400" dirty="0" smtClean="0"/>
              <a:t>, yang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derajat</a:t>
            </a:r>
            <a:r>
              <a:rPr lang="en-US" sz="2400" dirty="0" smtClean="0"/>
              <a:t> 2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arah</a:t>
            </a:r>
            <a:r>
              <a:rPr lang="en-US" sz="2400" dirty="0" smtClean="0"/>
              <a:t>-</a:t>
            </a:r>
            <a:r>
              <a:rPr lang="en-US" sz="2400" i="1" dirty="0" smtClean="0"/>
              <a:t>x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derajat</a:t>
            </a:r>
            <a:r>
              <a:rPr lang="en-US" sz="2400" dirty="0" smtClean="0"/>
              <a:t> 3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arah</a:t>
            </a:r>
            <a:r>
              <a:rPr lang="en-US" sz="2400" dirty="0" smtClean="0"/>
              <a:t>-</a:t>
            </a:r>
            <a:r>
              <a:rPr lang="en-US" sz="2400" i="1" dirty="0" smtClean="0"/>
              <a:t>y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 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i="1" dirty="0" smtClean="0"/>
              <a:t>z</a:t>
            </a:r>
            <a:r>
              <a:rPr lang="en-US" sz="2400" dirty="0" smtClean="0"/>
              <a:t> =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, </a:t>
            </a:r>
            <a:r>
              <a:rPr lang="en-US" sz="2400" i="1" dirty="0" smtClean="0"/>
              <a:t>y</a:t>
            </a:r>
            <a:r>
              <a:rPr lang="en-US" sz="2400" dirty="0" smtClean="0"/>
              <a:t>) </a:t>
            </a:r>
            <a:r>
              <a:rPr lang="en-US" sz="2400" dirty="0" smtClean="0">
                <a:sym typeface="Symbol"/>
              </a:rPr>
              <a:t></a:t>
            </a:r>
            <a:r>
              <a:rPr lang="en-US" sz="2400" dirty="0" smtClean="0"/>
              <a:t>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+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1 </a:t>
            </a:r>
            <a:r>
              <a:rPr lang="en-US" sz="2400" i="1" dirty="0" smtClean="0"/>
              <a:t>x</a:t>
            </a:r>
            <a:r>
              <a:rPr lang="en-US" sz="2400" dirty="0" smtClean="0"/>
              <a:t> +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2 </a:t>
            </a:r>
            <a:r>
              <a:rPr lang="en-US" sz="2400" i="1" dirty="0" smtClean="0"/>
              <a:t>y</a:t>
            </a:r>
            <a:r>
              <a:rPr lang="en-US" sz="2400" dirty="0" smtClean="0"/>
              <a:t> +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3 </a:t>
            </a:r>
            <a:r>
              <a:rPr lang="en-US" sz="2400" i="1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4 </a:t>
            </a:r>
            <a:r>
              <a:rPr lang="en-US" sz="2400" i="1" dirty="0" err="1" smtClean="0"/>
              <a:t>xy</a:t>
            </a:r>
            <a:r>
              <a:rPr lang="en-US" sz="2400" dirty="0" smtClean="0"/>
              <a:t> +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5 </a:t>
            </a:r>
            <a:r>
              <a:rPr lang="en-US" sz="2400" i="1" dirty="0" smtClean="0"/>
              <a:t>y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6 </a:t>
            </a:r>
            <a:r>
              <a:rPr lang="en-US" sz="2400" i="1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i="1" dirty="0" smtClean="0"/>
              <a:t>y</a:t>
            </a:r>
            <a:r>
              <a:rPr lang="en-US" sz="2400" dirty="0" smtClean="0"/>
              <a:t> +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7 </a:t>
            </a:r>
            <a:r>
              <a:rPr lang="en-US" sz="2400" i="1" dirty="0" smtClean="0"/>
              <a:t>xy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	      +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8 </a:t>
            </a:r>
            <a:r>
              <a:rPr lang="en-US" sz="2400" i="1" dirty="0" smtClean="0"/>
              <a:t>xy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+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9</a:t>
            </a:r>
            <a:r>
              <a:rPr lang="en-US" sz="2400" dirty="0" smtClean="0"/>
              <a:t> </a:t>
            </a:r>
            <a:r>
              <a:rPr lang="en-US" sz="2400" i="1" dirty="0" smtClean="0"/>
              <a:t>y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+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10 </a:t>
            </a:r>
            <a:r>
              <a:rPr lang="en-US" sz="2400" i="1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i="1" dirty="0" smtClean="0"/>
              <a:t>y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11 </a:t>
            </a:r>
            <a:r>
              <a:rPr lang="en-US" sz="2400" i="1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i="1" dirty="0" smtClean="0"/>
              <a:t>y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Interpolasi</a:t>
            </a:r>
            <a:r>
              <a:rPr lang="en-US" sz="2800" dirty="0" smtClean="0"/>
              <a:t> </a:t>
            </a:r>
            <a:r>
              <a:rPr lang="en-US" sz="2800" dirty="0" err="1" smtClean="0"/>
              <a:t>polinom</a:t>
            </a:r>
            <a:r>
              <a:rPr lang="en-US" sz="2800" dirty="0" smtClean="0"/>
              <a:t> </a:t>
            </a:r>
            <a:r>
              <a:rPr lang="en-US" sz="2800" dirty="0" err="1" smtClean="0"/>
              <a:t>dua-peubah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arah</a:t>
            </a:r>
            <a:r>
              <a:rPr lang="en-US" sz="2800" dirty="0" smtClean="0"/>
              <a:t>: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arah</a:t>
            </a:r>
            <a:r>
              <a:rPr lang="en-US" sz="2800" dirty="0" smtClean="0"/>
              <a:t> </a:t>
            </a:r>
            <a:r>
              <a:rPr lang="en-US" sz="2800" i="1" dirty="0" smtClean="0"/>
              <a:t>x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arah</a:t>
            </a:r>
            <a:r>
              <a:rPr lang="en-US" sz="2800" dirty="0" smtClean="0"/>
              <a:t>- </a:t>
            </a:r>
            <a:r>
              <a:rPr lang="en-US" sz="2800" i="1" dirty="0" smtClean="0"/>
              <a:t>y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arah</a:t>
            </a:r>
            <a:r>
              <a:rPr lang="en-US" sz="2800" dirty="0" smtClean="0"/>
              <a:t>, </a:t>
            </a:r>
            <a:r>
              <a:rPr lang="en-US" sz="2800" dirty="0" err="1" smtClean="0"/>
              <a:t>kita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memilih</a:t>
            </a:r>
            <a:r>
              <a:rPr lang="en-US" sz="2800" dirty="0" smtClean="0"/>
              <a:t> </a:t>
            </a:r>
            <a:r>
              <a:rPr lang="en-US" sz="2800" dirty="0" err="1" smtClean="0"/>
              <a:t>peubah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dipegang</a:t>
            </a:r>
            <a:r>
              <a:rPr lang="en-US" sz="2800" dirty="0" smtClean="0"/>
              <a:t> </a:t>
            </a:r>
            <a:r>
              <a:rPr lang="en-US" sz="2800" dirty="0" err="1" smtClean="0"/>
              <a:t>konstan</a:t>
            </a:r>
            <a:r>
              <a:rPr lang="en-US" sz="2800" dirty="0" smtClean="0"/>
              <a:t>.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arah</a:t>
            </a:r>
            <a:r>
              <a:rPr lang="en-US" sz="2800" dirty="0" smtClean="0"/>
              <a:t>-</a:t>
            </a:r>
            <a:r>
              <a:rPr lang="en-US" sz="2800" i="1" dirty="0" smtClean="0"/>
              <a:t>y</a:t>
            </a:r>
            <a:r>
              <a:rPr lang="en-US" sz="2800" dirty="0" smtClean="0"/>
              <a:t>,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i="1" dirty="0" smtClean="0"/>
              <a:t>x</a:t>
            </a:r>
            <a:r>
              <a:rPr lang="en-US" sz="2800" dirty="0" smtClean="0"/>
              <a:t> </a:t>
            </a:r>
            <a:r>
              <a:rPr lang="en-US" sz="2800" dirty="0" err="1" smtClean="0"/>
              <a:t>dipegang</a:t>
            </a:r>
            <a:r>
              <a:rPr lang="en-US" sz="2800" dirty="0" smtClean="0"/>
              <a:t> </a:t>
            </a:r>
            <a:r>
              <a:rPr lang="en-US" sz="2800" dirty="0" err="1" smtClean="0"/>
              <a:t>konstan</a:t>
            </a:r>
            <a:r>
              <a:rPr lang="en-US" sz="2800" dirty="0" smtClean="0"/>
              <a:t>, </a:t>
            </a:r>
            <a:r>
              <a:rPr lang="en-US" sz="2800" dirty="0" err="1" smtClean="0"/>
              <a:t>begitu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arah</a:t>
            </a:r>
            <a:r>
              <a:rPr lang="en-US" sz="2800" dirty="0" smtClean="0"/>
              <a:t> </a:t>
            </a:r>
            <a:r>
              <a:rPr lang="en-US" sz="2800" i="1" dirty="0" smtClean="0"/>
              <a:t>x</a:t>
            </a:r>
            <a:r>
              <a:rPr lang="en-US" sz="2800" dirty="0" smtClean="0"/>
              <a:t>,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i="1" dirty="0" smtClean="0"/>
              <a:t>y</a:t>
            </a:r>
            <a:r>
              <a:rPr lang="en-US" sz="2800" dirty="0" smtClean="0"/>
              <a:t> </a:t>
            </a:r>
            <a:r>
              <a:rPr lang="en-US" sz="2800" dirty="0" err="1" smtClean="0"/>
              <a:t>dipegang</a:t>
            </a:r>
            <a:r>
              <a:rPr lang="en-US" sz="2800" dirty="0" smtClean="0"/>
              <a:t> </a:t>
            </a:r>
            <a:r>
              <a:rPr lang="en-US" sz="2800" dirty="0" err="1" smtClean="0"/>
              <a:t>konstan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interpolasi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dibahas</a:t>
            </a:r>
            <a:r>
              <a:rPr lang="en-US" sz="2800" dirty="0" smtClean="0"/>
              <a:t> </a:t>
            </a:r>
            <a:r>
              <a:rPr lang="en-US" sz="2800" dirty="0" err="1" smtClean="0"/>
              <a:t>sebelum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menginterpolasi</a:t>
            </a:r>
            <a:r>
              <a:rPr lang="en-US" sz="2800" dirty="0" smtClean="0"/>
              <a:t> </a:t>
            </a:r>
            <a:r>
              <a:rPr lang="en-US" sz="2800" dirty="0" err="1" smtClean="0"/>
              <a:t>polinom</a:t>
            </a:r>
            <a:r>
              <a:rPr lang="en-US" sz="2800" dirty="0" smtClean="0"/>
              <a:t> </a:t>
            </a:r>
            <a:r>
              <a:rPr lang="en-US" sz="2800" dirty="0" err="1" smtClean="0"/>
              <a:t>dua-peubah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dirty="0" smtClean="0"/>
              <a:t>: 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i="1" dirty="0" smtClean="0"/>
              <a:t>f(</a:t>
            </a:r>
            <a:r>
              <a:rPr lang="en-US" sz="2400" i="1" dirty="0" err="1" smtClean="0"/>
              <a:t>x,y</a:t>
            </a:r>
            <a:r>
              <a:rPr lang="en-US" sz="2400" i="1" dirty="0" smtClean="0"/>
              <a:t>)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Penyelesaian</a:t>
            </a:r>
            <a:r>
              <a:rPr lang="en-US" sz="2400" dirty="0" smtClean="0"/>
              <a:t>:  </a:t>
            </a:r>
            <a:r>
              <a:rPr lang="en-US" sz="2400" dirty="0" smtClean="0"/>
              <a:t>Kita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</a:t>
            </a:r>
            <a:r>
              <a:rPr lang="en-US" sz="2400" dirty="0" err="1" smtClean="0"/>
              <a:t>Netwon</a:t>
            </a:r>
            <a:r>
              <a:rPr lang="en-US" sz="2400" dirty="0" smtClean="0"/>
              <a:t>-Gregory </a:t>
            </a:r>
            <a:r>
              <a:rPr lang="en-US" sz="2400" dirty="0" err="1" smtClean="0"/>
              <a:t>maju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interpolasi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arah</a:t>
            </a:r>
            <a:r>
              <a:rPr lang="en-US" sz="2400" dirty="0" smtClean="0"/>
              <a:t>-</a:t>
            </a:r>
            <a:r>
              <a:rPr lang="en-US" sz="2400" i="1" dirty="0" smtClean="0"/>
              <a:t>x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arah</a:t>
            </a:r>
            <a:r>
              <a:rPr lang="en-US" sz="2400" dirty="0" smtClean="0"/>
              <a:t> </a:t>
            </a:r>
            <a:r>
              <a:rPr lang="en-US" sz="2400" i="1" dirty="0" smtClean="0"/>
              <a:t>y</a:t>
            </a:r>
            <a:r>
              <a:rPr lang="en-US" sz="2400" dirty="0" smtClean="0"/>
              <a:t>,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titik-titiknya</a:t>
            </a:r>
            <a:r>
              <a:rPr lang="en-US" sz="2400" dirty="0" smtClean="0"/>
              <a:t> </a:t>
            </a:r>
            <a:r>
              <a:rPr lang="en-US" sz="2400" dirty="0" err="1" smtClean="0"/>
              <a:t>berjarak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72</a:t>
            </a:fld>
            <a:endParaRPr lang="en-US"/>
          </a:p>
        </p:txBody>
      </p:sp>
      <p:graphicFrame>
        <p:nvGraphicFramePr>
          <p:cNvPr id="354306" name="Object 2"/>
          <p:cNvGraphicFramePr>
            <a:graphicFrameLocks noChangeAspect="1"/>
          </p:cNvGraphicFramePr>
          <p:nvPr/>
        </p:nvGraphicFramePr>
        <p:xfrm>
          <a:off x="853772" y="990600"/>
          <a:ext cx="8290228" cy="3429000"/>
        </p:xfrm>
        <a:graphic>
          <a:graphicData uri="http://schemas.openxmlformats.org/presentationml/2006/ole">
            <p:oleObj spid="_x0000_s354306" name="Document" r:id="rId3" imgW="4732952" imgH="1957558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73</a:t>
            </a:fld>
            <a:endParaRPr lang="en-US"/>
          </a:p>
        </p:txBody>
      </p:sp>
      <p:graphicFrame>
        <p:nvGraphicFramePr>
          <p:cNvPr id="355330" name="Object 2"/>
          <p:cNvGraphicFramePr>
            <a:graphicFrameLocks noChangeAspect="1"/>
          </p:cNvGraphicFramePr>
          <p:nvPr/>
        </p:nvGraphicFramePr>
        <p:xfrm>
          <a:off x="533400" y="457200"/>
          <a:ext cx="7924800" cy="5803033"/>
        </p:xfrm>
        <a:graphic>
          <a:graphicData uri="http://schemas.openxmlformats.org/presentationml/2006/ole">
            <p:oleObj spid="_x0000_s355330" name="Document" r:id="rId3" imgW="4743746" imgH="3473505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74</a:t>
            </a:fld>
            <a:endParaRPr lang="en-US"/>
          </a:p>
        </p:txBody>
      </p:sp>
      <p:graphicFrame>
        <p:nvGraphicFramePr>
          <p:cNvPr id="356354" name="Object 2"/>
          <p:cNvGraphicFramePr>
            <a:graphicFrameLocks noChangeAspect="1"/>
          </p:cNvGraphicFramePr>
          <p:nvPr/>
        </p:nvGraphicFramePr>
        <p:xfrm>
          <a:off x="457200" y="685800"/>
          <a:ext cx="8357898" cy="5029200"/>
        </p:xfrm>
        <a:graphic>
          <a:graphicData uri="http://schemas.openxmlformats.org/presentationml/2006/ole">
            <p:oleObj spid="_x0000_s356354" name="Document" r:id="rId3" imgW="4587600" imgH="2760881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75</a:t>
            </a:fld>
            <a:endParaRPr lang="en-US"/>
          </a:p>
        </p:txBody>
      </p:sp>
      <p:graphicFrame>
        <p:nvGraphicFramePr>
          <p:cNvPr id="357378" name="Object 2"/>
          <p:cNvGraphicFramePr>
            <a:graphicFrameLocks noChangeAspect="1"/>
          </p:cNvGraphicFramePr>
          <p:nvPr/>
        </p:nvGraphicFramePr>
        <p:xfrm>
          <a:off x="381000" y="914400"/>
          <a:ext cx="8526960" cy="3505200"/>
        </p:xfrm>
        <a:graphic>
          <a:graphicData uri="http://schemas.openxmlformats.org/presentationml/2006/ole">
            <p:oleObj spid="_x0000_s357378" name="Document" r:id="rId3" imgW="4587600" imgH="1885576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76</a:t>
            </a:fld>
            <a:endParaRPr lang="en-US"/>
          </a:p>
        </p:txBody>
      </p:sp>
      <p:graphicFrame>
        <p:nvGraphicFramePr>
          <p:cNvPr id="358402" name="Object 2"/>
          <p:cNvGraphicFramePr>
            <a:graphicFrameLocks noChangeAspect="1"/>
          </p:cNvGraphicFramePr>
          <p:nvPr/>
        </p:nvGraphicFramePr>
        <p:xfrm>
          <a:off x="1143000" y="228600"/>
          <a:ext cx="7315200" cy="6000521"/>
        </p:xfrm>
        <a:graphic>
          <a:graphicData uri="http://schemas.openxmlformats.org/presentationml/2006/ole">
            <p:oleObj spid="_x0000_s358402" name="Document" r:id="rId3" imgW="4743746" imgH="3890283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err="1"/>
              <a:t>Contoh</a:t>
            </a:r>
            <a:r>
              <a:rPr lang="en-US" sz="3200" b="1" dirty="0"/>
              <a:t> </a:t>
            </a:r>
            <a:r>
              <a:rPr lang="en-US" sz="3200" b="1" dirty="0" err="1"/>
              <a:t>Soal</a:t>
            </a:r>
            <a:r>
              <a:rPr lang="en-US" sz="3200" b="1" dirty="0"/>
              <a:t> </a:t>
            </a:r>
            <a:r>
              <a:rPr lang="en-US" sz="3200" b="1" dirty="0" err="1"/>
              <a:t>Terapan</a:t>
            </a:r>
            <a:r>
              <a:rPr lang="en-US" sz="3200" b="1" dirty="0"/>
              <a:t> </a:t>
            </a:r>
            <a:r>
              <a:rPr lang="en-US" sz="3200" b="1" dirty="0" err="1" smtClean="0"/>
              <a:t>Interpolasi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77</a:t>
            </a:fld>
            <a:endParaRPr lang="en-US"/>
          </a:p>
        </p:txBody>
      </p:sp>
      <p:graphicFrame>
        <p:nvGraphicFramePr>
          <p:cNvPr id="359426" name="Object 2"/>
          <p:cNvGraphicFramePr>
            <a:graphicFrameLocks noChangeAspect="1"/>
          </p:cNvGraphicFramePr>
          <p:nvPr/>
        </p:nvGraphicFramePr>
        <p:xfrm>
          <a:off x="838200" y="1219200"/>
          <a:ext cx="7692628" cy="4953000"/>
        </p:xfrm>
        <a:graphic>
          <a:graphicData uri="http://schemas.openxmlformats.org/presentationml/2006/ole">
            <p:oleObj spid="_x0000_s359426" name="Document" r:id="rId3" imgW="4734391" imgH="304809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78</a:t>
            </a:fld>
            <a:endParaRPr lang="en-US"/>
          </a:p>
        </p:txBody>
      </p:sp>
      <p:graphicFrame>
        <p:nvGraphicFramePr>
          <p:cNvPr id="360450" name="Object 2"/>
          <p:cNvGraphicFramePr>
            <a:graphicFrameLocks noChangeAspect="1"/>
          </p:cNvGraphicFramePr>
          <p:nvPr/>
        </p:nvGraphicFramePr>
        <p:xfrm>
          <a:off x="914400" y="381000"/>
          <a:ext cx="7546410" cy="5867400"/>
        </p:xfrm>
        <a:graphic>
          <a:graphicData uri="http://schemas.openxmlformats.org/presentationml/2006/ole">
            <p:oleObj spid="_x0000_s360450" name="Document" r:id="rId3" imgW="4587600" imgH="3566722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79</a:t>
            </a:fld>
            <a:endParaRPr lang="en-US"/>
          </a:p>
        </p:txBody>
      </p:sp>
      <p:graphicFrame>
        <p:nvGraphicFramePr>
          <p:cNvPr id="361474" name="Object 2"/>
          <p:cNvGraphicFramePr>
            <a:graphicFrameLocks noChangeAspect="1"/>
          </p:cNvGraphicFramePr>
          <p:nvPr/>
        </p:nvGraphicFramePr>
        <p:xfrm>
          <a:off x="533400" y="457200"/>
          <a:ext cx="8024603" cy="5334000"/>
        </p:xfrm>
        <a:graphic>
          <a:graphicData uri="http://schemas.openxmlformats.org/presentationml/2006/ole">
            <p:oleObj spid="_x0000_s361474" name="Document" r:id="rId3" imgW="4587600" imgH="304917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polinom</a:t>
            </a:r>
            <a:r>
              <a:rPr lang="en-US" sz="2800" dirty="0" smtClean="0"/>
              <a:t> </a:t>
            </a:r>
            <a:r>
              <a:rPr lang="en-US" sz="2800" dirty="0" err="1" smtClean="0"/>
              <a:t>interpolasi</a:t>
            </a:r>
            <a:r>
              <a:rPr lang="en-US" sz="2800" dirty="0" smtClean="0"/>
              <a:t> </a:t>
            </a:r>
            <a:r>
              <a:rPr lang="en-US" sz="2800" i="1" dirty="0" err="1" smtClean="0"/>
              <a:t>p</a:t>
            </a:r>
            <a:r>
              <a:rPr lang="en-US" sz="2800" i="1" baseline="-25000" dirty="0" err="1" smtClean="0"/>
              <a:t>n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dirty="0" smtClean="0"/>
              <a:t>) </a:t>
            </a:r>
            <a:r>
              <a:rPr lang="en-US" sz="2800" dirty="0" err="1" smtClean="0"/>
              <a:t>ditemukan</a:t>
            </a:r>
            <a:r>
              <a:rPr lang="en-US" sz="2800" dirty="0" smtClean="0"/>
              <a:t>, </a:t>
            </a:r>
            <a:r>
              <a:rPr lang="en-US" sz="2800" i="1" dirty="0" err="1" smtClean="0"/>
              <a:t>p</a:t>
            </a:r>
            <a:r>
              <a:rPr lang="en-US" sz="2800" i="1" baseline="-25000" dirty="0" err="1" smtClean="0"/>
              <a:t>n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dirty="0" smtClean="0"/>
              <a:t>)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menghitung</a:t>
            </a:r>
            <a:r>
              <a:rPr lang="en-US" sz="2800" dirty="0" smtClean="0"/>
              <a:t> </a:t>
            </a:r>
            <a:r>
              <a:rPr lang="en-US" sz="2800" dirty="0" err="1" smtClean="0"/>
              <a:t>perkiraan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i="1" dirty="0" smtClean="0"/>
              <a:t>y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i="1" dirty="0" smtClean="0"/>
              <a:t>x</a:t>
            </a:r>
            <a:r>
              <a:rPr lang="en-US" sz="2800" dirty="0" smtClean="0"/>
              <a:t> = </a:t>
            </a:r>
            <a:r>
              <a:rPr lang="en-US" sz="2800" i="1" dirty="0" smtClean="0"/>
              <a:t>a</a:t>
            </a:r>
            <a:r>
              <a:rPr lang="en-US" sz="2800" dirty="0" smtClean="0"/>
              <a:t>,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i="1" dirty="0" smtClean="0"/>
              <a:t>y</a:t>
            </a:r>
            <a:r>
              <a:rPr lang="en-US" sz="2800" dirty="0" smtClean="0"/>
              <a:t> = </a:t>
            </a:r>
            <a:r>
              <a:rPr lang="en-US" sz="2800" i="1" dirty="0" err="1" smtClean="0"/>
              <a:t>p</a:t>
            </a:r>
            <a:r>
              <a:rPr lang="en-US" sz="2800" i="1" baseline="-25000" dirty="0" err="1" smtClean="0"/>
              <a:t>n</a:t>
            </a:r>
            <a:r>
              <a:rPr lang="en-US" sz="2800" dirty="0" smtClean="0"/>
              <a:t>(</a:t>
            </a:r>
            <a:r>
              <a:rPr lang="en-US" sz="2800" i="1" dirty="0" smtClean="0"/>
              <a:t>a</a:t>
            </a:r>
            <a:r>
              <a:rPr lang="en-US" sz="2800" dirty="0" smtClean="0"/>
              <a:t>). 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Bergantung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letaknya</a:t>
            </a:r>
            <a:r>
              <a:rPr lang="en-US" sz="2800" dirty="0" smtClean="0"/>
              <a:t>,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i="1" dirty="0" smtClean="0"/>
              <a:t>x</a:t>
            </a:r>
            <a:r>
              <a:rPr lang="en-US" sz="2800" dirty="0" smtClean="0"/>
              <a:t> = </a:t>
            </a:r>
            <a:r>
              <a:rPr lang="en-US" sz="2800" i="1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mungkin</a:t>
            </a:r>
            <a:r>
              <a:rPr lang="en-US" sz="2800" dirty="0" smtClean="0"/>
              <a:t> </a:t>
            </a:r>
            <a:r>
              <a:rPr lang="en-US" sz="2800" dirty="0" err="1" smtClean="0"/>
              <a:t>terletak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rentang</a:t>
            </a:r>
            <a:r>
              <a:rPr lang="en-US" sz="2800" dirty="0" smtClean="0"/>
              <a:t> </a:t>
            </a:r>
            <a:r>
              <a:rPr lang="en-US" sz="2800" dirty="0" err="1" smtClean="0"/>
              <a:t>titik-titik</a:t>
            </a:r>
            <a:r>
              <a:rPr lang="en-US" sz="2800" dirty="0" smtClean="0"/>
              <a:t> data (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&lt; </a:t>
            </a:r>
            <a:r>
              <a:rPr lang="en-US" sz="2800" i="1" dirty="0" smtClean="0"/>
              <a:t>a</a:t>
            </a:r>
            <a:r>
              <a:rPr lang="en-US" sz="2800" i="1" baseline="-25000" dirty="0" smtClean="0"/>
              <a:t> </a:t>
            </a:r>
            <a:r>
              <a:rPr lang="en-US" sz="2800" dirty="0" smtClean="0"/>
              <a:t>&lt; 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n</a:t>
            </a:r>
            <a:r>
              <a:rPr lang="en-US" sz="2800" dirty="0" smtClean="0"/>
              <a:t>)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luar</a:t>
            </a:r>
            <a:r>
              <a:rPr lang="en-US" sz="2800" dirty="0" smtClean="0"/>
              <a:t> </a:t>
            </a:r>
            <a:r>
              <a:rPr lang="en-US" sz="2800" dirty="0" err="1" smtClean="0"/>
              <a:t>rentang</a:t>
            </a:r>
            <a:r>
              <a:rPr lang="en-US" sz="2800" dirty="0" smtClean="0"/>
              <a:t> </a:t>
            </a:r>
            <a:r>
              <a:rPr lang="en-US" sz="2800" dirty="0" err="1" smtClean="0"/>
              <a:t>titik-titik</a:t>
            </a:r>
            <a:r>
              <a:rPr lang="en-US" sz="2800" dirty="0" smtClean="0"/>
              <a:t> data (</a:t>
            </a:r>
            <a:r>
              <a:rPr lang="en-US" sz="2800" i="1" dirty="0" smtClean="0"/>
              <a:t>a</a:t>
            </a:r>
            <a:r>
              <a:rPr lang="en-US" sz="2800" dirty="0" smtClean="0"/>
              <a:t> &lt;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i="1" dirty="0" smtClean="0"/>
              <a:t> a</a:t>
            </a:r>
            <a:r>
              <a:rPr lang="en-US" sz="2800" dirty="0" smtClean="0"/>
              <a:t> &gt; 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n</a:t>
            </a:r>
            <a:r>
              <a:rPr lang="en-US" sz="2800" dirty="0" smtClean="0"/>
              <a:t>): </a:t>
            </a:r>
          </a:p>
          <a:p>
            <a:pPr marL="744538" lvl="0" indent="-404813">
              <a:buFont typeface="+mj-lt"/>
              <a:buAutoNum type="arabicParenR"/>
            </a:pP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 &lt; </a:t>
            </a:r>
            <a:r>
              <a:rPr lang="en-US" sz="2800" i="1" dirty="0" smtClean="0"/>
              <a:t>a</a:t>
            </a:r>
            <a:r>
              <a:rPr lang="en-US" sz="2800" dirty="0" smtClean="0"/>
              <a:t> &lt; 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k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= </a:t>
            </a:r>
            <a:r>
              <a:rPr lang="en-US" sz="2800" i="1" dirty="0" smtClean="0"/>
              <a:t>p</a:t>
            </a:r>
            <a:r>
              <a:rPr lang="en-US" sz="2800" dirty="0" smtClean="0"/>
              <a:t>(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k</a:t>
            </a:r>
            <a:r>
              <a:rPr lang="en-US" sz="2800" dirty="0" smtClean="0"/>
              <a:t>)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b="1" dirty="0" err="1" smtClean="0"/>
              <a:t>nilai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interpolasi</a:t>
            </a:r>
            <a:r>
              <a:rPr lang="en-US" sz="2800" dirty="0" smtClean="0"/>
              <a:t> (</a:t>
            </a:r>
            <a:r>
              <a:rPr lang="en-US" sz="2800" i="1" dirty="0" smtClean="0"/>
              <a:t>interpolated value</a:t>
            </a:r>
            <a:r>
              <a:rPr lang="en-US" sz="2800" dirty="0" smtClean="0"/>
              <a:t>)</a:t>
            </a:r>
          </a:p>
          <a:p>
            <a:pPr marL="744538" lvl="0" indent="-404813">
              <a:buFont typeface="+mj-lt"/>
              <a:buAutoNum type="arabicParenR"/>
            </a:pP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0 </a:t>
            </a:r>
            <a:r>
              <a:rPr lang="en-US" sz="2800" dirty="0" smtClean="0"/>
              <a:t>&lt; 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k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0 </a:t>
            </a:r>
            <a:r>
              <a:rPr lang="en-US" sz="2800" dirty="0" smtClean="0"/>
              <a:t>&lt; 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k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= </a:t>
            </a:r>
            <a:r>
              <a:rPr lang="en-US" sz="2800" i="1" dirty="0" smtClean="0"/>
              <a:t>p</a:t>
            </a:r>
            <a:r>
              <a:rPr lang="en-US" sz="2800" dirty="0" smtClean="0"/>
              <a:t>(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k</a:t>
            </a:r>
            <a:r>
              <a:rPr lang="en-US" sz="2800" dirty="0" smtClean="0"/>
              <a:t>)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b="1" dirty="0" err="1" smtClean="0"/>
              <a:t>nilai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ekstrapolasi</a:t>
            </a:r>
            <a:r>
              <a:rPr lang="en-US" sz="2800" dirty="0" smtClean="0"/>
              <a:t> (</a:t>
            </a:r>
            <a:r>
              <a:rPr lang="en-US" sz="2800" i="1" dirty="0" smtClean="0"/>
              <a:t>extrapolated value</a:t>
            </a:r>
            <a:r>
              <a:rPr lang="en-US" sz="2800" dirty="0" smtClean="0"/>
              <a:t>).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8529" name="Object 1"/>
          <p:cNvGraphicFramePr>
            <a:graphicFrameLocks noChangeAspect="1"/>
          </p:cNvGraphicFramePr>
          <p:nvPr/>
        </p:nvGraphicFramePr>
        <p:xfrm>
          <a:off x="457200" y="609600"/>
          <a:ext cx="7701116" cy="3962400"/>
        </p:xfrm>
        <a:graphic>
          <a:graphicData uri="http://schemas.openxmlformats.org/presentationml/2006/ole">
            <p:oleObj spid="_x0000_s278529" r:id="rId3" imgW="4876800" imgH="3048000" progId="Visio.Drawing.11">
              <p:embed/>
            </p:oleObj>
          </a:graphicData>
        </a:graphic>
      </p:graphicFrame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609600" y="5029200"/>
            <a:ext cx="7620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Kita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menginterpolasi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titik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data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polinom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lanjar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polinom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kuadratik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polinom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kubik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polinom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derajat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lebih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tinggi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bergantung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jumlah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titik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data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tersedia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2632</Words>
  <Application>Microsoft Office PowerPoint</Application>
  <PresentationFormat>On-screen Show (4:3)</PresentationFormat>
  <Paragraphs>607</Paragraphs>
  <Slides>79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79</vt:i4>
      </vt:variant>
    </vt:vector>
  </HeadingPairs>
  <TitlesOfParts>
    <vt:vector size="84" baseType="lpstr">
      <vt:lpstr>Office Theme</vt:lpstr>
      <vt:lpstr>Document</vt:lpstr>
      <vt:lpstr>Microsoft Office Visio Drawing</vt:lpstr>
      <vt:lpstr>Equation</vt:lpstr>
      <vt:lpstr>Microsoft Office Word Document</vt:lpstr>
      <vt:lpstr>Interpolasi Polinom (Bagian 1)</vt:lpstr>
      <vt:lpstr>Pengantar</vt:lpstr>
      <vt:lpstr>Slide 3</vt:lpstr>
      <vt:lpstr>Slide 4</vt:lpstr>
      <vt:lpstr>Slide 5</vt:lpstr>
      <vt:lpstr>Slide 6</vt:lpstr>
      <vt:lpstr>Interpolasi Polinom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Polinom Lagrange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Polinom Newton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Polinom Newton-Gregory</vt:lpstr>
      <vt:lpstr>Polinom Newton-Gregory Maju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Polinom Interpolasi Newton-Gregory Mundur </vt:lpstr>
      <vt:lpstr>Slide 64</vt:lpstr>
      <vt:lpstr>Slide 65</vt:lpstr>
      <vt:lpstr>Slide 66</vt:lpstr>
      <vt:lpstr>Slide 67</vt:lpstr>
      <vt:lpstr>Slide 68</vt:lpstr>
      <vt:lpstr>Interpolasi Dwimatra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Contoh Soal Terapan Interpolasi</vt:lpstr>
      <vt:lpstr>Slide 78</vt:lpstr>
      <vt:lpstr>Slide 79</vt:lpstr>
    </vt:vector>
  </TitlesOfParts>
  <Company>stei-itb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Deret Taylor dan Teori Galat</dc:title>
  <dc:creator>rn</dc:creator>
  <cp:lastModifiedBy>rn</cp:lastModifiedBy>
  <cp:revision>163</cp:revision>
  <dcterms:created xsi:type="dcterms:W3CDTF">2011-01-21T04:09:15Z</dcterms:created>
  <dcterms:modified xsi:type="dcterms:W3CDTF">2011-03-08T02:49:37Z</dcterms:modified>
</cp:coreProperties>
</file>