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9" r:id="rId53"/>
    <p:sldId id="310" r:id="rId5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518E45-E75F-442E-8381-B53D3BFEFA53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2FB9429-CC67-4DE4-979E-AC4EF4E658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316E-4AE8-436F-9D30-52A2222047AB}" type="datetime1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660F-7FE8-4DE9-B7DD-2CD716DD0257}" type="datetime1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EF41-63EF-454D-BF40-5EF84F5D3085}" type="datetime1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7FB5B-7A9E-4FC6-B25E-7881DFF9F7B4}" type="datetime1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CD015-B0DD-47BC-8F91-92443F46B73D}" type="datetime1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2D7EC-7291-4F8D-AF9B-3C9C39F245D0}" type="datetime1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70ED-387A-401F-95D5-1F1F975A88A4}" type="datetime1">
              <a:rPr lang="en-US" smtClean="0"/>
              <a:pPr/>
              <a:t>3/29/2011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30ABA-B955-4EC9-85E2-1EDE44FEAF80}" type="datetime1">
              <a:rPr lang="en-US" smtClean="0"/>
              <a:pPr/>
              <a:t>3/29/2011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16A5D-A84A-408D-BEEC-9B3928552275}" type="datetime1">
              <a:rPr lang="en-US" smtClean="0"/>
              <a:pPr/>
              <a:t>3/29/2011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8AD9-CE7B-41B7-A060-75AA8036D121}" type="datetime1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3437-38A1-4362-8D4A-50C11DE7DE56}" type="datetime1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48413-D539-4309-91A9-BD627C882CA2}" type="datetime1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2F347-2177-4539-9195-2E0D0E2C8E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Microsoft_Office_Word_Document3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Microsoft_Office_Word_Document5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package" Target="../embeddings/Microsoft_Office_Word_Document7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package" Target="../embeddings/Microsoft_Office_Word_Document9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package" Target="../embeddings/Microsoft_Office_Word_Document11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package" Target="../embeddings/Microsoft_Office_Word_Document15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package" Target="../embeddings/Microsoft_Office_Word_Document17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package" Target="../embeddings/Microsoft_Office_Word_Document20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package" Target="../embeddings/Microsoft_Office_Word_Document1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package" Target="../embeddings/Microsoft_Office_Word_Document23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package" Target="../embeddings/Microsoft_Office_Word_Document27.docx"/><Relationship Id="rId4" Type="http://schemas.openxmlformats.org/officeDocument/2006/relationships/package" Target="../embeddings/Microsoft_Office_Word_Document26.docx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package" Target="../embeddings/Microsoft_Office_Word_Document28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package" Target="../embeddings/Microsoft_Office_Word_Document32.doc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package" Target="../embeddings/Microsoft_Office_Word_Document40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package" Target="../embeddings/Microsoft_Office_Word_Document43.docx"/><Relationship Id="rId4" Type="http://schemas.openxmlformats.org/officeDocument/2006/relationships/package" Target="../embeddings/Microsoft_Office_Word_Document42.docx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package" Target="../embeddings/Microsoft_Office_Word_Document45.docx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77200" cy="147002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Integrasi</a:t>
            </a:r>
            <a:r>
              <a:rPr lang="en-US" b="1" dirty="0" smtClean="0"/>
              <a:t> </a:t>
            </a:r>
            <a:r>
              <a:rPr lang="en-US" b="1" dirty="0" err="1" smtClean="0"/>
              <a:t>Numerik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dirty="0" smtClean="0"/>
              <a:t>(Bag. 1)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7162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IF4058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r>
              <a:rPr lang="en-US" dirty="0" smtClean="0"/>
              <a:t> I</a:t>
            </a:r>
          </a:p>
          <a:p>
            <a:endParaRPr lang="en-US" dirty="0"/>
          </a:p>
          <a:p>
            <a:r>
              <a:rPr lang="en-US" dirty="0" err="1" smtClean="0"/>
              <a:t>Oleh</a:t>
            </a:r>
            <a:r>
              <a:rPr lang="en-US" dirty="0" smtClean="0"/>
              <a:t>; </a:t>
            </a:r>
            <a:r>
              <a:rPr lang="en-US" dirty="0" err="1" smtClean="0"/>
              <a:t>Rinaldi</a:t>
            </a:r>
            <a:r>
              <a:rPr lang="en-US" dirty="0" smtClean="0"/>
              <a:t> </a:t>
            </a:r>
            <a:r>
              <a:rPr lang="en-US" dirty="0" err="1" smtClean="0"/>
              <a:t>Munir</a:t>
            </a:r>
            <a:r>
              <a:rPr lang="en-US" dirty="0" smtClean="0"/>
              <a:t> (IF-STEI ITB)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9399-CFCF-4275-804F-E2CC1C7438E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Kaidah</a:t>
            </a:r>
            <a:r>
              <a:rPr lang="en-US" dirty="0" smtClean="0"/>
              <a:t> </a:t>
            </a:r>
            <a:r>
              <a:rPr lang="en-US" dirty="0" err="1" smtClean="0"/>
              <a:t>Segiempat</a:t>
            </a:r>
            <a:r>
              <a:rPr lang="en-US" dirty="0" smtClean="0"/>
              <a:t> (</a:t>
            </a:r>
            <a:r>
              <a:rPr lang="en-US" i="1" dirty="0" smtClean="0"/>
              <a:t>Rectangle Rule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14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4721" name="Object 1"/>
          <p:cNvGraphicFramePr>
            <a:graphicFrameLocks noChangeAspect="1"/>
          </p:cNvGraphicFramePr>
          <p:nvPr/>
        </p:nvGraphicFramePr>
        <p:xfrm>
          <a:off x="609600" y="2667000"/>
          <a:ext cx="4343400" cy="2460423"/>
        </p:xfrm>
        <a:graphic>
          <a:graphicData uri="http://schemas.openxmlformats.org/presentationml/2006/ole">
            <p:oleObj spid="_x0000_s414721" r:id="rId3" imgW="2665476" imgH="2159508" progId="Visio.Drawing.11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1219200"/>
            <a:ext cx="495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Pandang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pias</a:t>
            </a:r>
            <a:r>
              <a:rPr lang="en-US" sz="2000" dirty="0" smtClean="0"/>
              <a:t> </a:t>
            </a:r>
            <a:r>
              <a:rPr lang="en-US" sz="2000" dirty="0" err="1" smtClean="0"/>
              <a:t>berbentuk</a:t>
            </a:r>
            <a:r>
              <a:rPr lang="en-US" sz="2000" dirty="0" smtClean="0"/>
              <a:t> </a:t>
            </a:r>
            <a:r>
              <a:rPr lang="en-US" sz="2000" dirty="0" err="1" smtClean="0"/>
              <a:t>empat</a:t>
            </a:r>
            <a:r>
              <a:rPr lang="en-US" sz="2000" dirty="0" smtClean="0"/>
              <a:t> </a:t>
            </a:r>
            <a:r>
              <a:rPr lang="en-US" sz="2000" dirty="0" err="1" smtClean="0"/>
              <a:t>persegi</a:t>
            </a:r>
            <a:r>
              <a:rPr lang="en-US" sz="2000" dirty="0" smtClean="0"/>
              <a:t> </a:t>
            </a:r>
            <a:r>
              <a:rPr lang="en-US" sz="2000" dirty="0" err="1" smtClean="0"/>
              <a:t>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i="1" dirty="0" smtClean="0"/>
              <a:t>x = x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i="1" dirty="0" smtClean="0"/>
              <a:t>x = 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4712979" y="2057400"/>
            <a:ext cx="44310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tinggi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4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5791200" y="2667000"/>
          <a:ext cx="2103408" cy="1066800"/>
        </p:xfrm>
        <a:graphic>
          <a:graphicData uri="http://schemas.openxmlformats.org/presentationml/2006/ole">
            <p:oleObj spid="_x0000_s414724" name="Equation" r:id="rId4" imgW="990360" imgH="507960" progId="Equation.3">
              <p:embed/>
            </p:oleObj>
          </a:graphicData>
        </a:graphic>
      </p:graphicFrame>
      <p:sp>
        <p:nvSpPr>
          <p:cNvPr id="414726" name="Rectangle 6"/>
          <p:cNvSpPr>
            <a:spLocks noChangeArrowheads="1"/>
          </p:cNvSpPr>
          <p:nvPr/>
        </p:nvSpPr>
        <p:spPr bwMode="auto">
          <a:xfrm>
            <a:off x="4876801" y="3962400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bila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tinggi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pias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lang="en-US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en-US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4727" name="Object 7"/>
          <p:cNvGraphicFramePr>
            <a:graphicFrameLocks noChangeAspect="1"/>
          </p:cNvGraphicFramePr>
          <p:nvPr/>
        </p:nvGraphicFramePr>
        <p:xfrm>
          <a:off x="5727700" y="4495800"/>
          <a:ext cx="2076450" cy="1066800"/>
        </p:xfrm>
        <a:graphic>
          <a:graphicData uri="http://schemas.openxmlformats.org/presentationml/2006/ole">
            <p:oleObj spid="_x0000_s414727" name="Equation" r:id="rId5" imgW="97776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16770" name="Object 2"/>
          <p:cNvGraphicFramePr>
            <a:graphicFrameLocks noChangeAspect="1"/>
          </p:cNvGraphicFramePr>
          <p:nvPr/>
        </p:nvGraphicFramePr>
        <p:xfrm>
          <a:off x="609600" y="533400"/>
          <a:ext cx="8325052" cy="3048000"/>
        </p:xfrm>
        <a:graphic>
          <a:graphicData uri="http://schemas.openxmlformats.org/presentationml/2006/ole">
            <p:oleObj spid="_x0000_s416770" name="Document" r:id="rId3" imgW="4583174" imgH="1678892" progId="Word.Document.12">
              <p:embed/>
            </p:oleObj>
          </a:graphicData>
        </a:graphic>
      </p:graphicFrame>
      <p:sp>
        <p:nvSpPr>
          <p:cNvPr id="7" name="Down Arrow 6"/>
          <p:cNvSpPr/>
          <p:nvPr/>
        </p:nvSpPr>
        <p:spPr>
          <a:xfrm>
            <a:off x="2362200" y="35052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6771" name="Object 3"/>
          <p:cNvGraphicFramePr>
            <a:graphicFrameLocks noChangeAspect="1"/>
          </p:cNvGraphicFramePr>
          <p:nvPr/>
        </p:nvGraphicFramePr>
        <p:xfrm>
          <a:off x="1143000" y="4419600"/>
          <a:ext cx="9318170" cy="1219200"/>
        </p:xfrm>
        <a:graphic>
          <a:graphicData uri="http://schemas.openxmlformats.org/presentationml/2006/ole">
            <p:oleObj spid="_x0000_s416771" name="Document" r:id="rId4" imgW="4583174" imgH="651242" progId="Word.Document.12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53000" y="4572000"/>
            <a:ext cx="260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Kaidah</a:t>
            </a:r>
            <a:r>
              <a:rPr lang="en-US" sz="2400" dirty="0" smtClean="0"/>
              <a:t> </a:t>
            </a:r>
            <a:r>
              <a:rPr lang="en-US" sz="2400" dirty="0" err="1" smtClean="0"/>
              <a:t>Segiempat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sz="2400" b="1" dirty="0" err="1" smtClean="0"/>
              <a:t>Kaidah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segiempat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gabungan</a:t>
            </a:r>
            <a:r>
              <a:rPr lang="en-US" sz="2400" dirty="0" smtClean="0"/>
              <a:t> (</a:t>
            </a:r>
            <a:r>
              <a:rPr lang="en-US" sz="2400" i="1" dirty="0" smtClean="0"/>
              <a:t>composite rectangle's rule</a:t>
            </a:r>
            <a:r>
              <a:rPr lang="en-US" sz="2400" dirty="0" smtClean="0"/>
              <a:t>):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17794" name="Object 2"/>
          <p:cNvGraphicFramePr>
            <a:graphicFrameLocks noChangeAspect="1"/>
          </p:cNvGraphicFramePr>
          <p:nvPr/>
        </p:nvGraphicFramePr>
        <p:xfrm>
          <a:off x="228600" y="1066800"/>
          <a:ext cx="8444039" cy="2895600"/>
        </p:xfrm>
        <a:graphic>
          <a:graphicData uri="http://schemas.openxmlformats.org/presentationml/2006/ole">
            <p:oleObj spid="_x0000_s417794" name="Document" r:id="rId3" imgW="4583174" imgH="1571192" progId="Word.Document.12">
              <p:embed/>
            </p:oleObj>
          </a:graphicData>
        </a:graphic>
      </p:graphicFrame>
      <p:graphicFrame>
        <p:nvGraphicFramePr>
          <p:cNvPr id="417795" name="Object 3"/>
          <p:cNvGraphicFramePr>
            <a:graphicFrameLocks noChangeAspect="1"/>
          </p:cNvGraphicFramePr>
          <p:nvPr/>
        </p:nvGraphicFramePr>
        <p:xfrm>
          <a:off x="685800" y="4572000"/>
          <a:ext cx="8763000" cy="1044154"/>
        </p:xfrm>
        <a:graphic>
          <a:graphicData uri="http://schemas.openxmlformats.org/presentationml/2006/ole">
            <p:oleObj spid="_x0000_s417795" name="Document" r:id="rId4" imgW="4583174" imgH="546423" progId="Word.Document.12">
              <p:embed/>
            </p:oleObj>
          </a:graphicData>
        </a:graphic>
      </p:graphicFrame>
      <p:sp>
        <p:nvSpPr>
          <p:cNvPr id="8" name="Down Arrow 7"/>
          <p:cNvSpPr/>
          <p:nvPr/>
        </p:nvSpPr>
        <p:spPr>
          <a:xfrm>
            <a:off x="3962400" y="3810000"/>
            <a:ext cx="2286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418818" name="Object 2"/>
          <p:cNvGraphicFramePr>
            <a:graphicFrameLocks noChangeAspect="1"/>
          </p:cNvGraphicFramePr>
          <p:nvPr/>
        </p:nvGraphicFramePr>
        <p:xfrm>
          <a:off x="1143000" y="274638"/>
          <a:ext cx="7391400" cy="5981960"/>
        </p:xfrm>
        <a:graphic>
          <a:graphicData uri="http://schemas.openxmlformats.org/presentationml/2006/ole">
            <p:oleObj spid="_x0000_s418818" name="Document" r:id="rId3" imgW="4583174" imgH="3720146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Kaidah</a:t>
            </a:r>
            <a:r>
              <a:rPr lang="en-US" dirty="0" smtClean="0"/>
              <a:t> </a:t>
            </a:r>
            <a:r>
              <a:rPr lang="en-US" dirty="0" err="1" smtClean="0"/>
              <a:t>Trapesium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19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9841" name="Object 1"/>
          <p:cNvGraphicFramePr>
            <a:graphicFrameLocks noChangeAspect="1"/>
          </p:cNvGraphicFramePr>
          <p:nvPr/>
        </p:nvGraphicFramePr>
        <p:xfrm>
          <a:off x="2057400" y="1752600"/>
          <a:ext cx="3033669" cy="2514600"/>
        </p:xfrm>
        <a:graphic>
          <a:graphicData uri="http://schemas.openxmlformats.org/presentationml/2006/ole">
            <p:oleObj spid="_x0000_s419841" r:id="rId3" imgW="2609088" imgH="2159508" progId="Visio.Drawing.11">
              <p:embed/>
            </p:oleObj>
          </a:graphicData>
        </a:graphic>
      </p:graphicFrame>
      <p:sp>
        <p:nvSpPr>
          <p:cNvPr id="419843" name="Rectangle 3"/>
          <p:cNvSpPr>
            <a:spLocks noChangeArrowheads="1"/>
          </p:cNvSpPr>
          <p:nvPr/>
        </p:nvSpPr>
        <p:spPr bwMode="auto">
          <a:xfrm>
            <a:off x="381000" y="4495800"/>
            <a:ext cx="39693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Luas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satu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trapesium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adalah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381000" y="5029200"/>
          <a:ext cx="8915400" cy="988198"/>
        </p:xfrm>
        <a:graphic>
          <a:graphicData uri="http://schemas.openxmlformats.org/presentationml/2006/ole">
            <p:oleObj spid="_x0000_s419844" name="Document" r:id="rId4" imgW="4583174" imgH="508242" progId="Word.Document.12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1219200"/>
            <a:ext cx="7925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Pandang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pias</a:t>
            </a:r>
            <a:r>
              <a:rPr lang="en-US" sz="2000" dirty="0" smtClean="0"/>
              <a:t> </a:t>
            </a:r>
            <a:r>
              <a:rPr lang="en-US" sz="2000" dirty="0" err="1" smtClean="0"/>
              <a:t>berbentuk</a:t>
            </a:r>
            <a:r>
              <a:rPr lang="en-US" sz="2000" dirty="0" smtClean="0"/>
              <a:t> </a:t>
            </a:r>
            <a:r>
              <a:rPr lang="en-US" sz="2000" dirty="0" err="1" smtClean="0"/>
              <a:t>trapesium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i="1" dirty="0" smtClean="0"/>
              <a:t>x = x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i="1" dirty="0" smtClean="0"/>
              <a:t> x = x</a:t>
            </a:r>
            <a:r>
              <a:rPr lang="en-US" sz="2000" i="1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2400" b="1" dirty="0" err="1" smtClean="0"/>
              <a:t>Kaidah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trapesium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gabungan</a:t>
            </a:r>
            <a:r>
              <a:rPr lang="en-US" sz="2400" dirty="0" smtClean="0"/>
              <a:t> (</a:t>
            </a:r>
            <a:r>
              <a:rPr lang="en-US" sz="2400" i="1" dirty="0" smtClean="0"/>
              <a:t>composite </a:t>
            </a:r>
            <a:r>
              <a:rPr lang="en-US" sz="2400" i="1" dirty="0" err="1" smtClean="0"/>
              <a:t>trapezoidal's</a:t>
            </a:r>
            <a:r>
              <a:rPr lang="en-US" sz="2400" i="1" dirty="0" smtClean="0"/>
              <a:t> rule</a:t>
            </a:r>
            <a:r>
              <a:rPr lang="en-US" sz="2400" dirty="0" smtClean="0"/>
              <a:t>):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420866" name="Object 2"/>
          <p:cNvGraphicFramePr>
            <a:graphicFrameLocks noChangeAspect="1"/>
          </p:cNvGraphicFramePr>
          <p:nvPr/>
        </p:nvGraphicFramePr>
        <p:xfrm>
          <a:off x="598324" y="1219200"/>
          <a:ext cx="8217996" cy="3962400"/>
        </p:xfrm>
        <a:graphic>
          <a:graphicData uri="http://schemas.openxmlformats.org/presentationml/2006/ole">
            <p:oleObj spid="_x0000_s420866" name="Document" r:id="rId3" imgW="4583174" imgH="2210187" progId="Word.Document.12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54864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dengan</a:t>
            </a:r>
            <a:r>
              <a:rPr lang="en-US" sz="2400" dirty="0" smtClean="0"/>
              <a:t> 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r</a:t>
            </a:r>
            <a:r>
              <a:rPr lang="en-US" sz="2400" dirty="0" smtClean="0"/>
              <a:t> =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r</a:t>
            </a:r>
            <a:r>
              <a:rPr lang="en-US" sz="2400" dirty="0" smtClean="0"/>
              <a:t>) ,   </a:t>
            </a:r>
            <a:r>
              <a:rPr lang="en-US" sz="2400" i="1" dirty="0" smtClean="0"/>
              <a:t>r</a:t>
            </a:r>
            <a:r>
              <a:rPr lang="en-US" sz="2400" dirty="0" smtClean="0"/>
              <a:t> = 0, 1, 2, ..., </a:t>
            </a:r>
            <a:r>
              <a:rPr lang="en-US" sz="2400" i="1" dirty="0" smtClean="0"/>
              <a:t>n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procedure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trapesium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(a, b 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 n: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integer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 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Menghitung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integrasi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f(x)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di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dalam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selang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[a, b]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jumlas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pias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adalah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n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dengan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menggunakan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kaidah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trapesium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.	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K.Awal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nilai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a, b,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n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sudah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terdefinisi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K.Akhir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: I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adalah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hampiran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integrasi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dihitung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dengan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kaidah</a:t>
            </a:r>
            <a:endParaRPr lang="en-US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 	 	  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segi-empat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. </a:t>
            </a:r>
          </a:p>
          <a:p>
            <a:pPr>
              <a:buNone/>
            </a:pP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h, x, sigma: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real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r 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integer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begin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h:=(b-a)/n;  	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lebar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pias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x:=a;		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awal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selang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integrasi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I:=f(a) + f(b);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sigma:=0;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r:=1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n-1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begin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x:=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x+h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   sigma:=sigma + 2*f(x);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I:=(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I+sigma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)*h/2; 	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nilai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integrasi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err="1" smtClean="0">
                <a:latin typeface="Courier New" pitchFamily="49" charset="0"/>
                <a:cs typeface="Courier New" pitchFamily="49" charset="0"/>
              </a:rPr>
              <a:t>numerik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4400" dirty="0" err="1"/>
              <a:t>Kaidah</a:t>
            </a:r>
            <a:r>
              <a:rPr lang="en-US" sz="4400" dirty="0"/>
              <a:t> </a:t>
            </a:r>
            <a:r>
              <a:rPr lang="en-US" sz="4400" dirty="0" err="1"/>
              <a:t>Titik</a:t>
            </a:r>
            <a:r>
              <a:rPr lang="en-US" sz="4400" dirty="0"/>
              <a:t> </a:t>
            </a:r>
            <a:r>
              <a:rPr lang="en-US" sz="4400" dirty="0" smtClean="0"/>
              <a:t>Tengah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Pandang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pias</a:t>
            </a:r>
            <a:r>
              <a:rPr lang="en-US" sz="2400" dirty="0" smtClean="0"/>
              <a:t> </a:t>
            </a:r>
            <a:r>
              <a:rPr lang="en-US" sz="2400" dirty="0" err="1" smtClean="0"/>
              <a:t>berbentuk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empat</a:t>
            </a:r>
            <a:r>
              <a:rPr lang="en-US" sz="2400" dirty="0" smtClean="0"/>
              <a:t> </a:t>
            </a:r>
            <a:r>
              <a:rPr lang="en-US" sz="2400" dirty="0" err="1" smtClean="0"/>
              <a:t>persegi</a:t>
            </a:r>
            <a:r>
              <a:rPr lang="en-US" sz="2400" dirty="0" smtClean="0"/>
              <a:t>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i="1" dirty="0" smtClean="0"/>
              <a:t>x </a:t>
            </a:r>
            <a:r>
              <a:rPr lang="en-US" sz="2400" dirty="0" smtClean="0"/>
              <a:t>=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i="1" dirty="0" smtClean="0"/>
              <a:t>x </a:t>
            </a:r>
            <a:r>
              <a:rPr lang="en-US" sz="2400" dirty="0" smtClean="0"/>
              <a:t>=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tengah</a:t>
            </a:r>
            <a:r>
              <a:rPr lang="en-US" sz="2400" dirty="0" smtClean="0"/>
              <a:t> </a:t>
            </a:r>
            <a:r>
              <a:rPr lang="en-US" sz="2400" dirty="0" err="1" smtClean="0"/>
              <a:t>absis</a:t>
            </a:r>
            <a:r>
              <a:rPr lang="en-US" sz="2400" dirty="0" smtClean="0"/>
              <a:t> </a:t>
            </a:r>
            <a:r>
              <a:rPr lang="en-US" sz="2400" i="1" dirty="0" smtClean="0"/>
              <a:t>x </a:t>
            </a:r>
            <a:r>
              <a:rPr lang="en-US" sz="2400" dirty="0" smtClean="0"/>
              <a:t>= </a:t>
            </a:r>
            <a:r>
              <a:rPr lang="en-US" sz="2400" i="1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+ </a:t>
            </a:r>
            <a:r>
              <a:rPr lang="en-US" sz="2400" i="1" dirty="0" smtClean="0"/>
              <a:t>h</a:t>
            </a:r>
            <a:r>
              <a:rPr lang="en-US" sz="2400" dirty="0" smtClean="0"/>
              <a:t>/2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21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21889" name="Object 1"/>
          <p:cNvGraphicFramePr>
            <a:graphicFrameLocks noChangeAspect="1"/>
          </p:cNvGraphicFramePr>
          <p:nvPr/>
        </p:nvGraphicFramePr>
        <p:xfrm>
          <a:off x="990599" y="2667000"/>
          <a:ext cx="3138055" cy="2743200"/>
        </p:xfrm>
        <a:graphic>
          <a:graphicData uri="http://schemas.openxmlformats.org/presentationml/2006/ole">
            <p:oleObj spid="_x0000_s421889" r:id="rId3" imgW="2665476" imgH="2159508" progId="Visio.Drawing.11">
              <p:embed/>
            </p:oleObj>
          </a:graphicData>
        </a:graphic>
      </p:graphicFrame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4191000" y="2819400"/>
            <a:ext cx="2678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adalah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4343400" y="3505200"/>
          <a:ext cx="10312004" cy="1143000"/>
        </p:xfrm>
        <a:graphic>
          <a:graphicData uri="http://schemas.openxmlformats.org/presentationml/2006/ole">
            <p:oleObj spid="_x0000_s421892" name="Document" r:id="rId4" imgW="4583174" imgH="508242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24961" name="Object 1"/>
          <p:cNvGraphicFramePr>
            <a:graphicFrameLocks noChangeAspect="1"/>
          </p:cNvGraphicFramePr>
          <p:nvPr/>
        </p:nvGraphicFramePr>
        <p:xfrm>
          <a:off x="685799" y="838200"/>
          <a:ext cx="8097379" cy="5257800"/>
        </p:xfrm>
        <a:graphic>
          <a:graphicData uri="http://schemas.openxmlformats.org/presentationml/2006/ole">
            <p:oleObj spid="_x0000_s424961" r:id="rId3" imgW="4037076" imgH="2420112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423938" name="Object 2"/>
          <p:cNvGraphicFramePr>
            <a:graphicFrameLocks noChangeAspect="1"/>
          </p:cNvGraphicFramePr>
          <p:nvPr/>
        </p:nvGraphicFramePr>
        <p:xfrm>
          <a:off x="244475" y="457200"/>
          <a:ext cx="8731250" cy="5121275"/>
        </p:xfrm>
        <a:graphic>
          <a:graphicData uri="http://schemas.openxmlformats.org/presentationml/2006/ole">
            <p:oleObj spid="_x0000_s423938" name="Document" r:id="rId3" imgW="4583174" imgH="2692135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Numerik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/>
              <a:t>Hitunglah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Integral-</a:t>
            </a:r>
            <a:r>
              <a:rPr lang="en-US" sz="2800" dirty="0" err="1" smtClean="0"/>
              <a:t>Tentu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yang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 smtClean="0"/>
              <a:t>	-  </a:t>
            </a:r>
            <a:r>
              <a:rPr lang="en-US" sz="2800" i="1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i="1" dirty="0" smtClean="0"/>
              <a:t>b</a:t>
            </a:r>
            <a:r>
              <a:rPr lang="en-US" sz="2800" dirty="0" smtClean="0"/>
              <a:t> </a:t>
            </a:r>
            <a:r>
              <a:rPr lang="en-US" sz="2800" dirty="0" err="1" smtClean="0"/>
              <a:t>batas-batas</a:t>
            </a:r>
            <a:r>
              <a:rPr lang="en-US" sz="2800" dirty="0" smtClean="0"/>
              <a:t> </a:t>
            </a:r>
            <a:r>
              <a:rPr lang="en-US" sz="2800" dirty="0" err="1" smtClean="0"/>
              <a:t>integrasi</a:t>
            </a:r>
            <a:r>
              <a:rPr lang="en-US" sz="2800" dirty="0" smtClean="0"/>
              <a:t>, </a:t>
            </a:r>
          </a:p>
          <a:p>
            <a:pPr marL="517525" indent="-166688">
              <a:buNone/>
            </a:pPr>
            <a:r>
              <a:rPr lang="en-US" sz="2800" i="1" dirty="0" smtClean="0"/>
              <a:t>- f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eksplisit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persamaan</a:t>
            </a:r>
            <a:r>
              <a:rPr lang="en-US" sz="2800" dirty="0" smtClean="0"/>
              <a:t> </a:t>
            </a:r>
            <a:r>
              <a:rPr lang="en-US" sz="2800" dirty="0" err="1" smtClean="0"/>
              <a:t>ataupun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empirik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tabel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7553" name="Object 1"/>
          <p:cNvGraphicFramePr>
            <a:graphicFrameLocks noChangeAspect="1"/>
          </p:cNvGraphicFramePr>
          <p:nvPr/>
        </p:nvGraphicFramePr>
        <p:xfrm>
          <a:off x="2667000" y="2285999"/>
          <a:ext cx="1828800" cy="1227551"/>
        </p:xfrm>
        <a:graphic>
          <a:graphicData uri="http://schemas.openxmlformats.org/presentationml/2006/ole">
            <p:oleObj spid="_x0000_s407553" name="Equation" r:id="rId3" imgW="698500" imgH="469900" progId="Equation.3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procedure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titik_tengah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(a, b :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real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n: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integer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I :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real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menghitung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integrasi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f(x)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dalam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selang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[a, b]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dengan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jumlah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pias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sebanyak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n.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K.Awal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harga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a, b,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n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sudah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terdefinisi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K.Akhir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: I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adalah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hampiran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integrasi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dihitung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dengan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kaidah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titik-tengah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h, x, sigma :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real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r :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integer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begin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h:=(b-a)/n;	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lebar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pias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x:=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a+h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/2;	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titik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tengah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pertama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sigma:=f(x);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r:=1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n-1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do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begin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  x:=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x+h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  sigma:=sigma + f(x)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I:=sigma*h; 		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nilai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integrasi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numerik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dirty="0" smtClean="0"/>
              <a:t>: </a:t>
            </a:r>
            <a:r>
              <a:rPr lang="en-US" sz="2400" dirty="0" err="1" smtClean="0"/>
              <a:t>Hitung</a:t>
            </a:r>
            <a:r>
              <a:rPr lang="en-US" sz="2400" dirty="0" smtClean="0"/>
              <a:t> integral           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kaidah</a:t>
            </a:r>
            <a:r>
              <a:rPr lang="en-US" sz="2400" dirty="0" smtClean="0"/>
              <a:t> </a:t>
            </a:r>
            <a:r>
              <a:rPr lang="en-US" sz="2400" dirty="0" err="1" smtClean="0"/>
              <a:t>trapesium</a:t>
            </a:r>
            <a:r>
              <a:rPr lang="en-US" sz="2400" dirty="0" smtClean="0"/>
              <a:t>. </a:t>
            </a:r>
            <a:r>
              <a:rPr lang="en-US" sz="2400" dirty="0" err="1" smtClean="0"/>
              <a:t>Ambil</a:t>
            </a:r>
            <a:r>
              <a:rPr lang="en-US" sz="2400" dirty="0" smtClean="0"/>
              <a:t>  </a:t>
            </a:r>
            <a:r>
              <a:rPr lang="en-US" sz="2400" i="1" dirty="0" smtClean="0"/>
              <a:t>h</a:t>
            </a:r>
            <a:r>
              <a:rPr lang="en-US" sz="2400" dirty="0" smtClean="0"/>
              <a:t> =   0.2. </a:t>
            </a:r>
            <a:r>
              <a:rPr lang="en-US" sz="2400" dirty="0" err="1" smtClean="0"/>
              <a:t>Gunakan</a:t>
            </a:r>
            <a:r>
              <a:rPr lang="en-US" sz="2400" dirty="0" smtClean="0"/>
              <a:t> 5 </a:t>
            </a:r>
            <a:r>
              <a:rPr lang="en-US" sz="2400" dirty="0" err="1" smtClean="0"/>
              <a:t>angka</a:t>
            </a:r>
            <a:r>
              <a:rPr lang="en-US" sz="2400" dirty="0" smtClean="0"/>
              <a:t> </a:t>
            </a:r>
            <a:r>
              <a:rPr lang="en-US" sz="2400" dirty="0" err="1" smtClean="0"/>
              <a:t>bena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Penyelesaian</a:t>
            </a:r>
            <a:r>
              <a:rPr lang="en-US" sz="2400" dirty="0" smtClean="0"/>
              <a:t>: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i="1" dirty="0" smtClean="0"/>
              <a:t>integrand</a:t>
            </a:r>
            <a:r>
              <a:rPr lang="en-US" sz="2400" dirty="0" smtClean="0"/>
              <a:t>-</a:t>
            </a:r>
            <a:r>
              <a:rPr lang="en-US" sz="2400" dirty="0" err="1" smtClean="0"/>
              <a:t>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 = </a:t>
            </a:r>
            <a:r>
              <a:rPr lang="en-US" sz="2400" baseline="-25000" dirty="0" smtClean="0"/>
              <a:t>  </a:t>
            </a:r>
            <a:r>
              <a:rPr lang="en-US" sz="2400" i="1" dirty="0" smtClean="0"/>
              <a:t>e</a:t>
            </a:r>
            <a:r>
              <a:rPr lang="en-US" sz="2400" i="1" baseline="30000" dirty="0" smtClean="0"/>
              <a:t>x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pias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   </a:t>
            </a:r>
            <a:r>
              <a:rPr lang="en-US" sz="2400" i="1" dirty="0" smtClean="0"/>
              <a:t>n</a:t>
            </a:r>
            <a:r>
              <a:rPr lang="en-US" sz="2400" dirty="0" smtClean="0"/>
              <a:t>  =  (</a:t>
            </a:r>
            <a:r>
              <a:rPr lang="en-US" sz="2400" i="1" dirty="0" smtClean="0"/>
              <a:t>b</a:t>
            </a:r>
            <a:r>
              <a:rPr lang="en-US" sz="2400" dirty="0" smtClean="0"/>
              <a:t>-</a:t>
            </a:r>
            <a:r>
              <a:rPr lang="en-US" sz="2400" i="1" dirty="0" smtClean="0"/>
              <a:t>a</a:t>
            </a:r>
            <a:r>
              <a:rPr lang="en-US" sz="2400" dirty="0" smtClean="0"/>
              <a:t>)/</a:t>
            </a:r>
            <a:r>
              <a:rPr lang="en-US" sz="2400" i="1" dirty="0" smtClean="0"/>
              <a:t>h</a:t>
            </a:r>
            <a:r>
              <a:rPr lang="en-US" sz="2400" dirty="0" smtClean="0"/>
              <a:t> = (3.4 - 1.8)/0.2 = 8	</a:t>
            </a:r>
          </a:p>
          <a:p>
            <a:pPr>
              <a:buNone/>
            </a:pPr>
            <a:r>
              <a:rPr lang="en-US" sz="2400" dirty="0" smtClean="0"/>
              <a:t> 	</a:t>
            </a:r>
            <a:r>
              <a:rPr lang="en-US" sz="2400" dirty="0" err="1" smtClean="0"/>
              <a:t>Tabel</a:t>
            </a:r>
            <a:r>
              <a:rPr lang="en-US" sz="2400" dirty="0" smtClean="0"/>
              <a:t> data </a:t>
            </a:r>
            <a:r>
              <a:rPr lang="en-US" sz="2400" dirty="0" err="1" smtClean="0"/>
              <a:t>diskritnya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25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25985" name="Object 1"/>
          <p:cNvGraphicFramePr>
            <a:graphicFrameLocks noChangeAspect="1"/>
          </p:cNvGraphicFramePr>
          <p:nvPr/>
        </p:nvGraphicFramePr>
        <p:xfrm>
          <a:off x="3886200" y="381000"/>
          <a:ext cx="685800" cy="781493"/>
        </p:xfrm>
        <a:graphic>
          <a:graphicData uri="http://schemas.openxmlformats.org/presentationml/2006/ole">
            <p:oleObj spid="_x0000_s425985" name="Equation" r:id="rId3" imgW="406224" imgH="469696" progId="Equation.3">
              <p:embed/>
            </p:oleObj>
          </a:graphicData>
        </a:graphic>
      </p:graphicFrame>
      <p:graphicFrame>
        <p:nvGraphicFramePr>
          <p:cNvPr id="425987" name="Object 3"/>
          <p:cNvGraphicFramePr>
            <a:graphicFrameLocks noChangeAspect="1"/>
          </p:cNvGraphicFramePr>
          <p:nvPr/>
        </p:nvGraphicFramePr>
        <p:xfrm>
          <a:off x="762000" y="3962400"/>
          <a:ext cx="7725125" cy="1981200"/>
        </p:xfrm>
        <a:graphic>
          <a:graphicData uri="http://schemas.openxmlformats.org/presentationml/2006/ole">
            <p:oleObj spid="_x0000_s425987" name="Document" r:id="rId4" imgW="4729824" imgH="1213514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428034" name="Object 2"/>
          <p:cNvGraphicFramePr>
            <a:graphicFrameLocks noChangeAspect="1"/>
          </p:cNvGraphicFramePr>
          <p:nvPr/>
        </p:nvGraphicFramePr>
        <p:xfrm>
          <a:off x="298770" y="685800"/>
          <a:ext cx="8845230" cy="4724400"/>
        </p:xfrm>
        <a:graphic>
          <a:graphicData uri="http://schemas.openxmlformats.org/presentationml/2006/ole">
            <p:oleObj spid="_x0000_s428034" name="Document" r:id="rId3" imgW="4583174" imgH="2447919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Galat</a:t>
            </a:r>
            <a:r>
              <a:rPr lang="en-US" dirty="0" smtClean="0"/>
              <a:t> </a:t>
            </a:r>
            <a:r>
              <a:rPr lang="en-US" dirty="0" err="1" smtClean="0"/>
              <a:t>Metode-Metode</a:t>
            </a:r>
            <a:r>
              <a:rPr lang="en-US" dirty="0" smtClean="0"/>
              <a:t> </a:t>
            </a:r>
            <a:r>
              <a:rPr lang="en-US" dirty="0" err="1" smtClean="0"/>
              <a:t>Pias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Galat</a:t>
            </a:r>
            <a:r>
              <a:rPr lang="en-US" sz="2400" dirty="0" smtClean="0"/>
              <a:t>: </a:t>
            </a:r>
          </a:p>
          <a:p>
            <a:pPr>
              <a:buNone/>
            </a:pPr>
            <a:r>
              <a:rPr lang="en-US" sz="2400" i="1" dirty="0" smtClean="0"/>
              <a:t>		E</a:t>
            </a:r>
            <a:r>
              <a:rPr lang="en-US" sz="2400" dirty="0" smtClean="0"/>
              <a:t> = </a:t>
            </a:r>
            <a:r>
              <a:rPr lang="en-US" sz="2400" i="1" dirty="0" smtClean="0"/>
              <a:t>I</a:t>
            </a:r>
            <a:r>
              <a:rPr lang="en-US" sz="2400" dirty="0" smtClean="0"/>
              <a:t> – </a:t>
            </a:r>
            <a:r>
              <a:rPr lang="en-US" sz="2400" i="1" dirty="0" smtClean="0"/>
              <a:t>I</a:t>
            </a:r>
            <a:r>
              <a:rPr lang="en-US" sz="2400" dirty="0" smtClean="0"/>
              <a:t> '	</a:t>
            </a:r>
          </a:p>
          <a:p>
            <a:r>
              <a:rPr lang="en-US" sz="2400" dirty="0" smtClean="0"/>
              <a:t>yang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i="1" dirty="0" smtClean="0"/>
              <a:t>I 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integrasi</a:t>
            </a:r>
            <a:r>
              <a:rPr lang="en-US" sz="2400" dirty="0" smtClean="0"/>
              <a:t> </a:t>
            </a:r>
            <a:r>
              <a:rPr lang="en-US" sz="2400" dirty="0" err="1" smtClean="0"/>
              <a:t>sejati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i="1" dirty="0" smtClean="0"/>
              <a:t>I </a:t>
            </a:r>
            <a:r>
              <a:rPr lang="en-US" sz="2400" dirty="0" smtClean="0"/>
              <a:t>'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integrasi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numerik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Galat</a:t>
            </a:r>
            <a:r>
              <a:rPr lang="en-US" sz="2400" dirty="0" smtClean="0"/>
              <a:t> </a:t>
            </a:r>
            <a:r>
              <a:rPr lang="en-US" sz="2400" dirty="0" err="1" smtClean="0"/>
              <a:t>kaidah</a:t>
            </a:r>
            <a:r>
              <a:rPr lang="en-US" sz="2400" dirty="0" smtClean="0"/>
              <a:t> </a:t>
            </a:r>
            <a:r>
              <a:rPr lang="en-US" sz="2400" dirty="0" err="1" smtClean="0"/>
              <a:t>trapesium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429058" name="Object 2"/>
          <p:cNvGraphicFramePr>
            <a:graphicFrameLocks noChangeAspect="1"/>
          </p:cNvGraphicFramePr>
          <p:nvPr/>
        </p:nvGraphicFramePr>
        <p:xfrm>
          <a:off x="914400" y="4419600"/>
          <a:ext cx="8918490" cy="914400"/>
        </p:xfrm>
        <a:graphic>
          <a:graphicData uri="http://schemas.openxmlformats.org/presentationml/2006/ole">
            <p:oleObj spid="_x0000_s429058" name="Document" r:id="rId3" imgW="4583174" imgH="470061" progId="Word.Document.12">
              <p:embed/>
            </p:oleObj>
          </a:graphicData>
        </a:graphic>
      </p:graphicFrame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29059" name="Object 3"/>
          <p:cNvGraphicFramePr>
            <a:graphicFrameLocks noChangeAspect="1"/>
          </p:cNvGraphicFramePr>
          <p:nvPr/>
        </p:nvGraphicFramePr>
        <p:xfrm>
          <a:off x="4724400" y="3352800"/>
          <a:ext cx="3124200" cy="2750790"/>
        </p:xfrm>
        <a:graphic>
          <a:graphicData uri="http://schemas.openxmlformats.org/presentationml/2006/ole">
            <p:oleObj spid="_x0000_s429059" r:id="rId4" imgW="1923288" imgH="1930908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430082" name="Object 2"/>
          <p:cNvGraphicFramePr>
            <a:graphicFrameLocks noChangeAspect="1"/>
          </p:cNvGraphicFramePr>
          <p:nvPr/>
        </p:nvGraphicFramePr>
        <p:xfrm>
          <a:off x="457200" y="457200"/>
          <a:ext cx="8843796" cy="1219200"/>
        </p:xfrm>
        <a:graphic>
          <a:graphicData uri="http://schemas.openxmlformats.org/presentationml/2006/ole">
            <p:oleObj spid="_x0000_s430082" name="Document" r:id="rId3" imgW="4583174" imgH="631070" progId="Word.Document.12">
              <p:embed/>
            </p:oleObj>
          </a:graphicData>
        </a:graphic>
      </p:graphicFrame>
      <p:graphicFrame>
        <p:nvGraphicFramePr>
          <p:cNvPr id="430083" name="Object 3"/>
          <p:cNvGraphicFramePr>
            <a:graphicFrameLocks noChangeAspect="1"/>
          </p:cNvGraphicFramePr>
          <p:nvPr/>
        </p:nvGraphicFramePr>
        <p:xfrm>
          <a:off x="381000" y="2590800"/>
          <a:ext cx="8410390" cy="3886200"/>
        </p:xfrm>
        <a:graphic>
          <a:graphicData uri="http://schemas.openxmlformats.org/presentationml/2006/ole">
            <p:oleObj spid="_x0000_s430083" name="Document" r:id="rId4" imgW="4583174" imgH="2117976" progId="Word.Document.12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1905000"/>
            <a:ext cx="7310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Uraikan</a:t>
            </a:r>
            <a:r>
              <a:rPr lang="en-US" sz="2000" dirty="0" smtClean="0"/>
              <a:t> f(x)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i="1" dirty="0" smtClean="0"/>
              <a:t>f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= </a:t>
            </a:r>
            <a:r>
              <a:rPr lang="en-US" sz="2000" i="1" dirty="0" smtClean="0"/>
              <a:t>f</a:t>
            </a:r>
            <a:r>
              <a:rPr lang="en-US" sz="2000" dirty="0" smtClean="0"/>
              <a:t>(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= </a:t>
            </a:r>
            <a:r>
              <a:rPr lang="en-US" sz="2000" i="1" dirty="0" smtClean="0"/>
              <a:t>f</a:t>
            </a:r>
            <a:r>
              <a:rPr lang="en-US" sz="2000" dirty="0" smtClean="0"/>
              <a:t>(</a:t>
            </a:r>
            <a:r>
              <a:rPr lang="en-US" sz="2000" i="1" dirty="0" smtClean="0"/>
              <a:t>h</a:t>
            </a:r>
            <a:r>
              <a:rPr lang="en-US" sz="2000" dirty="0" smtClean="0"/>
              <a:t>)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deret</a:t>
            </a:r>
            <a:r>
              <a:rPr lang="en-US" sz="2000" dirty="0" smtClean="0"/>
              <a:t> Taylor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sekitar</a:t>
            </a:r>
            <a:r>
              <a:rPr lang="en-US" sz="2000" dirty="0" smtClean="0"/>
              <a:t> </a:t>
            </a:r>
            <a:r>
              <a:rPr lang="en-US" sz="2000" i="1" dirty="0" smtClean="0"/>
              <a:t>x</a:t>
            </a:r>
            <a:r>
              <a:rPr lang="en-US" sz="2000" baseline="-25000" dirty="0" smtClean="0"/>
              <a:t>0 </a:t>
            </a:r>
            <a:r>
              <a:rPr lang="en-US" sz="2000" dirty="0" smtClean="0"/>
              <a:t>= 0 </a:t>
            </a:r>
            <a:endParaRPr 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300204" y="457200"/>
          <a:ext cx="8843796" cy="1219200"/>
        </p:xfrm>
        <a:graphic>
          <a:graphicData uri="http://schemas.openxmlformats.org/presentationml/2006/ole">
            <p:oleObj spid="_x0000_s431110" name="Document" r:id="rId3" imgW="4583174" imgH="631070" progId="Word.Document.12">
              <p:embed/>
            </p:oleObj>
          </a:graphicData>
        </a:graphic>
      </p:graphicFrame>
      <p:graphicFrame>
        <p:nvGraphicFramePr>
          <p:cNvPr id="431111" name="Object 7"/>
          <p:cNvGraphicFramePr>
            <a:graphicFrameLocks noChangeAspect="1"/>
          </p:cNvGraphicFramePr>
          <p:nvPr/>
        </p:nvGraphicFramePr>
        <p:xfrm>
          <a:off x="228600" y="1981200"/>
          <a:ext cx="8776684" cy="3505200"/>
        </p:xfrm>
        <a:graphic>
          <a:graphicData uri="http://schemas.openxmlformats.org/presentationml/2006/ole">
            <p:oleObj spid="_x0000_s431111" name="Document" r:id="rId4" imgW="4583174" imgH="1840622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432130" name="Object 2"/>
          <p:cNvGraphicFramePr>
            <a:graphicFrameLocks noChangeAspect="1"/>
          </p:cNvGraphicFramePr>
          <p:nvPr/>
        </p:nvGraphicFramePr>
        <p:xfrm>
          <a:off x="609600" y="381000"/>
          <a:ext cx="7999616" cy="5943600"/>
        </p:xfrm>
        <a:graphic>
          <a:graphicData uri="http://schemas.openxmlformats.org/presentationml/2006/ole">
            <p:oleObj spid="_x0000_s432130" name="Document" r:id="rId3" imgW="4583174" imgH="3405691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Galat</a:t>
            </a:r>
            <a:r>
              <a:rPr lang="en-US" dirty="0" smtClean="0"/>
              <a:t> </a:t>
            </a:r>
            <a:r>
              <a:rPr lang="en-US" dirty="0" err="1" smtClean="0"/>
              <a:t>kaidah</a:t>
            </a:r>
            <a:r>
              <a:rPr lang="en-US" dirty="0" smtClean="0"/>
              <a:t> </a:t>
            </a:r>
            <a:r>
              <a:rPr lang="en-US" dirty="0" err="1" smtClean="0"/>
              <a:t>titik-tengah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433154" name="Object 2"/>
          <p:cNvGraphicFramePr>
            <a:graphicFrameLocks noChangeAspect="1"/>
          </p:cNvGraphicFramePr>
          <p:nvPr/>
        </p:nvGraphicFramePr>
        <p:xfrm>
          <a:off x="685800" y="1371600"/>
          <a:ext cx="8221827" cy="2819400"/>
        </p:xfrm>
        <a:graphic>
          <a:graphicData uri="http://schemas.openxmlformats.org/presentationml/2006/ole">
            <p:oleObj spid="_x0000_s433154" name="Document" r:id="rId3" imgW="4583174" imgH="1572273" progId="Word.Document.12">
              <p:embed/>
            </p:oleObj>
          </a:graphicData>
        </a:graphic>
      </p:graphicFrame>
      <p:graphicFrame>
        <p:nvGraphicFramePr>
          <p:cNvPr id="433155" name="Object 3"/>
          <p:cNvGraphicFramePr>
            <a:graphicFrameLocks noChangeAspect="1"/>
          </p:cNvGraphicFramePr>
          <p:nvPr/>
        </p:nvGraphicFramePr>
        <p:xfrm>
          <a:off x="609600" y="4267200"/>
          <a:ext cx="8380546" cy="2133600"/>
        </p:xfrm>
        <a:graphic>
          <a:graphicData uri="http://schemas.openxmlformats.org/presentationml/2006/ole">
            <p:oleObj spid="_x0000_s433155" name="Document" r:id="rId4" imgW="4583174" imgH="1166328" progId="Word.Document.12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05400" y="5410200"/>
            <a:ext cx="3346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Galat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integrasi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kaidah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titik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tengah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1/2 kali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galat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kaidah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trapesium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Metode-Metode</a:t>
            </a:r>
            <a:r>
              <a:rPr lang="en-US" dirty="0" smtClean="0"/>
              <a:t> Newton-Cotes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i="1" dirty="0" smtClean="0"/>
              <a:t>Newton-Cotes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yang </a:t>
            </a:r>
            <a:r>
              <a:rPr lang="en-US" sz="2400" dirty="0" err="1" smtClean="0"/>
              <a:t>umum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menurunkan</a:t>
            </a:r>
            <a:r>
              <a:rPr lang="en-US" sz="2400" dirty="0" smtClean="0"/>
              <a:t> </a:t>
            </a:r>
            <a:r>
              <a:rPr lang="en-US" sz="2400" dirty="0" err="1" smtClean="0"/>
              <a:t>kaidah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integrasi</a:t>
            </a:r>
            <a:r>
              <a:rPr lang="en-US" sz="2400" dirty="0" smtClean="0"/>
              <a:t> </a:t>
            </a:r>
            <a:r>
              <a:rPr lang="en-US" sz="2400" dirty="0" err="1" smtClean="0"/>
              <a:t>numerik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dirty="0" err="1" smtClean="0"/>
              <a:t>interpolasi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Newton-Cotes. </a:t>
            </a:r>
          </a:p>
          <a:p>
            <a:r>
              <a:rPr lang="en-US" sz="2400" dirty="0" err="1" smtClean="0"/>
              <a:t>Gagasannya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menghampiri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i="1" dirty="0" smtClean="0"/>
              <a:t>f(x)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dirty="0" err="1" smtClean="0"/>
              <a:t>interpolasi</a:t>
            </a:r>
            <a:r>
              <a:rPr lang="en-US" sz="2400" dirty="0" smtClean="0"/>
              <a:t>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(x)</a:t>
            </a:r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	yang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,</a:t>
            </a:r>
          </a:p>
          <a:p>
            <a:pPr>
              <a:buNone/>
            </a:pPr>
            <a:r>
              <a:rPr lang="en-US" sz="2400" i="1" dirty="0" smtClean="0"/>
              <a:t>		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n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=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0 </a:t>
            </a:r>
            <a:r>
              <a:rPr lang="en-US" sz="2400" dirty="0" smtClean="0"/>
              <a:t>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i="1" dirty="0" smtClean="0"/>
              <a:t>x</a:t>
            </a:r>
            <a:r>
              <a:rPr lang="en-US" sz="2400" dirty="0" smtClean="0"/>
              <a:t> +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+ ... +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n</a:t>
            </a:r>
            <a:r>
              <a:rPr lang="en-US" sz="2400" baseline="-25000" dirty="0" smtClean="0"/>
              <a:t>-1</a:t>
            </a:r>
            <a:r>
              <a:rPr lang="en-US" sz="2400" i="1" dirty="0" smtClean="0"/>
              <a:t>x</a:t>
            </a:r>
            <a:r>
              <a:rPr lang="en-US" sz="2400" i="1" baseline="30000" dirty="0" smtClean="0"/>
              <a:t>n</a:t>
            </a:r>
            <a:r>
              <a:rPr lang="en-US" sz="2400" baseline="30000" dirty="0" smtClean="0"/>
              <a:t>-1 </a:t>
            </a:r>
            <a:r>
              <a:rPr lang="en-US" sz="2400" dirty="0" smtClean="0"/>
              <a:t>+ </a:t>
            </a:r>
            <a:r>
              <a:rPr lang="en-US" sz="2400" i="1" dirty="0" err="1" smtClean="0"/>
              <a:t>a</a:t>
            </a:r>
            <a:r>
              <a:rPr lang="en-US" sz="2400" i="1" baseline="-25000" dirty="0" err="1" smtClean="0"/>
              <a:t>n</a:t>
            </a:r>
            <a:r>
              <a:rPr lang="en-US" sz="2400" i="1" dirty="0" err="1" smtClean="0"/>
              <a:t>x</a:t>
            </a:r>
            <a:r>
              <a:rPr lang="en-US" sz="2400" i="1" baseline="30000" dirty="0" err="1" smtClean="0"/>
              <a:t>n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434178" name="Object 2"/>
          <p:cNvGraphicFramePr>
            <a:graphicFrameLocks noChangeAspect="1"/>
          </p:cNvGraphicFramePr>
          <p:nvPr/>
        </p:nvGraphicFramePr>
        <p:xfrm>
          <a:off x="990600" y="3962400"/>
          <a:ext cx="8175283" cy="838200"/>
        </p:xfrm>
        <a:graphic>
          <a:graphicData uri="http://schemas.openxmlformats.org/presentationml/2006/ole">
            <p:oleObj spid="_x0000_s434178" name="Document" r:id="rId3" imgW="4583174" imgH="470061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err="1" smtClean="0"/>
              <a:t>Sembarang</a:t>
            </a:r>
            <a:r>
              <a:rPr lang="en-US" sz="2800" dirty="0" smtClean="0"/>
              <a:t> </a:t>
            </a:r>
            <a:r>
              <a:rPr lang="en-US" sz="2800" dirty="0" err="1" smtClean="0"/>
              <a:t>polinom</a:t>
            </a:r>
            <a:r>
              <a:rPr lang="en-US" sz="2800" dirty="0" smtClean="0"/>
              <a:t> </a:t>
            </a:r>
            <a:r>
              <a:rPr lang="en-US" sz="2800" dirty="0" err="1" smtClean="0"/>
              <a:t>interpolasi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bahas</a:t>
            </a:r>
            <a:r>
              <a:rPr lang="en-US" sz="2800" dirty="0" smtClean="0"/>
              <a:t> </a:t>
            </a:r>
            <a:r>
              <a:rPr lang="en-US" sz="2800" dirty="0" err="1" smtClean="0"/>
              <a:t>sebelumnya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hampiran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Tetapi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kuliah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polinom</a:t>
            </a:r>
            <a:r>
              <a:rPr lang="en-US" sz="2800" dirty="0" smtClean="0"/>
              <a:t> </a:t>
            </a:r>
            <a:r>
              <a:rPr lang="en-US" sz="2800" dirty="0" err="1" smtClean="0"/>
              <a:t>interpolasi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pakai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polinom</a:t>
            </a:r>
            <a:r>
              <a:rPr lang="en-US" sz="2800" dirty="0" smtClean="0"/>
              <a:t> Newton-Gregory </a:t>
            </a:r>
            <a:r>
              <a:rPr lang="en-US" sz="2800" dirty="0" err="1" smtClean="0"/>
              <a:t>maju</a:t>
            </a:r>
            <a:r>
              <a:rPr lang="en-US" sz="2800" i="1" dirty="0" smtClean="0"/>
              <a:t>:</a:t>
            </a:r>
          </a:p>
          <a:p>
            <a:endParaRPr lang="en-US" sz="2800" i="1" dirty="0" smtClean="0"/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sz="24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Kaidah</a:t>
            </a:r>
            <a:r>
              <a:rPr lang="en-US" sz="2800" dirty="0" smtClean="0"/>
              <a:t> </a:t>
            </a:r>
            <a:r>
              <a:rPr lang="en-US" sz="2800" dirty="0" err="1" smtClean="0"/>
              <a:t>integrasi</a:t>
            </a:r>
            <a:r>
              <a:rPr lang="en-US" sz="2800" dirty="0" smtClean="0"/>
              <a:t> </a:t>
            </a:r>
            <a:r>
              <a:rPr lang="en-US" sz="2800" dirty="0" err="1" smtClean="0"/>
              <a:t>numerik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diturunkan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Newton-Cotes, </a:t>
            </a:r>
            <a:r>
              <a:rPr lang="en-US" sz="2800" dirty="0" err="1" smtClean="0"/>
              <a:t>tiga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antaranya</a:t>
            </a:r>
            <a:r>
              <a:rPr lang="en-US" sz="2800" dirty="0" smtClean="0"/>
              <a:t>  yang </a:t>
            </a:r>
            <a:r>
              <a:rPr lang="en-US" sz="2800" dirty="0" err="1" smtClean="0"/>
              <a:t>terkenal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:</a:t>
            </a:r>
          </a:p>
          <a:p>
            <a:pPr marL="685800" indent="-334963">
              <a:buFont typeface="+mj-lt"/>
              <a:buAutoNum type="arabicPeriod"/>
            </a:pPr>
            <a:r>
              <a:rPr lang="en-US" sz="2800" dirty="0" smtClean="0"/>
              <a:t> </a:t>
            </a:r>
            <a:r>
              <a:rPr lang="en-US" sz="2800" dirty="0" err="1" smtClean="0"/>
              <a:t>Kaidah</a:t>
            </a:r>
            <a:r>
              <a:rPr lang="en-US" sz="2800" dirty="0" smtClean="0"/>
              <a:t> </a:t>
            </a:r>
            <a:r>
              <a:rPr lang="en-US" sz="2800" dirty="0" err="1" smtClean="0"/>
              <a:t>trapesium</a:t>
            </a:r>
            <a:r>
              <a:rPr lang="en-US" sz="2800" dirty="0" smtClean="0"/>
              <a:t> (</a:t>
            </a:r>
            <a:r>
              <a:rPr lang="en-US" sz="2800" i="1" dirty="0" smtClean="0"/>
              <a:t>Trapezoidal rule</a:t>
            </a:r>
            <a:r>
              <a:rPr lang="en-US" sz="2800" dirty="0" smtClean="0"/>
              <a:t>)</a:t>
            </a:r>
          </a:p>
          <a:p>
            <a:pPr marL="685800" lvl="0" indent="-334963">
              <a:buFont typeface="+mj-lt"/>
              <a:buAutoNum type="arabicPeriod"/>
            </a:pPr>
            <a:r>
              <a:rPr lang="en-US" sz="2800" dirty="0" err="1" smtClean="0"/>
              <a:t>Kaidah</a:t>
            </a:r>
            <a:r>
              <a:rPr lang="en-US" sz="2800" dirty="0" smtClean="0"/>
              <a:t> Simpson 1/3 (</a:t>
            </a:r>
            <a:r>
              <a:rPr lang="en-US" sz="2800" i="1" dirty="0" smtClean="0"/>
              <a:t>Simpson's 1/3 rule</a:t>
            </a:r>
            <a:r>
              <a:rPr lang="en-US" sz="2800" dirty="0" smtClean="0"/>
              <a:t>)</a:t>
            </a:r>
          </a:p>
          <a:p>
            <a:pPr marL="685800" lvl="0" indent="-334963">
              <a:buFont typeface="+mj-lt"/>
              <a:buAutoNum type="arabicPeriod"/>
            </a:pPr>
            <a:r>
              <a:rPr lang="en-US" sz="2800" dirty="0" err="1" smtClean="0"/>
              <a:t>Kaidah</a:t>
            </a:r>
            <a:r>
              <a:rPr lang="en-US" sz="2800" dirty="0" smtClean="0"/>
              <a:t> Simpson 3/8 (</a:t>
            </a:r>
            <a:r>
              <a:rPr lang="en-US" sz="2800" i="1" dirty="0" smtClean="0"/>
              <a:t>Simpson's 3/8 rule</a:t>
            </a:r>
            <a:r>
              <a:rPr lang="en-US" sz="2800" dirty="0" smtClean="0"/>
              <a:t>)	 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435202" name="Object 2"/>
          <p:cNvGraphicFramePr>
            <a:graphicFrameLocks noChangeAspect="1"/>
          </p:cNvGraphicFramePr>
          <p:nvPr/>
        </p:nvGraphicFramePr>
        <p:xfrm>
          <a:off x="1143000" y="2362200"/>
          <a:ext cx="8338949" cy="1600200"/>
        </p:xfrm>
        <a:graphic>
          <a:graphicData uri="http://schemas.openxmlformats.org/presentationml/2006/ole">
            <p:oleObj spid="_x0000_s435202" name="Document" r:id="rId3" imgW="4583174" imgH="878888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Contoh</a:t>
            </a:r>
            <a:r>
              <a:rPr lang="en-US" sz="2800" dirty="0" smtClean="0"/>
              <a:t> integral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eksplisit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Contoh</a:t>
            </a:r>
            <a:r>
              <a:rPr lang="en-US" sz="2800" dirty="0" smtClean="0"/>
              <a:t> integral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tabel</a:t>
            </a:r>
            <a:r>
              <a:rPr lang="en-US" sz="2800" dirty="0" smtClean="0"/>
              <a:t> (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implisit</a:t>
            </a:r>
            <a:r>
              <a:rPr lang="en-US" sz="2800" dirty="0" smtClean="0"/>
              <a:t>):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Hitung</a:t>
            </a:r>
            <a:r>
              <a:rPr lang="en-US" sz="2800" dirty="0" smtClean="0"/>
              <a:t>: 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08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8577" name="Object 1"/>
          <p:cNvGraphicFramePr>
            <a:graphicFrameLocks noChangeAspect="1"/>
          </p:cNvGraphicFramePr>
          <p:nvPr/>
        </p:nvGraphicFramePr>
        <p:xfrm>
          <a:off x="1676400" y="1143000"/>
          <a:ext cx="3679372" cy="1066800"/>
        </p:xfrm>
        <a:graphic>
          <a:graphicData uri="http://schemas.openxmlformats.org/presentationml/2006/ole">
            <p:oleObj spid="_x0000_s408577" name="Equation" r:id="rId3" imgW="1612900" imgH="469900" progId="Equation.3">
              <p:embed/>
            </p:oleObj>
          </a:graphicData>
        </a:graphic>
      </p:graphicFrame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8580" name="Object 4"/>
          <p:cNvGraphicFramePr>
            <a:graphicFrameLocks noChangeAspect="1"/>
          </p:cNvGraphicFramePr>
          <p:nvPr/>
        </p:nvGraphicFramePr>
        <p:xfrm>
          <a:off x="762000" y="3124200"/>
          <a:ext cx="7533680" cy="2057400"/>
        </p:xfrm>
        <a:graphic>
          <a:graphicData uri="http://schemas.openxmlformats.org/presentationml/2006/ole">
            <p:oleObj spid="_x0000_s408580" name="Document" r:id="rId4" imgW="4726589" imgH="1290236" progId="Word.Document.12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057400" y="4876800"/>
          <a:ext cx="1182129" cy="1066800"/>
        </p:xfrm>
        <a:graphic>
          <a:graphicData uri="http://schemas.openxmlformats.org/presentationml/2006/ole">
            <p:oleObj spid="_x0000_s408581" name="Equation" r:id="rId5" imgW="52056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Kaidah</a:t>
            </a:r>
            <a:r>
              <a:rPr lang="en-US" dirty="0" smtClean="0"/>
              <a:t> </a:t>
            </a:r>
            <a:r>
              <a:rPr lang="en-US" dirty="0" err="1" smtClean="0"/>
              <a:t>Trapesium</a:t>
            </a:r>
            <a:r>
              <a:rPr lang="en-US" dirty="0" smtClean="0"/>
              <a:t> (</a:t>
            </a:r>
            <a:r>
              <a:rPr lang="en-US" dirty="0" err="1" smtClean="0"/>
              <a:t>lagi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6225" name="Object 1"/>
          <p:cNvGraphicFramePr>
            <a:graphicFrameLocks noChangeAspect="1"/>
          </p:cNvGraphicFramePr>
          <p:nvPr/>
        </p:nvGraphicFramePr>
        <p:xfrm>
          <a:off x="914400" y="1371599"/>
          <a:ext cx="3200400" cy="3325683"/>
        </p:xfrm>
        <a:graphic>
          <a:graphicData uri="http://schemas.openxmlformats.org/presentationml/2006/ole">
            <p:oleObj spid="_x0000_s436225" r:id="rId3" imgW="2791968" imgH="2531364" progId="Visio.Drawing.11">
              <p:embed/>
            </p:oleObj>
          </a:graphicData>
        </a:graphic>
      </p:graphicFrame>
      <p:graphicFrame>
        <p:nvGraphicFramePr>
          <p:cNvPr id="436227" name="Object 3"/>
          <p:cNvGraphicFramePr>
            <a:graphicFrameLocks noChangeAspect="1"/>
          </p:cNvGraphicFramePr>
          <p:nvPr/>
        </p:nvGraphicFramePr>
        <p:xfrm>
          <a:off x="381000" y="4876800"/>
          <a:ext cx="8557947" cy="1371600"/>
        </p:xfrm>
        <a:graphic>
          <a:graphicData uri="http://schemas.openxmlformats.org/presentationml/2006/ole">
            <p:oleObj spid="_x0000_s436227" name="Document" r:id="rId4" imgW="4583174" imgH="694466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437250" name="Object 2"/>
          <p:cNvGraphicFramePr>
            <a:graphicFrameLocks noChangeAspect="1"/>
          </p:cNvGraphicFramePr>
          <p:nvPr/>
        </p:nvGraphicFramePr>
        <p:xfrm>
          <a:off x="609600" y="381000"/>
          <a:ext cx="8001000" cy="5947401"/>
        </p:xfrm>
        <a:graphic>
          <a:graphicData uri="http://schemas.openxmlformats.org/presentationml/2006/ole">
            <p:oleObj spid="_x0000_s437250" name="Document" r:id="rId3" imgW="4583174" imgH="3409653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438274" name="Object 2"/>
          <p:cNvGraphicFramePr>
            <a:graphicFrameLocks noChangeAspect="1"/>
          </p:cNvGraphicFramePr>
          <p:nvPr/>
        </p:nvGraphicFramePr>
        <p:xfrm>
          <a:off x="304800" y="533400"/>
          <a:ext cx="8843796" cy="1219200"/>
        </p:xfrm>
        <a:graphic>
          <a:graphicData uri="http://schemas.openxmlformats.org/presentationml/2006/ole">
            <p:oleObj spid="_x0000_s438274" name="Document" r:id="rId3" imgW="4583174" imgH="632151" progId="Word.Document.12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914400"/>
            <a:ext cx="3388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sama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seperti</a:t>
            </a:r>
            <a:r>
              <a:rPr lang="en-US" sz="2000" dirty="0" smtClean="0">
                <a:solidFill>
                  <a:srgbClr val="FF0000"/>
                </a:solidFill>
              </a:rPr>
              <a:t>  yang </a:t>
            </a:r>
            <a:r>
              <a:rPr lang="en-US" sz="2000" dirty="0" err="1" smtClean="0">
                <a:solidFill>
                  <a:srgbClr val="FF0000"/>
                </a:solidFill>
              </a:rPr>
              <a:t>diturunkan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Dengan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metode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pias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245545" y="1905000"/>
          <a:ext cx="8746055" cy="1348109"/>
        </p:xfrm>
        <a:graphic>
          <a:graphicData uri="http://schemas.openxmlformats.org/presentationml/2006/ole">
            <p:oleObj spid="_x0000_s438275" name="Document" r:id="rId4" imgW="4583174" imgH="707073" progId="Word.Document.12">
              <p:embed/>
            </p:oleObj>
          </a:graphicData>
        </a:graphic>
      </p:graphicFrame>
      <p:graphicFrame>
        <p:nvGraphicFramePr>
          <p:cNvPr id="438276" name="Object 4"/>
          <p:cNvGraphicFramePr>
            <a:graphicFrameLocks noChangeAspect="1"/>
          </p:cNvGraphicFramePr>
          <p:nvPr/>
        </p:nvGraphicFramePr>
        <p:xfrm>
          <a:off x="381000" y="3429000"/>
          <a:ext cx="7524388" cy="2895600"/>
        </p:xfrm>
        <a:graphic>
          <a:graphicData uri="http://schemas.openxmlformats.org/presentationml/2006/ole">
            <p:oleObj spid="_x0000_s438276" name="Document" r:id="rId5" imgW="4583174" imgH="1763899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Kaidah</a:t>
            </a:r>
            <a:r>
              <a:rPr lang="en-US" dirty="0" smtClean="0"/>
              <a:t> Simpson 1/3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Hampiran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ditingkatkan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dirty="0" err="1" smtClean="0"/>
              <a:t>interpolasi</a:t>
            </a:r>
            <a:r>
              <a:rPr lang="en-US" sz="2400" dirty="0" smtClean="0"/>
              <a:t> </a:t>
            </a:r>
            <a:r>
              <a:rPr lang="en-US" sz="2400" dirty="0" err="1" smtClean="0"/>
              <a:t>berderajat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Misalkan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i="1" dirty="0" smtClean="0"/>
              <a:t>f(x)</a:t>
            </a:r>
            <a:r>
              <a:rPr lang="en-US" sz="2400" dirty="0" smtClean="0"/>
              <a:t> </a:t>
            </a:r>
            <a:r>
              <a:rPr lang="en-US" sz="2400" dirty="0" err="1" smtClean="0"/>
              <a:t>dihampiri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dirty="0" err="1" smtClean="0"/>
              <a:t>interpolasi</a:t>
            </a:r>
            <a:r>
              <a:rPr lang="en-US" sz="2400" dirty="0" smtClean="0"/>
              <a:t> </a:t>
            </a:r>
            <a:r>
              <a:rPr lang="en-US" sz="2400" dirty="0" err="1" smtClean="0"/>
              <a:t>derajat</a:t>
            </a:r>
            <a:r>
              <a:rPr lang="en-US" sz="2400" dirty="0" smtClean="0"/>
              <a:t> 2 yang </a:t>
            </a:r>
            <a:r>
              <a:rPr lang="en-US" sz="2400" dirty="0" err="1" smtClean="0"/>
              <a:t>grafiknya</a:t>
            </a:r>
            <a:r>
              <a:rPr lang="en-US" sz="2400" dirty="0" smtClean="0"/>
              <a:t> </a:t>
            </a:r>
            <a:r>
              <a:rPr lang="en-US" sz="2400" dirty="0" err="1" smtClean="0"/>
              <a:t>berbentuk</a:t>
            </a:r>
            <a:r>
              <a:rPr lang="en-US" sz="2400" dirty="0" smtClean="0"/>
              <a:t> parabola.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Luas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dihitung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hampiran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integrasi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bawah</a:t>
            </a:r>
            <a:r>
              <a:rPr lang="en-US" sz="2400" dirty="0" smtClean="0"/>
              <a:t> parabola.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, </a:t>
            </a:r>
            <a:r>
              <a:rPr lang="en-US" sz="2400" dirty="0" err="1" smtClean="0"/>
              <a:t>dibutuhkan</a:t>
            </a:r>
            <a:r>
              <a:rPr lang="en-US" sz="2400" dirty="0" smtClean="0"/>
              <a:t> 3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data, </a:t>
            </a:r>
            <a:r>
              <a:rPr lang="en-US" sz="2400" dirty="0" err="1" smtClean="0"/>
              <a:t>misalkan</a:t>
            </a:r>
            <a:r>
              <a:rPr lang="en-US" sz="2400" dirty="0" smtClean="0"/>
              <a:t> (0, </a:t>
            </a:r>
            <a:r>
              <a:rPr lang="en-US" sz="2400" i="1" dirty="0" smtClean="0"/>
              <a:t>f</a:t>
            </a:r>
            <a:r>
              <a:rPr lang="en-US" sz="2400" dirty="0" smtClean="0"/>
              <a:t>(0)), (</a:t>
            </a:r>
            <a:r>
              <a:rPr lang="en-US" sz="2400" i="1" dirty="0" smtClean="0"/>
              <a:t>h</a:t>
            </a:r>
            <a:r>
              <a:rPr lang="en-US" sz="2400" dirty="0" smtClean="0"/>
              <a:t>, </a:t>
            </a:r>
            <a:r>
              <a:rPr lang="en-US" sz="2400" i="1" dirty="0" smtClean="0"/>
              <a:t>f(h)</a:t>
            </a:r>
            <a:r>
              <a:rPr lang="en-US" sz="2400" dirty="0" smtClean="0"/>
              <a:t>)</a:t>
            </a:r>
            <a:r>
              <a:rPr lang="en-US" sz="2400" i="1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(</a:t>
            </a:r>
            <a:r>
              <a:rPr lang="en-US" sz="2400" i="1" dirty="0" smtClean="0"/>
              <a:t>2h</a:t>
            </a:r>
            <a:r>
              <a:rPr lang="en-US" sz="2400" dirty="0" smtClean="0"/>
              <a:t>, </a:t>
            </a:r>
            <a:r>
              <a:rPr lang="en-US" sz="2400" i="1" dirty="0" smtClean="0"/>
              <a:t>f(2h)</a:t>
            </a:r>
            <a:r>
              <a:rPr lang="en-US" sz="2400" dirty="0" smtClean="0"/>
              <a:t>).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39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9297" name="Object 1"/>
          <p:cNvGraphicFramePr>
            <a:graphicFrameLocks noChangeAspect="1"/>
          </p:cNvGraphicFramePr>
          <p:nvPr/>
        </p:nvGraphicFramePr>
        <p:xfrm>
          <a:off x="1752600" y="685800"/>
          <a:ext cx="5334000" cy="3343036"/>
        </p:xfrm>
        <a:graphic>
          <a:graphicData uri="http://schemas.openxmlformats.org/presentationml/2006/ole">
            <p:oleObj spid="_x0000_s439297" r:id="rId3" imgW="3409188" imgH="2388108" progId="Visio.Drawing.11">
              <p:embed/>
            </p:oleObj>
          </a:graphicData>
        </a:graphic>
      </p:graphicFrame>
      <p:graphicFrame>
        <p:nvGraphicFramePr>
          <p:cNvPr id="439299" name="Object 3"/>
          <p:cNvGraphicFramePr>
            <a:graphicFrameLocks noChangeAspect="1"/>
          </p:cNvGraphicFramePr>
          <p:nvPr/>
        </p:nvGraphicFramePr>
        <p:xfrm>
          <a:off x="609600" y="4495800"/>
          <a:ext cx="8153400" cy="1386672"/>
        </p:xfrm>
        <a:graphic>
          <a:graphicData uri="http://schemas.openxmlformats.org/presentationml/2006/ole">
            <p:oleObj spid="_x0000_s439299" name="Document" r:id="rId4" imgW="4583174" imgH="778752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441346" name="Object 2"/>
          <p:cNvGraphicFramePr>
            <a:graphicFrameLocks noChangeAspect="1"/>
          </p:cNvGraphicFramePr>
          <p:nvPr/>
        </p:nvGraphicFramePr>
        <p:xfrm>
          <a:off x="457200" y="838200"/>
          <a:ext cx="8305800" cy="5287862"/>
        </p:xfrm>
        <a:graphic>
          <a:graphicData uri="http://schemas.openxmlformats.org/presentationml/2006/ole">
            <p:oleObj spid="_x0000_s441346" name="Document" r:id="rId3" imgW="4583174" imgH="291834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442370" name="Object 2"/>
          <p:cNvGraphicFramePr>
            <a:graphicFrameLocks noChangeAspect="1"/>
          </p:cNvGraphicFramePr>
          <p:nvPr/>
        </p:nvGraphicFramePr>
        <p:xfrm>
          <a:off x="457200" y="381000"/>
          <a:ext cx="8522893" cy="5257800"/>
        </p:xfrm>
        <a:graphic>
          <a:graphicData uri="http://schemas.openxmlformats.org/presentationml/2006/ole">
            <p:oleObj spid="_x0000_s442370" name="Document" r:id="rId3" imgW="4583174" imgH="2827210" progId="Word.Document.12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5638800"/>
            <a:ext cx="2407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Kaidah</a:t>
            </a:r>
            <a:r>
              <a:rPr lang="en-US" sz="2000" dirty="0" smtClean="0">
                <a:solidFill>
                  <a:srgbClr val="FF0000"/>
                </a:solidFill>
              </a:rPr>
              <a:t> Simpson 1/3)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Kaidah</a:t>
            </a:r>
            <a:r>
              <a:rPr lang="en-US" sz="2400" dirty="0" smtClean="0"/>
              <a:t> Simpson 1/3 </a:t>
            </a:r>
            <a:r>
              <a:rPr lang="en-US" sz="2400" dirty="0" err="1" smtClean="0"/>
              <a:t>gabungan</a:t>
            </a:r>
            <a:r>
              <a:rPr lang="en-US" sz="2400" dirty="0" smtClean="0"/>
              <a:t>: 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443394" name="Object 2"/>
          <p:cNvGraphicFramePr>
            <a:graphicFrameLocks noChangeAspect="1"/>
          </p:cNvGraphicFramePr>
          <p:nvPr/>
        </p:nvGraphicFramePr>
        <p:xfrm>
          <a:off x="334962" y="1066800"/>
          <a:ext cx="8809038" cy="3581400"/>
        </p:xfrm>
        <a:graphic>
          <a:graphicData uri="http://schemas.openxmlformats.org/presentationml/2006/ole">
            <p:oleObj spid="_x0000_s443394" name="Document" r:id="rId3" imgW="4583174" imgH="1867637" progId="Word.Document.12">
              <p:embed/>
            </p:oleObj>
          </a:graphicData>
        </a:graphic>
      </p:graphicFrame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838200" y="5105400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Ingat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pola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koefisien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rumus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Simpson 1/3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1, 4, 2, 4, 2, ... ,2, 4, 1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kaidah</a:t>
            </a:r>
            <a:r>
              <a:rPr lang="en-US" sz="2400" dirty="0" smtClean="0"/>
              <a:t> 1/3 Simpson </a:t>
            </a:r>
            <a:r>
              <a:rPr lang="en-US" sz="2400" dirty="0" err="1" smtClean="0"/>
              <a:t>mensyaratkan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upaselang</a:t>
            </a:r>
            <a:r>
              <a:rPr lang="en-US" sz="2400" dirty="0" smtClean="0"/>
              <a:t> (</a:t>
            </a:r>
            <a:r>
              <a:rPr lang="en-US" sz="2400" i="1" dirty="0" smtClean="0"/>
              <a:t>n</a:t>
            </a:r>
            <a:r>
              <a:rPr lang="en-US" sz="2400" dirty="0" smtClean="0"/>
              <a:t>)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genap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kaidah</a:t>
            </a:r>
            <a:r>
              <a:rPr lang="en-US" sz="2400" dirty="0" smtClean="0"/>
              <a:t> </a:t>
            </a:r>
            <a:r>
              <a:rPr lang="en-US" sz="2400" dirty="0" err="1" smtClean="0"/>
              <a:t>trapesium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persyaratan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selang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procedure</a:t>
            </a: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500" dirty="0" err="1" smtClean="0">
                <a:latin typeface="Courier New" pitchFamily="49" charset="0"/>
                <a:cs typeface="Courier New" pitchFamily="49" charset="0"/>
              </a:rPr>
              <a:t>Simpson_sepertiga</a:t>
            </a: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(a, b : </a:t>
            </a:r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real</a:t>
            </a: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; n: </a:t>
            </a:r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integer</a:t>
            </a: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35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 I : </a:t>
            </a:r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real</a:t>
            </a: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menghitung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integrasi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f(x)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dalam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selang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[a, b]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dengan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jumlah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pias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35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sebanyak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n (n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harus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genap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35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K.Awal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harga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a, b,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n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sudah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terdefinisi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(n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harus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genap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35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K.Akhir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: I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adalah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hampiran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integrasi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yang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dihitung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dengan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kaidah</a:t>
            </a:r>
            <a:endParaRPr lang="en-US" sz="35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          Simpson 1/3</a:t>
            </a:r>
            <a:endParaRPr lang="en-US" sz="35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}	</a:t>
            </a:r>
            <a:endParaRPr lang="en-US" sz="35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35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endParaRPr lang="en-US" sz="35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   h, x, sigma : </a:t>
            </a:r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real</a:t>
            </a: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   r : </a:t>
            </a:r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integer</a:t>
            </a: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begin</a:t>
            </a:r>
            <a:endParaRPr lang="en-US" sz="35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   h:=(b-a)/n;	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jarak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antar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titik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}</a:t>
            </a:r>
            <a:endParaRPr lang="en-US" sz="35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   x:=a;	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awal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selang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integrasi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35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   I:=f(a) + f(b);</a:t>
            </a:r>
          </a:p>
          <a:p>
            <a:pPr>
              <a:buNone/>
            </a:pP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   sigma:=0;</a:t>
            </a:r>
          </a:p>
          <a:p>
            <a:pPr>
              <a:buNone/>
            </a:pP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 r:=1 </a:t>
            </a:r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 n-1 </a:t>
            </a:r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do</a:t>
            </a: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begin</a:t>
            </a:r>
            <a:endParaRPr lang="en-US" sz="35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      x:=</a:t>
            </a:r>
            <a:r>
              <a:rPr lang="en-US" sz="3500" dirty="0" err="1" smtClean="0">
                <a:latin typeface="Courier New" pitchFamily="49" charset="0"/>
                <a:cs typeface="Courier New" pitchFamily="49" charset="0"/>
              </a:rPr>
              <a:t>x+h</a:t>
            </a: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;  </a:t>
            </a:r>
          </a:p>
          <a:p>
            <a:pPr>
              <a:buNone/>
            </a:pP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 r </a:t>
            </a:r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mod</a:t>
            </a: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 2 = 1 </a:t>
            </a:r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then</a:t>
            </a: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{ r = 1, 3, 5, ..., n-1 } </a:t>
            </a:r>
            <a:endParaRPr lang="en-US" sz="35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	      sigma:=sigma + 4*f(x)</a:t>
            </a:r>
          </a:p>
          <a:p>
            <a:pPr>
              <a:buNone/>
            </a:pP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                    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{ r = 2, 4, 6, ..., n-2 }</a:t>
            </a:r>
            <a:endParaRPr lang="en-US" sz="35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         sigma:=sigma + 2*f(x);	</a:t>
            </a:r>
          </a:p>
          <a:p>
            <a:pPr>
              <a:buNone/>
            </a:pP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   I:=(</a:t>
            </a:r>
            <a:r>
              <a:rPr lang="en-US" sz="3500" dirty="0" err="1" smtClean="0">
                <a:latin typeface="Courier New" pitchFamily="49" charset="0"/>
                <a:cs typeface="Courier New" pitchFamily="49" charset="0"/>
              </a:rPr>
              <a:t>I+sigma</a:t>
            </a: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)*h/3; 	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{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nilai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integrasi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500" i="1" dirty="0" err="1" smtClean="0">
                <a:latin typeface="Courier New" pitchFamily="49" charset="0"/>
                <a:cs typeface="Courier New" pitchFamily="49" charset="0"/>
              </a:rPr>
              <a:t>numerik</a:t>
            </a:r>
            <a:r>
              <a:rPr lang="en-US" sz="3500" i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35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3500" b="1" dirty="0" smtClean="0">
                <a:latin typeface="Courier New" pitchFamily="49" charset="0"/>
                <a:cs typeface="Courier New" pitchFamily="49" charset="0"/>
              </a:rPr>
              <a:t>end</a:t>
            </a:r>
            <a:r>
              <a:rPr lang="en-US" sz="35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Tafsir</a:t>
            </a:r>
            <a:r>
              <a:rPr lang="en-US" dirty="0" smtClean="0"/>
              <a:t>  </a:t>
            </a:r>
            <a:r>
              <a:rPr lang="en-US" dirty="0" err="1" smtClean="0"/>
              <a:t>Geometri</a:t>
            </a:r>
            <a:r>
              <a:rPr lang="en-US" dirty="0" smtClean="0"/>
              <a:t> Integral </a:t>
            </a:r>
            <a:r>
              <a:rPr lang="en-US" dirty="0" err="1" smtClean="0"/>
              <a:t>Tentu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Nilai</a:t>
            </a:r>
            <a:r>
              <a:rPr lang="en-US" sz="2800" dirty="0" smtClean="0"/>
              <a:t> integral-</a:t>
            </a:r>
            <a:r>
              <a:rPr lang="en-US" sz="2800" dirty="0" err="1" smtClean="0"/>
              <a:t>tentu</a:t>
            </a:r>
            <a:r>
              <a:rPr lang="en-US" sz="2800" dirty="0" smtClean="0"/>
              <a:t> = </a:t>
            </a:r>
            <a:r>
              <a:rPr lang="en-US" sz="2800" dirty="0" err="1" smtClean="0"/>
              <a:t>luas</a:t>
            </a:r>
            <a:r>
              <a:rPr lang="en-US" sz="2800" dirty="0" smtClean="0"/>
              <a:t> </a:t>
            </a:r>
            <a:r>
              <a:rPr lang="en-US" sz="2800" dirty="0" err="1" smtClean="0"/>
              <a:t>daerah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bawah</a:t>
            </a:r>
            <a:r>
              <a:rPr lang="en-US" sz="2800" dirty="0" smtClean="0"/>
              <a:t>  </a:t>
            </a:r>
            <a:r>
              <a:rPr lang="en-US" sz="2800" dirty="0" err="1" smtClean="0"/>
              <a:t>kurva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IF4058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r>
              <a:rPr lang="en-US" dirty="0" smtClean="0"/>
              <a:t> I: </a:t>
            </a:r>
            <a:r>
              <a:rPr lang="en-US" dirty="0" err="1" smtClean="0"/>
              <a:t>Metode</a:t>
            </a:r>
            <a:r>
              <a:rPr lang="en-US" dirty="0" smtClean="0"/>
              <a:t>  </a:t>
            </a:r>
            <a:r>
              <a:rPr lang="en-US" dirty="0" err="1" smtClean="0"/>
              <a:t>Numerik</a:t>
            </a:r>
            <a:r>
              <a:rPr lang="en-US" dirty="0" smtClean="0"/>
              <a:t>/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r>
              <a:rPr lang="en-US" dirty="0" smtClean="0"/>
              <a:t> ITB</a:t>
            </a:r>
            <a:endParaRPr lang="en-US" dirty="0"/>
          </a:p>
        </p:txBody>
      </p:sp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601" name="Object 1"/>
          <p:cNvGraphicFramePr>
            <a:graphicFrameLocks noChangeAspect="1"/>
          </p:cNvGraphicFramePr>
          <p:nvPr/>
        </p:nvGraphicFramePr>
        <p:xfrm>
          <a:off x="1600200" y="2286000"/>
          <a:ext cx="5334000" cy="2961774"/>
        </p:xfrm>
        <a:graphic>
          <a:graphicData uri="http://schemas.openxmlformats.org/presentationml/2006/ole">
            <p:oleObj spid="_x0000_s409601" r:id="rId3" imgW="3962400" imgH="2420112" progId="Visio.Drawing.11">
              <p:embed/>
            </p:oleObj>
          </a:graphicData>
        </a:graphic>
      </p:graphicFrame>
      <p:graphicFrame>
        <p:nvGraphicFramePr>
          <p:cNvPr id="409603" name="Object 3"/>
          <p:cNvGraphicFramePr>
            <a:graphicFrameLocks noChangeAspect="1"/>
          </p:cNvGraphicFramePr>
          <p:nvPr/>
        </p:nvGraphicFramePr>
        <p:xfrm>
          <a:off x="609600" y="5334000"/>
          <a:ext cx="1828800" cy="922338"/>
        </p:xfrm>
        <a:graphic>
          <a:graphicData uri="http://schemas.openxmlformats.org/presentationml/2006/ole">
            <p:oleObj spid="_x0000_s409603" name="Equation" r:id="rId4" imgW="698500" imgH="4699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26428" y="5638800"/>
            <a:ext cx="6817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yang </a:t>
            </a:r>
            <a:r>
              <a:rPr lang="en-US" dirty="0" err="1" smtClean="0"/>
              <a:t>dibatasi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kurva</a:t>
            </a:r>
            <a:r>
              <a:rPr lang="en-US" dirty="0" smtClean="0"/>
              <a:t> </a:t>
            </a:r>
            <a:r>
              <a:rPr lang="en-US" i="1" dirty="0" smtClean="0"/>
              <a:t>y = 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i="1" dirty="0" smtClean="0"/>
              <a:t> x = 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i="1" dirty="0" smtClean="0"/>
              <a:t> x = b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dirty="0" smtClean="0"/>
              <a:t>: </a:t>
            </a:r>
            <a:r>
              <a:rPr lang="en-US" sz="2400" dirty="0" err="1" smtClean="0"/>
              <a:t>Hitung</a:t>
            </a:r>
            <a:r>
              <a:rPr lang="en-US" sz="2400" dirty="0" smtClean="0"/>
              <a:t> integral                  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2400" dirty="0" err="1" smtClean="0"/>
              <a:t>kaidah</a:t>
            </a:r>
            <a:r>
              <a:rPr lang="en-US" sz="2400" dirty="0" smtClean="0"/>
              <a:t> </a:t>
            </a:r>
            <a:r>
              <a:rPr lang="en-US" sz="2400" dirty="0" err="1" smtClean="0"/>
              <a:t>trapesium</a:t>
            </a: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2400" dirty="0" err="1" smtClean="0"/>
              <a:t>kaidah</a:t>
            </a:r>
            <a:r>
              <a:rPr lang="en-US" sz="2400" dirty="0" smtClean="0"/>
              <a:t> </a:t>
            </a:r>
            <a:r>
              <a:rPr lang="en-US" sz="2400" dirty="0" err="1" smtClean="0"/>
              <a:t>titik-tengah</a:t>
            </a:r>
            <a:endParaRPr lang="en-US" sz="24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sz="2400" dirty="0" err="1" smtClean="0"/>
              <a:t>kaidah</a:t>
            </a:r>
            <a:r>
              <a:rPr lang="en-US" sz="2400" dirty="0" smtClean="0"/>
              <a:t> Simpson 1/3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jarak</a:t>
            </a:r>
            <a:r>
              <a:rPr lang="en-US" sz="2400" dirty="0" smtClean="0"/>
              <a:t> </a:t>
            </a:r>
            <a:r>
              <a:rPr lang="en-US" sz="2400" dirty="0" err="1" smtClean="0"/>
              <a:t>antar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i="1" dirty="0" smtClean="0"/>
              <a:t>h </a:t>
            </a:r>
            <a:r>
              <a:rPr lang="en-US" sz="2400" dirty="0" smtClean="0"/>
              <a:t>= 0.125.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4417" name="Object 1"/>
          <p:cNvGraphicFramePr>
            <a:graphicFrameLocks noChangeAspect="1"/>
          </p:cNvGraphicFramePr>
          <p:nvPr/>
        </p:nvGraphicFramePr>
        <p:xfrm>
          <a:off x="3886200" y="304800"/>
          <a:ext cx="957943" cy="838200"/>
        </p:xfrm>
        <a:graphic>
          <a:graphicData uri="http://schemas.openxmlformats.org/presentationml/2006/ole">
            <p:oleObj spid="_x0000_s444417" name="Equation" r:id="rId3" imgW="533169" imgH="469696" progId="Equation.3">
              <p:embed/>
            </p:oleObj>
          </a:graphicData>
        </a:graphic>
      </p:graphicFrame>
      <p:graphicFrame>
        <p:nvGraphicFramePr>
          <p:cNvPr id="444419" name="Object 3"/>
          <p:cNvGraphicFramePr>
            <a:graphicFrameLocks noChangeAspect="1"/>
          </p:cNvGraphicFramePr>
          <p:nvPr/>
        </p:nvGraphicFramePr>
        <p:xfrm>
          <a:off x="734970" y="2819400"/>
          <a:ext cx="6262946" cy="3733800"/>
        </p:xfrm>
        <a:graphic>
          <a:graphicData uri="http://schemas.openxmlformats.org/presentationml/2006/ole">
            <p:oleObj spid="_x0000_s444419" name="Document" r:id="rId4" imgW="4729824" imgH="281964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447490" name="Object 2"/>
          <p:cNvGraphicFramePr>
            <a:graphicFrameLocks noChangeAspect="1"/>
          </p:cNvGraphicFramePr>
          <p:nvPr/>
        </p:nvGraphicFramePr>
        <p:xfrm>
          <a:off x="1371600" y="228600"/>
          <a:ext cx="6575545" cy="6019800"/>
        </p:xfrm>
        <a:graphic>
          <a:graphicData uri="http://schemas.openxmlformats.org/presentationml/2006/ole">
            <p:oleObj spid="_x0000_s447490" name="Document" r:id="rId3" imgW="4583174" imgH="4195249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448514" name="Object 2"/>
          <p:cNvGraphicFramePr>
            <a:graphicFrameLocks noChangeAspect="1"/>
          </p:cNvGraphicFramePr>
          <p:nvPr/>
        </p:nvGraphicFramePr>
        <p:xfrm>
          <a:off x="404509" y="762000"/>
          <a:ext cx="8739491" cy="4876800"/>
        </p:xfrm>
        <a:graphic>
          <a:graphicData uri="http://schemas.openxmlformats.org/presentationml/2006/ole">
            <p:oleObj spid="_x0000_s448514" name="Document" r:id="rId3" imgW="4583174" imgH="255670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449538" name="Object 2"/>
          <p:cNvGraphicFramePr>
            <a:graphicFrameLocks noChangeAspect="1"/>
          </p:cNvGraphicFramePr>
          <p:nvPr/>
        </p:nvGraphicFramePr>
        <p:xfrm>
          <a:off x="457200" y="533400"/>
          <a:ext cx="8273689" cy="5562600"/>
        </p:xfrm>
        <a:graphic>
          <a:graphicData uri="http://schemas.openxmlformats.org/presentationml/2006/ole">
            <p:oleObj spid="_x0000_s449538" name="Document" r:id="rId3" imgW="4583174" imgH="3081871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450562" name="Object 2"/>
          <p:cNvGraphicFramePr>
            <a:graphicFrameLocks noChangeAspect="1"/>
          </p:cNvGraphicFramePr>
          <p:nvPr/>
        </p:nvGraphicFramePr>
        <p:xfrm>
          <a:off x="517525" y="930275"/>
          <a:ext cx="8520113" cy="3581400"/>
        </p:xfrm>
        <a:graphic>
          <a:graphicData uri="http://schemas.openxmlformats.org/presentationml/2006/ole">
            <p:oleObj spid="_x0000_s450562" name="Document" r:id="rId3" imgW="4618406" imgH="1935715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451586" name="Object 2"/>
          <p:cNvGraphicFramePr>
            <a:graphicFrameLocks noChangeAspect="1"/>
          </p:cNvGraphicFramePr>
          <p:nvPr/>
        </p:nvGraphicFramePr>
        <p:xfrm>
          <a:off x="457200" y="533400"/>
          <a:ext cx="8461132" cy="5105400"/>
        </p:xfrm>
        <a:graphic>
          <a:graphicData uri="http://schemas.openxmlformats.org/presentationml/2006/ole">
            <p:oleObj spid="_x0000_s451586" name="Document" r:id="rId3" imgW="4583174" imgH="2764895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452610" name="Object 2"/>
          <p:cNvGraphicFramePr>
            <a:graphicFrameLocks noChangeAspect="1"/>
          </p:cNvGraphicFramePr>
          <p:nvPr/>
        </p:nvGraphicFramePr>
        <p:xfrm>
          <a:off x="273459" y="533400"/>
          <a:ext cx="8641941" cy="2227088"/>
        </p:xfrm>
        <a:graphic>
          <a:graphicData uri="http://schemas.openxmlformats.org/presentationml/2006/ole">
            <p:oleObj spid="_x0000_s452610" name="Document" r:id="rId3" imgW="4583174" imgH="1181096" progId="Word.Document.12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3505200"/>
            <a:ext cx="832798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Dibandingkan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kaidah</a:t>
            </a:r>
            <a:r>
              <a:rPr lang="en-US" sz="2400" dirty="0" smtClean="0"/>
              <a:t> </a:t>
            </a:r>
            <a:r>
              <a:rPr lang="en-US" sz="2400" dirty="0" err="1" smtClean="0"/>
              <a:t>trapesium</a:t>
            </a:r>
            <a:r>
              <a:rPr lang="en-US" sz="2400" dirty="0" smtClean="0"/>
              <a:t> </a:t>
            </a:r>
            <a:r>
              <a:rPr lang="en-US" sz="2400" dirty="0" err="1" smtClean="0"/>
              <a:t>gabungan</a:t>
            </a:r>
            <a:r>
              <a:rPr lang="en-US" sz="2400" dirty="0" smtClean="0"/>
              <a:t>,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integrasi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kaidah</a:t>
            </a:r>
            <a:r>
              <a:rPr lang="en-US" sz="2400" dirty="0" smtClean="0"/>
              <a:t> Simpson </a:t>
            </a:r>
            <a:r>
              <a:rPr lang="en-US" sz="2400" dirty="0" err="1" smtClean="0"/>
              <a:t>gabungan</a:t>
            </a:r>
            <a:r>
              <a:rPr lang="en-US" sz="2400" dirty="0" smtClean="0"/>
              <a:t> </a:t>
            </a:r>
            <a:r>
              <a:rPr lang="en-US" sz="2400" dirty="0" err="1" smtClean="0"/>
              <a:t>jauh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,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orde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galatnya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Tapi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kelemahannya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kaidah</a:t>
            </a:r>
            <a:r>
              <a:rPr lang="en-US" sz="2400" dirty="0" smtClean="0"/>
              <a:t> Simpson 1/3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diterapkan</a:t>
            </a:r>
            <a:r>
              <a:rPr lang="en-US" sz="2400" smtClean="0"/>
              <a:t>  bila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upaselang</a:t>
            </a:r>
            <a:r>
              <a:rPr lang="en-US" sz="2400" dirty="0" smtClean="0"/>
              <a:t> (</a:t>
            </a:r>
            <a:r>
              <a:rPr lang="en-US" sz="2400" i="1" dirty="0" smtClean="0"/>
              <a:t>n</a:t>
            </a:r>
            <a:r>
              <a:rPr lang="en-US" sz="2400" dirty="0" smtClean="0"/>
              <a:t>) </a:t>
            </a:r>
            <a:r>
              <a:rPr lang="en-US" sz="2400" dirty="0" err="1" smtClean="0"/>
              <a:t>ganjil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Kaidah</a:t>
            </a:r>
            <a:r>
              <a:rPr lang="en-US" dirty="0" smtClean="0"/>
              <a:t> Simpson </a:t>
            </a:r>
            <a:r>
              <a:rPr lang="en-US" dirty="0" smtClean="0"/>
              <a:t>3/8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i="1" dirty="0" smtClean="0"/>
              <a:t>f(x)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hampiri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polinom</a:t>
            </a:r>
            <a:r>
              <a:rPr lang="en-US" sz="2800" dirty="0" smtClean="0"/>
              <a:t> </a:t>
            </a:r>
            <a:r>
              <a:rPr lang="en-US" sz="2800" dirty="0" err="1" smtClean="0"/>
              <a:t>interpolasi</a:t>
            </a:r>
            <a:r>
              <a:rPr lang="en-US" sz="2800" dirty="0" smtClean="0"/>
              <a:t> </a:t>
            </a:r>
            <a:r>
              <a:rPr lang="en-US" sz="2800" dirty="0" err="1" smtClean="0"/>
              <a:t>derajat</a:t>
            </a:r>
            <a:r>
              <a:rPr lang="en-US" sz="2800" dirty="0" smtClean="0"/>
              <a:t> 3.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Luas</a:t>
            </a:r>
            <a:r>
              <a:rPr lang="en-US" sz="2800" dirty="0" smtClean="0"/>
              <a:t> </a:t>
            </a:r>
            <a:r>
              <a:rPr lang="en-US" sz="2800" dirty="0" err="1" smtClean="0"/>
              <a:t>daerah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dihitung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hampiran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integrasi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daerah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bawah</a:t>
            </a:r>
            <a:r>
              <a:rPr lang="en-US" sz="2800" dirty="0" smtClean="0"/>
              <a:t> </a:t>
            </a:r>
            <a:r>
              <a:rPr lang="en-US" sz="2800" dirty="0" err="1" smtClean="0"/>
              <a:t>kurva</a:t>
            </a:r>
            <a:r>
              <a:rPr lang="en-US" sz="2800" dirty="0" smtClean="0"/>
              <a:t> </a:t>
            </a:r>
            <a:r>
              <a:rPr lang="en-US" sz="2800" dirty="0" err="1" smtClean="0"/>
              <a:t>polinom</a:t>
            </a:r>
            <a:r>
              <a:rPr lang="en-US" sz="2800" dirty="0" smtClean="0"/>
              <a:t> </a:t>
            </a:r>
            <a:r>
              <a:rPr lang="en-US" sz="2800" dirty="0" err="1" smtClean="0"/>
              <a:t>derajat</a:t>
            </a:r>
            <a:r>
              <a:rPr lang="en-US" sz="2800" dirty="0" smtClean="0"/>
              <a:t> 3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membentuk</a:t>
            </a:r>
            <a:r>
              <a:rPr lang="en-US" sz="2800" dirty="0" smtClean="0"/>
              <a:t> </a:t>
            </a:r>
            <a:r>
              <a:rPr lang="en-US" sz="2800" dirty="0" err="1" smtClean="0"/>
              <a:t>polinom</a:t>
            </a:r>
            <a:r>
              <a:rPr lang="en-US" sz="2800" dirty="0" smtClean="0"/>
              <a:t> </a:t>
            </a:r>
            <a:r>
              <a:rPr lang="en-US" sz="2800" dirty="0" err="1" smtClean="0"/>
              <a:t>interpolasi</a:t>
            </a:r>
            <a:r>
              <a:rPr lang="en-US" sz="2800" dirty="0" smtClean="0"/>
              <a:t> </a:t>
            </a:r>
            <a:r>
              <a:rPr lang="en-US" sz="2800" dirty="0" err="1" smtClean="0"/>
              <a:t>derajat</a:t>
            </a:r>
            <a:r>
              <a:rPr lang="en-US" sz="2800" dirty="0" smtClean="0"/>
              <a:t> 3, </a:t>
            </a:r>
            <a:r>
              <a:rPr lang="en-US" sz="2800" dirty="0" err="1" smtClean="0"/>
              <a:t>dibutuhkan</a:t>
            </a:r>
            <a:r>
              <a:rPr lang="en-US" sz="2800" dirty="0" smtClean="0"/>
              <a:t> 4 </a:t>
            </a:r>
            <a:r>
              <a:rPr lang="en-US" sz="2800" dirty="0" err="1" smtClean="0"/>
              <a:t>buah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data, </a:t>
            </a:r>
            <a:r>
              <a:rPr lang="en-US" sz="2800" dirty="0" err="1" smtClean="0"/>
              <a:t>misalkan</a:t>
            </a:r>
            <a:r>
              <a:rPr lang="en-US" sz="2800" dirty="0" smtClean="0"/>
              <a:t> </a:t>
            </a:r>
            <a:r>
              <a:rPr lang="en-US" sz="2800" dirty="0" err="1" smtClean="0"/>
              <a:t>titik-titk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(0, f(0)), (</a:t>
            </a:r>
            <a:r>
              <a:rPr lang="en-US" sz="2800" i="1" dirty="0" smtClean="0"/>
              <a:t>h</a:t>
            </a:r>
            <a:r>
              <a:rPr lang="en-US" sz="2800" dirty="0" smtClean="0"/>
              <a:t>, </a:t>
            </a:r>
            <a:r>
              <a:rPr lang="en-US" sz="2800" i="1" dirty="0" smtClean="0"/>
              <a:t>f(h)</a:t>
            </a:r>
            <a:r>
              <a:rPr lang="en-US" sz="2800" dirty="0" smtClean="0"/>
              <a:t>)</a:t>
            </a:r>
            <a:r>
              <a:rPr lang="en-US" sz="2800" i="1" dirty="0" smtClean="0"/>
              <a:t>,</a:t>
            </a:r>
            <a:r>
              <a:rPr lang="en-US" sz="2800" dirty="0" smtClean="0"/>
              <a:t> (2</a:t>
            </a:r>
            <a:r>
              <a:rPr lang="en-US" sz="2800" i="1" dirty="0" smtClean="0"/>
              <a:t>h</a:t>
            </a:r>
            <a:r>
              <a:rPr lang="en-US" sz="2800" dirty="0" smtClean="0"/>
              <a:t>, f</a:t>
            </a:r>
            <a:r>
              <a:rPr lang="en-US" sz="2800" i="1" dirty="0" smtClean="0"/>
              <a:t>(2h)</a:t>
            </a:r>
            <a:r>
              <a:rPr lang="en-US" sz="2800" dirty="0" smtClean="0"/>
              <a:t>), </a:t>
            </a:r>
            <a:r>
              <a:rPr lang="en-US" sz="2800" dirty="0" err="1" smtClean="0"/>
              <a:t>dan</a:t>
            </a:r>
            <a:r>
              <a:rPr lang="en-US" sz="2800" dirty="0" smtClean="0"/>
              <a:t> (3</a:t>
            </a:r>
            <a:r>
              <a:rPr lang="en-US" sz="2800" i="1" dirty="0" smtClean="0"/>
              <a:t>h,</a:t>
            </a:r>
            <a:r>
              <a:rPr lang="en-US" sz="2800" dirty="0" smtClean="0"/>
              <a:t> </a:t>
            </a:r>
            <a:r>
              <a:rPr lang="en-US" sz="2800" i="1" dirty="0" smtClean="0"/>
              <a:t>f(3h</a:t>
            </a:r>
            <a:r>
              <a:rPr lang="en-US" sz="2800" dirty="0" smtClean="0"/>
              <a:t>)).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7969" name="Object 1"/>
          <p:cNvGraphicFramePr>
            <a:graphicFrameLocks noChangeAspect="1"/>
          </p:cNvGraphicFramePr>
          <p:nvPr/>
        </p:nvGraphicFramePr>
        <p:xfrm>
          <a:off x="914400" y="1066800"/>
          <a:ext cx="7588279" cy="4267200"/>
        </p:xfrm>
        <a:graphic>
          <a:graphicData uri="http://schemas.openxmlformats.org/presentationml/2006/ole">
            <p:oleObj spid="_x0000_s467969" name="Visio" r:id="rId3" imgW="4037076" imgH="2159508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470018" name="Object 2"/>
          <p:cNvGraphicFramePr>
            <a:graphicFrameLocks noChangeAspect="1"/>
          </p:cNvGraphicFramePr>
          <p:nvPr/>
        </p:nvGraphicFramePr>
        <p:xfrm>
          <a:off x="457199" y="533400"/>
          <a:ext cx="8569861" cy="2133600"/>
        </p:xfrm>
        <a:graphic>
          <a:graphicData uri="http://schemas.openxmlformats.org/presentationml/2006/ole">
            <p:oleObj spid="_x0000_s470018" name="Document" r:id="rId3" imgW="4604013" imgH="1146309" progId="Word.Document.12">
              <p:embed/>
            </p:oleObj>
          </a:graphicData>
        </a:graphic>
      </p:graphicFrame>
      <p:graphicFrame>
        <p:nvGraphicFramePr>
          <p:cNvPr id="470019" name="Object 3"/>
          <p:cNvGraphicFramePr>
            <a:graphicFrameLocks noChangeAspect="1"/>
          </p:cNvGraphicFramePr>
          <p:nvPr/>
        </p:nvGraphicFramePr>
        <p:xfrm>
          <a:off x="381000" y="2895600"/>
          <a:ext cx="8352000" cy="3657600"/>
        </p:xfrm>
        <a:graphic>
          <a:graphicData uri="http://schemas.openxmlformats.org/presentationml/2006/ole">
            <p:oleObj spid="_x0000_s470019" name="Document" r:id="rId4" imgW="4604013" imgH="2016582" progId="Word.Document.12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5867400"/>
            <a:ext cx="204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Kaidah</a:t>
            </a:r>
            <a:r>
              <a:rPr lang="en-US" dirty="0" smtClean="0">
                <a:solidFill>
                  <a:srgbClr val="FF0000"/>
                </a:solidFill>
              </a:rPr>
              <a:t> Simpson 3/8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876800" y="6019800"/>
            <a:ext cx="609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integral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000" dirty="0" smtClean="0"/>
              <a:t>1. 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</a:t>
            </a:r>
            <a:r>
              <a:rPr lang="en-US" sz="2000" dirty="0" smtClean="0"/>
              <a:t>/</a:t>
            </a:r>
            <a:r>
              <a:rPr lang="en-US" sz="2000" dirty="0" err="1" smtClean="0"/>
              <a:t>kelistrikan</a:t>
            </a:r>
            <a:r>
              <a:rPr lang="en-US" sz="2000" dirty="0" smtClean="0"/>
              <a:t>,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diketahui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harga</a:t>
            </a:r>
            <a:r>
              <a:rPr lang="en-US" sz="2000" dirty="0" smtClean="0"/>
              <a:t> rata-rata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arus</a:t>
            </a:r>
            <a:r>
              <a:rPr lang="en-US" sz="2000" dirty="0" smtClean="0"/>
              <a:t> </a:t>
            </a:r>
            <a:r>
              <a:rPr lang="en-US" sz="2000" dirty="0" err="1" smtClean="0"/>
              <a:t>listrik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berosilasi</a:t>
            </a:r>
            <a:r>
              <a:rPr lang="en-US" sz="2000" dirty="0" smtClean="0"/>
              <a:t> </a:t>
            </a:r>
            <a:r>
              <a:rPr lang="en-US" sz="2000" dirty="0" err="1" smtClean="0"/>
              <a:t>sepanjang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periode</a:t>
            </a:r>
            <a:r>
              <a:rPr lang="en-US" sz="2000" dirty="0" smtClean="0"/>
              <a:t> </a:t>
            </a:r>
            <a:r>
              <a:rPr lang="en-US" sz="2000" dirty="0" err="1" smtClean="0"/>
              <a:t>boleh</a:t>
            </a:r>
            <a:r>
              <a:rPr lang="en-US" sz="2000" dirty="0" smtClean="0"/>
              <a:t> nol. </a:t>
            </a:r>
            <a:r>
              <a:rPr lang="en-US" sz="2000" dirty="0" err="1" smtClean="0"/>
              <a:t>Disamping</a:t>
            </a:r>
            <a:r>
              <a:rPr lang="en-US" sz="2000" dirty="0" smtClean="0"/>
              <a:t> </a:t>
            </a:r>
            <a:r>
              <a:rPr lang="en-US" sz="2000" dirty="0" err="1" smtClean="0"/>
              <a:t>kenyataan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netto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nol</a:t>
            </a:r>
            <a:r>
              <a:rPr lang="en-US" sz="2000" dirty="0" smtClean="0"/>
              <a:t>, </a:t>
            </a:r>
            <a:r>
              <a:rPr lang="en-US" sz="2000" dirty="0" err="1" smtClean="0"/>
              <a:t>arus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menimbulkan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panas</a:t>
            </a:r>
            <a:r>
              <a:rPr lang="en-US" sz="2000" dirty="0" smtClean="0"/>
              <a:t>.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rekayasawan</a:t>
            </a:r>
            <a:r>
              <a:rPr lang="en-US" sz="2000" dirty="0" smtClean="0"/>
              <a:t> </a:t>
            </a:r>
            <a:r>
              <a:rPr lang="en-US" sz="2000" dirty="0" err="1" smtClean="0"/>
              <a:t>listrik</a:t>
            </a:r>
            <a:r>
              <a:rPr lang="en-US" sz="2000" dirty="0" smtClean="0"/>
              <a:t>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</a:t>
            </a:r>
            <a:r>
              <a:rPr lang="en-US" sz="2000" dirty="0" err="1" smtClean="0"/>
              <a:t>mencirikan</a:t>
            </a:r>
            <a:r>
              <a:rPr lang="en-US" sz="2000" dirty="0" smtClean="0"/>
              <a:t> </a:t>
            </a:r>
            <a:r>
              <a:rPr lang="en-US" sz="2000" dirty="0" err="1" smtClean="0"/>
              <a:t>arus</a:t>
            </a:r>
            <a:r>
              <a:rPr lang="en-US" sz="2000" dirty="0" smtClean="0"/>
              <a:t> yang </a:t>
            </a:r>
            <a:r>
              <a:rPr lang="en-US" sz="2000" dirty="0" err="1" smtClean="0"/>
              <a:t>demikian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persamaan</a:t>
            </a:r>
            <a:endParaRPr lang="en-US" sz="2000" dirty="0" smtClean="0"/>
          </a:p>
          <a:p>
            <a:pPr marL="0" lvl="0" indent="0">
              <a:buNone/>
            </a:pPr>
            <a:endParaRPr lang="en-US" sz="2000" i="1" dirty="0" smtClean="0"/>
          </a:p>
          <a:p>
            <a:pPr marL="0" lvl="0" indent="0">
              <a:buNone/>
            </a:pPr>
            <a:endParaRPr lang="en-US" sz="2000" i="1" dirty="0" smtClean="0"/>
          </a:p>
          <a:p>
            <a:pPr marL="0" lvl="0" indent="0">
              <a:buNone/>
            </a:pPr>
            <a:endParaRPr lang="en-US" sz="2000" i="1" dirty="0" smtClean="0"/>
          </a:p>
          <a:p>
            <a:pPr marL="0" lvl="0" indent="0">
              <a:buNone/>
            </a:pPr>
            <a:endParaRPr lang="en-US" sz="2000" i="1" dirty="0" smtClean="0"/>
          </a:p>
          <a:p>
            <a:pPr marL="0" lv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dirty="0" smtClean="0"/>
              <a:t>yang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i="1" dirty="0" smtClean="0"/>
              <a:t>I</a:t>
            </a:r>
            <a:r>
              <a:rPr lang="en-US" sz="2000" i="1" baseline="-25000" dirty="0" smtClean="0"/>
              <a:t>RMS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arus</a:t>
            </a:r>
            <a:r>
              <a:rPr lang="en-US" sz="2000" dirty="0" smtClean="0"/>
              <a:t> </a:t>
            </a:r>
            <a:r>
              <a:rPr lang="en-US" sz="2000" i="1" dirty="0" smtClean="0"/>
              <a:t>RMS</a:t>
            </a:r>
            <a:r>
              <a:rPr lang="en-US" sz="2000" dirty="0" smtClean="0"/>
              <a:t> (</a:t>
            </a:r>
            <a:r>
              <a:rPr lang="en-US" sz="2000" i="1" dirty="0" smtClean="0"/>
              <a:t>root-mean-square</a:t>
            </a:r>
            <a:r>
              <a:rPr lang="en-US" sz="2000" dirty="0" smtClean="0"/>
              <a:t>), </a:t>
            </a:r>
            <a:r>
              <a:rPr lang="en-US" sz="2000" i="1" dirty="0" smtClean="0"/>
              <a:t>T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periode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(</a:t>
            </a:r>
            <a:r>
              <a:rPr lang="en-US" sz="2000" i="1" dirty="0" smtClean="0"/>
              <a:t>t</a:t>
            </a:r>
            <a:r>
              <a:rPr lang="en-US" sz="2000" dirty="0" smtClean="0"/>
              <a:t>)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arus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rangkaian</a:t>
            </a:r>
            <a:r>
              <a:rPr lang="en-US" sz="2000" dirty="0" smtClean="0"/>
              <a:t>, 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i="1" dirty="0" smtClean="0"/>
              <a:t>	  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(</a:t>
            </a:r>
            <a:r>
              <a:rPr lang="en-US" sz="2000" i="1" dirty="0" smtClean="0"/>
              <a:t>t</a:t>
            </a:r>
            <a:r>
              <a:rPr lang="en-US" sz="2000" dirty="0" smtClean="0"/>
              <a:t>)  = 5</a:t>
            </a:r>
            <a:r>
              <a:rPr lang="en-US" sz="2000" i="1" dirty="0" smtClean="0"/>
              <a:t>e</a:t>
            </a:r>
            <a:r>
              <a:rPr lang="en-US" sz="2000" baseline="30000" dirty="0" smtClean="0"/>
              <a:t>-2</a:t>
            </a:r>
            <a:r>
              <a:rPr lang="en-US" sz="2000" i="1" baseline="30000" dirty="0" smtClean="0"/>
              <a:t>t</a:t>
            </a:r>
            <a:r>
              <a:rPr lang="en-US" sz="2000" dirty="0" smtClean="0"/>
              <a:t> sin 2</a:t>
            </a:r>
            <a:r>
              <a:rPr lang="en-US" sz="2000" dirty="0" smtClean="0">
                <a:sym typeface="Symbol"/>
              </a:rPr>
              <a:t></a:t>
            </a:r>
            <a:r>
              <a:rPr lang="en-US" sz="2000" i="1" dirty="0" smtClean="0"/>
              <a:t>t</a:t>
            </a:r>
            <a:r>
              <a:rPr lang="en-US" sz="2000" dirty="0" smtClean="0"/>
              <a:t>  	</a:t>
            </a:r>
            <a:r>
              <a:rPr lang="en-US" sz="2000" dirty="0" err="1" smtClean="0"/>
              <a:t>untuk</a:t>
            </a:r>
            <a:r>
              <a:rPr lang="en-US" sz="2000" dirty="0" smtClean="0"/>
              <a:t> 0 </a:t>
            </a:r>
            <a:r>
              <a:rPr lang="en-US" sz="2000" dirty="0" smtClean="0">
                <a:sym typeface="Symbol"/>
              </a:rPr>
              <a:t></a:t>
            </a:r>
            <a:r>
              <a:rPr lang="en-US" sz="2000" dirty="0" smtClean="0"/>
              <a:t> </a:t>
            </a:r>
            <a:r>
              <a:rPr lang="en-US" sz="2000" i="1" dirty="0" smtClean="0"/>
              <a:t>t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</a:t>
            </a:r>
            <a:r>
              <a:rPr lang="en-US" sz="2000" dirty="0" smtClean="0"/>
              <a:t> </a:t>
            </a:r>
            <a:r>
              <a:rPr lang="en-US" sz="2000" i="1" dirty="0" smtClean="0"/>
              <a:t>T</a:t>
            </a:r>
            <a:r>
              <a:rPr lang="en-US" sz="2000" dirty="0" smtClean="0"/>
              <a:t>/2</a:t>
            </a:r>
          </a:p>
          <a:p>
            <a:pPr>
              <a:buNone/>
            </a:pPr>
            <a:r>
              <a:rPr lang="en-US" sz="2000" dirty="0" smtClean="0"/>
              <a:t>       	= 0		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i="1" dirty="0" smtClean="0"/>
              <a:t>T</a:t>
            </a:r>
            <a:r>
              <a:rPr lang="en-US" sz="2000" dirty="0" smtClean="0"/>
              <a:t>/2 </a:t>
            </a:r>
            <a:r>
              <a:rPr lang="en-US" sz="2000" dirty="0" smtClean="0">
                <a:sym typeface="Symbol"/>
              </a:rPr>
              <a:t></a:t>
            </a:r>
            <a:r>
              <a:rPr lang="en-US" sz="2000" dirty="0" smtClean="0"/>
              <a:t> </a:t>
            </a:r>
            <a:r>
              <a:rPr lang="en-US" sz="2000" i="1" dirty="0" smtClean="0"/>
              <a:t>t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</a:t>
            </a:r>
            <a:r>
              <a:rPr lang="en-US" sz="2000" dirty="0" smtClean="0"/>
              <a:t> </a:t>
            </a:r>
            <a:r>
              <a:rPr lang="en-US" sz="2000" i="1" dirty="0" smtClean="0"/>
              <a:t>T</a:t>
            </a:r>
            <a:r>
              <a:rPr lang="en-US" sz="2000" dirty="0" smtClean="0"/>
              <a:t>	</a:t>
            </a:r>
            <a:endParaRPr lang="en-US" sz="2000" i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10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0625" name="Object 1"/>
          <p:cNvGraphicFramePr>
            <a:graphicFrameLocks noChangeAspect="1"/>
          </p:cNvGraphicFramePr>
          <p:nvPr/>
        </p:nvGraphicFramePr>
        <p:xfrm>
          <a:off x="2971800" y="3352800"/>
          <a:ext cx="1879600" cy="1219200"/>
        </p:xfrm>
        <a:graphic>
          <a:graphicData uri="http://schemas.openxmlformats.org/presentationml/2006/ole">
            <p:oleObj spid="_x0000_s410625" name="Equation" r:id="rId3" imgW="1054100" imgH="685800" progId="Equation.3">
              <p:embed/>
            </p:oleObj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471042" name="Object 2"/>
          <p:cNvGraphicFramePr>
            <a:graphicFrameLocks noChangeAspect="1"/>
          </p:cNvGraphicFramePr>
          <p:nvPr/>
        </p:nvGraphicFramePr>
        <p:xfrm>
          <a:off x="457199" y="533400"/>
          <a:ext cx="8593667" cy="1066800"/>
        </p:xfrm>
        <a:graphic>
          <a:graphicData uri="http://schemas.openxmlformats.org/presentationml/2006/ole">
            <p:oleObj spid="_x0000_s471042" name="Document" r:id="rId3" imgW="4604013" imgH="571893" progId="Word.Document.12">
              <p:embed/>
            </p:oleObj>
          </a:graphicData>
        </a:graphic>
      </p:graphicFrame>
      <p:graphicFrame>
        <p:nvGraphicFramePr>
          <p:cNvPr id="471043" name="Object 3"/>
          <p:cNvGraphicFramePr>
            <a:graphicFrameLocks noChangeAspect="1"/>
          </p:cNvGraphicFramePr>
          <p:nvPr/>
        </p:nvGraphicFramePr>
        <p:xfrm>
          <a:off x="228599" y="1905000"/>
          <a:ext cx="8763001" cy="1326538"/>
        </p:xfrm>
        <a:graphic>
          <a:graphicData uri="http://schemas.openxmlformats.org/presentationml/2006/ole">
            <p:oleObj spid="_x0000_s471043" name="Document" r:id="rId4" imgW="4604013" imgH="697660" progId="Word.Document.12">
              <p:embed/>
            </p:oleObj>
          </a:graphicData>
        </a:graphic>
      </p:graphicFrame>
      <p:graphicFrame>
        <p:nvGraphicFramePr>
          <p:cNvPr id="471044" name="Object 4"/>
          <p:cNvGraphicFramePr>
            <a:graphicFrameLocks noChangeAspect="1"/>
          </p:cNvGraphicFramePr>
          <p:nvPr/>
        </p:nvGraphicFramePr>
        <p:xfrm>
          <a:off x="228600" y="3505200"/>
          <a:ext cx="8297668" cy="2895600"/>
        </p:xfrm>
        <a:graphic>
          <a:graphicData uri="http://schemas.openxmlformats.org/presentationml/2006/ole">
            <p:oleObj spid="_x0000_s471044" name="Document" r:id="rId5" imgW="4604013" imgH="1606851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472066" name="Object 2"/>
          <p:cNvGraphicFramePr>
            <a:graphicFrameLocks noChangeAspect="1"/>
          </p:cNvGraphicFramePr>
          <p:nvPr/>
        </p:nvGraphicFramePr>
        <p:xfrm>
          <a:off x="304800" y="304800"/>
          <a:ext cx="8153400" cy="4194784"/>
        </p:xfrm>
        <a:graphic>
          <a:graphicData uri="http://schemas.openxmlformats.org/presentationml/2006/ole">
            <p:oleObj spid="_x0000_s472066" name="Document" r:id="rId3" imgW="4604013" imgH="2368295" progId="Word.Document.12">
              <p:embed/>
            </p:oleObj>
          </a:graphicData>
        </a:graphic>
      </p:graphicFrame>
      <p:graphicFrame>
        <p:nvGraphicFramePr>
          <p:cNvPr id="472067" name="Object 3"/>
          <p:cNvGraphicFramePr>
            <a:graphicFrameLocks noChangeAspect="1"/>
          </p:cNvGraphicFramePr>
          <p:nvPr/>
        </p:nvGraphicFramePr>
        <p:xfrm>
          <a:off x="382587" y="4800600"/>
          <a:ext cx="8761413" cy="1371600"/>
        </p:xfrm>
        <a:graphic>
          <a:graphicData uri="http://schemas.openxmlformats.org/presentationml/2006/ole">
            <p:oleObj spid="_x0000_s472067" name="Document" r:id="rId4" imgW="4604013" imgH="720002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200" b="1" dirty="0" err="1"/>
              <a:t>Metode</a:t>
            </a:r>
            <a:r>
              <a:rPr lang="en-US" sz="3200" b="1" dirty="0"/>
              <a:t> </a:t>
            </a:r>
            <a:r>
              <a:rPr lang="en-US" sz="3200" b="1" dirty="0" err="1"/>
              <a:t>Integrasi</a:t>
            </a:r>
            <a:r>
              <a:rPr lang="en-US" sz="3200" b="1" dirty="0"/>
              <a:t> </a:t>
            </a:r>
            <a:r>
              <a:rPr lang="en-US" sz="3200" b="1" dirty="0" err="1"/>
              <a:t>Numerik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i="1" dirty="0"/>
              <a:t>h</a:t>
            </a:r>
            <a:r>
              <a:rPr lang="en-US" sz="3200" b="1" dirty="0"/>
              <a:t> yang </a:t>
            </a:r>
            <a:r>
              <a:rPr lang="en-US" sz="3200" b="1" dirty="0" err="1" smtClean="0"/>
              <a:t>Berbeda-beda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74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4113" name="Object 1"/>
          <p:cNvGraphicFramePr>
            <a:graphicFrameLocks noChangeAspect="1"/>
          </p:cNvGraphicFramePr>
          <p:nvPr/>
        </p:nvGraphicFramePr>
        <p:xfrm>
          <a:off x="1066800" y="1600200"/>
          <a:ext cx="6698356" cy="4648200"/>
        </p:xfrm>
        <a:graphic>
          <a:graphicData uri="http://schemas.openxmlformats.org/presentationml/2006/ole">
            <p:oleObj spid="_x0000_s474113" name="Visio" r:id="rId3" imgW="3962400" imgH="2749296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Bentuk</a:t>
            </a:r>
            <a:r>
              <a:rPr lang="en-US" b="1" dirty="0" smtClean="0"/>
              <a:t> </a:t>
            </a:r>
            <a:r>
              <a:rPr lang="en-US" b="1" dirty="0" err="1" smtClean="0"/>
              <a:t>Umum</a:t>
            </a:r>
            <a:r>
              <a:rPr lang="en-US" b="1" dirty="0" smtClean="0"/>
              <a:t> </a:t>
            </a:r>
            <a:r>
              <a:rPr lang="en-US" b="1" dirty="0" err="1" smtClean="0"/>
              <a:t>Metode</a:t>
            </a:r>
            <a:r>
              <a:rPr lang="en-US" b="1" dirty="0" smtClean="0"/>
              <a:t> Newton-Cotes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475138" name="Object 2"/>
          <p:cNvGraphicFramePr>
            <a:graphicFrameLocks noChangeAspect="1"/>
          </p:cNvGraphicFramePr>
          <p:nvPr/>
        </p:nvGraphicFramePr>
        <p:xfrm>
          <a:off x="990600" y="1371600"/>
          <a:ext cx="8153400" cy="832209"/>
        </p:xfrm>
        <a:graphic>
          <a:graphicData uri="http://schemas.openxmlformats.org/presentationml/2006/ole">
            <p:oleObj spid="_x0000_s475138" name="Document" r:id="rId3" imgW="4604013" imgH="470272" progId="Word.Document.12">
              <p:embed/>
            </p:oleObj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600" y="2438400"/>
          <a:ext cx="6553201" cy="3657599"/>
        </p:xfrm>
        <a:graphic>
          <a:graphicData uri="http://schemas.openxmlformats.org/drawingml/2006/table">
            <a:tbl>
              <a:tblPr/>
              <a:tblGrid>
                <a:gridCol w="413166"/>
                <a:gridCol w="931221"/>
                <a:gridCol w="2309353"/>
                <a:gridCol w="1705565"/>
                <a:gridCol w="1193896"/>
              </a:tblGrid>
              <a:tr h="219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i="1" dirty="0">
                          <a:latin typeface="Times New Roman"/>
                          <a:ea typeface="Times New Roman"/>
                        </a:rPr>
                        <a:t>n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sym typeface="Symbol"/>
                        </a:rPr>
                        <a:t>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i="1"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lang="en-US" sz="1000" i="1" baseline="-2500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000">
                          <a:latin typeface="Times New Roman"/>
                          <a:ea typeface="Times New Roman"/>
                        </a:rPr>
                        <a:t> , </a:t>
                      </a:r>
                      <a:r>
                        <a:rPr lang="en-US" sz="1000" i="1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sz="1000">
                          <a:latin typeface="Times New Roman"/>
                          <a:ea typeface="Times New Roman"/>
                        </a:rPr>
                        <a:t> = 1, 2, ..., </a:t>
                      </a:r>
                      <a:r>
                        <a:rPr lang="en-US" sz="1000" i="1">
                          <a:latin typeface="Times New Roman"/>
                          <a:ea typeface="Times New Roman"/>
                        </a:rPr>
                        <a:t>n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i="1">
                          <a:latin typeface="Times New Roman"/>
                          <a:ea typeface="Times New Roman"/>
                        </a:rPr>
                        <a:t>E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Nama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</a:tr>
              <a:tr h="198276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1/2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1      1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-1/12 </a:t>
                      </a:r>
                      <a:r>
                        <a:rPr lang="en-US" sz="900" i="1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900" baseline="3000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9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i="1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900">
                          <a:latin typeface="Times New Roman"/>
                          <a:ea typeface="Times New Roman"/>
                        </a:rPr>
                        <a:t> "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Trapesium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1/3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1      4       1  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-1/90 </a:t>
                      </a:r>
                      <a:r>
                        <a:rPr lang="en-US" sz="900" i="1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900" baseline="3000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n-US" sz="9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i="1">
                          <a:latin typeface="Times New Roman"/>
                          <a:ea typeface="Times New Roman"/>
                        </a:rPr>
                        <a:t>f </a:t>
                      </a:r>
                      <a:r>
                        <a:rPr lang="en-US" sz="900" baseline="30000">
                          <a:latin typeface="Times New Roman"/>
                          <a:ea typeface="Times New Roman"/>
                        </a:rPr>
                        <a:t>( 4)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1/3 Simpson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76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3/8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1      3       3       1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-3/80 </a:t>
                      </a:r>
                      <a:r>
                        <a:rPr lang="en-US" sz="900" i="1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900" baseline="3000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n-US" sz="9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i="1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9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baseline="30000">
                          <a:latin typeface="Times New Roman"/>
                          <a:ea typeface="Times New Roman"/>
                        </a:rPr>
                        <a:t>(4)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3/8 Simpson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76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2/45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7      32     12     32      7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-8/945 </a:t>
                      </a:r>
                      <a:r>
                        <a:rPr lang="en-US" sz="900" i="1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900" baseline="30000"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en-US" sz="9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i="1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9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baseline="30000">
                          <a:latin typeface="Times New Roman"/>
                          <a:ea typeface="Times New Roman"/>
                        </a:rPr>
                        <a:t>(6)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Boole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6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5/288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19    75     50     50      75      19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-275/12096 </a:t>
                      </a:r>
                      <a:r>
                        <a:rPr lang="en-US" sz="900" i="1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900" baseline="30000"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en-US" sz="9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i="1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9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baseline="30000">
                          <a:latin typeface="Times New Roman"/>
                          <a:ea typeface="Times New Roman"/>
                        </a:rPr>
                        <a:t>(4)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76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1/140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spc="-30">
                          <a:latin typeface="Times New Roman"/>
                          <a:ea typeface="Times New Roman"/>
                        </a:rPr>
                        <a:t>41  216   27    272   27   216     41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-9/1400 </a:t>
                      </a:r>
                      <a:r>
                        <a:rPr lang="en-US" sz="900" i="1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900" baseline="30000"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en-US" sz="9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i="1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900" baseline="30000">
                          <a:latin typeface="Times New Roman"/>
                          <a:ea typeface="Times New Roman"/>
                        </a:rPr>
                        <a:t> (8)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44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7/17280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751  3577  1323   2989   2989   1323   3577  751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-8183/518400 </a:t>
                      </a:r>
                      <a:r>
                        <a:rPr lang="en-US" sz="900" i="1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900" baseline="30000">
                          <a:latin typeface="Times New Roman"/>
                          <a:ea typeface="Times New Roman"/>
                        </a:rPr>
                        <a:t> 9</a:t>
                      </a:r>
                      <a:r>
                        <a:rPr lang="en-US" sz="9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i="1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9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baseline="30000">
                          <a:latin typeface="Times New Roman"/>
                          <a:ea typeface="Times New Roman"/>
                        </a:rPr>
                        <a:t>(8)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39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8/14175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989  5888  -928   10496   -4540     10496   -928  5888    989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spc="-30">
                          <a:latin typeface="Times New Roman"/>
                          <a:ea typeface="Times New Roman"/>
                        </a:rPr>
                        <a:t>-2368/467775 </a:t>
                      </a:r>
                      <a:r>
                        <a:rPr lang="en-US" sz="900" i="1" spc="-30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900" spc="-30" baseline="30000">
                          <a:latin typeface="Times New Roman"/>
                          <a:ea typeface="Times New Roman"/>
                        </a:rPr>
                        <a:t> 11</a:t>
                      </a:r>
                      <a:r>
                        <a:rPr lang="en-US" sz="900" spc="-3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i="1" spc="-30">
                          <a:latin typeface="Times New Roman"/>
                          <a:ea typeface="Times New Roman"/>
                        </a:rPr>
                        <a:t>f </a:t>
                      </a:r>
                      <a:r>
                        <a:rPr lang="en-US" sz="900" spc="-3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spc="-30" baseline="30000">
                          <a:latin typeface="Times New Roman"/>
                          <a:ea typeface="Times New Roman"/>
                        </a:rPr>
                        <a:t>(10)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087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9/89600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2857   15741   1080   19344   5788    5788 19344   1080   15741   2857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-173/14620 </a:t>
                      </a:r>
                      <a:r>
                        <a:rPr lang="en-US" sz="900" i="1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900" baseline="30000">
                          <a:latin typeface="Times New Roman"/>
                          <a:ea typeface="Times New Roman"/>
                        </a:rPr>
                        <a:t>11</a:t>
                      </a:r>
                      <a:r>
                        <a:rPr lang="en-US" sz="9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i="1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9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baseline="30000">
                          <a:latin typeface="Times New Roman"/>
                          <a:ea typeface="Times New Roman"/>
                        </a:rPr>
                        <a:t>(10)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599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spc="-30">
                          <a:latin typeface="Times New Roman"/>
                          <a:ea typeface="Times New Roman"/>
                        </a:rPr>
                        <a:t>5/299376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16067   106300   -48525   272400   -260550 427368  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-260550   272400   -48525    106300   16067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-1346350/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326918592 </a:t>
                      </a:r>
                      <a:r>
                        <a:rPr lang="en-US" sz="900" i="1">
                          <a:latin typeface="Times New Roman"/>
                          <a:ea typeface="Times New Roman"/>
                        </a:rPr>
                        <a:t>h</a:t>
                      </a:r>
                      <a:r>
                        <a:rPr lang="en-US" sz="900" baseline="30000">
                          <a:latin typeface="Times New Roman"/>
                          <a:ea typeface="Times New Roman"/>
                        </a:rPr>
                        <a:t>13</a:t>
                      </a:r>
                      <a:r>
                        <a:rPr lang="en-US" sz="9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900" i="1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90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900" baseline="30000">
                          <a:latin typeface="Times New Roman"/>
                          <a:ea typeface="Times New Roman"/>
                        </a:rPr>
                        <a:t>(12)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000" dirty="0" smtClean="0"/>
              <a:t>2. </a:t>
            </a:r>
            <a:r>
              <a:rPr lang="en-US" sz="2000" dirty="0" err="1" smtClean="0"/>
              <a:t>Pengukuran</a:t>
            </a:r>
            <a:r>
              <a:rPr lang="en-US" sz="2000" dirty="0" smtClean="0"/>
              <a:t> </a:t>
            </a:r>
            <a:r>
              <a:rPr lang="en-US" sz="2000" dirty="0" err="1" smtClean="0"/>
              <a:t>fluks</a:t>
            </a:r>
            <a:r>
              <a:rPr lang="en-US" sz="2000" dirty="0" smtClean="0"/>
              <a:t> </a:t>
            </a:r>
            <a:r>
              <a:rPr lang="en-US" sz="2000" dirty="0" err="1" smtClean="0"/>
              <a:t>panas</a:t>
            </a:r>
            <a:r>
              <a:rPr lang="en-US" sz="2000" dirty="0" smtClean="0"/>
              <a:t> </a:t>
            </a:r>
            <a:r>
              <a:rPr lang="en-US" sz="2000" dirty="0" err="1" smtClean="0"/>
              <a:t>matahari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:</a:t>
            </a:r>
          </a:p>
          <a:p>
            <a:pPr lvl="0">
              <a:buNone/>
            </a:pPr>
            <a:endParaRPr lang="en-US" sz="2000" dirty="0" smtClean="0"/>
          </a:p>
          <a:p>
            <a:pPr lvl="0">
              <a:buNone/>
            </a:pPr>
            <a:endParaRPr lang="en-US" sz="2000" dirty="0" smtClean="0"/>
          </a:p>
          <a:p>
            <a:pPr lvl="0">
              <a:buNone/>
            </a:pPr>
            <a:endParaRPr lang="en-US" sz="2000" dirty="0" smtClean="0"/>
          </a:p>
          <a:p>
            <a:pPr lvl="0">
              <a:buNone/>
            </a:pPr>
            <a:endParaRPr lang="en-US" sz="2000" dirty="0" smtClean="0"/>
          </a:p>
          <a:p>
            <a:pPr lvl="0">
              <a:buNone/>
            </a:pPr>
            <a:endParaRPr lang="en-US" sz="2000" dirty="0" smtClean="0"/>
          </a:p>
          <a:p>
            <a:pPr lvl="0">
              <a:buNone/>
            </a:pPr>
            <a:endParaRPr lang="en-US" sz="2000" dirty="0" smtClean="0"/>
          </a:p>
          <a:p>
            <a:pPr lvl="0">
              <a:buNone/>
            </a:pPr>
            <a:endParaRPr lang="en-US" sz="2000" dirty="0" smtClean="0"/>
          </a:p>
          <a:p>
            <a:pPr lvl="0">
              <a:buNone/>
            </a:pPr>
            <a:endParaRPr lang="en-US" sz="2000" dirty="0" smtClean="0"/>
          </a:p>
          <a:p>
            <a:pPr lvl="0">
              <a:buNone/>
            </a:pPr>
            <a:endParaRPr lang="en-US" sz="2000" dirty="0" smtClean="0"/>
          </a:p>
          <a:p>
            <a:pPr lvl="0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1371600"/>
          <a:ext cx="3200400" cy="2819406"/>
        </p:xfrm>
        <a:graphic>
          <a:graphicData uri="http://schemas.openxmlformats.org/drawingml/2006/table">
            <a:tbl>
              <a:tblPr/>
              <a:tblGrid>
                <a:gridCol w="1330740"/>
                <a:gridCol w="1869660"/>
              </a:tblGrid>
              <a:tr h="4154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err="1">
                          <a:latin typeface="Times New Roman"/>
                          <a:ea typeface="Times New Roman"/>
                        </a:rPr>
                        <a:t>Waktu</a:t>
                      </a: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, jam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err="1">
                          <a:latin typeface="Times New Roman"/>
                          <a:ea typeface="Times New Roman"/>
                        </a:rPr>
                        <a:t>Fluks</a:t>
                      </a: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000" dirty="0" err="1">
                          <a:latin typeface="Times New Roman"/>
                          <a:ea typeface="Times New Roman"/>
                        </a:rPr>
                        <a:t>panas</a:t>
                      </a: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000" i="1" dirty="0"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 err="1">
                          <a:latin typeface="Times New Roman"/>
                          <a:ea typeface="Times New Roman"/>
                        </a:rPr>
                        <a:t>kalori</a:t>
                      </a: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/cm/jam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</a:tr>
              <a:tr h="160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1.62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5.32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6.29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7.8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8.81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8.00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8.57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8.03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7.04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6.27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5.56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3.54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1.0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14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0.2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1649" name="Object 1"/>
          <p:cNvGraphicFramePr>
            <a:graphicFrameLocks noChangeAspect="1"/>
          </p:cNvGraphicFramePr>
          <p:nvPr/>
        </p:nvGraphicFramePr>
        <p:xfrm>
          <a:off x="5562600" y="5029200"/>
          <a:ext cx="1425511" cy="838200"/>
        </p:xfrm>
        <a:graphic>
          <a:graphicData uri="http://schemas.openxmlformats.org/presentationml/2006/ole">
            <p:oleObj spid="_x0000_s411649" name="Equation" r:id="rId3" imgW="787320" imgH="4698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1447800"/>
            <a:ext cx="426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 yang </a:t>
            </a:r>
            <a:r>
              <a:rPr lang="en-US" sz="2000" dirty="0" err="1" smtClean="0"/>
              <a:t>ditabulasikan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pengukuran</a:t>
            </a:r>
            <a:r>
              <a:rPr lang="en-US" sz="2000" dirty="0" smtClean="0"/>
              <a:t> </a:t>
            </a:r>
            <a:r>
              <a:rPr lang="en-US" sz="2000" dirty="0" err="1" smtClean="0"/>
              <a:t>fluks</a:t>
            </a:r>
            <a:r>
              <a:rPr lang="en-US" sz="2000" dirty="0" smtClean="0"/>
              <a:t> </a:t>
            </a:r>
            <a:r>
              <a:rPr lang="en-US" sz="2000" dirty="0" err="1" smtClean="0"/>
              <a:t>panas</a:t>
            </a:r>
            <a:r>
              <a:rPr lang="en-US" sz="2000" dirty="0" smtClean="0"/>
              <a:t> </a:t>
            </a:r>
            <a:r>
              <a:rPr lang="en-US" sz="2000" i="1" dirty="0" smtClean="0"/>
              <a:t>q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jam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permukaan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kolektor</a:t>
            </a:r>
            <a:r>
              <a:rPr lang="en-US" sz="2000" dirty="0" smtClean="0"/>
              <a:t>  </a:t>
            </a:r>
            <a:r>
              <a:rPr lang="en-US" sz="2000" dirty="0" err="1" smtClean="0"/>
              <a:t>sinar</a:t>
            </a:r>
            <a:r>
              <a:rPr lang="en-US" sz="2000" dirty="0" smtClean="0"/>
              <a:t> </a:t>
            </a:r>
            <a:r>
              <a:rPr lang="en-US" sz="2000" dirty="0" err="1" smtClean="0"/>
              <a:t>matahari</a:t>
            </a:r>
            <a:r>
              <a:rPr lang="en-US" sz="2000" dirty="0" smtClean="0"/>
              <a:t>. 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diminta</a:t>
            </a:r>
            <a:r>
              <a:rPr lang="en-US" sz="2000" dirty="0" smtClean="0"/>
              <a:t> </a:t>
            </a:r>
            <a:r>
              <a:rPr lang="en-US" sz="2000" dirty="0" err="1" smtClean="0"/>
              <a:t>memperkiraan</a:t>
            </a:r>
            <a:r>
              <a:rPr lang="en-US" sz="2000" dirty="0" smtClean="0"/>
              <a:t>  </a:t>
            </a:r>
            <a:r>
              <a:rPr lang="en-US" sz="2000" dirty="0" err="1" smtClean="0"/>
              <a:t>panas</a:t>
            </a:r>
            <a:r>
              <a:rPr lang="en-US" sz="2000" dirty="0" smtClean="0"/>
              <a:t> total yang </a:t>
            </a:r>
            <a:r>
              <a:rPr lang="en-US" sz="2000" dirty="0" err="1" smtClean="0"/>
              <a:t>diserap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panel </a:t>
            </a:r>
            <a:r>
              <a:rPr lang="en-US" sz="2000" dirty="0" err="1" smtClean="0"/>
              <a:t>kolektor</a:t>
            </a:r>
            <a:r>
              <a:rPr lang="en-US" sz="2000" dirty="0" smtClean="0"/>
              <a:t>  </a:t>
            </a:r>
            <a:r>
              <a:rPr lang="en-US" sz="2000" dirty="0" err="1" smtClean="0"/>
              <a:t>seluas</a:t>
            </a:r>
            <a:r>
              <a:rPr lang="en-US" sz="2000" dirty="0" smtClean="0"/>
              <a:t> 150.000 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14 jam. </a:t>
            </a:r>
          </a:p>
          <a:p>
            <a:r>
              <a:rPr lang="en-US" sz="2000" dirty="0" smtClean="0"/>
              <a:t>Panel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kemangkusan</a:t>
            </a:r>
            <a:r>
              <a:rPr lang="en-US" sz="2000" dirty="0" smtClean="0"/>
              <a:t> </a:t>
            </a:r>
            <a:r>
              <a:rPr lang="en-US" sz="2000" dirty="0" err="1" smtClean="0"/>
              <a:t>penyerapan</a:t>
            </a:r>
            <a:r>
              <a:rPr lang="en-US" sz="2000" dirty="0" smtClean="0"/>
              <a:t>  (</a:t>
            </a:r>
            <a:r>
              <a:rPr lang="en-US" sz="2000" i="1" dirty="0" smtClean="0"/>
              <a:t>absorption</a:t>
            </a:r>
            <a:r>
              <a:rPr lang="en-US" sz="2000" dirty="0" smtClean="0"/>
              <a:t>), </a:t>
            </a:r>
            <a:r>
              <a:rPr lang="en-US" sz="2000" i="1" dirty="0" err="1" smtClean="0"/>
              <a:t>e</a:t>
            </a:r>
            <a:r>
              <a:rPr lang="en-US" sz="2000" baseline="-25000" dirty="0" err="1" smtClean="0"/>
              <a:t>ab</a:t>
            </a:r>
            <a:r>
              <a:rPr lang="en-US" sz="2000" dirty="0" smtClean="0"/>
              <a:t>, </a:t>
            </a:r>
            <a:r>
              <a:rPr lang="en-US" sz="2000" dirty="0" err="1" smtClean="0"/>
              <a:t>sebesar</a:t>
            </a:r>
            <a:r>
              <a:rPr lang="en-US" sz="2000" dirty="0" smtClean="0"/>
              <a:t> 45%. </a:t>
            </a:r>
            <a:r>
              <a:rPr lang="en-US" sz="2000" dirty="0" err="1" smtClean="0"/>
              <a:t>Panas</a:t>
            </a:r>
            <a:r>
              <a:rPr lang="en-US" sz="2000" dirty="0" smtClean="0"/>
              <a:t> total  yang </a:t>
            </a:r>
            <a:r>
              <a:rPr lang="en-US" sz="2000" dirty="0" err="1" smtClean="0"/>
              <a:t>diserap</a:t>
            </a:r>
            <a:r>
              <a:rPr lang="en-US" sz="2000" dirty="0" smtClean="0"/>
              <a:t> </a:t>
            </a:r>
            <a:r>
              <a:rPr lang="en-US" sz="2000" dirty="0" err="1" smtClean="0"/>
              <a:t>diberikan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persamaan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Numerik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400" b="1" dirty="0" err="1" smtClean="0"/>
              <a:t>Metode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Pias</a:t>
            </a:r>
            <a:endParaRPr lang="en-US" sz="2400" b="1" dirty="0" smtClean="0"/>
          </a:p>
          <a:p>
            <a:pPr marL="514350" indent="-514350">
              <a:buNone/>
            </a:pPr>
            <a:r>
              <a:rPr lang="en-US" sz="2400" dirty="0" smtClean="0"/>
              <a:t>	 Daerah </a:t>
            </a:r>
            <a:r>
              <a:rPr lang="en-US" sz="2400" dirty="0" err="1" smtClean="0"/>
              <a:t>integrasi</a:t>
            </a:r>
            <a:r>
              <a:rPr lang="en-US" sz="2400" dirty="0" smtClean="0"/>
              <a:t> </a:t>
            </a:r>
            <a:r>
              <a:rPr lang="en-US" sz="2400" dirty="0" err="1" smtClean="0"/>
              <a:t>dibagi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sejumlah</a:t>
            </a:r>
            <a:r>
              <a:rPr lang="en-US" sz="2400" dirty="0" smtClean="0"/>
              <a:t> </a:t>
            </a:r>
            <a:r>
              <a:rPr lang="en-US" sz="2400" dirty="0" err="1" smtClean="0"/>
              <a:t>pias</a:t>
            </a:r>
            <a:r>
              <a:rPr lang="en-US" sz="2400" dirty="0" smtClean="0"/>
              <a:t> (</a:t>
            </a:r>
            <a:r>
              <a:rPr lang="en-US" sz="2400" i="1" dirty="0" smtClean="0"/>
              <a:t>strip</a:t>
            </a:r>
            <a:r>
              <a:rPr lang="en-US" sz="2400" dirty="0" smtClean="0"/>
              <a:t>) yang </a:t>
            </a:r>
            <a:r>
              <a:rPr lang="en-US" sz="2400" dirty="0" err="1" smtClean="0"/>
              <a:t>berbentuk</a:t>
            </a:r>
            <a:r>
              <a:rPr lang="en-US" sz="2400" dirty="0" smtClean="0"/>
              <a:t> </a:t>
            </a:r>
            <a:r>
              <a:rPr lang="en-US" sz="2400" dirty="0" err="1" smtClean="0"/>
              <a:t>segiempat</a:t>
            </a:r>
            <a:r>
              <a:rPr lang="en-US" sz="2400" dirty="0" smtClean="0"/>
              <a:t>. </a:t>
            </a:r>
            <a:r>
              <a:rPr lang="en-US" sz="2400" dirty="0" err="1" smtClean="0"/>
              <a:t>Luas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integrasi</a:t>
            </a:r>
            <a:r>
              <a:rPr lang="en-US" sz="2400" dirty="0" smtClean="0"/>
              <a:t> </a:t>
            </a:r>
            <a:r>
              <a:rPr lang="en-US" sz="2400" dirty="0" err="1" smtClean="0"/>
              <a:t>dihampiri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luas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pias</a:t>
            </a:r>
            <a:r>
              <a:rPr lang="en-US" sz="2400" dirty="0" smtClean="0"/>
              <a:t>.</a:t>
            </a:r>
          </a:p>
          <a:p>
            <a:pPr marL="514350" indent="-514350">
              <a:buAutoNum type="arabicPeriod" startAt="2"/>
            </a:pPr>
            <a:r>
              <a:rPr lang="en-US" sz="2400" b="1" dirty="0" err="1" smtClean="0"/>
              <a:t>Metode</a:t>
            </a:r>
            <a:r>
              <a:rPr lang="en-US" sz="2400" b="1" dirty="0" smtClean="0"/>
              <a:t> Newton-Cotes</a:t>
            </a:r>
          </a:p>
          <a:p>
            <a:pPr marL="514350" indent="-51435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i="1" dirty="0" smtClean="0"/>
              <a:t>integrand</a:t>
            </a:r>
            <a:r>
              <a:rPr lang="en-US" sz="2400" dirty="0" smtClean="0"/>
              <a:t>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</a:t>
            </a:r>
            <a:r>
              <a:rPr lang="en-US" sz="2400" dirty="0" err="1" smtClean="0"/>
              <a:t>dihampiri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polinom</a:t>
            </a:r>
            <a:r>
              <a:rPr lang="en-US" sz="2400" dirty="0" smtClean="0"/>
              <a:t> </a:t>
            </a:r>
            <a:r>
              <a:rPr lang="en-US" sz="2400" dirty="0" err="1" smtClean="0"/>
              <a:t>interpolasi</a:t>
            </a:r>
            <a:r>
              <a:rPr lang="en-US" sz="2400" dirty="0" smtClean="0"/>
              <a:t>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). </a:t>
            </a:r>
            <a:r>
              <a:rPr lang="en-US" sz="2400" dirty="0" err="1" smtClean="0"/>
              <a:t>Selanjutnya</a:t>
            </a:r>
            <a:r>
              <a:rPr lang="en-US" sz="2400" dirty="0" smtClean="0"/>
              <a:t>, </a:t>
            </a:r>
            <a:r>
              <a:rPr lang="en-US" sz="2400" dirty="0" err="1" smtClean="0"/>
              <a:t>integrasi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n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). </a:t>
            </a:r>
          </a:p>
          <a:p>
            <a:pPr marL="514350" indent="-514350">
              <a:buNone/>
            </a:pPr>
            <a:r>
              <a:rPr lang="en-US" sz="2400" b="1" dirty="0" smtClean="0"/>
              <a:t>3.    </a:t>
            </a:r>
            <a:r>
              <a:rPr lang="en-US" sz="2400" b="1" dirty="0" err="1" smtClean="0"/>
              <a:t>Kuadratur</a:t>
            </a:r>
            <a:r>
              <a:rPr lang="en-US" sz="2400" b="1" dirty="0" smtClean="0"/>
              <a:t> Gauss.</a:t>
            </a:r>
          </a:p>
          <a:p>
            <a:pPr marL="514350" indent="-51435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Nilai</a:t>
            </a:r>
            <a:r>
              <a:rPr lang="en-US" sz="2400" dirty="0" smtClean="0"/>
              <a:t> integral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mengevaluasi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sejumlah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selang</a:t>
            </a:r>
            <a:r>
              <a:rPr lang="en-US" sz="2400" dirty="0" smtClean="0"/>
              <a:t> [-1, 1], </a:t>
            </a:r>
            <a:r>
              <a:rPr lang="en-US" sz="2400" dirty="0" err="1" smtClean="0"/>
              <a:t>mengalikannya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,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menjumlahkan</a:t>
            </a:r>
            <a:r>
              <a:rPr lang="en-US" sz="2400" dirty="0" smtClean="0"/>
              <a:t> </a:t>
            </a:r>
            <a:r>
              <a:rPr lang="en-US" sz="2400" dirty="0" err="1" smtClean="0"/>
              <a:t>keseluruhan</a:t>
            </a:r>
            <a:r>
              <a:rPr lang="en-US" sz="2400" dirty="0" smtClean="0"/>
              <a:t> </a:t>
            </a:r>
            <a:r>
              <a:rPr lang="en-US" sz="2400" dirty="0" err="1" smtClean="0"/>
              <a:t>perhitungan</a:t>
            </a:r>
            <a:r>
              <a:rPr lang="en-US" sz="2400" dirty="0" smtClean="0"/>
              <a:t>.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 smtClean="0"/>
              <a:t>Metode-Metode</a:t>
            </a:r>
            <a:r>
              <a:rPr lang="en-US" dirty="0" smtClean="0"/>
              <a:t> </a:t>
            </a:r>
            <a:r>
              <a:rPr lang="en-US" dirty="0" err="1" smtClean="0"/>
              <a:t>Pias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Selang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integrasi</a:t>
            </a:r>
            <a:r>
              <a:rPr lang="en-US" sz="2400" dirty="0" smtClean="0"/>
              <a:t> [</a:t>
            </a:r>
            <a:r>
              <a:rPr lang="en-US" sz="2400" i="1" dirty="0" smtClean="0"/>
              <a:t>a, b</a:t>
            </a:r>
            <a:r>
              <a:rPr lang="en-US" sz="2400" dirty="0" smtClean="0"/>
              <a:t>]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pias</a:t>
            </a:r>
            <a:r>
              <a:rPr lang="en-US" sz="2400" dirty="0" smtClean="0"/>
              <a:t> (</a:t>
            </a:r>
            <a:r>
              <a:rPr lang="en-US" sz="2400" i="1" dirty="0" smtClean="0"/>
              <a:t>strip</a:t>
            </a:r>
            <a:r>
              <a:rPr lang="en-US" sz="2400" dirty="0" smtClean="0"/>
              <a:t>)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segmen</a:t>
            </a:r>
            <a:r>
              <a:rPr lang="en-US" sz="2400" dirty="0" smtClean="0"/>
              <a:t>. </a:t>
            </a:r>
            <a:r>
              <a:rPr lang="en-US" sz="2400" dirty="0" err="1" smtClean="0"/>
              <a:t>Lebar</a:t>
            </a:r>
            <a:r>
              <a:rPr lang="en-US" sz="2400" dirty="0" smtClean="0"/>
              <a:t> </a:t>
            </a:r>
            <a:r>
              <a:rPr lang="en-US" sz="2400" dirty="0" err="1" smtClean="0"/>
              <a:t>tiap</a:t>
            </a:r>
            <a:r>
              <a:rPr lang="en-US" sz="2400" dirty="0" smtClean="0"/>
              <a:t> </a:t>
            </a:r>
            <a:r>
              <a:rPr lang="en-US" sz="2400" dirty="0" err="1" smtClean="0"/>
              <a:t>pias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absis</a:t>
            </a:r>
            <a:r>
              <a:rPr lang="en-US" sz="2400" dirty="0" smtClean="0"/>
              <a:t> </a:t>
            </a:r>
            <a:r>
              <a:rPr lang="en-US" sz="2400" dirty="0" err="1" smtClean="0"/>
              <a:t>pias</a:t>
            </a:r>
            <a:r>
              <a:rPr lang="en-US" sz="2400" dirty="0" smtClean="0"/>
              <a:t> </a:t>
            </a:r>
            <a:r>
              <a:rPr lang="en-US" sz="2400" dirty="0" err="1" smtClean="0"/>
              <a:t>dinyatakan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r</a:t>
            </a:r>
            <a:r>
              <a:rPr lang="en-US" sz="2400" dirty="0" smtClean="0"/>
              <a:t>  =  </a:t>
            </a:r>
            <a:r>
              <a:rPr lang="en-US" sz="2400" i="1" dirty="0" smtClean="0"/>
              <a:t>a</a:t>
            </a:r>
            <a:r>
              <a:rPr lang="en-US" sz="2400" dirty="0" smtClean="0"/>
              <a:t> + </a:t>
            </a:r>
            <a:r>
              <a:rPr lang="en-US" sz="2400" i="1" dirty="0" err="1" smtClean="0"/>
              <a:t>rh</a:t>
            </a:r>
            <a:r>
              <a:rPr lang="en-US" sz="2400" dirty="0" smtClean="0"/>
              <a:t>,	  </a:t>
            </a:r>
            <a:r>
              <a:rPr lang="en-US" sz="2400" i="1" dirty="0" smtClean="0"/>
              <a:t>r</a:t>
            </a:r>
            <a:r>
              <a:rPr lang="en-US" sz="2400" dirty="0" smtClean="0"/>
              <a:t> = 0, 1, 2, ..., </a:t>
            </a:r>
            <a:r>
              <a:rPr lang="en-US" sz="2400" i="1" dirty="0" smtClean="0"/>
              <a:t>n</a:t>
            </a: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 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absis</a:t>
            </a:r>
            <a:r>
              <a:rPr lang="en-US" sz="2400" dirty="0" smtClean="0"/>
              <a:t> </a:t>
            </a:r>
            <a:r>
              <a:rPr lang="en-US" sz="2400" dirty="0" err="1" smtClean="0"/>
              <a:t>pias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endParaRPr lang="en-US" sz="2400" dirty="0" smtClean="0"/>
          </a:p>
          <a:p>
            <a:pPr>
              <a:buNone/>
            </a:pPr>
            <a:r>
              <a:rPr lang="en-US" sz="2400" i="1" dirty="0" smtClean="0"/>
              <a:t>		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r</a:t>
            </a:r>
            <a:r>
              <a:rPr lang="en-US" sz="2400" dirty="0" smtClean="0"/>
              <a:t>  =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r</a:t>
            </a:r>
            <a:r>
              <a:rPr lang="en-US" sz="2400" dirty="0" smtClean="0"/>
              <a:t>)	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2673" name="Object 1"/>
          <p:cNvGraphicFramePr>
            <a:graphicFrameLocks noChangeAspect="1"/>
          </p:cNvGraphicFramePr>
          <p:nvPr/>
        </p:nvGraphicFramePr>
        <p:xfrm>
          <a:off x="1828800" y="2743200"/>
          <a:ext cx="989012" cy="705101"/>
        </p:xfrm>
        <a:graphic>
          <a:graphicData uri="http://schemas.openxmlformats.org/presentationml/2006/ole">
            <p:oleObj spid="_x0000_s412673" name="Equation" r:id="rId3" imgW="507960" imgH="355320" progId="Equation.3">
              <p:embed/>
            </p:oleObj>
          </a:graphicData>
        </a:graphic>
      </p:graphicFrame>
      <p:grpSp>
        <p:nvGrpSpPr>
          <p:cNvPr id="412675" name="Group 3"/>
          <p:cNvGrpSpPr>
            <a:grpSpLocks/>
          </p:cNvGrpSpPr>
          <p:nvPr/>
        </p:nvGrpSpPr>
        <p:grpSpPr bwMode="auto">
          <a:xfrm>
            <a:off x="5486400" y="3810000"/>
            <a:ext cx="3657600" cy="2895600"/>
            <a:chOff x="4644" y="10139"/>
            <a:chExt cx="4323" cy="3121"/>
          </a:xfrm>
        </p:grpSpPr>
        <p:sp>
          <p:nvSpPr>
            <p:cNvPr id="412676" name="Arc 4"/>
            <p:cNvSpPr>
              <a:spLocks/>
            </p:cNvSpPr>
            <p:nvPr/>
          </p:nvSpPr>
          <p:spPr bwMode="auto">
            <a:xfrm flipH="1">
              <a:off x="5544" y="10495"/>
              <a:ext cx="2306" cy="125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77" name="Line 5"/>
            <p:cNvSpPr>
              <a:spLocks noChangeShapeType="1"/>
            </p:cNvSpPr>
            <p:nvPr/>
          </p:nvSpPr>
          <p:spPr bwMode="auto">
            <a:xfrm>
              <a:off x="6282" y="10845"/>
              <a:ext cx="1" cy="1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78" name="Line 6"/>
            <p:cNvSpPr>
              <a:spLocks noChangeShapeType="1"/>
            </p:cNvSpPr>
            <p:nvPr/>
          </p:nvSpPr>
          <p:spPr bwMode="auto">
            <a:xfrm>
              <a:off x="5142" y="10243"/>
              <a:ext cx="1" cy="2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79" name="Line 7"/>
            <p:cNvSpPr>
              <a:spLocks noChangeShapeType="1"/>
            </p:cNvSpPr>
            <p:nvPr/>
          </p:nvSpPr>
          <p:spPr bwMode="auto">
            <a:xfrm>
              <a:off x="4882" y="12359"/>
              <a:ext cx="376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sm"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80" name="Line 8"/>
            <p:cNvSpPr>
              <a:spLocks noChangeShapeType="1"/>
            </p:cNvSpPr>
            <p:nvPr/>
          </p:nvSpPr>
          <p:spPr bwMode="auto">
            <a:xfrm>
              <a:off x="5641" y="11444"/>
              <a:ext cx="1" cy="9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81" name="Line 9"/>
            <p:cNvSpPr>
              <a:spLocks noChangeShapeType="1"/>
            </p:cNvSpPr>
            <p:nvPr/>
          </p:nvSpPr>
          <p:spPr bwMode="auto">
            <a:xfrm>
              <a:off x="5948" y="11040"/>
              <a:ext cx="1" cy="13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82" name="Line 10"/>
            <p:cNvSpPr>
              <a:spLocks noChangeShapeType="1"/>
            </p:cNvSpPr>
            <p:nvPr/>
          </p:nvSpPr>
          <p:spPr bwMode="auto">
            <a:xfrm flipV="1">
              <a:off x="7001" y="10596"/>
              <a:ext cx="1" cy="17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83" name="Line 11"/>
            <p:cNvSpPr>
              <a:spLocks noChangeShapeType="1"/>
            </p:cNvSpPr>
            <p:nvPr/>
          </p:nvSpPr>
          <p:spPr bwMode="auto">
            <a:xfrm flipV="1">
              <a:off x="7337" y="10529"/>
              <a:ext cx="1" cy="18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84" name="Line 12"/>
            <p:cNvSpPr>
              <a:spLocks noChangeShapeType="1"/>
            </p:cNvSpPr>
            <p:nvPr/>
          </p:nvSpPr>
          <p:spPr bwMode="auto">
            <a:xfrm>
              <a:off x="5663" y="11833"/>
              <a:ext cx="27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85" name="Line 13"/>
            <p:cNvSpPr>
              <a:spLocks noChangeShapeType="1"/>
            </p:cNvSpPr>
            <p:nvPr/>
          </p:nvSpPr>
          <p:spPr bwMode="auto">
            <a:xfrm>
              <a:off x="5988" y="11833"/>
              <a:ext cx="27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86" name="Line 14"/>
            <p:cNvSpPr>
              <a:spLocks noChangeShapeType="1"/>
            </p:cNvSpPr>
            <p:nvPr/>
          </p:nvSpPr>
          <p:spPr bwMode="auto">
            <a:xfrm>
              <a:off x="7026" y="11839"/>
              <a:ext cx="3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87" name="Text Box 15"/>
            <p:cNvSpPr txBox="1">
              <a:spLocks noChangeArrowheads="1"/>
            </p:cNvSpPr>
            <p:nvPr/>
          </p:nvSpPr>
          <p:spPr bwMode="auto">
            <a:xfrm>
              <a:off x="4644" y="10194"/>
              <a:ext cx="497" cy="484"/>
            </a:xfrm>
            <a:prstGeom prst="rect">
              <a:avLst/>
            </a:prstGeom>
            <a:noFill/>
            <a:ln w="6350">
              <a:noFill/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688" name="Text Box 16"/>
            <p:cNvSpPr txBox="1">
              <a:spLocks noChangeArrowheads="1"/>
            </p:cNvSpPr>
            <p:nvPr/>
          </p:nvSpPr>
          <p:spPr bwMode="auto">
            <a:xfrm>
              <a:off x="7741" y="10450"/>
              <a:ext cx="1071" cy="484"/>
            </a:xfrm>
            <a:prstGeom prst="rect">
              <a:avLst/>
            </a:prstGeom>
            <a:noFill/>
            <a:ln w="6350">
              <a:noFill/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y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=</a:t>
              </a: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</a:t>
              </a: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x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689" name="Text Box 17"/>
            <p:cNvSpPr txBox="1">
              <a:spLocks noChangeArrowheads="1"/>
            </p:cNvSpPr>
            <p:nvPr/>
          </p:nvSpPr>
          <p:spPr bwMode="auto">
            <a:xfrm>
              <a:off x="6524" y="10247"/>
              <a:ext cx="702" cy="485"/>
            </a:xfrm>
            <a:prstGeom prst="rect">
              <a:avLst/>
            </a:prstGeom>
            <a:noFill/>
            <a:ln w="6350">
              <a:noFill/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</a:t>
              </a:r>
              <a:r>
                <a:rPr kumimoji="0" lang="en-US" sz="1100" b="0" i="1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r>
                <a:rPr kumimoji="0" lang="en-US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690" name="Text Box 18"/>
            <p:cNvSpPr txBox="1">
              <a:spLocks noChangeArrowheads="1"/>
            </p:cNvSpPr>
            <p:nvPr/>
          </p:nvSpPr>
          <p:spPr bwMode="auto">
            <a:xfrm>
              <a:off x="7146" y="10139"/>
              <a:ext cx="497" cy="484"/>
            </a:xfrm>
            <a:prstGeom prst="rect">
              <a:avLst/>
            </a:prstGeom>
            <a:noFill/>
            <a:ln w="6350">
              <a:noFill/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</a:t>
              </a:r>
              <a:r>
                <a:rPr kumimoji="0" lang="en-US" sz="1100" b="0" i="1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691" name="Text Box 19"/>
            <p:cNvSpPr txBox="1">
              <a:spLocks noChangeArrowheads="1"/>
            </p:cNvSpPr>
            <p:nvPr/>
          </p:nvSpPr>
          <p:spPr bwMode="auto">
            <a:xfrm>
              <a:off x="5955" y="10490"/>
              <a:ext cx="496" cy="484"/>
            </a:xfrm>
            <a:prstGeom prst="rect">
              <a:avLst/>
            </a:prstGeom>
            <a:noFill/>
            <a:ln w="6350">
              <a:noFill/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</a:t>
              </a:r>
              <a:r>
                <a:rPr kumimoji="0" lang="en-US" sz="11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692" name="Text Box 20"/>
            <p:cNvSpPr txBox="1">
              <a:spLocks noChangeArrowheads="1"/>
            </p:cNvSpPr>
            <p:nvPr/>
          </p:nvSpPr>
          <p:spPr bwMode="auto">
            <a:xfrm>
              <a:off x="5597" y="10691"/>
              <a:ext cx="497" cy="484"/>
            </a:xfrm>
            <a:prstGeom prst="rect">
              <a:avLst/>
            </a:prstGeom>
            <a:noFill/>
            <a:ln w="6350">
              <a:noFill/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</a:t>
              </a:r>
              <a:r>
                <a:rPr kumimoji="0" lang="en-US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693" name="Text Box 21"/>
            <p:cNvSpPr txBox="1">
              <a:spLocks noChangeArrowheads="1"/>
            </p:cNvSpPr>
            <p:nvPr/>
          </p:nvSpPr>
          <p:spPr bwMode="auto">
            <a:xfrm>
              <a:off x="5293" y="11081"/>
              <a:ext cx="496" cy="484"/>
            </a:xfrm>
            <a:prstGeom prst="rect">
              <a:avLst/>
            </a:prstGeom>
            <a:noFill/>
            <a:ln w="6350">
              <a:noFill/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</a:t>
              </a:r>
              <a:r>
                <a:rPr kumimoji="0" lang="en-US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694" name="Text Box 22"/>
            <p:cNvSpPr txBox="1">
              <a:spLocks noChangeArrowheads="1"/>
            </p:cNvSpPr>
            <p:nvPr/>
          </p:nvSpPr>
          <p:spPr bwMode="auto">
            <a:xfrm>
              <a:off x="6967" y="11834"/>
              <a:ext cx="497" cy="485"/>
            </a:xfrm>
            <a:prstGeom prst="rect">
              <a:avLst/>
            </a:prstGeom>
            <a:noFill/>
            <a:ln w="6350">
              <a:noFill/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695" name="Text Box 23"/>
            <p:cNvSpPr txBox="1">
              <a:spLocks noChangeArrowheads="1"/>
            </p:cNvSpPr>
            <p:nvPr/>
          </p:nvSpPr>
          <p:spPr bwMode="auto">
            <a:xfrm>
              <a:off x="5875" y="11861"/>
              <a:ext cx="497" cy="484"/>
            </a:xfrm>
            <a:prstGeom prst="rect">
              <a:avLst/>
            </a:prstGeom>
            <a:noFill/>
            <a:ln w="6350">
              <a:noFill/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696" name="Text Box 24"/>
            <p:cNvSpPr txBox="1">
              <a:spLocks noChangeArrowheads="1"/>
            </p:cNvSpPr>
            <p:nvPr/>
          </p:nvSpPr>
          <p:spPr bwMode="auto">
            <a:xfrm>
              <a:off x="5584" y="11861"/>
              <a:ext cx="497" cy="484"/>
            </a:xfrm>
            <a:prstGeom prst="rect">
              <a:avLst/>
            </a:prstGeom>
            <a:noFill/>
            <a:ln w="6350">
              <a:noFill/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697" name="Text Box 25"/>
            <p:cNvSpPr txBox="1">
              <a:spLocks noChangeArrowheads="1"/>
            </p:cNvSpPr>
            <p:nvPr/>
          </p:nvSpPr>
          <p:spPr bwMode="auto">
            <a:xfrm>
              <a:off x="8470" y="12238"/>
              <a:ext cx="497" cy="484"/>
            </a:xfrm>
            <a:prstGeom prst="rect">
              <a:avLst/>
            </a:prstGeom>
            <a:noFill/>
            <a:ln w="6350">
              <a:noFill/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698" name="Text Box 26"/>
            <p:cNvSpPr txBox="1">
              <a:spLocks noChangeArrowheads="1"/>
            </p:cNvSpPr>
            <p:nvPr/>
          </p:nvSpPr>
          <p:spPr bwMode="auto">
            <a:xfrm>
              <a:off x="5172" y="12292"/>
              <a:ext cx="3500" cy="484"/>
            </a:xfrm>
            <a:prstGeom prst="rect">
              <a:avLst/>
            </a:prstGeom>
            <a:noFill/>
            <a:ln w="6350">
              <a:noFill/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a = </a:t>
              </a: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x</a:t>
              </a:r>
              <a:r>
                <a:rPr kumimoji="0" lang="en-US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x</a:t>
              </a:r>
              <a:r>
                <a:rPr kumimoji="0" lang="en-US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x</a:t>
              </a:r>
              <a:r>
                <a:rPr kumimoji="0" lang="en-US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</a:t>
              </a: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x</a:t>
              </a:r>
              <a:r>
                <a:rPr kumimoji="0" lang="en-US" sz="1100" b="0" i="1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r>
                <a:rPr kumimoji="0" lang="en-US" sz="11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-1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x</a:t>
              </a:r>
              <a:r>
                <a:rPr kumimoji="0" lang="en-US" sz="1100" b="0" i="1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=</a:t>
              </a:r>
              <a:r>
                <a:rPr kumimoji="0" lang="en-US" sz="11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699" name="Text Box 27"/>
            <p:cNvSpPr txBox="1">
              <a:spLocks noChangeArrowheads="1"/>
            </p:cNvSpPr>
            <p:nvPr/>
          </p:nvSpPr>
          <p:spPr bwMode="auto">
            <a:xfrm>
              <a:off x="5559" y="12776"/>
              <a:ext cx="2814" cy="484"/>
            </a:xfrm>
            <a:prstGeom prst="rect">
              <a:avLst/>
            </a:prstGeom>
            <a:noFill/>
            <a:ln w="6350">
              <a:noFill/>
              <a:prstDash val="sysDot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Gambar 6.2</a:t>
              </a: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Metode pias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715000" y="1371601"/>
          <a:ext cx="2819400" cy="2209802"/>
        </p:xfrm>
        <a:graphic>
          <a:graphicData uri="http://schemas.openxmlformats.org/drawingml/2006/table">
            <a:tbl>
              <a:tblPr/>
              <a:tblGrid>
                <a:gridCol w="593614"/>
                <a:gridCol w="1038560"/>
                <a:gridCol w="1187226"/>
              </a:tblGrid>
              <a:tr h="2428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i="1" dirty="0">
                          <a:latin typeface="Times New Roman"/>
                          <a:ea typeface="Times New Roman"/>
                        </a:rPr>
                        <a:t>r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i="1" dirty="0" err="1"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en-US" sz="1000" i="1" baseline="-25000" dirty="0" err="1">
                          <a:latin typeface="Times New Roman"/>
                          <a:ea typeface="Times New Roman"/>
                        </a:rPr>
                        <a:t>r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i="1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1000" i="1" baseline="-25000">
                          <a:latin typeface="Times New Roman"/>
                          <a:ea typeface="Times New Roman"/>
                        </a:rPr>
                        <a:t>r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CCCCCC"/>
                      </a:bgClr>
                    </a:pattFill>
                  </a:tcPr>
                </a:tc>
              </a:tr>
              <a:tr h="2185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en-US" sz="900" baseline="-25000"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900" baseline="-25000"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en-US" sz="900" baseline="-2500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900" baseline="-2500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en-US" sz="900" baseline="-2500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900" baseline="-2500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en-US" sz="900" baseline="-2500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900" baseline="-2500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en-US" sz="900" baseline="-2500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900" baseline="-2500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...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...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</a:rPr>
                        <a:t>...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en-US" sz="900">
                          <a:latin typeface="Times New Roman"/>
                          <a:ea typeface="Times New Roman"/>
                        </a:rPr>
                        <a:t>-2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en-US" sz="900" i="1" baseline="-25000"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en-US" sz="900" baseline="-25000">
                          <a:latin typeface="Times New Roman"/>
                          <a:ea typeface="Times New Roman"/>
                        </a:rPr>
                        <a:t>-2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900" i="1" baseline="-25000"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en-US" sz="900" baseline="-25000">
                          <a:latin typeface="Times New Roman"/>
                          <a:ea typeface="Times New Roman"/>
                        </a:rPr>
                        <a:t>-2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en-US" sz="900">
                          <a:latin typeface="Times New Roman"/>
                          <a:ea typeface="Times New Roman"/>
                        </a:rPr>
                        <a:t>-1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en-US" sz="900" i="1" baseline="-25000"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en-US" sz="900" baseline="-25000">
                          <a:latin typeface="Times New Roman"/>
                          <a:ea typeface="Times New Roman"/>
                        </a:rPr>
                        <a:t>-1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900" i="1" baseline="-25000"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en-US" sz="900" baseline="-25000">
                          <a:latin typeface="Times New Roman"/>
                          <a:ea typeface="Times New Roman"/>
                        </a:rPr>
                        <a:t>-1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5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>
                          <a:latin typeface="Times New Roman"/>
                          <a:ea typeface="Times New Roman"/>
                        </a:rPr>
                        <a:t>n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>
                          <a:latin typeface="Times New Roman"/>
                          <a:ea typeface="Times New Roman"/>
                        </a:rPr>
                        <a:t>x</a:t>
                      </a:r>
                      <a:r>
                        <a:rPr lang="en-US" sz="900" i="1" baseline="-25000">
                          <a:latin typeface="Times New Roman"/>
                          <a:ea typeface="Times New Roman"/>
                        </a:rPr>
                        <a:t>n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900" i="1" dirty="0"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900" i="1" baseline="-25000" dirty="0">
                          <a:latin typeface="Times New Roman"/>
                          <a:ea typeface="Times New Roman"/>
                        </a:rPr>
                        <a:t>n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Kaidah</a:t>
            </a:r>
            <a:r>
              <a:rPr lang="en-US" sz="2800" dirty="0" smtClean="0"/>
              <a:t> </a:t>
            </a:r>
            <a:r>
              <a:rPr lang="en-US" sz="2800" dirty="0" err="1" smtClean="0"/>
              <a:t>integrasi</a:t>
            </a:r>
            <a:r>
              <a:rPr lang="en-US" sz="2800" dirty="0" smtClean="0"/>
              <a:t> </a:t>
            </a:r>
            <a:r>
              <a:rPr lang="en-US" sz="2800" dirty="0" err="1" smtClean="0"/>
              <a:t>numerik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diturunkan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pias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:</a:t>
            </a:r>
          </a:p>
          <a:p>
            <a:pPr marL="808038" lvl="0" indent="-457200">
              <a:buFont typeface="+mj-lt"/>
              <a:buAutoNum type="arabicPeriod"/>
            </a:pPr>
            <a:r>
              <a:rPr lang="en-US" sz="2800" dirty="0" err="1" smtClean="0"/>
              <a:t>Kaidah</a:t>
            </a:r>
            <a:r>
              <a:rPr lang="en-US" sz="2800" dirty="0" smtClean="0"/>
              <a:t> </a:t>
            </a:r>
            <a:r>
              <a:rPr lang="en-US" sz="2800" dirty="0" err="1" smtClean="0"/>
              <a:t>segiempat</a:t>
            </a:r>
            <a:r>
              <a:rPr lang="en-US" sz="2800" dirty="0" smtClean="0"/>
              <a:t> (</a:t>
            </a:r>
            <a:r>
              <a:rPr lang="en-US" sz="2800" i="1" dirty="0" smtClean="0"/>
              <a:t>rectangle rule</a:t>
            </a:r>
            <a:r>
              <a:rPr lang="en-US" sz="2800" dirty="0" smtClean="0"/>
              <a:t>)</a:t>
            </a:r>
          </a:p>
          <a:p>
            <a:pPr marL="808038" lvl="0" indent="-457200">
              <a:buFont typeface="+mj-lt"/>
              <a:buAutoNum type="arabicPeriod"/>
            </a:pPr>
            <a:r>
              <a:rPr lang="en-US" sz="2800" dirty="0" err="1" smtClean="0"/>
              <a:t>Kaidah</a:t>
            </a:r>
            <a:r>
              <a:rPr lang="en-US" sz="2800" dirty="0" smtClean="0"/>
              <a:t> </a:t>
            </a:r>
            <a:r>
              <a:rPr lang="en-US" sz="2800" dirty="0" err="1" smtClean="0"/>
              <a:t>trapesium</a:t>
            </a:r>
            <a:r>
              <a:rPr lang="en-US" sz="2800" dirty="0" smtClean="0"/>
              <a:t> (</a:t>
            </a:r>
            <a:r>
              <a:rPr lang="en-US" sz="2800" i="1" dirty="0" smtClean="0"/>
              <a:t>trapezoidal rule</a:t>
            </a:r>
            <a:r>
              <a:rPr lang="en-US" sz="2800" dirty="0" smtClean="0"/>
              <a:t>)</a:t>
            </a:r>
          </a:p>
          <a:p>
            <a:pPr marL="808038" lvl="0" indent="-457200">
              <a:buFont typeface="+mj-lt"/>
              <a:buAutoNum type="arabicPeriod"/>
            </a:pPr>
            <a:r>
              <a:rPr lang="en-US" sz="2800" dirty="0" err="1" smtClean="0"/>
              <a:t>Kaidah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</a:t>
            </a:r>
            <a:r>
              <a:rPr lang="en-US" sz="2800" dirty="0" err="1" smtClean="0"/>
              <a:t>tengah</a:t>
            </a:r>
            <a:r>
              <a:rPr lang="en-US" sz="2800" dirty="0" smtClean="0"/>
              <a:t> (</a:t>
            </a:r>
            <a:r>
              <a:rPr lang="en-US" sz="2800" i="1" dirty="0" smtClean="0"/>
              <a:t>midpoint rule</a:t>
            </a:r>
            <a:r>
              <a:rPr lang="en-US" sz="2800" dirty="0" smtClean="0"/>
              <a:t>)</a:t>
            </a:r>
          </a:p>
          <a:p>
            <a:pPr marL="808038" lvl="0" indent="-457200">
              <a:buFont typeface="+mj-lt"/>
              <a:buAutoNum type="arabicPeriod"/>
            </a:pPr>
            <a:endParaRPr lang="en-US" sz="2800" dirty="0" smtClean="0"/>
          </a:p>
          <a:p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kaidah</a:t>
            </a:r>
            <a:r>
              <a:rPr lang="en-US" sz="2800" dirty="0" smtClean="0"/>
              <a:t> </a:t>
            </a:r>
            <a:r>
              <a:rPr lang="en-US" sz="2800" dirty="0" err="1" smtClean="0"/>
              <a:t>pertama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hakekatnya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,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penurunan</a:t>
            </a:r>
            <a:r>
              <a:rPr lang="en-US" sz="2800" dirty="0" smtClean="0"/>
              <a:t> </a:t>
            </a:r>
            <a:r>
              <a:rPr lang="en-US" sz="2800" dirty="0" err="1" smtClean="0"/>
              <a:t>rumusnya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berbeda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Kaidah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ketiga</a:t>
            </a:r>
            <a:r>
              <a:rPr lang="en-US" sz="2800" dirty="0" smtClean="0"/>
              <a:t>, </a:t>
            </a:r>
            <a:r>
              <a:rPr lang="en-US" sz="2800" dirty="0" err="1" smtClean="0"/>
              <a:t>kaidah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</a:t>
            </a:r>
            <a:r>
              <a:rPr lang="en-US" sz="2800" dirty="0" err="1" smtClean="0"/>
              <a:t>tengah</a:t>
            </a:r>
            <a:r>
              <a:rPr lang="en-US" sz="2800" dirty="0" smtClean="0"/>
              <a:t>,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kompromi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memperoleh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hampiran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baik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 </a:t>
            </a:r>
          </a:p>
          <a:p>
            <a:pPr marL="808038" lvl="0" indent="-808038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IF4058 Topik Khusus Informatika I: Metode  Numerik/Teknik Informatika ITB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F347-2177-4539-9195-2E0D0E2C8E9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1910</Words>
  <Application>Microsoft Office PowerPoint</Application>
  <PresentationFormat>On-screen Show (4:3)</PresentationFormat>
  <Paragraphs>467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Office Theme</vt:lpstr>
      <vt:lpstr>Equation</vt:lpstr>
      <vt:lpstr>Document</vt:lpstr>
      <vt:lpstr>Microsoft Office Visio Drawing</vt:lpstr>
      <vt:lpstr>Microsoft Office Word Document</vt:lpstr>
      <vt:lpstr>Integrasi Numerik (Bag. 1)</vt:lpstr>
      <vt:lpstr>Persoalan Integrasi Numerik</vt:lpstr>
      <vt:lpstr>Slide 3</vt:lpstr>
      <vt:lpstr>Tafsir  Geometri Integral Tentu</vt:lpstr>
      <vt:lpstr>Contoh persoalan integral </vt:lpstr>
      <vt:lpstr>Slide 6</vt:lpstr>
      <vt:lpstr>Klasifikasi Metode Integrasi Numerik</vt:lpstr>
      <vt:lpstr>Metode-Metode Pias</vt:lpstr>
      <vt:lpstr>Slide 9</vt:lpstr>
      <vt:lpstr>Kaidah Segiempat (Rectangle Rule)</vt:lpstr>
      <vt:lpstr>Slide 11</vt:lpstr>
      <vt:lpstr>Slide 12</vt:lpstr>
      <vt:lpstr>Slide 13</vt:lpstr>
      <vt:lpstr>Kaidah Trapesium </vt:lpstr>
      <vt:lpstr>Slide 15</vt:lpstr>
      <vt:lpstr>Slide 16</vt:lpstr>
      <vt:lpstr>Kaidah Titik Tengah</vt:lpstr>
      <vt:lpstr>Slide 18</vt:lpstr>
      <vt:lpstr>Slide 19</vt:lpstr>
      <vt:lpstr>Slide 20</vt:lpstr>
      <vt:lpstr>Slide 21</vt:lpstr>
      <vt:lpstr>Slide 22</vt:lpstr>
      <vt:lpstr>Galat Metode-Metode Pias</vt:lpstr>
      <vt:lpstr>Slide 24</vt:lpstr>
      <vt:lpstr>Slide 25</vt:lpstr>
      <vt:lpstr>Slide 26</vt:lpstr>
      <vt:lpstr>Slide 27</vt:lpstr>
      <vt:lpstr>Metode-Metode Newton-Cotes</vt:lpstr>
      <vt:lpstr>Slide 29</vt:lpstr>
      <vt:lpstr>Kaidah Trapesium (lagi)</vt:lpstr>
      <vt:lpstr>Slide 31</vt:lpstr>
      <vt:lpstr>Slide 32</vt:lpstr>
      <vt:lpstr>Kaidah Simpson 1/3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Kaidah Simpson 3/8</vt:lpstr>
      <vt:lpstr>Slide 48</vt:lpstr>
      <vt:lpstr>Slide 49</vt:lpstr>
      <vt:lpstr>Slide 50</vt:lpstr>
      <vt:lpstr>Slide 51</vt:lpstr>
      <vt:lpstr>Metode Integrasi Numerik Untuk h yang Berbeda-beda</vt:lpstr>
      <vt:lpstr>Bentuk Umum Metode Newton-Cotes</vt:lpstr>
    </vt:vector>
  </TitlesOfParts>
  <Company>stei-itb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Deret Taylor dan Teori Galat</dc:title>
  <dc:creator>rn</dc:creator>
  <cp:lastModifiedBy>rn</cp:lastModifiedBy>
  <cp:revision>191</cp:revision>
  <dcterms:created xsi:type="dcterms:W3CDTF">2011-01-21T04:09:15Z</dcterms:created>
  <dcterms:modified xsi:type="dcterms:W3CDTF">2011-03-29T09:13:37Z</dcterms:modified>
</cp:coreProperties>
</file>