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2" r:id="rId35"/>
    <p:sldId id="293" r:id="rId36"/>
    <p:sldId id="294" r:id="rId37"/>
    <p:sldId id="295" r:id="rId38"/>
    <p:sldId id="291" r:id="rId3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99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518E45-E75F-442E-8381-B53D3BFEFA53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2FB9429-CC67-4DE4-979E-AC4EF4E65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6C0AA-2D41-4371-80C1-A3DEFCBC69F7}" type="datetime1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E596-B6E7-4667-9932-4FF938B93CB9}" type="datetime1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E085-33D7-476A-8BB1-272B39EA39C4}" type="datetime1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DA40-3856-4481-BEB5-D87ED24B2DD7}" type="datetime1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145EC-480E-42B8-9640-2B6810E27EEA}" type="datetime1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545F-433A-4B54-857E-FD7B82FABD99}" type="datetime1">
              <a:rPr lang="en-US" smtClean="0"/>
              <a:pPr/>
              <a:t>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ADA4-63FB-46D8-8042-ACD86CEBF0DC}" type="datetime1">
              <a:rPr lang="en-US" smtClean="0"/>
              <a:pPr/>
              <a:t>2/23/2011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FA05-B507-403E-AAAE-F938755D38F9}" type="datetime1">
              <a:rPr lang="en-US" smtClean="0"/>
              <a:pPr/>
              <a:t>2/23/2011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3F4F5-CFED-4072-9930-4E7447131A75}" type="datetime1">
              <a:rPr lang="en-US" smtClean="0"/>
              <a:pPr/>
              <a:t>2/23/2011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5F12-569F-4AD3-BCDD-6019274B0DD9}" type="datetime1">
              <a:rPr lang="en-US" smtClean="0"/>
              <a:pPr/>
              <a:t>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251CF-3BF7-47C1-8C9C-2AF3791849F9}" type="datetime1">
              <a:rPr lang="en-US" smtClean="0"/>
              <a:pPr/>
              <a:t>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5FA6-56E4-4072-9228-E467A0CC3E86}" type="datetime1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package" Target="../embeddings/Microsoft_Office_Word_Document13.doc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Word_Document3.docx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772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Lanjar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Bagian</a:t>
            </a:r>
            <a:r>
              <a:rPr lang="en-US" dirty="0" smtClean="0"/>
              <a:t> 2)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7162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IF4058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r>
              <a:rPr lang="en-US" dirty="0" smtClean="0"/>
              <a:t> I</a:t>
            </a:r>
          </a:p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;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r>
              <a:rPr lang="en-US" dirty="0" smtClean="0"/>
              <a:t> (IF-STEI ITB)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sz="2600" dirty="0" err="1" smtClean="0"/>
              <a:t>Jika</a:t>
            </a:r>
            <a:r>
              <a:rPr lang="en-US" sz="2600" dirty="0" smtClean="0"/>
              <a:t> </a:t>
            </a:r>
            <a:r>
              <a:rPr lang="en-US" sz="2600" dirty="0" err="1" smtClean="0"/>
              <a:t>diamati</a:t>
            </a:r>
            <a:r>
              <a:rPr lang="en-US" sz="2600" dirty="0" smtClean="0"/>
              <a:t> </a:t>
            </a:r>
            <a:r>
              <a:rPr lang="en-US" sz="2600" dirty="0" err="1" smtClean="0"/>
              <a:t>elemen</a:t>
            </a:r>
            <a:r>
              <a:rPr lang="en-US" sz="2600" dirty="0" smtClean="0"/>
              <a:t> </a:t>
            </a:r>
            <a:r>
              <a:rPr lang="en-US" sz="2600" dirty="0" err="1" smtClean="0"/>
              <a:t>segitiga</a:t>
            </a:r>
            <a:r>
              <a:rPr lang="en-US" sz="2600" dirty="0" smtClean="0"/>
              <a:t> </a:t>
            </a:r>
            <a:r>
              <a:rPr lang="en-US" sz="2600" dirty="0" err="1" smtClean="0"/>
              <a:t>bawah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</a:t>
            </a:r>
            <a:r>
              <a:rPr lang="en-US" sz="2600" i="1" dirty="0" smtClean="0"/>
              <a:t>U</a:t>
            </a:r>
            <a:r>
              <a:rPr lang="en-US" sz="2600" dirty="0" smtClean="0"/>
              <a:t> </a:t>
            </a:r>
            <a:r>
              <a:rPr lang="en-US" sz="2600" dirty="0" err="1" smtClean="0"/>
              <a:t>semuanya</a:t>
            </a:r>
            <a:r>
              <a:rPr lang="en-US" sz="2600" dirty="0" smtClean="0"/>
              <a:t> </a:t>
            </a:r>
            <a:r>
              <a:rPr lang="en-US" sz="2600" dirty="0" err="1" smtClean="0"/>
              <a:t>bernilai</a:t>
            </a:r>
            <a:r>
              <a:rPr lang="en-US" sz="2600" dirty="0" smtClean="0"/>
              <a:t> </a:t>
            </a:r>
            <a:r>
              <a:rPr lang="en-US" sz="2600" dirty="0" err="1" smtClean="0"/>
              <a:t>nol</a:t>
            </a:r>
            <a:r>
              <a:rPr lang="en-US" sz="2600" dirty="0" smtClean="0"/>
              <a:t>, </a:t>
            </a:r>
            <a:r>
              <a:rPr lang="en-US" sz="2600" dirty="0" err="1" smtClean="0"/>
              <a:t>sehingga</a:t>
            </a:r>
            <a:r>
              <a:rPr lang="en-US" sz="2600" dirty="0" smtClean="0"/>
              <a:t> </a:t>
            </a:r>
            <a:r>
              <a:rPr lang="en-US" sz="2600" dirty="0" err="1" smtClean="0"/>
              <a:t>ruang</a:t>
            </a:r>
            <a:r>
              <a:rPr lang="en-US" sz="2600" dirty="0" smtClean="0"/>
              <a:t> yang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terpakai</a:t>
            </a:r>
            <a:r>
              <a:rPr lang="en-US" sz="2600" dirty="0" smtClean="0"/>
              <a:t> </a:t>
            </a:r>
            <a:r>
              <a:rPr lang="en-US" sz="2600" dirty="0" err="1" smtClean="0"/>
              <a:t>itu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dipakai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menyimpan</a:t>
            </a:r>
            <a:r>
              <a:rPr lang="en-US" sz="2600" dirty="0" smtClean="0"/>
              <a:t> </a:t>
            </a:r>
            <a:r>
              <a:rPr lang="en-US" sz="2600" dirty="0" err="1" smtClean="0"/>
              <a:t>elemen</a:t>
            </a:r>
            <a:r>
              <a:rPr lang="en-US" sz="2600" dirty="0" smtClean="0"/>
              <a:t>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</a:t>
            </a:r>
            <a:r>
              <a:rPr lang="en-US" sz="2600" i="1" dirty="0" smtClean="0"/>
              <a:t>L</a:t>
            </a:r>
            <a:r>
              <a:rPr lang="en-US" sz="2600" dirty="0" smtClean="0"/>
              <a:t>. </a:t>
            </a:r>
          </a:p>
          <a:p>
            <a:r>
              <a:rPr lang="en-US" sz="2600" dirty="0" err="1" smtClean="0"/>
              <a:t>Elemen</a:t>
            </a:r>
            <a:r>
              <a:rPr lang="en-US" sz="2600" dirty="0" smtClean="0"/>
              <a:t> diagonal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</a:t>
            </a:r>
            <a:r>
              <a:rPr lang="en-US" sz="2600" i="1" dirty="0" smtClean="0"/>
              <a:t>L</a:t>
            </a:r>
            <a:r>
              <a:rPr lang="en-US" sz="2600" dirty="0" smtClean="0"/>
              <a:t> </a:t>
            </a:r>
            <a:r>
              <a:rPr lang="en-US" sz="2600" dirty="0" err="1" smtClean="0"/>
              <a:t>seluruhnya</a:t>
            </a:r>
            <a:r>
              <a:rPr lang="en-US" sz="2600" dirty="0" smtClean="0"/>
              <a:t> 1, </a:t>
            </a:r>
            <a:r>
              <a:rPr lang="en-US" sz="2600" dirty="0" err="1" smtClean="0"/>
              <a:t>jadi</a:t>
            </a:r>
            <a:r>
              <a:rPr lang="en-US" sz="2600" dirty="0" smtClean="0"/>
              <a:t>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perlu</a:t>
            </a:r>
            <a:r>
              <a:rPr lang="en-US" sz="2600" dirty="0" smtClean="0"/>
              <a:t> </a:t>
            </a:r>
            <a:r>
              <a:rPr lang="en-US" sz="2600" dirty="0" err="1" smtClean="0"/>
              <a:t>disimpan</a:t>
            </a:r>
            <a:r>
              <a:rPr lang="en-US" sz="2600" dirty="0" smtClean="0"/>
              <a:t> (</a:t>
            </a:r>
            <a:r>
              <a:rPr lang="en-US" sz="2600" i="1" dirty="0" smtClean="0"/>
              <a:t>default</a:t>
            </a:r>
            <a:r>
              <a:rPr lang="en-US" sz="2600" dirty="0" smtClean="0"/>
              <a:t>).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demikian</a:t>
            </a:r>
            <a:r>
              <a:rPr lang="en-US" sz="2600" dirty="0" smtClean="0"/>
              <a:t>, </a:t>
            </a:r>
            <a:r>
              <a:rPr lang="en-US" sz="2600" dirty="0" err="1" smtClean="0"/>
              <a:t>penyimpanan</a:t>
            </a:r>
            <a:r>
              <a:rPr lang="en-US" sz="2600" dirty="0" smtClean="0"/>
              <a:t> </a:t>
            </a:r>
            <a:r>
              <a:rPr lang="en-US" sz="2600" dirty="0" err="1" smtClean="0"/>
              <a:t>elemen</a:t>
            </a:r>
            <a:r>
              <a:rPr lang="en-US" sz="2600" dirty="0" smtClean="0"/>
              <a:t> </a:t>
            </a:r>
            <a:r>
              <a:rPr lang="en-US" sz="2600" i="1" dirty="0" smtClean="0"/>
              <a:t> L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i="1" dirty="0" smtClean="0"/>
              <a:t>U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satu</a:t>
            </a:r>
            <a:r>
              <a:rPr lang="en-US" sz="2600" dirty="0" smtClean="0"/>
              <a:t>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menghemat</a:t>
            </a:r>
            <a:r>
              <a:rPr lang="en-US" sz="2600" dirty="0" smtClean="0"/>
              <a:t> </a:t>
            </a:r>
            <a:r>
              <a:rPr lang="en-US" sz="2600" dirty="0" err="1" smtClean="0"/>
              <a:t>penggunaan</a:t>
            </a:r>
            <a:r>
              <a:rPr lang="en-US" sz="2600" dirty="0" smtClean="0"/>
              <a:t> </a:t>
            </a:r>
            <a:r>
              <a:rPr lang="en-US" sz="2600" dirty="0" err="1" smtClean="0"/>
              <a:t>memori</a:t>
            </a:r>
            <a:r>
              <a:rPr lang="en-US" sz="2600" dirty="0" smtClean="0"/>
              <a:t>. </a:t>
            </a:r>
          </a:p>
          <a:p>
            <a:r>
              <a:rPr lang="en-US" sz="2600" dirty="0" err="1" smtClean="0"/>
              <a:t>Selain</a:t>
            </a:r>
            <a:r>
              <a:rPr lang="en-US" sz="2600" dirty="0" smtClean="0"/>
              <a:t> </a:t>
            </a:r>
            <a:r>
              <a:rPr lang="en-US" sz="2600" dirty="0" err="1" smtClean="0"/>
              <a:t>itu</a:t>
            </a:r>
            <a:r>
              <a:rPr lang="en-US" sz="2600" dirty="0" smtClean="0"/>
              <a:t>,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 </a:t>
            </a:r>
            <a:r>
              <a:rPr lang="en-US" sz="2600" dirty="0" err="1" smtClean="0"/>
              <a:t>hanya</a:t>
            </a:r>
            <a:r>
              <a:rPr lang="en-US" sz="2600" dirty="0" smtClean="0"/>
              <a:t> </a:t>
            </a:r>
            <a:r>
              <a:rPr lang="en-US" sz="2600" dirty="0" err="1" smtClean="0"/>
              <a:t>dipakai</a:t>
            </a:r>
            <a:r>
              <a:rPr lang="en-US" sz="2600" dirty="0" smtClean="0"/>
              <a:t> </a:t>
            </a:r>
            <a:r>
              <a:rPr lang="en-US" sz="2600" dirty="0" err="1" smtClean="0"/>
              <a:t>sekali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memperoleh</a:t>
            </a:r>
            <a:r>
              <a:rPr lang="en-US" sz="2600" dirty="0" smtClean="0"/>
              <a:t> </a:t>
            </a:r>
            <a:r>
              <a:rPr lang="en-US" sz="2600" i="1" dirty="0" smtClean="0"/>
              <a:t>L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i="1" dirty="0" smtClean="0"/>
              <a:t>U</a:t>
            </a:r>
            <a:r>
              <a:rPr lang="en-US" sz="2600" dirty="0" smtClean="0"/>
              <a:t>, </a:t>
            </a:r>
            <a:r>
              <a:rPr lang="en-US" sz="2600" dirty="0" err="1" smtClean="0"/>
              <a:t>sesudah</a:t>
            </a:r>
            <a:r>
              <a:rPr lang="en-US" sz="2600" dirty="0" smtClean="0"/>
              <a:t> </a:t>
            </a:r>
            <a:r>
              <a:rPr lang="en-US" sz="2600" dirty="0" err="1" smtClean="0"/>
              <a:t>itu</a:t>
            </a:r>
            <a:r>
              <a:rPr lang="en-US" sz="2600" dirty="0" smtClean="0"/>
              <a:t>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dipakai</a:t>
            </a:r>
            <a:r>
              <a:rPr lang="en-US" sz="2600" dirty="0" smtClean="0"/>
              <a:t> </a:t>
            </a:r>
            <a:r>
              <a:rPr lang="en-US" sz="2600" dirty="0" err="1" smtClean="0"/>
              <a:t>lagi</a:t>
            </a:r>
            <a:r>
              <a:rPr lang="en-US" sz="2600" dirty="0" smtClean="0"/>
              <a:t>. </a:t>
            </a:r>
          </a:p>
          <a:p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demikian</a:t>
            </a:r>
            <a:r>
              <a:rPr lang="en-US" sz="2600" dirty="0" smtClean="0"/>
              <a:t>, </a:t>
            </a:r>
            <a:r>
              <a:rPr lang="en-US" sz="2600" dirty="0" err="1" smtClean="0"/>
              <a:t>setelah</a:t>
            </a:r>
            <a:r>
              <a:rPr lang="en-US" sz="2600" dirty="0" smtClean="0"/>
              <a:t> </a:t>
            </a:r>
            <a:r>
              <a:rPr lang="en-US" sz="2600" i="1" dirty="0" smtClean="0"/>
              <a:t>L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i="1" dirty="0" smtClean="0"/>
              <a:t>U</a:t>
            </a:r>
            <a:r>
              <a:rPr lang="en-US" sz="2600" dirty="0" smtClean="0"/>
              <a:t> </a:t>
            </a:r>
            <a:r>
              <a:rPr lang="en-US" sz="2600" dirty="0" err="1" smtClean="0"/>
              <a:t>diperoleh</a:t>
            </a:r>
            <a:r>
              <a:rPr lang="en-US" sz="2600" dirty="0" smtClean="0"/>
              <a:t>, </a:t>
            </a:r>
            <a:r>
              <a:rPr lang="en-US" sz="2600" dirty="0" err="1" smtClean="0"/>
              <a:t>elemennya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dipindahkan</a:t>
            </a:r>
            <a:r>
              <a:rPr lang="en-US" sz="2600" dirty="0" smtClean="0"/>
              <a:t> </a:t>
            </a:r>
            <a:r>
              <a:rPr lang="en-US" sz="2600" dirty="0" err="1" smtClean="0"/>
              <a:t>ke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Karena</a:t>
            </a:r>
            <a:r>
              <a:rPr lang="en-US" sz="2600" dirty="0" smtClean="0"/>
              <a:t> </a:t>
            </a:r>
            <a:r>
              <a:rPr lang="en-US" sz="2600" dirty="0" err="1" smtClean="0"/>
              <a:t>alasan</a:t>
            </a:r>
            <a:r>
              <a:rPr lang="en-US" sz="2600" dirty="0" smtClean="0"/>
              <a:t> </a:t>
            </a:r>
            <a:r>
              <a:rPr lang="en-US" sz="2600" dirty="0" err="1" smtClean="0"/>
              <a:t>ini</a:t>
            </a:r>
            <a:r>
              <a:rPr lang="en-US" sz="2600" dirty="0" smtClean="0"/>
              <a:t>,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metode</a:t>
            </a:r>
            <a:r>
              <a:rPr lang="en-US" sz="2600" dirty="0" smtClean="0"/>
              <a:t> </a:t>
            </a:r>
            <a:r>
              <a:rPr lang="en-US" sz="2600" dirty="0" err="1" smtClean="0"/>
              <a:t>dekomposisi</a:t>
            </a:r>
            <a:r>
              <a:rPr lang="en-US" sz="2600" dirty="0" smtClean="0"/>
              <a:t> </a:t>
            </a:r>
            <a:r>
              <a:rPr lang="en-US" sz="2600" i="1" dirty="0" smtClean="0"/>
              <a:t>LU</a:t>
            </a:r>
            <a:r>
              <a:rPr lang="en-US" sz="2600" dirty="0" smtClean="0"/>
              <a:t> </a:t>
            </a:r>
            <a:r>
              <a:rPr lang="en-US" sz="2600" dirty="0" err="1" smtClean="0"/>
              <a:t>dinamakan</a:t>
            </a:r>
            <a:r>
              <a:rPr lang="en-US" sz="2600" dirty="0" smtClean="0"/>
              <a:t> </a:t>
            </a:r>
            <a:r>
              <a:rPr lang="en-US" sz="2600" dirty="0" err="1" smtClean="0"/>
              <a:t>juga</a:t>
            </a:r>
            <a:r>
              <a:rPr lang="en-US" sz="2600" dirty="0" smtClean="0"/>
              <a:t> </a:t>
            </a:r>
            <a:r>
              <a:rPr lang="en-US" sz="2600" dirty="0" err="1" smtClean="0"/>
              <a:t>metode</a:t>
            </a:r>
            <a:r>
              <a:rPr lang="en-US" sz="2600" dirty="0" smtClean="0"/>
              <a:t> </a:t>
            </a:r>
            <a:r>
              <a:rPr lang="en-US" sz="2600" dirty="0" err="1" smtClean="0"/>
              <a:t>kompaksi</a:t>
            </a:r>
            <a:r>
              <a:rPr lang="en-US" sz="2600" dirty="0" smtClean="0"/>
              <a:t> </a:t>
            </a:r>
            <a:r>
              <a:rPr lang="en-US" sz="2600" dirty="0" err="1" smtClean="0"/>
              <a:t>memori</a:t>
            </a:r>
            <a:r>
              <a:rPr lang="en-US" sz="2600" dirty="0" smtClean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dirty="0" err="1" smtClean="0"/>
              <a:t>Determinan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eliminasi</a:t>
            </a:r>
            <a:r>
              <a:rPr lang="en-US" sz="2400" dirty="0" smtClean="0"/>
              <a:t> Gauss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diterapkan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determinan</a:t>
            </a:r>
            <a:r>
              <a:rPr lang="en-US" sz="2400" dirty="0" smtClean="0"/>
              <a:t> </a:t>
            </a:r>
            <a:r>
              <a:rPr lang="en-US" sz="2400" dirty="0" err="1" smtClean="0"/>
              <a:t>matriks</a:t>
            </a:r>
            <a:r>
              <a:rPr lang="en-US" sz="2400" dirty="0" smtClean="0"/>
              <a:t> </a:t>
            </a:r>
            <a:r>
              <a:rPr lang="en-US" sz="2400" i="1" dirty="0" smtClean="0"/>
              <a:t>n </a:t>
            </a:r>
            <a:r>
              <a:rPr lang="en-US" sz="2400" i="1" dirty="0" smtClean="0">
                <a:sym typeface="Symbol"/>
              </a:rPr>
              <a:t></a:t>
            </a:r>
            <a:r>
              <a:rPr lang="en-US" sz="2400" i="1" dirty="0" smtClean="0"/>
              <a:t> 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Determinannya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ditransformasi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matriks</a:t>
            </a:r>
            <a:r>
              <a:rPr lang="en-US" sz="2400" dirty="0" smtClean="0"/>
              <a:t> </a:t>
            </a:r>
            <a:r>
              <a:rPr lang="en-US" sz="2400" dirty="0" err="1" smtClean="0"/>
              <a:t>segitiga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i="1" dirty="0" smtClean="0"/>
              <a:t>U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determinan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>
                <a:solidFill>
                  <a:srgbClr val="FF0000"/>
                </a:solidFill>
              </a:rPr>
              <a:t>Hukum</a:t>
            </a:r>
            <a:r>
              <a:rPr lang="en-US" sz="2400" dirty="0" smtClean="0">
                <a:solidFill>
                  <a:srgbClr val="FF0000"/>
                </a:solidFill>
              </a:rPr>
              <a:t> 1: </a:t>
            </a:r>
            <a:r>
              <a:rPr lang="en-US" sz="2400" dirty="0" err="1" smtClean="0">
                <a:solidFill>
                  <a:srgbClr val="FF0000"/>
                </a:solidFill>
              </a:rPr>
              <a:t>det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BC</a:t>
            </a:r>
            <a:r>
              <a:rPr lang="en-US" sz="2400" dirty="0" smtClean="0">
                <a:solidFill>
                  <a:srgbClr val="FF0000"/>
                </a:solidFill>
              </a:rPr>
              <a:t>) = </a:t>
            </a:r>
            <a:r>
              <a:rPr lang="en-US" sz="2400" dirty="0" err="1" smtClean="0">
                <a:solidFill>
                  <a:srgbClr val="FF0000"/>
                </a:solidFill>
              </a:rPr>
              <a:t>det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B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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det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C</a:t>
            </a:r>
            <a:r>
              <a:rPr lang="en-US" sz="2400" dirty="0" smtClean="0">
                <a:solidFill>
                  <a:srgbClr val="FF0000"/>
                </a:solidFill>
              </a:rPr>
              <a:t>)		</a:t>
            </a:r>
            <a:r>
              <a:rPr lang="en-US" sz="2400" dirty="0" smtClean="0"/>
              <a:t>		 </a:t>
            </a:r>
          </a:p>
          <a:p>
            <a:pPr marL="914400" indent="-914400">
              <a:buNone/>
            </a:pP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FF0000"/>
                </a:solidFill>
              </a:rPr>
              <a:t>Hukum</a:t>
            </a:r>
            <a:r>
              <a:rPr lang="en-US" sz="2400" dirty="0" smtClean="0">
                <a:solidFill>
                  <a:srgbClr val="FF0000"/>
                </a:solidFill>
              </a:rPr>
              <a:t> 2: </a:t>
            </a:r>
            <a:r>
              <a:rPr lang="en-US" sz="2400" dirty="0" err="1" smtClean="0">
                <a:solidFill>
                  <a:srgbClr val="FF0000"/>
                </a:solidFill>
              </a:rPr>
              <a:t>det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) = </a:t>
            </a:r>
            <a:r>
              <a:rPr lang="en-US" sz="2400" dirty="0" err="1" smtClean="0">
                <a:solidFill>
                  <a:srgbClr val="FF0000"/>
                </a:solidFill>
              </a:rPr>
              <a:t>hasil</a:t>
            </a:r>
            <a:r>
              <a:rPr lang="en-US" sz="2400" dirty="0" smtClean="0">
                <a:solidFill>
                  <a:srgbClr val="FF0000"/>
                </a:solidFill>
              </a:rPr>
              <a:t> kali </a:t>
            </a:r>
            <a:r>
              <a:rPr lang="en-US" sz="2400" dirty="0" err="1" smtClean="0">
                <a:solidFill>
                  <a:srgbClr val="FF0000"/>
                </a:solidFill>
              </a:rPr>
              <a:t>semua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elemen</a:t>
            </a:r>
            <a:r>
              <a:rPr lang="en-US" sz="2400" dirty="0" smtClean="0">
                <a:solidFill>
                  <a:srgbClr val="FF0000"/>
                </a:solidFill>
              </a:rPr>
              <a:t> diagonal </a:t>
            </a:r>
            <a:r>
              <a:rPr lang="en-US" sz="2400" i="1" dirty="0" smtClean="0">
                <a:solidFill>
                  <a:srgbClr val="FF0000"/>
                </a:solidFill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jika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adalah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matriks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segitiga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atas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atau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matriks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segitiga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bawah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Kasus</a:t>
            </a:r>
            <a:r>
              <a:rPr lang="en-US" sz="2800" b="1" dirty="0" smtClean="0"/>
              <a:t> 1: </a:t>
            </a:r>
            <a:r>
              <a:rPr lang="en-US" sz="2800" b="1" dirty="0" err="1" smtClean="0"/>
              <a:t>Bila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eliminasi</a:t>
            </a:r>
            <a:r>
              <a:rPr lang="en-US" sz="2800" b="1" dirty="0" smtClean="0"/>
              <a:t> Gauss </a:t>
            </a:r>
            <a:r>
              <a:rPr lang="en-US" sz="2800" b="1" dirty="0" err="1" smtClean="0"/>
              <a:t>tidak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menerapkan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tatancang</a:t>
            </a:r>
            <a:r>
              <a:rPr lang="en-US" sz="2800" b="1" dirty="0" smtClean="0"/>
              <a:t> </a:t>
            </a:r>
            <a:r>
              <a:rPr lang="en-US" sz="2800" b="1" i="1" dirty="0" smtClean="0"/>
              <a:t>pivoting</a:t>
            </a:r>
            <a:r>
              <a:rPr lang="en-US" sz="2800" b="1" dirty="0" smtClean="0"/>
              <a:t>.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i="1" dirty="0" smtClean="0"/>
              <a:t>pivoting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diterapkan</a:t>
            </a:r>
            <a:r>
              <a:rPr lang="en-US" sz="2800" dirty="0" smtClean="0"/>
              <a:t>, </a:t>
            </a:r>
            <a:r>
              <a:rPr lang="en-US" sz="2800" dirty="0" err="1" smtClean="0"/>
              <a:t>determinan</a:t>
            </a:r>
            <a:r>
              <a:rPr lang="en-US" sz="2800" dirty="0" smtClean="0"/>
              <a:t> </a:t>
            </a:r>
            <a:r>
              <a:rPr lang="en-US" sz="2800" dirty="0" err="1" smtClean="0"/>
              <a:t>matriks</a:t>
            </a:r>
            <a:r>
              <a:rPr lang="en-US" sz="2800" dirty="0" smtClean="0"/>
              <a:t> </a:t>
            </a:r>
            <a:r>
              <a:rPr lang="en-US" sz="2800" i="1" dirty="0" smtClean="0"/>
              <a:t>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       </a:t>
            </a:r>
            <a:r>
              <a:rPr lang="en-US" sz="2800" dirty="0" err="1" smtClean="0"/>
              <a:t>det</a:t>
            </a:r>
            <a:r>
              <a:rPr lang="en-US" sz="2800" dirty="0" smtClean="0"/>
              <a:t> (</a:t>
            </a:r>
            <a:r>
              <a:rPr lang="en-US" sz="2800" i="1" dirty="0" smtClean="0"/>
              <a:t>A</a:t>
            </a:r>
            <a:r>
              <a:rPr lang="en-US" sz="2800" dirty="0" smtClean="0"/>
              <a:t>) = </a:t>
            </a:r>
            <a:r>
              <a:rPr lang="en-US" sz="2800" dirty="0" err="1" smtClean="0"/>
              <a:t>det</a:t>
            </a:r>
            <a:r>
              <a:rPr lang="en-US" sz="2800" dirty="0" smtClean="0"/>
              <a:t> (</a:t>
            </a:r>
            <a:r>
              <a:rPr lang="en-US" sz="2800" i="1" dirty="0" smtClean="0"/>
              <a:t>LU</a:t>
            </a:r>
            <a:r>
              <a:rPr lang="en-US" sz="2800" dirty="0" smtClean="0"/>
              <a:t>) </a:t>
            </a:r>
          </a:p>
          <a:p>
            <a:pPr>
              <a:buNone/>
            </a:pPr>
            <a:r>
              <a:rPr lang="en-US" sz="2800" dirty="0" smtClean="0"/>
              <a:t>		         = </a:t>
            </a:r>
            <a:r>
              <a:rPr lang="en-US" sz="2800" dirty="0" err="1" smtClean="0"/>
              <a:t>det</a:t>
            </a:r>
            <a:r>
              <a:rPr lang="en-US" sz="2800" dirty="0" smtClean="0"/>
              <a:t> (</a:t>
            </a:r>
            <a:r>
              <a:rPr lang="en-US" sz="2800" i="1" dirty="0" smtClean="0"/>
              <a:t>L</a:t>
            </a:r>
            <a:r>
              <a:rPr lang="en-US" sz="2800" dirty="0" smtClean="0"/>
              <a:t>) 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 </a:t>
            </a:r>
            <a:r>
              <a:rPr lang="en-US" sz="2800" dirty="0" err="1" smtClean="0"/>
              <a:t>det</a:t>
            </a:r>
            <a:r>
              <a:rPr lang="en-US" sz="2800" dirty="0" smtClean="0"/>
              <a:t>(</a:t>
            </a:r>
            <a:r>
              <a:rPr lang="en-US" sz="2800" i="1" dirty="0" smtClean="0"/>
              <a:t>U</a:t>
            </a:r>
            <a:r>
              <a:rPr lang="en-US" sz="2800" dirty="0" smtClean="0"/>
              <a:t>) </a:t>
            </a:r>
          </a:p>
          <a:p>
            <a:pPr>
              <a:buNone/>
            </a:pPr>
            <a:r>
              <a:rPr lang="en-US" sz="2800" dirty="0" smtClean="0"/>
              <a:t>		         = </a:t>
            </a:r>
            <a:r>
              <a:rPr lang="en-US" sz="2800" dirty="0" err="1" smtClean="0"/>
              <a:t>det</a:t>
            </a:r>
            <a:r>
              <a:rPr lang="en-US" sz="2800" dirty="0" smtClean="0"/>
              <a:t>(</a:t>
            </a:r>
            <a:r>
              <a:rPr lang="en-US" sz="2800" i="1" dirty="0" smtClean="0"/>
              <a:t>U</a:t>
            </a:r>
            <a:r>
              <a:rPr lang="en-US" sz="2800" dirty="0" smtClean="0"/>
              <a:t>) </a:t>
            </a:r>
          </a:p>
          <a:p>
            <a:pPr>
              <a:buNone/>
            </a:pPr>
            <a:r>
              <a:rPr lang="en-US" sz="2800" dirty="0" smtClean="0"/>
              <a:t>		         = </a:t>
            </a:r>
            <a:r>
              <a:rPr lang="en-US" sz="2800" i="1" dirty="0" smtClean="0"/>
              <a:t>u</a:t>
            </a:r>
            <a:r>
              <a:rPr lang="en-US" sz="2800" baseline="-25000" dirty="0" smtClean="0"/>
              <a:t>11</a:t>
            </a:r>
            <a:r>
              <a:rPr lang="en-US" sz="2800" dirty="0" smtClean="0"/>
              <a:t> </a:t>
            </a:r>
            <a:r>
              <a:rPr lang="en-US" sz="2800" i="1" dirty="0" smtClean="0"/>
              <a:t>u</a:t>
            </a:r>
            <a:r>
              <a:rPr lang="en-US" sz="2800" baseline="-25000" dirty="0" smtClean="0"/>
              <a:t>22</a:t>
            </a:r>
            <a:r>
              <a:rPr lang="en-US" sz="2800" dirty="0" smtClean="0"/>
              <a:t> </a:t>
            </a:r>
            <a:r>
              <a:rPr lang="en-US" sz="2800" i="1" dirty="0" smtClean="0"/>
              <a:t>u</a:t>
            </a:r>
            <a:r>
              <a:rPr lang="en-US" sz="2800" baseline="-25000" dirty="0" smtClean="0"/>
              <a:t>33</a:t>
            </a:r>
            <a:r>
              <a:rPr lang="en-US" sz="2800" dirty="0" smtClean="0"/>
              <a:t> ... </a:t>
            </a:r>
            <a:r>
              <a:rPr lang="en-US" sz="2800" i="1" dirty="0" err="1" smtClean="0"/>
              <a:t>u</a:t>
            </a:r>
            <a:r>
              <a:rPr lang="en-US" sz="2800" i="1" baseline="-25000" dirty="0" err="1" smtClean="0"/>
              <a:t>nn</a:t>
            </a:r>
            <a:r>
              <a:rPr lang="en-US" sz="2800" dirty="0" smtClean="0"/>
              <a:t>    </a:t>
            </a:r>
          </a:p>
          <a:p>
            <a:endParaRPr lang="en-US" sz="2800" dirty="0" smtClean="0"/>
          </a:p>
          <a:p>
            <a:r>
              <a:rPr lang="en-US" sz="2800" dirty="0" smtClean="0"/>
              <a:t>yang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det</a:t>
            </a:r>
            <a:r>
              <a:rPr lang="en-US" sz="2800" dirty="0" smtClean="0"/>
              <a:t>(</a:t>
            </a:r>
            <a:r>
              <a:rPr lang="en-US" sz="2800" i="1" dirty="0" smtClean="0"/>
              <a:t>L</a:t>
            </a:r>
            <a:r>
              <a:rPr lang="en-US" sz="2800" dirty="0" smtClean="0"/>
              <a:t>) = 1 </a:t>
            </a:r>
            <a:r>
              <a:rPr lang="en-US" sz="2800" dirty="0" err="1" smtClean="0"/>
              <a:t>sebab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elemen</a:t>
            </a:r>
            <a:r>
              <a:rPr lang="en-US" sz="2800" dirty="0" smtClean="0"/>
              <a:t> diagonal </a:t>
            </a:r>
            <a:r>
              <a:rPr lang="en-US" sz="2800" i="1" dirty="0" smtClean="0"/>
              <a:t>L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. 	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 smtClean="0"/>
              <a:t>Kasus</a:t>
            </a:r>
            <a:r>
              <a:rPr lang="en-US" b="1" dirty="0" smtClean="0"/>
              <a:t> 2: </a:t>
            </a:r>
            <a:r>
              <a:rPr lang="en-US" b="1" dirty="0" err="1" smtClean="0"/>
              <a:t>Bila</a:t>
            </a:r>
            <a:r>
              <a:rPr lang="en-US" b="1" dirty="0" smtClean="0"/>
              <a:t> </a:t>
            </a:r>
            <a:r>
              <a:rPr lang="en-US" b="1" dirty="0" err="1" smtClean="0"/>
              <a:t>eliminasi</a:t>
            </a:r>
            <a:r>
              <a:rPr lang="en-US" b="1" dirty="0" smtClean="0"/>
              <a:t> Gauss </a:t>
            </a:r>
            <a:r>
              <a:rPr lang="en-US" b="1" dirty="0" err="1" smtClean="0"/>
              <a:t>menerapkan</a:t>
            </a:r>
            <a:r>
              <a:rPr lang="en-US" b="1" dirty="0" smtClean="0"/>
              <a:t> </a:t>
            </a:r>
            <a:r>
              <a:rPr lang="en-US" b="1" dirty="0" err="1" smtClean="0"/>
              <a:t>tatancang</a:t>
            </a:r>
            <a:r>
              <a:rPr lang="en-US" b="1" dirty="0" smtClean="0"/>
              <a:t> </a:t>
            </a:r>
            <a:r>
              <a:rPr lang="en-US" b="1" i="1" dirty="0" smtClean="0"/>
              <a:t>pivoting</a:t>
            </a:r>
            <a:r>
              <a:rPr lang="en-US" b="1" dirty="0" smtClean="0"/>
              <a:t>.</a:t>
            </a:r>
            <a:endParaRPr lang="en-US" sz="2400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n-US" sz="2400" dirty="0" smtClean="0"/>
          </a:p>
          <a:p>
            <a:r>
              <a:rPr lang="en-US" sz="2600" dirty="0" err="1" smtClean="0"/>
              <a:t>Tatancang</a:t>
            </a:r>
            <a:r>
              <a:rPr lang="en-US" sz="2600" dirty="0" smtClean="0"/>
              <a:t> </a:t>
            </a:r>
            <a:r>
              <a:rPr lang="en-US" sz="2600" i="1" dirty="0" smtClean="0"/>
              <a:t>pivoting</a:t>
            </a:r>
            <a:r>
              <a:rPr lang="en-US" sz="2600" dirty="0" smtClean="0"/>
              <a:t> </a:t>
            </a:r>
            <a:r>
              <a:rPr lang="en-US" sz="2600" dirty="0" err="1" smtClean="0"/>
              <a:t>mengakibatkan</a:t>
            </a:r>
            <a:r>
              <a:rPr lang="en-US" sz="2600" dirty="0" smtClean="0"/>
              <a:t> </a:t>
            </a:r>
            <a:r>
              <a:rPr lang="en-US" sz="2600" dirty="0" err="1" smtClean="0"/>
              <a:t>pertukaran</a:t>
            </a:r>
            <a:r>
              <a:rPr lang="en-US" sz="2600" dirty="0" smtClean="0"/>
              <a:t> </a:t>
            </a:r>
            <a:r>
              <a:rPr lang="en-US" sz="2600" dirty="0" err="1" smtClean="0"/>
              <a:t>baris</a:t>
            </a:r>
            <a:r>
              <a:rPr lang="en-US" sz="2600" dirty="0" smtClean="0"/>
              <a:t>. </a:t>
            </a:r>
            <a:r>
              <a:rPr lang="en-US" sz="2600" dirty="0" err="1" smtClean="0"/>
              <a:t>Dekomposisi</a:t>
            </a:r>
            <a:r>
              <a:rPr lang="en-US" sz="2600" dirty="0" smtClean="0"/>
              <a:t> </a:t>
            </a:r>
            <a:r>
              <a:rPr lang="en-US" sz="2600" i="1" dirty="0" smtClean="0"/>
              <a:t>LU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i="1" dirty="0" smtClean="0"/>
              <a:t>pivoting</a:t>
            </a:r>
            <a:r>
              <a:rPr lang="en-US" sz="2600" dirty="0" smtClean="0"/>
              <a:t> </a:t>
            </a:r>
            <a:r>
              <a:rPr lang="en-US" sz="2600" dirty="0" err="1" smtClean="0"/>
              <a:t>setara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mengerjakan</a:t>
            </a:r>
            <a:r>
              <a:rPr lang="en-US" sz="2600" dirty="0" smtClean="0"/>
              <a:t> </a:t>
            </a:r>
            <a:r>
              <a:rPr lang="en-US" sz="2600" dirty="0" err="1" smtClean="0"/>
              <a:t>dua</a:t>
            </a:r>
            <a:r>
              <a:rPr lang="en-US" sz="2600" dirty="0" smtClean="0"/>
              <a:t> </a:t>
            </a:r>
            <a:r>
              <a:rPr lang="en-US" sz="2600" dirty="0" err="1" smtClean="0"/>
              <a:t>proses</a:t>
            </a:r>
            <a:r>
              <a:rPr lang="en-US" sz="2600" dirty="0" smtClean="0"/>
              <a:t> </a:t>
            </a:r>
            <a:r>
              <a:rPr lang="en-US" sz="2600" dirty="0" err="1" smtClean="0"/>
              <a:t>terpisah</a:t>
            </a:r>
            <a:r>
              <a:rPr lang="en-US" sz="2600" dirty="0" smtClean="0"/>
              <a:t> </a:t>
            </a:r>
            <a:r>
              <a:rPr lang="en-US" sz="2600" dirty="0" err="1" smtClean="0"/>
              <a:t>berikut</a:t>
            </a:r>
            <a:r>
              <a:rPr lang="en-US" sz="2600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err="1" smtClean="0"/>
              <a:t>Transformasikan</a:t>
            </a:r>
            <a:r>
              <a:rPr lang="en-US" sz="2600" dirty="0" smtClean="0"/>
              <a:t>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 </a:t>
            </a:r>
            <a:r>
              <a:rPr lang="en-US" sz="2600" dirty="0" err="1" smtClean="0"/>
              <a:t>menjadi</a:t>
            </a:r>
            <a:r>
              <a:rPr lang="en-US" sz="2600" dirty="0" smtClean="0"/>
              <a:t>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'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cara</a:t>
            </a:r>
            <a:r>
              <a:rPr lang="en-US" sz="2600" dirty="0" smtClean="0"/>
              <a:t> </a:t>
            </a:r>
            <a:r>
              <a:rPr lang="en-US" sz="2600" dirty="0" err="1" smtClean="0"/>
              <a:t>permutasi</a:t>
            </a:r>
            <a:r>
              <a:rPr lang="en-US" sz="2600" dirty="0" smtClean="0"/>
              <a:t> </a:t>
            </a:r>
            <a:r>
              <a:rPr lang="en-US" sz="2600" dirty="0" err="1" smtClean="0"/>
              <a:t>baris-baris</a:t>
            </a:r>
            <a:r>
              <a:rPr lang="en-US" sz="2600" dirty="0" smtClean="0"/>
              <a:t>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(</a:t>
            </a:r>
            <a:r>
              <a:rPr lang="en-US" sz="2600" dirty="0" err="1" smtClean="0"/>
              <a:t>sama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mengalikan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</a:t>
            </a:r>
            <a:r>
              <a:rPr lang="en-US" sz="2600" dirty="0" err="1" smtClean="0"/>
              <a:t>permutasi</a:t>
            </a:r>
            <a:r>
              <a:rPr lang="en-US" sz="2600" dirty="0" smtClean="0"/>
              <a:t> </a:t>
            </a:r>
            <a:r>
              <a:rPr lang="en-US" sz="2600" i="1" dirty="0" smtClean="0"/>
              <a:t>P</a:t>
            </a:r>
            <a:r>
              <a:rPr lang="en-US" sz="2600" dirty="0" smtClean="0"/>
              <a:t>),</a:t>
            </a:r>
          </a:p>
          <a:p>
            <a:pPr>
              <a:buNone/>
            </a:pPr>
            <a:r>
              <a:rPr lang="en-US" sz="2600" dirty="0" smtClean="0"/>
              <a:t>			</a:t>
            </a:r>
            <a:r>
              <a:rPr lang="en-US" sz="2600" i="1" dirty="0" smtClean="0"/>
              <a:t>A</a:t>
            </a:r>
            <a:r>
              <a:rPr lang="en-US" sz="2600" dirty="0" smtClean="0"/>
              <a:t>' = </a:t>
            </a:r>
            <a:r>
              <a:rPr lang="en-US" sz="2600" i="1" dirty="0" smtClean="0"/>
              <a:t>PA</a:t>
            </a:r>
            <a:r>
              <a:rPr lang="en-US" sz="2600" dirty="0" smtClean="0"/>
              <a:t>  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setara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 = </a:t>
            </a:r>
            <a:r>
              <a:rPr lang="en-US" sz="2600" i="1" dirty="0" smtClean="0"/>
              <a:t>P</a:t>
            </a:r>
            <a:r>
              <a:rPr lang="en-US" sz="2600" baseline="30000" dirty="0" smtClean="0"/>
              <a:t>-1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'		</a:t>
            </a:r>
          </a:p>
          <a:p>
            <a:pPr marL="971550" lvl="1" indent="-514350">
              <a:buFont typeface="+mj-lt"/>
              <a:buAutoNum type="arabicPeriod" startAt="2"/>
            </a:pPr>
            <a:r>
              <a:rPr lang="en-US" sz="2600" dirty="0" err="1" smtClean="0"/>
              <a:t>Dekomposisi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' </a:t>
            </a:r>
            <a:r>
              <a:rPr lang="en-US" sz="2600" dirty="0" err="1" smtClean="0"/>
              <a:t>menjadi</a:t>
            </a:r>
            <a:r>
              <a:rPr lang="en-US" sz="2600" dirty="0" smtClean="0"/>
              <a:t> </a:t>
            </a:r>
            <a:r>
              <a:rPr lang="en-US" sz="2600" i="1" dirty="0" smtClean="0"/>
              <a:t>LU</a:t>
            </a:r>
            <a:r>
              <a:rPr lang="en-US" sz="2600" dirty="0" smtClean="0"/>
              <a:t> </a:t>
            </a:r>
            <a:r>
              <a:rPr lang="en-US" sz="2600" dirty="0" err="1" smtClean="0"/>
              <a:t>tanpa</a:t>
            </a:r>
            <a:r>
              <a:rPr lang="en-US" sz="2600" dirty="0" smtClean="0"/>
              <a:t> </a:t>
            </a:r>
            <a:r>
              <a:rPr lang="en-US" sz="2600" i="1" dirty="0" smtClean="0"/>
              <a:t>pivoting</a:t>
            </a:r>
            <a:r>
              <a:rPr lang="en-US" sz="2600" dirty="0" smtClean="0"/>
              <a:t>  </a:t>
            </a:r>
          </a:p>
          <a:p>
            <a:pPr>
              <a:buNone/>
            </a:pPr>
            <a:r>
              <a:rPr lang="en-US" sz="2600" dirty="0" smtClean="0"/>
              <a:t>			</a:t>
            </a:r>
            <a:r>
              <a:rPr lang="en-US" sz="2600" i="1" dirty="0" smtClean="0"/>
              <a:t>A</a:t>
            </a:r>
            <a:r>
              <a:rPr lang="en-US" sz="2600" dirty="0" smtClean="0"/>
              <a:t>' = </a:t>
            </a:r>
            <a:r>
              <a:rPr lang="en-US" sz="2600" i="1" dirty="0" smtClean="0"/>
              <a:t>LU</a:t>
            </a:r>
            <a:endParaRPr lang="en-US" sz="2600" dirty="0" smtClean="0"/>
          </a:p>
          <a:p>
            <a:pPr>
              <a:buNone/>
            </a:pPr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Dari (1) </a:t>
            </a:r>
            <a:r>
              <a:rPr lang="en-US" sz="2400" dirty="0" err="1" smtClean="0"/>
              <a:t>dan</a:t>
            </a:r>
            <a:r>
              <a:rPr lang="en-US" sz="2400" dirty="0" smtClean="0"/>
              <a:t> (2), </a:t>
            </a:r>
            <a:r>
              <a:rPr lang="en-US" sz="2400" i="1" dirty="0" smtClean="0"/>
              <a:t>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dihubungkan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i="1" dirty="0" smtClean="0"/>
              <a:t>		A</a:t>
            </a:r>
            <a:r>
              <a:rPr lang="en-US" sz="2400" dirty="0" smtClean="0"/>
              <a:t> = </a:t>
            </a:r>
            <a:r>
              <a:rPr lang="en-US" sz="2400" i="1" dirty="0" smtClean="0"/>
              <a:t>P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' = </a:t>
            </a:r>
            <a:r>
              <a:rPr lang="en-US" sz="2400" i="1" dirty="0" smtClean="0"/>
              <a:t>P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 </a:t>
            </a:r>
            <a:r>
              <a:rPr lang="en-US" sz="2400" i="1" dirty="0" smtClean="0"/>
              <a:t>LU</a:t>
            </a:r>
            <a:r>
              <a:rPr lang="en-US" sz="2400" dirty="0" smtClean="0"/>
              <a:t>						</a:t>
            </a:r>
          </a:p>
          <a:p>
            <a:r>
              <a:rPr lang="en-US" sz="2400" dirty="0" err="1" smtClean="0"/>
              <a:t>Determinan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A</a:t>
            </a:r>
            <a:r>
              <a:rPr lang="en-US" sz="2400" dirty="0" smtClean="0"/>
              <a:t>)  = 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P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) 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dirty="0" smtClean="0"/>
              <a:t>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L</a:t>
            </a:r>
            <a:r>
              <a:rPr lang="en-US" sz="2400" dirty="0" smtClean="0"/>
              <a:t>) 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dirty="0" smtClean="0"/>
              <a:t>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U</a:t>
            </a:r>
            <a:r>
              <a:rPr lang="en-US" sz="2400" dirty="0" smtClean="0"/>
              <a:t>) </a:t>
            </a:r>
          </a:p>
          <a:p>
            <a:pPr>
              <a:buNone/>
            </a:pPr>
            <a:r>
              <a:rPr lang="en-US" sz="2400" dirty="0" smtClean="0"/>
              <a:t>	              = 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P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) 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dirty="0" smtClean="0"/>
              <a:t> 1 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dirty="0" smtClean="0"/>
              <a:t>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U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	              = 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P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) 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dirty="0" smtClean="0"/>
              <a:t>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U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	              =  </a:t>
            </a:r>
            <a:r>
              <a:rPr lang="en-US" sz="2400" dirty="0" smtClean="0">
                <a:sym typeface="Symbol"/>
              </a:rPr>
              <a:t></a:t>
            </a:r>
            <a:r>
              <a:rPr lang="en-US" sz="2400" dirty="0" smtClean="0"/>
              <a:t>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U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yang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</a:t>
            </a:r>
            <a:r>
              <a:rPr lang="en-US" sz="2400" dirty="0" smtClean="0"/>
              <a:t> =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P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) = -1 </a:t>
            </a:r>
            <a:r>
              <a:rPr lang="en-US" sz="2400" dirty="0" err="1" smtClean="0"/>
              <a:t>atau</a:t>
            </a:r>
            <a:r>
              <a:rPr lang="en-US" sz="2400" dirty="0" smtClean="0"/>
              <a:t> 1 </a:t>
            </a:r>
            <a:r>
              <a:rPr lang="en-US" sz="2400" dirty="0" err="1" smtClean="0"/>
              <a:t>bergantung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i="1" dirty="0" smtClean="0"/>
              <a:t>pivoting</a:t>
            </a:r>
            <a:r>
              <a:rPr lang="en-US" sz="2400" dirty="0" smtClean="0"/>
              <a:t> </a:t>
            </a:r>
            <a:r>
              <a:rPr lang="en-US" sz="2400" dirty="0" err="1" smtClean="0"/>
              <a:t>sejumlah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 </a:t>
            </a:r>
            <a:r>
              <a:rPr lang="en-US" sz="2400" dirty="0" err="1" smtClean="0"/>
              <a:t>ganjil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genap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i="1" dirty="0" smtClean="0"/>
              <a:t>pivoting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sejumlah</a:t>
            </a:r>
            <a:r>
              <a:rPr lang="en-US" sz="2800" dirty="0" smtClean="0"/>
              <a:t> </a:t>
            </a:r>
            <a:r>
              <a:rPr lang="en-US" sz="2800" i="1" dirty="0" smtClean="0"/>
              <a:t>p</a:t>
            </a:r>
            <a:r>
              <a:rPr lang="en-US" sz="2800" dirty="0" smtClean="0"/>
              <a:t> kali,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i="1" dirty="0" smtClean="0">
                <a:sym typeface="Symbol"/>
              </a:rPr>
              <a:t>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>
                <a:sym typeface="Symbol"/>
              </a:rPr>
              <a:t></a:t>
            </a:r>
            <a:r>
              <a:rPr lang="en-US" sz="2800" dirty="0" smtClean="0"/>
              <a:t> = (-1)</a:t>
            </a:r>
            <a:r>
              <a:rPr lang="en-US" sz="2800" i="1" baseline="30000" dirty="0" smtClean="0"/>
              <a:t>p</a:t>
            </a:r>
            <a:endParaRPr lang="en-US" sz="2800" dirty="0" smtClean="0"/>
          </a:p>
          <a:p>
            <a:endParaRPr lang="en-US" sz="2800" i="1" dirty="0" smtClean="0">
              <a:sym typeface="Symbol"/>
            </a:endParaRPr>
          </a:p>
          <a:p>
            <a:r>
              <a:rPr lang="en-US" sz="2800" i="1" dirty="0" smtClean="0">
                <a:sym typeface="Symbol"/>
              </a:rPr>
              <a:t></a:t>
            </a:r>
            <a:r>
              <a:rPr lang="en-US" sz="2800" i="1" dirty="0" smtClean="0"/>
              <a:t> </a:t>
            </a:r>
            <a:r>
              <a:rPr lang="en-US" sz="2800" dirty="0" smtClean="0"/>
              <a:t> </a:t>
            </a:r>
            <a:r>
              <a:rPr lang="en-US" sz="2800" dirty="0" err="1" smtClean="0"/>
              <a:t>bernilai</a:t>
            </a:r>
            <a:r>
              <a:rPr lang="en-US" sz="2800" dirty="0" smtClean="0"/>
              <a:t> 1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i="1" dirty="0" smtClean="0"/>
              <a:t>p</a:t>
            </a:r>
            <a:r>
              <a:rPr lang="en-US" sz="2800" dirty="0" smtClean="0"/>
              <a:t> </a:t>
            </a:r>
            <a:r>
              <a:rPr lang="en-US" sz="2800" dirty="0" err="1" smtClean="0"/>
              <a:t>genap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-1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i="1" dirty="0" smtClean="0"/>
              <a:t>p</a:t>
            </a:r>
            <a:r>
              <a:rPr lang="en-US" sz="2800" dirty="0" smtClean="0"/>
              <a:t> </a:t>
            </a:r>
            <a:r>
              <a:rPr lang="en-US" sz="2800" dirty="0" err="1" smtClean="0"/>
              <a:t>ganjil</a:t>
            </a:r>
            <a:r>
              <a:rPr lang="en-US" sz="2800" dirty="0" smtClean="0"/>
              <a:t>.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,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dirty="0" err="1" smtClean="0"/>
              <a:t>det</a:t>
            </a:r>
            <a:r>
              <a:rPr lang="en-US" sz="2800" dirty="0" smtClean="0"/>
              <a:t>(</a:t>
            </a:r>
            <a:r>
              <a:rPr lang="en-US" sz="2800" i="1" dirty="0" smtClean="0"/>
              <a:t>A</a:t>
            </a:r>
            <a:r>
              <a:rPr lang="en-US" sz="2800" dirty="0" smtClean="0"/>
              <a:t>) =  (-1)</a:t>
            </a:r>
            <a:r>
              <a:rPr lang="en-US" sz="2800" i="1" baseline="30000" dirty="0" smtClean="0"/>
              <a:t>p</a:t>
            </a:r>
            <a:r>
              <a:rPr lang="en-US" sz="2800" baseline="30000" dirty="0" smtClean="0"/>
              <a:t> </a:t>
            </a:r>
            <a:r>
              <a:rPr lang="en-US" sz="2800" dirty="0" err="1" smtClean="0"/>
              <a:t>det</a:t>
            </a:r>
            <a:r>
              <a:rPr lang="en-US" sz="2800" dirty="0" smtClean="0"/>
              <a:t>(</a:t>
            </a:r>
            <a:r>
              <a:rPr lang="en-US" sz="2800" i="1" dirty="0" smtClean="0"/>
              <a:t>U</a:t>
            </a:r>
            <a:r>
              <a:rPr lang="en-US" sz="2800" dirty="0" smtClean="0"/>
              <a:t>) = (-1)</a:t>
            </a:r>
            <a:r>
              <a:rPr lang="en-US" sz="2800" i="1" baseline="30000" dirty="0" smtClean="0"/>
              <a:t>p</a:t>
            </a:r>
            <a:r>
              <a:rPr lang="en-US" sz="2800" baseline="30000" dirty="0" smtClean="0"/>
              <a:t>  </a:t>
            </a:r>
            <a:r>
              <a:rPr lang="en-US" sz="2800" i="1" dirty="0" smtClean="0"/>
              <a:t>u</a:t>
            </a:r>
            <a:r>
              <a:rPr lang="en-US" sz="2800" baseline="-25000" dirty="0" smtClean="0"/>
              <a:t>11</a:t>
            </a:r>
            <a:r>
              <a:rPr lang="en-US" sz="2800" dirty="0" smtClean="0"/>
              <a:t> </a:t>
            </a:r>
            <a:r>
              <a:rPr lang="en-US" sz="2800" i="1" dirty="0" smtClean="0"/>
              <a:t>u</a:t>
            </a:r>
            <a:r>
              <a:rPr lang="en-US" sz="2800" baseline="-25000" dirty="0" smtClean="0"/>
              <a:t>22</a:t>
            </a:r>
            <a:r>
              <a:rPr lang="en-US" sz="2800" dirty="0" smtClean="0"/>
              <a:t> </a:t>
            </a:r>
            <a:r>
              <a:rPr lang="en-US" sz="2800" i="1" dirty="0" smtClean="0"/>
              <a:t>u</a:t>
            </a:r>
            <a:r>
              <a:rPr lang="en-US" sz="2800" baseline="-25000" dirty="0" smtClean="0"/>
              <a:t>33</a:t>
            </a:r>
            <a:r>
              <a:rPr lang="en-US" sz="2800" dirty="0" smtClean="0"/>
              <a:t> ... </a:t>
            </a:r>
            <a:r>
              <a:rPr lang="en-US" sz="2800" i="1" dirty="0" err="1" smtClean="0"/>
              <a:t>u</a:t>
            </a:r>
            <a:r>
              <a:rPr lang="en-US" sz="2800" i="1" baseline="-25000" dirty="0" err="1" smtClean="0"/>
              <a:t>nn</a:t>
            </a:r>
            <a:r>
              <a:rPr lang="en-US" sz="2800" baseline="-25000" dirty="0" smtClean="0"/>
              <a:t>	 	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Hitung</a:t>
            </a:r>
            <a:r>
              <a:rPr lang="en-US" sz="2400" dirty="0" smtClean="0"/>
              <a:t> </a:t>
            </a:r>
            <a:r>
              <a:rPr lang="en-US" sz="2400" dirty="0" err="1" smtClean="0"/>
              <a:t>determinan</a:t>
            </a:r>
            <a:r>
              <a:rPr lang="en-US" sz="2400" dirty="0" smtClean="0"/>
              <a:t> </a:t>
            </a:r>
            <a:r>
              <a:rPr lang="en-US" sz="2400" dirty="0" err="1" smtClean="0"/>
              <a:t>matriks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229378" name="Object 2"/>
          <p:cNvGraphicFramePr>
            <a:graphicFrameLocks noChangeAspect="1"/>
          </p:cNvGraphicFramePr>
          <p:nvPr/>
        </p:nvGraphicFramePr>
        <p:xfrm>
          <a:off x="685800" y="1066800"/>
          <a:ext cx="8181425" cy="4114800"/>
        </p:xfrm>
        <a:graphic>
          <a:graphicData uri="http://schemas.openxmlformats.org/presentationml/2006/ole">
            <p:oleObj spid="_x0000_s229378" name="Document" r:id="rId3" imgW="4583174" imgH="230528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Metode</a:t>
            </a:r>
            <a:r>
              <a:rPr lang="en-US" sz="3600" b="1" dirty="0"/>
              <a:t> </a:t>
            </a:r>
            <a:r>
              <a:rPr lang="en-US" sz="3600" b="1" dirty="0" err="1"/>
              <a:t>Lelaran</a:t>
            </a:r>
            <a:r>
              <a:rPr lang="en-US" sz="3600" b="1" dirty="0"/>
              <a:t> </a:t>
            </a:r>
            <a:r>
              <a:rPr lang="en-US" sz="3600" b="1" dirty="0" err="1"/>
              <a:t>Untuk</a:t>
            </a:r>
            <a:r>
              <a:rPr lang="en-US" sz="3600" b="1" dirty="0"/>
              <a:t> </a:t>
            </a:r>
            <a:r>
              <a:rPr lang="en-US" sz="3600" b="1" dirty="0" err="1"/>
              <a:t>Menyelesaikan</a:t>
            </a:r>
            <a:r>
              <a:rPr lang="en-US" sz="3600" b="1" dirty="0"/>
              <a:t> </a:t>
            </a:r>
            <a:r>
              <a:rPr lang="en-US" sz="3600" b="1" dirty="0" smtClean="0"/>
              <a:t>SPL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Autofit/>
          </a:bodyPr>
          <a:lstStyle/>
          <a:p>
            <a:r>
              <a:rPr lang="en-US" sz="2200" dirty="0" err="1" smtClean="0"/>
              <a:t>Metode</a:t>
            </a:r>
            <a:r>
              <a:rPr lang="en-US" sz="2200" dirty="0" smtClean="0"/>
              <a:t> </a:t>
            </a:r>
            <a:r>
              <a:rPr lang="en-US" sz="2200" dirty="0" err="1" smtClean="0"/>
              <a:t>eliminasi</a:t>
            </a:r>
            <a:r>
              <a:rPr lang="en-US" sz="2200" dirty="0" smtClean="0"/>
              <a:t> Gauss </a:t>
            </a:r>
            <a:r>
              <a:rPr lang="en-US" sz="2200" dirty="0" err="1" smtClean="0"/>
              <a:t>melibatkan</a:t>
            </a:r>
            <a:r>
              <a:rPr lang="en-US" sz="2200" dirty="0" smtClean="0"/>
              <a:t> </a:t>
            </a:r>
            <a:r>
              <a:rPr lang="en-US" sz="2200" dirty="0" err="1" smtClean="0"/>
              <a:t>banyak</a:t>
            </a:r>
            <a:r>
              <a:rPr lang="en-US" sz="2200" dirty="0" smtClean="0"/>
              <a:t> </a:t>
            </a:r>
            <a:r>
              <a:rPr lang="en-US" sz="2200" dirty="0" err="1" smtClean="0"/>
              <a:t>galat</a:t>
            </a:r>
            <a:r>
              <a:rPr lang="en-US" sz="2200" dirty="0" smtClean="0"/>
              <a:t> </a:t>
            </a:r>
            <a:r>
              <a:rPr lang="en-US" sz="2200" dirty="0" err="1" smtClean="0"/>
              <a:t>pembulatan</a:t>
            </a:r>
            <a:r>
              <a:rPr lang="en-US" sz="2200" dirty="0" smtClean="0"/>
              <a:t>. </a:t>
            </a:r>
            <a:r>
              <a:rPr lang="en-US" sz="2200" dirty="0" err="1" smtClean="0"/>
              <a:t>Galat</a:t>
            </a:r>
            <a:r>
              <a:rPr lang="en-US" sz="2200" dirty="0" smtClean="0"/>
              <a:t> </a:t>
            </a:r>
            <a:r>
              <a:rPr lang="en-US" sz="2200" dirty="0" err="1" smtClean="0"/>
              <a:t>pembulatan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terjadi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eliminasi</a:t>
            </a:r>
            <a:r>
              <a:rPr lang="en-US" sz="2200" dirty="0" smtClean="0"/>
              <a:t> Gauss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menyebabkan</a:t>
            </a:r>
            <a:r>
              <a:rPr lang="en-US" sz="2200" dirty="0" smtClean="0"/>
              <a:t> </a:t>
            </a:r>
            <a:r>
              <a:rPr lang="en-US" sz="2200" dirty="0" err="1" smtClean="0"/>
              <a:t>solusi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diperoleh</a:t>
            </a:r>
            <a:r>
              <a:rPr lang="en-US" sz="2200" dirty="0" smtClean="0"/>
              <a:t> “</a:t>
            </a:r>
            <a:r>
              <a:rPr lang="en-US" sz="2200" dirty="0" err="1" smtClean="0"/>
              <a:t>jauh</a:t>
            </a:r>
            <a:r>
              <a:rPr lang="en-US" sz="2200" dirty="0" smtClean="0"/>
              <a:t>”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solusi</a:t>
            </a:r>
            <a:r>
              <a:rPr lang="en-US" sz="2200" dirty="0" smtClean="0"/>
              <a:t> </a:t>
            </a:r>
            <a:r>
              <a:rPr lang="en-US" sz="2200" dirty="0" err="1" smtClean="0"/>
              <a:t>sebenarnya</a:t>
            </a:r>
            <a:r>
              <a:rPr lang="en-US" sz="2200" dirty="0" smtClean="0"/>
              <a:t>. 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Gagasan</a:t>
            </a:r>
            <a:r>
              <a:rPr lang="en-US" sz="2200" dirty="0" smtClean="0"/>
              <a:t> </a:t>
            </a:r>
            <a:r>
              <a:rPr lang="en-US" sz="2200" dirty="0" err="1" smtClean="0"/>
              <a:t>metoda</a:t>
            </a:r>
            <a:r>
              <a:rPr lang="en-US" sz="2200" dirty="0" smtClean="0"/>
              <a:t> </a:t>
            </a:r>
            <a:r>
              <a:rPr lang="en-US" sz="2200" dirty="0" err="1" smtClean="0"/>
              <a:t>lelaran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pencarian</a:t>
            </a:r>
            <a:r>
              <a:rPr lang="en-US" sz="2200" dirty="0" smtClean="0"/>
              <a:t> </a:t>
            </a:r>
            <a:r>
              <a:rPr lang="en-US" sz="2200" dirty="0" err="1" smtClean="0"/>
              <a:t>akar</a:t>
            </a:r>
            <a:r>
              <a:rPr lang="en-US" sz="2200" dirty="0" smtClean="0"/>
              <a:t> </a:t>
            </a:r>
            <a:r>
              <a:rPr lang="en-US" sz="2200" dirty="0" err="1" smtClean="0"/>
              <a:t>persamaan</a:t>
            </a:r>
            <a:r>
              <a:rPr lang="en-US" sz="2200" dirty="0" smtClean="0"/>
              <a:t> </a:t>
            </a:r>
            <a:r>
              <a:rPr lang="en-US" sz="2200" dirty="0" err="1" smtClean="0"/>
              <a:t>nirlanjar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en-US" sz="2200" dirty="0" err="1" smtClean="0"/>
              <a:t>diterapkan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menyelesaikan</a:t>
            </a:r>
            <a:r>
              <a:rPr lang="en-US" sz="2200" dirty="0" smtClean="0"/>
              <a:t> SPL. 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metode</a:t>
            </a:r>
            <a:r>
              <a:rPr lang="en-US" sz="2200" dirty="0" smtClean="0"/>
              <a:t> </a:t>
            </a:r>
            <a:r>
              <a:rPr lang="en-US" sz="2200" dirty="0" err="1" smtClean="0"/>
              <a:t>lelaran</a:t>
            </a:r>
            <a:r>
              <a:rPr lang="en-US" sz="2200" dirty="0" smtClean="0"/>
              <a:t>, </a:t>
            </a:r>
            <a:r>
              <a:rPr lang="en-US" sz="2200" dirty="0" err="1" smtClean="0"/>
              <a:t>galat</a:t>
            </a:r>
            <a:r>
              <a:rPr lang="en-US" sz="2200" dirty="0" smtClean="0"/>
              <a:t> </a:t>
            </a:r>
            <a:r>
              <a:rPr lang="en-US" sz="2200" dirty="0" err="1" smtClean="0"/>
              <a:t>pembulatan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diperkecil</a:t>
            </a:r>
            <a:r>
              <a:rPr lang="en-US" sz="2200" dirty="0" smtClean="0"/>
              <a:t>, </a:t>
            </a:r>
            <a:r>
              <a:rPr lang="en-US" sz="2200" dirty="0" err="1" smtClean="0"/>
              <a:t>karena</a:t>
            </a:r>
            <a:r>
              <a:rPr lang="en-US" sz="2200" dirty="0" smtClean="0"/>
              <a:t> </a:t>
            </a:r>
            <a:r>
              <a:rPr lang="en-US" sz="2200" dirty="0" err="1" smtClean="0"/>
              <a:t>kita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meneruskan</a:t>
            </a:r>
            <a:r>
              <a:rPr lang="en-US" sz="2200" dirty="0" smtClean="0"/>
              <a:t> </a:t>
            </a:r>
            <a:r>
              <a:rPr lang="en-US" sz="2200" dirty="0" err="1" smtClean="0"/>
              <a:t>lelaran</a:t>
            </a:r>
            <a:r>
              <a:rPr lang="en-US" sz="2200" dirty="0" smtClean="0"/>
              <a:t> </a:t>
            </a:r>
            <a:r>
              <a:rPr lang="en-US" sz="2200" dirty="0" err="1" smtClean="0"/>
              <a:t>sampai</a:t>
            </a:r>
            <a:r>
              <a:rPr lang="en-US" sz="2200" dirty="0" smtClean="0"/>
              <a:t> </a:t>
            </a:r>
            <a:r>
              <a:rPr lang="en-US" sz="2200" dirty="0" err="1" smtClean="0"/>
              <a:t>solusinya</a:t>
            </a:r>
            <a:r>
              <a:rPr lang="en-US" sz="2200" dirty="0" smtClean="0"/>
              <a:t> </a:t>
            </a:r>
            <a:r>
              <a:rPr lang="en-US" sz="2200" dirty="0" err="1" smtClean="0"/>
              <a:t>seteliti</a:t>
            </a:r>
            <a:r>
              <a:rPr lang="en-US" sz="2200" dirty="0" smtClean="0"/>
              <a:t> </a:t>
            </a:r>
            <a:r>
              <a:rPr lang="en-US" sz="2200" dirty="0" err="1" smtClean="0"/>
              <a:t>mungkin</a:t>
            </a:r>
            <a:r>
              <a:rPr lang="en-US" sz="2200" dirty="0" smtClean="0"/>
              <a:t>, </a:t>
            </a:r>
            <a:r>
              <a:rPr lang="en-US" sz="2200" dirty="0" err="1" smtClean="0"/>
              <a:t>sesuai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batas</a:t>
            </a:r>
            <a:r>
              <a:rPr lang="en-US" sz="2200" dirty="0" smtClean="0"/>
              <a:t> </a:t>
            </a:r>
            <a:r>
              <a:rPr lang="en-US" sz="2200" dirty="0" err="1" smtClean="0"/>
              <a:t>galat</a:t>
            </a:r>
            <a:r>
              <a:rPr lang="en-US" sz="2200" dirty="0" smtClean="0"/>
              <a:t> yang </a:t>
            </a:r>
            <a:r>
              <a:rPr lang="en-US" sz="2200" dirty="0" err="1" smtClean="0"/>
              <a:t>kita</a:t>
            </a:r>
            <a:r>
              <a:rPr lang="en-US" sz="2200" dirty="0" smtClean="0"/>
              <a:t> </a:t>
            </a:r>
            <a:r>
              <a:rPr lang="en-US" sz="2200" dirty="0" err="1" smtClean="0"/>
              <a:t>perbolehkan</a:t>
            </a:r>
            <a:r>
              <a:rPr lang="en-US" sz="2200" dirty="0" smtClean="0"/>
              <a:t>. 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kata</a:t>
            </a:r>
            <a:r>
              <a:rPr lang="en-US" sz="2200" dirty="0" smtClean="0"/>
              <a:t> lain, </a:t>
            </a:r>
            <a:r>
              <a:rPr lang="en-US" sz="2200" dirty="0" err="1" smtClean="0"/>
              <a:t>besar</a:t>
            </a:r>
            <a:r>
              <a:rPr lang="en-US" sz="2200" dirty="0" smtClean="0"/>
              <a:t> </a:t>
            </a:r>
            <a:r>
              <a:rPr lang="en-US" sz="2200" dirty="0" err="1" smtClean="0"/>
              <a:t>galat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dikendalikan</a:t>
            </a:r>
            <a:r>
              <a:rPr lang="en-US" sz="2200" dirty="0" smtClean="0"/>
              <a:t> </a:t>
            </a:r>
            <a:r>
              <a:rPr lang="en-US" sz="2200" dirty="0" err="1" smtClean="0"/>
              <a:t>sampai</a:t>
            </a:r>
            <a:r>
              <a:rPr lang="en-US" sz="2200" dirty="0" smtClean="0"/>
              <a:t> </a:t>
            </a:r>
            <a:r>
              <a:rPr lang="en-US" sz="2200" dirty="0" err="1" smtClean="0"/>
              <a:t>batas</a:t>
            </a:r>
            <a:r>
              <a:rPr lang="en-US" sz="2200" dirty="0" smtClean="0"/>
              <a:t> yang </a:t>
            </a:r>
            <a:r>
              <a:rPr lang="en-US" sz="2200" dirty="0" err="1" smtClean="0"/>
              <a:t>bisa</a:t>
            </a:r>
            <a:r>
              <a:rPr lang="en-US" sz="2200" dirty="0" smtClean="0"/>
              <a:t> </a:t>
            </a:r>
            <a:r>
              <a:rPr lang="en-US" sz="2200" dirty="0" err="1" smtClean="0"/>
              <a:t>diterima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err="1" smtClean="0"/>
              <a:t>Jika</a:t>
            </a:r>
            <a:r>
              <a:rPr lang="en-US" sz="2600" dirty="0" smtClean="0"/>
              <a:t> </a:t>
            </a:r>
            <a:r>
              <a:rPr lang="en-US" sz="2600" dirty="0" err="1" smtClean="0"/>
              <a:t>metode</a:t>
            </a:r>
            <a:r>
              <a:rPr lang="en-US" sz="2600" dirty="0" smtClean="0"/>
              <a:t> </a:t>
            </a:r>
            <a:r>
              <a:rPr lang="en-US" sz="2600" dirty="0" err="1" smtClean="0"/>
              <a:t>eliminasi</a:t>
            </a:r>
            <a:r>
              <a:rPr lang="en-US" sz="2600" dirty="0" smtClean="0"/>
              <a:t> Gauss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variasi-variasinya</a:t>
            </a:r>
            <a:r>
              <a:rPr lang="en-US" sz="2600" dirty="0" smtClean="0"/>
              <a:t> </a:t>
            </a:r>
            <a:r>
              <a:rPr lang="en-US" sz="2600" dirty="0" err="1" smtClean="0"/>
              <a:t>serta</a:t>
            </a:r>
            <a:r>
              <a:rPr lang="en-US" sz="2600" dirty="0" smtClean="0"/>
              <a:t> </a:t>
            </a:r>
            <a:r>
              <a:rPr lang="en-US" sz="2600" dirty="0" err="1" smtClean="0"/>
              <a:t>metode</a:t>
            </a:r>
            <a:r>
              <a:rPr lang="en-US" sz="2600" dirty="0" smtClean="0"/>
              <a:t> </a:t>
            </a:r>
            <a:r>
              <a:rPr lang="en-US" sz="2600" dirty="0" err="1" smtClean="0"/>
              <a:t>dekomposisi</a:t>
            </a:r>
            <a:r>
              <a:rPr lang="en-US" sz="2600" dirty="0" smtClean="0"/>
              <a:t> </a:t>
            </a:r>
            <a:r>
              <a:rPr lang="en-US" sz="2600" i="1" dirty="0" smtClean="0"/>
              <a:t>LU</a:t>
            </a:r>
            <a:r>
              <a:rPr lang="en-US" sz="2600" dirty="0" smtClean="0"/>
              <a:t> </a:t>
            </a:r>
            <a:r>
              <a:rPr lang="en-US" sz="2600" dirty="0" err="1" smtClean="0"/>
              <a:t>dinamakan</a:t>
            </a:r>
            <a:r>
              <a:rPr lang="en-US" sz="2600" dirty="0" smtClean="0"/>
              <a:t> </a:t>
            </a:r>
            <a:r>
              <a:rPr lang="en-US" sz="2600" b="1" dirty="0" err="1" smtClean="0"/>
              <a:t>metode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langsung</a:t>
            </a:r>
            <a:r>
              <a:rPr lang="en-US" sz="2600" dirty="0" smtClean="0"/>
              <a:t> (</a:t>
            </a:r>
            <a:r>
              <a:rPr lang="en-US" sz="2600" i="1" dirty="0" smtClean="0"/>
              <a:t>direct</a:t>
            </a:r>
            <a:r>
              <a:rPr lang="en-US" sz="2600" dirty="0" smtClean="0"/>
              <a:t>) -</a:t>
            </a:r>
            <a:r>
              <a:rPr lang="en-US" sz="2600" dirty="0" err="1" smtClean="0"/>
              <a:t>karena</a:t>
            </a:r>
            <a:r>
              <a:rPr lang="en-US" sz="2600" dirty="0" smtClean="0"/>
              <a:t> </a:t>
            </a:r>
            <a:r>
              <a:rPr lang="en-US" sz="2600" dirty="0" err="1" smtClean="0"/>
              <a:t>solusi</a:t>
            </a:r>
            <a:r>
              <a:rPr lang="en-US" sz="2600" dirty="0" smtClean="0"/>
              <a:t> SPL </a:t>
            </a:r>
            <a:r>
              <a:rPr lang="en-US" sz="2600" dirty="0" err="1" smtClean="0"/>
              <a:t>diperoleh</a:t>
            </a:r>
            <a:r>
              <a:rPr lang="en-US" sz="2600" dirty="0" smtClean="0"/>
              <a:t> </a:t>
            </a:r>
            <a:r>
              <a:rPr lang="en-US" sz="2600" dirty="0" err="1" smtClean="0"/>
              <a:t>tanpa</a:t>
            </a:r>
            <a:r>
              <a:rPr lang="en-US" sz="2600" dirty="0" smtClean="0"/>
              <a:t> </a:t>
            </a:r>
            <a:r>
              <a:rPr lang="en-US" sz="2600" dirty="0" err="1" smtClean="0"/>
              <a:t>lelaran</a:t>
            </a:r>
            <a:r>
              <a:rPr lang="en-US" sz="2600" dirty="0" smtClean="0"/>
              <a:t>- 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metode</a:t>
            </a:r>
            <a:r>
              <a:rPr lang="en-US" sz="2600" dirty="0" smtClean="0"/>
              <a:t> </a:t>
            </a:r>
            <a:r>
              <a:rPr lang="en-US" sz="2600" dirty="0" err="1" smtClean="0"/>
              <a:t>lelaran</a:t>
            </a:r>
            <a:r>
              <a:rPr lang="en-US" sz="2600" dirty="0" smtClean="0"/>
              <a:t> </a:t>
            </a:r>
            <a:r>
              <a:rPr lang="en-US" sz="2600" dirty="0" err="1" smtClean="0"/>
              <a:t>dinamakan</a:t>
            </a:r>
            <a:r>
              <a:rPr lang="en-US" sz="2600" dirty="0" smtClean="0"/>
              <a:t> </a:t>
            </a:r>
            <a:r>
              <a:rPr lang="en-US" sz="2600" b="1" dirty="0" err="1" smtClean="0"/>
              <a:t>metode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tidak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langsung</a:t>
            </a:r>
            <a:r>
              <a:rPr lang="en-US" sz="2600" dirty="0" smtClean="0"/>
              <a:t> (</a:t>
            </a:r>
            <a:r>
              <a:rPr lang="en-US" sz="2600" i="1" dirty="0" smtClean="0"/>
              <a:t>indirect</a:t>
            </a:r>
            <a:r>
              <a:rPr lang="en-US" sz="2600" dirty="0" smtClean="0"/>
              <a:t>)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b="1" dirty="0" err="1" smtClean="0"/>
              <a:t>metode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iteratif</a:t>
            </a:r>
            <a:r>
              <a:rPr lang="en-US" sz="2600" dirty="0" smtClean="0"/>
              <a:t>. 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Tinjau</a:t>
            </a:r>
            <a:r>
              <a:rPr lang="en-US" sz="2600" dirty="0" smtClean="0"/>
              <a:t> </a:t>
            </a:r>
            <a:r>
              <a:rPr lang="en-US" sz="2600" dirty="0" err="1" smtClean="0"/>
              <a:t>kembali</a:t>
            </a:r>
            <a:r>
              <a:rPr lang="en-US" sz="2600" dirty="0" smtClean="0"/>
              <a:t> </a:t>
            </a:r>
            <a:r>
              <a:rPr lang="en-US" sz="2600" dirty="0" err="1" smtClean="0"/>
              <a:t>sistem</a:t>
            </a:r>
            <a:r>
              <a:rPr lang="en-US" sz="2600" dirty="0" smtClean="0"/>
              <a:t> </a:t>
            </a:r>
            <a:r>
              <a:rPr lang="en-US" sz="2600" dirty="0" err="1" smtClean="0"/>
              <a:t>persamaan</a:t>
            </a:r>
            <a:r>
              <a:rPr lang="en-US" sz="2600" dirty="0" smtClean="0"/>
              <a:t> </a:t>
            </a:r>
            <a:r>
              <a:rPr lang="en-US" sz="2600" dirty="0" err="1" smtClean="0"/>
              <a:t>lanjar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	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11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12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2 </a:t>
            </a:r>
            <a:r>
              <a:rPr lang="en-US" sz="2600" dirty="0" smtClean="0"/>
              <a:t>+ ....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</a:t>
            </a:r>
            <a:r>
              <a:rPr lang="en-US" sz="2600" i="1" baseline="-25000" dirty="0" smtClean="0"/>
              <a:t>n </a:t>
            </a:r>
            <a:r>
              <a:rPr lang="en-US" sz="2600" i="1" dirty="0" err="1" smtClean="0"/>
              <a:t>x</a:t>
            </a:r>
            <a:r>
              <a:rPr lang="en-US" sz="2600" i="1" baseline="-25000" dirty="0" err="1" smtClean="0"/>
              <a:t>n</a:t>
            </a:r>
            <a:r>
              <a:rPr lang="en-US" sz="2600" baseline="-25000" dirty="0" smtClean="0"/>
              <a:t> </a:t>
            </a:r>
            <a:r>
              <a:rPr lang="en-US" sz="2600" dirty="0" smtClean="0"/>
              <a:t>= </a:t>
            </a:r>
            <a:r>
              <a:rPr lang="en-US" sz="2600" i="1" dirty="0" smtClean="0"/>
              <a:t>b</a:t>
            </a:r>
            <a:r>
              <a:rPr lang="en-US" sz="2600" baseline="-25000" dirty="0" smtClean="0"/>
              <a:t>1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	a</a:t>
            </a:r>
            <a:r>
              <a:rPr lang="en-US" sz="2600" baseline="-25000" dirty="0" smtClean="0"/>
              <a:t>21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22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2 </a:t>
            </a:r>
            <a:r>
              <a:rPr lang="en-US" sz="2600" dirty="0" smtClean="0"/>
              <a:t>+ ....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2</a:t>
            </a:r>
            <a:r>
              <a:rPr lang="en-US" sz="2600" i="1" baseline="-25000" dirty="0" smtClean="0"/>
              <a:t>n </a:t>
            </a:r>
            <a:r>
              <a:rPr lang="en-US" sz="2600" i="1" dirty="0" err="1" smtClean="0"/>
              <a:t>x</a:t>
            </a:r>
            <a:r>
              <a:rPr lang="en-US" sz="2600" i="1" baseline="-25000" dirty="0" err="1" smtClean="0"/>
              <a:t>n</a:t>
            </a:r>
            <a:r>
              <a:rPr lang="en-US" sz="2600" baseline="-25000" dirty="0" smtClean="0"/>
              <a:t> </a:t>
            </a:r>
            <a:r>
              <a:rPr lang="en-US" sz="2600" dirty="0" smtClean="0"/>
              <a:t>= </a:t>
            </a:r>
            <a:r>
              <a:rPr lang="en-US" sz="2600" i="1" dirty="0" smtClean="0"/>
              <a:t>b</a:t>
            </a:r>
            <a:r>
              <a:rPr lang="en-US" sz="2600" baseline="-25000" dirty="0" smtClean="0"/>
              <a:t>2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	:			:</a:t>
            </a:r>
          </a:p>
          <a:p>
            <a:pPr>
              <a:buNone/>
            </a:pPr>
            <a:r>
              <a:rPr lang="en-US" sz="2600" dirty="0" smtClean="0"/>
              <a:t>		</a:t>
            </a:r>
            <a:r>
              <a:rPr lang="en-US" sz="2600" i="1" dirty="0" smtClean="0"/>
              <a:t>a</a:t>
            </a:r>
            <a:r>
              <a:rPr lang="en-US" sz="2600" i="1" baseline="-25000" dirty="0" smtClean="0"/>
              <a:t>n</a:t>
            </a:r>
            <a:r>
              <a:rPr lang="en-US" sz="2600" baseline="-25000" dirty="0" smtClean="0"/>
              <a:t>1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i="1" baseline="-25000" dirty="0" smtClean="0"/>
              <a:t>n</a:t>
            </a:r>
            <a:r>
              <a:rPr lang="en-US" sz="2600" baseline="-25000" dirty="0" smtClean="0"/>
              <a:t>2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2 </a:t>
            </a:r>
            <a:r>
              <a:rPr lang="en-US" sz="2600" dirty="0" smtClean="0"/>
              <a:t>+ .... + </a:t>
            </a:r>
            <a:r>
              <a:rPr lang="en-US" sz="2600" i="1" dirty="0" err="1" smtClean="0"/>
              <a:t>a</a:t>
            </a:r>
            <a:r>
              <a:rPr lang="en-US" sz="2600" i="1" baseline="-25000" dirty="0" err="1" smtClean="0"/>
              <a:t>nn</a:t>
            </a:r>
            <a:r>
              <a:rPr lang="en-US" sz="2600" i="1" baseline="-25000" dirty="0" smtClean="0"/>
              <a:t> </a:t>
            </a:r>
            <a:r>
              <a:rPr lang="en-US" sz="2600" i="1" dirty="0" err="1" smtClean="0"/>
              <a:t>x</a:t>
            </a:r>
            <a:r>
              <a:rPr lang="en-US" sz="2600" i="1" baseline="-25000" dirty="0" err="1" smtClean="0"/>
              <a:t>n</a:t>
            </a:r>
            <a:r>
              <a:rPr lang="en-US" sz="2600" baseline="-25000" dirty="0" smtClean="0"/>
              <a:t> </a:t>
            </a:r>
            <a:r>
              <a:rPr lang="en-US" sz="2600" dirty="0" smtClean="0"/>
              <a:t>= </a:t>
            </a:r>
            <a:r>
              <a:rPr lang="en-US" sz="2600" i="1" dirty="0" err="1" smtClean="0"/>
              <a:t>b</a:t>
            </a:r>
            <a:r>
              <a:rPr lang="en-US" sz="2600" i="1" baseline="-25000" dirty="0" err="1" smtClean="0"/>
              <a:t>n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 </a:t>
            </a:r>
          </a:p>
          <a:p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syarat</a:t>
            </a:r>
            <a:r>
              <a:rPr lang="en-US" sz="2600" dirty="0" smtClean="0"/>
              <a:t> </a:t>
            </a:r>
            <a:r>
              <a:rPr lang="en-US" sz="2600" i="1" dirty="0" err="1" smtClean="0"/>
              <a:t>a</a:t>
            </a:r>
            <a:r>
              <a:rPr lang="en-US" sz="2600" i="1" baseline="-25000" dirty="0" err="1" smtClean="0"/>
              <a:t>kk</a:t>
            </a:r>
            <a:r>
              <a:rPr lang="en-US" sz="2600" dirty="0" smtClean="0"/>
              <a:t> </a:t>
            </a:r>
            <a:r>
              <a:rPr lang="en-US" sz="2600" dirty="0" smtClean="0">
                <a:sym typeface="Symbol"/>
              </a:rPr>
              <a:t></a:t>
            </a:r>
            <a:r>
              <a:rPr lang="en-US" sz="2600" dirty="0" smtClean="0"/>
              <a:t> 0, </a:t>
            </a:r>
            <a:r>
              <a:rPr lang="en-US" sz="2600" i="1" dirty="0" smtClean="0"/>
              <a:t>k </a:t>
            </a:r>
            <a:r>
              <a:rPr lang="en-US" sz="2600" dirty="0" smtClean="0"/>
              <a:t>= 1, 2, ..., </a:t>
            </a:r>
            <a:r>
              <a:rPr lang="en-US" sz="2600" i="1" dirty="0" smtClean="0"/>
              <a:t>n</a:t>
            </a:r>
            <a:r>
              <a:rPr lang="en-US" sz="2600" dirty="0" smtClean="0"/>
              <a:t>,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persamaan</a:t>
            </a:r>
            <a:r>
              <a:rPr lang="en-US" sz="2600" dirty="0" smtClean="0"/>
              <a:t> </a:t>
            </a:r>
            <a:r>
              <a:rPr lang="en-US" sz="2600" dirty="0" err="1" smtClean="0"/>
              <a:t>lelarannya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ditulis</a:t>
            </a:r>
            <a:r>
              <a:rPr lang="en-US" sz="2600" dirty="0" smtClean="0"/>
              <a:t> </a:t>
            </a:r>
            <a:r>
              <a:rPr lang="en-US" sz="2600" dirty="0" err="1" smtClean="0"/>
              <a:t>sebagai</a:t>
            </a:r>
            <a:endParaRPr lang="en-US" sz="26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231426" name="Object 2"/>
          <p:cNvGraphicFramePr>
            <a:graphicFrameLocks noChangeAspect="1"/>
          </p:cNvGraphicFramePr>
          <p:nvPr/>
        </p:nvGraphicFramePr>
        <p:xfrm>
          <a:off x="533400" y="1066800"/>
          <a:ext cx="8112125" cy="3787775"/>
        </p:xfrm>
        <a:graphic>
          <a:graphicData uri="http://schemas.openxmlformats.org/presentationml/2006/ole">
            <p:oleObj spid="_x0000_s231426" name="Document" r:id="rId3" imgW="4583174" imgH="214859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342900" lvl="2" indent="-342900">
              <a:buNone/>
            </a:pPr>
            <a:r>
              <a:rPr lang="en-US" sz="2800" b="1" dirty="0" err="1" smtClean="0"/>
              <a:t>Pemfaktoran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dengan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Metode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Reduksi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Crout</a:t>
            </a:r>
            <a:endParaRPr lang="en-US" sz="2800" dirty="0" smtClean="0"/>
          </a:p>
          <a:p>
            <a:pPr marL="342900" lvl="2" indent="-342900">
              <a:buNone/>
            </a:pPr>
            <a:endParaRPr lang="en-US" sz="2800" dirty="0" smtClean="0"/>
          </a:p>
          <a:p>
            <a:r>
              <a:rPr lang="en-US" sz="2400" dirty="0" err="1" smtClean="0"/>
              <a:t>Meskipun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i="1" dirty="0" smtClean="0"/>
              <a:t>LU</a:t>
            </a:r>
            <a:r>
              <a:rPr lang="en-US" sz="2400" dirty="0" smtClean="0"/>
              <a:t> Gauss </a:t>
            </a:r>
            <a:r>
              <a:rPr lang="en-US" sz="2400" dirty="0" err="1" smtClean="0"/>
              <a:t>dikenal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dekomposisi</a:t>
            </a:r>
            <a:r>
              <a:rPr lang="en-US" sz="2400" dirty="0" smtClean="0"/>
              <a:t> </a:t>
            </a:r>
            <a:r>
              <a:rPr lang="en-US" sz="2400" i="1" dirty="0" smtClean="0"/>
              <a:t>LU</a:t>
            </a:r>
            <a:r>
              <a:rPr lang="en-US" sz="2400" dirty="0" smtClean="0"/>
              <a:t>,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lain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luas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reduksi</a:t>
            </a:r>
            <a:r>
              <a:rPr lang="en-US" sz="2400" dirty="0" smtClean="0"/>
              <a:t> </a:t>
            </a:r>
            <a:r>
              <a:rPr lang="en-US" sz="2400" dirty="0" err="1" smtClean="0"/>
              <a:t>Crout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Nama</a:t>
            </a:r>
            <a:r>
              <a:rPr lang="en-US" sz="2400" dirty="0" smtClean="0"/>
              <a:t> lain: </a:t>
            </a:r>
            <a:r>
              <a:rPr lang="en-US" sz="2400" b="1" dirty="0" err="1" smtClean="0"/>
              <a:t>metode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reduksi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Cholesky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b="1" dirty="0" err="1" smtClean="0"/>
              <a:t>metode</a:t>
            </a:r>
            <a:r>
              <a:rPr lang="en-US" sz="2400" b="1" dirty="0" smtClean="0"/>
              <a:t> </a:t>
            </a:r>
            <a:r>
              <a:rPr lang="en-US" sz="2400" b="1" i="1" dirty="0" err="1" smtClean="0"/>
              <a:t>Dolittle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221186" name="Object 2"/>
          <p:cNvGraphicFramePr>
            <a:graphicFrameLocks noChangeAspect="1"/>
          </p:cNvGraphicFramePr>
          <p:nvPr/>
        </p:nvGraphicFramePr>
        <p:xfrm>
          <a:off x="457200" y="3733800"/>
          <a:ext cx="8367264" cy="1828800"/>
        </p:xfrm>
        <a:graphic>
          <a:graphicData uri="http://schemas.openxmlformats.org/presentationml/2006/ole">
            <p:oleObj spid="_x0000_s221186" name="Document" r:id="rId3" imgW="4583174" imgH="1000996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232450" name="Object 2"/>
          <p:cNvGraphicFramePr>
            <a:graphicFrameLocks noChangeAspect="1"/>
          </p:cNvGraphicFramePr>
          <p:nvPr/>
        </p:nvGraphicFramePr>
        <p:xfrm>
          <a:off x="533400" y="533400"/>
          <a:ext cx="8147758" cy="3581400"/>
        </p:xfrm>
        <a:graphic>
          <a:graphicData uri="http://schemas.openxmlformats.org/presentationml/2006/ole">
            <p:oleObj spid="_x0000_s232450" name="Document" r:id="rId3" imgW="4583174" imgH="2015319" progId="Word.Document.12">
              <p:embed/>
            </p:oleObj>
          </a:graphicData>
        </a:graphic>
      </p:graphicFrame>
      <p:graphicFrame>
        <p:nvGraphicFramePr>
          <p:cNvPr id="232451" name="Object 3"/>
          <p:cNvGraphicFramePr>
            <a:graphicFrameLocks noChangeAspect="1"/>
          </p:cNvGraphicFramePr>
          <p:nvPr/>
        </p:nvGraphicFramePr>
        <p:xfrm>
          <a:off x="609600" y="4572000"/>
          <a:ext cx="8534400" cy="1451470"/>
        </p:xfrm>
        <a:graphic>
          <a:graphicData uri="http://schemas.openxmlformats.org/presentationml/2006/ole">
            <p:oleObj spid="_x0000_s232451" name="Document" r:id="rId4" imgW="4583174" imgH="77875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233474" name="Object 2"/>
          <p:cNvGraphicFramePr>
            <a:graphicFrameLocks noChangeAspect="1"/>
          </p:cNvGraphicFramePr>
          <p:nvPr/>
        </p:nvGraphicFramePr>
        <p:xfrm>
          <a:off x="533400" y="304800"/>
          <a:ext cx="8334594" cy="5791200"/>
        </p:xfrm>
        <a:graphic>
          <a:graphicData uri="http://schemas.openxmlformats.org/presentationml/2006/ole">
            <p:oleObj spid="_x0000_s233474" name="Document" r:id="rId3" imgW="4583174" imgH="318524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3200" b="1" dirty="0" err="1"/>
              <a:t>Metode</a:t>
            </a:r>
            <a:r>
              <a:rPr lang="en-US" sz="3200" b="1" dirty="0"/>
              <a:t> </a:t>
            </a:r>
            <a:r>
              <a:rPr lang="en-US" sz="3200" b="1" dirty="0" err="1"/>
              <a:t>Lelaran</a:t>
            </a:r>
            <a:r>
              <a:rPr lang="en-US" sz="3200" b="1" dirty="0"/>
              <a:t> </a:t>
            </a:r>
            <a:r>
              <a:rPr lang="en-US" sz="3200" b="1" dirty="0" smtClean="0"/>
              <a:t>Jacobi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lelarannya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Misalkan</a:t>
            </a:r>
            <a:r>
              <a:rPr lang="en-US" sz="2800" dirty="0" smtClean="0"/>
              <a:t> </a:t>
            </a:r>
            <a:r>
              <a:rPr lang="en-US" sz="2800" dirty="0" err="1" smtClean="0"/>
              <a:t>diberikan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tebakan</a:t>
            </a:r>
            <a:r>
              <a:rPr lang="en-US" sz="2800" dirty="0" smtClean="0"/>
              <a:t> </a:t>
            </a:r>
            <a:r>
              <a:rPr lang="en-US" sz="2800" dirty="0" err="1" smtClean="0"/>
              <a:t>awal</a:t>
            </a:r>
            <a:r>
              <a:rPr lang="en-US" sz="2800" dirty="0" smtClean="0"/>
              <a:t> </a:t>
            </a:r>
            <a:r>
              <a:rPr lang="en-US" sz="2800" i="1" dirty="0" smtClean="0"/>
              <a:t>x</a:t>
            </a:r>
            <a:r>
              <a:rPr lang="en-US" sz="2800" baseline="30000" dirty="0" smtClean="0"/>
              <a:t>(0)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/>
              <a:t>x</a:t>
            </a:r>
            <a:r>
              <a:rPr lang="en-US" sz="2800" baseline="30000" dirty="0" smtClean="0"/>
              <a:t>(0) </a:t>
            </a:r>
            <a:r>
              <a:rPr lang="en-US" sz="2800" dirty="0" smtClean="0"/>
              <a:t>= (</a:t>
            </a:r>
            <a:r>
              <a:rPr lang="en-US" sz="2800" i="1" dirty="0" smtClean="0"/>
              <a:t>x</a:t>
            </a:r>
            <a:r>
              <a:rPr lang="en-US" sz="2800" baseline="-25000" dirty="0" smtClean="0"/>
              <a:t>1</a:t>
            </a:r>
            <a:r>
              <a:rPr lang="en-US" sz="2800" baseline="30000" dirty="0" smtClean="0"/>
              <a:t>(0) </a:t>
            </a:r>
            <a:r>
              <a:rPr lang="en-US" sz="2800" dirty="0" smtClean="0"/>
              <a:t>, </a:t>
            </a:r>
            <a:r>
              <a:rPr lang="en-US" sz="2800" i="1" dirty="0" smtClean="0"/>
              <a:t>x</a:t>
            </a:r>
            <a:r>
              <a:rPr lang="en-US" sz="2800" baseline="-25000" dirty="0" smtClean="0"/>
              <a:t>2</a:t>
            </a:r>
            <a:r>
              <a:rPr lang="en-US" sz="2800" baseline="30000" dirty="0" smtClean="0"/>
              <a:t>(0)  </a:t>
            </a:r>
            <a:r>
              <a:rPr lang="en-US" sz="2800" dirty="0" smtClean="0"/>
              <a:t>, ..., </a:t>
            </a:r>
            <a:r>
              <a:rPr lang="en-US" sz="2800" baseline="30000" dirty="0" smtClean="0"/>
              <a:t> 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n</a:t>
            </a:r>
            <a:r>
              <a:rPr lang="en-US" sz="2800" baseline="30000" dirty="0" smtClean="0"/>
              <a:t>(0) 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T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Prosedur</a:t>
            </a:r>
            <a:r>
              <a:rPr lang="en-US" sz="2800" dirty="0" smtClean="0"/>
              <a:t> </a:t>
            </a:r>
            <a:r>
              <a:rPr lang="en-US" sz="2800" dirty="0" err="1" smtClean="0"/>
              <a:t>lelaran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lelaran</a:t>
            </a:r>
            <a:r>
              <a:rPr lang="en-US" sz="2800" dirty="0" smtClean="0"/>
              <a:t> </a:t>
            </a:r>
            <a:r>
              <a:rPr lang="en-US" sz="2800" dirty="0" err="1" smtClean="0"/>
              <a:t>pertama</a:t>
            </a:r>
            <a:r>
              <a:rPr lang="en-US" sz="2800" dirty="0" smtClean="0"/>
              <a:t>, </a:t>
            </a:r>
            <a:r>
              <a:rPr lang="en-US" sz="2800" dirty="0" err="1" smtClean="0"/>
              <a:t>kedua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seterusnya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: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234498" name="Object 2"/>
          <p:cNvGraphicFramePr>
            <a:graphicFrameLocks noChangeAspect="1"/>
          </p:cNvGraphicFramePr>
          <p:nvPr/>
        </p:nvGraphicFramePr>
        <p:xfrm>
          <a:off x="381000" y="838200"/>
          <a:ext cx="8329550" cy="4267200"/>
        </p:xfrm>
        <a:graphic>
          <a:graphicData uri="http://schemas.openxmlformats.org/presentationml/2006/ole">
            <p:oleObj spid="_x0000_s234498" name="Document" r:id="rId3" imgW="4583174" imgH="234814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235522" name="Object 2"/>
          <p:cNvGraphicFramePr>
            <a:graphicFrameLocks noChangeAspect="1"/>
          </p:cNvGraphicFramePr>
          <p:nvPr/>
        </p:nvGraphicFramePr>
        <p:xfrm>
          <a:off x="762000" y="457200"/>
          <a:ext cx="7772400" cy="5556713"/>
        </p:xfrm>
        <a:graphic>
          <a:graphicData uri="http://schemas.openxmlformats.org/presentationml/2006/ole">
            <p:oleObj spid="_x0000_s235522" name="Document" r:id="rId3" imgW="4583174" imgH="327710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3200" b="1" dirty="0" err="1"/>
              <a:t>Metode</a:t>
            </a:r>
            <a:r>
              <a:rPr lang="en-US" sz="3200" b="1" dirty="0"/>
              <a:t> </a:t>
            </a:r>
            <a:r>
              <a:rPr lang="en-US" sz="3200" b="1" dirty="0" err="1"/>
              <a:t>Lelaran</a:t>
            </a:r>
            <a:r>
              <a:rPr lang="en-US" sz="3200" b="1" dirty="0"/>
              <a:t> </a:t>
            </a:r>
            <a:r>
              <a:rPr lang="en-US" sz="3200" b="1" dirty="0" smtClean="0"/>
              <a:t>Gauss-Seidel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Kecepatan</a:t>
            </a:r>
            <a:r>
              <a:rPr lang="en-US" sz="2800" dirty="0" smtClean="0"/>
              <a:t> </a:t>
            </a:r>
            <a:r>
              <a:rPr lang="en-US" sz="2800" dirty="0" err="1" smtClean="0"/>
              <a:t>konvergen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lelaran</a:t>
            </a:r>
            <a:r>
              <a:rPr lang="en-US" sz="2800" dirty="0" smtClean="0"/>
              <a:t> Jacobi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dipercepat</a:t>
            </a:r>
            <a:r>
              <a:rPr lang="en-US" sz="2800" dirty="0" smtClean="0"/>
              <a:t> </a:t>
            </a:r>
            <a:r>
              <a:rPr lang="en-US" sz="2800" dirty="0" err="1" smtClean="0"/>
              <a:t>bila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i</a:t>
            </a:r>
            <a:r>
              <a:rPr lang="en-US" sz="2800" dirty="0" smtClean="0"/>
              <a:t> yang </a:t>
            </a:r>
            <a:r>
              <a:rPr lang="en-US" sz="2800" dirty="0" err="1" smtClean="0"/>
              <a:t>baru</a:t>
            </a:r>
            <a:r>
              <a:rPr lang="en-US" sz="2800" dirty="0" smtClean="0"/>
              <a:t> </a:t>
            </a:r>
            <a:r>
              <a:rPr lang="en-US" sz="2800" dirty="0" err="1" smtClean="0"/>
              <a:t>dihasilkan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segera</a:t>
            </a:r>
            <a:r>
              <a:rPr lang="en-US" sz="2800" dirty="0" smtClean="0"/>
              <a:t> </a:t>
            </a:r>
            <a:r>
              <a:rPr lang="en-US" sz="2800" dirty="0" err="1" smtClean="0"/>
              <a:t>dipakai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berikutnya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i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yang </a:t>
            </a:r>
            <a:r>
              <a:rPr lang="en-US" sz="2800" dirty="0" err="1" smtClean="0"/>
              <a:t>lainnya</a:t>
            </a:r>
            <a:r>
              <a:rPr lang="en-US" sz="2800" dirty="0" smtClean="0"/>
              <a:t>.  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lelarannya</a:t>
            </a:r>
            <a:r>
              <a:rPr lang="en-US" sz="2800" dirty="0" smtClean="0"/>
              <a:t> </a:t>
            </a:r>
            <a:r>
              <a:rPr lang="en-US" sz="2800" dirty="0" err="1" smtClean="0"/>
              <a:t>dinamakan</a:t>
            </a:r>
            <a:r>
              <a:rPr lang="en-US" sz="2800" dirty="0" smtClean="0"/>
              <a:t> </a:t>
            </a:r>
            <a:r>
              <a:rPr lang="en-US" sz="2800" dirty="0" err="1" smtClean="0"/>
              <a:t>lelaran</a:t>
            </a:r>
            <a:r>
              <a:rPr lang="en-US" sz="2800" dirty="0" smtClean="0"/>
              <a:t> Gauss-Seidel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236546" name="Object 2"/>
          <p:cNvGraphicFramePr>
            <a:graphicFrameLocks noChangeAspect="1"/>
          </p:cNvGraphicFramePr>
          <p:nvPr/>
        </p:nvGraphicFramePr>
        <p:xfrm>
          <a:off x="533400" y="762000"/>
          <a:ext cx="8074221" cy="4648200"/>
        </p:xfrm>
        <a:graphic>
          <a:graphicData uri="http://schemas.openxmlformats.org/presentationml/2006/ole">
            <p:oleObj spid="_x0000_s236546" name="Document" r:id="rId3" imgW="4583174" imgH="263882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237570" name="Object 2"/>
          <p:cNvGraphicFramePr>
            <a:graphicFrameLocks noChangeAspect="1"/>
          </p:cNvGraphicFramePr>
          <p:nvPr/>
        </p:nvGraphicFramePr>
        <p:xfrm>
          <a:off x="914400" y="457200"/>
          <a:ext cx="7086600" cy="6009004"/>
        </p:xfrm>
        <a:graphic>
          <a:graphicData uri="http://schemas.openxmlformats.org/presentationml/2006/ole">
            <p:oleObj spid="_x0000_s237570" name="Document" r:id="rId3" imgW="4583174" imgH="3886198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SPL </a:t>
            </a:r>
          </a:p>
          <a:p>
            <a:pPr>
              <a:buNone/>
            </a:pPr>
            <a:r>
              <a:rPr lang="en-US" sz="2400" dirty="0" smtClean="0"/>
              <a:t>		4</a:t>
            </a:r>
            <a:r>
              <a:rPr lang="en-US" sz="2400" i="1" dirty="0" smtClean="0"/>
              <a:t>x</a:t>
            </a:r>
            <a:r>
              <a:rPr lang="en-US" sz="2400" dirty="0" smtClean="0"/>
              <a:t> - </a:t>
            </a:r>
            <a:r>
              <a:rPr lang="en-US" sz="2400" i="1" dirty="0" smtClean="0"/>
              <a:t>y</a:t>
            </a:r>
            <a:r>
              <a:rPr lang="en-US" sz="2400" dirty="0" smtClean="0"/>
              <a:t> + </a:t>
            </a:r>
            <a:r>
              <a:rPr lang="en-US" sz="2400" i="1" dirty="0" smtClean="0"/>
              <a:t>z</a:t>
            </a:r>
            <a:r>
              <a:rPr lang="en-US" sz="2400" dirty="0" smtClean="0"/>
              <a:t> = 7</a:t>
            </a:r>
          </a:p>
          <a:p>
            <a:pPr>
              <a:buNone/>
            </a:pPr>
            <a:r>
              <a:rPr lang="en-US" sz="2400" dirty="0" smtClean="0"/>
              <a:t>		4</a:t>
            </a:r>
            <a:r>
              <a:rPr lang="en-US" sz="2400" i="1" dirty="0" smtClean="0"/>
              <a:t>x</a:t>
            </a:r>
            <a:r>
              <a:rPr lang="en-US" sz="2400" dirty="0" smtClean="0"/>
              <a:t> - 8</a:t>
            </a:r>
            <a:r>
              <a:rPr lang="en-US" sz="2400" i="1" dirty="0" smtClean="0"/>
              <a:t>y</a:t>
            </a:r>
            <a:r>
              <a:rPr lang="en-US" sz="2400" dirty="0" smtClean="0"/>
              <a:t> + </a:t>
            </a:r>
            <a:r>
              <a:rPr lang="en-US" sz="2400" i="1" dirty="0" smtClean="0"/>
              <a:t>z</a:t>
            </a:r>
            <a:r>
              <a:rPr lang="en-US" sz="2400" dirty="0" smtClean="0"/>
              <a:t> = -21</a:t>
            </a:r>
          </a:p>
          <a:p>
            <a:pPr>
              <a:buNone/>
            </a:pPr>
            <a:r>
              <a:rPr lang="en-US" sz="2400" dirty="0" smtClean="0"/>
              <a:t>		-2</a:t>
            </a:r>
            <a:r>
              <a:rPr lang="en-US" sz="2400" i="1" dirty="0" smtClean="0"/>
              <a:t>x</a:t>
            </a:r>
            <a:r>
              <a:rPr lang="en-US" sz="2400" dirty="0" smtClean="0"/>
              <a:t> + </a:t>
            </a:r>
            <a:r>
              <a:rPr lang="en-US" sz="2400" i="1" dirty="0" smtClean="0"/>
              <a:t>y</a:t>
            </a:r>
            <a:r>
              <a:rPr lang="en-US" sz="2400" dirty="0" smtClean="0"/>
              <a:t> + 5</a:t>
            </a:r>
            <a:r>
              <a:rPr lang="en-US" sz="2400" i="1" dirty="0" smtClean="0"/>
              <a:t>z</a:t>
            </a:r>
            <a:r>
              <a:rPr lang="en-US" sz="2400" dirty="0" smtClean="0"/>
              <a:t> = 15	</a:t>
            </a:r>
          </a:p>
          <a:p>
            <a:pPr marL="0" indent="0">
              <a:buNone/>
            </a:pP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=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z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= (1, 2, 2).  (</a:t>
            </a:r>
            <a:r>
              <a:rPr lang="en-US" sz="2400" dirty="0" err="1" smtClean="0"/>
              <a:t>Solusi</a:t>
            </a:r>
            <a:r>
              <a:rPr lang="en-US" sz="2400" dirty="0" smtClean="0"/>
              <a:t> </a:t>
            </a:r>
            <a:r>
              <a:rPr lang="en-US" sz="2400" dirty="0" err="1" smtClean="0"/>
              <a:t>sejatinya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(2, 4, 3) )		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238594" name="Object 2"/>
          <p:cNvGraphicFramePr>
            <a:graphicFrameLocks noChangeAspect="1"/>
          </p:cNvGraphicFramePr>
          <p:nvPr/>
        </p:nvGraphicFramePr>
        <p:xfrm>
          <a:off x="533399" y="3124200"/>
          <a:ext cx="8547233" cy="3200400"/>
        </p:xfrm>
        <a:graphic>
          <a:graphicData uri="http://schemas.openxmlformats.org/presentationml/2006/ole">
            <p:oleObj spid="_x0000_s238594" name="Document" r:id="rId3" imgW="4583174" imgH="171599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239618" name="Object 2"/>
          <p:cNvGraphicFramePr>
            <a:graphicFrameLocks noChangeAspect="1"/>
          </p:cNvGraphicFramePr>
          <p:nvPr/>
        </p:nvGraphicFramePr>
        <p:xfrm>
          <a:off x="762000" y="380999"/>
          <a:ext cx="7620000" cy="5870065"/>
        </p:xfrm>
        <a:graphic>
          <a:graphicData uri="http://schemas.openxmlformats.org/presentationml/2006/ole">
            <p:oleObj spid="_x0000_s239618" name="Document" r:id="rId3" imgW="4583174" imgH="353104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222210" name="Object 2"/>
          <p:cNvGraphicFramePr>
            <a:graphicFrameLocks noChangeAspect="1"/>
          </p:cNvGraphicFramePr>
          <p:nvPr/>
        </p:nvGraphicFramePr>
        <p:xfrm>
          <a:off x="457200" y="457200"/>
          <a:ext cx="8236319" cy="2362200"/>
        </p:xfrm>
        <a:graphic>
          <a:graphicData uri="http://schemas.openxmlformats.org/presentationml/2006/ole">
            <p:oleObj spid="_x0000_s222210" name="Document" r:id="rId3" imgW="4583174" imgH="1314370" progId="Word.Document.12">
              <p:embed/>
            </p:oleObj>
          </a:graphicData>
        </a:graphic>
      </p:graphicFrame>
      <p:graphicFrame>
        <p:nvGraphicFramePr>
          <p:cNvPr id="222211" name="Object 3"/>
          <p:cNvGraphicFramePr>
            <a:graphicFrameLocks noChangeAspect="1"/>
          </p:cNvGraphicFramePr>
          <p:nvPr/>
        </p:nvGraphicFramePr>
        <p:xfrm>
          <a:off x="457200" y="3200400"/>
          <a:ext cx="8529789" cy="3048000"/>
        </p:xfrm>
        <a:graphic>
          <a:graphicData uri="http://schemas.openxmlformats.org/presentationml/2006/ole">
            <p:oleObj spid="_x0000_s222211" name="Document" r:id="rId4" imgW="4696037" imgH="168213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240643" name="Object 3"/>
          <p:cNvGraphicFramePr>
            <a:graphicFrameLocks noChangeAspect="1"/>
          </p:cNvGraphicFramePr>
          <p:nvPr/>
        </p:nvGraphicFramePr>
        <p:xfrm>
          <a:off x="533400" y="457200"/>
          <a:ext cx="8001000" cy="5731232"/>
        </p:xfrm>
        <a:graphic>
          <a:graphicData uri="http://schemas.openxmlformats.org/presentationml/2006/ole">
            <p:oleObj spid="_x0000_s240643" name="Document" r:id="rId3" imgW="4583174" imgH="328286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241666" name="Object 2"/>
          <p:cNvGraphicFramePr>
            <a:graphicFrameLocks noChangeAspect="1"/>
          </p:cNvGraphicFramePr>
          <p:nvPr/>
        </p:nvGraphicFramePr>
        <p:xfrm>
          <a:off x="381000" y="838200"/>
          <a:ext cx="8455111" cy="4114800"/>
        </p:xfrm>
        <a:graphic>
          <a:graphicData uri="http://schemas.openxmlformats.org/presentationml/2006/ole">
            <p:oleObj spid="_x0000_s241666" name="Document" r:id="rId3" imgW="4583174" imgH="223107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dirty="0" err="1"/>
              <a:t>Contoh</a:t>
            </a:r>
            <a:r>
              <a:rPr lang="en-US" sz="3600" b="1" dirty="0"/>
              <a:t> </a:t>
            </a:r>
            <a:r>
              <a:rPr lang="en-US" sz="3600" b="1" dirty="0" err="1"/>
              <a:t>Soal</a:t>
            </a:r>
            <a:r>
              <a:rPr lang="en-US" sz="3600" b="1" dirty="0"/>
              <a:t> </a:t>
            </a:r>
            <a:r>
              <a:rPr lang="en-US" sz="3600" b="1" dirty="0" err="1"/>
              <a:t>Terapan</a:t>
            </a:r>
            <a:r>
              <a:rPr lang="en-US" sz="3600" b="1" dirty="0"/>
              <a:t> 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242690" name="Object 2"/>
          <p:cNvGraphicFramePr>
            <a:graphicFrameLocks noChangeAspect="1"/>
          </p:cNvGraphicFramePr>
          <p:nvPr/>
        </p:nvGraphicFramePr>
        <p:xfrm>
          <a:off x="379413" y="1371600"/>
          <a:ext cx="8424862" cy="2573338"/>
        </p:xfrm>
        <a:graphic>
          <a:graphicData uri="http://schemas.openxmlformats.org/presentationml/2006/ole">
            <p:oleObj spid="_x0000_s242690" name="Document" r:id="rId3" imgW="4583174" imgH="1404060" progId="Word.Document.12">
              <p:embed/>
            </p:oleObj>
          </a:graphicData>
        </a:graphic>
      </p:graphicFrame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2691" name="Object 3"/>
          <p:cNvGraphicFramePr>
            <a:graphicFrameLocks noChangeAspect="1"/>
          </p:cNvGraphicFramePr>
          <p:nvPr/>
        </p:nvGraphicFramePr>
        <p:xfrm>
          <a:off x="1676400" y="4191000"/>
          <a:ext cx="5767039" cy="2209800"/>
        </p:xfrm>
        <a:graphic>
          <a:graphicData uri="http://schemas.openxmlformats.org/presentationml/2006/ole">
            <p:oleObj spid="_x0000_s242691" r:id="rId4" imgW="4076700" imgH="1560576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253954" name="Object 2"/>
          <p:cNvGraphicFramePr>
            <a:graphicFrameLocks noChangeAspect="1"/>
          </p:cNvGraphicFramePr>
          <p:nvPr/>
        </p:nvGraphicFramePr>
        <p:xfrm>
          <a:off x="300038" y="914400"/>
          <a:ext cx="8308975" cy="4572000"/>
        </p:xfrm>
        <a:graphic>
          <a:graphicData uri="http://schemas.openxmlformats.org/presentationml/2006/ole">
            <p:oleObj spid="_x0000_s253954" name="Document" r:id="rId3" imgW="4583174" imgH="253076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err="1" smtClean="0"/>
              <a:t>Penyelesaian</a:t>
            </a:r>
            <a:r>
              <a:rPr lang="en-US" sz="2200" dirty="0" smtClean="0"/>
              <a:t>: </a:t>
            </a:r>
            <a:r>
              <a:rPr lang="en-US" sz="2200" dirty="0" err="1" smtClean="0"/>
              <a:t>Arah</a:t>
            </a:r>
            <a:r>
              <a:rPr lang="en-US" sz="2200" dirty="0" smtClean="0"/>
              <a:t> </a:t>
            </a:r>
            <a:r>
              <a:rPr lang="en-US" sz="2200" dirty="0" err="1" smtClean="0"/>
              <a:t>arus</a:t>
            </a:r>
            <a:r>
              <a:rPr lang="en-US" sz="2200" dirty="0" smtClean="0"/>
              <a:t> </a:t>
            </a:r>
            <a:r>
              <a:rPr lang="en-US" sz="2200" dirty="0" err="1" smtClean="0"/>
              <a:t>dimisalkan</a:t>
            </a:r>
            <a:r>
              <a:rPr lang="en-US" sz="2200" dirty="0" smtClean="0"/>
              <a:t> </a:t>
            </a:r>
            <a:r>
              <a:rPr lang="en-US" sz="2200" dirty="0" err="1" smtClean="0"/>
              <a:t>seperti</a:t>
            </a:r>
            <a:r>
              <a:rPr lang="en-US" sz="2200" dirty="0" smtClean="0"/>
              <a:t> </a:t>
            </a:r>
            <a:r>
              <a:rPr lang="en-US" sz="2200" dirty="0" err="1" smtClean="0"/>
              <a:t>diatas</a:t>
            </a:r>
            <a:r>
              <a:rPr lang="en-US" sz="2200" dirty="0" smtClean="0"/>
              <a:t>.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hukum</a:t>
            </a:r>
            <a:r>
              <a:rPr lang="en-US" sz="2200" dirty="0" smtClean="0"/>
              <a:t> </a:t>
            </a:r>
            <a:r>
              <a:rPr lang="en-US" sz="2200" dirty="0" err="1" smtClean="0"/>
              <a:t>Kirchoff</a:t>
            </a:r>
            <a:r>
              <a:rPr lang="en-US" sz="2200" dirty="0" smtClean="0"/>
              <a:t> </a:t>
            </a:r>
            <a:r>
              <a:rPr lang="en-US" sz="2200" dirty="0" err="1" smtClean="0"/>
              <a:t>diperoleh</a:t>
            </a:r>
            <a:r>
              <a:rPr lang="en-US" sz="2200" dirty="0" smtClean="0"/>
              <a:t> </a:t>
            </a:r>
            <a:r>
              <a:rPr lang="en-US" sz="2200" dirty="0" err="1" smtClean="0"/>
              <a:t>persamaan-persamaan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 :</a:t>
            </a:r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12</a:t>
            </a:r>
            <a:r>
              <a:rPr lang="en-US" sz="2200" dirty="0" smtClean="0"/>
              <a:t>            + 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52</a:t>
            </a:r>
            <a:r>
              <a:rPr lang="en-US" sz="2200" dirty="0" smtClean="0"/>
              <a:t>                 + 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32</a:t>
            </a:r>
            <a:r>
              <a:rPr lang="en-US" sz="2200" dirty="0" smtClean="0"/>
              <a:t>     = 0  </a:t>
            </a:r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65</a:t>
            </a:r>
            <a:r>
              <a:rPr lang="en-US" sz="2200" dirty="0" smtClean="0"/>
              <a:t>            -  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52</a:t>
            </a:r>
            <a:r>
              <a:rPr lang="en-US" sz="2200" dirty="0" smtClean="0"/>
              <a:t>                 -  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54</a:t>
            </a:r>
            <a:r>
              <a:rPr lang="en-US" sz="2200" dirty="0" smtClean="0"/>
              <a:t>     = 0  </a:t>
            </a:r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43</a:t>
            </a:r>
            <a:r>
              <a:rPr lang="en-US" sz="2200" dirty="0" smtClean="0"/>
              <a:t>            -  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32</a:t>
            </a:r>
            <a:r>
              <a:rPr lang="en-US" sz="2200" dirty="0" smtClean="0"/>
              <a:t>                             = 0  </a:t>
            </a:r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54</a:t>
            </a:r>
            <a:r>
              <a:rPr lang="en-US" sz="2200" dirty="0" smtClean="0"/>
              <a:t>            -  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43</a:t>
            </a:r>
            <a:r>
              <a:rPr lang="en-US" sz="2200" dirty="0" smtClean="0"/>
              <a:t>                             = 0 </a:t>
            </a:r>
          </a:p>
          <a:p>
            <a:pPr>
              <a:buNone/>
            </a:pPr>
            <a:r>
              <a:rPr lang="en-US" sz="2200" dirty="0" smtClean="0"/>
              <a:t> Dari </a:t>
            </a:r>
            <a:r>
              <a:rPr lang="en-US" sz="2200" dirty="0" err="1" smtClean="0"/>
              <a:t>hukum</a:t>
            </a:r>
            <a:r>
              <a:rPr lang="en-US" sz="2200" dirty="0" smtClean="0"/>
              <a:t> Ohm </a:t>
            </a:r>
            <a:r>
              <a:rPr lang="en-US" sz="2200" dirty="0" err="1" smtClean="0"/>
              <a:t>didapat</a:t>
            </a:r>
            <a:r>
              <a:rPr lang="en-US" sz="2200" dirty="0" smtClean="0"/>
              <a:t> :</a:t>
            </a:r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32</a:t>
            </a:r>
            <a:r>
              <a:rPr lang="en-US" sz="2200" dirty="0" smtClean="0"/>
              <a:t> </a:t>
            </a:r>
            <a:r>
              <a:rPr lang="en-US" sz="2200" i="1" dirty="0" smtClean="0"/>
              <a:t>R</a:t>
            </a:r>
            <a:r>
              <a:rPr lang="en-US" sz="2200" baseline="-25000" dirty="0" smtClean="0"/>
              <a:t>32</a:t>
            </a:r>
            <a:r>
              <a:rPr lang="en-US" sz="2200" dirty="0" smtClean="0"/>
              <a:t>        -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                +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     = 0   </a:t>
            </a:r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43</a:t>
            </a:r>
            <a:r>
              <a:rPr lang="en-US" sz="2200" dirty="0" smtClean="0"/>
              <a:t> </a:t>
            </a:r>
            <a:r>
              <a:rPr lang="en-US" sz="2200" i="1" dirty="0" smtClean="0"/>
              <a:t>R</a:t>
            </a:r>
            <a:r>
              <a:rPr lang="en-US" sz="2200" baseline="-25000" dirty="0" smtClean="0"/>
              <a:t>43</a:t>
            </a:r>
            <a:r>
              <a:rPr lang="en-US" sz="2200" dirty="0" smtClean="0"/>
              <a:t>        -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4</a:t>
            </a:r>
            <a:r>
              <a:rPr lang="en-US" sz="2200" dirty="0" smtClean="0"/>
              <a:t>                +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      = 0   </a:t>
            </a:r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65</a:t>
            </a:r>
            <a:r>
              <a:rPr lang="en-US" sz="2200" dirty="0" smtClean="0"/>
              <a:t> </a:t>
            </a:r>
            <a:r>
              <a:rPr lang="en-US" sz="2200" i="1" dirty="0" smtClean="0"/>
              <a:t>R</a:t>
            </a:r>
            <a:r>
              <a:rPr lang="en-US" sz="2200" baseline="-25000" dirty="0" smtClean="0"/>
              <a:t>65</a:t>
            </a:r>
            <a:r>
              <a:rPr lang="en-US" sz="2200" dirty="0" smtClean="0"/>
              <a:t>                              +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5</a:t>
            </a:r>
            <a:r>
              <a:rPr lang="en-US" sz="2200" dirty="0" smtClean="0"/>
              <a:t>      = 0   </a:t>
            </a:r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12</a:t>
            </a:r>
            <a:r>
              <a:rPr lang="en-US" sz="2200" dirty="0" smtClean="0"/>
              <a:t> </a:t>
            </a:r>
            <a:r>
              <a:rPr lang="en-US" sz="2200" i="1" dirty="0" smtClean="0"/>
              <a:t>R</a:t>
            </a:r>
            <a:r>
              <a:rPr lang="en-US" sz="2200" baseline="-25000" dirty="0" smtClean="0"/>
              <a:t>12</a:t>
            </a:r>
            <a:r>
              <a:rPr lang="en-US" sz="2200" dirty="0" smtClean="0"/>
              <a:t>                              +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     = 0   </a:t>
            </a:r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54</a:t>
            </a:r>
            <a:r>
              <a:rPr lang="en-US" sz="2200" dirty="0" smtClean="0"/>
              <a:t> </a:t>
            </a:r>
            <a:r>
              <a:rPr lang="en-US" sz="2200" i="1" dirty="0" smtClean="0"/>
              <a:t>R</a:t>
            </a:r>
            <a:r>
              <a:rPr lang="en-US" sz="2200" baseline="-25000" dirty="0" smtClean="0"/>
              <a:t>54</a:t>
            </a:r>
            <a:r>
              <a:rPr lang="en-US" sz="2200" dirty="0" smtClean="0"/>
              <a:t>        -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5</a:t>
            </a:r>
            <a:r>
              <a:rPr lang="en-US" sz="2200" dirty="0" smtClean="0"/>
              <a:t>                +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4</a:t>
            </a:r>
            <a:r>
              <a:rPr lang="en-US" sz="2200" dirty="0" smtClean="0"/>
              <a:t>      = 0   </a:t>
            </a:r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52</a:t>
            </a:r>
            <a:r>
              <a:rPr lang="en-US" sz="2200" dirty="0" smtClean="0"/>
              <a:t> </a:t>
            </a:r>
            <a:r>
              <a:rPr lang="en-US" sz="2200" i="1" dirty="0" smtClean="0"/>
              <a:t>R</a:t>
            </a:r>
            <a:r>
              <a:rPr lang="en-US" sz="2200" baseline="-25000" dirty="0" smtClean="0"/>
              <a:t>52</a:t>
            </a:r>
            <a:r>
              <a:rPr lang="en-US" sz="2200" dirty="0" smtClean="0"/>
              <a:t>        -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5</a:t>
            </a:r>
            <a:r>
              <a:rPr lang="en-US" sz="2200" dirty="0" smtClean="0"/>
              <a:t>                +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     = 0 </a:t>
            </a:r>
          </a:p>
          <a:p>
            <a:pPr>
              <a:buNone/>
            </a:pPr>
            <a:r>
              <a:rPr lang="en-US" sz="2200" dirty="0" smtClean="0"/>
              <a:t> 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menyusun</a:t>
            </a:r>
            <a:r>
              <a:rPr lang="en-US" sz="2200" dirty="0" smtClean="0"/>
              <a:t> </a:t>
            </a:r>
            <a:r>
              <a:rPr lang="en-US" sz="2200" dirty="0" err="1" smtClean="0"/>
              <a:t>kesepuluh</a:t>
            </a:r>
            <a:r>
              <a:rPr lang="en-US" sz="2200" dirty="0" smtClean="0"/>
              <a:t> </a:t>
            </a:r>
            <a:r>
              <a:rPr lang="en-US" sz="2200" dirty="0" err="1" smtClean="0"/>
              <a:t>persamaan</a:t>
            </a:r>
            <a:r>
              <a:rPr lang="en-US" sz="2200" dirty="0" smtClean="0"/>
              <a:t> </a:t>
            </a:r>
            <a:r>
              <a:rPr lang="en-US" sz="2200" dirty="0" err="1" smtClean="0"/>
              <a:t>diatas</a:t>
            </a:r>
            <a:r>
              <a:rPr lang="en-US" sz="2200" dirty="0" smtClean="0"/>
              <a:t> </a:t>
            </a:r>
            <a:r>
              <a:rPr lang="en-US" sz="2200" dirty="0" err="1" smtClean="0"/>
              <a:t>didapatkan</a:t>
            </a:r>
            <a:r>
              <a:rPr lang="en-US" sz="2200" dirty="0" smtClean="0"/>
              <a:t> SPL </a:t>
            </a:r>
            <a:r>
              <a:rPr lang="en-US" sz="2200" dirty="0" err="1" smtClean="0"/>
              <a:t>sbb</a:t>
            </a:r>
            <a:r>
              <a:rPr lang="en-US" sz="2200" dirty="0" smtClean="0"/>
              <a:t> :</a:t>
            </a:r>
          </a:p>
          <a:p>
            <a:pPr>
              <a:buNone/>
            </a:pPr>
            <a:r>
              <a:rPr lang="en-US" sz="2200" dirty="0" smtClean="0"/>
              <a:t> </a:t>
            </a:r>
          </a:p>
          <a:p>
            <a:pPr>
              <a:buNone/>
            </a:pP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254978" name="Object 2"/>
          <p:cNvGraphicFramePr>
            <a:graphicFrameLocks noChangeAspect="1"/>
          </p:cNvGraphicFramePr>
          <p:nvPr/>
        </p:nvGraphicFramePr>
        <p:xfrm>
          <a:off x="685800" y="457200"/>
          <a:ext cx="7467600" cy="5896018"/>
        </p:xfrm>
        <a:graphic>
          <a:graphicData uri="http://schemas.openxmlformats.org/presentationml/2006/ole">
            <p:oleObj spid="_x0000_s254978" name="Document" r:id="rId3" imgW="4586409" imgH="362181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256002" name="Object 2"/>
          <p:cNvGraphicFramePr>
            <a:graphicFrameLocks noChangeAspect="1"/>
          </p:cNvGraphicFramePr>
          <p:nvPr/>
        </p:nvGraphicFramePr>
        <p:xfrm>
          <a:off x="457200" y="1143000"/>
          <a:ext cx="8199325" cy="4038600"/>
        </p:xfrm>
        <a:graphic>
          <a:graphicData uri="http://schemas.openxmlformats.org/presentationml/2006/ole">
            <p:oleObj spid="_x0000_s256002" name="Document" r:id="rId3" imgW="4583174" imgH="225737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257026" name="Object 2"/>
          <p:cNvGraphicFramePr>
            <a:graphicFrameLocks noChangeAspect="1"/>
          </p:cNvGraphicFramePr>
          <p:nvPr/>
        </p:nvGraphicFramePr>
        <p:xfrm>
          <a:off x="692150" y="534988"/>
          <a:ext cx="7799388" cy="5578475"/>
        </p:xfrm>
        <a:graphic>
          <a:graphicData uri="http://schemas.openxmlformats.org/presentationml/2006/ole">
            <p:oleObj spid="_x0000_s257026" name="Document" r:id="rId3" imgW="4583174" imgH="328466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223234" name="Object 2"/>
          <p:cNvGraphicFramePr>
            <a:graphicFrameLocks noChangeAspect="1"/>
          </p:cNvGraphicFramePr>
          <p:nvPr/>
        </p:nvGraphicFramePr>
        <p:xfrm>
          <a:off x="273026" y="685800"/>
          <a:ext cx="8870974" cy="1739165"/>
        </p:xfrm>
        <a:graphic>
          <a:graphicData uri="http://schemas.openxmlformats.org/presentationml/2006/ole">
            <p:oleObj spid="_x0000_s223234" name="Document" r:id="rId3" imgW="4583174" imgH="902301" progId="Word.Document.12">
              <p:embed/>
            </p:oleObj>
          </a:graphicData>
        </a:graphic>
      </p:graphicFrame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228600" y="3048000"/>
            <a:ext cx="8534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Kita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perhatikan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urutan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teratur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dalam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menemukan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elemen-elemen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yaitu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elemen-elemen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pertama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elemen-elemen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pertama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elemen-elemen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kedua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elemen-elemen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kedua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elemen-elemen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elemen-elemen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224258" name="Object 2"/>
          <p:cNvGraphicFramePr>
            <a:graphicFrameLocks noChangeAspect="1"/>
          </p:cNvGraphicFramePr>
          <p:nvPr/>
        </p:nvGraphicFramePr>
        <p:xfrm>
          <a:off x="152400" y="609600"/>
          <a:ext cx="8839199" cy="4419600"/>
        </p:xfrm>
        <a:graphic>
          <a:graphicData uri="http://schemas.openxmlformats.org/presentationml/2006/ole">
            <p:oleObj spid="_x0000_s224258" name="Document" r:id="rId3" imgW="4583174" imgH="2244046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err="1" smtClean="0"/>
              <a:t>Contoh</a:t>
            </a:r>
            <a:r>
              <a:rPr lang="en-US" sz="2000" dirty="0" smtClean="0"/>
              <a:t>: </a:t>
            </a:r>
            <a:r>
              <a:rPr lang="en-US" sz="2000" dirty="0" err="1" smtClean="0"/>
              <a:t>Selesaikan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 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+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-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3 </a:t>
            </a:r>
            <a:r>
              <a:rPr lang="en-US" sz="2000" dirty="0" smtClean="0"/>
              <a:t>   =  1</a:t>
            </a:r>
          </a:p>
          <a:p>
            <a:pPr>
              <a:buNone/>
            </a:pPr>
            <a:r>
              <a:rPr lang="en-US" sz="2000" dirty="0" smtClean="0"/>
              <a:t>	2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+ 2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+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  =  5</a:t>
            </a:r>
          </a:p>
          <a:p>
            <a:pPr>
              <a:buNone/>
            </a:pPr>
            <a:r>
              <a:rPr lang="en-US" sz="2000" dirty="0" smtClean="0"/>
              <a:t>	-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+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+ 2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  =  5</a:t>
            </a:r>
          </a:p>
          <a:p>
            <a:pPr marL="0" indent="0">
              <a:buNone/>
            </a:pP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metode</a:t>
            </a:r>
            <a:r>
              <a:rPr lang="en-US" sz="2000" dirty="0" smtClean="0"/>
              <a:t> </a:t>
            </a:r>
            <a:r>
              <a:rPr lang="en-US" sz="2000" dirty="0" err="1" smtClean="0"/>
              <a:t>dekomposisi</a:t>
            </a:r>
            <a:r>
              <a:rPr lang="en-US" sz="2000" dirty="0" smtClean="0"/>
              <a:t> </a:t>
            </a:r>
            <a:r>
              <a:rPr lang="en-US" sz="2000" i="1" dirty="0" smtClean="0"/>
              <a:t>LU</a:t>
            </a:r>
            <a:r>
              <a:rPr lang="en-US" sz="2000" dirty="0" smtClean="0"/>
              <a:t>, yang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hal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i="1" dirty="0" smtClean="0"/>
              <a:t>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i="1" dirty="0" smtClean="0"/>
              <a:t>U</a:t>
            </a:r>
            <a:r>
              <a:rPr lang="en-US" sz="2000" dirty="0" smtClean="0"/>
              <a:t> </a:t>
            </a:r>
            <a:r>
              <a:rPr lang="en-US" sz="2000" dirty="0" err="1" smtClean="0"/>
              <a:t>dihitung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metode</a:t>
            </a:r>
            <a:r>
              <a:rPr lang="en-US" sz="2000" dirty="0" smtClean="0"/>
              <a:t> </a:t>
            </a:r>
            <a:r>
              <a:rPr lang="en-US" sz="2000" dirty="0" err="1" smtClean="0"/>
              <a:t>reduksi</a:t>
            </a:r>
            <a:r>
              <a:rPr lang="en-US" sz="2000" dirty="0" smtClean="0"/>
              <a:t> </a:t>
            </a:r>
            <a:r>
              <a:rPr lang="en-US" sz="2000" dirty="0" err="1" smtClean="0"/>
              <a:t>Crout</a:t>
            </a:r>
            <a:r>
              <a:rPr lang="en-US" sz="2000" dirty="0" smtClean="0"/>
              <a:t>. </a:t>
            </a:r>
          </a:p>
          <a:p>
            <a:pPr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25282" name="Object 2"/>
          <p:cNvGraphicFramePr>
            <a:graphicFrameLocks noChangeAspect="1"/>
          </p:cNvGraphicFramePr>
          <p:nvPr/>
        </p:nvGraphicFramePr>
        <p:xfrm>
          <a:off x="533400" y="2819400"/>
          <a:ext cx="7086600" cy="3507706"/>
        </p:xfrm>
        <a:graphic>
          <a:graphicData uri="http://schemas.openxmlformats.org/presentationml/2006/ole">
            <p:oleObj spid="_x0000_s225282" name="Document" r:id="rId3" imgW="4583174" imgH="226781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26306" name="Object 2"/>
          <p:cNvGraphicFramePr>
            <a:graphicFrameLocks noChangeAspect="1"/>
          </p:cNvGraphicFramePr>
          <p:nvPr/>
        </p:nvGraphicFramePr>
        <p:xfrm>
          <a:off x="381000" y="533400"/>
          <a:ext cx="8469359" cy="5509337"/>
        </p:xfrm>
        <a:graphic>
          <a:graphicData uri="http://schemas.openxmlformats.org/presentationml/2006/ole">
            <p:oleObj spid="_x0000_s226306" name="Document" r:id="rId3" imgW="4583174" imgH="298137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227330" name="Object 2"/>
          <p:cNvGraphicFramePr>
            <a:graphicFrameLocks noChangeAspect="1"/>
          </p:cNvGraphicFramePr>
          <p:nvPr/>
        </p:nvGraphicFramePr>
        <p:xfrm>
          <a:off x="455238" y="609600"/>
          <a:ext cx="8688762" cy="5257800"/>
        </p:xfrm>
        <a:graphic>
          <a:graphicData uri="http://schemas.openxmlformats.org/presentationml/2006/ole">
            <p:oleObj spid="_x0000_s227330" name="Document" r:id="rId3" imgW="4583174" imgH="277282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228354" name="Object 2"/>
          <p:cNvGraphicFramePr>
            <a:graphicFrameLocks noChangeAspect="1"/>
          </p:cNvGraphicFramePr>
          <p:nvPr/>
        </p:nvGraphicFramePr>
        <p:xfrm>
          <a:off x="304800" y="838200"/>
          <a:ext cx="8443089" cy="4114800"/>
        </p:xfrm>
        <a:graphic>
          <a:graphicData uri="http://schemas.openxmlformats.org/presentationml/2006/ole">
            <p:oleObj spid="_x0000_s228354" name="Document" r:id="rId3" imgW="4583174" imgH="2233240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783</Words>
  <Application>Microsoft Office PowerPoint</Application>
  <PresentationFormat>On-screen Show (4:3)</PresentationFormat>
  <Paragraphs>194</Paragraphs>
  <Slides>38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Office Theme</vt:lpstr>
      <vt:lpstr>Document</vt:lpstr>
      <vt:lpstr>Microsoft Office Visio Drawing</vt:lpstr>
      <vt:lpstr>Solusi Sistem Persamaan Lanjar (Bagian 2)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Determinan</vt:lpstr>
      <vt:lpstr>Slide 12</vt:lpstr>
      <vt:lpstr>Slide 13</vt:lpstr>
      <vt:lpstr>Slide 14</vt:lpstr>
      <vt:lpstr>Slide 15</vt:lpstr>
      <vt:lpstr>Slide 16</vt:lpstr>
      <vt:lpstr>Metode Lelaran Untuk Menyelesaikan SPL</vt:lpstr>
      <vt:lpstr>Slide 18</vt:lpstr>
      <vt:lpstr>Slide 19</vt:lpstr>
      <vt:lpstr>Slide 20</vt:lpstr>
      <vt:lpstr>Slide 21</vt:lpstr>
      <vt:lpstr>Metode Lelaran Jacobi</vt:lpstr>
      <vt:lpstr>Slide 23</vt:lpstr>
      <vt:lpstr>Slide 24</vt:lpstr>
      <vt:lpstr>Metode Lelaran Gauss-Seidel</vt:lpstr>
      <vt:lpstr>Slide 26</vt:lpstr>
      <vt:lpstr>Slide 27</vt:lpstr>
      <vt:lpstr>Slide 28</vt:lpstr>
      <vt:lpstr>Slide 29</vt:lpstr>
      <vt:lpstr>Slide 30</vt:lpstr>
      <vt:lpstr>Slide 31</vt:lpstr>
      <vt:lpstr>Contoh Soal Terapan </vt:lpstr>
      <vt:lpstr>Slide 33</vt:lpstr>
      <vt:lpstr>Slide 34</vt:lpstr>
      <vt:lpstr>Slide 35</vt:lpstr>
      <vt:lpstr>Slide 36</vt:lpstr>
      <vt:lpstr>Slide 37</vt:lpstr>
      <vt:lpstr>Slide 38</vt:lpstr>
    </vt:vector>
  </TitlesOfParts>
  <Company>stei-itb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Deret Taylor dan Teori Galat</dc:title>
  <dc:creator>rn</dc:creator>
  <cp:lastModifiedBy>rn</cp:lastModifiedBy>
  <cp:revision>127</cp:revision>
  <dcterms:created xsi:type="dcterms:W3CDTF">2011-01-21T04:09:15Z</dcterms:created>
  <dcterms:modified xsi:type="dcterms:W3CDTF">2011-02-23T08:20:47Z</dcterms:modified>
</cp:coreProperties>
</file>