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58" r:id="rId3"/>
    <p:sldId id="314" r:id="rId4"/>
    <p:sldId id="260" r:id="rId5"/>
    <p:sldId id="261" r:id="rId6"/>
    <p:sldId id="262" r:id="rId7"/>
    <p:sldId id="264" r:id="rId8"/>
    <p:sldId id="265" r:id="rId9"/>
    <p:sldId id="266" r:id="rId10"/>
    <p:sldId id="330" r:id="rId11"/>
    <p:sldId id="268" r:id="rId12"/>
    <p:sldId id="269" r:id="rId13"/>
    <p:sldId id="271" r:id="rId14"/>
    <p:sldId id="272" r:id="rId15"/>
    <p:sldId id="317" r:id="rId16"/>
    <p:sldId id="273" r:id="rId17"/>
    <p:sldId id="323" r:id="rId18"/>
    <p:sldId id="318" r:id="rId19"/>
    <p:sldId id="276" r:id="rId20"/>
    <p:sldId id="277" r:id="rId21"/>
    <p:sldId id="278" r:id="rId22"/>
    <p:sldId id="279" r:id="rId23"/>
    <p:sldId id="315" r:id="rId24"/>
    <p:sldId id="324" r:id="rId25"/>
    <p:sldId id="327" r:id="rId26"/>
    <p:sldId id="325" r:id="rId27"/>
    <p:sldId id="326" r:id="rId28"/>
    <p:sldId id="328" r:id="rId29"/>
    <p:sldId id="329" r:id="rId30"/>
    <p:sldId id="322" r:id="rId31"/>
    <p:sldId id="292" r:id="rId32"/>
    <p:sldId id="320" r:id="rId33"/>
    <p:sldId id="319" r:id="rId34"/>
    <p:sldId id="293" r:id="rId35"/>
    <p:sldId id="295" r:id="rId36"/>
    <p:sldId id="296" r:id="rId37"/>
    <p:sldId id="299" r:id="rId38"/>
    <p:sldId id="300" r:id="rId39"/>
    <p:sldId id="301" r:id="rId40"/>
    <p:sldId id="331" r:id="rId41"/>
    <p:sldId id="332" r:id="rId42"/>
    <p:sldId id="333" r:id="rId43"/>
    <p:sldId id="336" r:id="rId44"/>
    <p:sldId id="334" r:id="rId45"/>
    <p:sldId id="321"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EC1F01-A625-473C-9CF2-49D4195E9C34}" type="datetimeFigureOut">
              <a:rPr lang="en-US" smtClean="0"/>
              <a:t>5/9/2026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3FA733-5726-426E-9792-9BD2ADA3D2A3}" type="slidenum">
              <a:rPr lang="en-US" smtClean="0"/>
              <a:t>‹#›</a:t>
            </a:fld>
            <a:endParaRPr lang="en-US"/>
          </a:p>
        </p:txBody>
      </p:sp>
    </p:spTree>
    <p:extLst>
      <p:ext uri="{BB962C8B-B14F-4D97-AF65-F5344CB8AC3E}">
        <p14:creationId xmlns:p14="http://schemas.microsoft.com/office/powerpoint/2010/main" val="3947467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70E1-758A-4818-901F-C1C1D4D626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A26CE3-08CA-4BAC-9ED0-D5DCF5B3C7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0FE0BE-873E-4A87-A000-4C2D1731C865}"/>
              </a:ext>
            </a:extLst>
          </p:cNvPr>
          <p:cNvSpPr>
            <a:spLocks noGrp="1"/>
          </p:cNvSpPr>
          <p:nvPr>
            <p:ph type="dt" sz="half" idx="10"/>
          </p:nvPr>
        </p:nvSpPr>
        <p:spPr/>
        <p:txBody>
          <a:bodyPr/>
          <a:lstStyle/>
          <a:p>
            <a:fld id="{EB46EF1C-44C5-4EE3-AB98-A6C237FAAC3A}" type="datetime1">
              <a:rPr lang="en-US" smtClean="0"/>
              <a:t>5/9/2026</a:t>
            </a:fld>
            <a:endParaRPr lang="en-US"/>
          </a:p>
        </p:txBody>
      </p:sp>
      <p:sp>
        <p:nvSpPr>
          <p:cNvPr id="5" name="Footer Placeholder 4">
            <a:extLst>
              <a:ext uri="{FF2B5EF4-FFF2-40B4-BE49-F238E27FC236}">
                <a16:creationId xmlns:a16="http://schemas.microsoft.com/office/drawing/2014/main" id="{BDFA9468-2045-43F2-A3A3-35A69656C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9FA26-3439-4E80-B57E-ECF53C69BF33}"/>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1147498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2926-A7B0-427A-AEB8-7F26737B19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A82657-0220-4D4B-9183-5B8AB4AF45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07AAE0-B138-4A50-AEC9-7C8792255F1A}"/>
              </a:ext>
            </a:extLst>
          </p:cNvPr>
          <p:cNvSpPr>
            <a:spLocks noGrp="1"/>
          </p:cNvSpPr>
          <p:nvPr>
            <p:ph type="dt" sz="half" idx="10"/>
          </p:nvPr>
        </p:nvSpPr>
        <p:spPr/>
        <p:txBody>
          <a:bodyPr/>
          <a:lstStyle/>
          <a:p>
            <a:fld id="{95ED2DD6-89AE-4C65-8287-5ED232181C7F}" type="datetime1">
              <a:rPr lang="en-US" smtClean="0"/>
              <a:t>5/9/2026</a:t>
            </a:fld>
            <a:endParaRPr lang="en-US"/>
          </a:p>
        </p:txBody>
      </p:sp>
      <p:sp>
        <p:nvSpPr>
          <p:cNvPr id="5" name="Footer Placeholder 4">
            <a:extLst>
              <a:ext uri="{FF2B5EF4-FFF2-40B4-BE49-F238E27FC236}">
                <a16:creationId xmlns:a16="http://schemas.microsoft.com/office/drawing/2014/main" id="{359DDD40-2E57-4126-B9F7-B9541E137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D1622-9502-4947-9843-CD76ADDAA2E5}"/>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4219152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AEA1C1-4863-4775-9A62-F87C65459D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91F767-8394-4D2C-B36F-BDFF4E76F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0A2318-3427-41AF-8076-498F60CC3A08}"/>
              </a:ext>
            </a:extLst>
          </p:cNvPr>
          <p:cNvSpPr>
            <a:spLocks noGrp="1"/>
          </p:cNvSpPr>
          <p:nvPr>
            <p:ph type="dt" sz="half" idx="10"/>
          </p:nvPr>
        </p:nvSpPr>
        <p:spPr/>
        <p:txBody>
          <a:bodyPr/>
          <a:lstStyle/>
          <a:p>
            <a:fld id="{2669941C-1B1E-42A8-B335-20D5EDAC2CAD}" type="datetime1">
              <a:rPr lang="en-US" smtClean="0"/>
              <a:t>5/9/2026</a:t>
            </a:fld>
            <a:endParaRPr lang="en-US"/>
          </a:p>
        </p:txBody>
      </p:sp>
      <p:sp>
        <p:nvSpPr>
          <p:cNvPr id="5" name="Footer Placeholder 4">
            <a:extLst>
              <a:ext uri="{FF2B5EF4-FFF2-40B4-BE49-F238E27FC236}">
                <a16:creationId xmlns:a16="http://schemas.microsoft.com/office/drawing/2014/main" id="{F73C89E6-8333-44EE-B094-22BB4DA37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C1A04-13F9-470C-A5F5-DED945A27FD7}"/>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3308880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F9A4F4C-88D8-462A-B893-80AB23F33ABD}"/>
              </a:ext>
            </a:extLst>
          </p:cNvPr>
          <p:cNvSpPr>
            <a:spLocks noGrp="1" noChangeArrowheads="1"/>
          </p:cNvSpPr>
          <p:nvPr>
            <p:ph type="dt" sz="half" idx="10"/>
          </p:nvPr>
        </p:nvSpPr>
        <p:spPr>
          <a:ln/>
        </p:spPr>
        <p:txBody>
          <a:bodyPr/>
          <a:lstStyle>
            <a:lvl1pPr>
              <a:defRPr/>
            </a:lvl1pPr>
          </a:lstStyle>
          <a:p>
            <a:pPr>
              <a:defRPr/>
            </a:pPr>
            <a:fld id="{93CA2FA7-A93E-4A9D-B418-E3576E7C7280}" type="datetime1">
              <a:rPr lang="en-US" smtClean="0"/>
              <a:t>5/9/2026</a:t>
            </a:fld>
            <a:endParaRPr lang="en-US"/>
          </a:p>
        </p:txBody>
      </p:sp>
      <p:sp>
        <p:nvSpPr>
          <p:cNvPr id="6" name="Rectangle 5">
            <a:extLst>
              <a:ext uri="{FF2B5EF4-FFF2-40B4-BE49-F238E27FC236}">
                <a16:creationId xmlns:a16="http://schemas.microsoft.com/office/drawing/2014/main" id="{573F6860-3A0A-455E-87A4-F410ECA420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08D47C-2971-47DB-8154-016EE66BAB2E}"/>
              </a:ext>
            </a:extLst>
          </p:cNvPr>
          <p:cNvSpPr>
            <a:spLocks noGrp="1" noChangeArrowheads="1"/>
          </p:cNvSpPr>
          <p:nvPr>
            <p:ph type="sldNum" sz="quarter" idx="12"/>
          </p:nvPr>
        </p:nvSpPr>
        <p:spPr>
          <a:ln/>
        </p:spPr>
        <p:txBody>
          <a:bodyPr/>
          <a:lstStyle>
            <a:lvl1pPr>
              <a:defRPr/>
            </a:lvl1pPr>
          </a:lstStyle>
          <a:p>
            <a:pPr>
              <a:defRPr/>
            </a:pPr>
            <a:fld id="{E2395440-AA6A-42BD-963A-74E8B4802923}" type="slidenum">
              <a:rPr lang="en-US" altLang="en-US"/>
              <a:pPr>
                <a:defRPr/>
              </a:pPr>
              <a:t>‹#›</a:t>
            </a:fld>
            <a:endParaRPr lang="en-US" altLang="en-US"/>
          </a:p>
        </p:txBody>
      </p:sp>
    </p:spTree>
    <p:extLst>
      <p:ext uri="{BB962C8B-B14F-4D97-AF65-F5344CB8AC3E}">
        <p14:creationId xmlns:p14="http://schemas.microsoft.com/office/powerpoint/2010/main" val="2835139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EDF5D33-52D7-4F5F-938F-C5AD9CA30868}"/>
              </a:ext>
            </a:extLst>
          </p:cNvPr>
          <p:cNvSpPr>
            <a:spLocks noGrp="1" noChangeArrowheads="1"/>
          </p:cNvSpPr>
          <p:nvPr>
            <p:ph type="dt" sz="half" idx="10"/>
          </p:nvPr>
        </p:nvSpPr>
        <p:spPr>
          <a:ln/>
        </p:spPr>
        <p:txBody>
          <a:bodyPr/>
          <a:lstStyle>
            <a:lvl1pPr>
              <a:defRPr/>
            </a:lvl1pPr>
          </a:lstStyle>
          <a:p>
            <a:pPr>
              <a:defRPr/>
            </a:pPr>
            <a:fld id="{C13261F3-23CB-4A10-81D2-C930708DB9D6}" type="datetime1">
              <a:rPr lang="en-US" smtClean="0"/>
              <a:t>5/9/2026</a:t>
            </a:fld>
            <a:endParaRPr lang="en-US"/>
          </a:p>
        </p:txBody>
      </p:sp>
      <p:sp>
        <p:nvSpPr>
          <p:cNvPr id="4" name="Rectangle 5">
            <a:extLst>
              <a:ext uri="{FF2B5EF4-FFF2-40B4-BE49-F238E27FC236}">
                <a16:creationId xmlns:a16="http://schemas.microsoft.com/office/drawing/2014/main" id="{3CB16789-ED3C-4567-AAB4-0C097B1F47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C016120-2F9A-4126-A8FE-842267C87867}"/>
              </a:ext>
            </a:extLst>
          </p:cNvPr>
          <p:cNvSpPr>
            <a:spLocks noGrp="1" noChangeArrowheads="1"/>
          </p:cNvSpPr>
          <p:nvPr>
            <p:ph type="sldNum" sz="quarter" idx="12"/>
          </p:nvPr>
        </p:nvSpPr>
        <p:spPr>
          <a:ln/>
        </p:spPr>
        <p:txBody>
          <a:bodyPr/>
          <a:lstStyle>
            <a:lvl1pPr>
              <a:defRPr/>
            </a:lvl1pPr>
          </a:lstStyle>
          <a:p>
            <a:pPr>
              <a:defRPr/>
            </a:pPr>
            <a:fld id="{CF9C2098-B06D-4488-B05C-95EB936CF5E8}" type="slidenum">
              <a:rPr lang="en-US" altLang="en-US"/>
              <a:pPr>
                <a:defRPr/>
              </a:pPr>
              <a:t>‹#›</a:t>
            </a:fld>
            <a:endParaRPr lang="en-US" altLang="en-US"/>
          </a:p>
        </p:txBody>
      </p:sp>
    </p:spTree>
    <p:extLst>
      <p:ext uri="{BB962C8B-B14F-4D97-AF65-F5344CB8AC3E}">
        <p14:creationId xmlns:p14="http://schemas.microsoft.com/office/powerpoint/2010/main" val="24244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18B1-0725-42B5-81B6-4252C3AF99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671131-0EBF-4E0B-9FD0-B80851CDBC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6DBFE-67F7-400D-AB1D-E6552C7F59B6}"/>
              </a:ext>
            </a:extLst>
          </p:cNvPr>
          <p:cNvSpPr>
            <a:spLocks noGrp="1"/>
          </p:cNvSpPr>
          <p:nvPr>
            <p:ph type="dt" sz="half" idx="10"/>
          </p:nvPr>
        </p:nvSpPr>
        <p:spPr/>
        <p:txBody>
          <a:bodyPr/>
          <a:lstStyle/>
          <a:p>
            <a:fld id="{A1557269-D862-4768-B604-7E1CABC33EB7}" type="datetime1">
              <a:rPr lang="en-US" smtClean="0"/>
              <a:t>5/9/2026</a:t>
            </a:fld>
            <a:endParaRPr lang="en-US"/>
          </a:p>
        </p:txBody>
      </p:sp>
      <p:sp>
        <p:nvSpPr>
          <p:cNvPr id="5" name="Footer Placeholder 4">
            <a:extLst>
              <a:ext uri="{FF2B5EF4-FFF2-40B4-BE49-F238E27FC236}">
                <a16:creationId xmlns:a16="http://schemas.microsoft.com/office/drawing/2014/main" id="{E0889733-A2E2-49E0-8F51-6F998856D2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C7DFAB-D86B-4DE2-87CA-FE99F7AA10E4}"/>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867023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29506-B8BE-4B27-8AFF-A28EABCA27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AB4C4E-9E5C-4F90-852B-E233FC51C7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C704B-044B-47A5-A66C-1AD1539A5D49}"/>
              </a:ext>
            </a:extLst>
          </p:cNvPr>
          <p:cNvSpPr>
            <a:spLocks noGrp="1"/>
          </p:cNvSpPr>
          <p:nvPr>
            <p:ph type="dt" sz="half" idx="10"/>
          </p:nvPr>
        </p:nvSpPr>
        <p:spPr/>
        <p:txBody>
          <a:bodyPr/>
          <a:lstStyle/>
          <a:p>
            <a:fld id="{0C4F7DD3-DF0A-408F-8E51-1E969F30E2A7}" type="datetime1">
              <a:rPr lang="en-US" smtClean="0"/>
              <a:t>5/9/2026</a:t>
            </a:fld>
            <a:endParaRPr lang="en-US"/>
          </a:p>
        </p:txBody>
      </p:sp>
      <p:sp>
        <p:nvSpPr>
          <p:cNvPr id="5" name="Footer Placeholder 4">
            <a:extLst>
              <a:ext uri="{FF2B5EF4-FFF2-40B4-BE49-F238E27FC236}">
                <a16:creationId xmlns:a16="http://schemas.microsoft.com/office/drawing/2014/main" id="{671FF658-2C19-4B4B-A2F6-3EA30D679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42FF6B-6C5B-4ADA-A755-6DC42A1EE489}"/>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38256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B49C2-CD0A-408F-BA76-83428621D2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558F89-D783-4D02-91C4-16947C831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EDB4E4-FA6E-4553-921F-1793E524FD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33019-B217-4584-8E6A-DB115E985D90}"/>
              </a:ext>
            </a:extLst>
          </p:cNvPr>
          <p:cNvSpPr>
            <a:spLocks noGrp="1"/>
          </p:cNvSpPr>
          <p:nvPr>
            <p:ph type="dt" sz="half" idx="10"/>
          </p:nvPr>
        </p:nvSpPr>
        <p:spPr/>
        <p:txBody>
          <a:bodyPr/>
          <a:lstStyle/>
          <a:p>
            <a:fld id="{95858F5A-233E-440C-9F5A-7AF08F536DF4}" type="datetime1">
              <a:rPr lang="en-US" smtClean="0"/>
              <a:t>5/9/2026</a:t>
            </a:fld>
            <a:endParaRPr lang="en-US"/>
          </a:p>
        </p:txBody>
      </p:sp>
      <p:sp>
        <p:nvSpPr>
          <p:cNvPr id="6" name="Footer Placeholder 5">
            <a:extLst>
              <a:ext uri="{FF2B5EF4-FFF2-40B4-BE49-F238E27FC236}">
                <a16:creationId xmlns:a16="http://schemas.microsoft.com/office/drawing/2014/main" id="{2EEB8C9C-16A6-4F43-902E-B321E58726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0BC3-2D09-4A66-849E-8EB0EA38E52D}"/>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107529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75C0C-D09C-47F2-A863-1F1084A193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3443A-780F-4F4E-9A6A-A2FB09981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EB0BE-F80A-4430-A6BF-97783E8B40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22546F-DE12-4CCE-B08D-D4224294A5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FC4E9-31A2-4827-984B-AC46D3DEC9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417EE4-9919-4F47-9232-9D3CDA90FB32}"/>
              </a:ext>
            </a:extLst>
          </p:cNvPr>
          <p:cNvSpPr>
            <a:spLocks noGrp="1"/>
          </p:cNvSpPr>
          <p:nvPr>
            <p:ph type="dt" sz="half" idx="10"/>
          </p:nvPr>
        </p:nvSpPr>
        <p:spPr/>
        <p:txBody>
          <a:bodyPr/>
          <a:lstStyle/>
          <a:p>
            <a:fld id="{38D7621E-2F2B-4CC5-BBB6-6EADD45E3031}" type="datetime1">
              <a:rPr lang="en-US" smtClean="0"/>
              <a:t>5/9/2026</a:t>
            </a:fld>
            <a:endParaRPr lang="en-US"/>
          </a:p>
        </p:txBody>
      </p:sp>
      <p:sp>
        <p:nvSpPr>
          <p:cNvPr id="8" name="Footer Placeholder 7">
            <a:extLst>
              <a:ext uri="{FF2B5EF4-FFF2-40B4-BE49-F238E27FC236}">
                <a16:creationId xmlns:a16="http://schemas.microsoft.com/office/drawing/2014/main" id="{2E29730C-1F02-4978-B215-D938C2666C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777810-5D14-44CF-83C3-B9A5B0ED0762}"/>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1433479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CCDC-2EE7-44E6-8640-F0725A419D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F64691-15E6-48C6-83D8-8218BEF59A05}"/>
              </a:ext>
            </a:extLst>
          </p:cNvPr>
          <p:cNvSpPr>
            <a:spLocks noGrp="1"/>
          </p:cNvSpPr>
          <p:nvPr>
            <p:ph type="dt" sz="half" idx="10"/>
          </p:nvPr>
        </p:nvSpPr>
        <p:spPr/>
        <p:txBody>
          <a:bodyPr/>
          <a:lstStyle/>
          <a:p>
            <a:fld id="{4FB4F9A3-6C99-402B-A708-F2F2F40D649B}" type="datetime1">
              <a:rPr lang="en-US" smtClean="0"/>
              <a:t>5/9/2026</a:t>
            </a:fld>
            <a:endParaRPr lang="en-US"/>
          </a:p>
        </p:txBody>
      </p:sp>
      <p:sp>
        <p:nvSpPr>
          <p:cNvPr id="4" name="Footer Placeholder 3">
            <a:extLst>
              <a:ext uri="{FF2B5EF4-FFF2-40B4-BE49-F238E27FC236}">
                <a16:creationId xmlns:a16="http://schemas.microsoft.com/office/drawing/2014/main" id="{3D2466FD-CDB9-45F7-9A15-52B7D32467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33378F-F5B4-4C40-B66B-434824BC077C}"/>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762388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81600-B20F-406A-A2E7-2D2154FF9EB7}"/>
              </a:ext>
            </a:extLst>
          </p:cNvPr>
          <p:cNvSpPr>
            <a:spLocks noGrp="1"/>
          </p:cNvSpPr>
          <p:nvPr>
            <p:ph type="dt" sz="half" idx="10"/>
          </p:nvPr>
        </p:nvSpPr>
        <p:spPr/>
        <p:txBody>
          <a:bodyPr/>
          <a:lstStyle/>
          <a:p>
            <a:fld id="{522812DD-2C66-4B37-AFF9-B06542256F06}" type="datetime1">
              <a:rPr lang="en-US" smtClean="0"/>
              <a:t>5/9/2026</a:t>
            </a:fld>
            <a:endParaRPr lang="en-US"/>
          </a:p>
        </p:txBody>
      </p:sp>
      <p:sp>
        <p:nvSpPr>
          <p:cNvPr id="3" name="Footer Placeholder 2">
            <a:extLst>
              <a:ext uri="{FF2B5EF4-FFF2-40B4-BE49-F238E27FC236}">
                <a16:creationId xmlns:a16="http://schemas.microsoft.com/office/drawing/2014/main" id="{E182E439-BE77-44B0-9DF3-06E5BD00FF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26AB1F-FC93-4F63-8C03-F682C54DD40D}"/>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317871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C7BE-F8DA-47C7-B524-43AF0891B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1FF26-8EEC-4897-BAFC-CDEFB13288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822487-C884-4D7D-9AF3-5D812830E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A90FFF-0C94-4EF3-82BE-328C74D88ACF}"/>
              </a:ext>
            </a:extLst>
          </p:cNvPr>
          <p:cNvSpPr>
            <a:spLocks noGrp="1"/>
          </p:cNvSpPr>
          <p:nvPr>
            <p:ph type="dt" sz="half" idx="10"/>
          </p:nvPr>
        </p:nvSpPr>
        <p:spPr/>
        <p:txBody>
          <a:bodyPr/>
          <a:lstStyle/>
          <a:p>
            <a:fld id="{CDD7DB66-DD4D-49C3-9E0B-9B21A42FDBED}" type="datetime1">
              <a:rPr lang="en-US" smtClean="0"/>
              <a:t>5/9/2026</a:t>
            </a:fld>
            <a:endParaRPr lang="en-US"/>
          </a:p>
        </p:txBody>
      </p:sp>
      <p:sp>
        <p:nvSpPr>
          <p:cNvPr id="6" name="Footer Placeholder 5">
            <a:extLst>
              <a:ext uri="{FF2B5EF4-FFF2-40B4-BE49-F238E27FC236}">
                <a16:creationId xmlns:a16="http://schemas.microsoft.com/office/drawing/2014/main" id="{9143EDBA-9586-4FFB-8DA0-62B1E1B518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AE4F7-E3E3-4A14-881C-AC1D55014C09}"/>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412444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575FD-5A1E-4718-A6E3-82A0C5100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DBF3EF-0A3A-4E2A-B749-53EDD426E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962F2A-CF9B-411E-8B73-7F1766D07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679120-6AD2-4687-BA64-41B94FB54560}"/>
              </a:ext>
            </a:extLst>
          </p:cNvPr>
          <p:cNvSpPr>
            <a:spLocks noGrp="1"/>
          </p:cNvSpPr>
          <p:nvPr>
            <p:ph type="dt" sz="half" idx="10"/>
          </p:nvPr>
        </p:nvSpPr>
        <p:spPr/>
        <p:txBody>
          <a:bodyPr/>
          <a:lstStyle/>
          <a:p>
            <a:fld id="{0649CCC3-3FA0-4116-8722-FD0F36E7EC05}" type="datetime1">
              <a:rPr lang="en-US" smtClean="0"/>
              <a:t>5/9/2026</a:t>
            </a:fld>
            <a:endParaRPr lang="en-US"/>
          </a:p>
        </p:txBody>
      </p:sp>
      <p:sp>
        <p:nvSpPr>
          <p:cNvPr id="6" name="Footer Placeholder 5">
            <a:extLst>
              <a:ext uri="{FF2B5EF4-FFF2-40B4-BE49-F238E27FC236}">
                <a16:creationId xmlns:a16="http://schemas.microsoft.com/office/drawing/2014/main" id="{86B11744-3C09-4E70-BB6A-B00EB29AC2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CC7B7-A539-416B-A7EA-40EA8139B2FE}"/>
              </a:ext>
            </a:extLst>
          </p:cNvPr>
          <p:cNvSpPr>
            <a:spLocks noGrp="1"/>
          </p:cNvSpPr>
          <p:nvPr>
            <p:ph type="sldNum" sz="quarter" idx="12"/>
          </p:nvPr>
        </p:nvSpPr>
        <p:spPr/>
        <p:txBody>
          <a:bodyPr/>
          <a:lstStyle/>
          <a:p>
            <a:fld id="{6EABF7D1-49E2-4273-A22F-2540D2D4A087}" type="slidenum">
              <a:rPr lang="en-US" smtClean="0"/>
              <a:t>‹#›</a:t>
            </a:fld>
            <a:endParaRPr lang="en-US"/>
          </a:p>
        </p:txBody>
      </p:sp>
    </p:spTree>
    <p:extLst>
      <p:ext uri="{BB962C8B-B14F-4D97-AF65-F5344CB8AC3E}">
        <p14:creationId xmlns:p14="http://schemas.microsoft.com/office/powerpoint/2010/main" val="180012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6B4CE5-E56E-4A70-938D-8375DA4B78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3D8FBB-D7E8-446B-9885-77EFD301F7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F0097A-2EEB-40EB-9574-075DCE17A4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56D31-239D-4A87-8CE9-BB4DC004FE1F}" type="datetime1">
              <a:rPr lang="en-US" smtClean="0"/>
              <a:t>5/9/2026</a:t>
            </a:fld>
            <a:endParaRPr lang="en-US"/>
          </a:p>
        </p:txBody>
      </p:sp>
      <p:sp>
        <p:nvSpPr>
          <p:cNvPr id="5" name="Footer Placeholder 4">
            <a:extLst>
              <a:ext uri="{FF2B5EF4-FFF2-40B4-BE49-F238E27FC236}">
                <a16:creationId xmlns:a16="http://schemas.microsoft.com/office/drawing/2014/main" id="{A07F84CA-0C1D-4630-986C-20061BEF60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04BCDB0-4F1B-4763-A408-D140F61CB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ABF7D1-49E2-4273-A22F-2540D2D4A087}" type="slidenum">
              <a:rPr lang="en-US" smtClean="0"/>
              <a:t>‹#›</a:t>
            </a:fld>
            <a:endParaRPr lang="en-US"/>
          </a:p>
        </p:txBody>
      </p:sp>
    </p:spTree>
    <p:extLst>
      <p:ext uri="{BB962C8B-B14F-4D97-AF65-F5344CB8AC3E}">
        <p14:creationId xmlns:p14="http://schemas.microsoft.com/office/powerpoint/2010/main" val="656248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6.bin"/><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9.emf"/><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oleObject" Target="../embeddings/oleObject6.bin"/><Relationship Id="rId5" Type="http://schemas.openxmlformats.org/officeDocument/2006/relationships/image" Target="../media/image11.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9.bin"/><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10.bin"/><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1.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12.bin"/><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13.bin"/><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14.bin"/><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F6456E21-C514-4227-91B1-517D41D3D299}"/>
              </a:ext>
            </a:extLst>
          </p:cNvPr>
          <p:cNvSpPr>
            <a:spLocks noGrp="1" noChangeArrowheads="1"/>
          </p:cNvSpPr>
          <p:nvPr>
            <p:ph type="ctrTitle"/>
          </p:nvPr>
        </p:nvSpPr>
        <p:spPr>
          <a:xfrm>
            <a:off x="1335156" y="409446"/>
            <a:ext cx="9521687" cy="2209800"/>
          </a:xfrm>
        </p:spPr>
        <p:txBody>
          <a:bodyPr>
            <a:normAutofit fontScale="90000"/>
          </a:bodyPr>
          <a:lstStyle/>
          <a:p>
            <a:pPr eaLnBrk="1" hangingPunct="1"/>
            <a:r>
              <a:rPr lang="en-US" altLang="en-US" b="1" dirty="0"/>
              <a:t>Program </a:t>
            </a:r>
            <a:r>
              <a:rPr lang="en-US" altLang="en-US" b="1" dirty="0" err="1"/>
              <a:t>Dinamis</a:t>
            </a:r>
            <a:br>
              <a:rPr lang="en-US" altLang="en-US" b="1" dirty="0"/>
            </a:br>
            <a:r>
              <a:rPr lang="en-US" altLang="en-US" b="1" dirty="0"/>
              <a:t>(</a:t>
            </a:r>
            <a:r>
              <a:rPr lang="en-US" altLang="en-US" b="1" i="1" dirty="0"/>
              <a:t>Dynamic Programming</a:t>
            </a:r>
            <a:r>
              <a:rPr lang="en-US" altLang="en-US" b="1" dirty="0"/>
              <a:t>)</a:t>
            </a:r>
            <a:br>
              <a:rPr lang="en-US" altLang="en-US" b="1" dirty="0"/>
            </a:br>
            <a:r>
              <a:rPr lang="en-US" altLang="en-US" sz="4000" b="1" dirty="0"/>
              <a:t>Bagian 1</a:t>
            </a:r>
          </a:p>
        </p:txBody>
      </p:sp>
      <p:sp>
        <p:nvSpPr>
          <p:cNvPr id="3076" name="Rectangle 3">
            <a:extLst>
              <a:ext uri="{FF2B5EF4-FFF2-40B4-BE49-F238E27FC236}">
                <a16:creationId xmlns:a16="http://schemas.microsoft.com/office/drawing/2014/main" id="{0F22AF9F-1E91-40F8-BA3A-DD615CA46296}"/>
              </a:ext>
            </a:extLst>
          </p:cNvPr>
          <p:cNvSpPr>
            <a:spLocks noGrp="1" noChangeArrowheads="1"/>
          </p:cNvSpPr>
          <p:nvPr>
            <p:ph type="subTitle" idx="1"/>
          </p:nvPr>
        </p:nvSpPr>
        <p:spPr>
          <a:xfrm>
            <a:off x="2672080" y="3172638"/>
            <a:ext cx="7162800" cy="1752600"/>
          </a:xfrm>
        </p:spPr>
        <p:txBody>
          <a:bodyPr>
            <a:normAutofit/>
          </a:bodyPr>
          <a:lstStyle/>
          <a:p>
            <a:pPr eaLnBrk="1" hangingPunct="1"/>
            <a:r>
              <a:rPr lang="en-US" altLang="en-US" sz="2800" dirty="0" err="1"/>
              <a:t>Bahan</a:t>
            </a:r>
            <a:r>
              <a:rPr lang="en-US" altLang="en-US" sz="2800" dirty="0"/>
              <a:t> </a:t>
            </a:r>
            <a:r>
              <a:rPr lang="en-US" altLang="en-US" sz="2800" dirty="0" err="1"/>
              <a:t>Kuliah</a:t>
            </a:r>
            <a:r>
              <a:rPr lang="en-US" altLang="en-US" sz="2800" dirty="0"/>
              <a:t> IF2211 Strategi </a:t>
            </a:r>
            <a:r>
              <a:rPr lang="en-US" altLang="en-US" sz="2800" dirty="0" err="1"/>
              <a:t>Algoritma</a:t>
            </a:r>
            <a:endParaRPr lang="en-US" altLang="en-US" sz="2800" dirty="0"/>
          </a:p>
          <a:p>
            <a:pPr eaLnBrk="1" hangingPunct="1"/>
            <a:r>
              <a:rPr lang="en-US" altLang="en-US" sz="2800" dirty="0"/>
              <a:t>Oleh: Rinaldi M</a:t>
            </a:r>
          </a:p>
        </p:txBody>
      </p:sp>
      <p:sp>
        <p:nvSpPr>
          <p:cNvPr id="3077" name="TextBox 4">
            <a:extLst>
              <a:ext uri="{FF2B5EF4-FFF2-40B4-BE49-F238E27FC236}">
                <a16:creationId xmlns:a16="http://schemas.microsoft.com/office/drawing/2014/main" id="{7858FBF9-6EB9-4DB7-BFCA-4F33AF4134AA}"/>
              </a:ext>
            </a:extLst>
          </p:cNvPr>
          <p:cNvSpPr txBox="1">
            <a:spLocks noChangeArrowheads="1"/>
          </p:cNvSpPr>
          <p:nvPr/>
        </p:nvSpPr>
        <p:spPr bwMode="auto">
          <a:xfrm>
            <a:off x="3581401" y="5767368"/>
            <a:ext cx="5092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dirty="0">
                <a:latin typeface="+mn-lt"/>
              </a:rPr>
              <a:t>Program </a:t>
            </a:r>
            <a:r>
              <a:rPr lang="en-US" altLang="en-US" sz="2800" dirty="0" err="1">
                <a:latin typeface="+mn-lt"/>
              </a:rPr>
              <a:t>Studi</a:t>
            </a:r>
            <a:r>
              <a:rPr lang="en-US" altLang="en-US" sz="2800" dirty="0">
                <a:latin typeface="+mn-lt"/>
              </a:rPr>
              <a:t> Teknik </a:t>
            </a:r>
            <a:r>
              <a:rPr lang="en-US" altLang="en-US" sz="2800" dirty="0" err="1">
                <a:latin typeface="+mn-lt"/>
              </a:rPr>
              <a:t>Informatika</a:t>
            </a:r>
            <a:r>
              <a:rPr lang="en-US" altLang="en-US" sz="2800" dirty="0">
                <a:latin typeface="+mn-lt"/>
              </a:rPr>
              <a:t> </a:t>
            </a:r>
          </a:p>
          <a:p>
            <a:pPr algn="ctr" eaLnBrk="1" hangingPunct="1">
              <a:spcBef>
                <a:spcPct val="0"/>
              </a:spcBef>
              <a:buFontTx/>
              <a:buNone/>
            </a:pPr>
            <a:r>
              <a:rPr lang="en-US" altLang="en-US" sz="2800" dirty="0">
                <a:latin typeface="+mn-lt"/>
              </a:rPr>
              <a:t>STEI-ITB</a:t>
            </a:r>
          </a:p>
        </p:txBody>
      </p:sp>
      <p:pic>
        <p:nvPicPr>
          <p:cNvPr id="6" name="Picture 2" descr="Download Logo ITB - Direktorat Sistem dan Teknologi Informasi Institut  Teknologi Bandung">
            <a:extLst>
              <a:ext uri="{FF2B5EF4-FFF2-40B4-BE49-F238E27FC236}">
                <a16:creationId xmlns:a16="http://schemas.microsoft.com/office/drawing/2014/main" id="{18499199-EE97-4EF7-A5E9-5D55C766F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888" y="4177146"/>
            <a:ext cx="1590222" cy="15902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62D091-5B8F-B57D-2E7F-7A6402220551}"/>
              </a:ext>
            </a:extLst>
          </p:cNvPr>
          <p:cNvSpPr txBox="1"/>
          <p:nvPr/>
        </p:nvSpPr>
        <p:spPr>
          <a:xfrm>
            <a:off x="7387771" y="2099675"/>
            <a:ext cx="1980222" cy="461665"/>
          </a:xfrm>
          <a:prstGeom prst="rect">
            <a:avLst/>
          </a:prstGeom>
          <a:noFill/>
        </p:spPr>
        <p:txBody>
          <a:bodyPr wrap="none" rtlCol="0">
            <a:spAutoFit/>
          </a:bodyPr>
          <a:lstStyle/>
          <a:p>
            <a:r>
              <a:rPr lang="en-US" sz="2400" dirty="0">
                <a:solidFill>
                  <a:srgbClr val="FF0000"/>
                </a:solidFill>
              </a:rPr>
              <a:t>(Update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38E8F7-0ABA-20D0-B8DA-803E3EC896CC}"/>
              </a:ext>
            </a:extLst>
          </p:cNvPr>
          <p:cNvSpPr>
            <a:spLocks noGrp="1"/>
          </p:cNvSpPr>
          <p:nvPr>
            <p:ph idx="1"/>
          </p:nvPr>
        </p:nvSpPr>
        <p:spPr>
          <a:xfrm>
            <a:off x="838200" y="783771"/>
            <a:ext cx="10515600" cy="5393192"/>
          </a:xfrm>
        </p:spPr>
        <p:txBody>
          <a:bodyPr>
            <a:normAutofit/>
          </a:bodyPr>
          <a:lstStyle/>
          <a:p>
            <a:pPr marL="0" indent="0">
              <a:buNone/>
            </a:pPr>
            <a:r>
              <a:rPr lang="en-US" sz="3600" b="1" dirty="0" err="1"/>
              <a:t>Memoisasi</a:t>
            </a:r>
            <a:r>
              <a:rPr lang="en-US" sz="3600" b="1" dirty="0"/>
              <a:t> (</a:t>
            </a:r>
            <a:r>
              <a:rPr lang="en-US" sz="3600" b="1" i="1" dirty="0" err="1"/>
              <a:t>memoization</a:t>
            </a:r>
            <a:r>
              <a:rPr lang="en-US" sz="3600" b="1" dirty="0"/>
              <a:t>)</a:t>
            </a:r>
          </a:p>
          <a:p>
            <a:pPr marL="0" indent="0">
              <a:buNone/>
            </a:pPr>
            <a:endParaRPr lang="en-US" dirty="0"/>
          </a:p>
          <a:p>
            <a:pPr marL="0" indent="347663" algn="just">
              <a:tabLst>
                <a:tab pos="0" algn="l"/>
              </a:tabLst>
            </a:pPr>
            <a:r>
              <a:rPr lang="en-US" dirty="0"/>
              <a:t>Ide </a:t>
            </a:r>
            <a:r>
              <a:rPr lang="en-US" dirty="0" err="1"/>
              <a:t>kunci</a:t>
            </a:r>
            <a:r>
              <a:rPr lang="en-US" dirty="0"/>
              <a:t> di </a:t>
            </a:r>
            <a:r>
              <a:rPr lang="en-US" dirty="0" err="1"/>
              <a:t>dalam</a:t>
            </a:r>
            <a:r>
              <a:rPr lang="en-US" dirty="0"/>
              <a:t> program </a:t>
            </a:r>
            <a:r>
              <a:rPr lang="en-US" dirty="0" err="1"/>
              <a:t>dinamis</a:t>
            </a:r>
            <a:r>
              <a:rPr lang="en-US" dirty="0"/>
              <a:t> </a:t>
            </a:r>
            <a:r>
              <a:rPr lang="en-US" dirty="0" err="1"/>
              <a:t>adalah</a:t>
            </a:r>
            <a:r>
              <a:rPr lang="en-US" dirty="0"/>
              <a:t> </a:t>
            </a:r>
            <a:r>
              <a:rPr lang="en-US" dirty="0" err="1"/>
              <a:t>memoisasi</a:t>
            </a:r>
            <a:r>
              <a:rPr lang="en-US" dirty="0"/>
              <a:t>, yang </a:t>
            </a:r>
            <a:r>
              <a:rPr lang="en-US" dirty="0" err="1"/>
              <a:t>berarti</a:t>
            </a:r>
            <a:r>
              <a:rPr lang="en-US" dirty="0"/>
              <a:t> </a:t>
            </a:r>
          </a:p>
          <a:p>
            <a:pPr marL="347663" indent="0">
              <a:buNone/>
            </a:pPr>
            <a:r>
              <a:rPr lang="en-US" dirty="0" err="1"/>
              <a:t>bahwa</a:t>
            </a:r>
            <a:r>
              <a:rPr lang="en-US" dirty="0"/>
              <a:t> </a:t>
            </a:r>
            <a:r>
              <a:rPr lang="en-US" dirty="0" err="1"/>
              <a:t>kita</a:t>
            </a:r>
            <a:r>
              <a:rPr lang="en-US" dirty="0"/>
              <a:t> </a:t>
            </a:r>
            <a:r>
              <a:rPr lang="en-US" dirty="0" err="1"/>
              <a:t>menyimpan</a:t>
            </a:r>
            <a:r>
              <a:rPr lang="en-US" dirty="0"/>
              <a:t> </a:t>
            </a:r>
            <a:r>
              <a:rPr lang="en-US" dirty="0" err="1"/>
              <a:t>setiap</a:t>
            </a:r>
            <a:r>
              <a:rPr lang="en-US" dirty="0"/>
              <a:t> </a:t>
            </a:r>
            <a:r>
              <a:rPr lang="en-US" dirty="0" err="1"/>
              <a:t>nilai</a:t>
            </a:r>
            <a:r>
              <a:rPr lang="en-US" dirty="0"/>
              <a:t> </a:t>
            </a:r>
            <a:r>
              <a:rPr lang="en-US" dirty="0" err="1"/>
              <a:t>fungsi</a:t>
            </a:r>
            <a:r>
              <a:rPr lang="en-US" dirty="0"/>
              <a:t> </a:t>
            </a:r>
            <a:r>
              <a:rPr lang="en-US" dirty="0" err="1"/>
              <a:t>dalam</a:t>
            </a:r>
            <a:r>
              <a:rPr lang="en-US" dirty="0"/>
              <a:t> </a:t>
            </a:r>
            <a:r>
              <a:rPr lang="en-US" dirty="0" err="1"/>
              <a:t>sebuah</a:t>
            </a:r>
            <a:r>
              <a:rPr lang="en-US" dirty="0"/>
              <a:t> </a:t>
            </a:r>
            <a:r>
              <a:rPr lang="en-US" dirty="0" err="1"/>
              <a:t>tabel</a:t>
            </a:r>
            <a:r>
              <a:rPr lang="en-US" dirty="0"/>
              <a:t> </a:t>
            </a:r>
            <a:r>
              <a:rPr lang="en-US" dirty="0" err="1"/>
              <a:t>langsung</a:t>
            </a:r>
            <a:r>
              <a:rPr lang="en-US" dirty="0"/>
              <a:t> </a:t>
            </a:r>
            <a:r>
              <a:rPr lang="en-US" dirty="0" err="1"/>
              <a:t>setelah</a:t>
            </a:r>
            <a:r>
              <a:rPr lang="en-US" dirty="0"/>
              <a:t> </a:t>
            </a:r>
            <a:r>
              <a:rPr lang="en-US" dirty="0" err="1"/>
              <a:t>menghitungnya</a:t>
            </a:r>
            <a:r>
              <a:rPr lang="en-US" dirty="0"/>
              <a:t>. </a:t>
            </a:r>
          </a:p>
          <a:p>
            <a:pPr marL="0" indent="0">
              <a:buNone/>
            </a:pPr>
            <a:endParaRPr lang="en-US" dirty="0"/>
          </a:p>
          <a:p>
            <a:pPr marL="347663" indent="-347663"/>
            <a:r>
              <a:rPr lang="en-US" dirty="0" err="1"/>
              <a:t>Kemudian</a:t>
            </a:r>
            <a:r>
              <a:rPr lang="en-US" dirty="0"/>
              <a:t>, </a:t>
            </a:r>
            <a:r>
              <a:rPr lang="en-US" dirty="0" err="1"/>
              <a:t>ketika</a:t>
            </a:r>
            <a:r>
              <a:rPr lang="en-US" dirty="0"/>
              <a:t> </a:t>
            </a:r>
            <a:r>
              <a:rPr lang="en-US" dirty="0" err="1"/>
              <a:t>nilai</a:t>
            </a:r>
            <a:r>
              <a:rPr lang="en-US" dirty="0"/>
              <a:t> </a:t>
            </a:r>
            <a:r>
              <a:rPr lang="en-US" dirty="0" err="1"/>
              <a:t>tersebut</a:t>
            </a:r>
            <a:r>
              <a:rPr lang="en-US" dirty="0"/>
              <a:t> </a:t>
            </a:r>
            <a:r>
              <a:rPr lang="en-US" dirty="0" err="1"/>
              <a:t>dibutuhkan</a:t>
            </a:r>
            <a:r>
              <a:rPr lang="en-US" dirty="0"/>
              <a:t> </a:t>
            </a:r>
            <a:r>
              <a:rPr lang="en-US" dirty="0" err="1"/>
              <a:t>lagi</a:t>
            </a:r>
            <a:r>
              <a:rPr lang="en-US" dirty="0"/>
              <a:t>, </a:t>
            </a:r>
            <a:r>
              <a:rPr lang="en-US" dirty="0" err="1"/>
              <a:t>nilai</a:t>
            </a:r>
            <a:r>
              <a:rPr lang="en-US" dirty="0"/>
              <a:t> </a:t>
            </a:r>
            <a:r>
              <a:rPr lang="en-US" dirty="0" err="1"/>
              <a:t>tersebut</a:t>
            </a:r>
            <a:r>
              <a:rPr lang="en-US" dirty="0"/>
              <a:t> </a:t>
            </a:r>
            <a:r>
              <a:rPr lang="en-US" dirty="0" err="1"/>
              <a:t>dapat</a:t>
            </a:r>
            <a:r>
              <a:rPr lang="en-US" dirty="0"/>
              <a:t> </a:t>
            </a:r>
            <a:r>
              <a:rPr lang="en-US" dirty="0" err="1"/>
              <a:t>diambil</a:t>
            </a:r>
            <a:r>
              <a:rPr lang="en-US" dirty="0"/>
              <a:t> </a:t>
            </a:r>
            <a:r>
              <a:rPr lang="en-US" dirty="0" err="1"/>
              <a:t>dari</a:t>
            </a:r>
            <a:r>
              <a:rPr lang="en-US" dirty="0"/>
              <a:t> </a:t>
            </a:r>
            <a:r>
              <a:rPr lang="en-US" dirty="0" err="1"/>
              <a:t>tabel</a:t>
            </a:r>
            <a:r>
              <a:rPr lang="en-US" dirty="0"/>
              <a:t> </a:t>
            </a:r>
            <a:r>
              <a:rPr lang="en-US" dirty="0" err="1"/>
              <a:t>tanpa</a:t>
            </a:r>
            <a:r>
              <a:rPr lang="en-US" dirty="0"/>
              <a:t> </a:t>
            </a:r>
            <a:r>
              <a:rPr lang="en-US" dirty="0" err="1"/>
              <a:t>panggilan</a:t>
            </a:r>
            <a:r>
              <a:rPr lang="en-US" dirty="0"/>
              <a:t> </a:t>
            </a:r>
            <a:r>
              <a:rPr lang="en-US" dirty="0" err="1"/>
              <a:t>rekursif</a:t>
            </a:r>
            <a:r>
              <a:rPr lang="en-US" dirty="0"/>
              <a:t>.</a:t>
            </a:r>
          </a:p>
          <a:p>
            <a:pPr marL="347663" indent="-347663"/>
            <a:endParaRPr lang="en-US" dirty="0"/>
          </a:p>
          <a:p>
            <a:pPr marL="347663" indent="-347663"/>
            <a:r>
              <a:rPr lang="en-US" dirty="0"/>
              <a:t>Karena </a:t>
            </a:r>
            <a:r>
              <a:rPr lang="en-US" dirty="0" err="1"/>
              <a:t>itulah</a:t>
            </a:r>
            <a:r>
              <a:rPr lang="en-US" dirty="0"/>
              <a:t>, </a:t>
            </a:r>
            <a:r>
              <a:rPr lang="en-US" dirty="0" err="1"/>
              <a:t>penggunaan</a:t>
            </a:r>
            <a:r>
              <a:rPr lang="en-US" dirty="0"/>
              <a:t> </a:t>
            </a:r>
            <a:r>
              <a:rPr lang="en-US" dirty="0" err="1"/>
              <a:t>tabel</a:t>
            </a:r>
            <a:r>
              <a:rPr lang="en-US" dirty="0"/>
              <a:t> </a:t>
            </a:r>
            <a:r>
              <a:rPr lang="en-US" dirty="0" err="1"/>
              <a:t>membantu</a:t>
            </a:r>
            <a:r>
              <a:rPr lang="en-US" dirty="0"/>
              <a:t> </a:t>
            </a:r>
            <a:r>
              <a:rPr lang="en-US" dirty="0" err="1"/>
              <a:t>untuk</a:t>
            </a:r>
            <a:r>
              <a:rPr lang="en-US" dirty="0"/>
              <a:t> </a:t>
            </a:r>
            <a:r>
              <a:rPr lang="en-US" dirty="0" err="1"/>
              <a:t>mengingat</a:t>
            </a:r>
            <a:r>
              <a:rPr lang="en-US" dirty="0"/>
              <a:t> </a:t>
            </a:r>
            <a:r>
              <a:rPr lang="en-US" dirty="0" err="1"/>
              <a:t>nilai</a:t>
            </a:r>
            <a:r>
              <a:rPr lang="en-US" dirty="0"/>
              <a:t> </a:t>
            </a:r>
            <a:r>
              <a:rPr lang="en-US" dirty="0" err="1"/>
              <a:t>perhitungan</a:t>
            </a:r>
            <a:r>
              <a:rPr lang="en-US" dirty="0"/>
              <a:t> </a:t>
            </a:r>
            <a:r>
              <a:rPr lang="en-US" dirty="0" err="1"/>
              <a:t>fungsi</a:t>
            </a:r>
            <a:r>
              <a:rPr lang="en-US" dirty="0"/>
              <a:t> pada </a:t>
            </a:r>
            <a:r>
              <a:rPr lang="en-US" dirty="0" err="1"/>
              <a:t>tahap</a:t>
            </a:r>
            <a:r>
              <a:rPr lang="en-US" dirty="0"/>
              <a:t> </a:t>
            </a:r>
            <a:r>
              <a:rPr lang="en-US" dirty="0" err="1"/>
              <a:t>sebelumnya</a:t>
            </a:r>
            <a:endParaRPr lang="en-US" dirty="0"/>
          </a:p>
        </p:txBody>
      </p:sp>
      <p:sp>
        <p:nvSpPr>
          <p:cNvPr id="4" name="Slide Number Placeholder 3">
            <a:extLst>
              <a:ext uri="{FF2B5EF4-FFF2-40B4-BE49-F238E27FC236}">
                <a16:creationId xmlns:a16="http://schemas.microsoft.com/office/drawing/2014/main" id="{213B8841-634B-C8E6-0E30-3BB1250F496C}"/>
              </a:ext>
            </a:extLst>
          </p:cNvPr>
          <p:cNvSpPr>
            <a:spLocks noGrp="1"/>
          </p:cNvSpPr>
          <p:nvPr>
            <p:ph type="sldNum" sz="quarter" idx="12"/>
          </p:nvPr>
        </p:nvSpPr>
        <p:spPr/>
        <p:txBody>
          <a:bodyPr/>
          <a:lstStyle/>
          <a:p>
            <a:fld id="{6EABF7D1-49E2-4273-A22F-2540D2D4A087}" type="slidenum">
              <a:rPr lang="en-US" smtClean="0"/>
              <a:t>10</a:t>
            </a:fld>
            <a:endParaRPr lang="en-US"/>
          </a:p>
        </p:txBody>
      </p:sp>
    </p:spTree>
    <p:extLst>
      <p:ext uri="{BB962C8B-B14F-4D97-AF65-F5344CB8AC3E}">
        <p14:creationId xmlns:p14="http://schemas.microsoft.com/office/powerpoint/2010/main" val="9835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a:extLst>
              <a:ext uri="{FF2B5EF4-FFF2-40B4-BE49-F238E27FC236}">
                <a16:creationId xmlns:a16="http://schemas.microsoft.com/office/drawing/2014/main" id="{2AA46FCE-F7E3-4A59-A470-695DEE6F75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77A114C-2142-4E1C-AB1D-7EF3BB49A29C}" type="slidenum">
              <a:rPr lang="en-US" altLang="en-US" sz="1400"/>
              <a:pPr>
                <a:spcBef>
                  <a:spcPct val="0"/>
                </a:spcBef>
                <a:buFontTx/>
                <a:buNone/>
              </a:pPr>
              <a:t>11</a:t>
            </a:fld>
            <a:endParaRPr lang="en-US" altLang="en-US" sz="1400"/>
          </a:p>
        </p:txBody>
      </p:sp>
      <p:sp>
        <p:nvSpPr>
          <p:cNvPr id="16387" name="Rectangle 2">
            <a:extLst>
              <a:ext uri="{FF2B5EF4-FFF2-40B4-BE49-F238E27FC236}">
                <a16:creationId xmlns:a16="http://schemas.microsoft.com/office/drawing/2014/main" id="{2F381E7D-65AA-45D8-86D1-28D64B154032}"/>
              </a:ext>
            </a:extLst>
          </p:cNvPr>
          <p:cNvSpPr>
            <a:spLocks noGrp="1" noChangeArrowheads="1"/>
          </p:cNvSpPr>
          <p:nvPr>
            <p:ph type="title"/>
          </p:nvPr>
        </p:nvSpPr>
        <p:spPr/>
        <p:txBody>
          <a:bodyPr/>
          <a:lstStyle/>
          <a:p>
            <a:pPr eaLnBrk="1" hangingPunct="1"/>
            <a:r>
              <a:rPr lang="en-US" altLang="en-US" b="1" dirty="0" err="1">
                <a:latin typeface="+mn-lt"/>
              </a:rPr>
              <a:t>Dua</a:t>
            </a:r>
            <a:r>
              <a:rPr lang="en-US" altLang="en-US" b="1" dirty="0">
                <a:latin typeface="+mn-lt"/>
              </a:rPr>
              <a:t> </a:t>
            </a:r>
            <a:r>
              <a:rPr lang="en-US" altLang="en-US" b="1" dirty="0" err="1">
                <a:latin typeface="+mn-lt"/>
              </a:rPr>
              <a:t>pendekatan</a:t>
            </a:r>
            <a:r>
              <a:rPr lang="en-US" altLang="en-US" b="1" dirty="0">
                <a:latin typeface="+mn-lt"/>
              </a:rPr>
              <a:t> PD</a:t>
            </a:r>
          </a:p>
        </p:txBody>
      </p:sp>
      <p:sp>
        <p:nvSpPr>
          <p:cNvPr id="16388" name="Rectangle 3">
            <a:extLst>
              <a:ext uri="{FF2B5EF4-FFF2-40B4-BE49-F238E27FC236}">
                <a16:creationId xmlns:a16="http://schemas.microsoft.com/office/drawing/2014/main" id="{23329E7C-2D2D-4508-BB77-DF999C646F98}"/>
              </a:ext>
            </a:extLst>
          </p:cNvPr>
          <p:cNvSpPr>
            <a:spLocks noGrp="1" noChangeArrowheads="1"/>
          </p:cNvSpPr>
          <p:nvPr>
            <p:ph type="body" idx="1"/>
          </p:nvPr>
        </p:nvSpPr>
        <p:spPr/>
        <p:txBody>
          <a:bodyPr/>
          <a:lstStyle/>
          <a:p>
            <a:pPr marL="0" indent="0" eaLnBrk="1" hangingPunct="1">
              <a:buNone/>
            </a:pPr>
            <a:r>
              <a:rPr lang="en-US" altLang="en-US" dirty="0" err="1"/>
              <a:t>Dua</a:t>
            </a:r>
            <a:r>
              <a:rPr lang="en-US" altLang="en-US" dirty="0"/>
              <a:t> </a:t>
            </a:r>
            <a:r>
              <a:rPr lang="en-US" altLang="en-US" dirty="0" err="1"/>
              <a:t>pendekatan</a:t>
            </a:r>
            <a:r>
              <a:rPr lang="en-US" altLang="en-US" dirty="0"/>
              <a:t> yang </a:t>
            </a:r>
            <a:r>
              <a:rPr lang="en-US" altLang="en-US" dirty="0" err="1"/>
              <a:t>digunakan</a:t>
            </a:r>
            <a:r>
              <a:rPr lang="en-US" altLang="en-US" dirty="0"/>
              <a:t> </a:t>
            </a:r>
            <a:r>
              <a:rPr lang="en-US" altLang="en-US" dirty="0" err="1"/>
              <a:t>dalam</a:t>
            </a:r>
            <a:r>
              <a:rPr lang="en-US" altLang="en-US" dirty="0"/>
              <a:t> program </a:t>
            </a:r>
            <a:r>
              <a:rPr lang="en-US" altLang="en-US" dirty="0" err="1"/>
              <a:t>dinamis</a:t>
            </a:r>
            <a:r>
              <a:rPr lang="en-US" altLang="en-US" dirty="0"/>
              <a:t>: </a:t>
            </a:r>
          </a:p>
          <a:p>
            <a:pPr marL="514350" indent="-514350" eaLnBrk="1" hangingPunct="1">
              <a:buAutoNum type="arabicPeriod"/>
            </a:pPr>
            <a:r>
              <a:rPr lang="en-US" altLang="en-US" dirty="0"/>
              <a:t>Program </a:t>
            </a:r>
            <a:r>
              <a:rPr lang="en-US" altLang="en-US" dirty="0" err="1"/>
              <a:t>dinamis</a:t>
            </a:r>
            <a:r>
              <a:rPr lang="en-US" altLang="en-US" dirty="0"/>
              <a:t> </a:t>
            </a:r>
            <a:r>
              <a:rPr lang="en-US" altLang="en-US" dirty="0" err="1"/>
              <a:t>maju</a:t>
            </a:r>
            <a:r>
              <a:rPr lang="en-US" altLang="en-US" dirty="0"/>
              <a:t> (</a:t>
            </a:r>
            <a:r>
              <a:rPr lang="en-US" altLang="en-US" i="1" dirty="0"/>
              <a:t>forward</a:t>
            </a:r>
            <a:r>
              <a:rPr lang="en-US" altLang="en-US" dirty="0"/>
              <a:t> </a:t>
            </a:r>
            <a:r>
              <a:rPr lang="en-US" altLang="en-US" dirty="0" err="1"/>
              <a:t>atau</a:t>
            </a:r>
            <a:r>
              <a:rPr lang="en-US" altLang="en-US" dirty="0"/>
              <a:t> </a:t>
            </a:r>
            <a:r>
              <a:rPr lang="en-US" altLang="en-US" i="1" dirty="0"/>
              <a:t>up-down</a:t>
            </a:r>
            <a:r>
              <a:rPr lang="en-US" altLang="en-US" dirty="0"/>
              <a:t>) </a:t>
            </a:r>
          </a:p>
          <a:p>
            <a:pPr marL="0" indent="0" eaLnBrk="1" hangingPunct="1">
              <a:buNone/>
            </a:pPr>
            <a:r>
              <a:rPr lang="en-US" altLang="en-US" dirty="0"/>
              <a:t>      </a:t>
            </a:r>
            <a:r>
              <a:rPr lang="en-US" altLang="en-US" dirty="0">
                <a:sym typeface="Wingdings" panose="05000000000000000000" pitchFamily="2" charset="2"/>
              </a:rPr>
              <a:t> </a:t>
            </a:r>
            <a:r>
              <a:rPr lang="en-US" altLang="en-US" dirty="0" err="1">
                <a:sym typeface="Wingdings" panose="05000000000000000000" pitchFamily="2" charset="2"/>
              </a:rPr>
              <a:t>Perhitungan</a:t>
            </a:r>
            <a:r>
              <a:rPr lang="en-US" altLang="en-US" dirty="0">
                <a:sym typeface="Wingdings" panose="05000000000000000000" pitchFamily="2" charset="2"/>
              </a:rPr>
              <a:t> </a:t>
            </a:r>
            <a:r>
              <a:rPr lang="en-US" altLang="en-US" dirty="0" err="1">
                <a:sym typeface="Wingdings" panose="05000000000000000000" pitchFamily="2" charset="2"/>
              </a:rPr>
              <a:t>dilakukan</a:t>
            </a:r>
            <a:r>
              <a:rPr lang="en-US" altLang="en-US" dirty="0">
                <a:sym typeface="Wingdings" panose="05000000000000000000" pitchFamily="2" charset="2"/>
              </a:rPr>
              <a:t> </a:t>
            </a:r>
            <a:r>
              <a:rPr lang="en-US" altLang="en-US" dirty="0" err="1">
                <a:sym typeface="Wingdings" panose="05000000000000000000" pitchFamily="2" charset="2"/>
              </a:rPr>
              <a:t>dari</a:t>
            </a:r>
            <a:r>
              <a:rPr lang="en-US" altLang="en-US" dirty="0">
                <a:sym typeface="Wingdings" panose="05000000000000000000" pitchFamily="2" charset="2"/>
              </a:rPr>
              <a:t> </a:t>
            </a:r>
            <a:r>
              <a:rPr lang="en-US" altLang="en-US" dirty="0" err="1">
                <a:sym typeface="Wingdings" panose="05000000000000000000" pitchFamily="2" charset="2"/>
              </a:rPr>
              <a:t>tahap</a:t>
            </a:r>
            <a:r>
              <a:rPr lang="en-US" altLang="en-US" dirty="0">
                <a:sym typeface="Wingdings" panose="05000000000000000000" pitchFamily="2" charset="2"/>
              </a:rPr>
              <a:t> 1, 2, …, </a:t>
            </a:r>
            <a:r>
              <a:rPr lang="en-US" altLang="en-US" i="1" dirty="0">
                <a:sym typeface="Wingdings" panose="05000000000000000000" pitchFamily="2" charset="2"/>
              </a:rPr>
              <a:t>n </a:t>
            </a:r>
            <a:r>
              <a:rPr lang="en-US" altLang="en-US" dirty="0">
                <a:sym typeface="Wingdings" panose="05000000000000000000" pitchFamily="2" charset="2"/>
              </a:rPr>
              <a:t>– 1, </a:t>
            </a:r>
            <a:r>
              <a:rPr lang="en-US" altLang="en-US" i="1" dirty="0">
                <a:sym typeface="Wingdings" panose="05000000000000000000" pitchFamily="2" charset="2"/>
              </a:rPr>
              <a:t>n</a:t>
            </a:r>
          </a:p>
          <a:p>
            <a:pPr marL="0" indent="0" eaLnBrk="1" hangingPunct="1">
              <a:buNone/>
            </a:pPr>
            <a:endParaRPr lang="en-US" altLang="en-US" dirty="0">
              <a:sym typeface="Wingdings" panose="05000000000000000000" pitchFamily="2" charset="2"/>
            </a:endParaRPr>
          </a:p>
          <a:p>
            <a:pPr eaLnBrk="1" hangingPunct="1">
              <a:buFontTx/>
              <a:buNone/>
            </a:pPr>
            <a:r>
              <a:rPr lang="en-US" altLang="en-US" dirty="0">
                <a:sym typeface="Wingdings" panose="05000000000000000000" pitchFamily="2" charset="2"/>
              </a:rPr>
              <a:t>2</a:t>
            </a:r>
            <a:r>
              <a:rPr lang="en-US" altLang="en-US" dirty="0"/>
              <a:t>.  Program </a:t>
            </a:r>
            <a:r>
              <a:rPr lang="en-US" altLang="en-US" dirty="0" err="1"/>
              <a:t>dinamis</a:t>
            </a:r>
            <a:r>
              <a:rPr lang="en-US" altLang="en-US" dirty="0"/>
              <a:t> </a:t>
            </a:r>
            <a:r>
              <a:rPr lang="en-US" altLang="en-US" dirty="0" err="1"/>
              <a:t>mundur</a:t>
            </a:r>
            <a:r>
              <a:rPr lang="en-US" altLang="en-US" dirty="0"/>
              <a:t> (</a:t>
            </a:r>
            <a:r>
              <a:rPr lang="en-US" altLang="en-US" i="1" dirty="0"/>
              <a:t>backward</a:t>
            </a:r>
            <a:r>
              <a:rPr lang="en-US" altLang="en-US" dirty="0"/>
              <a:t> </a:t>
            </a:r>
            <a:r>
              <a:rPr lang="en-US" altLang="en-US" dirty="0" err="1"/>
              <a:t>atau</a:t>
            </a:r>
            <a:r>
              <a:rPr lang="en-US" altLang="en-US" dirty="0"/>
              <a:t> </a:t>
            </a:r>
            <a:r>
              <a:rPr lang="en-US" altLang="en-US" i="1" dirty="0"/>
              <a:t>bottom-up</a:t>
            </a:r>
            <a:r>
              <a:rPr lang="en-US" altLang="en-US" dirty="0"/>
              <a:t>)</a:t>
            </a:r>
          </a:p>
          <a:p>
            <a:pPr eaLnBrk="1" hangingPunct="1">
              <a:buFontTx/>
              <a:buNone/>
            </a:pPr>
            <a:r>
              <a:rPr lang="en-US" altLang="en-US" dirty="0"/>
              <a:t>	   </a:t>
            </a:r>
            <a:r>
              <a:rPr lang="en-US" altLang="en-US" dirty="0">
                <a:sym typeface="Wingdings" panose="05000000000000000000" pitchFamily="2" charset="2"/>
              </a:rPr>
              <a:t> </a:t>
            </a:r>
            <a:r>
              <a:rPr lang="en-US" altLang="en-US" dirty="0" err="1">
                <a:sym typeface="Wingdings" panose="05000000000000000000" pitchFamily="2" charset="2"/>
              </a:rPr>
              <a:t>Perhitungan</a:t>
            </a:r>
            <a:r>
              <a:rPr lang="en-US" altLang="en-US" dirty="0">
                <a:sym typeface="Wingdings" panose="05000000000000000000" pitchFamily="2" charset="2"/>
              </a:rPr>
              <a:t> </a:t>
            </a:r>
            <a:r>
              <a:rPr lang="en-US" altLang="en-US" dirty="0" err="1">
                <a:sym typeface="Wingdings" panose="05000000000000000000" pitchFamily="2" charset="2"/>
              </a:rPr>
              <a:t>dilakukan</a:t>
            </a:r>
            <a:r>
              <a:rPr lang="en-US" altLang="en-US" dirty="0">
                <a:sym typeface="Wingdings" panose="05000000000000000000" pitchFamily="2" charset="2"/>
              </a:rPr>
              <a:t> </a:t>
            </a:r>
            <a:r>
              <a:rPr lang="en-US" altLang="en-US" dirty="0" err="1">
                <a:sym typeface="Wingdings" panose="05000000000000000000" pitchFamily="2" charset="2"/>
              </a:rPr>
              <a:t>dari</a:t>
            </a:r>
            <a:r>
              <a:rPr lang="en-US" altLang="en-US" dirty="0">
                <a:sym typeface="Wingdings" panose="05000000000000000000" pitchFamily="2" charset="2"/>
              </a:rPr>
              <a:t> </a:t>
            </a:r>
            <a:r>
              <a:rPr lang="en-US" altLang="en-US" dirty="0" err="1">
                <a:sym typeface="Wingdings" panose="05000000000000000000" pitchFamily="2" charset="2"/>
              </a:rPr>
              <a:t>tahap</a:t>
            </a:r>
            <a:r>
              <a:rPr lang="en-US" altLang="en-US" dirty="0">
                <a:sym typeface="Wingdings" panose="05000000000000000000" pitchFamily="2" charset="2"/>
              </a:rPr>
              <a:t> </a:t>
            </a:r>
            <a:r>
              <a:rPr lang="en-US" altLang="en-US" i="1" dirty="0">
                <a:sym typeface="Wingdings" panose="05000000000000000000" pitchFamily="2" charset="2"/>
              </a:rPr>
              <a:t>n</a:t>
            </a:r>
            <a:r>
              <a:rPr lang="en-US" altLang="en-US" dirty="0">
                <a:sym typeface="Wingdings" panose="05000000000000000000" pitchFamily="2" charset="2"/>
              </a:rPr>
              <a:t>, </a:t>
            </a:r>
            <a:r>
              <a:rPr lang="en-US" altLang="en-US" i="1" dirty="0">
                <a:sym typeface="Wingdings" panose="05000000000000000000" pitchFamily="2" charset="2"/>
              </a:rPr>
              <a:t>n</a:t>
            </a:r>
            <a:r>
              <a:rPr lang="en-US" altLang="en-US" dirty="0">
                <a:sym typeface="Wingdings" panose="05000000000000000000" pitchFamily="2" charset="2"/>
              </a:rPr>
              <a:t> – 1, …, 2, 1.</a:t>
            </a:r>
            <a:endParaRPr lang="en-US" altLang="en-US" dirty="0"/>
          </a:p>
          <a:p>
            <a:pPr eaLnBrk="1" hangingPunct="1"/>
            <a:endParaRPr lang="en-US" altLang="en-US" dirty="0"/>
          </a:p>
          <a:p>
            <a:pPr eaLnBrk="1" hangingPunct="1"/>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438490ED-2C5B-46F1-B86D-04DCC30092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19A210-8D24-4709-9D70-30FAF6C7605F}" type="slidenum">
              <a:rPr lang="en-US" altLang="en-US" sz="1400"/>
              <a:pPr>
                <a:spcBef>
                  <a:spcPct val="0"/>
                </a:spcBef>
                <a:buFontTx/>
                <a:buNone/>
              </a:pPr>
              <a:t>12</a:t>
            </a:fld>
            <a:endParaRPr lang="en-US" altLang="en-US" sz="1400"/>
          </a:p>
        </p:txBody>
      </p:sp>
      <p:sp>
        <p:nvSpPr>
          <p:cNvPr id="34819" name="Rectangle 2">
            <a:extLst>
              <a:ext uri="{FF2B5EF4-FFF2-40B4-BE49-F238E27FC236}">
                <a16:creationId xmlns:a16="http://schemas.microsoft.com/office/drawing/2014/main" id="{B8E8FA15-E23B-4553-AE61-017CE92D85E2}"/>
              </a:ext>
            </a:extLst>
          </p:cNvPr>
          <p:cNvSpPr>
            <a:spLocks noGrp="1" noChangeArrowheads="1"/>
          </p:cNvSpPr>
          <p:nvPr>
            <p:ph type="body" idx="1"/>
          </p:nvPr>
        </p:nvSpPr>
        <p:spPr>
          <a:xfrm>
            <a:off x="756745" y="1261240"/>
            <a:ext cx="10426262" cy="4834759"/>
          </a:xfrm>
        </p:spPr>
        <p:txBody>
          <a:bodyPr/>
          <a:lstStyle/>
          <a:p>
            <a:pPr marL="49213" indent="-49213">
              <a:buNone/>
              <a:defRPr/>
            </a:pPr>
            <a:r>
              <a:rPr lang="en-US" dirty="0" err="1"/>
              <a:t>Misalkan</a:t>
            </a:r>
            <a:r>
              <a:rPr lang="en-US" dirty="0"/>
              <a:t> </a:t>
            </a:r>
            <a:r>
              <a:rPr lang="en-US" i="1" dirty="0"/>
              <a:t>x</a:t>
            </a:r>
            <a:r>
              <a:rPr lang="en-US" baseline="-25000" dirty="0"/>
              <a:t>1</a:t>
            </a:r>
            <a:r>
              <a:rPr lang="en-US" dirty="0"/>
              <a:t>, </a:t>
            </a:r>
            <a:r>
              <a:rPr lang="en-US" i="1" dirty="0"/>
              <a:t>x</a:t>
            </a:r>
            <a:r>
              <a:rPr lang="en-US" baseline="-25000" dirty="0"/>
              <a:t>2</a:t>
            </a:r>
            <a:r>
              <a:rPr lang="en-US" dirty="0"/>
              <a:t>, …, </a:t>
            </a:r>
            <a:r>
              <a:rPr lang="en-US" i="1" dirty="0" err="1"/>
              <a:t>x</a:t>
            </a:r>
            <a:r>
              <a:rPr lang="en-US" i="1" baseline="-25000" dirty="0" err="1"/>
              <a:t>n</a:t>
            </a:r>
            <a:r>
              <a:rPr lang="en-US" dirty="0"/>
              <a:t> </a:t>
            </a:r>
            <a:r>
              <a:rPr lang="en-US" dirty="0" err="1"/>
              <a:t>menyatakan</a:t>
            </a:r>
            <a:r>
              <a:rPr lang="en-US" dirty="0"/>
              <a:t> </a:t>
            </a:r>
            <a:r>
              <a:rPr lang="en-US" dirty="0" err="1"/>
              <a:t>peubah</a:t>
            </a:r>
            <a:r>
              <a:rPr lang="en-US" dirty="0"/>
              <a:t> (</a:t>
            </a:r>
            <a:r>
              <a:rPr lang="en-US" i="1" dirty="0"/>
              <a:t>variable</a:t>
            </a:r>
            <a:r>
              <a:rPr lang="en-US" dirty="0"/>
              <a:t>) </a:t>
            </a:r>
            <a:r>
              <a:rPr lang="en-US" dirty="0" err="1"/>
              <a:t>keputusan</a:t>
            </a:r>
            <a:r>
              <a:rPr lang="en-US" dirty="0"/>
              <a:t> yang </a:t>
            </a:r>
            <a:r>
              <a:rPr lang="en-US" dirty="0" err="1"/>
              <a:t>harus</a:t>
            </a:r>
            <a:r>
              <a:rPr lang="en-US" dirty="0"/>
              <a:t> </a:t>
            </a:r>
            <a:r>
              <a:rPr lang="en-US" dirty="0" err="1"/>
              <a:t>ditentukan</a:t>
            </a:r>
            <a:r>
              <a:rPr lang="en-US" dirty="0"/>
              <a:t> </a:t>
            </a:r>
            <a:r>
              <a:rPr lang="en-US" dirty="0" err="1"/>
              <a:t>masing-masing</a:t>
            </a:r>
            <a:r>
              <a:rPr lang="en-US" dirty="0"/>
              <a:t> </a:t>
            </a:r>
            <a:r>
              <a:rPr lang="en-US" dirty="0" err="1"/>
              <a:t>untuk</a:t>
            </a:r>
            <a:r>
              <a:rPr lang="en-US" dirty="0"/>
              <a:t> </a:t>
            </a:r>
            <a:r>
              <a:rPr lang="en-US" dirty="0" err="1"/>
              <a:t>tahap</a:t>
            </a:r>
            <a:r>
              <a:rPr lang="en-US" dirty="0"/>
              <a:t> 1, 2, …, </a:t>
            </a:r>
            <a:r>
              <a:rPr lang="en-US" i="1" dirty="0"/>
              <a:t>n</a:t>
            </a:r>
            <a:r>
              <a:rPr lang="en-US" dirty="0"/>
              <a:t>. </a:t>
            </a:r>
            <a:r>
              <a:rPr lang="en-US" dirty="0" err="1"/>
              <a:t>Maka</a:t>
            </a:r>
            <a:r>
              <a:rPr lang="en-US" dirty="0"/>
              <a:t>,</a:t>
            </a:r>
          </a:p>
          <a:p>
            <a:pPr marL="609600" indent="-609600">
              <a:buFontTx/>
              <a:buAutoNum type="arabicPeriod"/>
              <a:defRPr/>
            </a:pPr>
            <a:r>
              <a:rPr lang="en-US" b="1" dirty="0"/>
              <a:t>Program </a:t>
            </a:r>
            <a:r>
              <a:rPr lang="en-US" b="1" dirty="0" err="1"/>
              <a:t>dinamis</a:t>
            </a:r>
            <a:r>
              <a:rPr lang="en-US" b="1" dirty="0"/>
              <a:t> </a:t>
            </a:r>
            <a:r>
              <a:rPr lang="en-US" b="1" dirty="0" err="1"/>
              <a:t>maju</a:t>
            </a:r>
            <a:r>
              <a:rPr lang="en-US" dirty="0"/>
              <a:t>. Program </a:t>
            </a:r>
            <a:r>
              <a:rPr lang="en-US" dirty="0" err="1"/>
              <a:t>dinamis</a:t>
            </a:r>
            <a:r>
              <a:rPr lang="en-US" dirty="0"/>
              <a:t> </a:t>
            </a:r>
            <a:r>
              <a:rPr lang="en-US" dirty="0" err="1"/>
              <a:t>bergerak</a:t>
            </a:r>
            <a:r>
              <a:rPr lang="en-US" dirty="0"/>
              <a:t> </a:t>
            </a:r>
            <a:r>
              <a:rPr lang="en-US" dirty="0" err="1"/>
              <a:t>mulai</a:t>
            </a:r>
            <a:r>
              <a:rPr lang="en-US" dirty="0"/>
              <a:t> </a:t>
            </a:r>
            <a:r>
              <a:rPr lang="en-US" dirty="0" err="1"/>
              <a:t>dari</a:t>
            </a:r>
            <a:r>
              <a:rPr lang="en-US" dirty="0"/>
              <a:t> </a:t>
            </a:r>
            <a:r>
              <a:rPr lang="en-US" dirty="0" err="1"/>
              <a:t>tahap</a:t>
            </a:r>
            <a:r>
              <a:rPr lang="en-US" dirty="0"/>
              <a:t> 1, </a:t>
            </a:r>
            <a:r>
              <a:rPr lang="en-US" dirty="0" err="1"/>
              <a:t>terus</a:t>
            </a:r>
            <a:r>
              <a:rPr lang="en-US" dirty="0"/>
              <a:t> </a:t>
            </a:r>
            <a:r>
              <a:rPr lang="en-US" dirty="0" err="1"/>
              <a:t>maju</a:t>
            </a:r>
            <a:r>
              <a:rPr lang="en-US" dirty="0"/>
              <a:t> </a:t>
            </a:r>
            <a:r>
              <a:rPr lang="en-US" dirty="0" err="1"/>
              <a:t>ke</a:t>
            </a:r>
            <a:r>
              <a:rPr lang="en-US" dirty="0"/>
              <a:t> </a:t>
            </a:r>
            <a:r>
              <a:rPr lang="en-US" dirty="0" err="1"/>
              <a:t>tahap</a:t>
            </a:r>
            <a:r>
              <a:rPr lang="en-US" dirty="0"/>
              <a:t> 2, 3, dan </a:t>
            </a:r>
            <a:r>
              <a:rPr lang="en-US" dirty="0" err="1"/>
              <a:t>seterusnya</a:t>
            </a:r>
            <a:r>
              <a:rPr lang="en-US" dirty="0"/>
              <a:t> </a:t>
            </a:r>
            <a:r>
              <a:rPr lang="en-US" dirty="0" err="1"/>
              <a:t>sampai</a:t>
            </a:r>
            <a:r>
              <a:rPr lang="en-US" dirty="0"/>
              <a:t> </a:t>
            </a:r>
            <a:r>
              <a:rPr lang="en-US" dirty="0" err="1"/>
              <a:t>tahap</a:t>
            </a:r>
            <a:r>
              <a:rPr lang="en-US" dirty="0"/>
              <a:t> </a:t>
            </a:r>
            <a:r>
              <a:rPr lang="en-US" i="1" dirty="0"/>
              <a:t>n</a:t>
            </a:r>
            <a:r>
              <a:rPr lang="en-US" dirty="0"/>
              <a:t>.</a:t>
            </a:r>
          </a:p>
          <a:p>
            <a:pPr marL="0" indent="0">
              <a:buNone/>
              <a:defRPr/>
            </a:pPr>
            <a:r>
              <a:rPr lang="en-US" dirty="0"/>
              <a:t>       </a:t>
            </a:r>
            <a:r>
              <a:rPr lang="en-US" dirty="0" err="1"/>
              <a:t>Rangkaian</a:t>
            </a:r>
            <a:r>
              <a:rPr lang="en-US" dirty="0"/>
              <a:t> </a:t>
            </a:r>
            <a:r>
              <a:rPr lang="en-US" dirty="0" err="1"/>
              <a:t>peubah</a:t>
            </a:r>
            <a:r>
              <a:rPr lang="en-US" dirty="0"/>
              <a:t> </a:t>
            </a:r>
            <a:r>
              <a:rPr lang="en-US" dirty="0" err="1"/>
              <a:t>keputusan</a:t>
            </a:r>
            <a:r>
              <a:rPr lang="en-US" dirty="0"/>
              <a:t> </a:t>
            </a:r>
            <a:r>
              <a:rPr lang="en-US" dirty="0" err="1"/>
              <a:t>adalah</a:t>
            </a:r>
            <a:r>
              <a:rPr lang="en-US" dirty="0"/>
              <a:t> </a:t>
            </a:r>
            <a:r>
              <a:rPr lang="en-US" i="1" dirty="0"/>
              <a:t>x</a:t>
            </a:r>
            <a:r>
              <a:rPr lang="en-US" baseline="-25000" dirty="0"/>
              <a:t>1</a:t>
            </a:r>
            <a:r>
              <a:rPr lang="en-US" dirty="0"/>
              <a:t>, </a:t>
            </a:r>
            <a:r>
              <a:rPr lang="en-US" i="1" dirty="0"/>
              <a:t>x</a:t>
            </a:r>
            <a:r>
              <a:rPr lang="en-US" baseline="-25000" dirty="0"/>
              <a:t>2</a:t>
            </a:r>
            <a:r>
              <a:rPr lang="en-US" dirty="0"/>
              <a:t>, …, </a:t>
            </a:r>
            <a:r>
              <a:rPr lang="en-US" i="1" dirty="0" err="1"/>
              <a:t>x</a:t>
            </a:r>
            <a:r>
              <a:rPr lang="en-US" i="1" baseline="-25000" dirty="0" err="1"/>
              <a:t>n</a:t>
            </a:r>
            <a:r>
              <a:rPr lang="en-US" dirty="0"/>
              <a:t>.</a:t>
            </a:r>
          </a:p>
          <a:p>
            <a:pPr marL="609600" indent="-609600">
              <a:buFontTx/>
              <a:buAutoNum type="arabicPeriod"/>
              <a:defRPr/>
            </a:pPr>
            <a:endParaRPr lang="en-US" dirty="0"/>
          </a:p>
          <a:p>
            <a:pPr marL="609600" indent="-609600">
              <a:buFont typeface="+mj-lt"/>
              <a:buAutoNum type="arabicPeriod" startAt="2"/>
              <a:defRPr/>
            </a:pPr>
            <a:r>
              <a:rPr lang="en-US" b="1" dirty="0"/>
              <a:t>Program </a:t>
            </a:r>
            <a:r>
              <a:rPr lang="en-US" b="1" dirty="0" err="1"/>
              <a:t>dinamis</a:t>
            </a:r>
            <a:r>
              <a:rPr lang="en-US" b="1" dirty="0"/>
              <a:t> </a:t>
            </a:r>
            <a:r>
              <a:rPr lang="en-US" b="1" dirty="0" err="1"/>
              <a:t>mundur</a:t>
            </a:r>
            <a:r>
              <a:rPr lang="en-US" dirty="0"/>
              <a:t>. Program </a:t>
            </a:r>
            <a:r>
              <a:rPr lang="en-US" dirty="0" err="1"/>
              <a:t>dinamis</a:t>
            </a:r>
            <a:r>
              <a:rPr lang="en-US" dirty="0"/>
              <a:t> </a:t>
            </a:r>
            <a:r>
              <a:rPr lang="en-US" dirty="0" err="1"/>
              <a:t>bergerak</a:t>
            </a:r>
            <a:r>
              <a:rPr lang="en-US" dirty="0"/>
              <a:t> </a:t>
            </a:r>
            <a:r>
              <a:rPr lang="en-US" dirty="0" err="1"/>
              <a:t>mulai</a:t>
            </a:r>
            <a:r>
              <a:rPr lang="en-US" dirty="0"/>
              <a:t> </a:t>
            </a:r>
            <a:r>
              <a:rPr lang="en-US" dirty="0" err="1"/>
              <a:t>dari</a:t>
            </a:r>
            <a:r>
              <a:rPr lang="en-US" dirty="0"/>
              <a:t> </a:t>
            </a:r>
            <a:r>
              <a:rPr lang="en-US" dirty="0" err="1"/>
              <a:t>tahap</a:t>
            </a:r>
            <a:r>
              <a:rPr lang="en-US" dirty="0"/>
              <a:t> </a:t>
            </a:r>
            <a:r>
              <a:rPr lang="en-US" i="1" dirty="0"/>
              <a:t>n</a:t>
            </a:r>
            <a:r>
              <a:rPr lang="en-US" dirty="0"/>
              <a:t>, </a:t>
            </a:r>
            <a:r>
              <a:rPr lang="en-US" dirty="0" err="1"/>
              <a:t>terus</a:t>
            </a:r>
            <a:r>
              <a:rPr lang="en-US" dirty="0"/>
              <a:t> </a:t>
            </a:r>
            <a:r>
              <a:rPr lang="en-US" dirty="0" err="1"/>
              <a:t>mundur</a:t>
            </a:r>
            <a:r>
              <a:rPr lang="en-US" dirty="0"/>
              <a:t> </a:t>
            </a:r>
            <a:r>
              <a:rPr lang="en-US" dirty="0" err="1"/>
              <a:t>ke</a:t>
            </a:r>
            <a:r>
              <a:rPr lang="en-US" dirty="0"/>
              <a:t> </a:t>
            </a:r>
            <a:r>
              <a:rPr lang="en-US" dirty="0" err="1"/>
              <a:t>tahap</a:t>
            </a:r>
            <a:r>
              <a:rPr lang="en-US" dirty="0"/>
              <a:t> </a:t>
            </a:r>
            <a:r>
              <a:rPr lang="en-US" i="1" dirty="0"/>
              <a:t>n</a:t>
            </a:r>
            <a:r>
              <a:rPr lang="en-US" dirty="0"/>
              <a:t> – 1, </a:t>
            </a:r>
            <a:r>
              <a:rPr lang="en-US" i="1" dirty="0"/>
              <a:t>n</a:t>
            </a:r>
            <a:r>
              <a:rPr lang="en-US" dirty="0"/>
              <a:t> – 2, dan </a:t>
            </a:r>
            <a:r>
              <a:rPr lang="en-US" dirty="0" err="1"/>
              <a:t>seterusnya</a:t>
            </a:r>
            <a:r>
              <a:rPr lang="en-US" dirty="0"/>
              <a:t> </a:t>
            </a:r>
            <a:r>
              <a:rPr lang="en-US" dirty="0" err="1"/>
              <a:t>sampai</a:t>
            </a:r>
            <a:r>
              <a:rPr lang="en-US" dirty="0"/>
              <a:t> </a:t>
            </a:r>
            <a:r>
              <a:rPr lang="en-US" dirty="0" err="1"/>
              <a:t>tahap</a:t>
            </a:r>
            <a:r>
              <a:rPr lang="en-US" dirty="0"/>
              <a:t> 1.  </a:t>
            </a:r>
          </a:p>
          <a:p>
            <a:pPr marL="0" indent="0">
              <a:buNone/>
              <a:defRPr/>
            </a:pPr>
            <a:r>
              <a:rPr lang="en-US" dirty="0"/>
              <a:t>       </a:t>
            </a:r>
            <a:r>
              <a:rPr lang="en-US" dirty="0" err="1"/>
              <a:t>Rangkaian</a:t>
            </a:r>
            <a:r>
              <a:rPr lang="en-US" dirty="0"/>
              <a:t> </a:t>
            </a:r>
            <a:r>
              <a:rPr lang="en-US" dirty="0" err="1"/>
              <a:t>peubah</a:t>
            </a:r>
            <a:r>
              <a:rPr lang="en-US" dirty="0"/>
              <a:t> </a:t>
            </a:r>
            <a:r>
              <a:rPr lang="en-US" dirty="0" err="1"/>
              <a:t>keputusan</a:t>
            </a:r>
            <a:r>
              <a:rPr lang="en-US" dirty="0"/>
              <a:t> </a:t>
            </a:r>
            <a:r>
              <a:rPr lang="en-US" dirty="0" err="1"/>
              <a:t>adalah</a:t>
            </a:r>
            <a:r>
              <a:rPr lang="en-US" dirty="0"/>
              <a:t> </a:t>
            </a:r>
            <a:r>
              <a:rPr lang="en-US" i="1" dirty="0" err="1"/>
              <a:t>x</a:t>
            </a:r>
            <a:r>
              <a:rPr lang="en-US" i="1" baseline="-25000" dirty="0" err="1"/>
              <a:t>n</a:t>
            </a:r>
            <a:r>
              <a:rPr lang="en-US" dirty="0"/>
              <a:t>, </a:t>
            </a:r>
            <a:r>
              <a:rPr lang="en-US" i="1" dirty="0"/>
              <a:t>x</a:t>
            </a:r>
            <a:r>
              <a:rPr lang="en-US" i="1" baseline="-25000" dirty="0"/>
              <a:t>n</a:t>
            </a:r>
            <a:r>
              <a:rPr lang="en-US" baseline="-25000" dirty="0"/>
              <a:t>-1</a:t>
            </a:r>
            <a:r>
              <a:rPr lang="en-US" dirty="0"/>
              <a:t>, …, </a:t>
            </a:r>
            <a:r>
              <a:rPr lang="en-US" i="1" dirty="0"/>
              <a:t>x</a:t>
            </a:r>
            <a:r>
              <a:rPr lang="en-US" baseline="-25000" dirty="0"/>
              <a:t>1</a:t>
            </a:r>
            <a:r>
              <a:rPr lang="en-US" dirty="0"/>
              <a:t>.</a:t>
            </a:r>
          </a:p>
          <a:p>
            <a:pPr marL="609600" indent="-609600">
              <a:buFontTx/>
              <a:buAutoNum type="arabicPeriod"/>
              <a:defRPr/>
            </a:pPr>
            <a:endParaRPr lang="en-US" dirty="0"/>
          </a:p>
          <a:p>
            <a:pPr marL="609600" indent="-609600">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a:extLst>
              <a:ext uri="{FF2B5EF4-FFF2-40B4-BE49-F238E27FC236}">
                <a16:creationId xmlns:a16="http://schemas.microsoft.com/office/drawing/2014/main" id="{0B720AB7-7ADA-4E16-AA30-3D56BEDF7F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4CC81E5-92FC-410D-B843-41EEDBF8E54D}" type="slidenum">
              <a:rPr lang="en-US" altLang="en-US" sz="1400"/>
              <a:pPr>
                <a:spcBef>
                  <a:spcPct val="0"/>
                </a:spcBef>
                <a:buFontTx/>
                <a:buNone/>
              </a:pPr>
              <a:t>13</a:t>
            </a:fld>
            <a:endParaRPr lang="en-US" altLang="en-US" sz="1400"/>
          </a:p>
        </p:txBody>
      </p:sp>
      <p:sp>
        <p:nvSpPr>
          <p:cNvPr id="19459" name="Rectangle 2">
            <a:extLst>
              <a:ext uri="{FF2B5EF4-FFF2-40B4-BE49-F238E27FC236}">
                <a16:creationId xmlns:a16="http://schemas.microsoft.com/office/drawing/2014/main" id="{C4D6E0F0-B152-4810-ACD4-44BDF38BDBAC}"/>
              </a:ext>
            </a:extLst>
          </p:cNvPr>
          <p:cNvSpPr>
            <a:spLocks noGrp="1" noChangeArrowheads="1"/>
          </p:cNvSpPr>
          <p:nvPr>
            <p:ph type="title"/>
          </p:nvPr>
        </p:nvSpPr>
        <p:spPr/>
        <p:txBody>
          <a:bodyPr/>
          <a:lstStyle/>
          <a:p>
            <a:pPr eaLnBrk="1" hangingPunct="1"/>
            <a:r>
              <a:rPr lang="en-US" altLang="en-US" sz="4000" dirty="0" err="1"/>
              <a:t>Langkah-langkah</a:t>
            </a:r>
            <a:r>
              <a:rPr lang="en-US" altLang="en-US" sz="4000" dirty="0"/>
              <a:t> </a:t>
            </a:r>
            <a:r>
              <a:rPr lang="en-US" altLang="en-US" sz="4000" dirty="0" err="1"/>
              <a:t>Pengembangan</a:t>
            </a:r>
            <a:r>
              <a:rPr lang="en-US" altLang="en-US" sz="4000" dirty="0"/>
              <a:t> </a:t>
            </a:r>
            <a:r>
              <a:rPr lang="en-US" altLang="en-US" sz="4000" dirty="0" err="1"/>
              <a:t>Algoritma</a:t>
            </a:r>
            <a:r>
              <a:rPr lang="en-US" altLang="en-US" sz="4000" dirty="0"/>
              <a:t> Program </a:t>
            </a:r>
            <a:r>
              <a:rPr lang="en-US" altLang="en-US" sz="4000" dirty="0" err="1"/>
              <a:t>Dinamis</a:t>
            </a:r>
            <a:endParaRPr lang="en-US" altLang="en-US" sz="4000" dirty="0"/>
          </a:p>
        </p:txBody>
      </p:sp>
      <p:sp>
        <p:nvSpPr>
          <p:cNvPr id="19460" name="Rectangle 3">
            <a:extLst>
              <a:ext uri="{FF2B5EF4-FFF2-40B4-BE49-F238E27FC236}">
                <a16:creationId xmlns:a16="http://schemas.microsoft.com/office/drawing/2014/main" id="{32EEAE63-B312-4AD7-B350-E42028BFC0BB}"/>
              </a:ext>
            </a:extLst>
          </p:cNvPr>
          <p:cNvSpPr>
            <a:spLocks noGrp="1" noChangeArrowheads="1"/>
          </p:cNvSpPr>
          <p:nvPr>
            <p:ph type="body" idx="1"/>
          </p:nvPr>
        </p:nvSpPr>
        <p:spPr/>
        <p:txBody>
          <a:bodyPr>
            <a:normAutofit lnSpcReduction="10000"/>
          </a:bodyPr>
          <a:lstStyle/>
          <a:p>
            <a:pPr marL="609600" indent="-609600">
              <a:buFontTx/>
              <a:buAutoNum type="arabicPeriod"/>
            </a:pPr>
            <a:r>
              <a:rPr lang="en-US" altLang="en-US" sz="3200" dirty="0" err="1"/>
              <a:t>Karakteristikkan</a:t>
            </a:r>
            <a:r>
              <a:rPr lang="en-US" altLang="en-US" sz="3200" dirty="0"/>
              <a:t> </a:t>
            </a:r>
            <a:r>
              <a:rPr lang="en-US" altLang="en-US" sz="3200" dirty="0" err="1"/>
              <a:t>struktur</a:t>
            </a:r>
            <a:r>
              <a:rPr lang="en-US" altLang="en-US" sz="3200" dirty="0"/>
              <a:t> </a:t>
            </a:r>
            <a:r>
              <a:rPr lang="en-US" altLang="en-US" sz="3200" dirty="0" err="1"/>
              <a:t>solusi</a:t>
            </a:r>
            <a:r>
              <a:rPr lang="en-US" altLang="en-US" sz="3200" dirty="0"/>
              <a:t> optimal.</a:t>
            </a:r>
          </a:p>
          <a:p>
            <a:pPr marL="0" indent="0">
              <a:buNone/>
            </a:pPr>
            <a:r>
              <a:rPr lang="en-US" altLang="en-US" sz="3200" dirty="0"/>
              <a:t>       </a:t>
            </a:r>
            <a:r>
              <a:rPr lang="en-US" altLang="en-US" dirty="0"/>
              <a:t>- </a:t>
            </a:r>
            <a:r>
              <a:rPr lang="en-US" altLang="en-US" dirty="0" err="1"/>
              <a:t>tahap</a:t>
            </a:r>
            <a:r>
              <a:rPr lang="en-US" altLang="en-US" dirty="0"/>
              <a:t>, variable </a:t>
            </a:r>
            <a:r>
              <a:rPr lang="en-US" altLang="en-US" dirty="0" err="1"/>
              <a:t>keputusan</a:t>
            </a:r>
            <a:r>
              <a:rPr lang="en-US" altLang="en-US" dirty="0"/>
              <a:t>, status (state), </a:t>
            </a:r>
            <a:r>
              <a:rPr lang="en-US" altLang="en-US" dirty="0" err="1"/>
              <a:t>dsb</a:t>
            </a:r>
            <a:endParaRPr lang="en-US" altLang="en-US" dirty="0"/>
          </a:p>
          <a:p>
            <a:pPr marL="609600" indent="-609600">
              <a:buFont typeface="+mj-lt"/>
              <a:buAutoNum type="arabicPeriod" startAt="2"/>
            </a:pPr>
            <a:r>
              <a:rPr lang="en-US" altLang="en-US" sz="3200" dirty="0" err="1"/>
              <a:t>Definisikan</a:t>
            </a:r>
            <a:r>
              <a:rPr lang="en-US" altLang="en-US" sz="3200" dirty="0"/>
              <a:t> </a:t>
            </a:r>
            <a:r>
              <a:rPr lang="en-US" altLang="en-US" sz="3200" dirty="0" err="1"/>
              <a:t>secara</a:t>
            </a:r>
            <a:r>
              <a:rPr lang="en-US" altLang="en-US" sz="3200" dirty="0"/>
              <a:t> </a:t>
            </a:r>
            <a:r>
              <a:rPr lang="en-US" altLang="en-US" sz="3200" dirty="0" err="1"/>
              <a:t>rekursif</a:t>
            </a:r>
            <a:r>
              <a:rPr lang="en-US" altLang="en-US" sz="3200" dirty="0"/>
              <a:t> </a:t>
            </a:r>
            <a:r>
              <a:rPr lang="en-US" altLang="en-US" sz="3200" dirty="0" err="1"/>
              <a:t>nilai</a:t>
            </a:r>
            <a:r>
              <a:rPr lang="en-US" altLang="en-US" sz="3200" dirty="0"/>
              <a:t> </a:t>
            </a:r>
            <a:r>
              <a:rPr lang="en-US" altLang="en-US" sz="3200" dirty="0" err="1"/>
              <a:t>solusi</a:t>
            </a:r>
            <a:r>
              <a:rPr lang="en-US" altLang="en-US" sz="3200" dirty="0"/>
              <a:t> optimal.</a:t>
            </a:r>
          </a:p>
          <a:p>
            <a:pPr marL="0" indent="0">
              <a:buNone/>
            </a:pPr>
            <a:r>
              <a:rPr lang="en-US" altLang="en-US" sz="3200" dirty="0"/>
              <a:t>       </a:t>
            </a:r>
            <a:r>
              <a:rPr lang="en-US" altLang="en-US" dirty="0"/>
              <a:t>- </a:t>
            </a:r>
            <a:r>
              <a:rPr lang="en-US" altLang="en-US" dirty="0" err="1"/>
              <a:t>hubungan</a:t>
            </a:r>
            <a:r>
              <a:rPr lang="en-US" altLang="en-US" dirty="0"/>
              <a:t> </a:t>
            </a:r>
            <a:r>
              <a:rPr lang="en-US" altLang="en-US" dirty="0" err="1"/>
              <a:t>nilai</a:t>
            </a:r>
            <a:r>
              <a:rPr lang="en-US" altLang="en-US" dirty="0"/>
              <a:t> optimal </a:t>
            </a:r>
            <a:r>
              <a:rPr lang="en-US" altLang="en-US" dirty="0" err="1"/>
              <a:t>suatu</a:t>
            </a:r>
            <a:r>
              <a:rPr lang="en-US" altLang="en-US" dirty="0"/>
              <a:t> </a:t>
            </a:r>
            <a:r>
              <a:rPr lang="en-US" altLang="en-US" dirty="0" err="1"/>
              <a:t>tahap</a:t>
            </a:r>
            <a:r>
              <a:rPr lang="en-US" altLang="en-US" dirty="0"/>
              <a:t> </a:t>
            </a:r>
            <a:r>
              <a:rPr lang="en-US" altLang="en-US" dirty="0" err="1"/>
              <a:t>dengan</a:t>
            </a:r>
            <a:r>
              <a:rPr lang="en-US" altLang="en-US" dirty="0"/>
              <a:t> </a:t>
            </a:r>
            <a:r>
              <a:rPr lang="en-US" altLang="en-US" dirty="0" err="1"/>
              <a:t>tahap</a:t>
            </a:r>
            <a:r>
              <a:rPr lang="en-US" altLang="en-US" dirty="0"/>
              <a:t> </a:t>
            </a:r>
            <a:r>
              <a:rPr lang="en-US" altLang="en-US" dirty="0" err="1"/>
              <a:t>sebelumnya</a:t>
            </a:r>
            <a:endParaRPr lang="en-US" altLang="en-US" dirty="0"/>
          </a:p>
          <a:p>
            <a:pPr marL="609600" indent="-609600">
              <a:buFont typeface="+mj-lt"/>
              <a:buAutoNum type="arabicPeriod" startAt="3"/>
            </a:pPr>
            <a:r>
              <a:rPr lang="en-US" altLang="en-US" sz="3200" dirty="0" err="1"/>
              <a:t>Hitung</a:t>
            </a:r>
            <a:r>
              <a:rPr lang="en-US" altLang="en-US" sz="3200" dirty="0"/>
              <a:t> </a:t>
            </a:r>
            <a:r>
              <a:rPr lang="en-US" altLang="en-US" sz="3200" dirty="0" err="1"/>
              <a:t>nilai</a:t>
            </a:r>
            <a:r>
              <a:rPr lang="en-US" altLang="en-US" sz="3200" dirty="0"/>
              <a:t> </a:t>
            </a:r>
            <a:r>
              <a:rPr lang="en-US" altLang="en-US" sz="3200" dirty="0" err="1"/>
              <a:t>solusi</a:t>
            </a:r>
            <a:r>
              <a:rPr lang="en-US" altLang="en-US" sz="3200" dirty="0"/>
              <a:t> optimal </a:t>
            </a:r>
            <a:r>
              <a:rPr lang="en-US" altLang="en-US" sz="3200" dirty="0" err="1"/>
              <a:t>secara</a:t>
            </a:r>
            <a:r>
              <a:rPr lang="en-US" altLang="en-US" sz="3200" dirty="0"/>
              <a:t> </a:t>
            </a:r>
            <a:r>
              <a:rPr lang="en-US" altLang="en-US" sz="3200" dirty="0" err="1"/>
              <a:t>maju</a:t>
            </a:r>
            <a:r>
              <a:rPr lang="en-US" altLang="en-US" sz="3200" dirty="0"/>
              <a:t> </a:t>
            </a:r>
            <a:r>
              <a:rPr lang="en-US" altLang="en-US" sz="3200" dirty="0" err="1"/>
              <a:t>atau</a:t>
            </a:r>
            <a:r>
              <a:rPr lang="en-US" altLang="en-US" sz="3200" dirty="0"/>
              <a:t> </a:t>
            </a:r>
            <a:r>
              <a:rPr lang="en-US" altLang="en-US" sz="3200" dirty="0" err="1"/>
              <a:t>mundur</a:t>
            </a:r>
            <a:r>
              <a:rPr lang="en-US" altLang="en-US" sz="3200" dirty="0"/>
              <a:t>.</a:t>
            </a:r>
          </a:p>
          <a:p>
            <a:pPr marL="0" indent="0">
              <a:buNone/>
            </a:pPr>
            <a:r>
              <a:rPr lang="en-US" altLang="en-US" sz="3200" dirty="0"/>
              <a:t>       </a:t>
            </a:r>
            <a:r>
              <a:rPr lang="en-US" altLang="en-US" dirty="0"/>
              <a:t>- </a:t>
            </a:r>
            <a:r>
              <a:rPr lang="en-US" altLang="en-US" dirty="0" err="1"/>
              <a:t>menggunakan</a:t>
            </a:r>
            <a:r>
              <a:rPr lang="en-US" altLang="en-US" dirty="0"/>
              <a:t> </a:t>
            </a:r>
            <a:r>
              <a:rPr lang="en-US" altLang="en-US" dirty="0" err="1"/>
              <a:t>tabel</a:t>
            </a:r>
            <a:r>
              <a:rPr lang="en-US" altLang="en-US" dirty="0"/>
              <a:t>	</a:t>
            </a:r>
          </a:p>
          <a:p>
            <a:pPr marL="609600" indent="-609600">
              <a:buFont typeface="+mj-lt"/>
              <a:buAutoNum type="arabicPeriod" startAt="4"/>
            </a:pPr>
            <a:r>
              <a:rPr lang="en-US" altLang="en-US" sz="3200" dirty="0" err="1"/>
              <a:t>Rekonstruksi</a:t>
            </a:r>
            <a:r>
              <a:rPr lang="en-US" altLang="en-US" sz="3200" dirty="0"/>
              <a:t> </a:t>
            </a:r>
            <a:r>
              <a:rPr lang="en-US" altLang="en-US" sz="3200" dirty="0" err="1"/>
              <a:t>solusi</a:t>
            </a:r>
            <a:r>
              <a:rPr lang="en-US" altLang="en-US" sz="3200" dirty="0"/>
              <a:t> optimal (</a:t>
            </a:r>
            <a:r>
              <a:rPr lang="en-US" altLang="en-US" sz="3200" dirty="0" err="1"/>
              <a:t>opsional</a:t>
            </a:r>
            <a:r>
              <a:rPr lang="en-US" altLang="en-US" sz="3200" dirty="0"/>
              <a:t>).</a:t>
            </a:r>
          </a:p>
          <a:p>
            <a:pPr marL="0" indent="625475">
              <a:buNone/>
            </a:pPr>
            <a:r>
              <a:rPr lang="en-US" altLang="en-US" dirty="0"/>
              <a:t>- </a:t>
            </a:r>
            <a:r>
              <a:rPr lang="en-US" altLang="en-US" dirty="0" err="1"/>
              <a:t>rekonstruksi</a:t>
            </a:r>
            <a:r>
              <a:rPr lang="en-US" altLang="en-US" dirty="0"/>
              <a:t> </a:t>
            </a:r>
            <a:r>
              <a:rPr lang="en-US" altLang="en-US" dirty="0" err="1"/>
              <a:t>solusi</a:t>
            </a:r>
            <a:r>
              <a:rPr lang="en-US" altLang="en-US" dirty="0"/>
              <a:t> </a:t>
            </a:r>
            <a:r>
              <a:rPr lang="en-US" altLang="en-US" dirty="0" err="1"/>
              <a:t>secara</a:t>
            </a:r>
            <a:r>
              <a:rPr lang="en-US" altLang="en-US" dirty="0"/>
              <a:t> </a:t>
            </a:r>
            <a:r>
              <a:rPr lang="en-US" altLang="en-US" dirty="0" err="1"/>
              <a:t>mundur</a:t>
            </a:r>
            <a:endParaRPr lang="en-US" altLang="en-US" dirty="0"/>
          </a:p>
          <a:p>
            <a:pPr marL="0" indent="0">
              <a:buNone/>
            </a:pPr>
            <a:endParaRPr lang="en-US" altLang="en-U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6">
            <a:extLst>
              <a:ext uri="{FF2B5EF4-FFF2-40B4-BE49-F238E27FC236}">
                <a16:creationId xmlns:a16="http://schemas.microsoft.com/office/drawing/2014/main" id="{A2C4B79D-700D-4BCD-83D4-2444289DDA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4345931-4D40-4796-8CDB-4E3907D75D82}" type="slidenum">
              <a:rPr lang="en-US" altLang="en-US" sz="1400"/>
              <a:pPr>
                <a:spcBef>
                  <a:spcPct val="0"/>
                </a:spcBef>
                <a:buFontTx/>
                <a:buNone/>
              </a:pPr>
              <a:t>14</a:t>
            </a:fld>
            <a:endParaRPr lang="en-US" altLang="en-US" sz="1400"/>
          </a:p>
        </p:txBody>
      </p:sp>
      <p:sp>
        <p:nvSpPr>
          <p:cNvPr id="20483" name="Rectangle 2">
            <a:extLst>
              <a:ext uri="{FF2B5EF4-FFF2-40B4-BE49-F238E27FC236}">
                <a16:creationId xmlns:a16="http://schemas.microsoft.com/office/drawing/2014/main" id="{A813CE58-9B8E-496E-A66A-7554F917BF96}"/>
              </a:ext>
            </a:extLst>
          </p:cNvPr>
          <p:cNvSpPr>
            <a:spLocks noGrp="1" noChangeArrowheads="1"/>
          </p:cNvSpPr>
          <p:nvPr>
            <p:ph type="title"/>
          </p:nvPr>
        </p:nvSpPr>
        <p:spPr>
          <a:xfrm>
            <a:off x="546538" y="469679"/>
            <a:ext cx="11277600" cy="1143000"/>
          </a:xfrm>
        </p:spPr>
        <p:txBody>
          <a:bodyPr>
            <a:normAutofit/>
          </a:bodyPr>
          <a:lstStyle/>
          <a:p>
            <a:pPr eaLnBrk="1" hangingPunct="1"/>
            <a:r>
              <a:rPr lang="en-US" altLang="en-US" sz="4000" b="1" dirty="0" err="1"/>
              <a:t>Persoalan</a:t>
            </a:r>
            <a:r>
              <a:rPr lang="en-US" altLang="en-US" sz="4000" b="1" dirty="0"/>
              <a:t> 1: </a:t>
            </a:r>
            <a:r>
              <a:rPr lang="en-US" altLang="en-US" sz="4000" b="1" dirty="0" err="1"/>
              <a:t>Lintasan</a:t>
            </a:r>
            <a:r>
              <a:rPr lang="en-US" altLang="en-US" sz="4000" b="1" dirty="0"/>
              <a:t> </a:t>
            </a:r>
            <a:r>
              <a:rPr lang="en-US" altLang="en-US" sz="4000" b="1" dirty="0" err="1"/>
              <a:t>Terpendek</a:t>
            </a:r>
            <a:r>
              <a:rPr lang="en-US" altLang="en-US" sz="4000" b="1" dirty="0"/>
              <a:t> (</a:t>
            </a:r>
            <a:r>
              <a:rPr lang="en-US" altLang="en-US" sz="4000" b="1" i="1" dirty="0"/>
              <a:t>Shortest Path</a:t>
            </a:r>
            <a:r>
              <a:rPr lang="en-US" altLang="en-US" sz="4000" b="1" dirty="0"/>
              <a:t>)</a:t>
            </a:r>
            <a:r>
              <a:rPr lang="en-US" altLang="en-US" sz="4000" dirty="0"/>
              <a:t> </a:t>
            </a:r>
          </a:p>
        </p:txBody>
      </p:sp>
      <p:sp>
        <p:nvSpPr>
          <p:cNvPr id="20484" name="Rectangle 3">
            <a:extLst>
              <a:ext uri="{FF2B5EF4-FFF2-40B4-BE49-F238E27FC236}">
                <a16:creationId xmlns:a16="http://schemas.microsoft.com/office/drawing/2014/main" id="{485C9323-670A-4BEA-942C-670B1B80BEA6}"/>
              </a:ext>
            </a:extLst>
          </p:cNvPr>
          <p:cNvSpPr>
            <a:spLocks noGrp="1" noChangeArrowheads="1"/>
          </p:cNvSpPr>
          <p:nvPr>
            <p:ph type="body" sz="half" idx="1"/>
          </p:nvPr>
        </p:nvSpPr>
        <p:spPr>
          <a:xfrm>
            <a:off x="756745" y="1981200"/>
            <a:ext cx="10100441" cy="4114800"/>
          </a:xfrm>
        </p:spPr>
        <p:txBody>
          <a:bodyPr/>
          <a:lstStyle/>
          <a:p>
            <a:pPr eaLnBrk="1" hangingPunct="1"/>
            <a:r>
              <a:rPr lang="en-US" altLang="en-US" dirty="0" err="1"/>
              <a:t>Tentukan</a:t>
            </a:r>
            <a:r>
              <a:rPr lang="en-US" altLang="en-US" dirty="0"/>
              <a:t> </a:t>
            </a:r>
            <a:r>
              <a:rPr lang="en-US" altLang="en-US" dirty="0" err="1"/>
              <a:t>lintasan</a:t>
            </a:r>
            <a:r>
              <a:rPr lang="en-US" altLang="en-US" dirty="0"/>
              <a:t> </a:t>
            </a:r>
            <a:r>
              <a:rPr lang="en-US" altLang="en-US" dirty="0" err="1"/>
              <a:t>terpendek</a:t>
            </a:r>
            <a:r>
              <a:rPr lang="en-US" altLang="en-US" dirty="0"/>
              <a:t> </a:t>
            </a:r>
            <a:r>
              <a:rPr lang="en-US" altLang="en-US" dirty="0" err="1"/>
              <a:t>dari</a:t>
            </a:r>
            <a:r>
              <a:rPr lang="en-US" altLang="en-US" dirty="0"/>
              <a:t> </a:t>
            </a:r>
            <a:r>
              <a:rPr lang="en-US" altLang="en-US" dirty="0" err="1"/>
              <a:t>simpul</a:t>
            </a:r>
            <a:r>
              <a:rPr lang="en-US" altLang="en-US" dirty="0"/>
              <a:t> 1 </a:t>
            </a:r>
            <a:r>
              <a:rPr lang="en-US" altLang="en-US" dirty="0" err="1"/>
              <a:t>ke</a:t>
            </a:r>
            <a:r>
              <a:rPr lang="en-US" altLang="en-US" dirty="0"/>
              <a:t> </a:t>
            </a:r>
            <a:r>
              <a:rPr lang="en-US" altLang="en-US" dirty="0" err="1"/>
              <a:t>simpul</a:t>
            </a:r>
            <a:r>
              <a:rPr lang="en-US" altLang="en-US" dirty="0"/>
              <a:t> 10: </a:t>
            </a:r>
          </a:p>
          <a:p>
            <a:pPr eaLnBrk="1" hangingPunct="1"/>
            <a:endParaRPr lang="en-US" altLang="en-US" dirty="0"/>
          </a:p>
        </p:txBody>
      </p:sp>
      <p:graphicFrame>
        <p:nvGraphicFramePr>
          <p:cNvPr id="20485" name="Object 4">
            <a:extLst>
              <a:ext uri="{FF2B5EF4-FFF2-40B4-BE49-F238E27FC236}">
                <a16:creationId xmlns:a16="http://schemas.microsoft.com/office/drawing/2014/main" id="{12F58596-4B00-46C7-81F0-64DDB788C165}"/>
              </a:ext>
            </a:extLst>
          </p:cNvPr>
          <p:cNvGraphicFramePr>
            <a:graphicFrameLocks noGrp="1" noChangeAspect="1"/>
          </p:cNvGraphicFramePr>
          <p:nvPr>
            <p:ph sz="half" idx="2"/>
            <p:extLst>
              <p:ext uri="{D42A27DB-BD31-4B8C-83A1-F6EECF244321}">
                <p14:modId xmlns:p14="http://schemas.microsoft.com/office/powerpoint/2010/main" val="3048672767"/>
              </p:ext>
            </p:extLst>
          </p:nvPr>
        </p:nvGraphicFramePr>
        <p:xfrm>
          <a:off x="1474788" y="2863850"/>
          <a:ext cx="8316912" cy="3362325"/>
        </p:xfrm>
        <a:graphic>
          <a:graphicData uri="http://schemas.openxmlformats.org/presentationml/2006/ole">
            <mc:AlternateContent xmlns:mc="http://schemas.openxmlformats.org/markup-compatibility/2006">
              <mc:Choice xmlns:v="urn:schemas-microsoft-com:vml" Requires="v">
                <p:oleObj name="VISIO" r:id="rId2" imgW="5255773" imgH="2124267" progId="Visio.Drawing.5">
                  <p:embed/>
                </p:oleObj>
              </mc:Choice>
              <mc:Fallback>
                <p:oleObj name="VISIO" r:id="rId2" imgW="5255773" imgH="2124267" progId="Visio.Drawing.5">
                  <p:embed/>
                  <p:pic>
                    <p:nvPicPr>
                      <p:cNvPr id="20485" name="Object 4">
                        <a:extLst>
                          <a:ext uri="{FF2B5EF4-FFF2-40B4-BE49-F238E27FC236}">
                            <a16:creationId xmlns:a16="http://schemas.microsoft.com/office/drawing/2014/main" id="{12F58596-4B00-46C7-81F0-64DDB788C1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2863850"/>
                        <a:ext cx="8316912" cy="33623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a:extLst>
              <a:ext uri="{FF2B5EF4-FFF2-40B4-BE49-F238E27FC236}">
                <a16:creationId xmlns:a16="http://schemas.microsoft.com/office/drawing/2014/main" id="{44775567-1F7F-46E0-8A4E-B1636A06DD8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9861F74-BAA2-49AA-B9BA-94FB33C229A4}" type="slidenum">
              <a:rPr lang="en-US" altLang="en-US" sz="1400"/>
              <a:pPr>
                <a:spcBef>
                  <a:spcPct val="0"/>
                </a:spcBef>
                <a:buFontTx/>
                <a:buNone/>
              </a:pPr>
              <a:t>15</a:t>
            </a:fld>
            <a:endParaRPr lang="en-US" altLang="en-US" sz="1400"/>
          </a:p>
        </p:txBody>
      </p:sp>
      <p:pic>
        <p:nvPicPr>
          <p:cNvPr id="4099" name="Picture 2">
            <a:extLst>
              <a:ext uri="{FF2B5EF4-FFF2-40B4-BE49-F238E27FC236}">
                <a16:creationId xmlns:a16="http://schemas.microsoft.com/office/drawing/2014/main" id="{2E377499-CBD6-4371-9540-F9EFF6761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89000"/>
            <a:ext cx="85344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FE9217E7-AB30-452E-9662-1588150F3211}"/>
              </a:ext>
            </a:extLst>
          </p:cNvPr>
          <p:cNvSpPr txBox="1"/>
          <p:nvPr/>
        </p:nvSpPr>
        <p:spPr>
          <a:xfrm>
            <a:off x="3821986" y="6063962"/>
            <a:ext cx="5295809" cy="584775"/>
          </a:xfrm>
          <a:prstGeom prst="rect">
            <a:avLst/>
          </a:prstGeom>
          <a:noFill/>
        </p:spPr>
        <p:txBody>
          <a:bodyPr wrap="none" rtlCol="0">
            <a:spAutoFit/>
          </a:bodyPr>
          <a:lstStyle/>
          <a:p>
            <a:r>
              <a:rPr lang="en-US" sz="3200" dirty="0"/>
              <a:t>How to find the shortest path?</a:t>
            </a:r>
          </a:p>
        </p:txBody>
      </p:sp>
    </p:spTree>
    <p:extLst>
      <p:ext uri="{BB962C8B-B14F-4D97-AF65-F5344CB8AC3E}">
        <p14:creationId xmlns:p14="http://schemas.microsoft.com/office/powerpoint/2010/main" val="1877158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57B5A2D6-1276-4A51-92E8-CE78D50CA39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87B0E1D-D099-4B29-869E-4BE6B08E122C}" type="slidenum">
              <a:rPr lang="en-US" altLang="en-US" sz="1400"/>
              <a:pPr>
                <a:spcBef>
                  <a:spcPct val="0"/>
                </a:spcBef>
                <a:buFontTx/>
                <a:buNone/>
              </a:pPr>
              <a:t>16</a:t>
            </a:fld>
            <a:endParaRPr lang="en-US" altLang="en-US" sz="1400"/>
          </a:p>
        </p:txBody>
      </p:sp>
      <p:sp>
        <p:nvSpPr>
          <p:cNvPr id="21507" name="Rectangle 2">
            <a:extLst>
              <a:ext uri="{FF2B5EF4-FFF2-40B4-BE49-F238E27FC236}">
                <a16:creationId xmlns:a16="http://schemas.microsoft.com/office/drawing/2014/main" id="{7A40FABF-ADD4-4B72-93B7-1F31036B0618}"/>
              </a:ext>
            </a:extLst>
          </p:cNvPr>
          <p:cNvSpPr>
            <a:spLocks noGrp="1" noChangeArrowheads="1"/>
          </p:cNvSpPr>
          <p:nvPr>
            <p:ph type="title"/>
          </p:nvPr>
        </p:nvSpPr>
        <p:spPr>
          <a:xfrm>
            <a:off x="838200" y="503238"/>
            <a:ext cx="8305800" cy="1143000"/>
          </a:xfrm>
        </p:spPr>
        <p:txBody>
          <a:bodyPr/>
          <a:lstStyle/>
          <a:p>
            <a:pPr algn="l" eaLnBrk="1" hangingPunct="1"/>
            <a:r>
              <a:rPr lang="en-US" altLang="en-US" sz="3200" b="1" i="1" dirty="0">
                <a:solidFill>
                  <a:srgbClr val="FF0000"/>
                </a:solidFill>
              </a:rPr>
              <a:t>(a) </a:t>
            </a:r>
            <a:r>
              <a:rPr lang="en-US" altLang="en-US" sz="3200" b="1" i="1" dirty="0" err="1">
                <a:solidFill>
                  <a:srgbClr val="FF0000"/>
                </a:solidFill>
              </a:rPr>
              <a:t>Karakteristikkan</a:t>
            </a:r>
            <a:r>
              <a:rPr lang="en-US" altLang="en-US" sz="3200" b="1" i="1" dirty="0">
                <a:solidFill>
                  <a:srgbClr val="FF0000"/>
                </a:solidFill>
              </a:rPr>
              <a:t> </a:t>
            </a:r>
            <a:r>
              <a:rPr lang="en-US" altLang="en-US" sz="3200" b="1" i="1" dirty="0" err="1">
                <a:solidFill>
                  <a:srgbClr val="FF0000"/>
                </a:solidFill>
              </a:rPr>
              <a:t>struktur</a:t>
            </a:r>
            <a:r>
              <a:rPr lang="en-US" altLang="en-US" sz="3200" b="1" i="1" dirty="0">
                <a:solidFill>
                  <a:srgbClr val="FF0000"/>
                </a:solidFill>
              </a:rPr>
              <a:t> </a:t>
            </a:r>
            <a:r>
              <a:rPr lang="en-US" altLang="en-US" sz="3200" b="1" i="1" dirty="0" err="1">
                <a:solidFill>
                  <a:srgbClr val="FF0000"/>
                </a:solidFill>
              </a:rPr>
              <a:t>solusi</a:t>
            </a:r>
            <a:r>
              <a:rPr lang="en-US" altLang="en-US" sz="3200" b="1" i="1" dirty="0">
                <a:solidFill>
                  <a:srgbClr val="FF0000"/>
                </a:solidFill>
              </a:rPr>
              <a:t> optimal</a:t>
            </a:r>
          </a:p>
        </p:txBody>
      </p:sp>
      <p:sp>
        <p:nvSpPr>
          <p:cNvPr id="21508" name="Rectangle 3">
            <a:extLst>
              <a:ext uri="{FF2B5EF4-FFF2-40B4-BE49-F238E27FC236}">
                <a16:creationId xmlns:a16="http://schemas.microsoft.com/office/drawing/2014/main" id="{414E31BD-4F3D-4978-A711-FEC2FE262151}"/>
              </a:ext>
            </a:extLst>
          </p:cNvPr>
          <p:cNvSpPr>
            <a:spLocks noGrp="1" noChangeArrowheads="1"/>
          </p:cNvSpPr>
          <p:nvPr>
            <p:ph type="body" idx="1"/>
          </p:nvPr>
        </p:nvSpPr>
        <p:spPr>
          <a:xfrm>
            <a:off x="838200" y="1825625"/>
            <a:ext cx="10515600" cy="4654688"/>
          </a:xfrm>
        </p:spPr>
        <p:txBody>
          <a:bodyPr>
            <a:normAutofit fontScale="92500" lnSpcReduction="10000"/>
          </a:bodyPr>
          <a:lstStyle/>
          <a:p>
            <a:r>
              <a:rPr lang="en-US" altLang="en-US" dirty="0" err="1"/>
              <a:t>Misalkan</a:t>
            </a:r>
            <a:r>
              <a:rPr lang="en-US" altLang="en-US" dirty="0"/>
              <a:t> </a:t>
            </a:r>
            <a:r>
              <a:rPr lang="en-US" altLang="en-US" i="1" dirty="0"/>
              <a:t>x</a:t>
            </a:r>
            <a:r>
              <a:rPr lang="en-US" altLang="en-US" baseline="-25000" dirty="0"/>
              <a:t>1</a:t>
            </a:r>
            <a:r>
              <a:rPr lang="en-US" altLang="en-US" dirty="0"/>
              <a:t>, </a:t>
            </a:r>
            <a:r>
              <a:rPr lang="en-US" altLang="en-US" i="1" dirty="0"/>
              <a:t>x</a:t>
            </a:r>
            <a:r>
              <a:rPr lang="en-US" altLang="en-US" baseline="-25000" dirty="0"/>
              <a:t>2</a:t>
            </a:r>
            <a:r>
              <a:rPr lang="en-US" altLang="en-US" dirty="0"/>
              <a:t>, </a:t>
            </a:r>
            <a:r>
              <a:rPr lang="en-US" altLang="en-US" i="1" dirty="0"/>
              <a:t>x</a:t>
            </a:r>
            <a:r>
              <a:rPr lang="en-US" altLang="en-US" baseline="-25000" dirty="0"/>
              <a:t>3</a:t>
            </a:r>
            <a:r>
              <a:rPr lang="en-US" altLang="en-US" dirty="0"/>
              <a:t>, </a:t>
            </a:r>
            <a:r>
              <a:rPr lang="en-US" altLang="en-US" i="1" dirty="0"/>
              <a:t>x</a:t>
            </a:r>
            <a:r>
              <a:rPr lang="en-US" altLang="en-US" baseline="-25000" dirty="0"/>
              <a:t>4</a:t>
            </a:r>
            <a:r>
              <a:rPr lang="en-US" altLang="en-US" dirty="0"/>
              <a:t> </a:t>
            </a:r>
            <a:r>
              <a:rPr lang="en-US" altLang="en-US" dirty="0" err="1"/>
              <a:t>adalah</a:t>
            </a:r>
            <a:r>
              <a:rPr lang="en-US" altLang="en-US" dirty="0"/>
              <a:t> </a:t>
            </a:r>
            <a:r>
              <a:rPr lang="en-US" altLang="en-US" dirty="0" err="1"/>
              <a:t>simpul-simpul</a:t>
            </a:r>
            <a:r>
              <a:rPr lang="en-US" altLang="en-US" dirty="0"/>
              <a:t> yang </a:t>
            </a:r>
            <a:r>
              <a:rPr lang="en-US" altLang="en-US" dirty="0" err="1"/>
              <a:t>dikunjungi</a:t>
            </a:r>
            <a:r>
              <a:rPr lang="en-US" altLang="en-US" dirty="0"/>
              <a:t> pada </a:t>
            </a:r>
            <a:r>
              <a:rPr lang="en-US" altLang="en-US" dirty="0" err="1"/>
              <a:t>tahap</a:t>
            </a:r>
            <a:r>
              <a:rPr lang="en-US" altLang="en-US" dirty="0"/>
              <a:t> </a:t>
            </a:r>
            <a:r>
              <a:rPr lang="en-US" altLang="en-US" i="1" dirty="0"/>
              <a:t>k</a:t>
            </a:r>
          </a:p>
          <a:p>
            <a:pPr marL="0" indent="0" eaLnBrk="1" hangingPunct="1">
              <a:buNone/>
            </a:pPr>
            <a:r>
              <a:rPr lang="en-US" altLang="en-US" i="1" dirty="0"/>
              <a:t>  </a:t>
            </a:r>
            <a:r>
              <a:rPr lang="en-US" altLang="en-US" dirty="0"/>
              <a:t> (</a:t>
            </a:r>
            <a:r>
              <a:rPr lang="en-US" altLang="en-US" i="1" dirty="0"/>
              <a:t>k</a:t>
            </a:r>
            <a:r>
              <a:rPr lang="en-US" altLang="en-US" dirty="0"/>
              <a:t> = 1, 2, 3, 4). </a:t>
            </a:r>
            <a:r>
              <a:rPr lang="en-US" altLang="en-US" dirty="0" err="1"/>
              <a:t>Tahap</a:t>
            </a:r>
            <a:r>
              <a:rPr lang="en-US" altLang="en-US" dirty="0"/>
              <a:t> 5 </a:t>
            </a:r>
            <a:r>
              <a:rPr lang="en-US" altLang="en-US" dirty="0" err="1"/>
              <a:t>tidak</a:t>
            </a:r>
            <a:r>
              <a:rPr lang="en-US" altLang="en-US" dirty="0"/>
              <a:t> </a:t>
            </a:r>
            <a:r>
              <a:rPr lang="en-US" altLang="en-US" dirty="0" err="1"/>
              <a:t>perlu</a:t>
            </a:r>
            <a:r>
              <a:rPr lang="en-US" altLang="en-US" dirty="0"/>
              <a:t> </a:t>
            </a:r>
            <a:r>
              <a:rPr lang="en-US" altLang="en-US" dirty="0" err="1"/>
              <a:t>ada</a:t>
            </a:r>
            <a:r>
              <a:rPr lang="en-US" altLang="en-US" dirty="0"/>
              <a:t> </a:t>
            </a:r>
            <a:r>
              <a:rPr lang="en-US" altLang="en-US" dirty="0" err="1"/>
              <a:t>karena</a:t>
            </a:r>
            <a:r>
              <a:rPr lang="en-US" altLang="en-US" dirty="0"/>
              <a:t> </a:t>
            </a:r>
            <a:r>
              <a:rPr lang="en-US" altLang="en-US" i="1" dirty="0"/>
              <a:t>x</a:t>
            </a:r>
            <a:r>
              <a:rPr lang="en-US" altLang="en-US" baseline="-25000" dirty="0"/>
              <a:t>5</a:t>
            </a:r>
            <a:r>
              <a:rPr lang="en-US" altLang="en-US" dirty="0"/>
              <a:t>=10 </a:t>
            </a:r>
          </a:p>
          <a:p>
            <a:pPr eaLnBrk="1" hangingPunct="1"/>
            <a:r>
              <a:rPr lang="en-US" altLang="en-US" dirty="0" err="1"/>
              <a:t>Misalkan</a:t>
            </a:r>
            <a:r>
              <a:rPr lang="en-US" altLang="en-US" dirty="0"/>
              <a:t> </a:t>
            </a:r>
            <a:r>
              <a:rPr lang="en-US" altLang="en-US" dirty="0" err="1"/>
              <a:t>digunakan</a:t>
            </a:r>
            <a:r>
              <a:rPr lang="en-US" altLang="en-US" dirty="0"/>
              <a:t> </a:t>
            </a:r>
            <a:r>
              <a:rPr lang="en-US" altLang="en-US" dirty="0" err="1"/>
              <a:t>pendekatan</a:t>
            </a:r>
            <a:r>
              <a:rPr lang="en-US" altLang="en-US" dirty="0"/>
              <a:t> program </a:t>
            </a:r>
            <a:r>
              <a:rPr lang="en-US" altLang="en-US" dirty="0" err="1"/>
              <a:t>dinamis</a:t>
            </a:r>
            <a:r>
              <a:rPr lang="en-US" altLang="en-US" dirty="0"/>
              <a:t> </a:t>
            </a:r>
            <a:r>
              <a:rPr lang="en-US" altLang="en-US" dirty="0" err="1"/>
              <a:t>maju</a:t>
            </a:r>
            <a:endParaRPr lang="en-US" altLang="en-US" dirty="0"/>
          </a:p>
          <a:p>
            <a:r>
              <a:rPr lang="en-US" altLang="en-US" dirty="0" err="1"/>
              <a:t>Maka</a:t>
            </a:r>
            <a:r>
              <a:rPr lang="en-US" altLang="en-US" dirty="0"/>
              <a:t> </a:t>
            </a:r>
            <a:r>
              <a:rPr lang="en-US" altLang="en-US" dirty="0" err="1"/>
              <a:t>rute</a:t>
            </a:r>
            <a:r>
              <a:rPr lang="en-US" altLang="en-US" dirty="0"/>
              <a:t> yang </a:t>
            </a:r>
            <a:r>
              <a:rPr lang="en-US" altLang="en-US" dirty="0" err="1"/>
              <a:t>dilalui</a:t>
            </a:r>
            <a:r>
              <a:rPr lang="en-US" altLang="en-US" dirty="0"/>
              <a:t> </a:t>
            </a:r>
            <a:r>
              <a:rPr lang="en-US" altLang="en-US" dirty="0" err="1"/>
              <a:t>adalah</a:t>
            </a:r>
            <a:r>
              <a:rPr lang="en-US" altLang="en-US" dirty="0"/>
              <a:t> 	</a:t>
            </a:r>
            <a:r>
              <a:rPr lang="en-US" altLang="en-US" i="1" dirty="0"/>
              <a:t>x</a:t>
            </a:r>
            <a:r>
              <a:rPr lang="en-US" altLang="en-US" baseline="-25000" dirty="0"/>
              <a:t>1</a:t>
            </a:r>
            <a:r>
              <a:rPr lang="en-US" altLang="en-US" dirty="0">
                <a:sym typeface="Symbol" panose="05050102010706020507" pitchFamily="18" charset="2"/>
              </a:rPr>
              <a:t></a:t>
            </a:r>
            <a:r>
              <a:rPr lang="en-US" altLang="en-US" i="1" dirty="0"/>
              <a:t>x</a:t>
            </a:r>
            <a:r>
              <a:rPr lang="en-US" altLang="en-US" baseline="-25000" dirty="0"/>
              <a:t>2</a:t>
            </a:r>
            <a:r>
              <a:rPr lang="en-US" altLang="en-US" dirty="0">
                <a:sym typeface="Symbol" panose="05050102010706020507" pitchFamily="18" charset="2"/>
              </a:rPr>
              <a:t></a:t>
            </a:r>
            <a:r>
              <a:rPr lang="en-US" altLang="en-US" i="1" dirty="0"/>
              <a:t>x</a:t>
            </a:r>
            <a:r>
              <a:rPr lang="en-US" altLang="en-US" baseline="-25000" dirty="0"/>
              <a:t>3</a:t>
            </a:r>
            <a:r>
              <a:rPr lang="en-US" altLang="en-US" dirty="0">
                <a:sym typeface="Symbol" panose="05050102010706020507" pitchFamily="18" charset="2"/>
              </a:rPr>
              <a:t></a:t>
            </a:r>
            <a:r>
              <a:rPr lang="en-US" altLang="en-US" i="1" dirty="0"/>
              <a:t>x</a:t>
            </a:r>
            <a:r>
              <a:rPr lang="en-US" altLang="en-US" baseline="-25000" dirty="0"/>
              <a:t>4</a:t>
            </a:r>
            <a:r>
              <a:rPr lang="en-US" altLang="en-US" dirty="0"/>
              <a:t> </a:t>
            </a:r>
            <a:r>
              <a:rPr lang="en-US" altLang="en-US" dirty="0">
                <a:sym typeface="Symbol" panose="05050102010706020507" pitchFamily="18" charset="2"/>
              </a:rPr>
              <a:t> </a:t>
            </a:r>
            <a:r>
              <a:rPr lang="en-US" altLang="en-US" i="1" dirty="0">
                <a:sym typeface="Symbol" panose="05050102010706020507" pitchFamily="18" charset="2"/>
              </a:rPr>
              <a:t>x</a:t>
            </a:r>
            <a:r>
              <a:rPr lang="en-US" altLang="en-US" baseline="-25000" dirty="0">
                <a:sym typeface="Symbol" panose="05050102010706020507" pitchFamily="18" charset="2"/>
              </a:rPr>
              <a:t>5</a:t>
            </a:r>
            <a:r>
              <a:rPr lang="en-US" altLang="en-US" dirty="0">
                <a:sym typeface="Symbol" panose="05050102010706020507" pitchFamily="18" charset="2"/>
              </a:rPr>
              <a:t>=</a:t>
            </a:r>
            <a:r>
              <a:rPr lang="en-US" altLang="en-US" dirty="0">
                <a:sym typeface="Wingdings" panose="05000000000000000000" pitchFamily="2" charset="2"/>
              </a:rPr>
              <a:t>10</a:t>
            </a:r>
            <a:r>
              <a:rPr lang="en-US" altLang="en-US" dirty="0"/>
              <a:t>     </a:t>
            </a:r>
          </a:p>
          <a:p>
            <a:pPr eaLnBrk="1" hangingPunct="1"/>
            <a:endParaRPr lang="en-US" altLang="en-US" dirty="0"/>
          </a:p>
          <a:p>
            <a:pPr>
              <a:buNone/>
            </a:pPr>
            <a:r>
              <a:rPr lang="en-US" altLang="en-US" dirty="0"/>
              <a:t>Pada </a:t>
            </a:r>
            <a:r>
              <a:rPr lang="en-US" altLang="en-US" dirty="0" err="1"/>
              <a:t>persoalan</a:t>
            </a:r>
            <a:r>
              <a:rPr lang="en-US" altLang="en-US" dirty="0"/>
              <a:t> </a:t>
            </a:r>
            <a:r>
              <a:rPr lang="en-US" altLang="en-US" dirty="0" err="1"/>
              <a:t>ini</a:t>
            </a:r>
            <a:r>
              <a:rPr lang="en-US" altLang="en-US" dirty="0"/>
              <a:t>,</a:t>
            </a:r>
            <a:endParaRPr lang="en-US" altLang="en-US" i="1" dirty="0"/>
          </a:p>
          <a:p>
            <a:r>
              <a:rPr lang="en-US" altLang="en-US" i="1" dirty="0" err="1"/>
              <a:t>Tahap</a:t>
            </a:r>
            <a:r>
              <a:rPr lang="en-US" altLang="en-US" dirty="0"/>
              <a:t> (</a:t>
            </a:r>
            <a:r>
              <a:rPr lang="en-US" altLang="en-US" i="1" dirty="0"/>
              <a:t>k</a:t>
            </a:r>
            <a:r>
              <a:rPr lang="en-US" altLang="en-US" dirty="0"/>
              <a:t>) </a:t>
            </a:r>
            <a:r>
              <a:rPr lang="en-US" altLang="en-US" dirty="0" err="1"/>
              <a:t>adalah</a:t>
            </a:r>
            <a:r>
              <a:rPr lang="en-US" altLang="en-US" dirty="0"/>
              <a:t> proses </a:t>
            </a:r>
            <a:r>
              <a:rPr lang="en-US" altLang="en-US" dirty="0" err="1"/>
              <a:t>memilih</a:t>
            </a:r>
            <a:r>
              <a:rPr lang="en-US" altLang="en-US" dirty="0"/>
              <a:t> </a:t>
            </a:r>
            <a:r>
              <a:rPr lang="en-US" altLang="en-US" dirty="0" err="1"/>
              <a:t>simpul</a:t>
            </a:r>
            <a:r>
              <a:rPr lang="en-US" altLang="en-US" dirty="0"/>
              <a:t> </a:t>
            </a:r>
            <a:r>
              <a:rPr lang="en-US" altLang="en-US" dirty="0" err="1"/>
              <a:t>tujuan</a:t>
            </a:r>
            <a:r>
              <a:rPr lang="en-US" altLang="en-US" dirty="0"/>
              <a:t> </a:t>
            </a:r>
            <a:r>
              <a:rPr lang="en-US" altLang="en-US" dirty="0" err="1"/>
              <a:t>berikutnya</a:t>
            </a:r>
            <a:r>
              <a:rPr lang="en-US" altLang="en-US" dirty="0"/>
              <a:t> (</a:t>
            </a:r>
            <a:r>
              <a:rPr lang="en-US" altLang="en-US" dirty="0" err="1"/>
              <a:t>ada</a:t>
            </a:r>
            <a:r>
              <a:rPr lang="en-US" altLang="en-US" dirty="0"/>
              <a:t> 4 </a:t>
            </a:r>
            <a:r>
              <a:rPr lang="en-US" altLang="en-US" dirty="0" err="1"/>
              <a:t>tahap</a:t>
            </a:r>
            <a:r>
              <a:rPr lang="en-US" altLang="en-US" dirty="0"/>
              <a:t>). </a:t>
            </a:r>
          </a:p>
          <a:p>
            <a:endParaRPr lang="en-US" altLang="en-US" i="1" dirty="0"/>
          </a:p>
          <a:p>
            <a:r>
              <a:rPr lang="en-US" altLang="en-US" i="1" dirty="0"/>
              <a:t>Status</a:t>
            </a:r>
            <a:r>
              <a:rPr lang="en-US" altLang="en-US" dirty="0"/>
              <a:t> (</a:t>
            </a:r>
            <a:r>
              <a:rPr lang="en-US" altLang="en-US" i="1" dirty="0"/>
              <a:t>s</a:t>
            </a:r>
            <a:r>
              <a:rPr lang="en-US" altLang="en-US" dirty="0"/>
              <a:t>) yang </a:t>
            </a:r>
            <a:r>
              <a:rPr lang="en-US" altLang="en-US" dirty="0" err="1"/>
              <a:t>berhubungan</a:t>
            </a:r>
            <a:r>
              <a:rPr lang="en-US" altLang="en-US" dirty="0"/>
              <a:t> </a:t>
            </a:r>
            <a:r>
              <a:rPr lang="en-US" altLang="en-US" dirty="0" err="1"/>
              <a:t>dengan</a:t>
            </a:r>
            <a:r>
              <a:rPr lang="en-US" altLang="en-US" dirty="0"/>
              <a:t> </a:t>
            </a:r>
            <a:r>
              <a:rPr lang="en-US" altLang="en-US" dirty="0" err="1"/>
              <a:t>masing-masing</a:t>
            </a:r>
            <a:r>
              <a:rPr lang="en-US" altLang="en-US" dirty="0"/>
              <a:t> </a:t>
            </a:r>
            <a:r>
              <a:rPr lang="en-US" altLang="en-US" dirty="0" err="1"/>
              <a:t>tahap</a:t>
            </a:r>
            <a:r>
              <a:rPr lang="en-US" altLang="en-US" dirty="0"/>
              <a:t> </a:t>
            </a:r>
            <a:r>
              <a:rPr lang="en-US" altLang="en-US" dirty="0" err="1"/>
              <a:t>adalah</a:t>
            </a:r>
            <a:r>
              <a:rPr lang="en-US" altLang="en-US" dirty="0"/>
              <a:t> </a:t>
            </a:r>
            <a:r>
              <a:rPr lang="en-US" altLang="en-US" dirty="0" err="1"/>
              <a:t>simpul-simpul</a:t>
            </a:r>
            <a:r>
              <a:rPr lang="en-US" altLang="en-US" dirty="0"/>
              <a:t> di </a:t>
            </a:r>
            <a:r>
              <a:rPr lang="en-US" altLang="en-US" dirty="0" err="1"/>
              <a:t>dalam</a:t>
            </a:r>
            <a:r>
              <a:rPr lang="en-US" altLang="en-US" dirty="0"/>
              <a:t> </a:t>
            </a:r>
            <a:r>
              <a:rPr lang="en-US" altLang="en-US" dirty="0" err="1"/>
              <a:t>graf</a:t>
            </a:r>
            <a:r>
              <a:rPr lang="en-US" altLang="en-US" dirty="0"/>
              <a:t> multi-</a:t>
            </a:r>
            <a:r>
              <a:rPr lang="en-US" altLang="en-US" dirty="0" err="1"/>
              <a:t>tahap</a:t>
            </a:r>
            <a:r>
              <a:rPr lang="en-US" altLang="en-US" dirty="0"/>
              <a:t>.</a:t>
            </a:r>
          </a:p>
          <a:p>
            <a:pPr eaLnBrk="1" hangingPunct="1"/>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A10DA9C9-63F1-424F-B94B-6D23E18F1A53}"/>
              </a:ext>
            </a:extLst>
          </p:cNvPr>
          <p:cNvGraphicFramePr>
            <a:graphicFrameLocks noChangeAspect="1"/>
          </p:cNvGraphicFramePr>
          <p:nvPr/>
        </p:nvGraphicFramePr>
        <p:xfrm>
          <a:off x="1097101" y="1681092"/>
          <a:ext cx="10420640" cy="4212811"/>
        </p:xfrm>
        <a:graphic>
          <a:graphicData uri="http://schemas.openxmlformats.org/presentationml/2006/ole">
            <mc:AlternateContent xmlns:mc="http://schemas.openxmlformats.org/markup-compatibility/2006">
              <mc:Choice xmlns:v="urn:schemas-microsoft-com:vml" Requires="v">
                <p:oleObj name="VISIO" r:id="rId2" imgW="5255773" imgH="2124267" progId="Visio.Drawing.5">
                  <p:embed/>
                </p:oleObj>
              </mc:Choice>
              <mc:Fallback>
                <p:oleObj name="VISIO" r:id="rId2" imgW="5255773" imgH="2124267" progId="Visio.Drawing.5">
                  <p:embed/>
                  <p:pic>
                    <p:nvPicPr>
                      <p:cNvPr id="2" name="Object 4">
                        <a:extLst>
                          <a:ext uri="{FF2B5EF4-FFF2-40B4-BE49-F238E27FC236}">
                            <a16:creationId xmlns:a16="http://schemas.microsoft.com/office/drawing/2014/main" id="{A10DA9C9-63F1-424F-B94B-6D23E18F1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101" y="1681092"/>
                        <a:ext cx="10420640" cy="4212811"/>
                      </a:xfrm>
                      <a:prstGeom prst="rect">
                        <a:avLst/>
                      </a:prstGeom>
                      <a:solidFill>
                        <a:srgbClr val="FFCC00"/>
                      </a:solidFill>
                      <a:ln>
                        <a:noFill/>
                      </a:ln>
                      <a:effectLst/>
                    </p:spPr>
                  </p:pic>
                </p:oleObj>
              </mc:Fallback>
            </mc:AlternateContent>
          </a:graphicData>
        </a:graphic>
      </p:graphicFrame>
      <p:sp>
        <p:nvSpPr>
          <p:cNvPr id="3" name="TextBox 2">
            <a:extLst>
              <a:ext uri="{FF2B5EF4-FFF2-40B4-BE49-F238E27FC236}">
                <a16:creationId xmlns:a16="http://schemas.microsoft.com/office/drawing/2014/main" id="{9F7C0D04-A401-40ED-BD28-2EDAE6C2C125}"/>
              </a:ext>
            </a:extLst>
          </p:cNvPr>
          <p:cNvSpPr txBox="1"/>
          <p:nvPr/>
        </p:nvSpPr>
        <p:spPr>
          <a:xfrm>
            <a:off x="1020414" y="1556059"/>
            <a:ext cx="1154483" cy="461665"/>
          </a:xfrm>
          <a:prstGeom prst="rect">
            <a:avLst/>
          </a:prstGeom>
          <a:noFill/>
        </p:spPr>
        <p:txBody>
          <a:bodyPr wrap="none" rtlCol="0">
            <a:spAutoFit/>
          </a:bodyPr>
          <a:lstStyle/>
          <a:p>
            <a:r>
              <a:rPr lang="en-US" sz="2400" dirty="0" err="1"/>
              <a:t>Tahap</a:t>
            </a:r>
            <a:r>
              <a:rPr lang="en-US" sz="2400" dirty="0"/>
              <a:t> 1</a:t>
            </a:r>
          </a:p>
        </p:txBody>
      </p:sp>
      <p:sp>
        <p:nvSpPr>
          <p:cNvPr id="6" name="TextBox 5">
            <a:extLst>
              <a:ext uri="{FF2B5EF4-FFF2-40B4-BE49-F238E27FC236}">
                <a16:creationId xmlns:a16="http://schemas.microsoft.com/office/drawing/2014/main" id="{44256D8B-FD51-4307-9471-9DB048626692}"/>
              </a:ext>
            </a:extLst>
          </p:cNvPr>
          <p:cNvSpPr txBox="1"/>
          <p:nvPr/>
        </p:nvSpPr>
        <p:spPr>
          <a:xfrm>
            <a:off x="2991449" y="1556058"/>
            <a:ext cx="1154483" cy="461665"/>
          </a:xfrm>
          <a:prstGeom prst="rect">
            <a:avLst/>
          </a:prstGeom>
          <a:noFill/>
        </p:spPr>
        <p:txBody>
          <a:bodyPr wrap="none" rtlCol="0">
            <a:spAutoFit/>
          </a:bodyPr>
          <a:lstStyle/>
          <a:p>
            <a:r>
              <a:rPr lang="en-US" sz="2400" dirty="0" err="1"/>
              <a:t>Tahap</a:t>
            </a:r>
            <a:r>
              <a:rPr lang="en-US" sz="2400" dirty="0"/>
              <a:t> 2</a:t>
            </a:r>
          </a:p>
        </p:txBody>
      </p:sp>
      <p:sp>
        <p:nvSpPr>
          <p:cNvPr id="7" name="TextBox 6">
            <a:extLst>
              <a:ext uri="{FF2B5EF4-FFF2-40B4-BE49-F238E27FC236}">
                <a16:creationId xmlns:a16="http://schemas.microsoft.com/office/drawing/2014/main" id="{C657E693-F231-41BA-8D70-AEAECD8EF204}"/>
              </a:ext>
            </a:extLst>
          </p:cNvPr>
          <p:cNvSpPr txBox="1"/>
          <p:nvPr/>
        </p:nvSpPr>
        <p:spPr>
          <a:xfrm>
            <a:off x="6924661" y="1556057"/>
            <a:ext cx="1154483" cy="461665"/>
          </a:xfrm>
          <a:prstGeom prst="rect">
            <a:avLst/>
          </a:prstGeom>
          <a:noFill/>
        </p:spPr>
        <p:txBody>
          <a:bodyPr wrap="none" rtlCol="0">
            <a:spAutoFit/>
          </a:bodyPr>
          <a:lstStyle/>
          <a:p>
            <a:r>
              <a:rPr lang="en-US" sz="2400" dirty="0" err="1"/>
              <a:t>Tahap</a:t>
            </a:r>
            <a:r>
              <a:rPr lang="en-US" sz="2400" dirty="0"/>
              <a:t> 3</a:t>
            </a:r>
          </a:p>
        </p:txBody>
      </p:sp>
      <p:sp>
        <p:nvSpPr>
          <p:cNvPr id="8" name="TextBox 7">
            <a:extLst>
              <a:ext uri="{FF2B5EF4-FFF2-40B4-BE49-F238E27FC236}">
                <a16:creationId xmlns:a16="http://schemas.microsoft.com/office/drawing/2014/main" id="{C8362514-8321-4B9A-9829-FA018942CAEE}"/>
              </a:ext>
            </a:extLst>
          </p:cNvPr>
          <p:cNvSpPr txBox="1"/>
          <p:nvPr/>
        </p:nvSpPr>
        <p:spPr>
          <a:xfrm>
            <a:off x="9087450" y="1556057"/>
            <a:ext cx="1154483" cy="461665"/>
          </a:xfrm>
          <a:prstGeom prst="rect">
            <a:avLst/>
          </a:prstGeom>
          <a:noFill/>
        </p:spPr>
        <p:txBody>
          <a:bodyPr wrap="none" rtlCol="0">
            <a:spAutoFit/>
          </a:bodyPr>
          <a:lstStyle/>
          <a:p>
            <a:r>
              <a:rPr lang="en-US" sz="2400" dirty="0" err="1"/>
              <a:t>Tahap</a:t>
            </a:r>
            <a:r>
              <a:rPr lang="en-US" sz="2400" dirty="0"/>
              <a:t> 4</a:t>
            </a:r>
          </a:p>
        </p:txBody>
      </p:sp>
      <p:cxnSp>
        <p:nvCxnSpPr>
          <p:cNvPr id="9" name="Straight Connector 8">
            <a:extLst>
              <a:ext uri="{FF2B5EF4-FFF2-40B4-BE49-F238E27FC236}">
                <a16:creationId xmlns:a16="http://schemas.microsoft.com/office/drawing/2014/main" id="{610338F0-43DF-437F-A04F-BC2919F9810E}"/>
              </a:ext>
            </a:extLst>
          </p:cNvPr>
          <p:cNvCxnSpPr>
            <a:cxnSpLocks/>
          </p:cNvCxnSpPr>
          <p:nvPr/>
        </p:nvCxnSpPr>
        <p:spPr>
          <a:xfrm>
            <a:off x="2079906" y="1681092"/>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5E658B4-4211-4A02-A304-C10F3DA3DD3C}"/>
              </a:ext>
            </a:extLst>
          </p:cNvPr>
          <p:cNvCxnSpPr>
            <a:cxnSpLocks/>
          </p:cNvCxnSpPr>
          <p:nvPr/>
        </p:nvCxnSpPr>
        <p:spPr>
          <a:xfrm>
            <a:off x="4049740" y="1681092"/>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031437A-DCD2-4341-89E6-F99A6D4C070C}"/>
              </a:ext>
            </a:extLst>
          </p:cNvPr>
          <p:cNvCxnSpPr>
            <a:cxnSpLocks/>
          </p:cNvCxnSpPr>
          <p:nvPr/>
        </p:nvCxnSpPr>
        <p:spPr>
          <a:xfrm>
            <a:off x="2970371" y="1681092"/>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F65396-0EB1-4E5D-88A0-463EE9ABB203}"/>
              </a:ext>
            </a:extLst>
          </p:cNvPr>
          <p:cNvCxnSpPr>
            <a:cxnSpLocks/>
          </p:cNvCxnSpPr>
          <p:nvPr/>
        </p:nvCxnSpPr>
        <p:spPr>
          <a:xfrm>
            <a:off x="8038702" y="1681092"/>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CA092B1-5C09-4015-A006-6309441D1E60}"/>
              </a:ext>
            </a:extLst>
          </p:cNvPr>
          <p:cNvCxnSpPr>
            <a:cxnSpLocks/>
          </p:cNvCxnSpPr>
          <p:nvPr/>
        </p:nvCxnSpPr>
        <p:spPr>
          <a:xfrm>
            <a:off x="7000631" y="1681092"/>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3B20364-66B9-4E4E-87D1-22E3175E5527}"/>
              </a:ext>
            </a:extLst>
          </p:cNvPr>
          <p:cNvCxnSpPr>
            <a:cxnSpLocks/>
          </p:cNvCxnSpPr>
          <p:nvPr/>
        </p:nvCxnSpPr>
        <p:spPr>
          <a:xfrm>
            <a:off x="9087451" y="1681091"/>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C9D701-9667-4A96-9B54-A1EFDDED37BA}"/>
              </a:ext>
            </a:extLst>
          </p:cNvPr>
          <p:cNvCxnSpPr>
            <a:cxnSpLocks/>
          </p:cNvCxnSpPr>
          <p:nvPr/>
        </p:nvCxnSpPr>
        <p:spPr>
          <a:xfrm>
            <a:off x="10115064" y="1681091"/>
            <a:ext cx="0" cy="4212811"/>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70353C9-786E-4354-8511-851AA8536307}"/>
              </a:ext>
            </a:extLst>
          </p:cNvPr>
          <p:cNvSpPr txBox="1"/>
          <p:nvPr/>
        </p:nvSpPr>
        <p:spPr>
          <a:xfrm>
            <a:off x="1070854" y="5902009"/>
            <a:ext cx="679041" cy="523220"/>
          </a:xfrm>
          <a:prstGeom prst="rect">
            <a:avLst/>
          </a:prstGeom>
          <a:noFill/>
        </p:spPr>
        <p:txBody>
          <a:bodyPr wrap="square" rtlCol="0">
            <a:spAutoFit/>
          </a:bodyPr>
          <a:lstStyle/>
          <a:p>
            <a:r>
              <a:rPr lang="en-US" sz="2800" dirty="0"/>
              <a:t>x</a:t>
            </a:r>
            <a:r>
              <a:rPr lang="en-US" sz="2800" baseline="-25000" dirty="0"/>
              <a:t>1</a:t>
            </a:r>
          </a:p>
        </p:txBody>
      </p:sp>
      <p:sp>
        <p:nvSpPr>
          <p:cNvPr id="19" name="TextBox 18">
            <a:extLst>
              <a:ext uri="{FF2B5EF4-FFF2-40B4-BE49-F238E27FC236}">
                <a16:creationId xmlns:a16="http://schemas.microsoft.com/office/drawing/2014/main" id="{CDDD6643-42D7-4571-AE6C-F00E1F42FCDC}"/>
              </a:ext>
            </a:extLst>
          </p:cNvPr>
          <p:cNvSpPr txBox="1"/>
          <p:nvPr/>
        </p:nvSpPr>
        <p:spPr>
          <a:xfrm>
            <a:off x="3159274" y="5893901"/>
            <a:ext cx="606555" cy="523220"/>
          </a:xfrm>
          <a:prstGeom prst="rect">
            <a:avLst/>
          </a:prstGeom>
          <a:noFill/>
        </p:spPr>
        <p:txBody>
          <a:bodyPr wrap="square" rtlCol="0">
            <a:spAutoFit/>
          </a:bodyPr>
          <a:lstStyle/>
          <a:p>
            <a:r>
              <a:rPr lang="en-US" sz="2800" dirty="0"/>
              <a:t>x</a:t>
            </a:r>
            <a:r>
              <a:rPr lang="en-US" sz="2800" baseline="-25000" dirty="0"/>
              <a:t>2</a:t>
            </a:r>
          </a:p>
        </p:txBody>
      </p:sp>
      <p:sp>
        <p:nvSpPr>
          <p:cNvPr id="20" name="TextBox 19">
            <a:extLst>
              <a:ext uri="{FF2B5EF4-FFF2-40B4-BE49-F238E27FC236}">
                <a16:creationId xmlns:a16="http://schemas.microsoft.com/office/drawing/2014/main" id="{5A1506EE-65EF-4B6B-88D3-C3061A269003}"/>
              </a:ext>
            </a:extLst>
          </p:cNvPr>
          <p:cNvSpPr txBox="1"/>
          <p:nvPr/>
        </p:nvSpPr>
        <p:spPr>
          <a:xfrm>
            <a:off x="7245765" y="5875733"/>
            <a:ext cx="606555" cy="523220"/>
          </a:xfrm>
          <a:prstGeom prst="rect">
            <a:avLst/>
          </a:prstGeom>
          <a:noFill/>
        </p:spPr>
        <p:txBody>
          <a:bodyPr wrap="square" rtlCol="0">
            <a:spAutoFit/>
          </a:bodyPr>
          <a:lstStyle/>
          <a:p>
            <a:r>
              <a:rPr lang="en-US" sz="2800" dirty="0"/>
              <a:t>x</a:t>
            </a:r>
            <a:r>
              <a:rPr lang="en-US" sz="2800" baseline="-25000" dirty="0"/>
              <a:t>3</a:t>
            </a:r>
          </a:p>
        </p:txBody>
      </p:sp>
      <p:sp>
        <p:nvSpPr>
          <p:cNvPr id="21" name="TextBox 20">
            <a:extLst>
              <a:ext uri="{FF2B5EF4-FFF2-40B4-BE49-F238E27FC236}">
                <a16:creationId xmlns:a16="http://schemas.microsoft.com/office/drawing/2014/main" id="{20212580-0CD5-4773-BC31-31D5C15515CB}"/>
              </a:ext>
            </a:extLst>
          </p:cNvPr>
          <p:cNvSpPr txBox="1"/>
          <p:nvPr/>
        </p:nvSpPr>
        <p:spPr>
          <a:xfrm>
            <a:off x="9297980" y="5875733"/>
            <a:ext cx="606555" cy="523220"/>
          </a:xfrm>
          <a:prstGeom prst="rect">
            <a:avLst/>
          </a:prstGeom>
          <a:noFill/>
        </p:spPr>
        <p:txBody>
          <a:bodyPr wrap="square" rtlCol="0">
            <a:spAutoFit/>
          </a:bodyPr>
          <a:lstStyle/>
          <a:p>
            <a:r>
              <a:rPr lang="en-US" sz="2800" dirty="0"/>
              <a:t>x</a:t>
            </a:r>
            <a:r>
              <a:rPr lang="en-US" sz="2800" baseline="-25000" dirty="0"/>
              <a:t>4</a:t>
            </a:r>
          </a:p>
        </p:txBody>
      </p:sp>
      <p:sp>
        <p:nvSpPr>
          <p:cNvPr id="22" name="TextBox 21">
            <a:extLst>
              <a:ext uri="{FF2B5EF4-FFF2-40B4-BE49-F238E27FC236}">
                <a16:creationId xmlns:a16="http://schemas.microsoft.com/office/drawing/2014/main" id="{A4534B14-656E-47E8-A1C3-2B67700CC435}"/>
              </a:ext>
            </a:extLst>
          </p:cNvPr>
          <p:cNvSpPr txBox="1"/>
          <p:nvPr/>
        </p:nvSpPr>
        <p:spPr>
          <a:xfrm>
            <a:off x="10958681" y="5875733"/>
            <a:ext cx="1233319" cy="523220"/>
          </a:xfrm>
          <a:prstGeom prst="rect">
            <a:avLst/>
          </a:prstGeom>
          <a:noFill/>
        </p:spPr>
        <p:txBody>
          <a:bodyPr wrap="square" rtlCol="0">
            <a:spAutoFit/>
          </a:bodyPr>
          <a:lstStyle/>
          <a:p>
            <a:r>
              <a:rPr lang="en-US" sz="2800" dirty="0"/>
              <a:t>x</a:t>
            </a:r>
            <a:r>
              <a:rPr lang="en-US" sz="2800" baseline="-25000" dirty="0"/>
              <a:t>5</a:t>
            </a:r>
            <a:r>
              <a:rPr lang="en-US" sz="2800" dirty="0"/>
              <a:t>=10</a:t>
            </a:r>
            <a:endParaRPr lang="en-US" sz="2800" baseline="-25000" dirty="0"/>
          </a:p>
        </p:txBody>
      </p:sp>
      <p:sp>
        <p:nvSpPr>
          <p:cNvPr id="4" name="Slide Number Placeholder 3">
            <a:extLst>
              <a:ext uri="{FF2B5EF4-FFF2-40B4-BE49-F238E27FC236}">
                <a16:creationId xmlns:a16="http://schemas.microsoft.com/office/drawing/2014/main" id="{CDBCDA20-31CD-4196-6023-D9A5B1851707}"/>
              </a:ext>
            </a:extLst>
          </p:cNvPr>
          <p:cNvSpPr>
            <a:spLocks noGrp="1"/>
          </p:cNvSpPr>
          <p:nvPr>
            <p:ph type="sldNum" sz="quarter" idx="12"/>
          </p:nvPr>
        </p:nvSpPr>
        <p:spPr/>
        <p:txBody>
          <a:bodyPr/>
          <a:lstStyle/>
          <a:p>
            <a:fld id="{6EABF7D1-49E2-4273-A22F-2540D2D4A087}" type="slidenum">
              <a:rPr lang="en-US" smtClean="0"/>
              <a:t>17</a:t>
            </a:fld>
            <a:endParaRPr lang="en-US"/>
          </a:p>
        </p:txBody>
      </p:sp>
    </p:spTree>
    <p:extLst>
      <p:ext uri="{BB962C8B-B14F-4D97-AF65-F5344CB8AC3E}">
        <p14:creationId xmlns:p14="http://schemas.microsoft.com/office/powerpoint/2010/main" val="2456858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399A3A-847B-44FA-B447-F4A0DDAAD924}"/>
              </a:ext>
            </a:extLst>
          </p:cNvPr>
          <p:cNvSpPr>
            <a:spLocks noGrp="1"/>
          </p:cNvSpPr>
          <p:nvPr>
            <p:ph idx="1"/>
          </p:nvPr>
        </p:nvSpPr>
        <p:spPr>
          <a:xfrm>
            <a:off x="550479" y="1232451"/>
            <a:ext cx="11091041" cy="5390667"/>
          </a:xfrm>
        </p:spPr>
        <p:txBody>
          <a:bodyPr>
            <a:normAutofit fontScale="92500" lnSpcReduction="10000"/>
          </a:bodyPr>
          <a:lstStyle/>
          <a:p>
            <a:pPr marL="0" indent="0">
              <a:buNone/>
            </a:pPr>
            <a:r>
              <a:rPr lang="en-US" dirty="0" err="1"/>
              <a:t>Relasi</a:t>
            </a:r>
            <a:r>
              <a:rPr lang="en-US" dirty="0"/>
              <a:t> </a:t>
            </a:r>
            <a:r>
              <a:rPr lang="en-US" dirty="0" err="1"/>
              <a:t>rekurens</a:t>
            </a:r>
            <a:r>
              <a:rPr lang="en-US" dirty="0"/>
              <a:t> </a:t>
            </a:r>
            <a:r>
              <a:rPr lang="en-US" dirty="0" err="1"/>
              <a:t>berikut</a:t>
            </a:r>
            <a:r>
              <a:rPr lang="en-US" dirty="0"/>
              <a:t> </a:t>
            </a:r>
            <a:r>
              <a:rPr lang="en-US" dirty="0" err="1"/>
              <a:t>menyatakan</a:t>
            </a:r>
            <a:r>
              <a:rPr lang="en-US" dirty="0"/>
              <a:t> </a:t>
            </a:r>
            <a:r>
              <a:rPr lang="en-US" dirty="0" err="1"/>
              <a:t>lintasan</a:t>
            </a:r>
            <a:r>
              <a:rPr lang="en-US" dirty="0"/>
              <a:t> </a:t>
            </a:r>
            <a:r>
              <a:rPr lang="en-US" dirty="0" err="1"/>
              <a:t>terpendek</a:t>
            </a:r>
            <a:r>
              <a:rPr lang="en-US" dirty="0"/>
              <a:t> pada </a:t>
            </a:r>
            <a:r>
              <a:rPr lang="en-US" dirty="0" err="1"/>
              <a:t>setiap</a:t>
            </a:r>
            <a:r>
              <a:rPr lang="en-US" dirty="0"/>
              <a:t> </a:t>
            </a:r>
            <a:r>
              <a:rPr lang="en-US" dirty="0" err="1"/>
              <a:t>tahap</a:t>
            </a:r>
            <a:r>
              <a:rPr lang="en-US" dirty="0"/>
              <a:t>:</a:t>
            </a:r>
          </a:p>
          <a:p>
            <a:pPr marL="0" indent="0">
              <a:buNone/>
            </a:pPr>
            <a:endParaRPr lang="en-US" dirty="0"/>
          </a:p>
          <a:p>
            <a:pPr marL="0" indent="0">
              <a:buNone/>
            </a:pPr>
            <a:r>
              <a:rPr lang="en-US" dirty="0"/>
              <a:t> 		</a:t>
            </a:r>
            <a:r>
              <a:rPr lang="en-US" i="1" dirty="0">
                <a:solidFill>
                  <a:srgbClr val="FF0000"/>
                </a:solidFill>
              </a:rPr>
              <a:t>f</a:t>
            </a:r>
            <a:r>
              <a:rPr lang="en-US" baseline="-25000" dirty="0">
                <a:solidFill>
                  <a:srgbClr val="FF0000"/>
                </a:solidFill>
              </a:rPr>
              <a:t>1</a:t>
            </a:r>
            <a:r>
              <a:rPr lang="en-US" dirty="0">
                <a:solidFill>
                  <a:srgbClr val="FF0000"/>
                </a:solidFill>
              </a:rPr>
              <a:t>(</a:t>
            </a:r>
            <a:r>
              <a:rPr lang="en-US" i="1" dirty="0">
                <a:solidFill>
                  <a:srgbClr val="FF0000"/>
                </a:solidFill>
              </a:rPr>
              <a:t>s</a:t>
            </a:r>
            <a:r>
              <a:rPr lang="en-US" dirty="0">
                <a:solidFill>
                  <a:srgbClr val="FF0000"/>
                </a:solidFill>
              </a:rPr>
              <a:t>) = </a:t>
            </a:r>
            <a:r>
              <a:rPr lang="en-US" i="1" dirty="0">
                <a:solidFill>
                  <a:srgbClr val="FF0000"/>
                </a:solidFill>
              </a:rPr>
              <a:t>c</a:t>
            </a:r>
            <a:r>
              <a:rPr lang="en-US" i="1" baseline="-25000" dirty="0">
                <a:solidFill>
                  <a:srgbClr val="FF0000"/>
                </a:solidFill>
              </a:rPr>
              <a:t>x</a:t>
            </a:r>
            <a:r>
              <a:rPr lang="en-US" baseline="-25000" dirty="0">
                <a:solidFill>
                  <a:srgbClr val="FF0000"/>
                </a:solidFill>
              </a:rPr>
              <a:t>1,s</a:t>
            </a:r>
            <a:r>
              <a:rPr lang="en-US" dirty="0">
                <a:solidFill>
                  <a:srgbClr val="FF0000"/>
                </a:solidFill>
              </a:rPr>
              <a:t>	</a:t>
            </a:r>
            <a:r>
              <a:rPr lang="en-US" dirty="0"/>
              <a:t>			(basis)</a:t>
            </a:r>
          </a:p>
          <a:p>
            <a:pPr marL="0" indent="0">
              <a:buNone/>
            </a:pPr>
            <a:r>
              <a:rPr lang="en-US" dirty="0"/>
              <a:t> 		</a:t>
            </a:r>
            <a:r>
              <a:rPr lang="en-US" i="1" dirty="0" err="1">
                <a:solidFill>
                  <a:srgbClr val="FF0000"/>
                </a:solidFill>
              </a:rPr>
              <a:t>f</a:t>
            </a:r>
            <a:r>
              <a:rPr lang="en-US" i="1" baseline="-25000" dirty="0" err="1">
                <a:solidFill>
                  <a:srgbClr val="FF0000"/>
                </a:solidFill>
              </a:rPr>
              <a:t>k</a:t>
            </a:r>
            <a:r>
              <a:rPr lang="en-US" dirty="0">
                <a:solidFill>
                  <a:srgbClr val="FF0000"/>
                </a:solidFill>
              </a:rPr>
              <a:t>(</a:t>
            </a:r>
            <a:r>
              <a:rPr lang="en-US" i="1" dirty="0">
                <a:solidFill>
                  <a:srgbClr val="FF0000"/>
                </a:solidFill>
              </a:rPr>
              <a:t>s</a:t>
            </a:r>
            <a:r>
              <a:rPr lang="en-US" dirty="0">
                <a:solidFill>
                  <a:srgbClr val="FF0000"/>
                </a:solidFill>
              </a:rPr>
              <a:t>)  = min {</a:t>
            </a:r>
            <a:r>
              <a:rPr lang="en-US" i="1" dirty="0" err="1">
                <a:solidFill>
                  <a:srgbClr val="FF0000"/>
                </a:solidFill>
              </a:rPr>
              <a:t>f</a:t>
            </a:r>
            <a:r>
              <a:rPr lang="en-US" i="1" baseline="-25000" dirty="0" err="1">
                <a:solidFill>
                  <a:srgbClr val="FF0000"/>
                </a:solidFill>
              </a:rPr>
              <a:t>k</a:t>
            </a:r>
            <a:r>
              <a:rPr lang="en-US" baseline="-25000" dirty="0">
                <a:solidFill>
                  <a:srgbClr val="FF0000"/>
                </a:solidFill>
              </a:rPr>
              <a:t> – 1</a:t>
            </a:r>
            <a:r>
              <a:rPr lang="en-US" dirty="0">
                <a:solidFill>
                  <a:srgbClr val="FF0000"/>
                </a:solidFill>
              </a:rPr>
              <a:t>(</a:t>
            </a:r>
            <a:r>
              <a:rPr lang="en-US" i="1" dirty="0" err="1">
                <a:solidFill>
                  <a:srgbClr val="FF0000"/>
                </a:solidFill>
              </a:rPr>
              <a:t>x</a:t>
            </a:r>
            <a:r>
              <a:rPr lang="en-US" i="1" baseline="-25000" dirty="0" err="1">
                <a:solidFill>
                  <a:srgbClr val="FF0000"/>
                </a:solidFill>
              </a:rPr>
              <a:t>k</a:t>
            </a:r>
            <a:r>
              <a:rPr lang="en-US" dirty="0">
                <a:solidFill>
                  <a:srgbClr val="FF0000"/>
                </a:solidFill>
              </a:rPr>
              <a:t>)  + </a:t>
            </a:r>
            <a:r>
              <a:rPr lang="en-US" i="1" dirty="0" err="1">
                <a:solidFill>
                  <a:srgbClr val="FF0000"/>
                </a:solidFill>
              </a:rPr>
              <a:t>c</a:t>
            </a:r>
            <a:r>
              <a:rPr lang="en-US" i="1" baseline="-25000" dirty="0" err="1">
                <a:solidFill>
                  <a:srgbClr val="FF0000"/>
                </a:solidFill>
              </a:rPr>
              <a:t>xk</a:t>
            </a:r>
            <a:r>
              <a:rPr lang="en-US" baseline="-25000" dirty="0" err="1">
                <a:solidFill>
                  <a:srgbClr val="FF0000"/>
                </a:solidFill>
              </a:rPr>
              <a:t>,</a:t>
            </a:r>
            <a:r>
              <a:rPr lang="en-US" i="1" baseline="-25000" dirty="0" err="1">
                <a:solidFill>
                  <a:srgbClr val="FF0000"/>
                </a:solidFill>
              </a:rPr>
              <a:t>s</a:t>
            </a:r>
            <a:r>
              <a:rPr lang="en-US" dirty="0">
                <a:solidFill>
                  <a:srgbClr val="FF0000"/>
                </a:solidFill>
              </a:rPr>
              <a:t> }</a:t>
            </a:r>
            <a:r>
              <a:rPr lang="en-US" dirty="0"/>
              <a:t>		(</a:t>
            </a:r>
            <a:r>
              <a:rPr lang="en-US" dirty="0" err="1"/>
              <a:t>rekurens</a:t>
            </a:r>
            <a:r>
              <a:rPr lang="en-US" dirty="0"/>
              <a:t>)	</a:t>
            </a:r>
          </a:p>
          <a:p>
            <a:pPr marL="0" indent="0">
              <a:buNone/>
            </a:pPr>
            <a:r>
              <a:rPr lang="en-US" dirty="0"/>
              <a:t>		</a:t>
            </a:r>
            <a:r>
              <a:rPr lang="en-US" i="1" dirty="0">
                <a:solidFill>
                  <a:srgbClr val="FF0000"/>
                </a:solidFill>
              </a:rPr>
              <a:t>k</a:t>
            </a:r>
            <a:r>
              <a:rPr lang="en-US" dirty="0">
                <a:solidFill>
                  <a:srgbClr val="FF0000"/>
                </a:solidFill>
              </a:rPr>
              <a:t> = 2, 3, 4</a:t>
            </a:r>
          </a:p>
          <a:p>
            <a:pPr marL="0" indent="0">
              <a:buNone/>
            </a:pPr>
            <a:endParaRPr lang="en-US" dirty="0"/>
          </a:p>
          <a:p>
            <a:pPr marL="0" indent="0">
              <a:buNone/>
            </a:pPr>
            <a:r>
              <a:rPr lang="en-US" u="sng" dirty="0" err="1"/>
              <a:t>Keterangan</a:t>
            </a:r>
            <a:r>
              <a:rPr lang="en-US" dirty="0"/>
              <a:t>:</a:t>
            </a:r>
          </a:p>
          <a:p>
            <a:pPr marL="0" indent="0">
              <a:buNone/>
            </a:pPr>
            <a:r>
              <a:rPr lang="en-US" dirty="0"/>
              <a:t>	a. </a:t>
            </a:r>
            <a:r>
              <a:rPr lang="en-US" i="1" dirty="0" err="1"/>
              <a:t>x</a:t>
            </a:r>
            <a:r>
              <a:rPr lang="en-US" i="1" baseline="-25000" dirty="0" err="1"/>
              <a:t>k</a:t>
            </a:r>
            <a:r>
              <a:rPr lang="en-US" dirty="0"/>
              <a:t>  : </a:t>
            </a:r>
            <a:r>
              <a:rPr lang="en-US" dirty="0" err="1"/>
              <a:t>peubah</a:t>
            </a:r>
            <a:r>
              <a:rPr lang="en-US" dirty="0"/>
              <a:t> </a:t>
            </a:r>
            <a:r>
              <a:rPr lang="en-US" dirty="0" err="1"/>
              <a:t>keputusan</a:t>
            </a:r>
            <a:r>
              <a:rPr lang="en-US" dirty="0"/>
              <a:t> pada </a:t>
            </a:r>
            <a:r>
              <a:rPr lang="en-US" dirty="0" err="1"/>
              <a:t>tahap</a:t>
            </a:r>
            <a:r>
              <a:rPr lang="en-US" dirty="0"/>
              <a:t> </a:t>
            </a:r>
            <a:r>
              <a:rPr lang="en-US" i="1" dirty="0"/>
              <a:t>k</a:t>
            </a:r>
            <a:r>
              <a:rPr lang="en-US" dirty="0"/>
              <a:t>   (</a:t>
            </a:r>
            <a:r>
              <a:rPr lang="en-US" i="1" dirty="0"/>
              <a:t>k</a:t>
            </a:r>
            <a:r>
              <a:rPr lang="en-US" dirty="0"/>
              <a:t> = 2, 3, 4).</a:t>
            </a:r>
          </a:p>
          <a:p>
            <a:pPr marL="0" indent="0">
              <a:buNone/>
            </a:pPr>
            <a:r>
              <a:rPr lang="en-US" dirty="0"/>
              <a:t>	b. </a:t>
            </a:r>
            <a:r>
              <a:rPr lang="en-US" i="1" dirty="0"/>
              <a:t>s</a:t>
            </a:r>
            <a:r>
              <a:rPr lang="en-US" dirty="0"/>
              <a:t>   : status pada </a:t>
            </a:r>
            <a:r>
              <a:rPr lang="en-US" dirty="0" err="1"/>
              <a:t>setiap</a:t>
            </a:r>
            <a:r>
              <a:rPr lang="en-US" dirty="0"/>
              <a:t> </a:t>
            </a:r>
            <a:r>
              <a:rPr lang="en-US" dirty="0" err="1"/>
              <a:t>tahap</a:t>
            </a:r>
            <a:endParaRPr lang="en-US" dirty="0"/>
          </a:p>
          <a:p>
            <a:pPr marL="0" indent="0">
              <a:buNone/>
            </a:pPr>
            <a:r>
              <a:rPr lang="en-US" dirty="0"/>
              <a:t>	c. </a:t>
            </a:r>
            <a:r>
              <a:rPr lang="en-US" i="1" dirty="0" err="1"/>
              <a:t>c</a:t>
            </a:r>
            <a:r>
              <a:rPr lang="en-US" i="1" baseline="-25000" dirty="0" err="1"/>
              <a:t>xk</a:t>
            </a:r>
            <a:r>
              <a:rPr lang="en-US" baseline="-25000" dirty="0" err="1"/>
              <a:t>,</a:t>
            </a:r>
            <a:r>
              <a:rPr lang="en-US" i="1" baseline="-25000" dirty="0" err="1"/>
              <a:t>s</a:t>
            </a:r>
            <a:r>
              <a:rPr lang="en-US" dirty="0"/>
              <a:t>  : </a:t>
            </a:r>
            <a:r>
              <a:rPr lang="en-US" dirty="0" err="1"/>
              <a:t>bobot</a:t>
            </a:r>
            <a:r>
              <a:rPr lang="en-US" dirty="0"/>
              <a:t> (</a:t>
            </a:r>
            <a:r>
              <a:rPr lang="en-US" i="1" dirty="0"/>
              <a:t>cost</a:t>
            </a:r>
            <a:r>
              <a:rPr lang="en-US" dirty="0"/>
              <a:t>) </a:t>
            </a:r>
            <a:r>
              <a:rPr lang="en-US" dirty="0" err="1"/>
              <a:t>sisi</a:t>
            </a:r>
            <a:r>
              <a:rPr lang="en-US" dirty="0"/>
              <a:t> </a:t>
            </a:r>
            <a:r>
              <a:rPr lang="en-US" dirty="0" err="1"/>
              <a:t>dari</a:t>
            </a:r>
            <a:r>
              <a:rPr lang="en-US" dirty="0"/>
              <a:t> </a:t>
            </a:r>
            <a:r>
              <a:rPr lang="en-US" dirty="0" err="1"/>
              <a:t>ke</a:t>
            </a:r>
            <a:r>
              <a:rPr lang="en-US" dirty="0"/>
              <a:t> </a:t>
            </a:r>
            <a:r>
              <a:rPr lang="en-US" i="1" dirty="0" err="1"/>
              <a:t>x</a:t>
            </a:r>
            <a:r>
              <a:rPr lang="en-US" i="1" baseline="-25000" dirty="0" err="1"/>
              <a:t>k</a:t>
            </a:r>
            <a:r>
              <a:rPr lang="en-US" i="1" dirty="0"/>
              <a:t> </a:t>
            </a:r>
            <a:r>
              <a:rPr lang="en-US" dirty="0" err="1"/>
              <a:t>ke</a:t>
            </a:r>
            <a:r>
              <a:rPr lang="en-US" dirty="0"/>
              <a:t> </a:t>
            </a:r>
            <a:r>
              <a:rPr lang="en-US" i="1" dirty="0"/>
              <a:t>s</a:t>
            </a:r>
          </a:p>
          <a:p>
            <a:pPr marL="0" indent="0">
              <a:buNone/>
            </a:pPr>
            <a:r>
              <a:rPr lang="en-US" dirty="0"/>
              <a:t>	d. </a:t>
            </a:r>
            <a:r>
              <a:rPr lang="en-US" i="1" dirty="0" err="1"/>
              <a:t>f</a:t>
            </a:r>
            <a:r>
              <a:rPr lang="en-US" i="1" baseline="-25000" dirty="0" err="1"/>
              <a:t>k</a:t>
            </a:r>
            <a:r>
              <a:rPr lang="en-US" dirty="0"/>
              <a:t>(</a:t>
            </a:r>
            <a:r>
              <a:rPr lang="en-US" i="1" dirty="0"/>
              <a:t>s</a:t>
            </a:r>
            <a:r>
              <a:rPr lang="en-US" dirty="0"/>
              <a:t>) : </a:t>
            </a:r>
            <a:r>
              <a:rPr lang="en-US" dirty="0" err="1"/>
              <a:t>nilai</a:t>
            </a:r>
            <a:r>
              <a:rPr lang="en-US" dirty="0"/>
              <a:t> minimum </a:t>
            </a:r>
            <a:r>
              <a:rPr lang="en-US" dirty="0" err="1"/>
              <a:t>dari</a:t>
            </a:r>
            <a:r>
              <a:rPr lang="en-US" dirty="0"/>
              <a:t> </a:t>
            </a:r>
            <a:r>
              <a:rPr lang="en-US" i="1" dirty="0" err="1"/>
              <a:t>f</a:t>
            </a:r>
            <a:r>
              <a:rPr lang="en-US" baseline="-25000" dirty="0" err="1"/>
              <a:t>k</a:t>
            </a:r>
            <a:r>
              <a:rPr lang="en-US" dirty="0"/>
              <a:t>(</a:t>
            </a:r>
            <a:r>
              <a:rPr lang="en-US" i="1" dirty="0" err="1"/>
              <a:t>x</a:t>
            </a:r>
            <a:r>
              <a:rPr lang="en-US" i="1" baseline="-25000" dirty="0" err="1"/>
              <a:t>k</a:t>
            </a:r>
            <a:r>
              <a:rPr lang="en-US" dirty="0"/>
              <a:t>, </a:t>
            </a:r>
            <a:r>
              <a:rPr lang="en-US" i="1" dirty="0"/>
              <a:t>s</a:t>
            </a:r>
            <a:r>
              <a:rPr lang="en-US" dirty="0"/>
              <a:t>) </a:t>
            </a:r>
          </a:p>
          <a:p>
            <a:pPr marL="0" indent="0">
              <a:buNone/>
            </a:pPr>
            <a:r>
              <a:rPr lang="en-US" dirty="0"/>
              <a:t>	e. </a:t>
            </a:r>
            <a:r>
              <a:rPr lang="en-US" i="1" dirty="0" err="1"/>
              <a:t>f</a:t>
            </a:r>
            <a:r>
              <a:rPr lang="en-US" i="1" baseline="-25000" dirty="0" err="1"/>
              <a:t>k</a:t>
            </a:r>
            <a:r>
              <a:rPr lang="en-US" i="1" baseline="-25000" dirty="0"/>
              <a:t> – </a:t>
            </a:r>
            <a:r>
              <a:rPr lang="en-US" baseline="-25000" dirty="0"/>
              <a:t>1</a:t>
            </a:r>
            <a:r>
              <a:rPr lang="en-US" dirty="0"/>
              <a:t>(</a:t>
            </a:r>
            <a:r>
              <a:rPr lang="en-US" i="1" dirty="0" err="1"/>
              <a:t>x</a:t>
            </a:r>
            <a:r>
              <a:rPr lang="en-US" i="1" baseline="-25000" dirty="0" err="1"/>
              <a:t>k</a:t>
            </a:r>
            <a:r>
              <a:rPr lang="en-US" dirty="0"/>
              <a:t>) : </a:t>
            </a:r>
            <a:r>
              <a:rPr lang="en-US" dirty="0" err="1"/>
              <a:t>nilai</a:t>
            </a:r>
            <a:r>
              <a:rPr lang="en-US" dirty="0"/>
              <a:t> minimum </a:t>
            </a:r>
            <a:r>
              <a:rPr lang="en-US" dirty="0" err="1"/>
              <a:t>tahap</a:t>
            </a:r>
            <a:r>
              <a:rPr lang="en-US" dirty="0"/>
              <a:t> </a:t>
            </a:r>
            <a:r>
              <a:rPr lang="en-US" dirty="0" err="1"/>
              <a:t>sebelumnya</a:t>
            </a:r>
            <a:r>
              <a:rPr lang="en-US" dirty="0"/>
              <a:t> </a:t>
            </a:r>
            <a:r>
              <a:rPr lang="en-US" dirty="0" err="1"/>
              <a:t>dari</a:t>
            </a:r>
            <a:r>
              <a:rPr lang="en-US" dirty="0"/>
              <a:t> </a:t>
            </a:r>
            <a:r>
              <a:rPr lang="en-US" i="1" dirty="0" err="1"/>
              <a:t>x</a:t>
            </a:r>
            <a:r>
              <a:rPr lang="en-US" i="1" baseline="-25000" dirty="0" err="1"/>
              <a:t>k</a:t>
            </a:r>
            <a:r>
              <a:rPr lang="en-US" dirty="0"/>
              <a:t> </a:t>
            </a:r>
            <a:r>
              <a:rPr lang="en-US" dirty="0" err="1"/>
              <a:t>ke</a:t>
            </a:r>
            <a:r>
              <a:rPr lang="en-US" dirty="0"/>
              <a:t> </a:t>
            </a:r>
            <a:r>
              <a:rPr lang="en-US" i="1" dirty="0"/>
              <a:t>s</a:t>
            </a:r>
          </a:p>
          <a:p>
            <a:pPr marL="0" indent="0">
              <a:buNone/>
            </a:pPr>
            <a:endParaRPr lang="en-US" dirty="0"/>
          </a:p>
          <a:p>
            <a:pPr marL="0" indent="0">
              <a:buNone/>
            </a:pPr>
            <a:endParaRPr lang="en-US" dirty="0"/>
          </a:p>
        </p:txBody>
      </p:sp>
      <p:sp>
        <p:nvSpPr>
          <p:cNvPr id="5" name="Rectangle 2">
            <a:extLst>
              <a:ext uri="{FF2B5EF4-FFF2-40B4-BE49-F238E27FC236}">
                <a16:creationId xmlns:a16="http://schemas.microsoft.com/office/drawing/2014/main" id="{F8B1E88A-4FDB-416E-9641-58A31D143205}"/>
              </a:ext>
            </a:extLst>
          </p:cNvPr>
          <p:cNvSpPr>
            <a:spLocks noGrp="1" noChangeArrowheads="1"/>
          </p:cNvSpPr>
          <p:nvPr>
            <p:ph type="title"/>
          </p:nvPr>
        </p:nvSpPr>
        <p:spPr>
          <a:xfrm>
            <a:off x="550479" y="234882"/>
            <a:ext cx="8305800" cy="1143000"/>
          </a:xfrm>
        </p:spPr>
        <p:txBody>
          <a:bodyPr/>
          <a:lstStyle/>
          <a:p>
            <a:pPr algn="l" eaLnBrk="1" hangingPunct="1"/>
            <a:r>
              <a:rPr lang="en-US" altLang="en-US" sz="3200" b="1" i="1" dirty="0">
                <a:solidFill>
                  <a:srgbClr val="FF0000"/>
                </a:solidFill>
              </a:rPr>
              <a:t>(b) </a:t>
            </a:r>
            <a:r>
              <a:rPr lang="en-US" altLang="en-US" sz="3200" b="1" i="1" dirty="0" err="1">
                <a:solidFill>
                  <a:srgbClr val="FF0000"/>
                </a:solidFill>
              </a:rPr>
              <a:t>Definisikan</a:t>
            </a:r>
            <a:r>
              <a:rPr lang="en-US" altLang="en-US" sz="3200" b="1" i="1" dirty="0">
                <a:solidFill>
                  <a:srgbClr val="FF0000"/>
                </a:solidFill>
              </a:rPr>
              <a:t> </a:t>
            </a:r>
            <a:r>
              <a:rPr lang="en-US" altLang="en-US" sz="3200" b="1" i="1" dirty="0" err="1">
                <a:solidFill>
                  <a:srgbClr val="FF0000"/>
                </a:solidFill>
              </a:rPr>
              <a:t>hubungan</a:t>
            </a:r>
            <a:r>
              <a:rPr lang="en-US" altLang="en-US" sz="3200" b="1" i="1" dirty="0">
                <a:solidFill>
                  <a:srgbClr val="FF0000"/>
                </a:solidFill>
              </a:rPr>
              <a:t> </a:t>
            </a:r>
            <a:r>
              <a:rPr lang="en-US" altLang="en-US" sz="3200" b="1" i="1" dirty="0" err="1">
                <a:solidFill>
                  <a:srgbClr val="FF0000"/>
                </a:solidFill>
              </a:rPr>
              <a:t>rekursif</a:t>
            </a:r>
            <a:r>
              <a:rPr lang="en-US" altLang="en-US" sz="3200" b="1" i="1" dirty="0">
                <a:solidFill>
                  <a:srgbClr val="FF0000"/>
                </a:solidFill>
              </a:rPr>
              <a:t> </a:t>
            </a:r>
            <a:r>
              <a:rPr lang="en-US" altLang="en-US" sz="3200" b="1" i="1" dirty="0" err="1">
                <a:solidFill>
                  <a:srgbClr val="FF0000"/>
                </a:solidFill>
              </a:rPr>
              <a:t>solusi</a:t>
            </a:r>
            <a:r>
              <a:rPr lang="en-US" altLang="en-US" sz="3200" b="1" i="1" dirty="0">
                <a:solidFill>
                  <a:srgbClr val="FF0000"/>
                </a:solidFill>
              </a:rPr>
              <a:t> optimal</a:t>
            </a:r>
          </a:p>
        </p:txBody>
      </p:sp>
      <p:sp>
        <p:nvSpPr>
          <p:cNvPr id="2" name="Slide Number Placeholder 1">
            <a:extLst>
              <a:ext uri="{FF2B5EF4-FFF2-40B4-BE49-F238E27FC236}">
                <a16:creationId xmlns:a16="http://schemas.microsoft.com/office/drawing/2014/main" id="{04B82AA9-76DC-AB16-C1E6-682C148B2ACC}"/>
              </a:ext>
            </a:extLst>
          </p:cNvPr>
          <p:cNvSpPr>
            <a:spLocks noGrp="1"/>
          </p:cNvSpPr>
          <p:nvPr>
            <p:ph type="sldNum" sz="quarter" idx="12"/>
          </p:nvPr>
        </p:nvSpPr>
        <p:spPr/>
        <p:txBody>
          <a:bodyPr/>
          <a:lstStyle/>
          <a:p>
            <a:fld id="{6EABF7D1-49E2-4273-A22F-2540D2D4A087}" type="slidenum">
              <a:rPr lang="en-US" smtClean="0"/>
              <a:t>18</a:t>
            </a:fld>
            <a:endParaRPr lang="en-US"/>
          </a:p>
        </p:txBody>
      </p:sp>
    </p:spTree>
    <p:extLst>
      <p:ext uri="{BB962C8B-B14F-4D97-AF65-F5344CB8AC3E}">
        <p14:creationId xmlns:p14="http://schemas.microsoft.com/office/powerpoint/2010/main" val="367692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a:extLst>
              <a:ext uri="{FF2B5EF4-FFF2-40B4-BE49-F238E27FC236}">
                <a16:creationId xmlns:a16="http://schemas.microsoft.com/office/drawing/2014/main" id="{914623B8-E2AA-48B6-ACED-AB2D06BFAC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9C1C4B8-18C7-4974-BA3C-1E0E35DBAE04}" type="slidenum">
              <a:rPr lang="en-US" altLang="en-US" sz="1400"/>
              <a:pPr>
                <a:spcBef>
                  <a:spcPct val="0"/>
                </a:spcBef>
                <a:buFontTx/>
                <a:buNone/>
              </a:pPr>
              <a:t>19</a:t>
            </a:fld>
            <a:endParaRPr lang="en-US" altLang="en-US" sz="1400"/>
          </a:p>
        </p:txBody>
      </p:sp>
      <p:graphicFrame>
        <p:nvGraphicFramePr>
          <p:cNvPr id="24579" name="Object 2">
            <a:extLst>
              <a:ext uri="{FF2B5EF4-FFF2-40B4-BE49-F238E27FC236}">
                <a16:creationId xmlns:a16="http://schemas.microsoft.com/office/drawing/2014/main" id="{C5DD6D9E-27C8-4306-8117-4AB96180D98D}"/>
              </a:ext>
            </a:extLst>
          </p:cNvPr>
          <p:cNvGraphicFramePr>
            <a:graphicFrameLocks noGrp="1" noChangeAspect="1"/>
          </p:cNvGraphicFramePr>
          <p:nvPr>
            <p:ph idx="1"/>
            <p:extLst>
              <p:ext uri="{D42A27DB-BD31-4B8C-83A1-F6EECF244321}">
                <p14:modId xmlns:p14="http://schemas.microsoft.com/office/powerpoint/2010/main" val="1838400456"/>
              </p:ext>
            </p:extLst>
          </p:nvPr>
        </p:nvGraphicFramePr>
        <p:xfrm>
          <a:off x="950706" y="1694872"/>
          <a:ext cx="8158668" cy="4661478"/>
        </p:xfrm>
        <a:graphic>
          <a:graphicData uri="http://schemas.openxmlformats.org/presentationml/2006/ole">
            <mc:AlternateContent xmlns:mc="http://schemas.openxmlformats.org/markup-compatibility/2006">
              <mc:Choice xmlns:v="urn:schemas-microsoft-com:vml" Requires="v">
                <p:oleObj name="Document" r:id="rId2" imgW="5396075" imgH="3083337" progId="Word.Document.8">
                  <p:embed/>
                </p:oleObj>
              </mc:Choice>
              <mc:Fallback>
                <p:oleObj name="Document" r:id="rId2" imgW="5396075" imgH="3083337" progId="Word.Document.8">
                  <p:embed/>
                  <p:pic>
                    <p:nvPicPr>
                      <p:cNvPr id="24579" name="Object 2">
                        <a:extLst>
                          <a:ext uri="{FF2B5EF4-FFF2-40B4-BE49-F238E27FC236}">
                            <a16:creationId xmlns:a16="http://schemas.microsoft.com/office/drawing/2014/main" id="{C5DD6D9E-27C8-4306-8117-4AB96180D98D}"/>
                          </a:ext>
                        </a:extLst>
                      </p:cNvPr>
                      <p:cNvPicPr>
                        <a:picLocks noChangeAspect="1" noChangeArrowheads="1"/>
                      </p:cNvPicPr>
                      <p:nvPr/>
                    </p:nvPicPr>
                    <p:blipFill>
                      <a:blip r:embed="rId3"/>
                      <a:srcRect/>
                      <a:stretch>
                        <a:fillRect/>
                      </a:stretch>
                    </p:blipFill>
                    <p:spPr bwMode="auto">
                      <a:xfrm>
                        <a:off x="950706" y="1694872"/>
                        <a:ext cx="8158668" cy="4661478"/>
                      </a:xfrm>
                      <a:prstGeom prst="rect">
                        <a:avLst/>
                      </a:prstGeom>
                      <a:solidFill>
                        <a:srgbClr val="FFCC00"/>
                      </a:solidFill>
                      <a:ln>
                        <a:noFill/>
                      </a:ln>
                      <a:effectLst/>
                    </p:spPr>
                  </p:pic>
                </p:oleObj>
              </mc:Fallback>
            </mc:AlternateContent>
          </a:graphicData>
        </a:graphic>
      </p:graphicFrame>
      <p:pic>
        <p:nvPicPr>
          <p:cNvPr id="2" name="Picture 1">
            <a:extLst>
              <a:ext uri="{FF2B5EF4-FFF2-40B4-BE49-F238E27FC236}">
                <a16:creationId xmlns:a16="http://schemas.microsoft.com/office/drawing/2014/main" id="{7E4B67CA-D7D0-4EBA-8713-5B507B5B2CC0}"/>
              </a:ext>
            </a:extLst>
          </p:cNvPr>
          <p:cNvPicPr>
            <a:picLocks noChangeAspect="1"/>
          </p:cNvPicPr>
          <p:nvPr/>
        </p:nvPicPr>
        <p:blipFill>
          <a:blip r:embed="rId4"/>
          <a:stretch>
            <a:fillRect/>
          </a:stretch>
        </p:blipFill>
        <p:spPr>
          <a:xfrm>
            <a:off x="5382540" y="255795"/>
            <a:ext cx="6633869" cy="2556725"/>
          </a:xfrm>
          <a:prstGeom prst="rect">
            <a:avLst/>
          </a:prstGeom>
        </p:spPr>
      </p:pic>
      <p:sp>
        <p:nvSpPr>
          <p:cNvPr id="3" name="Rectangle 2">
            <a:extLst>
              <a:ext uri="{FF2B5EF4-FFF2-40B4-BE49-F238E27FC236}">
                <a16:creationId xmlns:a16="http://schemas.microsoft.com/office/drawing/2014/main" id="{754B96D4-B3DC-4198-84B9-BEDD4AA06281}"/>
              </a:ext>
            </a:extLst>
          </p:cNvPr>
          <p:cNvSpPr/>
          <p:nvPr/>
        </p:nvSpPr>
        <p:spPr>
          <a:xfrm>
            <a:off x="5956924" y="4263190"/>
            <a:ext cx="2031325" cy="523220"/>
          </a:xfrm>
          <a:prstGeom prst="rect">
            <a:avLst/>
          </a:prstGeom>
        </p:spPr>
        <p:txBody>
          <a:bodyPr wrap="none">
            <a:spAutoFit/>
          </a:bodyPr>
          <a:lstStyle/>
          <a:p>
            <a:r>
              <a:rPr lang="en-US" sz="2800" i="1" dirty="0">
                <a:solidFill>
                  <a:srgbClr val="FF0000"/>
                </a:solidFill>
              </a:rPr>
              <a:t>f</a:t>
            </a:r>
            <a:r>
              <a:rPr lang="en-US" sz="2800" baseline="-25000" dirty="0">
                <a:solidFill>
                  <a:srgbClr val="FF0000"/>
                </a:solidFill>
              </a:rPr>
              <a:t>1</a:t>
            </a:r>
            <a:r>
              <a:rPr lang="en-US" sz="2800" dirty="0">
                <a:solidFill>
                  <a:srgbClr val="FF0000"/>
                </a:solidFill>
              </a:rPr>
              <a:t>(</a:t>
            </a:r>
            <a:r>
              <a:rPr lang="en-US" sz="2800" i="1" dirty="0">
                <a:solidFill>
                  <a:srgbClr val="FF0000"/>
                </a:solidFill>
              </a:rPr>
              <a:t>s</a:t>
            </a:r>
            <a:r>
              <a:rPr lang="en-US" sz="2800" dirty="0">
                <a:solidFill>
                  <a:srgbClr val="FF0000"/>
                </a:solidFill>
              </a:rPr>
              <a:t>) = </a:t>
            </a:r>
            <a:r>
              <a:rPr lang="en-US" sz="2800" i="1" dirty="0">
                <a:solidFill>
                  <a:srgbClr val="FF0000"/>
                </a:solidFill>
              </a:rPr>
              <a:t>c</a:t>
            </a:r>
            <a:r>
              <a:rPr lang="en-US" sz="2800" i="1" baseline="-25000" dirty="0">
                <a:solidFill>
                  <a:srgbClr val="FF0000"/>
                </a:solidFill>
              </a:rPr>
              <a:t>x</a:t>
            </a:r>
            <a:r>
              <a:rPr lang="en-US" sz="2800" baseline="-25000" dirty="0">
                <a:solidFill>
                  <a:srgbClr val="FF0000"/>
                </a:solidFill>
              </a:rPr>
              <a:t>1,s</a:t>
            </a:r>
            <a:r>
              <a:rPr lang="en-US" dirty="0">
                <a:solidFill>
                  <a:srgbClr val="FF0000"/>
                </a:solidFill>
              </a:rPr>
              <a:t>	</a:t>
            </a:r>
            <a:endParaRPr lang="en-US" dirty="0"/>
          </a:p>
        </p:txBody>
      </p:sp>
      <p:sp>
        <p:nvSpPr>
          <p:cNvPr id="4" name="Rectangle 3">
            <a:extLst>
              <a:ext uri="{FF2B5EF4-FFF2-40B4-BE49-F238E27FC236}">
                <a16:creationId xmlns:a16="http://schemas.microsoft.com/office/drawing/2014/main" id="{CE0210BF-B8F4-4AD6-9C3F-78F017FDBA1F}"/>
              </a:ext>
            </a:extLst>
          </p:cNvPr>
          <p:cNvSpPr/>
          <p:nvPr/>
        </p:nvSpPr>
        <p:spPr>
          <a:xfrm>
            <a:off x="556276" y="342109"/>
            <a:ext cx="4567276" cy="523220"/>
          </a:xfrm>
          <a:prstGeom prst="rect">
            <a:avLst/>
          </a:prstGeom>
        </p:spPr>
        <p:txBody>
          <a:bodyPr wrap="none">
            <a:spAutoFit/>
          </a:bodyPr>
          <a:lstStyle/>
          <a:p>
            <a:r>
              <a:rPr lang="en-US" altLang="en-US" sz="2800" dirty="0">
                <a:solidFill>
                  <a:srgbClr val="FF0000"/>
                </a:solidFill>
              </a:rPr>
              <a:t>(c )</a:t>
            </a:r>
            <a:r>
              <a:rPr lang="en-US" altLang="en-US" sz="2800" dirty="0" err="1">
                <a:solidFill>
                  <a:srgbClr val="FF0000"/>
                </a:solidFill>
              </a:rPr>
              <a:t>Hitung</a:t>
            </a:r>
            <a:r>
              <a:rPr lang="en-US" altLang="en-US" sz="2800" dirty="0">
                <a:solidFill>
                  <a:srgbClr val="FF0000"/>
                </a:solidFill>
              </a:rPr>
              <a:t> </a:t>
            </a:r>
            <a:r>
              <a:rPr lang="en-US" altLang="en-US" sz="2800" dirty="0" err="1">
                <a:solidFill>
                  <a:srgbClr val="FF0000"/>
                </a:solidFill>
              </a:rPr>
              <a:t>nilai</a:t>
            </a:r>
            <a:r>
              <a:rPr lang="en-US" altLang="en-US" sz="2800" dirty="0">
                <a:solidFill>
                  <a:srgbClr val="FF0000"/>
                </a:solidFill>
              </a:rPr>
              <a:t> </a:t>
            </a:r>
            <a:r>
              <a:rPr lang="en-US" altLang="en-US" sz="2800" dirty="0" err="1">
                <a:solidFill>
                  <a:srgbClr val="FF0000"/>
                </a:solidFill>
              </a:rPr>
              <a:t>solusi</a:t>
            </a:r>
            <a:r>
              <a:rPr lang="en-US" altLang="en-US" sz="2800" dirty="0">
                <a:solidFill>
                  <a:srgbClr val="FF0000"/>
                </a:solidFill>
              </a:rPr>
              <a:t> optimal  </a:t>
            </a:r>
            <a:endParaRPr lang="en-US" sz="28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ABE75A77-5C65-47B1-9C99-1BFD179A96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4204EEF-6612-4D4D-9039-6C0EA9EB9D6E}" type="slidenum">
              <a:rPr lang="en-US" altLang="en-US" sz="1400"/>
              <a:pPr>
                <a:spcBef>
                  <a:spcPct val="0"/>
                </a:spcBef>
                <a:buFontTx/>
                <a:buNone/>
              </a:pPr>
              <a:t>2</a:t>
            </a:fld>
            <a:endParaRPr lang="en-US" altLang="en-US" sz="1400"/>
          </a:p>
        </p:txBody>
      </p:sp>
      <p:sp>
        <p:nvSpPr>
          <p:cNvPr id="5123" name="Rectangle 2">
            <a:extLst>
              <a:ext uri="{FF2B5EF4-FFF2-40B4-BE49-F238E27FC236}">
                <a16:creationId xmlns:a16="http://schemas.microsoft.com/office/drawing/2014/main" id="{D6F825F0-504E-44E9-B1DA-4EEA1141E64C}"/>
              </a:ext>
            </a:extLst>
          </p:cNvPr>
          <p:cNvSpPr>
            <a:spLocks noGrp="1" noChangeArrowheads="1"/>
          </p:cNvSpPr>
          <p:nvPr>
            <p:ph type="title"/>
          </p:nvPr>
        </p:nvSpPr>
        <p:spPr/>
        <p:txBody>
          <a:bodyPr/>
          <a:lstStyle/>
          <a:p>
            <a:pPr eaLnBrk="1" hangingPunct="1"/>
            <a:r>
              <a:rPr lang="en-US" altLang="en-US" dirty="0"/>
              <a:t>Program </a:t>
            </a:r>
            <a:r>
              <a:rPr lang="en-US" altLang="en-US" dirty="0" err="1"/>
              <a:t>Dinamis</a:t>
            </a:r>
            <a:endParaRPr lang="en-US" altLang="en-US" dirty="0"/>
          </a:p>
        </p:txBody>
      </p:sp>
      <p:sp>
        <p:nvSpPr>
          <p:cNvPr id="25604" name="Rectangle 3">
            <a:extLst>
              <a:ext uri="{FF2B5EF4-FFF2-40B4-BE49-F238E27FC236}">
                <a16:creationId xmlns:a16="http://schemas.microsoft.com/office/drawing/2014/main" id="{ED56D5A0-3420-4D71-A554-AF0A06F1D415}"/>
              </a:ext>
            </a:extLst>
          </p:cNvPr>
          <p:cNvSpPr>
            <a:spLocks noGrp="1" noChangeArrowheads="1"/>
          </p:cNvSpPr>
          <p:nvPr>
            <p:ph type="body" idx="1"/>
          </p:nvPr>
        </p:nvSpPr>
        <p:spPr>
          <a:xfrm>
            <a:off x="983973" y="1981199"/>
            <a:ext cx="10656483" cy="4511676"/>
          </a:xfrm>
        </p:spPr>
        <p:txBody>
          <a:bodyPr>
            <a:normAutofit fontScale="92500" lnSpcReduction="10000"/>
          </a:bodyPr>
          <a:lstStyle/>
          <a:p>
            <a:pPr eaLnBrk="1" hangingPunct="1">
              <a:defRPr/>
            </a:pPr>
            <a:r>
              <a:rPr lang="en-US" b="1" dirty="0"/>
              <a:t>Program </a:t>
            </a:r>
            <a:r>
              <a:rPr lang="en-US" b="1" dirty="0" err="1"/>
              <a:t>Dinamis</a:t>
            </a:r>
            <a:r>
              <a:rPr lang="en-US" dirty="0"/>
              <a:t> (</a:t>
            </a:r>
            <a:r>
              <a:rPr lang="en-US" i="1" dirty="0"/>
              <a:t>dynamic programming</a:t>
            </a:r>
            <a:r>
              <a:rPr lang="en-US" dirty="0"/>
              <a:t>): </a:t>
            </a:r>
          </a:p>
          <a:p>
            <a:pPr marL="457200" indent="-457200">
              <a:buNone/>
              <a:defRPr/>
            </a:pPr>
            <a:r>
              <a:rPr lang="en-US" dirty="0"/>
              <a:t>   - </a:t>
            </a:r>
            <a:r>
              <a:rPr lang="en-US" dirty="0" err="1"/>
              <a:t>metode</a:t>
            </a:r>
            <a:r>
              <a:rPr lang="en-US" dirty="0"/>
              <a:t> </a:t>
            </a:r>
            <a:r>
              <a:rPr lang="en-US" dirty="0" err="1"/>
              <a:t>pemecahan</a:t>
            </a:r>
            <a:r>
              <a:rPr lang="en-US" dirty="0"/>
              <a:t> </a:t>
            </a:r>
            <a:r>
              <a:rPr lang="en-US" dirty="0" err="1"/>
              <a:t>masalah</a:t>
            </a:r>
            <a:r>
              <a:rPr lang="en-US" dirty="0"/>
              <a:t> </a:t>
            </a:r>
            <a:r>
              <a:rPr lang="en-US" dirty="0" err="1"/>
              <a:t>dengan</a:t>
            </a:r>
            <a:r>
              <a:rPr lang="en-US" dirty="0"/>
              <a:t> </a:t>
            </a:r>
            <a:r>
              <a:rPr lang="en-US" dirty="0" err="1"/>
              <a:t>cara</a:t>
            </a:r>
            <a:r>
              <a:rPr lang="en-US" dirty="0"/>
              <a:t> </a:t>
            </a:r>
            <a:r>
              <a:rPr lang="en-US" dirty="0" err="1"/>
              <a:t>menguraikan</a:t>
            </a:r>
            <a:r>
              <a:rPr lang="en-US" dirty="0"/>
              <a:t> </a:t>
            </a:r>
            <a:r>
              <a:rPr lang="en-US" dirty="0" err="1"/>
              <a:t>solusi</a:t>
            </a:r>
            <a:r>
              <a:rPr lang="en-US" dirty="0"/>
              <a:t> </a:t>
            </a:r>
            <a:r>
              <a:rPr lang="en-US" dirty="0" err="1"/>
              <a:t>menjadi</a:t>
            </a:r>
            <a:r>
              <a:rPr lang="en-US" dirty="0"/>
              <a:t> </a:t>
            </a:r>
            <a:r>
              <a:rPr lang="en-US" dirty="0" err="1"/>
              <a:t>sekumpulan</a:t>
            </a:r>
            <a:r>
              <a:rPr lang="en-US" dirty="0"/>
              <a:t> </a:t>
            </a:r>
            <a:r>
              <a:rPr lang="en-US" dirty="0" err="1"/>
              <a:t>tahapan</a:t>
            </a:r>
            <a:r>
              <a:rPr lang="en-US" dirty="0"/>
              <a:t> (</a:t>
            </a:r>
            <a:r>
              <a:rPr lang="en-US" i="1" dirty="0"/>
              <a:t>stage</a:t>
            </a:r>
            <a:r>
              <a:rPr lang="en-US" dirty="0"/>
              <a:t>) </a:t>
            </a:r>
          </a:p>
          <a:p>
            <a:pPr marL="465138" indent="-465138">
              <a:buNone/>
              <a:defRPr/>
            </a:pPr>
            <a:r>
              <a:rPr lang="en-US" dirty="0"/>
              <a:t>   - </a:t>
            </a:r>
            <a:r>
              <a:rPr lang="en-US" dirty="0" err="1"/>
              <a:t>sedemikian</a:t>
            </a:r>
            <a:r>
              <a:rPr lang="en-US" dirty="0"/>
              <a:t> </a:t>
            </a:r>
            <a:r>
              <a:rPr lang="en-US" dirty="0" err="1"/>
              <a:t>sehingga</a:t>
            </a:r>
            <a:r>
              <a:rPr lang="en-US" dirty="0"/>
              <a:t> </a:t>
            </a:r>
            <a:r>
              <a:rPr lang="en-US" dirty="0" err="1"/>
              <a:t>solusi</a:t>
            </a:r>
            <a:r>
              <a:rPr lang="en-US" dirty="0"/>
              <a:t> </a:t>
            </a:r>
            <a:r>
              <a:rPr lang="en-US" dirty="0" err="1"/>
              <a:t>persoalan</a:t>
            </a:r>
            <a:r>
              <a:rPr lang="en-US" dirty="0"/>
              <a:t> </a:t>
            </a:r>
            <a:r>
              <a:rPr lang="en-US" dirty="0" err="1"/>
              <a:t>dapat</a:t>
            </a:r>
            <a:r>
              <a:rPr lang="en-US" dirty="0"/>
              <a:t> </a:t>
            </a:r>
            <a:r>
              <a:rPr lang="en-US" dirty="0" err="1"/>
              <a:t>dipandang</a:t>
            </a:r>
            <a:r>
              <a:rPr lang="en-US" dirty="0"/>
              <a:t> </a:t>
            </a:r>
            <a:r>
              <a:rPr lang="en-US" dirty="0" err="1"/>
              <a:t>sebagai</a:t>
            </a:r>
            <a:r>
              <a:rPr lang="en-US" dirty="0"/>
              <a:t> </a:t>
            </a:r>
            <a:r>
              <a:rPr lang="en-US" dirty="0" err="1"/>
              <a:t>serangkaian</a:t>
            </a:r>
            <a:r>
              <a:rPr lang="en-US" dirty="0"/>
              <a:t> </a:t>
            </a:r>
            <a:r>
              <a:rPr lang="en-US" dirty="0" err="1"/>
              <a:t>keputusan</a:t>
            </a:r>
            <a:r>
              <a:rPr lang="en-US" dirty="0"/>
              <a:t>  yang </a:t>
            </a:r>
            <a:r>
              <a:rPr lang="en-US" dirty="0" err="1"/>
              <a:t>saling</a:t>
            </a:r>
            <a:r>
              <a:rPr lang="en-US" dirty="0"/>
              <a:t> </a:t>
            </a:r>
            <a:r>
              <a:rPr lang="en-US" dirty="0" err="1"/>
              <a:t>berkaitan</a:t>
            </a:r>
            <a:r>
              <a:rPr lang="en-US" dirty="0"/>
              <a:t>. </a:t>
            </a:r>
          </a:p>
          <a:p>
            <a:pPr eaLnBrk="1" hangingPunct="1">
              <a:defRPr/>
            </a:pPr>
            <a:endParaRPr lang="en-US" dirty="0"/>
          </a:p>
          <a:p>
            <a:pPr eaLnBrk="1" hangingPunct="1">
              <a:defRPr/>
            </a:pPr>
            <a:r>
              <a:rPr lang="en-US" dirty="0"/>
              <a:t>Kata “program” </a:t>
            </a:r>
            <a:r>
              <a:rPr lang="en-US" dirty="0" err="1"/>
              <a:t>tidak</a:t>
            </a:r>
            <a:r>
              <a:rPr lang="en-US" dirty="0"/>
              <a:t> </a:t>
            </a:r>
            <a:r>
              <a:rPr lang="en-US" dirty="0" err="1"/>
              <a:t>ada</a:t>
            </a:r>
            <a:r>
              <a:rPr lang="en-US" dirty="0"/>
              <a:t> </a:t>
            </a:r>
            <a:r>
              <a:rPr lang="en-US" dirty="0" err="1"/>
              <a:t>kaitannya</a:t>
            </a:r>
            <a:r>
              <a:rPr lang="en-US" dirty="0"/>
              <a:t> </a:t>
            </a:r>
            <a:r>
              <a:rPr lang="en-US" dirty="0" err="1"/>
              <a:t>dengan</a:t>
            </a:r>
            <a:r>
              <a:rPr lang="en-US" dirty="0"/>
              <a:t> </a:t>
            </a:r>
            <a:r>
              <a:rPr lang="en-US" dirty="0" err="1"/>
              <a:t>pemrograman</a:t>
            </a:r>
            <a:r>
              <a:rPr lang="en-US" dirty="0"/>
              <a:t>. Program di </a:t>
            </a:r>
            <a:r>
              <a:rPr lang="en-US" dirty="0" err="1"/>
              <a:t>sini</a:t>
            </a:r>
            <a:r>
              <a:rPr lang="en-US" dirty="0"/>
              <a:t> </a:t>
            </a:r>
            <a:r>
              <a:rPr lang="en-US" dirty="0" err="1"/>
              <a:t>artinya</a:t>
            </a:r>
            <a:r>
              <a:rPr lang="en-US" dirty="0"/>
              <a:t> </a:t>
            </a:r>
            <a:r>
              <a:rPr lang="en-US" dirty="0" err="1"/>
              <a:t>perencanaan</a:t>
            </a:r>
            <a:r>
              <a:rPr lang="en-US" dirty="0"/>
              <a:t>.</a:t>
            </a:r>
          </a:p>
          <a:p>
            <a:pPr eaLnBrk="1" hangingPunct="1">
              <a:defRPr/>
            </a:pPr>
            <a:endParaRPr lang="en-US" dirty="0"/>
          </a:p>
          <a:p>
            <a:pPr eaLnBrk="1" hangingPunct="1">
              <a:defRPr/>
            </a:pPr>
            <a:r>
              <a:rPr lang="en-US" dirty="0"/>
              <a:t>Istilah “</a:t>
            </a:r>
            <a:r>
              <a:rPr lang="en-US" dirty="0" err="1"/>
              <a:t>dinamis</a:t>
            </a:r>
            <a:r>
              <a:rPr lang="en-US" dirty="0"/>
              <a:t>” </a:t>
            </a:r>
            <a:r>
              <a:rPr lang="en-US" dirty="0" err="1"/>
              <a:t>muncul</a:t>
            </a:r>
            <a:r>
              <a:rPr lang="en-US" dirty="0"/>
              <a:t> </a:t>
            </a:r>
            <a:r>
              <a:rPr lang="en-US" dirty="0" err="1"/>
              <a:t>karena</a:t>
            </a:r>
            <a:r>
              <a:rPr lang="en-US" dirty="0"/>
              <a:t> </a:t>
            </a:r>
            <a:r>
              <a:rPr lang="en-US" dirty="0" err="1"/>
              <a:t>pencarian</a:t>
            </a:r>
            <a:r>
              <a:rPr lang="en-US" dirty="0"/>
              <a:t> </a:t>
            </a:r>
            <a:r>
              <a:rPr lang="en-US" dirty="0" err="1"/>
              <a:t>solusinya</a:t>
            </a:r>
            <a:r>
              <a:rPr lang="en-US" dirty="0"/>
              <a:t> </a:t>
            </a:r>
            <a:r>
              <a:rPr lang="en-US" dirty="0" err="1"/>
              <a:t>melakukan</a:t>
            </a:r>
            <a:r>
              <a:rPr lang="en-US" dirty="0"/>
              <a:t> </a:t>
            </a:r>
            <a:r>
              <a:rPr lang="en-US" dirty="0" err="1"/>
              <a:t>perhitungan</a:t>
            </a:r>
            <a:r>
              <a:rPr lang="en-US" dirty="0"/>
              <a:t> </a:t>
            </a:r>
            <a:r>
              <a:rPr lang="en-US" dirty="0" err="1"/>
              <a:t>dengan</a:t>
            </a:r>
            <a:r>
              <a:rPr lang="en-US" dirty="0"/>
              <a:t> </a:t>
            </a:r>
            <a:r>
              <a:rPr lang="en-US" dirty="0" err="1"/>
              <a:t>menggunakan</a:t>
            </a:r>
            <a:r>
              <a:rPr lang="en-US" dirty="0"/>
              <a:t> </a:t>
            </a:r>
            <a:r>
              <a:rPr lang="en-US" dirty="0" err="1"/>
              <a:t>bantuan</a:t>
            </a:r>
            <a:r>
              <a:rPr lang="en-US" dirty="0"/>
              <a:t> </a:t>
            </a:r>
            <a:r>
              <a:rPr lang="en-US" dirty="0" err="1"/>
              <a:t>tabel</a:t>
            </a:r>
            <a:r>
              <a:rPr lang="en-US" dirty="0"/>
              <a:t> (yang </a:t>
            </a:r>
            <a:r>
              <a:rPr lang="en-US" dirty="0" err="1"/>
              <a:t>dapat</a:t>
            </a:r>
            <a:r>
              <a:rPr lang="en-US" dirty="0"/>
              <a:t> </a:t>
            </a:r>
            <a:r>
              <a:rPr lang="en-US" dirty="0" err="1"/>
              <a:t>berkembang</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a:extLst>
              <a:ext uri="{FF2B5EF4-FFF2-40B4-BE49-F238E27FC236}">
                <a16:creationId xmlns:a16="http://schemas.microsoft.com/office/drawing/2014/main" id="{0A26F40F-CE1E-45D7-AABD-7A56B09C49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A32E305-9C63-4ADA-B192-408178E56DDB}" type="slidenum">
              <a:rPr lang="en-US" altLang="en-US" sz="1400"/>
              <a:pPr>
                <a:spcBef>
                  <a:spcPct val="0"/>
                </a:spcBef>
                <a:buFontTx/>
                <a:buNone/>
              </a:pPr>
              <a:t>20</a:t>
            </a:fld>
            <a:endParaRPr lang="en-US" altLang="en-US" sz="1400"/>
          </a:p>
        </p:txBody>
      </p:sp>
      <p:graphicFrame>
        <p:nvGraphicFramePr>
          <p:cNvPr id="25603" name="Object 2">
            <a:extLst>
              <a:ext uri="{FF2B5EF4-FFF2-40B4-BE49-F238E27FC236}">
                <a16:creationId xmlns:a16="http://schemas.microsoft.com/office/drawing/2014/main" id="{64355306-C2C2-4CCC-9EBB-2174FFD080C4}"/>
              </a:ext>
            </a:extLst>
          </p:cNvPr>
          <p:cNvGraphicFramePr>
            <a:graphicFrameLocks noGrp="1" noChangeAspect="1"/>
          </p:cNvGraphicFramePr>
          <p:nvPr>
            <p:ph/>
            <p:extLst>
              <p:ext uri="{D42A27DB-BD31-4B8C-83A1-F6EECF244321}">
                <p14:modId xmlns:p14="http://schemas.microsoft.com/office/powerpoint/2010/main" val="1978501440"/>
              </p:ext>
            </p:extLst>
          </p:nvPr>
        </p:nvGraphicFramePr>
        <p:xfrm>
          <a:off x="1207259" y="2574785"/>
          <a:ext cx="8774941" cy="4283215"/>
        </p:xfrm>
        <a:graphic>
          <a:graphicData uri="http://schemas.openxmlformats.org/presentationml/2006/ole">
            <mc:AlternateContent xmlns:mc="http://schemas.openxmlformats.org/markup-compatibility/2006">
              <mc:Choice xmlns:v="urn:schemas-microsoft-com:vml" Requires="v">
                <p:oleObj name="Document" r:id="rId2" imgW="5492182" imgH="2687371" progId="Word.Document.8">
                  <p:embed/>
                </p:oleObj>
              </mc:Choice>
              <mc:Fallback>
                <p:oleObj name="Document" r:id="rId2" imgW="5492182" imgH="2687371" progId="Word.Document.8">
                  <p:embed/>
                  <p:pic>
                    <p:nvPicPr>
                      <p:cNvPr id="25603" name="Object 2">
                        <a:extLst>
                          <a:ext uri="{FF2B5EF4-FFF2-40B4-BE49-F238E27FC236}">
                            <a16:creationId xmlns:a16="http://schemas.microsoft.com/office/drawing/2014/main" id="{64355306-C2C2-4CCC-9EBB-2174FFD080C4}"/>
                          </a:ext>
                        </a:extLst>
                      </p:cNvPr>
                      <p:cNvPicPr>
                        <a:picLocks noChangeAspect="1" noChangeArrowheads="1"/>
                      </p:cNvPicPr>
                      <p:nvPr/>
                    </p:nvPicPr>
                    <p:blipFill>
                      <a:blip r:embed="rId3"/>
                      <a:srcRect/>
                      <a:stretch>
                        <a:fillRect/>
                      </a:stretch>
                    </p:blipFill>
                    <p:spPr bwMode="auto">
                      <a:xfrm>
                        <a:off x="1207259" y="2574785"/>
                        <a:ext cx="8774941" cy="4283215"/>
                      </a:xfrm>
                      <a:prstGeom prst="rect">
                        <a:avLst/>
                      </a:prstGeom>
                      <a:solidFill>
                        <a:srgbClr val="FFCC00"/>
                      </a:solidFill>
                      <a:ln>
                        <a:noFill/>
                      </a:ln>
                      <a:effectLst/>
                    </p:spPr>
                  </p:pic>
                </p:oleObj>
              </mc:Fallback>
            </mc:AlternateContent>
          </a:graphicData>
        </a:graphic>
      </p:graphicFrame>
      <p:pic>
        <p:nvPicPr>
          <p:cNvPr id="2" name="Picture 1">
            <a:extLst>
              <a:ext uri="{FF2B5EF4-FFF2-40B4-BE49-F238E27FC236}">
                <a16:creationId xmlns:a16="http://schemas.microsoft.com/office/drawing/2014/main" id="{5FAAE4DB-EF44-4AF4-B59C-9AFF3293B491}"/>
              </a:ext>
            </a:extLst>
          </p:cNvPr>
          <p:cNvPicPr>
            <a:picLocks noChangeAspect="1"/>
          </p:cNvPicPr>
          <p:nvPr/>
        </p:nvPicPr>
        <p:blipFill>
          <a:blip r:embed="rId4"/>
          <a:stretch>
            <a:fillRect/>
          </a:stretch>
        </p:blipFill>
        <p:spPr>
          <a:xfrm>
            <a:off x="5777947" y="136525"/>
            <a:ext cx="6143201" cy="2367619"/>
          </a:xfrm>
          <a:prstGeom prst="rect">
            <a:avLst/>
          </a:prstGeom>
        </p:spPr>
      </p:pic>
      <p:sp>
        <p:nvSpPr>
          <p:cNvPr id="3" name="Rectangle 2">
            <a:extLst>
              <a:ext uri="{FF2B5EF4-FFF2-40B4-BE49-F238E27FC236}">
                <a16:creationId xmlns:a16="http://schemas.microsoft.com/office/drawing/2014/main" id="{E561159A-E3B6-4CE6-802E-B62FFFB0CC38}"/>
              </a:ext>
            </a:extLst>
          </p:cNvPr>
          <p:cNvSpPr/>
          <p:nvPr/>
        </p:nvSpPr>
        <p:spPr>
          <a:xfrm>
            <a:off x="2442406" y="6312897"/>
            <a:ext cx="4120039" cy="523220"/>
          </a:xfrm>
          <a:prstGeom prst="rect">
            <a:avLst/>
          </a:prstGeom>
        </p:spPr>
        <p:txBody>
          <a:bodyPr wrap="none">
            <a:spAutoFit/>
          </a:bodyPr>
          <a:lstStyle/>
          <a:p>
            <a:r>
              <a:rPr lang="en-US" sz="2800" i="1" dirty="0" err="1">
                <a:solidFill>
                  <a:srgbClr val="FF0000"/>
                </a:solidFill>
              </a:rPr>
              <a:t>f</a:t>
            </a:r>
            <a:r>
              <a:rPr lang="en-US" sz="2800" i="1" baseline="-25000" dirty="0" err="1">
                <a:solidFill>
                  <a:srgbClr val="FF0000"/>
                </a:solidFill>
              </a:rPr>
              <a:t>k</a:t>
            </a:r>
            <a:r>
              <a:rPr lang="en-US" sz="2800" dirty="0">
                <a:solidFill>
                  <a:srgbClr val="FF0000"/>
                </a:solidFill>
              </a:rPr>
              <a:t>(</a:t>
            </a:r>
            <a:r>
              <a:rPr lang="en-US" sz="2800" i="1" dirty="0">
                <a:solidFill>
                  <a:srgbClr val="FF0000"/>
                </a:solidFill>
              </a:rPr>
              <a:t>s</a:t>
            </a:r>
            <a:r>
              <a:rPr lang="en-US" sz="2800" dirty="0">
                <a:solidFill>
                  <a:srgbClr val="FF0000"/>
                </a:solidFill>
              </a:rPr>
              <a:t>)  = min {</a:t>
            </a:r>
            <a:r>
              <a:rPr lang="en-US" sz="2800" i="1" dirty="0" err="1">
                <a:solidFill>
                  <a:srgbClr val="FF0000"/>
                </a:solidFill>
              </a:rPr>
              <a:t>f</a:t>
            </a:r>
            <a:r>
              <a:rPr lang="en-US" sz="2800" i="1" baseline="-25000" dirty="0" err="1">
                <a:solidFill>
                  <a:srgbClr val="FF0000"/>
                </a:solidFill>
              </a:rPr>
              <a:t>k</a:t>
            </a:r>
            <a:r>
              <a:rPr lang="en-US" sz="2800" baseline="-25000" dirty="0">
                <a:solidFill>
                  <a:srgbClr val="FF0000"/>
                </a:solidFill>
              </a:rPr>
              <a:t> – 1</a:t>
            </a:r>
            <a:r>
              <a:rPr lang="en-US" sz="2800" dirty="0">
                <a:solidFill>
                  <a:srgbClr val="FF0000"/>
                </a:solidFill>
              </a:rPr>
              <a:t>(</a:t>
            </a:r>
            <a:r>
              <a:rPr lang="en-US" sz="2800" i="1" dirty="0" err="1">
                <a:solidFill>
                  <a:srgbClr val="FF0000"/>
                </a:solidFill>
              </a:rPr>
              <a:t>x</a:t>
            </a:r>
            <a:r>
              <a:rPr lang="en-US" sz="2800" i="1" baseline="-25000" dirty="0" err="1">
                <a:solidFill>
                  <a:srgbClr val="FF0000"/>
                </a:solidFill>
              </a:rPr>
              <a:t>k</a:t>
            </a:r>
            <a:r>
              <a:rPr lang="en-US" sz="2800" dirty="0">
                <a:solidFill>
                  <a:srgbClr val="FF0000"/>
                </a:solidFill>
              </a:rPr>
              <a:t>)  + </a:t>
            </a:r>
            <a:r>
              <a:rPr lang="en-US" sz="2800" i="1" dirty="0" err="1">
                <a:solidFill>
                  <a:srgbClr val="FF0000"/>
                </a:solidFill>
              </a:rPr>
              <a:t>c</a:t>
            </a:r>
            <a:r>
              <a:rPr lang="en-US" sz="2800" i="1" baseline="-25000" dirty="0" err="1">
                <a:solidFill>
                  <a:srgbClr val="FF0000"/>
                </a:solidFill>
              </a:rPr>
              <a:t>xk</a:t>
            </a:r>
            <a:r>
              <a:rPr lang="en-US" sz="2800" baseline="-25000" dirty="0" err="1">
                <a:solidFill>
                  <a:srgbClr val="FF0000"/>
                </a:solidFill>
              </a:rPr>
              <a:t>,</a:t>
            </a:r>
            <a:r>
              <a:rPr lang="en-US" sz="2800" i="1" baseline="-25000" dirty="0" err="1">
                <a:solidFill>
                  <a:srgbClr val="FF0000"/>
                </a:solidFill>
              </a:rPr>
              <a:t>s</a:t>
            </a:r>
            <a:r>
              <a:rPr lang="en-US" sz="2800" dirty="0">
                <a:solidFill>
                  <a:srgbClr val="FF0000"/>
                </a:solidFill>
              </a:rPr>
              <a:t> }</a:t>
            </a:r>
            <a:endParaRPr lang="en-US" sz="2800" dirty="0"/>
          </a:p>
        </p:txBody>
      </p:sp>
      <p:pic>
        <p:nvPicPr>
          <p:cNvPr id="4" name="Picture 3">
            <a:extLst>
              <a:ext uri="{FF2B5EF4-FFF2-40B4-BE49-F238E27FC236}">
                <a16:creationId xmlns:a16="http://schemas.microsoft.com/office/drawing/2014/main" id="{C50CDD31-6453-4127-9484-DAEB7F659EFC}"/>
              </a:ext>
            </a:extLst>
          </p:cNvPr>
          <p:cNvPicPr>
            <a:picLocks noChangeAspect="1"/>
          </p:cNvPicPr>
          <p:nvPr/>
        </p:nvPicPr>
        <p:blipFill>
          <a:blip r:embed="rId5"/>
          <a:stretch>
            <a:fillRect/>
          </a:stretch>
        </p:blipFill>
        <p:spPr>
          <a:xfrm>
            <a:off x="1175617" y="391215"/>
            <a:ext cx="4392357" cy="2060713"/>
          </a:xfrm>
          <a:prstGeom prst="rect">
            <a:avLst/>
          </a:prstGeom>
        </p:spPr>
      </p:pic>
      <p:sp>
        <p:nvSpPr>
          <p:cNvPr id="5" name="TextBox 4">
            <a:extLst>
              <a:ext uri="{FF2B5EF4-FFF2-40B4-BE49-F238E27FC236}">
                <a16:creationId xmlns:a16="http://schemas.microsoft.com/office/drawing/2014/main" id="{7C812FD5-96EB-4749-B4BB-9619F1B7EE74}"/>
              </a:ext>
            </a:extLst>
          </p:cNvPr>
          <p:cNvSpPr txBox="1"/>
          <p:nvPr/>
        </p:nvSpPr>
        <p:spPr>
          <a:xfrm flipH="1">
            <a:off x="1063487" y="21883"/>
            <a:ext cx="3438939" cy="400110"/>
          </a:xfrm>
          <a:prstGeom prst="rect">
            <a:avLst/>
          </a:prstGeom>
          <a:noFill/>
        </p:spPr>
        <p:txBody>
          <a:bodyPr wrap="square" rtlCol="0">
            <a:spAutoFit/>
          </a:bodyPr>
          <a:lstStyle/>
          <a:p>
            <a:r>
              <a:rPr lang="en-US" sz="2000" dirty="0" err="1"/>
              <a:t>Tahap</a:t>
            </a:r>
            <a:r>
              <a:rPr lang="en-US" sz="2000" dirty="0"/>
              <a:t> </a:t>
            </a:r>
            <a:r>
              <a:rPr lang="en-US" sz="2000" dirty="0" err="1"/>
              <a:t>sebelumnya</a:t>
            </a:r>
            <a:r>
              <a:rPr lang="en-US" sz="2000" dirty="0"/>
              <a:t> (</a:t>
            </a:r>
            <a:r>
              <a:rPr lang="en-US" sz="2000" dirty="0" err="1"/>
              <a:t>Tahap</a:t>
            </a:r>
            <a:r>
              <a:rPr lang="en-US" sz="2000" dirty="0"/>
              <a:t> 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a:extLst>
              <a:ext uri="{FF2B5EF4-FFF2-40B4-BE49-F238E27FC236}">
                <a16:creationId xmlns:a16="http://schemas.microsoft.com/office/drawing/2014/main" id="{8704D498-BE63-47C6-848F-E02FFB8D72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28A335D-C541-45DA-9B04-78500BDE2347}" type="slidenum">
              <a:rPr lang="en-US" altLang="en-US" sz="1400"/>
              <a:pPr>
                <a:spcBef>
                  <a:spcPct val="0"/>
                </a:spcBef>
                <a:buFontTx/>
                <a:buNone/>
              </a:pPr>
              <a:t>21</a:t>
            </a:fld>
            <a:endParaRPr lang="en-US" altLang="en-US" sz="1400"/>
          </a:p>
        </p:txBody>
      </p:sp>
      <p:pic>
        <p:nvPicPr>
          <p:cNvPr id="2" name="Picture 1">
            <a:extLst>
              <a:ext uri="{FF2B5EF4-FFF2-40B4-BE49-F238E27FC236}">
                <a16:creationId xmlns:a16="http://schemas.microsoft.com/office/drawing/2014/main" id="{030D95CB-BCE6-45DE-B722-CECF614A4854}"/>
              </a:ext>
            </a:extLst>
          </p:cNvPr>
          <p:cNvPicPr>
            <a:picLocks noChangeAspect="1"/>
          </p:cNvPicPr>
          <p:nvPr/>
        </p:nvPicPr>
        <p:blipFill>
          <a:blip r:embed="rId2"/>
          <a:stretch>
            <a:fillRect/>
          </a:stretch>
        </p:blipFill>
        <p:spPr>
          <a:xfrm>
            <a:off x="6177570" y="482750"/>
            <a:ext cx="6014430" cy="2317990"/>
          </a:xfrm>
          <a:prstGeom prst="rect">
            <a:avLst/>
          </a:prstGeom>
        </p:spPr>
      </p:pic>
      <p:pic>
        <p:nvPicPr>
          <p:cNvPr id="5" name="Picture 4">
            <a:extLst>
              <a:ext uri="{FF2B5EF4-FFF2-40B4-BE49-F238E27FC236}">
                <a16:creationId xmlns:a16="http://schemas.microsoft.com/office/drawing/2014/main" id="{7E46A927-F5B0-4215-A644-5D76DDE0BDB4}"/>
              </a:ext>
            </a:extLst>
          </p:cNvPr>
          <p:cNvPicPr>
            <a:picLocks noChangeAspect="1"/>
          </p:cNvPicPr>
          <p:nvPr/>
        </p:nvPicPr>
        <p:blipFill>
          <a:blip r:embed="rId3"/>
          <a:stretch>
            <a:fillRect/>
          </a:stretch>
        </p:blipFill>
        <p:spPr>
          <a:xfrm>
            <a:off x="1364858" y="2977249"/>
            <a:ext cx="8284780" cy="3446231"/>
          </a:xfrm>
          <a:prstGeom prst="rect">
            <a:avLst/>
          </a:prstGeom>
        </p:spPr>
      </p:pic>
      <p:pic>
        <p:nvPicPr>
          <p:cNvPr id="6" name="Picture 5">
            <a:extLst>
              <a:ext uri="{FF2B5EF4-FFF2-40B4-BE49-F238E27FC236}">
                <a16:creationId xmlns:a16="http://schemas.microsoft.com/office/drawing/2014/main" id="{497EB789-23A2-404C-9788-74C3D00F17D2}"/>
              </a:ext>
            </a:extLst>
          </p:cNvPr>
          <p:cNvPicPr>
            <a:picLocks noChangeAspect="1"/>
          </p:cNvPicPr>
          <p:nvPr/>
        </p:nvPicPr>
        <p:blipFill>
          <a:blip r:embed="rId4"/>
          <a:stretch>
            <a:fillRect/>
          </a:stretch>
        </p:blipFill>
        <p:spPr>
          <a:xfrm>
            <a:off x="235334" y="389548"/>
            <a:ext cx="5860666" cy="2504394"/>
          </a:xfrm>
          <a:prstGeom prst="rect">
            <a:avLst/>
          </a:prstGeom>
        </p:spPr>
      </p:pic>
      <p:sp>
        <p:nvSpPr>
          <p:cNvPr id="9" name="TextBox 8">
            <a:extLst>
              <a:ext uri="{FF2B5EF4-FFF2-40B4-BE49-F238E27FC236}">
                <a16:creationId xmlns:a16="http://schemas.microsoft.com/office/drawing/2014/main" id="{8956CEA6-AC12-41CD-9219-6CC0788E691E}"/>
              </a:ext>
            </a:extLst>
          </p:cNvPr>
          <p:cNvSpPr txBox="1"/>
          <p:nvPr/>
        </p:nvSpPr>
        <p:spPr>
          <a:xfrm flipH="1">
            <a:off x="153764" y="-10562"/>
            <a:ext cx="3438939" cy="400110"/>
          </a:xfrm>
          <a:prstGeom prst="rect">
            <a:avLst/>
          </a:prstGeom>
          <a:noFill/>
        </p:spPr>
        <p:txBody>
          <a:bodyPr wrap="square" rtlCol="0">
            <a:spAutoFit/>
          </a:bodyPr>
          <a:lstStyle/>
          <a:p>
            <a:r>
              <a:rPr lang="en-US" sz="2000" dirty="0" err="1"/>
              <a:t>Tahap</a:t>
            </a:r>
            <a:r>
              <a:rPr lang="en-US" sz="2000" dirty="0"/>
              <a:t> </a:t>
            </a:r>
            <a:r>
              <a:rPr lang="en-US" sz="2000" dirty="0" err="1"/>
              <a:t>sebelumnya</a:t>
            </a:r>
            <a:r>
              <a:rPr lang="en-US" sz="2000" dirty="0"/>
              <a:t> (</a:t>
            </a:r>
            <a:r>
              <a:rPr lang="en-US" sz="2000" dirty="0" err="1"/>
              <a:t>Tahap</a:t>
            </a:r>
            <a:r>
              <a:rPr lang="en-US" sz="2000" dirty="0"/>
              <a:t> 2)</a:t>
            </a:r>
          </a:p>
        </p:txBody>
      </p:sp>
      <p:sp>
        <p:nvSpPr>
          <p:cNvPr id="10" name="Rectangle 9">
            <a:extLst>
              <a:ext uri="{FF2B5EF4-FFF2-40B4-BE49-F238E27FC236}">
                <a16:creationId xmlns:a16="http://schemas.microsoft.com/office/drawing/2014/main" id="{D0E4DEA5-D9C4-415B-89A9-AD5503F5E72A}"/>
              </a:ext>
            </a:extLst>
          </p:cNvPr>
          <p:cNvSpPr/>
          <p:nvPr/>
        </p:nvSpPr>
        <p:spPr>
          <a:xfrm>
            <a:off x="2927710" y="6413586"/>
            <a:ext cx="4120039" cy="523220"/>
          </a:xfrm>
          <a:prstGeom prst="rect">
            <a:avLst/>
          </a:prstGeom>
        </p:spPr>
        <p:txBody>
          <a:bodyPr wrap="none">
            <a:spAutoFit/>
          </a:bodyPr>
          <a:lstStyle/>
          <a:p>
            <a:r>
              <a:rPr lang="en-US" sz="2800" i="1" dirty="0" err="1">
                <a:solidFill>
                  <a:srgbClr val="FF0000"/>
                </a:solidFill>
              </a:rPr>
              <a:t>f</a:t>
            </a:r>
            <a:r>
              <a:rPr lang="en-US" sz="2800" i="1" baseline="-25000" dirty="0" err="1">
                <a:solidFill>
                  <a:srgbClr val="FF0000"/>
                </a:solidFill>
              </a:rPr>
              <a:t>k</a:t>
            </a:r>
            <a:r>
              <a:rPr lang="en-US" sz="2800" dirty="0">
                <a:solidFill>
                  <a:srgbClr val="FF0000"/>
                </a:solidFill>
              </a:rPr>
              <a:t>(</a:t>
            </a:r>
            <a:r>
              <a:rPr lang="en-US" sz="2800" i="1" dirty="0">
                <a:solidFill>
                  <a:srgbClr val="FF0000"/>
                </a:solidFill>
              </a:rPr>
              <a:t>s</a:t>
            </a:r>
            <a:r>
              <a:rPr lang="en-US" sz="2800" dirty="0">
                <a:solidFill>
                  <a:srgbClr val="FF0000"/>
                </a:solidFill>
              </a:rPr>
              <a:t>)  = min {</a:t>
            </a:r>
            <a:r>
              <a:rPr lang="en-US" sz="2800" i="1" dirty="0" err="1">
                <a:solidFill>
                  <a:srgbClr val="FF0000"/>
                </a:solidFill>
              </a:rPr>
              <a:t>f</a:t>
            </a:r>
            <a:r>
              <a:rPr lang="en-US" sz="2800" i="1" baseline="-25000" dirty="0" err="1">
                <a:solidFill>
                  <a:srgbClr val="FF0000"/>
                </a:solidFill>
              </a:rPr>
              <a:t>k</a:t>
            </a:r>
            <a:r>
              <a:rPr lang="en-US" sz="2800" baseline="-25000" dirty="0">
                <a:solidFill>
                  <a:srgbClr val="FF0000"/>
                </a:solidFill>
              </a:rPr>
              <a:t> – 1</a:t>
            </a:r>
            <a:r>
              <a:rPr lang="en-US" sz="2800" dirty="0">
                <a:solidFill>
                  <a:srgbClr val="FF0000"/>
                </a:solidFill>
              </a:rPr>
              <a:t>(</a:t>
            </a:r>
            <a:r>
              <a:rPr lang="en-US" sz="2800" i="1" dirty="0" err="1">
                <a:solidFill>
                  <a:srgbClr val="FF0000"/>
                </a:solidFill>
              </a:rPr>
              <a:t>x</a:t>
            </a:r>
            <a:r>
              <a:rPr lang="en-US" sz="2800" i="1" baseline="-25000" dirty="0" err="1">
                <a:solidFill>
                  <a:srgbClr val="FF0000"/>
                </a:solidFill>
              </a:rPr>
              <a:t>k</a:t>
            </a:r>
            <a:r>
              <a:rPr lang="en-US" sz="2800" dirty="0">
                <a:solidFill>
                  <a:srgbClr val="FF0000"/>
                </a:solidFill>
              </a:rPr>
              <a:t>)  + </a:t>
            </a:r>
            <a:r>
              <a:rPr lang="en-US" sz="2800" i="1" dirty="0" err="1">
                <a:solidFill>
                  <a:srgbClr val="FF0000"/>
                </a:solidFill>
              </a:rPr>
              <a:t>c</a:t>
            </a:r>
            <a:r>
              <a:rPr lang="en-US" sz="2800" i="1" baseline="-25000" dirty="0" err="1">
                <a:solidFill>
                  <a:srgbClr val="FF0000"/>
                </a:solidFill>
              </a:rPr>
              <a:t>xk</a:t>
            </a:r>
            <a:r>
              <a:rPr lang="en-US" sz="2800" baseline="-25000" dirty="0" err="1">
                <a:solidFill>
                  <a:srgbClr val="FF0000"/>
                </a:solidFill>
              </a:rPr>
              <a:t>,</a:t>
            </a:r>
            <a:r>
              <a:rPr lang="en-US" sz="2800" i="1" baseline="-25000" dirty="0" err="1">
                <a:solidFill>
                  <a:srgbClr val="FF0000"/>
                </a:solidFill>
              </a:rPr>
              <a:t>s</a:t>
            </a:r>
            <a:r>
              <a:rPr lang="en-US" sz="2800" dirty="0">
                <a:solidFill>
                  <a:srgbClr val="FF0000"/>
                </a:solidFill>
              </a:rPr>
              <a:t> }</a:t>
            </a: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a:extLst>
              <a:ext uri="{FF2B5EF4-FFF2-40B4-BE49-F238E27FC236}">
                <a16:creationId xmlns:a16="http://schemas.microsoft.com/office/drawing/2014/main" id="{9401A84D-381F-4E3B-87EE-C84E5EBAE4B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CAFF751-0A11-47F3-A396-1D68D4EC0255}" type="slidenum">
              <a:rPr lang="en-US" altLang="en-US" sz="1400"/>
              <a:pPr>
                <a:spcBef>
                  <a:spcPct val="0"/>
                </a:spcBef>
                <a:buFontTx/>
                <a:buNone/>
              </a:pPr>
              <a:t>22</a:t>
            </a:fld>
            <a:endParaRPr lang="en-US" altLang="en-US" sz="1400"/>
          </a:p>
        </p:txBody>
      </p:sp>
      <p:graphicFrame>
        <p:nvGraphicFramePr>
          <p:cNvPr id="27651" name="Object 3">
            <a:extLst>
              <a:ext uri="{FF2B5EF4-FFF2-40B4-BE49-F238E27FC236}">
                <a16:creationId xmlns:a16="http://schemas.microsoft.com/office/drawing/2014/main" id="{B79299E4-9FF0-477C-AF6B-6B67EC04249E}"/>
              </a:ext>
            </a:extLst>
          </p:cNvPr>
          <p:cNvGraphicFramePr>
            <a:graphicFrameLocks noGrp="1" noChangeAspect="1"/>
          </p:cNvGraphicFramePr>
          <p:nvPr>
            <p:ph idx="1"/>
            <p:extLst>
              <p:ext uri="{D42A27DB-BD31-4B8C-83A1-F6EECF244321}">
                <p14:modId xmlns:p14="http://schemas.microsoft.com/office/powerpoint/2010/main" val="2364380534"/>
              </p:ext>
            </p:extLst>
          </p:nvPr>
        </p:nvGraphicFramePr>
        <p:xfrm>
          <a:off x="1741096" y="3260608"/>
          <a:ext cx="8709807" cy="3377535"/>
        </p:xfrm>
        <a:graphic>
          <a:graphicData uri="http://schemas.openxmlformats.org/presentationml/2006/ole">
            <mc:AlternateContent xmlns:mc="http://schemas.openxmlformats.org/markup-compatibility/2006">
              <mc:Choice xmlns:v="urn:schemas-microsoft-com:vml" Requires="v">
                <p:oleObj name="Document" r:id="rId2" imgW="5424871" imgH="2103881" progId="Word.Document.8">
                  <p:embed/>
                </p:oleObj>
              </mc:Choice>
              <mc:Fallback>
                <p:oleObj name="Document" r:id="rId2" imgW="5424871" imgH="2103881" progId="Word.Document.8">
                  <p:embed/>
                  <p:pic>
                    <p:nvPicPr>
                      <p:cNvPr id="27651" name="Object 3">
                        <a:extLst>
                          <a:ext uri="{FF2B5EF4-FFF2-40B4-BE49-F238E27FC236}">
                            <a16:creationId xmlns:a16="http://schemas.microsoft.com/office/drawing/2014/main" id="{B79299E4-9FF0-477C-AF6B-6B67EC04249E}"/>
                          </a:ext>
                        </a:extLst>
                      </p:cNvPr>
                      <p:cNvPicPr>
                        <a:picLocks noChangeAspect="1" noChangeArrowheads="1"/>
                      </p:cNvPicPr>
                      <p:nvPr/>
                    </p:nvPicPr>
                    <p:blipFill>
                      <a:blip r:embed="rId3"/>
                      <a:srcRect/>
                      <a:stretch>
                        <a:fillRect/>
                      </a:stretch>
                    </p:blipFill>
                    <p:spPr bwMode="auto">
                      <a:xfrm>
                        <a:off x="1741096" y="3260608"/>
                        <a:ext cx="8709807" cy="3377535"/>
                      </a:xfrm>
                      <a:prstGeom prst="rect">
                        <a:avLst/>
                      </a:prstGeom>
                      <a:solidFill>
                        <a:srgbClr val="FFCC00"/>
                      </a:solidFill>
                      <a:ln>
                        <a:noFill/>
                      </a:ln>
                      <a:effectLst/>
                    </p:spPr>
                  </p:pic>
                </p:oleObj>
              </mc:Fallback>
            </mc:AlternateContent>
          </a:graphicData>
        </a:graphic>
      </p:graphicFrame>
      <p:pic>
        <p:nvPicPr>
          <p:cNvPr id="5" name="Picture 4">
            <a:extLst>
              <a:ext uri="{FF2B5EF4-FFF2-40B4-BE49-F238E27FC236}">
                <a16:creationId xmlns:a16="http://schemas.microsoft.com/office/drawing/2014/main" id="{1A067F01-0443-4C01-9A82-EBCFE7FEA613}"/>
              </a:ext>
            </a:extLst>
          </p:cNvPr>
          <p:cNvPicPr>
            <a:picLocks noChangeAspect="1"/>
          </p:cNvPicPr>
          <p:nvPr/>
        </p:nvPicPr>
        <p:blipFill>
          <a:blip r:embed="rId4"/>
          <a:stretch>
            <a:fillRect/>
          </a:stretch>
        </p:blipFill>
        <p:spPr>
          <a:xfrm>
            <a:off x="6096000" y="477761"/>
            <a:ext cx="6014430" cy="2317990"/>
          </a:xfrm>
          <a:prstGeom prst="rect">
            <a:avLst/>
          </a:prstGeom>
        </p:spPr>
      </p:pic>
      <p:pic>
        <p:nvPicPr>
          <p:cNvPr id="3" name="Picture 2">
            <a:extLst>
              <a:ext uri="{FF2B5EF4-FFF2-40B4-BE49-F238E27FC236}">
                <a16:creationId xmlns:a16="http://schemas.microsoft.com/office/drawing/2014/main" id="{084B2752-0786-4898-8714-D3DB1E09F95B}"/>
              </a:ext>
            </a:extLst>
          </p:cNvPr>
          <p:cNvPicPr>
            <a:picLocks noChangeAspect="1"/>
          </p:cNvPicPr>
          <p:nvPr/>
        </p:nvPicPr>
        <p:blipFill>
          <a:blip r:embed="rId5"/>
          <a:stretch>
            <a:fillRect/>
          </a:stretch>
        </p:blipFill>
        <p:spPr>
          <a:xfrm>
            <a:off x="81570" y="376466"/>
            <a:ext cx="5874433" cy="2419285"/>
          </a:xfrm>
          <a:prstGeom prst="rect">
            <a:avLst/>
          </a:prstGeom>
        </p:spPr>
      </p:pic>
      <p:sp>
        <p:nvSpPr>
          <p:cNvPr id="7" name="TextBox 6">
            <a:extLst>
              <a:ext uri="{FF2B5EF4-FFF2-40B4-BE49-F238E27FC236}">
                <a16:creationId xmlns:a16="http://schemas.microsoft.com/office/drawing/2014/main" id="{6727F140-1289-4434-98D8-69B60A8E45C0}"/>
              </a:ext>
            </a:extLst>
          </p:cNvPr>
          <p:cNvSpPr txBox="1"/>
          <p:nvPr/>
        </p:nvSpPr>
        <p:spPr>
          <a:xfrm flipH="1">
            <a:off x="153764" y="-10562"/>
            <a:ext cx="3438939" cy="400110"/>
          </a:xfrm>
          <a:prstGeom prst="rect">
            <a:avLst/>
          </a:prstGeom>
          <a:noFill/>
        </p:spPr>
        <p:txBody>
          <a:bodyPr wrap="square" rtlCol="0">
            <a:spAutoFit/>
          </a:bodyPr>
          <a:lstStyle/>
          <a:p>
            <a:r>
              <a:rPr lang="en-US" sz="2000" dirty="0" err="1"/>
              <a:t>Tahap</a:t>
            </a:r>
            <a:r>
              <a:rPr lang="en-US" sz="2000" dirty="0"/>
              <a:t> </a:t>
            </a:r>
            <a:r>
              <a:rPr lang="en-US" sz="2000" dirty="0" err="1"/>
              <a:t>sebelumnya</a:t>
            </a:r>
            <a:r>
              <a:rPr lang="en-US" sz="2000" dirty="0"/>
              <a:t> (</a:t>
            </a:r>
            <a:r>
              <a:rPr lang="en-US" sz="2000" dirty="0" err="1"/>
              <a:t>Tahap</a:t>
            </a:r>
            <a:r>
              <a:rPr lang="en-US" sz="2000" dirty="0"/>
              <a:t> 3)</a:t>
            </a:r>
          </a:p>
        </p:txBody>
      </p:sp>
      <p:sp>
        <p:nvSpPr>
          <p:cNvPr id="8" name="Rectangle 7">
            <a:extLst>
              <a:ext uri="{FF2B5EF4-FFF2-40B4-BE49-F238E27FC236}">
                <a16:creationId xmlns:a16="http://schemas.microsoft.com/office/drawing/2014/main" id="{A7B54FC9-29EC-4E25-9559-08B09A5E523D}"/>
              </a:ext>
            </a:extLst>
          </p:cNvPr>
          <p:cNvSpPr/>
          <p:nvPr/>
        </p:nvSpPr>
        <p:spPr>
          <a:xfrm>
            <a:off x="3895983" y="6198255"/>
            <a:ext cx="4120039" cy="523220"/>
          </a:xfrm>
          <a:prstGeom prst="rect">
            <a:avLst/>
          </a:prstGeom>
        </p:spPr>
        <p:txBody>
          <a:bodyPr wrap="none">
            <a:spAutoFit/>
          </a:bodyPr>
          <a:lstStyle/>
          <a:p>
            <a:r>
              <a:rPr lang="en-US" sz="2800" i="1" dirty="0" err="1">
                <a:solidFill>
                  <a:srgbClr val="FF0000"/>
                </a:solidFill>
              </a:rPr>
              <a:t>f</a:t>
            </a:r>
            <a:r>
              <a:rPr lang="en-US" sz="2800" i="1" baseline="-25000" dirty="0" err="1">
                <a:solidFill>
                  <a:srgbClr val="FF0000"/>
                </a:solidFill>
              </a:rPr>
              <a:t>k</a:t>
            </a:r>
            <a:r>
              <a:rPr lang="en-US" sz="2800" dirty="0">
                <a:solidFill>
                  <a:srgbClr val="FF0000"/>
                </a:solidFill>
              </a:rPr>
              <a:t>(</a:t>
            </a:r>
            <a:r>
              <a:rPr lang="en-US" sz="2800" i="1" dirty="0">
                <a:solidFill>
                  <a:srgbClr val="FF0000"/>
                </a:solidFill>
              </a:rPr>
              <a:t>s</a:t>
            </a:r>
            <a:r>
              <a:rPr lang="en-US" sz="2800" dirty="0">
                <a:solidFill>
                  <a:srgbClr val="FF0000"/>
                </a:solidFill>
              </a:rPr>
              <a:t>)  = min {</a:t>
            </a:r>
            <a:r>
              <a:rPr lang="en-US" sz="2800" i="1" dirty="0" err="1">
                <a:solidFill>
                  <a:srgbClr val="FF0000"/>
                </a:solidFill>
              </a:rPr>
              <a:t>f</a:t>
            </a:r>
            <a:r>
              <a:rPr lang="en-US" sz="2800" i="1" baseline="-25000" dirty="0" err="1">
                <a:solidFill>
                  <a:srgbClr val="FF0000"/>
                </a:solidFill>
              </a:rPr>
              <a:t>k</a:t>
            </a:r>
            <a:r>
              <a:rPr lang="en-US" sz="2800" baseline="-25000" dirty="0">
                <a:solidFill>
                  <a:srgbClr val="FF0000"/>
                </a:solidFill>
              </a:rPr>
              <a:t> – 1</a:t>
            </a:r>
            <a:r>
              <a:rPr lang="en-US" sz="2800" dirty="0">
                <a:solidFill>
                  <a:srgbClr val="FF0000"/>
                </a:solidFill>
              </a:rPr>
              <a:t>(</a:t>
            </a:r>
            <a:r>
              <a:rPr lang="en-US" sz="2800" i="1" dirty="0" err="1">
                <a:solidFill>
                  <a:srgbClr val="FF0000"/>
                </a:solidFill>
              </a:rPr>
              <a:t>x</a:t>
            </a:r>
            <a:r>
              <a:rPr lang="en-US" sz="2800" i="1" baseline="-25000" dirty="0" err="1">
                <a:solidFill>
                  <a:srgbClr val="FF0000"/>
                </a:solidFill>
              </a:rPr>
              <a:t>k</a:t>
            </a:r>
            <a:r>
              <a:rPr lang="en-US" sz="2800" dirty="0">
                <a:solidFill>
                  <a:srgbClr val="FF0000"/>
                </a:solidFill>
              </a:rPr>
              <a:t>)  + </a:t>
            </a:r>
            <a:r>
              <a:rPr lang="en-US" sz="2800" i="1" dirty="0" err="1">
                <a:solidFill>
                  <a:srgbClr val="FF0000"/>
                </a:solidFill>
              </a:rPr>
              <a:t>c</a:t>
            </a:r>
            <a:r>
              <a:rPr lang="en-US" sz="2800" i="1" baseline="-25000" dirty="0" err="1">
                <a:solidFill>
                  <a:srgbClr val="FF0000"/>
                </a:solidFill>
              </a:rPr>
              <a:t>xk</a:t>
            </a:r>
            <a:r>
              <a:rPr lang="en-US" sz="2800" baseline="-25000" dirty="0" err="1">
                <a:solidFill>
                  <a:srgbClr val="FF0000"/>
                </a:solidFill>
              </a:rPr>
              <a:t>,</a:t>
            </a:r>
            <a:r>
              <a:rPr lang="en-US" sz="2800" i="1" baseline="-25000" dirty="0" err="1">
                <a:solidFill>
                  <a:srgbClr val="FF0000"/>
                </a:solidFill>
              </a:rPr>
              <a:t>s</a:t>
            </a:r>
            <a:r>
              <a:rPr lang="en-US" sz="2800" dirty="0">
                <a:solidFill>
                  <a:srgbClr val="FF0000"/>
                </a:solidFill>
              </a:rPr>
              <a:t> }</a:t>
            </a:r>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91892BA7-7506-4893-9648-DE10CF06D55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8F97C4C-9EF7-4043-A9A7-0F79F824A1FF}" type="slidenum">
              <a:rPr lang="en-US" altLang="en-US" sz="1400"/>
              <a:pPr>
                <a:spcBef>
                  <a:spcPct val="0"/>
                </a:spcBef>
                <a:buFontTx/>
                <a:buNone/>
              </a:pPr>
              <a:t>23</a:t>
            </a:fld>
            <a:endParaRPr lang="en-US" altLang="en-US" sz="1400"/>
          </a:p>
        </p:txBody>
      </p:sp>
      <p:graphicFrame>
        <p:nvGraphicFramePr>
          <p:cNvPr id="28675" name="Object 2">
            <a:extLst>
              <a:ext uri="{FF2B5EF4-FFF2-40B4-BE49-F238E27FC236}">
                <a16:creationId xmlns:a16="http://schemas.microsoft.com/office/drawing/2014/main" id="{E732F36C-6627-48FB-BED9-AC4950E26565}"/>
              </a:ext>
            </a:extLst>
          </p:cNvPr>
          <p:cNvGraphicFramePr>
            <a:graphicFrameLocks noChangeAspect="1"/>
          </p:cNvGraphicFramePr>
          <p:nvPr>
            <p:extLst>
              <p:ext uri="{D42A27DB-BD31-4B8C-83A1-F6EECF244321}">
                <p14:modId xmlns:p14="http://schemas.microsoft.com/office/powerpoint/2010/main" val="2337620006"/>
              </p:ext>
            </p:extLst>
          </p:nvPr>
        </p:nvGraphicFramePr>
        <p:xfrm>
          <a:off x="199697" y="878441"/>
          <a:ext cx="10328502" cy="5670550"/>
        </p:xfrm>
        <a:graphic>
          <a:graphicData uri="http://schemas.openxmlformats.org/presentationml/2006/ole">
            <mc:AlternateContent xmlns:mc="http://schemas.openxmlformats.org/markup-compatibility/2006">
              <mc:Choice xmlns:v="urn:schemas-microsoft-com:vml" Requires="v">
                <p:oleObj name="Document" r:id="rId2" imgW="5637808" imgH="2751523" progId="Word.Document.12">
                  <p:embed/>
                </p:oleObj>
              </mc:Choice>
              <mc:Fallback>
                <p:oleObj name="Document" r:id="rId2" imgW="5637808" imgH="2751523" progId="Word.Document.12">
                  <p:embed/>
                  <p:pic>
                    <p:nvPicPr>
                      <p:cNvPr id="28675" name="Object 2">
                        <a:extLst>
                          <a:ext uri="{FF2B5EF4-FFF2-40B4-BE49-F238E27FC236}">
                            <a16:creationId xmlns:a16="http://schemas.microsoft.com/office/drawing/2014/main" id="{E732F36C-6627-48FB-BED9-AC4950E26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697" y="878441"/>
                        <a:ext cx="10328502" cy="5670550"/>
                      </a:xfrm>
                      <a:prstGeom prst="rect">
                        <a:avLst/>
                      </a:prstGeom>
                      <a:noFill/>
                      <a:ln>
                        <a:noFill/>
                      </a:ln>
                      <a:effectLst/>
                    </p:spPr>
                  </p:pic>
                </p:oleObj>
              </mc:Fallback>
            </mc:AlternateContent>
          </a:graphicData>
        </a:graphic>
      </p:graphicFrame>
      <p:pic>
        <p:nvPicPr>
          <p:cNvPr id="2" name="Picture 1">
            <a:extLst>
              <a:ext uri="{FF2B5EF4-FFF2-40B4-BE49-F238E27FC236}">
                <a16:creationId xmlns:a16="http://schemas.microsoft.com/office/drawing/2014/main" id="{58A58C00-65FC-43B2-980F-4A1454AEBC10}"/>
              </a:ext>
            </a:extLst>
          </p:cNvPr>
          <p:cNvPicPr>
            <a:picLocks noChangeAspect="1"/>
          </p:cNvPicPr>
          <p:nvPr/>
        </p:nvPicPr>
        <p:blipFill>
          <a:blip r:embed="rId4"/>
          <a:stretch>
            <a:fillRect/>
          </a:stretch>
        </p:blipFill>
        <p:spPr>
          <a:xfrm>
            <a:off x="6978869" y="4890532"/>
            <a:ext cx="5013434" cy="1830943"/>
          </a:xfrm>
          <a:prstGeom prst="rect">
            <a:avLst/>
          </a:prstGeom>
        </p:spPr>
      </p:pic>
      <p:pic>
        <p:nvPicPr>
          <p:cNvPr id="5" name="Picture 4">
            <a:extLst>
              <a:ext uri="{FF2B5EF4-FFF2-40B4-BE49-F238E27FC236}">
                <a16:creationId xmlns:a16="http://schemas.microsoft.com/office/drawing/2014/main" id="{DEEBE431-1E90-4236-A971-882D00AE9013}"/>
              </a:ext>
            </a:extLst>
          </p:cNvPr>
          <p:cNvPicPr>
            <a:picLocks noChangeAspect="1"/>
          </p:cNvPicPr>
          <p:nvPr/>
        </p:nvPicPr>
        <p:blipFill>
          <a:blip r:embed="rId5"/>
          <a:stretch>
            <a:fillRect/>
          </a:stretch>
        </p:blipFill>
        <p:spPr>
          <a:xfrm>
            <a:off x="6978869" y="2762889"/>
            <a:ext cx="4761185" cy="1980517"/>
          </a:xfrm>
          <a:prstGeom prst="rect">
            <a:avLst/>
          </a:prstGeom>
        </p:spPr>
      </p:pic>
      <p:graphicFrame>
        <p:nvGraphicFramePr>
          <p:cNvPr id="6" name="Object 2">
            <a:extLst>
              <a:ext uri="{FF2B5EF4-FFF2-40B4-BE49-F238E27FC236}">
                <a16:creationId xmlns:a16="http://schemas.microsoft.com/office/drawing/2014/main" id="{7B499DC4-3E67-46F6-87A8-72376F825A52}"/>
              </a:ext>
            </a:extLst>
          </p:cNvPr>
          <p:cNvGraphicFramePr>
            <a:graphicFrameLocks noChangeAspect="1"/>
          </p:cNvGraphicFramePr>
          <p:nvPr>
            <p:extLst>
              <p:ext uri="{D42A27DB-BD31-4B8C-83A1-F6EECF244321}">
                <p14:modId xmlns:p14="http://schemas.microsoft.com/office/powerpoint/2010/main" val="1464433810"/>
              </p:ext>
            </p:extLst>
          </p:nvPr>
        </p:nvGraphicFramePr>
        <p:xfrm>
          <a:off x="6978869" y="212874"/>
          <a:ext cx="4761185" cy="2324025"/>
        </p:xfrm>
        <a:graphic>
          <a:graphicData uri="http://schemas.openxmlformats.org/presentationml/2006/ole">
            <mc:AlternateContent xmlns:mc="http://schemas.openxmlformats.org/markup-compatibility/2006">
              <mc:Choice xmlns:v="urn:schemas-microsoft-com:vml" Requires="v">
                <p:oleObj name="Document" r:id="rId6" imgW="5492182" imgH="2687371" progId="Word.Document.8">
                  <p:embed/>
                </p:oleObj>
              </mc:Choice>
              <mc:Fallback>
                <p:oleObj name="Document" r:id="rId6" imgW="5492182" imgH="2687371" progId="Word.Document.8">
                  <p:embed/>
                  <p:pic>
                    <p:nvPicPr>
                      <p:cNvPr id="25603" name="Object 2">
                        <a:extLst>
                          <a:ext uri="{FF2B5EF4-FFF2-40B4-BE49-F238E27FC236}">
                            <a16:creationId xmlns:a16="http://schemas.microsoft.com/office/drawing/2014/main" id="{64355306-C2C2-4CCC-9EBB-2174FFD080C4}"/>
                          </a:ext>
                        </a:extLst>
                      </p:cNvPr>
                      <p:cNvPicPr>
                        <a:picLocks noChangeAspect="1" noChangeArrowheads="1"/>
                      </p:cNvPicPr>
                      <p:nvPr/>
                    </p:nvPicPr>
                    <p:blipFill>
                      <a:blip r:embed="rId7"/>
                      <a:srcRect/>
                      <a:stretch>
                        <a:fillRect/>
                      </a:stretch>
                    </p:blipFill>
                    <p:spPr bwMode="auto">
                      <a:xfrm>
                        <a:off x="6978869" y="212874"/>
                        <a:ext cx="4761185" cy="2324025"/>
                      </a:xfrm>
                      <a:prstGeom prst="rect">
                        <a:avLst/>
                      </a:prstGeom>
                      <a:solidFill>
                        <a:srgbClr val="FFCC00"/>
                      </a:solidFill>
                      <a:ln>
                        <a:noFill/>
                      </a:ln>
                      <a:effectLst/>
                    </p:spPr>
                  </p:pic>
                </p:oleObj>
              </mc:Fallback>
            </mc:AlternateContent>
          </a:graphicData>
        </a:graphic>
      </p:graphicFrame>
      <p:sp>
        <p:nvSpPr>
          <p:cNvPr id="3" name="Rectangle 2">
            <a:extLst>
              <a:ext uri="{FF2B5EF4-FFF2-40B4-BE49-F238E27FC236}">
                <a16:creationId xmlns:a16="http://schemas.microsoft.com/office/drawing/2014/main" id="{251CFB8B-B5EA-4BE5-8715-F0D43E45206C}"/>
              </a:ext>
            </a:extLst>
          </p:cNvPr>
          <p:cNvSpPr/>
          <p:nvPr/>
        </p:nvSpPr>
        <p:spPr>
          <a:xfrm>
            <a:off x="199697" y="176326"/>
            <a:ext cx="4713021" cy="523220"/>
          </a:xfrm>
          <a:prstGeom prst="rect">
            <a:avLst/>
          </a:prstGeom>
        </p:spPr>
        <p:txBody>
          <a:bodyPr wrap="none">
            <a:spAutoFit/>
          </a:bodyPr>
          <a:lstStyle/>
          <a:p>
            <a:r>
              <a:rPr lang="en-US" altLang="en-US" sz="2800" dirty="0">
                <a:solidFill>
                  <a:srgbClr val="FF0000"/>
                </a:solidFill>
              </a:rPr>
              <a:t>(d) </a:t>
            </a:r>
            <a:r>
              <a:rPr lang="en-US" altLang="en-US" sz="2800" dirty="0" err="1">
                <a:solidFill>
                  <a:srgbClr val="FF0000"/>
                </a:solidFill>
              </a:rPr>
              <a:t>Rekonstruksi</a:t>
            </a:r>
            <a:r>
              <a:rPr lang="en-US" altLang="en-US" sz="2800" dirty="0">
                <a:solidFill>
                  <a:srgbClr val="FF0000"/>
                </a:solidFill>
              </a:rPr>
              <a:t> </a:t>
            </a:r>
            <a:r>
              <a:rPr lang="en-US" altLang="en-US" sz="2800" dirty="0" err="1">
                <a:solidFill>
                  <a:srgbClr val="FF0000"/>
                </a:solidFill>
              </a:rPr>
              <a:t>solusi</a:t>
            </a:r>
            <a:r>
              <a:rPr lang="en-US" altLang="en-US" sz="2800" dirty="0">
                <a:solidFill>
                  <a:srgbClr val="FF0000"/>
                </a:solidFill>
              </a:rPr>
              <a:t> optimal </a:t>
            </a:r>
            <a:endParaRPr lang="en-US" sz="28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F31B8-37B2-3AE2-2965-84BB1684C1F7}"/>
              </a:ext>
            </a:extLst>
          </p:cNvPr>
          <p:cNvSpPr>
            <a:spLocks noGrp="1"/>
          </p:cNvSpPr>
          <p:nvPr>
            <p:ph type="title"/>
          </p:nvPr>
        </p:nvSpPr>
        <p:spPr>
          <a:xfrm>
            <a:off x="838199" y="365125"/>
            <a:ext cx="11092543" cy="1325563"/>
          </a:xfrm>
        </p:spPr>
        <p:txBody>
          <a:bodyPr>
            <a:normAutofit/>
          </a:bodyPr>
          <a:lstStyle/>
          <a:p>
            <a:r>
              <a:rPr lang="en-US" sz="4000" b="1" dirty="0" err="1">
                <a:latin typeface="+mn-lt"/>
              </a:rPr>
              <a:t>Penyelesaian</a:t>
            </a:r>
            <a:r>
              <a:rPr lang="en-US" sz="4000" b="1" dirty="0">
                <a:latin typeface="+mn-lt"/>
              </a:rPr>
              <a:t> </a:t>
            </a:r>
            <a:r>
              <a:rPr lang="en-US" sz="4000" b="1" dirty="0" err="1">
                <a:latin typeface="+mn-lt"/>
              </a:rPr>
              <a:t>dengan</a:t>
            </a:r>
            <a:r>
              <a:rPr lang="en-US" sz="4000" b="1" dirty="0">
                <a:latin typeface="+mn-lt"/>
              </a:rPr>
              <a:t> Program </a:t>
            </a:r>
            <a:r>
              <a:rPr lang="en-US" sz="4000" b="1" dirty="0" err="1">
                <a:latin typeface="+mn-lt"/>
              </a:rPr>
              <a:t>Dinamis</a:t>
            </a:r>
            <a:r>
              <a:rPr lang="en-US" sz="4000" b="1" dirty="0">
                <a:latin typeface="+mn-lt"/>
              </a:rPr>
              <a:t> </a:t>
            </a:r>
            <a:r>
              <a:rPr lang="en-US" sz="4000" b="1" dirty="0" err="1">
                <a:latin typeface="+mn-lt"/>
              </a:rPr>
              <a:t>Mundur</a:t>
            </a:r>
            <a:endParaRPr lang="en-US" sz="4000" b="1" dirty="0">
              <a:latin typeface="+mn-lt"/>
            </a:endParaRPr>
          </a:p>
        </p:txBody>
      </p:sp>
      <p:sp>
        <p:nvSpPr>
          <p:cNvPr id="3" name="Content Placeholder 2">
            <a:extLst>
              <a:ext uri="{FF2B5EF4-FFF2-40B4-BE49-F238E27FC236}">
                <a16:creationId xmlns:a16="http://schemas.microsoft.com/office/drawing/2014/main" id="{213142FA-6931-F8E7-74EB-2F72B5AD98C7}"/>
              </a:ext>
            </a:extLst>
          </p:cNvPr>
          <p:cNvSpPr>
            <a:spLocks noGrp="1"/>
          </p:cNvSpPr>
          <p:nvPr>
            <p:ph idx="1"/>
          </p:nvPr>
        </p:nvSpPr>
        <p:spPr>
          <a:xfrm>
            <a:off x="838200" y="1825625"/>
            <a:ext cx="10515600" cy="4667250"/>
          </a:xfrm>
        </p:spPr>
        <p:txBody>
          <a:bodyPr>
            <a:normAutofit/>
          </a:bodyPr>
          <a:lstStyle/>
          <a:p>
            <a:r>
              <a:rPr lang="en-US" sz="2600" dirty="0"/>
              <a:t>Persoalan </a:t>
            </a:r>
            <a:r>
              <a:rPr lang="en-US" sz="2600" dirty="0" err="1"/>
              <a:t>ini</a:t>
            </a:r>
            <a:r>
              <a:rPr lang="en-US" sz="2600" dirty="0"/>
              <a:t> </a:t>
            </a:r>
            <a:r>
              <a:rPr lang="en-US" sz="2600" dirty="0" err="1"/>
              <a:t>akan</a:t>
            </a:r>
            <a:r>
              <a:rPr lang="en-US" sz="2600" dirty="0"/>
              <a:t> </a:t>
            </a:r>
            <a:r>
              <a:rPr lang="en-US" sz="2600" dirty="0" err="1"/>
              <a:t>diselesaikan</a:t>
            </a:r>
            <a:r>
              <a:rPr lang="en-US" sz="2600" dirty="0"/>
              <a:t> </a:t>
            </a:r>
            <a:r>
              <a:rPr lang="en-US" sz="2600" dirty="0" err="1"/>
              <a:t>dengan</a:t>
            </a:r>
            <a:r>
              <a:rPr lang="en-US" sz="2600" dirty="0"/>
              <a:t> program </a:t>
            </a:r>
            <a:r>
              <a:rPr lang="en-US" sz="2600" dirty="0" err="1"/>
              <a:t>dinamis</a:t>
            </a:r>
            <a:r>
              <a:rPr lang="en-US" sz="2600" dirty="0"/>
              <a:t> </a:t>
            </a:r>
            <a:r>
              <a:rPr lang="en-US" sz="2600" dirty="0" err="1"/>
              <a:t>mundur</a:t>
            </a:r>
            <a:r>
              <a:rPr lang="en-US" sz="2600" dirty="0"/>
              <a:t>. </a:t>
            </a:r>
          </a:p>
          <a:p>
            <a:r>
              <a:rPr lang="en-US" sz="2600" dirty="0" err="1"/>
              <a:t>Misalkan</a:t>
            </a:r>
            <a:r>
              <a:rPr lang="en-US" sz="2600" dirty="0"/>
              <a:t> </a:t>
            </a:r>
            <a:r>
              <a:rPr lang="en-US" sz="2600" i="1" dirty="0"/>
              <a:t>x</a:t>
            </a:r>
            <a:r>
              <a:rPr lang="en-US" sz="2600" baseline="-25000" dirty="0"/>
              <a:t>1</a:t>
            </a:r>
            <a:r>
              <a:rPr lang="en-US" sz="2600" dirty="0"/>
              <a:t>, </a:t>
            </a:r>
            <a:r>
              <a:rPr lang="en-US" sz="2600" i="1" dirty="0"/>
              <a:t>x</a:t>
            </a:r>
            <a:r>
              <a:rPr lang="en-US" sz="2600" baseline="-25000" dirty="0"/>
              <a:t>2</a:t>
            </a:r>
            <a:r>
              <a:rPr lang="en-US" sz="2600" dirty="0"/>
              <a:t>, …, </a:t>
            </a:r>
            <a:r>
              <a:rPr lang="en-US" sz="2600" i="1" dirty="0"/>
              <a:t>x</a:t>
            </a:r>
            <a:r>
              <a:rPr lang="en-US" sz="2600" baseline="-25000" dirty="0"/>
              <a:t>4</a:t>
            </a:r>
            <a:r>
              <a:rPr lang="en-US" sz="2600" dirty="0"/>
              <a:t> </a:t>
            </a:r>
            <a:r>
              <a:rPr lang="en-US" sz="2600" dirty="0" err="1"/>
              <a:t>adalah</a:t>
            </a:r>
            <a:r>
              <a:rPr lang="en-US" sz="2600" dirty="0"/>
              <a:t> </a:t>
            </a:r>
            <a:r>
              <a:rPr lang="en-US" sz="2600" dirty="0" err="1"/>
              <a:t>simpul-simpul</a:t>
            </a:r>
            <a:r>
              <a:rPr lang="en-US" sz="2600" dirty="0"/>
              <a:t> yang </a:t>
            </a:r>
            <a:r>
              <a:rPr lang="en-US" sz="2600" dirty="0" err="1"/>
              <a:t>dikunjungi</a:t>
            </a:r>
            <a:r>
              <a:rPr lang="en-US" sz="2600" dirty="0"/>
              <a:t> pada </a:t>
            </a:r>
            <a:r>
              <a:rPr lang="en-US" sz="2600" dirty="0" err="1"/>
              <a:t>tahap</a:t>
            </a:r>
            <a:r>
              <a:rPr lang="en-US" sz="2600" dirty="0"/>
              <a:t> </a:t>
            </a:r>
            <a:r>
              <a:rPr lang="en-US" sz="2600" i="1" dirty="0"/>
              <a:t>k</a:t>
            </a:r>
            <a:r>
              <a:rPr lang="en-US" sz="2600" dirty="0"/>
              <a:t> </a:t>
            </a:r>
          </a:p>
          <a:p>
            <a:pPr marL="0" indent="0">
              <a:buNone/>
            </a:pPr>
            <a:r>
              <a:rPr lang="en-US" sz="2600" dirty="0"/>
              <a:t>  (</a:t>
            </a:r>
            <a:r>
              <a:rPr lang="en-US" sz="2600" i="1" dirty="0"/>
              <a:t>k</a:t>
            </a:r>
            <a:r>
              <a:rPr lang="en-US" sz="2600" dirty="0"/>
              <a:t> = 1, 2, 3, 4). </a:t>
            </a:r>
          </a:p>
          <a:p>
            <a:r>
              <a:rPr lang="en-US" sz="2600" dirty="0"/>
              <a:t>Maka </a:t>
            </a:r>
            <a:r>
              <a:rPr lang="en-US" sz="2600" dirty="0" err="1"/>
              <a:t>rute</a:t>
            </a:r>
            <a:r>
              <a:rPr lang="en-US" sz="2600" dirty="0"/>
              <a:t> yang </a:t>
            </a:r>
            <a:r>
              <a:rPr lang="en-US" sz="2600" dirty="0" err="1"/>
              <a:t>dilalui</a:t>
            </a:r>
            <a:r>
              <a:rPr lang="en-US" sz="2600" dirty="0"/>
              <a:t> </a:t>
            </a:r>
            <a:r>
              <a:rPr lang="en-US" sz="2600" dirty="0" err="1"/>
              <a:t>adalah</a:t>
            </a:r>
            <a:r>
              <a:rPr lang="en-US" sz="2600" dirty="0"/>
              <a:t> 1</a:t>
            </a:r>
            <a:r>
              <a:rPr lang="en-US" sz="2600" dirty="0">
                <a:sym typeface="Symbol" panose="05050102010706020507" pitchFamily="18" charset="2"/>
              </a:rPr>
              <a:t></a:t>
            </a:r>
            <a:r>
              <a:rPr lang="en-US" sz="2600" i="1" dirty="0"/>
              <a:t>x</a:t>
            </a:r>
            <a:r>
              <a:rPr lang="en-US" sz="2600" baseline="-25000" dirty="0"/>
              <a:t>1</a:t>
            </a:r>
            <a:r>
              <a:rPr lang="en-US" sz="2600" dirty="0">
                <a:sym typeface="Symbol" panose="05050102010706020507" pitchFamily="18" charset="2"/>
              </a:rPr>
              <a:t></a:t>
            </a:r>
            <a:r>
              <a:rPr lang="en-US" sz="2600" i="1" dirty="0"/>
              <a:t>x</a:t>
            </a:r>
            <a:r>
              <a:rPr lang="en-US" sz="2600" baseline="-25000" dirty="0"/>
              <a:t>2</a:t>
            </a:r>
            <a:r>
              <a:rPr lang="en-US" sz="2600" dirty="0">
                <a:sym typeface="Symbol" panose="05050102010706020507" pitchFamily="18" charset="2"/>
              </a:rPr>
              <a:t></a:t>
            </a:r>
            <a:r>
              <a:rPr lang="en-US" sz="2600" i="1" dirty="0"/>
              <a:t>x</a:t>
            </a:r>
            <a:r>
              <a:rPr lang="en-US" sz="2600" baseline="-25000" dirty="0"/>
              <a:t>3</a:t>
            </a:r>
            <a:r>
              <a:rPr lang="en-US" sz="2600" dirty="0">
                <a:sym typeface="Symbol" panose="05050102010706020507" pitchFamily="18" charset="2"/>
              </a:rPr>
              <a:t></a:t>
            </a:r>
            <a:r>
              <a:rPr lang="en-US" sz="2600" i="1" dirty="0"/>
              <a:t>x</a:t>
            </a:r>
            <a:r>
              <a:rPr lang="en-US" sz="2600" baseline="-25000" dirty="0"/>
              <a:t>4</a:t>
            </a:r>
            <a:r>
              <a:rPr lang="en-US" sz="2600" dirty="0"/>
              <a:t> , yang </a:t>
            </a:r>
            <a:r>
              <a:rPr lang="en-US" sz="2600" dirty="0" err="1"/>
              <a:t>dalam</a:t>
            </a:r>
            <a:r>
              <a:rPr lang="en-US" sz="2600" dirty="0"/>
              <a:t> </a:t>
            </a:r>
            <a:r>
              <a:rPr lang="en-US" sz="2600" dirty="0" err="1"/>
              <a:t>hal</a:t>
            </a:r>
            <a:r>
              <a:rPr lang="en-US" sz="2600" dirty="0"/>
              <a:t> </a:t>
            </a:r>
            <a:r>
              <a:rPr lang="en-US" sz="2600" dirty="0" err="1"/>
              <a:t>ini</a:t>
            </a:r>
            <a:r>
              <a:rPr lang="en-US" sz="2600" dirty="0"/>
              <a:t> </a:t>
            </a:r>
            <a:r>
              <a:rPr lang="en-US" sz="2600" i="1" dirty="0"/>
              <a:t>x</a:t>
            </a:r>
            <a:r>
              <a:rPr lang="en-US" sz="2600" baseline="-25000" dirty="0"/>
              <a:t>4</a:t>
            </a:r>
            <a:r>
              <a:rPr lang="en-US" sz="2600" dirty="0"/>
              <a:t> = 10. </a:t>
            </a:r>
          </a:p>
          <a:p>
            <a:endParaRPr lang="en-US" sz="2600" dirty="0"/>
          </a:p>
          <a:p>
            <a:r>
              <a:rPr lang="en-US" sz="2600" dirty="0"/>
              <a:t>Pada </a:t>
            </a:r>
            <a:r>
              <a:rPr lang="en-US" sz="2600" dirty="0" err="1"/>
              <a:t>persoalan</a:t>
            </a:r>
            <a:r>
              <a:rPr lang="en-US" sz="2600" dirty="0"/>
              <a:t> </a:t>
            </a:r>
            <a:r>
              <a:rPr lang="en-US" sz="2600" dirty="0" err="1"/>
              <a:t>ini</a:t>
            </a:r>
            <a:r>
              <a:rPr lang="en-US" sz="2600" dirty="0"/>
              <a:t>,</a:t>
            </a:r>
          </a:p>
          <a:p>
            <a:pPr marL="623888" lvl="0" indent="-333375">
              <a:buFont typeface="Wingdings" panose="05000000000000000000" pitchFamily="2" charset="2"/>
              <a:buChar char="Ø"/>
            </a:pPr>
            <a:r>
              <a:rPr lang="en-US" sz="2600" i="1" dirty="0" err="1"/>
              <a:t>Tahap</a:t>
            </a:r>
            <a:r>
              <a:rPr lang="en-US" sz="2600" dirty="0"/>
              <a:t> (</a:t>
            </a:r>
            <a:r>
              <a:rPr lang="en-US" sz="2600" i="1" dirty="0"/>
              <a:t>k</a:t>
            </a:r>
            <a:r>
              <a:rPr lang="en-US" sz="2600" dirty="0"/>
              <a:t>) </a:t>
            </a:r>
            <a:r>
              <a:rPr lang="en-US" sz="2600" dirty="0" err="1"/>
              <a:t>adalah</a:t>
            </a:r>
            <a:r>
              <a:rPr lang="en-US" sz="2600" dirty="0"/>
              <a:t> proses </a:t>
            </a:r>
            <a:r>
              <a:rPr lang="en-US" sz="2600" dirty="0" err="1"/>
              <a:t>memilih</a:t>
            </a:r>
            <a:r>
              <a:rPr lang="en-US" sz="2600" dirty="0"/>
              <a:t> </a:t>
            </a:r>
            <a:r>
              <a:rPr lang="en-US" sz="2600" dirty="0" err="1"/>
              <a:t>simpul</a:t>
            </a:r>
            <a:r>
              <a:rPr lang="en-US" sz="2600" dirty="0"/>
              <a:t> </a:t>
            </a:r>
            <a:r>
              <a:rPr lang="en-US" sz="2600" dirty="0" err="1"/>
              <a:t>tujuan</a:t>
            </a:r>
            <a:r>
              <a:rPr lang="en-US" sz="2600" dirty="0"/>
              <a:t> </a:t>
            </a:r>
            <a:r>
              <a:rPr lang="en-US" sz="2600" dirty="0" err="1"/>
              <a:t>berikutnya</a:t>
            </a:r>
            <a:r>
              <a:rPr lang="en-US" sz="2600" dirty="0"/>
              <a:t> (</a:t>
            </a:r>
            <a:r>
              <a:rPr lang="en-US" sz="2600" dirty="0" err="1"/>
              <a:t>ada</a:t>
            </a:r>
            <a:r>
              <a:rPr lang="en-US" sz="2600" dirty="0"/>
              <a:t> 4 </a:t>
            </a:r>
            <a:r>
              <a:rPr lang="en-US" sz="2600" dirty="0" err="1"/>
              <a:t>tahap</a:t>
            </a:r>
            <a:r>
              <a:rPr lang="en-US" sz="2600" dirty="0"/>
              <a:t>). </a:t>
            </a:r>
          </a:p>
          <a:p>
            <a:pPr marL="623888" lvl="0" indent="-333375">
              <a:buFont typeface="Wingdings" panose="05000000000000000000" pitchFamily="2" charset="2"/>
              <a:buChar char="Ø"/>
            </a:pPr>
            <a:r>
              <a:rPr lang="en-US" sz="2600" i="1" dirty="0"/>
              <a:t>Status</a:t>
            </a:r>
            <a:r>
              <a:rPr lang="en-US" sz="2600" dirty="0"/>
              <a:t> (</a:t>
            </a:r>
            <a:r>
              <a:rPr lang="en-US" sz="2600" i="1" dirty="0"/>
              <a:t>s</a:t>
            </a:r>
            <a:r>
              <a:rPr lang="en-US" sz="2600" dirty="0"/>
              <a:t>) yang </a:t>
            </a:r>
            <a:r>
              <a:rPr lang="en-US" sz="2600" dirty="0" err="1"/>
              <a:t>berhubungan</a:t>
            </a:r>
            <a:r>
              <a:rPr lang="en-US" sz="2600" dirty="0"/>
              <a:t> </a:t>
            </a:r>
            <a:r>
              <a:rPr lang="en-US" sz="2600" dirty="0" err="1"/>
              <a:t>dengan</a:t>
            </a:r>
            <a:r>
              <a:rPr lang="en-US" sz="2600" dirty="0"/>
              <a:t> masing-masing </a:t>
            </a:r>
            <a:r>
              <a:rPr lang="en-US" sz="2600" dirty="0" err="1"/>
              <a:t>tahap</a:t>
            </a:r>
            <a:r>
              <a:rPr lang="en-US" sz="2600" dirty="0"/>
              <a:t> </a:t>
            </a:r>
            <a:r>
              <a:rPr lang="en-US" sz="2600" dirty="0" err="1"/>
              <a:t>adalah</a:t>
            </a:r>
            <a:r>
              <a:rPr lang="en-US" sz="2600" dirty="0"/>
              <a:t> </a:t>
            </a:r>
            <a:r>
              <a:rPr lang="en-US" sz="2600" dirty="0" err="1"/>
              <a:t>simpul-simpul</a:t>
            </a:r>
            <a:r>
              <a:rPr lang="en-US" sz="2600" dirty="0"/>
              <a:t> di </a:t>
            </a:r>
            <a:r>
              <a:rPr lang="en-US" sz="2600" dirty="0" err="1"/>
              <a:t>dalam</a:t>
            </a:r>
            <a:r>
              <a:rPr lang="en-US" sz="2600" dirty="0"/>
              <a:t> </a:t>
            </a:r>
            <a:r>
              <a:rPr lang="en-US" sz="2600" dirty="0" err="1"/>
              <a:t>graf</a:t>
            </a:r>
            <a:r>
              <a:rPr lang="en-US" sz="2600" dirty="0"/>
              <a:t>.</a:t>
            </a:r>
          </a:p>
          <a:p>
            <a:endParaRPr lang="en-US" dirty="0"/>
          </a:p>
        </p:txBody>
      </p:sp>
      <p:sp>
        <p:nvSpPr>
          <p:cNvPr id="4" name="Slide Number Placeholder 3">
            <a:extLst>
              <a:ext uri="{FF2B5EF4-FFF2-40B4-BE49-F238E27FC236}">
                <a16:creationId xmlns:a16="http://schemas.microsoft.com/office/drawing/2014/main" id="{3C7405F7-892D-7799-1455-2DD8449304A7}"/>
              </a:ext>
            </a:extLst>
          </p:cNvPr>
          <p:cNvSpPr>
            <a:spLocks noGrp="1"/>
          </p:cNvSpPr>
          <p:nvPr>
            <p:ph type="sldNum" sz="quarter" idx="12"/>
          </p:nvPr>
        </p:nvSpPr>
        <p:spPr/>
        <p:txBody>
          <a:bodyPr/>
          <a:lstStyle/>
          <a:p>
            <a:fld id="{6EABF7D1-49E2-4273-A22F-2540D2D4A087}" type="slidenum">
              <a:rPr lang="en-US" smtClean="0"/>
              <a:t>24</a:t>
            </a:fld>
            <a:endParaRPr lang="en-US"/>
          </a:p>
        </p:txBody>
      </p:sp>
    </p:spTree>
    <p:extLst>
      <p:ext uri="{BB962C8B-B14F-4D97-AF65-F5344CB8AC3E}">
        <p14:creationId xmlns:p14="http://schemas.microsoft.com/office/powerpoint/2010/main" val="2183339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F2C681-C9D4-B6AD-D7BA-54901D5F713D}"/>
              </a:ext>
            </a:extLst>
          </p:cNvPr>
          <p:cNvSpPr>
            <a:spLocks noGrp="1"/>
          </p:cNvSpPr>
          <p:nvPr>
            <p:ph type="sldNum" sz="quarter" idx="12"/>
          </p:nvPr>
        </p:nvSpPr>
        <p:spPr/>
        <p:txBody>
          <a:bodyPr/>
          <a:lstStyle/>
          <a:p>
            <a:fld id="{6EABF7D1-49E2-4273-A22F-2540D2D4A087}" type="slidenum">
              <a:rPr lang="en-US" smtClean="0"/>
              <a:t>25</a:t>
            </a:fld>
            <a:endParaRPr lang="en-US"/>
          </a:p>
        </p:txBody>
      </p:sp>
      <p:sp>
        <p:nvSpPr>
          <p:cNvPr id="3" name="Rectangle 2">
            <a:extLst>
              <a:ext uri="{FF2B5EF4-FFF2-40B4-BE49-F238E27FC236}">
                <a16:creationId xmlns:a16="http://schemas.microsoft.com/office/drawing/2014/main" id="{B7E56FA9-85E7-64AD-13B9-9615B75B4082}"/>
              </a:ext>
            </a:extLst>
          </p:cNvPr>
          <p:cNvSpPr>
            <a:spLocks noChangeArrowheads="1"/>
          </p:cNvSpPr>
          <p:nvPr/>
        </p:nvSpPr>
        <p:spPr bwMode="auto">
          <a:xfrm>
            <a:off x="2235200" y="1625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E0B24DB6-0BA8-FDA6-8591-4A9A2EC60EB4}"/>
              </a:ext>
            </a:extLst>
          </p:cNvPr>
          <p:cNvGraphicFramePr>
            <a:graphicFrameLocks noChangeAspect="1"/>
          </p:cNvGraphicFramePr>
          <p:nvPr>
            <p:extLst>
              <p:ext uri="{D42A27DB-BD31-4B8C-83A1-F6EECF244321}">
                <p14:modId xmlns:p14="http://schemas.microsoft.com/office/powerpoint/2010/main" val="502285434"/>
              </p:ext>
            </p:extLst>
          </p:nvPr>
        </p:nvGraphicFramePr>
        <p:xfrm>
          <a:off x="1573996" y="703944"/>
          <a:ext cx="9044007" cy="5087254"/>
        </p:xfrm>
        <a:graphic>
          <a:graphicData uri="http://schemas.openxmlformats.org/presentationml/2006/ole">
            <mc:AlternateContent xmlns:mc="http://schemas.openxmlformats.org/markup-compatibility/2006">
              <mc:Choice xmlns:v="urn:schemas-microsoft-com:vml" Requires="v">
                <p:oleObj r:id="rId2" imgW="5087160" imgH="2860200" progId="Visio.Drawing.5">
                  <p:embed/>
                </p:oleObj>
              </mc:Choice>
              <mc:Fallback>
                <p:oleObj r:id="rId2" imgW="5087160" imgH="2860200" progId="Visio.Drawing.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996" y="703944"/>
                        <a:ext cx="9044007" cy="5087254"/>
                      </a:xfrm>
                      <a:prstGeom prst="rect">
                        <a:avLst/>
                      </a:prstGeom>
                      <a:noFill/>
                    </p:spPr>
                  </p:pic>
                </p:oleObj>
              </mc:Fallback>
            </mc:AlternateContent>
          </a:graphicData>
        </a:graphic>
      </p:graphicFrame>
    </p:spTree>
    <p:extLst>
      <p:ext uri="{BB962C8B-B14F-4D97-AF65-F5344CB8AC3E}">
        <p14:creationId xmlns:p14="http://schemas.microsoft.com/office/powerpoint/2010/main" val="1747694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0FB716-4CC1-9991-6E88-5D5D8E96085F}"/>
              </a:ext>
            </a:extLst>
          </p:cNvPr>
          <p:cNvSpPr>
            <a:spLocks noGrp="1"/>
          </p:cNvSpPr>
          <p:nvPr>
            <p:ph idx="1"/>
          </p:nvPr>
        </p:nvSpPr>
        <p:spPr>
          <a:xfrm>
            <a:off x="838200" y="972457"/>
            <a:ext cx="10515600" cy="5204506"/>
          </a:xfrm>
        </p:spPr>
        <p:txBody>
          <a:bodyPr>
            <a:normAutofit/>
          </a:bodyPr>
          <a:lstStyle/>
          <a:p>
            <a:r>
              <a:rPr lang="en-US" sz="2400" dirty="0" err="1"/>
              <a:t>Relasi</a:t>
            </a:r>
            <a:r>
              <a:rPr lang="en-US" sz="2400" dirty="0"/>
              <a:t> </a:t>
            </a:r>
            <a:r>
              <a:rPr lang="en-US" sz="2400" dirty="0" err="1"/>
              <a:t>rekurens</a:t>
            </a:r>
            <a:r>
              <a:rPr lang="en-US" sz="2400" dirty="0"/>
              <a:t> </a:t>
            </a:r>
            <a:r>
              <a:rPr lang="en-US" sz="2400" dirty="0" err="1"/>
              <a:t>berikut</a:t>
            </a:r>
            <a:r>
              <a:rPr lang="en-US" sz="2400" dirty="0"/>
              <a:t> </a:t>
            </a:r>
            <a:r>
              <a:rPr lang="en-US" sz="2400" dirty="0" err="1"/>
              <a:t>menyatakan</a:t>
            </a:r>
            <a:r>
              <a:rPr lang="en-US" sz="2400" dirty="0"/>
              <a:t> </a:t>
            </a:r>
            <a:r>
              <a:rPr lang="en-US" sz="2400" dirty="0" err="1"/>
              <a:t>lintasan</a:t>
            </a:r>
            <a:r>
              <a:rPr lang="en-US" sz="2400" dirty="0"/>
              <a:t> </a:t>
            </a:r>
            <a:r>
              <a:rPr lang="en-US" sz="2400" dirty="0" err="1"/>
              <a:t>terpendek</a:t>
            </a:r>
            <a:r>
              <a:rPr lang="en-US" sz="2400" dirty="0"/>
              <a:t> (</a:t>
            </a:r>
            <a:r>
              <a:rPr lang="en-US" sz="2400" dirty="0" err="1"/>
              <a:t>nilai</a:t>
            </a:r>
            <a:r>
              <a:rPr lang="en-US" sz="2400" dirty="0"/>
              <a:t> </a:t>
            </a:r>
            <a:r>
              <a:rPr lang="en-US" sz="2400" dirty="0" err="1"/>
              <a:t>keputusan</a:t>
            </a:r>
            <a:r>
              <a:rPr lang="en-US" sz="2400" dirty="0"/>
              <a:t> </a:t>
            </a:r>
            <a:r>
              <a:rPr lang="en-US" sz="2400" dirty="0" err="1"/>
              <a:t>terbaik</a:t>
            </a:r>
            <a:r>
              <a:rPr lang="en-US" sz="2400" dirty="0"/>
              <a:t>) </a:t>
            </a:r>
            <a:r>
              <a:rPr lang="en-US" sz="2400" dirty="0" err="1"/>
              <a:t>dari</a:t>
            </a:r>
            <a:r>
              <a:rPr lang="en-US" sz="2400" dirty="0"/>
              <a:t> status s </a:t>
            </a:r>
            <a:r>
              <a:rPr lang="en-US" sz="2400" dirty="0" err="1"/>
              <a:t>ke</a:t>
            </a:r>
            <a:r>
              <a:rPr lang="en-US" sz="2400" dirty="0"/>
              <a:t> x4 pada </a:t>
            </a:r>
            <a:r>
              <a:rPr lang="en-US" sz="2400" dirty="0" err="1"/>
              <a:t>tahap</a:t>
            </a:r>
            <a:r>
              <a:rPr lang="en-US" sz="2400" dirty="0"/>
              <a:t> k:</a:t>
            </a:r>
          </a:p>
          <a:p>
            <a:pPr marL="0" indent="0">
              <a:buNone/>
            </a:pPr>
            <a:r>
              <a:rPr lang="en-US" sz="2400" dirty="0"/>
              <a:t> 					</a:t>
            </a:r>
            <a:endParaRPr lang="en-US" dirty="0"/>
          </a:p>
        </p:txBody>
      </p:sp>
      <p:pic>
        <p:nvPicPr>
          <p:cNvPr id="12" name="Picture 11">
            <a:extLst>
              <a:ext uri="{FF2B5EF4-FFF2-40B4-BE49-F238E27FC236}">
                <a16:creationId xmlns:a16="http://schemas.microsoft.com/office/drawing/2014/main" id="{AEFF2556-308D-D582-5CD3-6E0B65C7C8D1}"/>
              </a:ext>
            </a:extLst>
          </p:cNvPr>
          <p:cNvPicPr>
            <a:picLocks noChangeAspect="1"/>
          </p:cNvPicPr>
          <p:nvPr/>
        </p:nvPicPr>
        <p:blipFill>
          <a:blip r:embed="rId2"/>
          <a:stretch>
            <a:fillRect/>
          </a:stretch>
        </p:blipFill>
        <p:spPr>
          <a:xfrm>
            <a:off x="936033" y="1903021"/>
            <a:ext cx="10850579" cy="4273942"/>
          </a:xfrm>
          <a:prstGeom prst="rect">
            <a:avLst/>
          </a:prstGeom>
        </p:spPr>
      </p:pic>
      <p:sp>
        <p:nvSpPr>
          <p:cNvPr id="13" name="Slide Number Placeholder 12">
            <a:extLst>
              <a:ext uri="{FF2B5EF4-FFF2-40B4-BE49-F238E27FC236}">
                <a16:creationId xmlns:a16="http://schemas.microsoft.com/office/drawing/2014/main" id="{A4366857-F4B1-8BF0-35B6-BFAAC1037DAF}"/>
              </a:ext>
            </a:extLst>
          </p:cNvPr>
          <p:cNvSpPr>
            <a:spLocks noGrp="1"/>
          </p:cNvSpPr>
          <p:nvPr>
            <p:ph type="sldNum" sz="quarter" idx="12"/>
          </p:nvPr>
        </p:nvSpPr>
        <p:spPr/>
        <p:txBody>
          <a:bodyPr/>
          <a:lstStyle/>
          <a:p>
            <a:fld id="{6EABF7D1-49E2-4273-A22F-2540D2D4A087}" type="slidenum">
              <a:rPr lang="en-US" smtClean="0"/>
              <a:t>26</a:t>
            </a:fld>
            <a:endParaRPr lang="en-US"/>
          </a:p>
        </p:txBody>
      </p:sp>
    </p:spTree>
    <p:extLst>
      <p:ext uri="{BB962C8B-B14F-4D97-AF65-F5344CB8AC3E}">
        <p14:creationId xmlns:p14="http://schemas.microsoft.com/office/powerpoint/2010/main" val="397765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1FDE7C3-DEAC-494D-2585-7CEF12C28D78}"/>
              </a:ext>
            </a:extLst>
          </p:cNvPr>
          <p:cNvSpPr>
            <a:spLocks noGrp="1"/>
          </p:cNvSpPr>
          <p:nvPr>
            <p:ph type="sldNum" sz="quarter" idx="12"/>
          </p:nvPr>
        </p:nvSpPr>
        <p:spPr/>
        <p:txBody>
          <a:bodyPr/>
          <a:lstStyle/>
          <a:p>
            <a:fld id="{6EABF7D1-49E2-4273-A22F-2540D2D4A087}" type="slidenum">
              <a:rPr lang="en-US" smtClean="0"/>
              <a:t>27</a:t>
            </a:fld>
            <a:endParaRPr lang="en-US"/>
          </a:p>
        </p:txBody>
      </p:sp>
      <p:pic>
        <p:nvPicPr>
          <p:cNvPr id="6" name="Picture 5">
            <a:extLst>
              <a:ext uri="{FF2B5EF4-FFF2-40B4-BE49-F238E27FC236}">
                <a16:creationId xmlns:a16="http://schemas.microsoft.com/office/drawing/2014/main" id="{A41D7922-02A1-187F-3287-3BD2DF899329}"/>
              </a:ext>
            </a:extLst>
          </p:cNvPr>
          <p:cNvPicPr>
            <a:picLocks noChangeAspect="1"/>
          </p:cNvPicPr>
          <p:nvPr/>
        </p:nvPicPr>
        <p:blipFill>
          <a:blip r:embed="rId2"/>
          <a:stretch>
            <a:fillRect/>
          </a:stretch>
        </p:blipFill>
        <p:spPr>
          <a:xfrm>
            <a:off x="2055182" y="444181"/>
            <a:ext cx="7166310" cy="6235833"/>
          </a:xfrm>
          <a:prstGeom prst="rect">
            <a:avLst/>
          </a:prstGeom>
        </p:spPr>
      </p:pic>
    </p:spTree>
    <p:extLst>
      <p:ext uri="{BB962C8B-B14F-4D97-AF65-F5344CB8AC3E}">
        <p14:creationId xmlns:p14="http://schemas.microsoft.com/office/powerpoint/2010/main" val="4207560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DFEA804-D5A3-0C17-F2BA-A29F59401C1D}"/>
              </a:ext>
            </a:extLst>
          </p:cNvPr>
          <p:cNvSpPr>
            <a:spLocks noGrp="1"/>
          </p:cNvSpPr>
          <p:nvPr>
            <p:ph type="sldNum" sz="quarter" idx="12"/>
          </p:nvPr>
        </p:nvSpPr>
        <p:spPr/>
        <p:txBody>
          <a:bodyPr/>
          <a:lstStyle/>
          <a:p>
            <a:fld id="{6EABF7D1-49E2-4273-A22F-2540D2D4A087}" type="slidenum">
              <a:rPr lang="en-US" smtClean="0"/>
              <a:t>28</a:t>
            </a:fld>
            <a:endParaRPr lang="en-US"/>
          </a:p>
        </p:txBody>
      </p:sp>
      <p:pic>
        <p:nvPicPr>
          <p:cNvPr id="4" name="Picture 3">
            <a:extLst>
              <a:ext uri="{FF2B5EF4-FFF2-40B4-BE49-F238E27FC236}">
                <a16:creationId xmlns:a16="http://schemas.microsoft.com/office/drawing/2014/main" id="{7B912324-B9C5-449F-909E-3E5B48B184FB}"/>
              </a:ext>
            </a:extLst>
          </p:cNvPr>
          <p:cNvPicPr>
            <a:picLocks noChangeAspect="1"/>
          </p:cNvPicPr>
          <p:nvPr/>
        </p:nvPicPr>
        <p:blipFill>
          <a:blip r:embed="rId2"/>
          <a:stretch>
            <a:fillRect/>
          </a:stretch>
        </p:blipFill>
        <p:spPr>
          <a:xfrm>
            <a:off x="1690510" y="297853"/>
            <a:ext cx="7933938" cy="6423622"/>
          </a:xfrm>
          <a:prstGeom prst="rect">
            <a:avLst/>
          </a:prstGeom>
        </p:spPr>
      </p:pic>
    </p:spTree>
    <p:extLst>
      <p:ext uri="{BB962C8B-B14F-4D97-AF65-F5344CB8AC3E}">
        <p14:creationId xmlns:p14="http://schemas.microsoft.com/office/powerpoint/2010/main" val="4080427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754F1A-CAB5-07F9-5927-54572E7804B0}"/>
              </a:ext>
            </a:extLst>
          </p:cNvPr>
          <p:cNvSpPr>
            <a:spLocks noGrp="1"/>
          </p:cNvSpPr>
          <p:nvPr>
            <p:ph type="sldNum" sz="quarter" idx="12"/>
          </p:nvPr>
        </p:nvSpPr>
        <p:spPr/>
        <p:txBody>
          <a:bodyPr/>
          <a:lstStyle/>
          <a:p>
            <a:fld id="{6EABF7D1-49E2-4273-A22F-2540D2D4A087}" type="slidenum">
              <a:rPr lang="en-US" smtClean="0"/>
              <a:t>29</a:t>
            </a:fld>
            <a:endParaRPr lang="en-US"/>
          </a:p>
        </p:txBody>
      </p:sp>
      <p:pic>
        <p:nvPicPr>
          <p:cNvPr id="4" name="Picture 3">
            <a:extLst>
              <a:ext uri="{FF2B5EF4-FFF2-40B4-BE49-F238E27FC236}">
                <a16:creationId xmlns:a16="http://schemas.microsoft.com/office/drawing/2014/main" id="{B9DDC0CF-1301-133E-0BD5-83555DB3AE7B}"/>
              </a:ext>
            </a:extLst>
          </p:cNvPr>
          <p:cNvPicPr>
            <a:picLocks noChangeAspect="1"/>
          </p:cNvPicPr>
          <p:nvPr/>
        </p:nvPicPr>
        <p:blipFill>
          <a:blip r:embed="rId2"/>
          <a:stretch>
            <a:fillRect/>
          </a:stretch>
        </p:blipFill>
        <p:spPr>
          <a:xfrm>
            <a:off x="2186551" y="332578"/>
            <a:ext cx="6945949" cy="6206334"/>
          </a:xfrm>
          <a:prstGeom prst="rect">
            <a:avLst/>
          </a:prstGeom>
        </p:spPr>
      </p:pic>
    </p:spTree>
    <p:extLst>
      <p:ext uri="{BB962C8B-B14F-4D97-AF65-F5344CB8AC3E}">
        <p14:creationId xmlns:p14="http://schemas.microsoft.com/office/powerpoint/2010/main" val="487021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Content Placeholder 2">
            <a:extLst>
              <a:ext uri="{FF2B5EF4-FFF2-40B4-BE49-F238E27FC236}">
                <a16:creationId xmlns:a16="http://schemas.microsoft.com/office/drawing/2014/main" id="{00FC830F-DFD4-4A81-93F8-B2CE80237B20}"/>
              </a:ext>
            </a:extLst>
          </p:cNvPr>
          <p:cNvSpPr>
            <a:spLocks noGrp="1"/>
          </p:cNvSpPr>
          <p:nvPr>
            <p:ph idx="1"/>
          </p:nvPr>
        </p:nvSpPr>
        <p:spPr>
          <a:xfrm>
            <a:off x="944217" y="1003851"/>
            <a:ext cx="10099071" cy="4485861"/>
          </a:xfrm>
        </p:spPr>
        <p:txBody>
          <a:bodyPr/>
          <a:lstStyle/>
          <a:p>
            <a:r>
              <a:rPr lang="en-US" altLang="en-US" dirty="0"/>
              <a:t>Program </a:t>
            </a:r>
            <a:r>
              <a:rPr lang="en-US" altLang="en-US" dirty="0" err="1"/>
              <a:t>dinamis</a:t>
            </a:r>
            <a:r>
              <a:rPr lang="en-US" altLang="en-US" dirty="0"/>
              <a:t> </a:t>
            </a:r>
            <a:r>
              <a:rPr lang="en-US" altLang="en-US" dirty="0" err="1"/>
              <a:t>digunakan</a:t>
            </a:r>
            <a:r>
              <a:rPr lang="en-US" altLang="en-US" dirty="0"/>
              <a:t> </a:t>
            </a:r>
            <a:r>
              <a:rPr lang="en-US" altLang="en-US" dirty="0" err="1"/>
              <a:t>untuk</a:t>
            </a:r>
            <a:r>
              <a:rPr lang="en-US" altLang="en-US" dirty="0"/>
              <a:t> </a:t>
            </a:r>
            <a:r>
              <a:rPr lang="en-US" altLang="en-US" dirty="0" err="1"/>
              <a:t>menyelesaikan</a:t>
            </a:r>
            <a:r>
              <a:rPr lang="en-US" altLang="en-US" dirty="0"/>
              <a:t> </a:t>
            </a:r>
            <a:r>
              <a:rPr lang="en-US" altLang="en-US" dirty="0" err="1"/>
              <a:t>persoalan-persoalan</a:t>
            </a:r>
            <a:r>
              <a:rPr lang="en-US" altLang="en-US" dirty="0"/>
              <a:t> </a:t>
            </a:r>
            <a:r>
              <a:rPr lang="en-US" altLang="en-US" dirty="0" err="1"/>
              <a:t>optimasi</a:t>
            </a:r>
            <a:r>
              <a:rPr lang="en-US" altLang="en-US" dirty="0"/>
              <a:t> (</a:t>
            </a:r>
            <a:r>
              <a:rPr lang="en-US" altLang="en-US" dirty="0" err="1"/>
              <a:t>maksimasi</a:t>
            </a:r>
            <a:r>
              <a:rPr lang="en-US" altLang="en-US" dirty="0"/>
              <a:t> </a:t>
            </a:r>
            <a:r>
              <a:rPr lang="en-US" altLang="en-US" dirty="0" err="1"/>
              <a:t>atau</a:t>
            </a:r>
            <a:r>
              <a:rPr lang="en-US" altLang="en-US" dirty="0"/>
              <a:t> </a:t>
            </a:r>
            <a:r>
              <a:rPr lang="en-US" altLang="en-US" dirty="0" err="1"/>
              <a:t>minimisasi</a:t>
            </a:r>
            <a:r>
              <a:rPr lang="en-US" altLang="en-US" dirty="0"/>
              <a:t>)</a:t>
            </a:r>
          </a:p>
          <a:p>
            <a:endParaRPr lang="en-US" altLang="en-US" dirty="0"/>
          </a:p>
          <a:p>
            <a:r>
              <a:rPr lang="en-US" altLang="en-US" dirty="0" err="1"/>
              <a:t>Perbedaan</a:t>
            </a:r>
            <a:r>
              <a:rPr lang="en-US" altLang="en-US" dirty="0"/>
              <a:t> </a:t>
            </a:r>
            <a:r>
              <a:rPr lang="en-US" altLang="en-US" dirty="0" err="1"/>
              <a:t>Algoritma</a:t>
            </a:r>
            <a:r>
              <a:rPr lang="en-US" altLang="en-US" dirty="0"/>
              <a:t> </a:t>
            </a:r>
            <a:r>
              <a:rPr lang="en-US" altLang="en-US" i="1" dirty="0"/>
              <a:t>Greedy</a:t>
            </a:r>
            <a:r>
              <a:rPr lang="en-US" altLang="en-US" dirty="0"/>
              <a:t> </a:t>
            </a:r>
            <a:r>
              <a:rPr lang="en-US" altLang="en-US" dirty="0" err="1"/>
              <a:t>dengan</a:t>
            </a:r>
            <a:r>
              <a:rPr lang="en-US" altLang="en-US" dirty="0"/>
              <a:t> Program </a:t>
            </a:r>
            <a:r>
              <a:rPr lang="en-US" altLang="en-US" dirty="0" err="1"/>
              <a:t>Dinamis</a:t>
            </a:r>
            <a:r>
              <a:rPr lang="en-US" altLang="en-US" dirty="0"/>
              <a:t>:</a:t>
            </a:r>
          </a:p>
          <a:p>
            <a:pPr>
              <a:buFontTx/>
              <a:buNone/>
            </a:pPr>
            <a:r>
              <a:rPr lang="en-US" altLang="en-US" dirty="0"/>
              <a:t>	</a:t>
            </a:r>
            <a:r>
              <a:rPr lang="en-US" altLang="en-US" dirty="0">
                <a:sym typeface="Wingdings" panose="05000000000000000000" pitchFamily="2" charset="2"/>
              </a:rPr>
              <a:t> </a:t>
            </a:r>
            <a:r>
              <a:rPr lang="en-US" altLang="en-US" b="1" dirty="0">
                <a:sym typeface="Wingdings" panose="05000000000000000000" pitchFamily="2" charset="2"/>
              </a:rPr>
              <a:t>Greedy</a:t>
            </a:r>
            <a:r>
              <a:rPr lang="en-US" altLang="en-US" dirty="0">
                <a:sym typeface="Wingdings" panose="05000000000000000000" pitchFamily="2" charset="2"/>
              </a:rPr>
              <a:t>: </a:t>
            </a:r>
            <a:r>
              <a:rPr lang="en-US" altLang="en-US" dirty="0" err="1">
                <a:sym typeface="Wingdings" panose="05000000000000000000" pitchFamily="2" charset="2"/>
              </a:rPr>
              <a:t>hanya</a:t>
            </a:r>
            <a:r>
              <a:rPr lang="en-US" altLang="en-US" dirty="0">
                <a:sym typeface="Wingdings" panose="05000000000000000000" pitchFamily="2" charset="2"/>
              </a:rPr>
              <a:t> </a:t>
            </a:r>
            <a:r>
              <a:rPr lang="en-US" altLang="en-US" dirty="0" err="1">
                <a:sym typeface="Wingdings" panose="05000000000000000000" pitchFamily="2" charset="2"/>
              </a:rPr>
              <a:t>satu</a:t>
            </a:r>
            <a:r>
              <a:rPr lang="en-US" altLang="en-US" dirty="0">
                <a:sym typeface="Wingdings" panose="05000000000000000000" pitchFamily="2" charset="2"/>
              </a:rPr>
              <a:t> </a:t>
            </a:r>
            <a:r>
              <a:rPr lang="en-US" altLang="en-US" dirty="0" err="1">
                <a:sym typeface="Wingdings" panose="05000000000000000000" pitchFamily="2" charset="2"/>
              </a:rPr>
              <a:t>rangkaian</a:t>
            </a:r>
            <a:r>
              <a:rPr lang="en-US" altLang="en-US" dirty="0">
                <a:sym typeface="Wingdings" panose="05000000000000000000" pitchFamily="2" charset="2"/>
              </a:rPr>
              <a:t> </a:t>
            </a:r>
            <a:r>
              <a:rPr lang="en-US" altLang="en-US" dirty="0" err="1">
                <a:sym typeface="Wingdings" panose="05000000000000000000" pitchFamily="2" charset="2"/>
              </a:rPr>
              <a:t>keputusan</a:t>
            </a:r>
            <a:r>
              <a:rPr lang="en-US" altLang="en-US" dirty="0">
                <a:sym typeface="Wingdings" panose="05000000000000000000" pitchFamily="2" charset="2"/>
              </a:rPr>
              <a:t> yang </a:t>
            </a:r>
            <a:r>
              <a:rPr lang="en-US" altLang="en-US" dirty="0" err="1">
                <a:sym typeface="Wingdings" panose="05000000000000000000" pitchFamily="2" charset="2"/>
              </a:rPr>
              <a:t>dihasilkan</a:t>
            </a:r>
            <a:endParaRPr lang="en-US" altLang="en-US" dirty="0">
              <a:sym typeface="Wingdings" panose="05000000000000000000" pitchFamily="2" charset="2"/>
            </a:endParaRPr>
          </a:p>
          <a:p>
            <a:pPr>
              <a:buFontTx/>
              <a:buNone/>
            </a:pPr>
            <a:endParaRPr lang="en-US" altLang="en-US" dirty="0">
              <a:sym typeface="Wingdings" panose="05000000000000000000" pitchFamily="2" charset="2"/>
            </a:endParaRPr>
          </a:p>
          <a:p>
            <a:pPr>
              <a:buFontTx/>
              <a:buNone/>
            </a:pPr>
            <a:r>
              <a:rPr lang="en-US" altLang="en-US" dirty="0">
                <a:sym typeface="Wingdings" panose="05000000000000000000" pitchFamily="2" charset="2"/>
              </a:rPr>
              <a:t>	 </a:t>
            </a:r>
            <a:r>
              <a:rPr lang="en-US" altLang="en-US" b="1" dirty="0">
                <a:sym typeface="Wingdings" panose="05000000000000000000" pitchFamily="2" charset="2"/>
              </a:rPr>
              <a:t>Program </a:t>
            </a:r>
            <a:r>
              <a:rPr lang="en-US" altLang="en-US" b="1" dirty="0" err="1">
                <a:sym typeface="Wingdings" panose="05000000000000000000" pitchFamily="2" charset="2"/>
              </a:rPr>
              <a:t>dinamis</a:t>
            </a:r>
            <a:r>
              <a:rPr lang="en-US" altLang="en-US" dirty="0">
                <a:sym typeface="Wingdings" panose="05000000000000000000" pitchFamily="2" charset="2"/>
              </a:rPr>
              <a:t>: </a:t>
            </a:r>
            <a:r>
              <a:rPr lang="en-US" altLang="en-US" dirty="0" err="1">
                <a:sym typeface="Wingdings" panose="05000000000000000000" pitchFamily="2" charset="2"/>
              </a:rPr>
              <a:t>lebih</a:t>
            </a:r>
            <a:r>
              <a:rPr lang="en-US" altLang="en-US" dirty="0">
                <a:sym typeface="Wingdings" panose="05000000000000000000" pitchFamily="2" charset="2"/>
              </a:rPr>
              <a:t> </a:t>
            </a:r>
            <a:r>
              <a:rPr lang="en-US" altLang="en-US" dirty="0" err="1">
                <a:sym typeface="Wingdings" panose="05000000000000000000" pitchFamily="2" charset="2"/>
              </a:rPr>
              <a:t>dari</a:t>
            </a:r>
            <a:r>
              <a:rPr lang="en-US" altLang="en-US" dirty="0">
                <a:sym typeface="Wingdings" panose="05000000000000000000" pitchFamily="2" charset="2"/>
              </a:rPr>
              <a:t> </a:t>
            </a:r>
            <a:r>
              <a:rPr lang="en-US" altLang="en-US" dirty="0" err="1">
                <a:sym typeface="Wingdings" panose="05000000000000000000" pitchFamily="2" charset="2"/>
              </a:rPr>
              <a:t>satu</a:t>
            </a:r>
            <a:r>
              <a:rPr lang="en-US" altLang="en-US" dirty="0">
                <a:sym typeface="Wingdings" panose="05000000000000000000" pitchFamily="2" charset="2"/>
              </a:rPr>
              <a:t> </a:t>
            </a:r>
            <a:r>
              <a:rPr lang="en-US" altLang="en-US" dirty="0" err="1">
                <a:sym typeface="Wingdings" panose="05000000000000000000" pitchFamily="2" charset="2"/>
              </a:rPr>
              <a:t>rangkaian</a:t>
            </a:r>
            <a:r>
              <a:rPr lang="en-US" altLang="en-US" dirty="0">
                <a:sym typeface="Wingdings" panose="05000000000000000000" pitchFamily="2" charset="2"/>
              </a:rPr>
              <a:t> </a:t>
            </a:r>
            <a:r>
              <a:rPr lang="en-US" altLang="en-US" dirty="0" err="1">
                <a:sym typeface="Wingdings" panose="05000000000000000000" pitchFamily="2" charset="2"/>
              </a:rPr>
              <a:t>keputusan</a:t>
            </a:r>
            <a:r>
              <a:rPr lang="en-US" altLang="en-US" dirty="0">
                <a:sym typeface="Wingdings" panose="05000000000000000000" pitchFamily="2" charset="2"/>
              </a:rPr>
              <a:t> yang </a:t>
            </a:r>
            <a:r>
              <a:rPr lang="en-US" altLang="en-US" dirty="0" err="1">
                <a:sym typeface="Wingdings" panose="05000000000000000000" pitchFamily="2" charset="2"/>
              </a:rPr>
              <a:t>dipertimbangkan</a:t>
            </a:r>
            <a:r>
              <a:rPr lang="en-US" altLang="en-US" dirty="0">
                <a:sym typeface="Wingdings" panose="05000000000000000000" pitchFamily="2" charset="2"/>
              </a:rPr>
              <a:t>.</a:t>
            </a:r>
          </a:p>
          <a:p>
            <a:pPr>
              <a:buFontTx/>
              <a:buNone/>
            </a:pPr>
            <a:endParaRPr lang="en-US" altLang="en-US" dirty="0">
              <a:sym typeface="Wingdings" panose="05000000000000000000" pitchFamily="2" charset="2"/>
            </a:endParaRPr>
          </a:p>
          <a:p>
            <a:endParaRPr lang="en-US" altLang="en-US" dirty="0"/>
          </a:p>
        </p:txBody>
      </p:sp>
      <p:sp>
        <p:nvSpPr>
          <p:cNvPr id="8195" name="Slide Number Placeholder 3">
            <a:extLst>
              <a:ext uri="{FF2B5EF4-FFF2-40B4-BE49-F238E27FC236}">
                <a16:creationId xmlns:a16="http://schemas.microsoft.com/office/drawing/2014/main" id="{632475C7-8764-4F50-ACD1-28EDF859177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FE7225D-B203-4D49-BD41-5E647BB3110C}" type="slidenum">
              <a:rPr lang="en-US" altLang="en-US" sz="1400"/>
              <a:pPr>
                <a:spcBef>
                  <a:spcPct val="0"/>
                </a:spcBef>
                <a:buFontTx/>
                <a:buNone/>
              </a:pPr>
              <a:t>3</a:t>
            </a:fld>
            <a:endParaRPr lang="en-US" altLang="en-US" sz="14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E15E-7BAF-4F8F-8D78-16AC82588E65}"/>
              </a:ext>
            </a:extLst>
          </p:cNvPr>
          <p:cNvSpPr>
            <a:spLocks noGrp="1"/>
          </p:cNvSpPr>
          <p:nvPr>
            <p:ph type="title"/>
          </p:nvPr>
        </p:nvSpPr>
        <p:spPr/>
        <p:txBody>
          <a:bodyPr/>
          <a:lstStyle/>
          <a:p>
            <a:r>
              <a:rPr lang="en-US" dirty="0" err="1"/>
              <a:t>Latihan</a:t>
            </a:r>
            <a:endParaRPr lang="en-US" dirty="0"/>
          </a:p>
        </p:txBody>
      </p:sp>
      <p:sp>
        <p:nvSpPr>
          <p:cNvPr id="3" name="Content Placeholder 2">
            <a:extLst>
              <a:ext uri="{FF2B5EF4-FFF2-40B4-BE49-F238E27FC236}">
                <a16:creationId xmlns:a16="http://schemas.microsoft.com/office/drawing/2014/main" id="{CF35FF08-7D06-42BB-AA40-51E425935A02}"/>
              </a:ext>
            </a:extLst>
          </p:cNvPr>
          <p:cNvSpPr>
            <a:spLocks noGrp="1"/>
          </p:cNvSpPr>
          <p:nvPr>
            <p:ph idx="1"/>
          </p:nvPr>
        </p:nvSpPr>
        <p:spPr>
          <a:xfrm>
            <a:off x="838199" y="1825625"/>
            <a:ext cx="10914413" cy="4351338"/>
          </a:xfrm>
        </p:spPr>
        <p:txBody>
          <a:bodyPr>
            <a:normAutofit/>
          </a:bodyPr>
          <a:lstStyle/>
          <a:p>
            <a:pPr marL="514350" indent="-514350">
              <a:buFont typeface="+mj-lt"/>
              <a:buAutoNum type="arabicPeriod"/>
            </a:pPr>
            <a:r>
              <a:rPr lang="en-US" sz="2400" dirty="0" err="1"/>
              <a:t>Selesaikan</a:t>
            </a:r>
            <a:r>
              <a:rPr lang="en-US" sz="2400" dirty="0"/>
              <a:t> </a:t>
            </a:r>
            <a:r>
              <a:rPr lang="en-US" sz="2400" dirty="0" err="1"/>
              <a:t>persoalan</a:t>
            </a:r>
            <a:r>
              <a:rPr lang="en-US" sz="2400" dirty="0"/>
              <a:t> </a:t>
            </a:r>
            <a:r>
              <a:rPr lang="en-US" sz="2400" i="1" dirty="0"/>
              <a:t>shortest path </a:t>
            </a:r>
            <a:r>
              <a:rPr lang="en-US" sz="2400" dirty="0" err="1"/>
              <a:t>tersebut</a:t>
            </a:r>
            <a:r>
              <a:rPr lang="en-US" sz="2400" dirty="0"/>
              <a:t> </a:t>
            </a:r>
            <a:r>
              <a:rPr lang="en-US" sz="2400" dirty="0" err="1"/>
              <a:t>dengan</a:t>
            </a:r>
            <a:r>
              <a:rPr lang="en-US" sz="2400" dirty="0"/>
              <a:t> program </a:t>
            </a:r>
            <a:r>
              <a:rPr lang="en-US" sz="2400" dirty="0" err="1"/>
              <a:t>dinamis</a:t>
            </a:r>
            <a:r>
              <a:rPr lang="en-US" sz="2400" dirty="0"/>
              <a:t> </a:t>
            </a:r>
            <a:r>
              <a:rPr lang="en-US" sz="2400" dirty="0" err="1"/>
              <a:t>mundur</a:t>
            </a:r>
            <a:r>
              <a:rPr lang="en-US" sz="2400" dirty="0"/>
              <a:t>.</a:t>
            </a:r>
          </a:p>
          <a:p>
            <a:pPr marL="514350" indent="-514350">
              <a:buFont typeface="+mj-lt"/>
              <a:buAutoNum type="arabicPeriod"/>
            </a:pPr>
            <a:endParaRPr lang="en-US" sz="2400" dirty="0"/>
          </a:p>
          <a:p>
            <a:pPr marL="514350" indent="-514350">
              <a:buFont typeface="+mj-lt"/>
              <a:buAutoNum type="arabicPeriod"/>
            </a:pPr>
            <a:r>
              <a:rPr lang="en-US" sz="2400" dirty="0" err="1"/>
              <a:t>Carilah</a:t>
            </a:r>
            <a:r>
              <a:rPr lang="en-US" sz="2400" dirty="0"/>
              <a:t> </a:t>
            </a:r>
            <a:r>
              <a:rPr lang="en-US" sz="2400" dirty="0" err="1"/>
              <a:t>lintasan</a:t>
            </a:r>
            <a:r>
              <a:rPr lang="en-US" sz="2400" dirty="0"/>
              <a:t> </a:t>
            </a:r>
            <a:r>
              <a:rPr lang="en-US" sz="2400" dirty="0" err="1"/>
              <a:t>terpendek</a:t>
            </a:r>
            <a:r>
              <a:rPr lang="en-US" sz="2400" dirty="0"/>
              <a:t> </a:t>
            </a:r>
            <a:r>
              <a:rPr lang="en-US" sz="2400" dirty="0" err="1"/>
              <a:t>dari</a:t>
            </a:r>
            <a:r>
              <a:rPr lang="en-US" sz="2400" dirty="0"/>
              <a:t>  1 </a:t>
            </a:r>
            <a:r>
              <a:rPr lang="en-US" sz="2400" dirty="0" err="1"/>
              <a:t>ke</a:t>
            </a:r>
            <a:r>
              <a:rPr lang="en-US" sz="2400" dirty="0"/>
              <a:t> 6 pada </a:t>
            </a:r>
            <a:r>
              <a:rPr lang="en-US" sz="2400" dirty="0" err="1"/>
              <a:t>graf</a:t>
            </a:r>
            <a:r>
              <a:rPr lang="en-US" sz="2400" dirty="0"/>
              <a:t> (a) dan </a:t>
            </a:r>
            <a:r>
              <a:rPr lang="en-US" sz="2400" dirty="0" err="1"/>
              <a:t>dari</a:t>
            </a:r>
            <a:r>
              <a:rPr lang="en-US" sz="2400" dirty="0"/>
              <a:t> d </a:t>
            </a:r>
            <a:r>
              <a:rPr lang="en-US" sz="2400" dirty="0" err="1"/>
              <a:t>ke</a:t>
            </a:r>
            <a:r>
              <a:rPr lang="en-US" sz="2400" dirty="0"/>
              <a:t> k pada </a:t>
            </a:r>
            <a:r>
              <a:rPr lang="en-US" sz="2400" dirty="0" err="1"/>
              <a:t>graf</a:t>
            </a:r>
            <a:r>
              <a:rPr lang="en-US" sz="2400" dirty="0"/>
              <a:t> (b):</a:t>
            </a:r>
          </a:p>
        </p:txBody>
      </p:sp>
      <p:pic>
        <p:nvPicPr>
          <p:cNvPr id="4" name="Picture 3">
            <a:extLst>
              <a:ext uri="{FF2B5EF4-FFF2-40B4-BE49-F238E27FC236}">
                <a16:creationId xmlns:a16="http://schemas.microsoft.com/office/drawing/2014/main" id="{872A8633-55B2-4662-B38B-E44614C4553E}"/>
              </a:ext>
            </a:extLst>
          </p:cNvPr>
          <p:cNvPicPr>
            <a:picLocks noChangeAspect="1"/>
          </p:cNvPicPr>
          <p:nvPr/>
        </p:nvPicPr>
        <p:blipFill>
          <a:blip r:embed="rId2"/>
          <a:stretch>
            <a:fillRect/>
          </a:stretch>
        </p:blipFill>
        <p:spPr>
          <a:xfrm>
            <a:off x="1038717" y="3429000"/>
            <a:ext cx="4688289" cy="2633870"/>
          </a:xfrm>
          <a:prstGeom prst="rect">
            <a:avLst/>
          </a:prstGeom>
        </p:spPr>
      </p:pic>
      <p:pic>
        <p:nvPicPr>
          <p:cNvPr id="6" name="Picture 5" descr="A women who is looking at the camera&#10;&#10;Description automatically generated">
            <a:extLst>
              <a:ext uri="{FF2B5EF4-FFF2-40B4-BE49-F238E27FC236}">
                <a16:creationId xmlns:a16="http://schemas.microsoft.com/office/drawing/2014/main" id="{464CE7B5-400F-4390-BE17-807AF78D4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1590" y="3101628"/>
            <a:ext cx="5481022" cy="3288613"/>
          </a:xfrm>
          <a:prstGeom prst="rect">
            <a:avLst/>
          </a:prstGeom>
        </p:spPr>
      </p:pic>
      <p:sp>
        <p:nvSpPr>
          <p:cNvPr id="7" name="TextBox 6">
            <a:extLst>
              <a:ext uri="{FF2B5EF4-FFF2-40B4-BE49-F238E27FC236}">
                <a16:creationId xmlns:a16="http://schemas.microsoft.com/office/drawing/2014/main" id="{F4163047-829E-4A03-917E-D478DCD6AA6C}"/>
              </a:ext>
            </a:extLst>
          </p:cNvPr>
          <p:cNvSpPr txBox="1"/>
          <p:nvPr/>
        </p:nvSpPr>
        <p:spPr>
          <a:xfrm>
            <a:off x="3039962" y="6205575"/>
            <a:ext cx="824948" cy="461665"/>
          </a:xfrm>
          <a:prstGeom prst="rect">
            <a:avLst/>
          </a:prstGeom>
          <a:noFill/>
        </p:spPr>
        <p:txBody>
          <a:bodyPr wrap="square" rtlCol="0">
            <a:spAutoFit/>
          </a:bodyPr>
          <a:lstStyle/>
          <a:p>
            <a:r>
              <a:rPr lang="en-US" sz="2400" dirty="0"/>
              <a:t>(a</a:t>
            </a:r>
            <a:r>
              <a:rPr lang="en-US" dirty="0"/>
              <a:t>)</a:t>
            </a:r>
          </a:p>
        </p:txBody>
      </p:sp>
      <p:sp>
        <p:nvSpPr>
          <p:cNvPr id="9" name="TextBox 8">
            <a:extLst>
              <a:ext uri="{FF2B5EF4-FFF2-40B4-BE49-F238E27FC236}">
                <a16:creationId xmlns:a16="http://schemas.microsoft.com/office/drawing/2014/main" id="{3C25ABE6-944E-440F-B4E4-EA58E778AD19}"/>
              </a:ext>
            </a:extLst>
          </p:cNvPr>
          <p:cNvSpPr txBox="1"/>
          <p:nvPr/>
        </p:nvSpPr>
        <p:spPr>
          <a:xfrm>
            <a:off x="9012101" y="6216100"/>
            <a:ext cx="824948" cy="461665"/>
          </a:xfrm>
          <a:prstGeom prst="rect">
            <a:avLst/>
          </a:prstGeom>
          <a:noFill/>
        </p:spPr>
        <p:txBody>
          <a:bodyPr wrap="square" rtlCol="0">
            <a:spAutoFit/>
          </a:bodyPr>
          <a:lstStyle/>
          <a:p>
            <a:r>
              <a:rPr lang="en-US" sz="2400" dirty="0"/>
              <a:t>(b</a:t>
            </a:r>
            <a:r>
              <a:rPr lang="en-US" dirty="0"/>
              <a:t>)</a:t>
            </a:r>
          </a:p>
        </p:txBody>
      </p:sp>
      <p:sp>
        <p:nvSpPr>
          <p:cNvPr id="5" name="Slide Number Placeholder 4">
            <a:extLst>
              <a:ext uri="{FF2B5EF4-FFF2-40B4-BE49-F238E27FC236}">
                <a16:creationId xmlns:a16="http://schemas.microsoft.com/office/drawing/2014/main" id="{53A069E3-7209-C6D9-D09C-9C6B453E7714}"/>
              </a:ext>
            </a:extLst>
          </p:cNvPr>
          <p:cNvSpPr>
            <a:spLocks noGrp="1"/>
          </p:cNvSpPr>
          <p:nvPr>
            <p:ph type="sldNum" sz="quarter" idx="12"/>
          </p:nvPr>
        </p:nvSpPr>
        <p:spPr/>
        <p:txBody>
          <a:bodyPr/>
          <a:lstStyle/>
          <a:p>
            <a:fld id="{6EABF7D1-49E2-4273-A22F-2540D2D4A087}" type="slidenum">
              <a:rPr lang="en-US" smtClean="0"/>
              <a:t>30</a:t>
            </a:fld>
            <a:endParaRPr lang="en-US"/>
          </a:p>
        </p:txBody>
      </p:sp>
    </p:spTree>
    <p:extLst>
      <p:ext uri="{BB962C8B-B14F-4D97-AF65-F5344CB8AC3E}">
        <p14:creationId xmlns:p14="http://schemas.microsoft.com/office/powerpoint/2010/main" val="41643581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3333EED7-33F5-4119-B090-6C85A7DEF92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1D80B71-4467-4A18-B4F0-D947584D3EC2}" type="slidenum">
              <a:rPr lang="en-US" altLang="en-US" sz="1400"/>
              <a:pPr>
                <a:spcBef>
                  <a:spcPct val="0"/>
                </a:spcBef>
                <a:buFontTx/>
                <a:buNone/>
              </a:pPr>
              <a:t>31</a:t>
            </a:fld>
            <a:endParaRPr lang="en-US" altLang="en-US" sz="1400" dirty="0"/>
          </a:p>
        </p:txBody>
      </p:sp>
      <p:sp>
        <p:nvSpPr>
          <p:cNvPr id="41987" name="Rectangle 2">
            <a:extLst>
              <a:ext uri="{FF2B5EF4-FFF2-40B4-BE49-F238E27FC236}">
                <a16:creationId xmlns:a16="http://schemas.microsoft.com/office/drawing/2014/main" id="{01E65A53-EC48-4D53-B6CC-3545D10D6BBA}"/>
              </a:ext>
            </a:extLst>
          </p:cNvPr>
          <p:cNvSpPr>
            <a:spLocks noGrp="1" noChangeArrowheads="1"/>
          </p:cNvSpPr>
          <p:nvPr>
            <p:ph type="title"/>
          </p:nvPr>
        </p:nvSpPr>
        <p:spPr/>
        <p:txBody>
          <a:bodyPr/>
          <a:lstStyle/>
          <a:p>
            <a:pPr eaLnBrk="1" hangingPunct="1"/>
            <a:r>
              <a:rPr lang="en-US" altLang="en-US" b="1" dirty="0" err="1"/>
              <a:t>Persoalan</a:t>
            </a:r>
            <a:r>
              <a:rPr lang="en-US" altLang="en-US" b="1" dirty="0"/>
              <a:t> 2: </a:t>
            </a:r>
            <a:r>
              <a:rPr lang="en-US" altLang="en-US" b="1" i="1" dirty="0"/>
              <a:t>Integer</a:t>
            </a:r>
            <a:r>
              <a:rPr lang="en-US" altLang="en-US" b="1" dirty="0"/>
              <a:t> </a:t>
            </a:r>
            <a:r>
              <a:rPr lang="en-US" altLang="en-US" b="1" i="1" dirty="0"/>
              <a:t>Knapsack</a:t>
            </a:r>
          </a:p>
        </p:txBody>
      </p:sp>
      <p:sp>
        <p:nvSpPr>
          <p:cNvPr id="41988" name="Rectangle 3">
            <a:extLst>
              <a:ext uri="{FF2B5EF4-FFF2-40B4-BE49-F238E27FC236}">
                <a16:creationId xmlns:a16="http://schemas.microsoft.com/office/drawing/2014/main" id="{378DBA16-44E5-4C6A-8091-8F07700D99E3}"/>
              </a:ext>
            </a:extLst>
          </p:cNvPr>
          <p:cNvSpPr>
            <a:spLocks noGrp="1" noChangeArrowheads="1"/>
          </p:cNvSpPr>
          <p:nvPr>
            <p:ph type="body" idx="1"/>
          </p:nvPr>
        </p:nvSpPr>
        <p:spPr>
          <a:xfrm>
            <a:off x="838200" y="1690688"/>
            <a:ext cx="6556513" cy="4351338"/>
          </a:xfrm>
        </p:spPr>
        <p:txBody>
          <a:bodyPr/>
          <a:lstStyle/>
          <a:p>
            <a:pPr marL="0" indent="0">
              <a:buNone/>
            </a:pPr>
            <a:r>
              <a:rPr lang="en-US" altLang="en-US" dirty="0" err="1"/>
              <a:t>Diberikan</a:t>
            </a:r>
            <a:r>
              <a:rPr lang="en-US" altLang="en-US" dirty="0"/>
              <a:t> </a:t>
            </a:r>
            <a:r>
              <a:rPr lang="en-US" altLang="en-US" dirty="0" err="1"/>
              <a:t>sebuah</a:t>
            </a:r>
            <a:r>
              <a:rPr lang="en-US" altLang="en-US" dirty="0"/>
              <a:t> </a:t>
            </a:r>
            <a:r>
              <a:rPr lang="en-US" altLang="en-US" i="1" dirty="0"/>
              <a:t>knapsack</a:t>
            </a:r>
            <a:r>
              <a:rPr lang="en-US" altLang="en-US" dirty="0"/>
              <a:t> </a:t>
            </a:r>
            <a:r>
              <a:rPr lang="en-US" altLang="en-US" dirty="0" err="1"/>
              <a:t>dengan</a:t>
            </a:r>
            <a:r>
              <a:rPr lang="en-US" altLang="en-US" dirty="0"/>
              <a:t> </a:t>
            </a:r>
            <a:r>
              <a:rPr lang="en-US" altLang="en-US" dirty="0" err="1"/>
              <a:t>kapasitas</a:t>
            </a:r>
            <a:r>
              <a:rPr lang="en-US" altLang="en-US" dirty="0"/>
              <a:t> </a:t>
            </a:r>
            <a:r>
              <a:rPr lang="en-US" altLang="en-US" i="1" dirty="0"/>
              <a:t>M</a:t>
            </a:r>
            <a:r>
              <a:rPr lang="en-US" altLang="en-US" dirty="0"/>
              <a:t>. </a:t>
            </a:r>
            <a:r>
              <a:rPr lang="en-US" altLang="en-US" dirty="0" err="1"/>
              <a:t>Terdapat</a:t>
            </a:r>
            <a:r>
              <a:rPr lang="en-US" altLang="en-US" dirty="0"/>
              <a:t> </a:t>
            </a:r>
            <a:r>
              <a:rPr lang="en-US" altLang="en-US" i="1" dirty="0"/>
              <a:t>n</a:t>
            </a:r>
            <a:r>
              <a:rPr lang="en-US" altLang="en-US" dirty="0"/>
              <a:t> </a:t>
            </a:r>
            <a:r>
              <a:rPr lang="en-US" altLang="en-US" dirty="0" err="1"/>
              <a:t>buah</a:t>
            </a:r>
            <a:r>
              <a:rPr lang="en-US" altLang="en-US" dirty="0"/>
              <a:t> </a:t>
            </a:r>
            <a:r>
              <a:rPr lang="en-US" altLang="en-US" dirty="0" err="1"/>
              <a:t>objek</a:t>
            </a:r>
            <a:r>
              <a:rPr lang="en-US" altLang="en-US" dirty="0"/>
              <a:t>, </a:t>
            </a:r>
            <a:r>
              <a:rPr lang="en-US" altLang="en-US" dirty="0" err="1"/>
              <a:t>setiap</a:t>
            </a:r>
            <a:r>
              <a:rPr lang="en-US" altLang="en-US" dirty="0"/>
              <a:t> </a:t>
            </a:r>
            <a:r>
              <a:rPr lang="en-US" altLang="en-US" dirty="0" err="1"/>
              <a:t>objek</a:t>
            </a:r>
            <a:r>
              <a:rPr lang="en-US" altLang="en-US" dirty="0"/>
              <a:t> </a:t>
            </a:r>
            <a:r>
              <a:rPr lang="en-US" altLang="en-US" dirty="0" err="1"/>
              <a:t>memiliki</a:t>
            </a:r>
            <a:r>
              <a:rPr lang="en-US" altLang="en-US" dirty="0"/>
              <a:t> </a:t>
            </a:r>
            <a:r>
              <a:rPr lang="en-US" altLang="en-US" dirty="0" err="1"/>
              <a:t>bobot</a:t>
            </a:r>
            <a:r>
              <a:rPr lang="en-US" altLang="en-US" dirty="0"/>
              <a:t> </a:t>
            </a:r>
            <a:r>
              <a:rPr lang="en-US" altLang="en-US" i="1" dirty="0" err="1"/>
              <a:t>w</a:t>
            </a:r>
            <a:r>
              <a:rPr lang="en-US" altLang="en-US" i="1" baseline="-25000" dirty="0" err="1"/>
              <a:t>i</a:t>
            </a:r>
            <a:r>
              <a:rPr lang="en-US" altLang="en-US" i="1" dirty="0"/>
              <a:t> </a:t>
            </a:r>
            <a:r>
              <a:rPr lang="en-US" altLang="en-US" dirty="0"/>
              <a:t>dan </a:t>
            </a:r>
            <a:r>
              <a:rPr lang="en-US" altLang="en-US" dirty="0" err="1"/>
              <a:t>keuntungan</a:t>
            </a:r>
            <a:r>
              <a:rPr lang="en-US" altLang="en-US" dirty="0"/>
              <a:t> </a:t>
            </a:r>
            <a:r>
              <a:rPr lang="en-US" altLang="en-US" i="1" dirty="0"/>
              <a:t>p</a:t>
            </a:r>
            <a:r>
              <a:rPr lang="en-US" altLang="en-US" i="1" baseline="-25000" dirty="0"/>
              <a:t>i</a:t>
            </a:r>
            <a:r>
              <a:rPr lang="en-US" altLang="en-US" dirty="0"/>
              <a:t>.</a:t>
            </a:r>
          </a:p>
          <a:p>
            <a:pPr marL="0" indent="0">
              <a:buNone/>
            </a:pPr>
            <a:r>
              <a:rPr lang="en-US" altLang="en-US" dirty="0" err="1"/>
              <a:t>Bagaimana</a:t>
            </a:r>
            <a:r>
              <a:rPr lang="en-US" altLang="en-US" dirty="0"/>
              <a:t> </a:t>
            </a:r>
            <a:r>
              <a:rPr lang="en-US" altLang="en-US" dirty="0" err="1"/>
              <a:t>cara</a:t>
            </a:r>
            <a:r>
              <a:rPr lang="en-US" altLang="en-US" dirty="0"/>
              <a:t> </a:t>
            </a:r>
            <a:r>
              <a:rPr lang="en-US" altLang="en-US" dirty="0" err="1"/>
              <a:t>memilih</a:t>
            </a:r>
            <a:r>
              <a:rPr lang="en-US" altLang="en-US" dirty="0"/>
              <a:t> </a:t>
            </a:r>
            <a:r>
              <a:rPr lang="en-US" altLang="en-US" dirty="0" err="1"/>
              <a:t>objek-objek</a:t>
            </a:r>
            <a:r>
              <a:rPr lang="en-US" altLang="en-US" dirty="0"/>
              <a:t> yang </a:t>
            </a:r>
            <a:r>
              <a:rPr lang="en-US" altLang="en-US" dirty="0" err="1"/>
              <a:t>dimasukkan</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knapsack</a:t>
            </a:r>
            <a:r>
              <a:rPr lang="en-US" altLang="en-US" dirty="0"/>
              <a:t> </a:t>
            </a:r>
            <a:r>
              <a:rPr lang="en-US" altLang="en-US" dirty="0" err="1"/>
              <a:t>sehingga</a:t>
            </a:r>
            <a:r>
              <a:rPr lang="en-US" altLang="en-US" dirty="0"/>
              <a:t> total </a:t>
            </a:r>
            <a:r>
              <a:rPr lang="en-US" altLang="en-US" dirty="0" err="1"/>
              <a:t>keuntungan</a:t>
            </a:r>
            <a:r>
              <a:rPr lang="en-US" altLang="en-US" dirty="0"/>
              <a:t> yang </a:t>
            </a:r>
            <a:r>
              <a:rPr lang="en-US" altLang="en-US" dirty="0" err="1"/>
              <a:t>diperoleh</a:t>
            </a:r>
            <a:r>
              <a:rPr lang="en-US" altLang="en-US" dirty="0"/>
              <a:t> </a:t>
            </a:r>
            <a:r>
              <a:rPr lang="en-US" altLang="en-US" dirty="0" err="1"/>
              <a:t>maksimal</a:t>
            </a:r>
            <a:r>
              <a:rPr lang="en-US" altLang="en-US" dirty="0"/>
              <a:t>.</a:t>
            </a:r>
          </a:p>
          <a:p>
            <a:pPr marL="609600" indent="-609600">
              <a:buNone/>
            </a:pPr>
            <a:r>
              <a:rPr lang="en-US" altLang="en-US" sz="2400" dirty="0"/>
              <a:t>  </a:t>
            </a:r>
          </a:p>
        </p:txBody>
      </p:sp>
      <p:pic>
        <p:nvPicPr>
          <p:cNvPr id="3" name="Picture 2" descr="A close up of a logo&#10;&#10;Description automatically generated">
            <a:extLst>
              <a:ext uri="{FF2B5EF4-FFF2-40B4-BE49-F238E27FC236}">
                <a16:creationId xmlns:a16="http://schemas.microsoft.com/office/drawing/2014/main" id="{BBB2E8B7-2CE8-45CF-A5D3-1B5C1DD74F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039" y="1972639"/>
            <a:ext cx="4332928" cy="3755204"/>
          </a:xfrm>
          <a:prstGeom prst="rect">
            <a:avLst/>
          </a:prstGeom>
        </p:spPr>
      </p:pic>
      <p:pic>
        <p:nvPicPr>
          <p:cNvPr id="2" name="Picture 1">
            <a:extLst>
              <a:ext uri="{FF2B5EF4-FFF2-40B4-BE49-F238E27FC236}">
                <a16:creationId xmlns:a16="http://schemas.microsoft.com/office/drawing/2014/main" id="{0BFFE03E-76E4-4B26-A6E6-52152806538E}"/>
              </a:ext>
            </a:extLst>
          </p:cNvPr>
          <p:cNvPicPr>
            <a:picLocks noChangeAspect="1"/>
          </p:cNvPicPr>
          <p:nvPr/>
        </p:nvPicPr>
        <p:blipFill>
          <a:blip r:embed="rId3"/>
          <a:stretch>
            <a:fillRect/>
          </a:stretch>
        </p:blipFill>
        <p:spPr>
          <a:xfrm>
            <a:off x="1595367" y="4327683"/>
            <a:ext cx="5599675" cy="2393792"/>
          </a:xfrm>
          <a:prstGeom prst="rect">
            <a:avLst/>
          </a:prstGeom>
        </p:spPr>
      </p:pic>
      <p:sp>
        <p:nvSpPr>
          <p:cNvPr id="5" name="Rectangle 4">
            <a:extLst>
              <a:ext uri="{FF2B5EF4-FFF2-40B4-BE49-F238E27FC236}">
                <a16:creationId xmlns:a16="http://schemas.microsoft.com/office/drawing/2014/main" id="{3AFFC6CF-EEBE-497A-A851-53EFA2662EEE}"/>
              </a:ext>
            </a:extLst>
          </p:cNvPr>
          <p:cNvSpPr/>
          <p:nvPr/>
        </p:nvSpPr>
        <p:spPr>
          <a:xfrm>
            <a:off x="3774127" y="5578526"/>
            <a:ext cx="430010" cy="4421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a:solidFill>
                  <a:schemeClr val="tx1"/>
                </a:solidFill>
              </a:rPr>
              <a:t>M</a:t>
            </a:r>
          </a:p>
        </p:txBody>
      </p:sp>
    </p:spTree>
    <p:extLst>
      <p:ext uri="{BB962C8B-B14F-4D97-AF65-F5344CB8AC3E}">
        <p14:creationId xmlns:p14="http://schemas.microsoft.com/office/powerpoint/2010/main" val="39008403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a:extLst>
              <a:ext uri="{FF2B5EF4-FFF2-40B4-BE49-F238E27FC236}">
                <a16:creationId xmlns:a16="http://schemas.microsoft.com/office/drawing/2014/main" id="{D2BC5400-D7B0-4905-8ED3-575EFACC5A60}"/>
              </a:ext>
            </a:extLst>
          </p:cNvPr>
          <p:cNvGraphicFramePr>
            <a:graphicFrameLocks noChangeAspect="1"/>
          </p:cNvGraphicFramePr>
          <p:nvPr>
            <p:extLst>
              <p:ext uri="{D42A27DB-BD31-4B8C-83A1-F6EECF244321}">
                <p14:modId xmlns:p14="http://schemas.microsoft.com/office/powerpoint/2010/main" val="3570797574"/>
              </p:ext>
            </p:extLst>
          </p:nvPr>
        </p:nvGraphicFramePr>
        <p:xfrm>
          <a:off x="1286634" y="1225549"/>
          <a:ext cx="9777207" cy="4042189"/>
        </p:xfrm>
        <a:graphic>
          <a:graphicData uri="http://schemas.openxmlformats.org/presentationml/2006/ole">
            <mc:AlternateContent xmlns:mc="http://schemas.openxmlformats.org/markup-compatibility/2006">
              <mc:Choice xmlns:v="urn:schemas-microsoft-com:vml" Requires="v">
                <p:oleObj name="Document" r:id="rId2" imgW="5401717" imgH="2305155" progId="Word.Document.8">
                  <p:embed/>
                </p:oleObj>
              </mc:Choice>
              <mc:Fallback>
                <p:oleObj name="Document" r:id="rId2" imgW="5401717" imgH="2305155" progId="Word.Document.8">
                  <p:embed/>
                  <p:pic>
                    <p:nvPicPr>
                      <p:cNvPr id="47108" name="Object 3">
                        <a:extLst>
                          <a:ext uri="{FF2B5EF4-FFF2-40B4-BE49-F238E27FC236}">
                            <a16:creationId xmlns:a16="http://schemas.microsoft.com/office/drawing/2014/main" id="{876EC2FB-906D-425E-B6A1-61FA5C9AB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6634" y="1225549"/>
                        <a:ext cx="9777207" cy="4042189"/>
                      </a:xfrm>
                      <a:prstGeom prst="rect">
                        <a:avLst/>
                      </a:prstGeom>
                      <a:solidFill>
                        <a:srgbClr val="FFCC00"/>
                      </a:solid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012279A7-B220-FE98-B340-E4D715B15211}"/>
              </a:ext>
            </a:extLst>
          </p:cNvPr>
          <p:cNvSpPr>
            <a:spLocks noGrp="1"/>
          </p:cNvSpPr>
          <p:nvPr>
            <p:ph type="sldNum" sz="quarter" idx="12"/>
          </p:nvPr>
        </p:nvSpPr>
        <p:spPr/>
        <p:txBody>
          <a:bodyPr/>
          <a:lstStyle/>
          <a:p>
            <a:fld id="{6EABF7D1-49E2-4273-A22F-2540D2D4A087}" type="slidenum">
              <a:rPr lang="en-US" smtClean="0"/>
              <a:t>32</a:t>
            </a:fld>
            <a:endParaRPr lang="en-US"/>
          </a:p>
        </p:txBody>
      </p:sp>
    </p:spTree>
    <p:extLst>
      <p:ext uri="{BB962C8B-B14F-4D97-AF65-F5344CB8AC3E}">
        <p14:creationId xmlns:p14="http://schemas.microsoft.com/office/powerpoint/2010/main" val="31679497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CD59880-540F-4966-AF29-13C859251F85}"/>
              </a:ext>
            </a:extLst>
          </p:cNvPr>
          <p:cNvSpPr txBox="1">
            <a:spLocks noChangeArrowheads="1"/>
          </p:cNvSpPr>
          <p:nvPr/>
        </p:nvSpPr>
        <p:spPr>
          <a:xfrm>
            <a:off x="758688" y="596348"/>
            <a:ext cx="10899912" cy="566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Pada </a:t>
            </a:r>
            <a:r>
              <a:rPr lang="en-US" altLang="en-US" dirty="0" err="1"/>
              <a:t>persoalan</a:t>
            </a:r>
            <a:r>
              <a:rPr lang="en-US" altLang="en-US" dirty="0"/>
              <a:t> </a:t>
            </a:r>
            <a:r>
              <a:rPr lang="en-US" altLang="en-US" dirty="0" err="1"/>
              <a:t>ini</a:t>
            </a:r>
            <a:r>
              <a:rPr lang="en-US" altLang="en-US" dirty="0"/>
              <a:t>,</a:t>
            </a:r>
          </a:p>
          <a:p>
            <a:pPr marL="609600" indent="-381000">
              <a:buFontTx/>
              <a:buAutoNum type="arabicPeriod"/>
            </a:pPr>
            <a:r>
              <a:rPr lang="en-US" altLang="en-US" dirty="0" err="1"/>
              <a:t>Tahap</a:t>
            </a:r>
            <a:r>
              <a:rPr lang="en-US" altLang="en-US" dirty="0"/>
              <a:t> (</a:t>
            </a:r>
            <a:r>
              <a:rPr lang="en-US" altLang="en-US" i="1" dirty="0"/>
              <a:t>k</a:t>
            </a:r>
            <a:r>
              <a:rPr lang="en-US" altLang="en-US" dirty="0"/>
              <a:t>) </a:t>
            </a:r>
            <a:r>
              <a:rPr lang="en-US" altLang="en-US" dirty="0" err="1"/>
              <a:t>adalah</a:t>
            </a:r>
            <a:r>
              <a:rPr lang="en-US" altLang="en-US" dirty="0"/>
              <a:t> proses </a:t>
            </a:r>
            <a:r>
              <a:rPr lang="en-US" altLang="en-US" dirty="0" err="1"/>
              <a:t>memasukkan</a:t>
            </a:r>
            <a:r>
              <a:rPr lang="en-US" altLang="en-US" dirty="0"/>
              <a:t> </a:t>
            </a:r>
            <a:r>
              <a:rPr lang="en-US" altLang="en-US" dirty="0" err="1"/>
              <a:t>objek</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knapsack</a:t>
            </a:r>
            <a:r>
              <a:rPr lang="en-US" altLang="en-US" dirty="0"/>
              <a:t> (</a:t>
            </a:r>
            <a:r>
              <a:rPr lang="en-US" altLang="en-US" i="1" dirty="0"/>
              <a:t>knapsack</a:t>
            </a:r>
            <a:r>
              <a:rPr lang="en-US" altLang="en-US" dirty="0"/>
              <a:t>) (pada </a:t>
            </a:r>
            <a:r>
              <a:rPr lang="en-US" altLang="en-US" dirty="0" err="1"/>
              <a:t>contoh</a:t>
            </a:r>
            <a:r>
              <a:rPr lang="en-US" altLang="en-US" dirty="0"/>
              <a:t> di </a:t>
            </a:r>
            <a:r>
              <a:rPr lang="en-US" altLang="en-US" dirty="0" err="1"/>
              <a:t>atas</a:t>
            </a:r>
            <a:r>
              <a:rPr lang="en-US" altLang="en-US" dirty="0"/>
              <a:t> </a:t>
            </a:r>
            <a:r>
              <a:rPr lang="en-US" altLang="en-US" dirty="0" err="1"/>
              <a:t>ada</a:t>
            </a:r>
            <a:r>
              <a:rPr lang="en-US" altLang="en-US" dirty="0"/>
              <a:t> 3 </a:t>
            </a:r>
            <a:r>
              <a:rPr lang="en-US" altLang="en-US" dirty="0" err="1"/>
              <a:t>tahap</a:t>
            </a:r>
            <a:r>
              <a:rPr lang="en-US" altLang="en-US" dirty="0"/>
              <a:t>). </a:t>
            </a:r>
          </a:p>
          <a:p>
            <a:pPr marL="609600" indent="-381000">
              <a:buFontTx/>
              <a:buAutoNum type="arabicPeriod"/>
            </a:pPr>
            <a:endParaRPr lang="en-US" altLang="en-US" dirty="0"/>
          </a:p>
          <a:p>
            <a:pPr marL="609600" indent="-381000">
              <a:buFontTx/>
              <a:buAutoNum type="arabicPeriod"/>
            </a:pPr>
            <a:r>
              <a:rPr lang="en-US" altLang="en-US" dirty="0"/>
              <a:t>Status (</a:t>
            </a:r>
            <a:r>
              <a:rPr lang="en-US" altLang="en-US" i="1" dirty="0"/>
              <a:t>y</a:t>
            </a:r>
            <a:r>
              <a:rPr lang="en-US" altLang="en-US" dirty="0"/>
              <a:t>) </a:t>
            </a:r>
            <a:r>
              <a:rPr lang="en-US" altLang="en-US" dirty="0" err="1"/>
              <a:t>menyatakan</a:t>
            </a:r>
            <a:r>
              <a:rPr lang="en-US" altLang="en-US" dirty="0"/>
              <a:t> </a:t>
            </a:r>
            <a:r>
              <a:rPr lang="en-US" altLang="en-US" dirty="0" err="1"/>
              <a:t>kapasitas</a:t>
            </a:r>
            <a:r>
              <a:rPr lang="en-US" altLang="en-US" dirty="0"/>
              <a:t> </a:t>
            </a:r>
            <a:r>
              <a:rPr lang="en-US" altLang="en-US" dirty="0" err="1"/>
              <a:t>muat</a:t>
            </a:r>
            <a:r>
              <a:rPr lang="en-US" altLang="en-US" dirty="0"/>
              <a:t> </a:t>
            </a:r>
            <a:r>
              <a:rPr lang="en-US" altLang="en-US" i="1" dirty="0"/>
              <a:t>knapsack</a:t>
            </a:r>
            <a:r>
              <a:rPr lang="en-US" altLang="en-US" dirty="0"/>
              <a:t> yang </a:t>
            </a:r>
            <a:r>
              <a:rPr lang="en-US" altLang="en-US" u="sng" dirty="0" err="1"/>
              <a:t>tersisa</a:t>
            </a:r>
            <a:r>
              <a:rPr lang="en-US" altLang="en-US" dirty="0"/>
              <a:t> </a:t>
            </a:r>
            <a:r>
              <a:rPr lang="en-US" altLang="en-US" dirty="0" err="1"/>
              <a:t>setelah</a:t>
            </a:r>
            <a:r>
              <a:rPr lang="en-US" altLang="en-US" dirty="0"/>
              <a:t> </a:t>
            </a:r>
            <a:r>
              <a:rPr lang="en-US" altLang="en-US" dirty="0" err="1"/>
              <a:t>memasukkan</a:t>
            </a:r>
            <a:r>
              <a:rPr lang="en-US" altLang="en-US" dirty="0"/>
              <a:t> </a:t>
            </a:r>
            <a:r>
              <a:rPr lang="en-US" altLang="en-US" dirty="0" err="1"/>
              <a:t>objek</a:t>
            </a:r>
            <a:r>
              <a:rPr lang="en-US" altLang="en-US" dirty="0"/>
              <a:t> pada </a:t>
            </a:r>
            <a:r>
              <a:rPr lang="en-US" altLang="en-US" dirty="0" err="1"/>
              <a:t>tahap</a:t>
            </a:r>
            <a:r>
              <a:rPr lang="en-US" altLang="en-US" dirty="0"/>
              <a:t> </a:t>
            </a:r>
            <a:r>
              <a:rPr lang="en-US" altLang="en-US" dirty="0" err="1"/>
              <a:t>sebelumnya</a:t>
            </a:r>
            <a:r>
              <a:rPr lang="en-US" altLang="en-US" dirty="0"/>
              <a:t>. </a:t>
            </a:r>
          </a:p>
          <a:p>
            <a:pPr marL="609600" indent="-609600">
              <a:buFont typeface="Arial" panose="020B0604020202020204" pitchFamily="34" charset="0"/>
              <a:buNone/>
            </a:pPr>
            <a:endParaRPr lang="en-US" altLang="en-US" dirty="0"/>
          </a:p>
          <a:p>
            <a:r>
              <a:rPr lang="en-US" altLang="en-US" dirty="0"/>
              <a:t>Dari </a:t>
            </a:r>
            <a:r>
              <a:rPr lang="en-US" altLang="en-US" dirty="0" err="1"/>
              <a:t>tahap</a:t>
            </a:r>
            <a:r>
              <a:rPr lang="en-US" altLang="en-US" dirty="0"/>
              <a:t> ke-1, </a:t>
            </a:r>
            <a:r>
              <a:rPr lang="en-US" altLang="en-US" dirty="0" err="1"/>
              <a:t>kita</a:t>
            </a:r>
            <a:r>
              <a:rPr lang="en-US" altLang="en-US" dirty="0"/>
              <a:t> </a:t>
            </a:r>
            <a:r>
              <a:rPr lang="en-US" altLang="en-US" dirty="0" err="1"/>
              <a:t>masukkan</a:t>
            </a:r>
            <a:r>
              <a:rPr lang="en-US" altLang="en-US" dirty="0"/>
              <a:t> </a:t>
            </a:r>
            <a:r>
              <a:rPr lang="en-US" altLang="en-US" dirty="0" err="1"/>
              <a:t>objek</a:t>
            </a:r>
            <a:r>
              <a:rPr lang="en-US" altLang="en-US" dirty="0"/>
              <a:t> ke-1 </a:t>
            </a:r>
            <a:r>
              <a:rPr lang="en-US" altLang="en-US" dirty="0" err="1"/>
              <a:t>ke</a:t>
            </a:r>
            <a:r>
              <a:rPr lang="en-US" altLang="en-US" dirty="0"/>
              <a:t> </a:t>
            </a:r>
            <a:r>
              <a:rPr lang="en-US" altLang="en-US" dirty="0" err="1"/>
              <a:t>dalam</a:t>
            </a:r>
            <a:r>
              <a:rPr lang="en-US" altLang="en-US" dirty="0"/>
              <a:t> </a:t>
            </a:r>
            <a:r>
              <a:rPr lang="en-US" altLang="en-US" i="1" dirty="0"/>
              <a:t>knapsack</a:t>
            </a:r>
            <a:r>
              <a:rPr lang="en-US" altLang="en-US" dirty="0"/>
              <a:t> </a:t>
            </a:r>
            <a:r>
              <a:rPr lang="en-US" altLang="en-US" dirty="0" err="1"/>
              <a:t>untuk</a:t>
            </a:r>
            <a:r>
              <a:rPr lang="en-US" altLang="en-US" dirty="0"/>
              <a:t> </a:t>
            </a:r>
            <a:r>
              <a:rPr lang="en-US" altLang="en-US" dirty="0" err="1"/>
              <a:t>setiap</a:t>
            </a:r>
            <a:r>
              <a:rPr lang="en-US" altLang="en-US" dirty="0"/>
              <a:t> </a:t>
            </a:r>
            <a:r>
              <a:rPr lang="en-US" altLang="en-US" dirty="0" err="1"/>
              <a:t>satuan</a:t>
            </a:r>
            <a:r>
              <a:rPr lang="en-US" altLang="en-US" dirty="0"/>
              <a:t> </a:t>
            </a:r>
            <a:r>
              <a:rPr lang="en-US" altLang="en-US" dirty="0" err="1"/>
              <a:t>kapasitas</a:t>
            </a:r>
            <a:r>
              <a:rPr lang="en-US" altLang="en-US" dirty="0"/>
              <a:t> </a:t>
            </a:r>
            <a:r>
              <a:rPr lang="en-US" altLang="en-US" i="1" dirty="0"/>
              <a:t>knapsack</a:t>
            </a:r>
            <a:r>
              <a:rPr lang="en-US" altLang="en-US" dirty="0"/>
              <a:t> </a:t>
            </a:r>
            <a:r>
              <a:rPr lang="en-US" altLang="en-US" dirty="0" err="1"/>
              <a:t>sampai</a:t>
            </a:r>
            <a:r>
              <a:rPr lang="en-US" altLang="en-US" dirty="0"/>
              <a:t> </a:t>
            </a:r>
            <a:r>
              <a:rPr lang="en-US" altLang="en-US" dirty="0" err="1"/>
              <a:t>batas</a:t>
            </a:r>
            <a:r>
              <a:rPr lang="en-US" altLang="en-US" dirty="0"/>
              <a:t> </a:t>
            </a:r>
            <a:r>
              <a:rPr lang="en-US" altLang="en-US" dirty="0" err="1"/>
              <a:t>kapasitas</a:t>
            </a:r>
            <a:r>
              <a:rPr lang="en-US" altLang="en-US" dirty="0"/>
              <a:t> </a:t>
            </a:r>
            <a:r>
              <a:rPr lang="en-US" altLang="en-US" dirty="0" err="1"/>
              <a:t>maksimumnya</a:t>
            </a:r>
            <a:r>
              <a:rPr lang="en-US" altLang="en-US" dirty="0"/>
              <a:t>.</a:t>
            </a:r>
          </a:p>
          <a:p>
            <a:endParaRPr lang="en-US" altLang="en-US" dirty="0"/>
          </a:p>
          <a:p>
            <a:r>
              <a:rPr lang="en-US" altLang="en-US" dirty="0"/>
              <a:t>Karena </a:t>
            </a:r>
            <a:r>
              <a:rPr lang="en-US" altLang="en-US" dirty="0" err="1"/>
              <a:t>kapasitas</a:t>
            </a:r>
            <a:r>
              <a:rPr lang="en-US" altLang="en-US" dirty="0"/>
              <a:t> </a:t>
            </a:r>
            <a:r>
              <a:rPr lang="en-US" altLang="en-US" i="1" dirty="0"/>
              <a:t>knapsack</a:t>
            </a:r>
            <a:r>
              <a:rPr lang="en-US" altLang="en-US" dirty="0"/>
              <a:t> </a:t>
            </a:r>
            <a:r>
              <a:rPr lang="en-US" altLang="en-US" dirty="0" err="1"/>
              <a:t>adalah</a:t>
            </a:r>
            <a:r>
              <a:rPr lang="en-US" altLang="en-US" dirty="0"/>
              <a:t> </a:t>
            </a:r>
            <a:r>
              <a:rPr lang="en-US" altLang="en-US" dirty="0" err="1"/>
              <a:t>bilangan</a:t>
            </a:r>
            <a:r>
              <a:rPr lang="en-US" altLang="en-US" dirty="0"/>
              <a:t> </a:t>
            </a:r>
            <a:r>
              <a:rPr lang="en-US" altLang="en-US" dirty="0" err="1"/>
              <a:t>bulat</a:t>
            </a:r>
            <a:r>
              <a:rPr lang="en-US" altLang="en-US" dirty="0"/>
              <a:t>, </a:t>
            </a:r>
            <a:r>
              <a:rPr lang="en-US" altLang="en-US" dirty="0" err="1"/>
              <a:t>maka</a:t>
            </a:r>
            <a:r>
              <a:rPr lang="en-US" altLang="en-US" dirty="0"/>
              <a:t> </a:t>
            </a:r>
            <a:r>
              <a:rPr lang="en-US" altLang="en-US" dirty="0" err="1"/>
              <a:t>pendekatan</a:t>
            </a:r>
            <a:r>
              <a:rPr lang="en-US" altLang="en-US" dirty="0"/>
              <a:t> </a:t>
            </a:r>
            <a:r>
              <a:rPr lang="en-US" altLang="en-US" dirty="0" err="1"/>
              <a:t>ini</a:t>
            </a:r>
            <a:r>
              <a:rPr lang="en-US" altLang="en-US" dirty="0"/>
              <a:t> </a:t>
            </a:r>
            <a:r>
              <a:rPr lang="en-US" altLang="en-US" dirty="0" err="1"/>
              <a:t>praktis</a:t>
            </a:r>
            <a:r>
              <a:rPr lang="en-US" altLang="en-US" dirty="0"/>
              <a:t>. </a:t>
            </a:r>
          </a:p>
          <a:p>
            <a:pPr marL="609600" indent="-609600">
              <a:buFont typeface="Arial" panose="020B0604020202020204" pitchFamily="34" charset="0"/>
              <a:buNone/>
            </a:pPr>
            <a:endParaRPr lang="en-US" altLang="en-US" sz="2400" dirty="0"/>
          </a:p>
        </p:txBody>
      </p:sp>
      <p:sp>
        <p:nvSpPr>
          <p:cNvPr id="3" name="Slide Number Placeholder 2">
            <a:extLst>
              <a:ext uri="{FF2B5EF4-FFF2-40B4-BE49-F238E27FC236}">
                <a16:creationId xmlns:a16="http://schemas.microsoft.com/office/drawing/2014/main" id="{A92DA4AE-8C82-9C91-48DE-5C4EEC4A754F}"/>
              </a:ext>
            </a:extLst>
          </p:cNvPr>
          <p:cNvSpPr>
            <a:spLocks noGrp="1"/>
          </p:cNvSpPr>
          <p:nvPr>
            <p:ph type="sldNum" sz="quarter" idx="12"/>
          </p:nvPr>
        </p:nvSpPr>
        <p:spPr/>
        <p:txBody>
          <a:bodyPr/>
          <a:lstStyle/>
          <a:p>
            <a:fld id="{6EABF7D1-49E2-4273-A22F-2540D2D4A087}" type="slidenum">
              <a:rPr lang="en-US" smtClean="0"/>
              <a:t>33</a:t>
            </a:fld>
            <a:endParaRPr lang="en-US"/>
          </a:p>
        </p:txBody>
      </p:sp>
    </p:spTree>
    <p:extLst>
      <p:ext uri="{BB962C8B-B14F-4D97-AF65-F5344CB8AC3E}">
        <p14:creationId xmlns:p14="http://schemas.microsoft.com/office/powerpoint/2010/main" val="27005126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4078DD28-4DAE-4A54-9D59-5C2D209E19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1356455-3108-4288-8A53-7FF62E009D78}" type="slidenum">
              <a:rPr lang="en-US" altLang="en-US" sz="1400"/>
              <a:pPr>
                <a:spcBef>
                  <a:spcPct val="0"/>
                </a:spcBef>
                <a:buFontTx/>
                <a:buNone/>
              </a:pPr>
              <a:t>34</a:t>
            </a:fld>
            <a:endParaRPr lang="en-US" altLang="en-US" sz="1400"/>
          </a:p>
        </p:txBody>
      </p:sp>
      <p:sp>
        <p:nvSpPr>
          <p:cNvPr id="43011" name="Rectangle 2">
            <a:extLst>
              <a:ext uri="{FF2B5EF4-FFF2-40B4-BE49-F238E27FC236}">
                <a16:creationId xmlns:a16="http://schemas.microsoft.com/office/drawing/2014/main" id="{248D8376-286D-4053-9F54-D1FEB5E01413}"/>
              </a:ext>
            </a:extLst>
          </p:cNvPr>
          <p:cNvSpPr>
            <a:spLocks noGrp="1" noChangeArrowheads="1"/>
          </p:cNvSpPr>
          <p:nvPr>
            <p:ph type="body" idx="1"/>
          </p:nvPr>
        </p:nvSpPr>
        <p:spPr>
          <a:xfrm>
            <a:off x="900348" y="1606481"/>
            <a:ext cx="10108096" cy="3645037"/>
          </a:xfrm>
        </p:spPr>
        <p:txBody>
          <a:bodyPr>
            <a:normAutofit lnSpcReduction="10000"/>
          </a:bodyPr>
          <a:lstStyle/>
          <a:p>
            <a:pPr eaLnBrk="1" hangingPunct="1"/>
            <a:r>
              <a:rPr lang="en-US" altLang="en-US" dirty="0" err="1"/>
              <a:t>Misalkan</a:t>
            </a:r>
            <a:r>
              <a:rPr lang="en-US" altLang="en-US" dirty="0"/>
              <a:t> </a:t>
            </a:r>
            <a:r>
              <a:rPr lang="en-US" altLang="en-US" dirty="0" err="1"/>
              <a:t>ketika</a:t>
            </a:r>
            <a:r>
              <a:rPr lang="en-US" altLang="en-US" dirty="0"/>
              <a:t> </a:t>
            </a:r>
            <a:r>
              <a:rPr lang="en-US" altLang="en-US" dirty="0" err="1"/>
              <a:t>memasukkan</a:t>
            </a:r>
            <a:r>
              <a:rPr lang="en-US" altLang="en-US" dirty="0"/>
              <a:t> </a:t>
            </a:r>
            <a:r>
              <a:rPr lang="en-US" altLang="en-US" dirty="0" err="1"/>
              <a:t>objek</a:t>
            </a:r>
            <a:r>
              <a:rPr lang="en-US" altLang="en-US" dirty="0"/>
              <a:t> pada </a:t>
            </a:r>
            <a:r>
              <a:rPr lang="en-US" altLang="en-US" dirty="0" err="1"/>
              <a:t>tahap</a:t>
            </a:r>
            <a:r>
              <a:rPr lang="en-US" altLang="en-US" dirty="0"/>
              <a:t> </a:t>
            </a:r>
            <a:r>
              <a:rPr lang="en-US" altLang="en-US" i="1" dirty="0"/>
              <a:t>k</a:t>
            </a:r>
            <a:r>
              <a:rPr lang="en-US" altLang="en-US" dirty="0"/>
              <a:t>, </a:t>
            </a:r>
            <a:r>
              <a:rPr lang="en-US" altLang="en-US" dirty="0" err="1"/>
              <a:t>kapasitas</a:t>
            </a:r>
            <a:r>
              <a:rPr lang="en-US" altLang="en-US" dirty="0"/>
              <a:t> </a:t>
            </a:r>
            <a:r>
              <a:rPr lang="en-US" altLang="en-US" dirty="0" err="1"/>
              <a:t>muat</a:t>
            </a:r>
            <a:r>
              <a:rPr lang="en-US" altLang="en-US" dirty="0"/>
              <a:t> </a:t>
            </a:r>
            <a:r>
              <a:rPr lang="en-US" altLang="en-US" i="1" dirty="0"/>
              <a:t>knapsack</a:t>
            </a:r>
            <a:r>
              <a:rPr lang="en-US" altLang="en-US" dirty="0"/>
              <a:t> </a:t>
            </a:r>
            <a:r>
              <a:rPr lang="en-US" altLang="en-US" dirty="0" err="1"/>
              <a:t>sekarang</a:t>
            </a:r>
            <a:r>
              <a:rPr lang="en-US" altLang="en-US" dirty="0"/>
              <a:t> </a:t>
            </a:r>
            <a:r>
              <a:rPr lang="en-US" altLang="en-US" dirty="0" err="1"/>
              <a:t>adalah</a:t>
            </a:r>
            <a:r>
              <a:rPr lang="en-US" altLang="en-US" dirty="0"/>
              <a:t>   </a:t>
            </a:r>
            <a:r>
              <a:rPr lang="en-US" altLang="en-US" i="1" dirty="0"/>
              <a:t>y</a:t>
            </a:r>
            <a:r>
              <a:rPr lang="en-US" altLang="en-US" dirty="0"/>
              <a:t> – </a:t>
            </a:r>
            <a:r>
              <a:rPr lang="en-US" altLang="en-US" i="1" dirty="0"/>
              <a:t>w</a:t>
            </a:r>
            <a:r>
              <a:rPr lang="en-US" altLang="en-US" i="1" baseline="-25000" dirty="0"/>
              <a:t>k</a:t>
            </a:r>
            <a:r>
              <a:rPr lang="en-US" altLang="en-US" dirty="0"/>
              <a:t>. </a:t>
            </a:r>
          </a:p>
          <a:p>
            <a:pPr eaLnBrk="1" hangingPunct="1"/>
            <a:endParaRPr lang="en-US" altLang="en-US" dirty="0"/>
          </a:p>
          <a:p>
            <a:pPr eaLnBrk="1" hangingPunct="1"/>
            <a:r>
              <a:rPr lang="en-US" altLang="en-US" dirty="0" err="1"/>
              <a:t>Untuk</a:t>
            </a:r>
            <a:r>
              <a:rPr lang="en-US" altLang="en-US" dirty="0"/>
              <a:t> </a:t>
            </a:r>
            <a:r>
              <a:rPr lang="en-US" altLang="en-US" dirty="0" err="1"/>
              <a:t>mengisi</a:t>
            </a:r>
            <a:r>
              <a:rPr lang="en-US" altLang="en-US" dirty="0"/>
              <a:t> </a:t>
            </a:r>
            <a:r>
              <a:rPr lang="en-US" altLang="en-US" dirty="0" err="1"/>
              <a:t>kapasitas</a:t>
            </a:r>
            <a:r>
              <a:rPr lang="en-US" altLang="en-US" dirty="0"/>
              <a:t> </a:t>
            </a:r>
            <a:r>
              <a:rPr lang="en-US" altLang="en-US" dirty="0" err="1"/>
              <a:t>sisanya</a:t>
            </a:r>
            <a:r>
              <a:rPr lang="en-US" altLang="en-US" dirty="0"/>
              <a:t>, </a:t>
            </a:r>
            <a:r>
              <a:rPr lang="en-US" altLang="en-US" dirty="0" err="1"/>
              <a:t>kita</a:t>
            </a:r>
            <a:r>
              <a:rPr lang="en-US" altLang="en-US" dirty="0"/>
              <a:t> </a:t>
            </a:r>
            <a:r>
              <a:rPr lang="en-US" altLang="en-US" dirty="0" err="1"/>
              <a:t>menerapkan</a:t>
            </a:r>
            <a:r>
              <a:rPr lang="en-US" altLang="en-US" dirty="0"/>
              <a:t> </a:t>
            </a:r>
            <a:r>
              <a:rPr lang="en-US" altLang="en-US" dirty="0" err="1"/>
              <a:t>prinsip</a:t>
            </a:r>
            <a:r>
              <a:rPr lang="en-US" altLang="en-US" dirty="0"/>
              <a:t> </a:t>
            </a:r>
            <a:r>
              <a:rPr lang="en-US" altLang="en-US" dirty="0" err="1"/>
              <a:t>optimalitas</a:t>
            </a:r>
            <a:r>
              <a:rPr lang="en-US" altLang="en-US" dirty="0"/>
              <a:t> </a:t>
            </a:r>
            <a:r>
              <a:rPr lang="en-US" altLang="en-US" dirty="0" err="1"/>
              <a:t>dengan</a:t>
            </a:r>
            <a:r>
              <a:rPr lang="en-US" altLang="en-US" dirty="0"/>
              <a:t> </a:t>
            </a:r>
            <a:r>
              <a:rPr lang="en-US" altLang="en-US" dirty="0" err="1"/>
              <a:t>mengacu</a:t>
            </a:r>
            <a:r>
              <a:rPr lang="en-US" altLang="en-US" dirty="0"/>
              <a:t> pada </a:t>
            </a:r>
            <a:r>
              <a:rPr lang="en-US" altLang="en-US" dirty="0" err="1"/>
              <a:t>nilai</a:t>
            </a:r>
            <a:r>
              <a:rPr lang="en-US" altLang="en-US" dirty="0"/>
              <a:t> optimum </a:t>
            </a:r>
            <a:r>
              <a:rPr lang="en-US" altLang="en-US" dirty="0" err="1"/>
              <a:t>dari</a:t>
            </a:r>
            <a:r>
              <a:rPr lang="en-US" altLang="en-US" dirty="0"/>
              <a:t> </a:t>
            </a:r>
            <a:r>
              <a:rPr lang="en-US" altLang="en-US" dirty="0" err="1"/>
              <a:t>tahap</a:t>
            </a:r>
            <a:r>
              <a:rPr lang="en-US" altLang="en-US" dirty="0"/>
              <a:t> </a:t>
            </a:r>
            <a:r>
              <a:rPr lang="en-US" altLang="en-US" dirty="0" err="1"/>
              <a:t>sebelumnya</a:t>
            </a:r>
            <a:r>
              <a:rPr lang="en-US" altLang="en-US" dirty="0"/>
              <a:t> </a:t>
            </a:r>
            <a:r>
              <a:rPr lang="en-US" altLang="en-US" dirty="0" err="1"/>
              <a:t>untuk</a:t>
            </a:r>
            <a:r>
              <a:rPr lang="en-US" altLang="en-US" dirty="0"/>
              <a:t> </a:t>
            </a:r>
            <a:r>
              <a:rPr lang="en-US" altLang="en-US" dirty="0" err="1"/>
              <a:t>kapasitas</a:t>
            </a:r>
            <a:r>
              <a:rPr lang="en-US" altLang="en-US" dirty="0"/>
              <a:t> </a:t>
            </a:r>
            <a:r>
              <a:rPr lang="en-US" altLang="en-US" dirty="0" err="1"/>
              <a:t>sisa</a:t>
            </a:r>
            <a:r>
              <a:rPr lang="en-US" altLang="en-US" dirty="0"/>
              <a:t> </a:t>
            </a:r>
            <a:r>
              <a:rPr lang="en-US" altLang="en-US" i="1" dirty="0"/>
              <a:t>y</a:t>
            </a:r>
            <a:r>
              <a:rPr lang="en-US" altLang="en-US" dirty="0"/>
              <a:t> – </a:t>
            </a:r>
            <a:r>
              <a:rPr lang="en-US" altLang="en-US" i="1" dirty="0" err="1"/>
              <a:t>w</a:t>
            </a:r>
            <a:r>
              <a:rPr lang="en-US" altLang="en-US" i="1" baseline="-25000" dirty="0" err="1"/>
              <a:t>k</a:t>
            </a:r>
            <a:r>
              <a:rPr lang="en-US" altLang="en-US" dirty="0"/>
              <a:t>   </a:t>
            </a:r>
          </a:p>
          <a:p>
            <a:pPr eaLnBrk="1" hangingPunct="1"/>
            <a:endParaRPr lang="en-US" altLang="en-US" dirty="0"/>
          </a:p>
          <a:p>
            <a:pPr eaLnBrk="1" hangingPunct="1"/>
            <a:r>
              <a:rPr lang="en-US" altLang="en-US" dirty="0"/>
              <a:t>Nilai optimum pada </a:t>
            </a:r>
            <a:r>
              <a:rPr lang="en-US" altLang="en-US" dirty="0" err="1"/>
              <a:t>tahpa</a:t>
            </a:r>
            <a:r>
              <a:rPr lang="en-US" altLang="en-US" dirty="0"/>
              <a:t> </a:t>
            </a:r>
            <a:r>
              <a:rPr lang="en-US" altLang="en-US" dirty="0" err="1"/>
              <a:t>sebelumnya</a:t>
            </a:r>
            <a:r>
              <a:rPr lang="en-US" altLang="en-US" dirty="0"/>
              <a:t> </a:t>
            </a:r>
            <a:r>
              <a:rPr lang="en-US" altLang="en-US" dirty="0" err="1"/>
              <a:t>adalah</a:t>
            </a:r>
            <a:r>
              <a:rPr lang="en-US" altLang="en-US" dirty="0"/>
              <a:t>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 </a:t>
            </a:r>
            <a:r>
              <a:rPr lang="en-US" altLang="en-US" i="1" dirty="0" err="1"/>
              <a:t>w</a:t>
            </a:r>
            <a:r>
              <a:rPr lang="en-US" altLang="en-US" i="1" baseline="-25000" dirty="0" err="1"/>
              <a:t>k</a:t>
            </a:r>
            <a:r>
              <a:rPr lang="en-US" altLang="en-US" dirty="0"/>
              <a:t>). </a:t>
            </a:r>
          </a:p>
        </p:txBody>
      </p:sp>
    </p:spTree>
    <p:extLst>
      <p:ext uri="{BB962C8B-B14F-4D97-AF65-F5344CB8AC3E}">
        <p14:creationId xmlns:p14="http://schemas.microsoft.com/office/powerpoint/2010/main" val="2968685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D459D650-E146-490B-8942-4B2E703646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BA6CCDB-09B6-4F39-99DB-4F7CC8923291}" type="slidenum">
              <a:rPr lang="en-US" altLang="en-US" sz="1400"/>
              <a:pPr>
                <a:spcBef>
                  <a:spcPct val="0"/>
                </a:spcBef>
                <a:buFontTx/>
                <a:buNone/>
              </a:pPr>
              <a:t>35</a:t>
            </a:fld>
            <a:endParaRPr lang="en-US" altLang="en-US" sz="1400"/>
          </a:p>
        </p:txBody>
      </p:sp>
      <p:sp>
        <p:nvSpPr>
          <p:cNvPr id="44035" name="Rectangle 2">
            <a:extLst>
              <a:ext uri="{FF2B5EF4-FFF2-40B4-BE49-F238E27FC236}">
                <a16:creationId xmlns:a16="http://schemas.microsoft.com/office/drawing/2014/main" id="{3F1831ED-9558-4C22-BF3F-11BAA297B376}"/>
              </a:ext>
            </a:extLst>
          </p:cNvPr>
          <p:cNvSpPr>
            <a:spLocks noGrp="1" noChangeArrowheads="1"/>
          </p:cNvSpPr>
          <p:nvPr>
            <p:ph type="body" idx="1"/>
          </p:nvPr>
        </p:nvSpPr>
        <p:spPr>
          <a:xfrm>
            <a:off x="934277" y="549276"/>
            <a:ext cx="10595113" cy="5546725"/>
          </a:xfrm>
        </p:spPr>
        <p:txBody>
          <a:bodyPr/>
          <a:lstStyle/>
          <a:p>
            <a:pPr eaLnBrk="1" hangingPunct="1"/>
            <a:r>
              <a:rPr lang="en-US" altLang="en-US" dirty="0" err="1"/>
              <a:t>Selanjutnya</a:t>
            </a:r>
            <a:r>
              <a:rPr lang="en-US" altLang="en-US" dirty="0"/>
              <a:t>, </a:t>
            </a:r>
            <a:r>
              <a:rPr lang="en-US" altLang="en-US" dirty="0" err="1"/>
              <a:t>kita</a:t>
            </a:r>
            <a:r>
              <a:rPr lang="en-US" altLang="en-US" dirty="0"/>
              <a:t> </a:t>
            </a:r>
            <a:r>
              <a:rPr lang="en-US" altLang="en-US" dirty="0" err="1"/>
              <a:t>bandingkan</a:t>
            </a:r>
            <a:r>
              <a:rPr lang="en-US" altLang="en-US" dirty="0"/>
              <a:t>:</a:t>
            </a:r>
          </a:p>
          <a:p>
            <a:pPr marL="0" indent="0" eaLnBrk="1" hangingPunct="1">
              <a:buNone/>
            </a:pPr>
            <a:r>
              <a:rPr lang="en-US" altLang="en-US" dirty="0"/>
              <a:t>      </a:t>
            </a:r>
            <a:r>
              <a:rPr lang="en-US" altLang="en-US" dirty="0" err="1"/>
              <a:t>nilai</a:t>
            </a:r>
            <a:r>
              <a:rPr lang="en-US" altLang="en-US" dirty="0"/>
              <a:t> </a:t>
            </a:r>
            <a:r>
              <a:rPr lang="en-US" altLang="en-US" dirty="0" err="1"/>
              <a:t>keuntungan</a:t>
            </a:r>
            <a:r>
              <a:rPr lang="en-US" altLang="en-US" dirty="0"/>
              <a:t> </a:t>
            </a:r>
            <a:r>
              <a:rPr lang="en-US" altLang="en-US" dirty="0" err="1"/>
              <a:t>pengisian</a:t>
            </a:r>
            <a:r>
              <a:rPr lang="en-US" altLang="en-US" dirty="0"/>
              <a:t> pada </a:t>
            </a:r>
            <a:r>
              <a:rPr lang="en-US" altLang="en-US" dirty="0" err="1"/>
              <a:t>tahap</a:t>
            </a:r>
            <a:r>
              <a:rPr lang="en-US" altLang="en-US" dirty="0"/>
              <a:t> </a:t>
            </a:r>
            <a:r>
              <a:rPr lang="en-US" altLang="en-US" i="1" dirty="0"/>
              <a:t>k</a:t>
            </a:r>
            <a:r>
              <a:rPr lang="en-US" altLang="en-US" dirty="0"/>
              <a:t> (</a:t>
            </a:r>
            <a:r>
              <a:rPr lang="en-US" altLang="en-US" dirty="0" err="1"/>
              <a:t>yaitu</a:t>
            </a:r>
            <a:r>
              <a:rPr lang="en-US" altLang="en-US" dirty="0"/>
              <a:t> </a:t>
            </a:r>
            <a:r>
              <a:rPr lang="en-US" altLang="en-US" i="1" dirty="0"/>
              <a:t>p</a:t>
            </a:r>
            <a:r>
              <a:rPr lang="en-US" altLang="en-US" i="1" baseline="-25000" dirty="0"/>
              <a:t>k</a:t>
            </a:r>
            <a:r>
              <a:rPr lang="en-US" altLang="en-US" dirty="0"/>
              <a:t>) +  </a:t>
            </a:r>
            <a:r>
              <a:rPr lang="en-US" altLang="en-US" dirty="0" err="1"/>
              <a:t>nilai</a:t>
            </a:r>
            <a:r>
              <a:rPr lang="en-US" altLang="en-US" dirty="0"/>
              <a:t>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 </a:t>
            </a:r>
            <a:r>
              <a:rPr lang="en-US" altLang="en-US" i="1" dirty="0" err="1"/>
              <a:t>w</a:t>
            </a:r>
            <a:r>
              <a:rPr lang="en-US" altLang="en-US" i="1" baseline="-25000" dirty="0" err="1"/>
              <a:t>k</a:t>
            </a:r>
            <a:r>
              <a:rPr lang="en-US" altLang="en-US" dirty="0"/>
              <a:t>) 		</a:t>
            </a:r>
          </a:p>
          <a:p>
            <a:pPr marL="0" indent="0" eaLnBrk="1" hangingPunct="1">
              <a:buNone/>
            </a:pPr>
            <a:r>
              <a:rPr lang="en-US" altLang="en-US" dirty="0"/>
              <a:t>		</a:t>
            </a:r>
            <a:r>
              <a:rPr lang="en-US" altLang="en-US" dirty="0" err="1"/>
              <a:t>dengan</a:t>
            </a:r>
            <a:r>
              <a:rPr lang="en-US" altLang="en-US" dirty="0"/>
              <a:t> </a:t>
            </a:r>
          </a:p>
          <a:p>
            <a:pPr marL="0" indent="0" eaLnBrk="1" hangingPunct="1">
              <a:buNone/>
            </a:pPr>
            <a:r>
              <a:rPr lang="en-US" altLang="en-US" dirty="0"/>
              <a:t>      </a:t>
            </a:r>
          </a:p>
          <a:p>
            <a:pPr marL="0" indent="0" eaLnBrk="1" hangingPunct="1">
              <a:buNone/>
            </a:pPr>
            <a:r>
              <a:rPr lang="en-US" altLang="en-US" dirty="0"/>
              <a:t>       </a:t>
            </a:r>
            <a:r>
              <a:rPr lang="en-US" altLang="en-US" dirty="0" err="1"/>
              <a:t>keuntungan</a:t>
            </a:r>
            <a:r>
              <a:rPr lang="en-US" altLang="en-US" dirty="0"/>
              <a:t> </a:t>
            </a:r>
            <a:r>
              <a:rPr lang="en-US" altLang="en-US" dirty="0" err="1"/>
              <a:t>pengisian</a:t>
            </a:r>
            <a:r>
              <a:rPr lang="en-US" altLang="en-US" dirty="0"/>
              <a:t> </a:t>
            </a:r>
            <a:r>
              <a:rPr lang="en-US" altLang="en-US" dirty="0" err="1"/>
              <a:t>hanya</a:t>
            </a:r>
            <a:r>
              <a:rPr lang="en-US" altLang="en-US" dirty="0"/>
              <a:t> </a:t>
            </a:r>
            <a:r>
              <a:rPr lang="en-US" altLang="en-US" i="1" dirty="0"/>
              <a:t>k</a:t>
            </a:r>
            <a:r>
              <a:rPr lang="en-US" altLang="en-US" dirty="0"/>
              <a:t> – 1 </a:t>
            </a:r>
            <a:r>
              <a:rPr lang="en-US" altLang="en-US" dirty="0" err="1"/>
              <a:t>objek</a:t>
            </a:r>
            <a:r>
              <a:rPr lang="en-US" altLang="en-US" dirty="0"/>
              <a:t>,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a:t>
            </a:r>
          </a:p>
          <a:p>
            <a:pPr eaLnBrk="1" hangingPunct="1"/>
            <a:endParaRPr lang="en-US" altLang="en-US" dirty="0"/>
          </a:p>
          <a:p>
            <a:pPr eaLnBrk="1" hangingPunct="1"/>
            <a:r>
              <a:rPr lang="en-US" altLang="en-US" dirty="0" err="1"/>
              <a:t>Jika</a:t>
            </a:r>
            <a:r>
              <a:rPr lang="en-US" altLang="en-US" dirty="0"/>
              <a:t> </a:t>
            </a:r>
            <a:r>
              <a:rPr lang="en-US" altLang="en-US" i="1" dirty="0"/>
              <a:t>p</a:t>
            </a:r>
            <a:r>
              <a:rPr lang="en-US" altLang="en-US" i="1" baseline="-25000" dirty="0"/>
              <a:t>k</a:t>
            </a:r>
            <a:r>
              <a:rPr lang="en-US" altLang="en-US" dirty="0"/>
              <a:t> +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 </a:t>
            </a:r>
            <a:r>
              <a:rPr lang="en-US" altLang="en-US" i="1" dirty="0" err="1"/>
              <a:t>w</a:t>
            </a:r>
            <a:r>
              <a:rPr lang="en-US" altLang="en-US" i="1" baseline="-25000" dirty="0" err="1"/>
              <a:t>k</a:t>
            </a:r>
            <a:r>
              <a:rPr lang="en-US" altLang="en-US" dirty="0"/>
              <a:t>)  </a:t>
            </a:r>
            <a:r>
              <a:rPr lang="en-US" altLang="en-US" dirty="0" err="1"/>
              <a:t>lebih</a:t>
            </a:r>
            <a:r>
              <a:rPr lang="en-US" altLang="en-US" dirty="0"/>
              <a:t> </a:t>
            </a:r>
            <a:r>
              <a:rPr lang="en-US" altLang="en-US" dirty="0" err="1"/>
              <a:t>kecil</a:t>
            </a:r>
            <a:r>
              <a:rPr lang="en-US" altLang="en-US" dirty="0"/>
              <a:t> </a:t>
            </a:r>
            <a:r>
              <a:rPr lang="en-US" altLang="en-US" dirty="0" err="1"/>
              <a:t>dari</a:t>
            </a:r>
            <a:r>
              <a:rPr lang="en-US" altLang="en-US" dirty="0"/>
              <a:t>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a:t>
            </a:r>
            <a:r>
              <a:rPr lang="en-US" altLang="en-US" dirty="0" err="1"/>
              <a:t>maka</a:t>
            </a:r>
            <a:r>
              <a:rPr lang="en-US" altLang="en-US" dirty="0"/>
              <a:t> </a:t>
            </a:r>
            <a:r>
              <a:rPr lang="en-US" altLang="en-US" dirty="0" err="1"/>
              <a:t>objek</a:t>
            </a:r>
            <a:r>
              <a:rPr lang="en-US" altLang="en-US" dirty="0"/>
              <a:t> yang </a:t>
            </a:r>
            <a:r>
              <a:rPr lang="en-US" altLang="en-US" dirty="0" err="1"/>
              <a:t>ke</a:t>
            </a:r>
            <a:r>
              <a:rPr lang="en-US" altLang="en-US" dirty="0"/>
              <a:t>-</a:t>
            </a:r>
            <a:r>
              <a:rPr lang="en-US" altLang="en-US" i="1" dirty="0"/>
              <a:t>k</a:t>
            </a:r>
            <a:r>
              <a:rPr lang="en-US" altLang="en-US" dirty="0"/>
              <a:t> </a:t>
            </a:r>
            <a:r>
              <a:rPr lang="en-US" altLang="en-US" dirty="0" err="1"/>
              <a:t>tidak</a:t>
            </a:r>
            <a:r>
              <a:rPr lang="en-US" altLang="en-US" dirty="0"/>
              <a:t> </a:t>
            </a:r>
            <a:r>
              <a:rPr lang="en-US" altLang="en-US" dirty="0" err="1"/>
              <a:t>dimasukkan</a:t>
            </a:r>
            <a:r>
              <a:rPr lang="en-US" altLang="en-US" dirty="0"/>
              <a:t> </a:t>
            </a:r>
            <a:r>
              <a:rPr lang="en-US" altLang="en-US" dirty="0" err="1"/>
              <a:t>ke</a:t>
            </a:r>
            <a:r>
              <a:rPr lang="en-US" altLang="en-US" dirty="0"/>
              <a:t> </a:t>
            </a:r>
            <a:r>
              <a:rPr lang="en-US" altLang="en-US" dirty="0" err="1"/>
              <a:t>dalam</a:t>
            </a:r>
            <a:r>
              <a:rPr lang="en-US" altLang="en-US" dirty="0"/>
              <a:t> </a:t>
            </a:r>
            <a:r>
              <a:rPr lang="en-US" altLang="en-US" i="1" dirty="0"/>
              <a:t>knapsack</a:t>
            </a:r>
            <a:r>
              <a:rPr lang="en-US" altLang="en-US" dirty="0"/>
              <a:t>, </a:t>
            </a:r>
          </a:p>
          <a:p>
            <a:pPr marL="0" indent="0">
              <a:buNone/>
            </a:pPr>
            <a:r>
              <a:rPr lang="en-US" altLang="en-US" dirty="0"/>
              <a:t>   </a:t>
            </a:r>
            <a:r>
              <a:rPr lang="en-US" altLang="en-US" dirty="0" err="1"/>
              <a:t>tetapi</a:t>
            </a:r>
            <a:r>
              <a:rPr lang="en-US" altLang="en-US" dirty="0"/>
              <a:t> </a:t>
            </a:r>
            <a:r>
              <a:rPr lang="en-US" altLang="en-US" dirty="0" err="1"/>
              <a:t>jika</a:t>
            </a:r>
            <a:r>
              <a:rPr lang="en-US" altLang="en-US" i="1" dirty="0"/>
              <a:t> p</a:t>
            </a:r>
            <a:r>
              <a:rPr lang="en-US" altLang="en-US" i="1" baseline="-25000" dirty="0"/>
              <a:t>k</a:t>
            </a:r>
            <a:r>
              <a:rPr lang="en-US" altLang="en-US" dirty="0"/>
              <a:t> +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 </a:t>
            </a:r>
            <a:r>
              <a:rPr lang="en-US" altLang="en-US" i="1" dirty="0" err="1"/>
              <a:t>w</a:t>
            </a:r>
            <a:r>
              <a:rPr lang="en-US" altLang="en-US" i="1" baseline="-25000" dirty="0" err="1"/>
              <a:t>k</a:t>
            </a:r>
            <a:r>
              <a:rPr lang="en-US" altLang="en-US" dirty="0"/>
              <a:t>)  </a:t>
            </a:r>
            <a:r>
              <a:rPr lang="en-US" altLang="en-US" dirty="0" err="1"/>
              <a:t>lebih</a:t>
            </a:r>
            <a:r>
              <a:rPr lang="en-US" altLang="en-US" dirty="0"/>
              <a:t> </a:t>
            </a:r>
            <a:r>
              <a:rPr lang="en-US" altLang="en-US" dirty="0" err="1"/>
              <a:t>besar</a:t>
            </a:r>
            <a:r>
              <a:rPr lang="en-US" altLang="en-US" dirty="0"/>
              <a:t> </a:t>
            </a:r>
            <a:r>
              <a:rPr lang="en-US" altLang="en-US" dirty="0" err="1"/>
              <a:t>dari</a:t>
            </a:r>
            <a:r>
              <a:rPr lang="en-US" altLang="en-US" dirty="0"/>
              <a:t> </a:t>
            </a:r>
            <a:r>
              <a:rPr lang="en-US" altLang="en-US" i="1" dirty="0"/>
              <a:t>f</a:t>
            </a:r>
            <a:r>
              <a:rPr lang="en-US" altLang="en-US" i="1" baseline="-25000" dirty="0"/>
              <a:t>k</a:t>
            </a:r>
            <a:r>
              <a:rPr lang="en-US" altLang="en-US" baseline="-25000" dirty="0"/>
              <a:t>-1</a:t>
            </a:r>
            <a:r>
              <a:rPr lang="en-US" altLang="en-US" dirty="0"/>
              <a:t>(</a:t>
            </a:r>
            <a:r>
              <a:rPr lang="en-US" altLang="en-US" i="1" dirty="0"/>
              <a:t>y</a:t>
            </a:r>
            <a:r>
              <a:rPr lang="en-US" altLang="en-US" dirty="0"/>
              <a:t>), </a:t>
            </a:r>
            <a:r>
              <a:rPr lang="en-US" altLang="en-US" dirty="0" err="1"/>
              <a:t>maka</a:t>
            </a:r>
            <a:r>
              <a:rPr lang="en-US" altLang="en-US" dirty="0"/>
              <a:t> </a:t>
            </a:r>
            <a:r>
              <a:rPr lang="en-US" altLang="en-US" dirty="0" err="1"/>
              <a:t>objek</a:t>
            </a:r>
            <a:r>
              <a:rPr lang="en-US" altLang="en-US" dirty="0"/>
              <a:t> yang </a:t>
            </a:r>
            <a:r>
              <a:rPr lang="en-US" altLang="en-US" dirty="0" err="1"/>
              <a:t>ke</a:t>
            </a:r>
            <a:r>
              <a:rPr lang="en-US" altLang="en-US" dirty="0"/>
              <a:t>-</a:t>
            </a:r>
            <a:r>
              <a:rPr lang="en-US" altLang="en-US" i="1" dirty="0"/>
              <a:t>k</a:t>
            </a:r>
          </a:p>
          <a:p>
            <a:pPr marL="0" indent="0">
              <a:buNone/>
            </a:pPr>
            <a:r>
              <a:rPr lang="en-US" altLang="en-US" i="1" dirty="0"/>
              <a:t>  </a:t>
            </a:r>
            <a:r>
              <a:rPr lang="en-US" altLang="en-US" dirty="0"/>
              <a:t> </a:t>
            </a:r>
            <a:r>
              <a:rPr lang="en-US" altLang="en-US" dirty="0" err="1"/>
              <a:t>dimasukkan</a:t>
            </a:r>
            <a:r>
              <a:rPr lang="en-US" altLang="en-US" dirty="0"/>
              <a:t>.</a:t>
            </a:r>
          </a:p>
        </p:txBody>
      </p:sp>
    </p:spTree>
    <p:extLst>
      <p:ext uri="{BB962C8B-B14F-4D97-AF65-F5344CB8AC3E}">
        <p14:creationId xmlns:p14="http://schemas.microsoft.com/office/powerpoint/2010/main" val="1724508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2745DD8E-6A0C-4B67-B5CC-0A2F3C8CD00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995719-B311-4C4B-BAC7-D7A3EB499E8F}" type="slidenum">
              <a:rPr lang="en-US" altLang="en-US" sz="1400"/>
              <a:pPr>
                <a:spcBef>
                  <a:spcPct val="0"/>
                </a:spcBef>
                <a:buFontTx/>
                <a:buNone/>
              </a:pPr>
              <a:t>36</a:t>
            </a:fld>
            <a:endParaRPr lang="en-US" altLang="en-US" sz="1400"/>
          </a:p>
        </p:txBody>
      </p:sp>
      <p:graphicFrame>
        <p:nvGraphicFramePr>
          <p:cNvPr id="45060" name="Object 3">
            <a:extLst>
              <a:ext uri="{FF2B5EF4-FFF2-40B4-BE49-F238E27FC236}">
                <a16:creationId xmlns:a16="http://schemas.microsoft.com/office/drawing/2014/main" id="{1879100B-2648-4A26-9CB9-1FAC748F3998}"/>
              </a:ext>
            </a:extLst>
          </p:cNvPr>
          <p:cNvGraphicFramePr>
            <a:graphicFrameLocks noGrp="1" noChangeAspect="1"/>
          </p:cNvGraphicFramePr>
          <p:nvPr>
            <p:ph idx="1"/>
            <p:extLst>
              <p:ext uri="{D42A27DB-BD31-4B8C-83A1-F6EECF244321}">
                <p14:modId xmlns:p14="http://schemas.microsoft.com/office/powerpoint/2010/main" val="3016944165"/>
              </p:ext>
            </p:extLst>
          </p:nvPr>
        </p:nvGraphicFramePr>
        <p:xfrm>
          <a:off x="1812236" y="498803"/>
          <a:ext cx="8169964" cy="2818975"/>
        </p:xfrm>
        <a:graphic>
          <a:graphicData uri="http://schemas.openxmlformats.org/presentationml/2006/ole">
            <mc:AlternateContent xmlns:mc="http://schemas.openxmlformats.org/markup-compatibility/2006">
              <mc:Choice xmlns:v="urn:schemas-microsoft-com:vml" Requires="v">
                <p:oleObj name="Document" r:id="rId2" imgW="5258295" imgH="1871455" progId="Word.Document.8">
                  <p:embed/>
                </p:oleObj>
              </mc:Choice>
              <mc:Fallback>
                <p:oleObj name="Document" r:id="rId2" imgW="5258295" imgH="1871455" progId="Word.Document.8">
                  <p:embed/>
                  <p:pic>
                    <p:nvPicPr>
                      <p:cNvPr id="45060" name="Object 3">
                        <a:extLst>
                          <a:ext uri="{FF2B5EF4-FFF2-40B4-BE49-F238E27FC236}">
                            <a16:creationId xmlns:a16="http://schemas.microsoft.com/office/drawing/2014/main" id="{1879100B-2648-4A26-9CB9-1FAC748F39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2236" y="498803"/>
                        <a:ext cx="8169964" cy="2818975"/>
                      </a:xfrm>
                      <a:prstGeom prst="rect">
                        <a:avLst/>
                      </a:prstGeom>
                      <a:solidFill>
                        <a:srgbClr val="FFCC00"/>
                      </a:solidFill>
                      <a:ln>
                        <a:noFill/>
                      </a:ln>
                      <a:effectLst/>
                    </p:spPr>
                  </p:pic>
                </p:oleObj>
              </mc:Fallback>
            </mc:AlternateContent>
          </a:graphicData>
        </a:graphic>
      </p:graphicFrame>
      <p:sp>
        <p:nvSpPr>
          <p:cNvPr id="5" name="Rectangle 3">
            <a:extLst>
              <a:ext uri="{FF2B5EF4-FFF2-40B4-BE49-F238E27FC236}">
                <a16:creationId xmlns:a16="http://schemas.microsoft.com/office/drawing/2014/main" id="{44230D9C-4529-4422-9FC0-F452D9818238}"/>
              </a:ext>
            </a:extLst>
          </p:cNvPr>
          <p:cNvSpPr txBox="1">
            <a:spLocks noChangeArrowheads="1"/>
          </p:cNvSpPr>
          <p:nvPr/>
        </p:nvSpPr>
        <p:spPr>
          <a:xfrm>
            <a:off x="838200" y="3537375"/>
            <a:ext cx="10876722" cy="2818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i="1" dirty="0" err="1"/>
              <a:t>f</a:t>
            </a:r>
            <a:r>
              <a:rPr lang="en-US" altLang="en-US" sz="2400" i="1" baseline="-25000" dirty="0" err="1"/>
              <a:t>k</a:t>
            </a:r>
            <a:r>
              <a:rPr lang="en-US" altLang="en-US" sz="2400" dirty="0"/>
              <a:t>(</a:t>
            </a:r>
            <a:r>
              <a:rPr lang="en-US" altLang="en-US" sz="2400" i="1" dirty="0"/>
              <a:t>y</a:t>
            </a:r>
            <a:r>
              <a:rPr lang="en-US" altLang="en-US" sz="2400" dirty="0"/>
              <a:t>) </a:t>
            </a:r>
            <a:r>
              <a:rPr lang="en-US" altLang="en-US" sz="2400" dirty="0" err="1"/>
              <a:t>adalah</a:t>
            </a:r>
            <a:r>
              <a:rPr lang="en-US" altLang="en-US" sz="2400" dirty="0"/>
              <a:t> </a:t>
            </a:r>
            <a:r>
              <a:rPr lang="en-US" altLang="en-US" sz="2400" dirty="0" err="1"/>
              <a:t>keuntungan</a:t>
            </a:r>
            <a:r>
              <a:rPr lang="en-US" altLang="en-US" sz="2400" dirty="0"/>
              <a:t> optimum pada </a:t>
            </a:r>
            <a:r>
              <a:rPr lang="en-US" altLang="en-US" sz="2400" dirty="0" err="1"/>
              <a:t>tahap</a:t>
            </a:r>
            <a:r>
              <a:rPr lang="en-US" altLang="en-US" sz="2400" dirty="0"/>
              <a:t> </a:t>
            </a:r>
            <a:r>
              <a:rPr lang="en-US" altLang="en-US" sz="2400" i="1" dirty="0"/>
              <a:t>k</a:t>
            </a:r>
            <a:r>
              <a:rPr lang="en-US" altLang="en-US" sz="2400" dirty="0"/>
              <a:t> </a:t>
            </a:r>
            <a:r>
              <a:rPr lang="en-US" altLang="en-US" sz="2400" dirty="0" err="1"/>
              <a:t>untuk</a:t>
            </a:r>
            <a:r>
              <a:rPr lang="en-US" altLang="en-US" sz="2400" dirty="0"/>
              <a:t> </a:t>
            </a:r>
            <a:r>
              <a:rPr lang="en-US" altLang="en-US" sz="2400" dirty="0" err="1"/>
              <a:t>kapasitas</a:t>
            </a:r>
            <a:r>
              <a:rPr lang="en-US" altLang="en-US" sz="2400" dirty="0"/>
              <a:t> </a:t>
            </a:r>
            <a:r>
              <a:rPr lang="en-US" altLang="en-US" sz="2400" i="1" dirty="0"/>
              <a:t>knapsack</a:t>
            </a:r>
            <a:r>
              <a:rPr lang="en-US" altLang="en-US" sz="2400" dirty="0"/>
              <a:t> </a:t>
            </a:r>
            <a:r>
              <a:rPr lang="en-US" altLang="en-US" sz="2400" dirty="0" err="1"/>
              <a:t>sebesar</a:t>
            </a:r>
            <a:r>
              <a:rPr lang="en-US" altLang="en-US" sz="2400" dirty="0"/>
              <a:t> </a:t>
            </a:r>
            <a:r>
              <a:rPr lang="en-US" altLang="en-US" sz="2400" i="1" dirty="0"/>
              <a:t>y</a:t>
            </a:r>
            <a:r>
              <a:rPr lang="en-US" altLang="en-US" sz="2400" dirty="0"/>
              <a:t>. </a:t>
            </a:r>
          </a:p>
          <a:p>
            <a:pPr>
              <a:lnSpc>
                <a:spcPct val="80000"/>
              </a:lnSpc>
            </a:pPr>
            <a:endParaRPr lang="en-US" altLang="en-US" sz="2400" i="1" dirty="0"/>
          </a:p>
          <a:p>
            <a:pPr>
              <a:lnSpc>
                <a:spcPct val="80000"/>
              </a:lnSpc>
            </a:pPr>
            <a:r>
              <a:rPr lang="en-US" altLang="en-US" sz="2400" i="1" dirty="0"/>
              <a:t>f</a:t>
            </a:r>
            <a:r>
              <a:rPr lang="en-US" altLang="en-US" sz="2400" baseline="-25000" dirty="0"/>
              <a:t>0</a:t>
            </a:r>
            <a:r>
              <a:rPr lang="en-US" altLang="en-US" sz="2400" dirty="0"/>
              <a:t>(</a:t>
            </a:r>
            <a:r>
              <a:rPr lang="en-US" altLang="en-US" sz="2400" i="1" dirty="0"/>
              <a:t>y</a:t>
            </a:r>
            <a:r>
              <a:rPr lang="en-US" altLang="en-US" sz="2400" dirty="0"/>
              <a:t>) = 0 </a:t>
            </a:r>
            <a:r>
              <a:rPr lang="en-US" altLang="en-US" sz="2400" dirty="0" err="1"/>
              <a:t>adalah</a:t>
            </a:r>
            <a:r>
              <a:rPr lang="en-US" altLang="en-US" sz="2400" dirty="0"/>
              <a:t> </a:t>
            </a:r>
            <a:r>
              <a:rPr lang="en-US" altLang="en-US" sz="2400" dirty="0" err="1"/>
              <a:t>nilai</a:t>
            </a:r>
            <a:r>
              <a:rPr lang="en-US" altLang="en-US" sz="2400" dirty="0"/>
              <a:t> </a:t>
            </a:r>
            <a:r>
              <a:rPr lang="en-US" altLang="en-US" sz="2400" dirty="0" err="1"/>
              <a:t>persoalan</a:t>
            </a:r>
            <a:r>
              <a:rPr lang="en-US" altLang="en-US" sz="2400" dirty="0"/>
              <a:t> </a:t>
            </a:r>
            <a:r>
              <a:rPr lang="en-US" altLang="en-US" sz="2400" i="1" dirty="0"/>
              <a:t>knapsack</a:t>
            </a:r>
            <a:r>
              <a:rPr lang="en-US" altLang="en-US" sz="2400" dirty="0"/>
              <a:t> </a:t>
            </a:r>
            <a:r>
              <a:rPr lang="en-US" altLang="en-US" sz="2400" dirty="0" err="1"/>
              <a:t>kosong</a:t>
            </a:r>
            <a:r>
              <a:rPr lang="en-US" altLang="en-US" sz="2400" dirty="0"/>
              <a:t> (</a:t>
            </a:r>
            <a:r>
              <a:rPr lang="en-US" altLang="en-US" sz="2400" dirty="0" err="1"/>
              <a:t>tidak</a:t>
            </a:r>
            <a:r>
              <a:rPr lang="en-US" altLang="en-US" sz="2400" dirty="0"/>
              <a:t> </a:t>
            </a:r>
            <a:r>
              <a:rPr lang="en-US" altLang="en-US" sz="2400" dirty="0" err="1"/>
              <a:t>ada</a:t>
            </a:r>
            <a:r>
              <a:rPr lang="en-US" altLang="en-US" sz="2400" dirty="0"/>
              <a:t> </a:t>
            </a:r>
            <a:r>
              <a:rPr lang="en-US" altLang="en-US" sz="2400" dirty="0" err="1"/>
              <a:t>persoalan</a:t>
            </a:r>
            <a:r>
              <a:rPr lang="en-US" altLang="en-US" sz="2400" dirty="0"/>
              <a:t> </a:t>
            </a:r>
            <a:r>
              <a:rPr lang="en-US" altLang="en-US" sz="2400" i="1" dirty="0"/>
              <a:t>knapsack</a:t>
            </a:r>
            <a:r>
              <a:rPr lang="en-US" altLang="en-US" sz="2400" dirty="0"/>
              <a:t>) </a:t>
            </a:r>
            <a:r>
              <a:rPr lang="en-US" altLang="en-US" sz="2400" dirty="0" err="1"/>
              <a:t>dengan</a:t>
            </a:r>
            <a:r>
              <a:rPr lang="en-US" altLang="en-US" sz="2400" dirty="0"/>
              <a:t> </a:t>
            </a:r>
            <a:r>
              <a:rPr lang="en-US" altLang="en-US" sz="2400" dirty="0" err="1"/>
              <a:t>kapasitas</a:t>
            </a:r>
            <a:r>
              <a:rPr lang="en-US" altLang="en-US" sz="2400" dirty="0"/>
              <a:t> </a:t>
            </a:r>
            <a:r>
              <a:rPr lang="en-US" altLang="en-US" sz="2400" i="1" dirty="0"/>
              <a:t>y</a:t>
            </a:r>
            <a:r>
              <a:rPr lang="en-US" altLang="en-US" sz="2400" dirty="0"/>
              <a:t>)</a:t>
            </a:r>
          </a:p>
          <a:p>
            <a:pPr>
              <a:lnSpc>
                <a:spcPct val="80000"/>
              </a:lnSpc>
            </a:pPr>
            <a:endParaRPr lang="en-US" altLang="en-US" sz="2400" i="1" dirty="0"/>
          </a:p>
          <a:p>
            <a:pPr>
              <a:lnSpc>
                <a:spcPct val="80000"/>
              </a:lnSpc>
            </a:pPr>
            <a:r>
              <a:rPr lang="en-US" altLang="en-US" sz="2400" i="1" dirty="0" err="1"/>
              <a:t>f</a:t>
            </a:r>
            <a:r>
              <a:rPr lang="en-US" altLang="en-US" sz="2400" i="1" baseline="-25000" dirty="0" err="1"/>
              <a:t>k</a:t>
            </a:r>
            <a:r>
              <a:rPr lang="en-US" altLang="en-US" sz="2400" dirty="0"/>
              <a:t>(</a:t>
            </a:r>
            <a:r>
              <a:rPr lang="en-US" altLang="en-US" sz="2400" i="1" dirty="0"/>
              <a:t>y</a:t>
            </a:r>
            <a:r>
              <a:rPr lang="en-US" altLang="en-US" sz="2400" dirty="0"/>
              <a:t>) = -</a:t>
            </a:r>
            <a:r>
              <a:rPr lang="en-US" altLang="en-US" sz="2400" dirty="0">
                <a:sym typeface="Symbol" panose="05050102010706020507" pitchFamily="18" charset="2"/>
              </a:rPr>
              <a:t></a:t>
            </a:r>
            <a:r>
              <a:rPr lang="en-US" altLang="en-US" sz="2400" dirty="0"/>
              <a:t> </a:t>
            </a:r>
            <a:r>
              <a:rPr lang="en-US" altLang="en-US" sz="2400" dirty="0" err="1"/>
              <a:t>adalah</a:t>
            </a:r>
            <a:r>
              <a:rPr lang="en-US" altLang="en-US" sz="2400" dirty="0"/>
              <a:t> </a:t>
            </a:r>
            <a:r>
              <a:rPr lang="en-US" altLang="en-US" sz="2400" dirty="0" err="1"/>
              <a:t>nilai</a:t>
            </a:r>
            <a:r>
              <a:rPr lang="en-US" altLang="en-US" sz="2400" dirty="0"/>
              <a:t> </a:t>
            </a:r>
            <a:r>
              <a:rPr lang="en-US" altLang="en-US" sz="2400" dirty="0" err="1"/>
              <a:t>persoalan</a:t>
            </a:r>
            <a:r>
              <a:rPr lang="en-US" altLang="en-US" sz="2400" dirty="0"/>
              <a:t> </a:t>
            </a:r>
            <a:r>
              <a:rPr lang="en-US" altLang="en-US" sz="2400" i="1" dirty="0"/>
              <a:t>knapsack</a:t>
            </a:r>
            <a:r>
              <a:rPr lang="en-US" altLang="en-US" sz="2400" dirty="0"/>
              <a:t> </a:t>
            </a:r>
            <a:r>
              <a:rPr lang="en-US" altLang="en-US" sz="2400" dirty="0" err="1"/>
              <a:t>untuk</a:t>
            </a:r>
            <a:r>
              <a:rPr lang="en-US" altLang="en-US" sz="2400" dirty="0"/>
              <a:t> </a:t>
            </a:r>
            <a:r>
              <a:rPr lang="en-US" altLang="en-US" sz="2400" dirty="0" err="1"/>
              <a:t>kapasitas</a:t>
            </a:r>
            <a:r>
              <a:rPr lang="en-US" altLang="en-US" sz="2400" dirty="0"/>
              <a:t> </a:t>
            </a:r>
            <a:r>
              <a:rPr lang="en-US" altLang="en-US" sz="2400" dirty="0" err="1"/>
              <a:t>negatif</a:t>
            </a:r>
            <a:r>
              <a:rPr lang="en-US" altLang="en-US" sz="2400" dirty="0"/>
              <a:t>. </a:t>
            </a:r>
          </a:p>
          <a:p>
            <a:pPr>
              <a:lnSpc>
                <a:spcPct val="80000"/>
              </a:lnSpc>
            </a:pPr>
            <a:r>
              <a:rPr lang="en-US" altLang="en-US" sz="2400" dirty="0" err="1"/>
              <a:t>Solusi</a:t>
            </a:r>
            <a:r>
              <a:rPr lang="en-US" altLang="en-US" sz="2400" dirty="0"/>
              <a:t> optimum </a:t>
            </a:r>
            <a:r>
              <a:rPr lang="en-US" altLang="en-US" sz="2400" dirty="0" err="1"/>
              <a:t>dari</a:t>
            </a:r>
            <a:r>
              <a:rPr lang="en-US" altLang="en-US" sz="2400" dirty="0"/>
              <a:t> </a:t>
            </a:r>
            <a:r>
              <a:rPr lang="en-US" altLang="en-US" sz="2400" dirty="0" err="1"/>
              <a:t>persoalan</a:t>
            </a:r>
            <a:r>
              <a:rPr lang="en-US" altLang="en-US" sz="2400" dirty="0"/>
              <a:t> </a:t>
            </a:r>
            <a:r>
              <a:rPr lang="en-US" altLang="en-US" sz="2400" i="1" dirty="0"/>
              <a:t>knapsack</a:t>
            </a:r>
            <a:r>
              <a:rPr lang="en-US" altLang="en-US" sz="2400" dirty="0"/>
              <a:t> </a:t>
            </a:r>
            <a:r>
              <a:rPr lang="en-US" altLang="en-US" sz="2400" dirty="0" err="1"/>
              <a:t>adalah</a:t>
            </a:r>
            <a:r>
              <a:rPr lang="en-US" altLang="en-US" sz="2400" dirty="0"/>
              <a:t> </a:t>
            </a:r>
            <a:r>
              <a:rPr lang="en-US" altLang="en-US" sz="2400" i="1" dirty="0" err="1"/>
              <a:t>f</a:t>
            </a:r>
            <a:r>
              <a:rPr lang="en-US" altLang="en-US" sz="2400" i="1" baseline="-25000" dirty="0" err="1"/>
              <a:t>n</a:t>
            </a:r>
            <a:r>
              <a:rPr lang="en-US" altLang="en-US" sz="2400" dirty="0"/>
              <a:t>(</a:t>
            </a:r>
            <a:r>
              <a:rPr lang="en-US" altLang="en-US" sz="2400" i="1" dirty="0"/>
              <a:t>M</a:t>
            </a:r>
            <a:r>
              <a:rPr lang="en-US" altLang="en-US" sz="2400" dirty="0"/>
              <a:t>).</a:t>
            </a:r>
          </a:p>
          <a:p>
            <a:pPr>
              <a:lnSpc>
                <a:spcPct val="80000"/>
              </a:lnSpc>
            </a:pPr>
            <a:endParaRPr lang="en-US" altLang="en-US" sz="2400" dirty="0"/>
          </a:p>
          <a:p>
            <a:pPr>
              <a:lnSpc>
                <a:spcPct val="80000"/>
              </a:lnSpc>
            </a:pPr>
            <a:endParaRPr lang="en-US" altLang="en-US" sz="2400" dirty="0"/>
          </a:p>
        </p:txBody>
      </p:sp>
    </p:spTree>
    <p:extLst>
      <p:ext uri="{BB962C8B-B14F-4D97-AF65-F5344CB8AC3E}">
        <p14:creationId xmlns:p14="http://schemas.microsoft.com/office/powerpoint/2010/main" val="2046856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a:extLst>
              <a:ext uri="{FF2B5EF4-FFF2-40B4-BE49-F238E27FC236}">
                <a16:creationId xmlns:a16="http://schemas.microsoft.com/office/drawing/2014/main" id="{4A8D06CC-831B-4F21-B737-32FFCC91BA6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E93FE2-60D1-4245-8B1C-E5CF70DEF94D}" type="slidenum">
              <a:rPr lang="en-US" altLang="en-US" sz="1400"/>
              <a:pPr>
                <a:spcBef>
                  <a:spcPct val="0"/>
                </a:spcBef>
                <a:buFontTx/>
                <a:buNone/>
              </a:pPr>
              <a:t>37</a:t>
            </a:fld>
            <a:endParaRPr lang="en-US" altLang="en-US" sz="1400"/>
          </a:p>
        </p:txBody>
      </p:sp>
      <p:graphicFrame>
        <p:nvGraphicFramePr>
          <p:cNvPr id="48131" name="Object 2">
            <a:extLst>
              <a:ext uri="{FF2B5EF4-FFF2-40B4-BE49-F238E27FC236}">
                <a16:creationId xmlns:a16="http://schemas.microsoft.com/office/drawing/2014/main" id="{DA59C4C6-12B3-4870-AC10-20756249521B}"/>
              </a:ext>
            </a:extLst>
          </p:cNvPr>
          <p:cNvGraphicFramePr>
            <a:graphicFrameLocks noGrp="1" noChangeAspect="1"/>
          </p:cNvGraphicFramePr>
          <p:nvPr>
            <p:ph/>
            <p:extLst>
              <p:ext uri="{D42A27DB-BD31-4B8C-83A1-F6EECF244321}">
                <p14:modId xmlns:p14="http://schemas.microsoft.com/office/powerpoint/2010/main" val="3851046115"/>
              </p:ext>
            </p:extLst>
          </p:nvPr>
        </p:nvGraphicFramePr>
        <p:xfrm>
          <a:off x="3906079" y="850841"/>
          <a:ext cx="7969170" cy="5156317"/>
        </p:xfrm>
        <a:graphic>
          <a:graphicData uri="http://schemas.openxmlformats.org/presentationml/2006/ole">
            <mc:AlternateContent xmlns:mc="http://schemas.openxmlformats.org/markup-compatibility/2006">
              <mc:Choice xmlns:v="urn:schemas-microsoft-com:vml" Requires="v">
                <p:oleObj name="Document" r:id="rId2" imgW="5401717" imgH="3530015" progId="Word.Document.8">
                  <p:embed/>
                </p:oleObj>
              </mc:Choice>
              <mc:Fallback>
                <p:oleObj name="Document" r:id="rId2" imgW="5401717" imgH="3530015" progId="Word.Document.8">
                  <p:embed/>
                  <p:pic>
                    <p:nvPicPr>
                      <p:cNvPr id="48131" name="Object 2">
                        <a:extLst>
                          <a:ext uri="{FF2B5EF4-FFF2-40B4-BE49-F238E27FC236}">
                            <a16:creationId xmlns:a16="http://schemas.microsoft.com/office/drawing/2014/main" id="{DA59C4C6-12B3-4870-AC10-2075624952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079" y="850841"/>
                        <a:ext cx="7969170" cy="5156317"/>
                      </a:xfrm>
                      <a:prstGeom prst="rect">
                        <a:avLst/>
                      </a:prstGeom>
                      <a:solidFill>
                        <a:srgbClr val="FFCC00"/>
                      </a:solidFill>
                      <a:ln>
                        <a:noFill/>
                      </a:ln>
                      <a:effectLst/>
                    </p:spPr>
                  </p:pic>
                </p:oleObj>
              </mc:Fallback>
            </mc:AlternateContent>
          </a:graphicData>
        </a:graphic>
      </p:graphicFrame>
      <p:pic>
        <p:nvPicPr>
          <p:cNvPr id="2" name="Picture 1">
            <a:extLst>
              <a:ext uri="{FF2B5EF4-FFF2-40B4-BE49-F238E27FC236}">
                <a16:creationId xmlns:a16="http://schemas.microsoft.com/office/drawing/2014/main" id="{E812414C-3EAD-4901-9A86-EBAE030409C6}"/>
              </a:ext>
            </a:extLst>
          </p:cNvPr>
          <p:cNvPicPr>
            <a:picLocks noChangeAspect="1"/>
          </p:cNvPicPr>
          <p:nvPr/>
        </p:nvPicPr>
        <p:blipFill>
          <a:blip r:embed="rId4"/>
          <a:stretch>
            <a:fillRect/>
          </a:stretch>
        </p:blipFill>
        <p:spPr>
          <a:xfrm>
            <a:off x="316751" y="850841"/>
            <a:ext cx="3331708" cy="2375589"/>
          </a:xfrm>
          <a:prstGeom prst="rect">
            <a:avLst/>
          </a:prstGeom>
        </p:spPr>
      </p:pic>
      <p:cxnSp>
        <p:nvCxnSpPr>
          <p:cNvPr id="4" name="Straight Connector 3">
            <a:extLst>
              <a:ext uri="{FF2B5EF4-FFF2-40B4-BE49-F238E27FC236}">
                <a16:creationId xmlns:a16="http://schemas.microsoft.com/office/drawing/2014/main" id="{ECE13FA5-7CB4-405C-B5CD-8BCFDCAC99AF}"/>
              </a:ext>
            </a:extLst>
          </p:cNvPr>
          <p:cNvCxnSpPr/>
          <p:nvPr/>
        </p:nvCxnSpPr>
        <p:spPr>
          <a:xfrm>
            <a:off x="1938130" y="1958009"/>
            <a:ext cx="0" cy="11231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3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a:extLst>
              <a:ext uri="{FF2B5EF4-FFF2-40B4-BE49-F238E27FC236}">
                <a16:creationId xmlns:a16="http://schemas.microsoft.com/office/drawing/2014/main" id="{83CC6131-763C-4E02-8207-F6AA60418B5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C0B44D1E-F564-4F2A-B029-45B1FD680C7F}" type="slidenum">
              <a:rPr lang="en-US" altLang="en-US" sz="1400"/>
              <a:pPr>
                <a:spcBef>
                  <a:spcPct val="0"/>
                </a:spcBef>
                <a:buFontTx/>
                <a:buNone/>
              </a:pPr>
              <a:t>38</a:t>
            </a:fld>
            <a:endParaRPr lang="en-US" altLang="en-US" sz="1400"/>
          </a:p>
        </p:txBody>
      </p:sp>
      <p:graphicFrame>
        <p:nvGraphicFramePr>
          <p:cNvPr id="49155" name="Object 2">
            <a:extLst>
              <a:ext uri="{FF2B5EF4-FFF2-40B4-BE49-F238E27FC236}">
                <a16:creationId xmlns:a16="http://schemas.microsoft.com/office/drawing/2014/main" id="{AC4A714B-FC45-4C71-9AAF-15E37340AAED}"/>
              </a:ext>
            </a:extLst>
          </p:cNvPr>
          <p:cNvGraphicFramePr>
            <a:graphicFrameLocks noGrp="1" noChangeAspect="1"/>
          </p:cNvGraphicFramePr>
          <p:nvPr>
            <p:ph/>
            <p:extLst>
              <p:ext uri="{D42A27DB-BD31-4B8C-83A1-F6EECF244321}">
                <p14:modId xmlns:p14="http://schemas.microsoft.com/office/powerpoint/2010/main" val="1455573927"/>
              </p:ext>
            </p:extLst>
          </p:nvPr>
        </p:nvGraphicFramePr>
        <p:xfrm>
          <a:off x="3974442" y="751735"/>
          <a:ext cx="7911931" cy="5144321"/>
        </p:xfrm>
        <a:graphic>
          <a:graphicData uri="http://schemas.openxmlformats.org/presentationml/2006/ole">
            <mc:AlternateContent xmlns:mc="http://schemas.openxmlformats.org/markup-compatibility/2006">
              <mc:Choice xmlns:v="urn:schemas-microsoft-com:vml" Requires="v">
                <p:oleObj name="Document" r:id="rId2" imgW="5401717" imgH="3547277" progId="Word.Document.8">
                  <p:embed/>
                </p:oleObj>
              </mc:Choice>
              <mc:Fallback>
                <p:oleObj name="Document" r:id="rId2" imgW="5401717" imgH="3547277" progId="Word.Document.8">
                  <p:embed/>
                  <p:pic>
                    <p:nvPicPr>
                      <p:cNvPr id="49155" name="Object 2">
                        <a:extLst>
                          <a:ext uri="{FF2B5EF4-FFF2-40B4-BE49-F238E27FC236}">
                            <a16:creationId xmlns:a16="http://schemas.microsoft.com/office/drawing/2014/main" id="{AC4A714B-FC45-4C71-9AAF-15E37340A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442" y="751735"/>
                        <a:ext cx="7911931" cy="5144321"/>
                      </a:xfrm>
                      <a:prstGeom prst="rect">
                        <a:avLst/>
                      </a:prstGeom>
                      <a:solidFill>
                        <a:srgbClr val="FFCC00"/>
                      </a:solidFill>
                      <a:ln>
                        <a:noFill/>
                      </a:ln>
                      <a:effectLst/>
                    </p:spPr>
                  </p:pic>
                </p:oleObj>
              </mc:Fallback>
            </mc:AlternateContent>
          </a:graphicData>
        </a:graphic>
      </p:graphicFrame>
      <p:pic>
        <p:nvPicPr>
          <p:cNvPr id="4" name="Picture 3">
            <a:extLst>
              <a:ext uri="{FF2B5EF4-FFF2-40B4-BE49-F238E27FC236}">
                <a16:creationId xmlns:a16="http://schemas.microsoft.com/office/drawing/2014/main" id="{FAFB5168-E1B0-4684-9ABC-BECDCEDBDAC1}"/>
              </a:ext>
            </a:extLst>
          </p:cNvPr>
          <p:cNvPicPr>
            <a:picLocks noChangeAspect="1"/>
          </p:cNvPicPr>
          <p:nvPr/>
        </p:nvPicPr>
        <p:blipFill>
          <a:blip r:embed="rId4"/>
          <a:stretch>
            <a:fillRect/>
          </a:stretch>
        </p:blipFill>
        <p:spPr>
          <a:xfrm>
            <a:off x="305627" y="751735"/>
            <a:ext cx="3331708" cy="2375589"/>
          </a:xfrm>
          <a:prstGeom prst="rect">
            <a:avLst/>
          </a:prstGeom>
        </p:spPr>
      </p:pic>
    </p:spTree>
    <p:extLst>
      <p:ext uri="{BB962C8B-B14F-4D97-AF65-F5344CB8AC3E}">
        <p14:creationId xmlns:p14="http://schemas.microsoft.com/office/powerpoint/2010/main" val="39413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a:extLst>
              <a:ext uri="{FF2B5EF4-FFF2-40B4-BE49-F238E27FC236}">
                <a16:creationId xmlns:a16="http://schemas.microsoft.com/office/drawing/2014/main" id="{05BB03CF-A70E-4839-827F-628491F3AAD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E335AEB-7B81-4F53-B229-406516F868ED}" type="slidenum">
              <a:rPr lang="en-US" altLang="en-US" sz="1400"/>
              <a:pPr>
                <a:spcBef>
                  <a:spcPct val="0"/>
                </a:spcBef>
                <a:buFontTx/>
                <a:buNone/>
              </a:pPr>
              <a:t>39</a:t>
            </a:fld>
            <a:endParaRPr lang="en-US" altLang="en-US" sz="1400"/>
          </a:p>
        </p:txBody>
      </p:sp>
      <p:graphicFrame>
        <p:nvGraphicFramePr>
          <p:cNvPr id="50179" name="Object 2">
            <a:extLst>
              <a:ext uri="{FF2B5EF4-FFF2-40B4-BE49-F238E27FC236}">
                <a16:creationId xmlns:a16="http://schemas.microsoft.com/office/drawing/2014/main" id="{783A9219-CB41-4927-83F1-74A282FF94FA}"/>
              </a:ext>
            </a:extLst>
          </p:cNvPr>
          <p:cNvGraphicFramePr>
            <a:graphicFrameLocks noGrp="1" noChangeAspect="1"/>
          </p:cNvGraphicFramePr>
          <p:nvPr>
            <p:ph/>
            <p:extLst>
              <p:ext uri="{D42A27DB-BD31-4B8C-83A1-F6EECF244321}">
                <p14:modId xmlns:p14="http://schemas.microsoft.com/office/powerpoint/2010/main" val="2287250054"/>
              </p:ext>
            </p:extLst>
          </p:nvPr>
        </p:nvGraphicFramePr>
        <p:xfrm>
          <a:off x="4144962" y="912019"/>
          <a:ext cx="7208838" cy="5033962"/>
        </p:xfrm>
        <a:graphic>
          <a:graphicData uri="http://schemas.openxmlformats.org/presentationml/2006/ole">
            <mc:AlternateContent xmlns:mc="http://schemas.openxmlformats.org/markup-compatibility/2006">
              <mc:Choice xmlns:v="urn:schemas-microsoft-com:vml" Requires="v">
                <p:oleObj name="Document" r:id="rId2" imgW="5401717" imgH="3809798" progId="Word.Document.8">
                  <p:embed/>
                </p:oleObj>
              </mc:Choice>
              <mc:Fallback>
                <p:oleObj name="Document" r:id="rId2" imgW="5401717" imgH="3809798" progId="Word.Document.8">
                  <p:embed/>
                  <p:pic>
                    <p:nvPicPr>
                      <p:cNvPr id="50179" name="Object 2">
                        <a:extLst>
                          <a:ext uri="{FF2B5EF4-FFF2-40B4-BE49-F238E27FC236}">
                            <a16:creationId xmlns:a16="http://schemas.microsoft.com/office/drawing/2014/main" id="{783A9219-CB41-4927-83F1-74A282FF9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962" y="912019"/>
                        <a:ext cx="7208838" cy="5033962"/>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 name="Picture 3">
            <a:extLst>
              <a:ext uri="{FF2B5EF4-FFF2-40B4-BE49-F238E27FC236}">
                <a16:creationId xmlns:a16="http://schemas.microsoft.com/office/drawing/2014/main" id="{92A07D28-1E28-43EA-8D10-79333381ACD6}"/>
              </a:ext>
            </a:extLst>
          </p:cNvPr>
          <p:cNvPicPr>
            <a:picLocks noChangeAspect="1"/>
          </p:cNvPicPr>
          <p:nvPr/>
        </p:nvPicPr>
        <p:blipFill>
          <a:blip r:embed="rId4"/>
          <a:stretch>
            <a:fillRect/>
          </a:stretch>
        </p:blipFill>
        <p:spPr>
          <a:xfrm>
            <a:off x="358792" y="912019"/>
            <a:ext cx="3331708" cy="2375589"/>
          </a:xfrm>
          <a:prstGeom prst="rect">
            <a:avLst/>
          </a:prstGeom>
        </p:spPr>
      </p:pic>
    </p:spTree>
    <p:extLst>
      <p:ext uri="{BB962C8B-B14F-4D97-AF65-F5344CB8AC3E}">
        <p14:creationId xmlns:p14="http://schemas.microsoft.com/office/powerpoint/2010/main" val="2953191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35642AC-8201-4E7B-86CF-CAF4F2C48A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8F27065-1EC2-44CE-9746-151CF3FB0BC7}" type="slidenum">
              <a:rPr lang="en-US" altLang="en-US" sz="1400"/>
              <a:pPr>
                <a:spcBef>
                  <a:spcPct val="0"/>
                </a:spcBef>
                <a:buFontTx/>
                <a:buNone/>
              </a:pPr>
              <a:t>4</a:t>
            </a:fld>
            <a:endParaRPr lang="en-US" altLang="en-US" sz="1400"/>
          </a:p>
        </p:txBody>
      </p:sp>
      <p:sp>
        <p:nvSpPr>
          <p:cNvPr id="9219" name="Rectangle 2">
            <a:extLst>
              <a:ext uri="{FF2B5EF4-FFF2-40B4-BE49-F238E27FC236}">
                <a16:creationId xmlns:a16="http://schemas.microsoft.com/office/drawing/2014/main" id="{D0DF87E5-1588-47E3-A5CC-04DA2A02FEC9}"/>
              </a:ext>
            </a:extLst>
          </p:cNvPr>
          <p:cNvSpPr>
            <a:spLocks noGrp="1" noChangeArrowheads="1"/>
          </p:cNvSpPr>
          <p:nvPr>
            <p:ph type="title"/>
          </p:nvPr>
        </p:nvSpPr>
        <p:spPr/>
        <p:txBody>
          <a:bodyPr/>
          <a:lstStyle/>
          <a:p>
            <a:pPr algn="l" eaLnBrk="1" hangingPunct="1"/>
            <a:r>
              <a:rPr lang="en-US" altLang="en-US" sz="2800" dirty="0" err="1"/>
              <a:t>Tinjau</a:t>
            </a:r>
            <a:r>
              <a:rPr lang="en-US" altLang="en-US" sz="2800" dirty="0"/>
              <a:t> </a:t>
            </a:r>
            <a:r>
              <a:rPr lang="en-US" altLang="en-US" sz="2800" dirty="0" err="1"/>
              <a:t>graf</a:t>
            </a:r>
            <a:r>
              <a:rPr lang="en-US" altLang="en-US" sz="2800" dirty="0"/>
              <a:t> di </a:t>
            </a:r>
            <a:r>
              <a:rPr lang="en-US" altLang="en-US" sz="2800" dirty="0" err="1"/>
              <a:t>bawah</a:t>
            </a:r>
            <a:r>
              <a:rPr lang="en-US" altLang="en-US" sz="2800" dirty="0"/>
              <a:t> </a:t>
            </a:r>
            <a:r>
              <a:rPr lang="en-US" altLang="en-US" sz="2800" dirty="0" err="1"/>
              <a:t>ini</a:t>
            </a:r>
            <a:r>
              <a:rPr lang="en-US" altLang="en-US" sz="2800" dirty="0"/>
              <a:t>. Kita </a:t>
            </a:r>
            <a:r>
              <a:rPr lang="en-US" altLang="en-US" sz="2800" dirty="0" err="1"/>
              <a:t>ingin</a:t>
            </a:r>
            <a:r>
              <a:rPr lang="en-US" altLang="en-US" sz="2800" dirty="0"/>
              <a:t> </a:t>
            </a:r>
            <a:r>
              <a:rPr lang="en-US" altLang="en-US" sz="2800" dirty="0" err="1"/>
              <a:t>menemukan</a:t>
            </a:r>
            <a:r>
              <a:rPr lang="en-US" altLang="en-US" sz="2800" dirty="0"/>
              <a:t> </a:t>
            </a:r>
            <a:r>
              <a:rPr lang="en-US" altLang="en-US" sz="2800" b="1" dirty="0" err="1"/>
              <a:t>lintasan</a:t>
            </a:r>
            <a:r>
              <a:rPr lang="en-US" altLang="en-US" sz="2800" b="1" dirty="0"/>
              <a:t> </a:t>
            </a:r>
            <a:r>
              <a:rPr lang="en-US" altLang="en-US" sz="2800" b="1" dirty="0" err="1"/>
              <a:t>terpendek</a:t>
            </a:r>
            <a:r>
              <a:rPr lang="en-US" altLang="en-US" sz="2800" b="1" dirty="0"/>
              <a:t> </a:t>
            </a:r>
            <a:r>
              <a:rPr lang="en-US" altLang="en-US" sz="2800" dirty="0" err="1"/>
              <a:t>dari</a:t>
            </a:r>
            <a:r>
              <a:rPr lang="en-US" altLang="en-US" sz="2800" dirty="0"/>
              <a:t> 1 </a:t>
            </a:r>
            <a:r>
              <a:rPr lang="en-US" altLang="en-US" sz="2800" dirty="0" err="1"/>
              <a:t>ke</a:t>
            </a:r>
            <a:r>
              <a:rPr lang="en-US" altLang="en-US" sz="2800" dirty="0"/>
              <a:t> 10. </a:t>
            </a:r>
          </a:p>
        </p:txBody>
      </p:sp>
      <p:graphicFrame>
        <p:nvGraphicFramePr>
          <p:cNvPr id="9220" name="Object 3">
            <a:extLst>
              <a:ext uri="{FF2B5EF4-FFF2-40B4-BE49-F238E27FC236}">
                <a16:creationId xmlns:a16="http://schemas.microsoft.com/office/drawing/2014/main" id="{DA758561-EB1F-42B2-8A8C-E0C6C43D7A1F}"/>
              </a:ext>
            </a:extLst>
          </p:cNvPr>
          <p:cNvGraphicFramePr>
            <a:graphicFrameLocks noGrp="1" noChangeAspect="1"/>
          </p:cNvGraphicFramePr>
          <p:nvPr>
            <p:ph idx="1"/>
            <p:extLst>
              <p:ext uri="{D42A27DB-BD31-4B8C-83A1-F6EECF244321}">
                <p14:modId xmlns:p14="http://schemas.microsoft.com/office/powerpoint/2010/main" val="53595765"/>
              </p:ext>
            </p:extLst>
          </p:nvPr>
        </p:nvGraphicFramePr>
        <p:xfrm>
          <a:off x="1524000" y="1572852"/>
          <a:ext cx="9144000" cy="3694113"/>
        </p:xfrm>
        <a:graphic>
          <a:graphicData uri="http://schemas.openxmlformats.org/presentationml/2006/ole">
            <mc:AlternateContent xmlns:mc="http://schemas.openxmlformats.org/markup-compatibility/2006">
              <mc:Choice xmlns:v="urn:schemas-microsoft-com:vml" Requires="v">
                <p:oleObj name="VISIO" r:id="rId2" imgW="5255773" imgH="2124267" progId="Visio.Drawing.5">
                  <p:embed/>
                </p:oleObj>
              </mc:Choice>
              <mc:Fallback>
                <p:oleObj name="VISIO" r:id="rId2" imgW="5255773" imgH="2124267" progId="Visio.Drawing.5">
                  <p:embed/>
                  <p:pic>
                    <p:nvPicPr>
                      <p:cNvPr id="9220" name="Object 3">
                        <a:extLst>
                          <a:ext uri="{FF2B5EF4-FFF2-40B4-BE49-F238E27FC236}">
                            <a16:creationId xmlns:a16="http://schemas.microsoft.com/office/drawing/2014/main" id="{DA758561-EB1F-42B2-8A8C-E0C6C43D7A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72852"/>
                        <a:ext cx="9144000" cy="3694113"/>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1" name="TextBox 4">
            <a:extLst>
              <a:ext uri="{FF2B5EF4-FFF2-40B4-BE49-F238E27FC236}">
                <a16:creationId xmlns:a16="http://schemas.microsoft.com/office/drawing/2014/main" id="{961AD889-10D2-4A49-A8C1-D6B4700DD10A}"/>
              </a:ext>
            </a:extLst>
          </p:cNvPr>
          <p:cNvSpPr txBox="1">
            <a:spLocks noChangeArrowheads="1"/>
          </p:cNvSpPr>
          <p:nvPr/>
        </p:nvSpPr>
        <p:spPr bwMode="auto">
          <a:xfrm>
            <a:off x="838200" y="5525353"/>
            <a:ext cx="106346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dirty="0">
                <a:latin typeface="+mn-lt"/>
              </a:rPr>
              <a:t>Greedy</a:t>
            </a:r>
            <a:r>
              <a:rPr lang="en-US" altLang="en-US" sz="2400" dirty="0">
                <a:latin typeface="+mn-lt"/>
              </a:rPr>
              <a:t>: </a:t>
            </a:r>
            <a:r>
              <a:rPr lang="en-US" altLang="en-US" sz="2400" dirty="0" err="1">
                <a:latin typeface="+mn-lt"/>
              </a:rPr>
              <a:t>dari</a:t>
            </a:r>
            <a:r>
              <a:rPr lang="en-US" altLang="en-US" sz="2400" dirty="0">
                <a:latin typeface="+mn-lt"/>
              </a:rPr>
              <a:t> </a:t>
            </a:r>
            <a:r>
              <a:rPr lang="en-US" altLang="en-US" sz="2400" dirty="0" err="1">
                <a:latin typeface="+mn-lt"/>
              </a:rPr>
              <a:t>setiap</a:t>
            </a:r>
            <a:r>
              <a:rPr lang="en-US" altLang="en-US" sz="2400" dirty="0">
                <a:latin typeface="+mn-lt"/>
              </a:rPr>
              <a:t> </a:t>
            </a:r>
            <a:r>
              <a:rPr lang="en-US" altLang="en-US" sz="2400" dirty="0" err="1">
                <a:latin typeface="+mn-lt"/>
              </a:rPr>
              <a:t>simpul</a:t>
            </a:r>
            <a:r>
              <a:rPr lang="en-US" altLang="en-US" sz="2400" dirty="0">
                <a:latin typeface="+mn-lt"/>
              </a:rPr>
              <a:t>, </a:t>
            </a:r>
            <a:r>
              <a:rPr lang="en-US" altLang="en-US" sz="2400" dirty="0" err="1">
                <a:latin typeface="+mn-lt"/>
              </a:rPr>
              <a:t>ambil</a:t>
            </a:r>
            <a:r>
              <a:rPr lang="en-US" altLang="en-US" sz="2400" dirty="0">
                <a:latin typeface="+mn-lt"/>
              </a:rPr>
              <a:t> </a:t>
            </a:r>
            <a:r>
              <a:rPr lang="en-US" altLang="en-US" sz="2400" dirty="0" err="1">
                <a:latin typeface="+mn-lt"/>
              </a:rPr>
              <a:t>sisi</a:t>
            </a:r>
            <a:r>
              <a:rPr lang="en-US" altLang="en-US" sz="2400" dirty="0">
                <a:latin typeface="+mn-lt"/>
              </a:rPr>
              <a:t> </a:t>
            </a:r>
            <a:r>
              <a:rPr lang="en-US" altLang="en-US" sz="2400" dirty="0" err="1">
                <a:latin typeface="+mn-lt"/>
              </a:rPr>
              <a:t>dengan</a:t>
            </a:r>
            <a:r>
              <a:rPr lang="en-US" altLang="en-US" sz="2400" dirty="0">
                <a:latin typeface="+mn-lt"/>
              </a:rPr>
              <a:t> </a:t>
            </a:r>
            <a:r>
              <a:rPr lang="en-US" altLang="en-US" sz="2400" dirty="0" err="1">
                <a:latin typeface="+mn-lt"/>
              </a:rPr>
              <a:t>bobot</a:t>
            </a:r>
            <a:r>
              <a:rPr lang="en-US" altLang="en-US" sz="2400" dirty="0">
                <a:latin typeface="+mn-lt"/>
              </a:rPr>
              <a:t> </a:t>
            </a:r>
            <a:r>
              <a:rPr lang="en-US" altLang="en-US" sz="2400" dirty="0" err="1">
                <a:latin typeface="+mn-lt"/>
              </a:rPr>
              <a:t>terkecil</a:t>
            </a:r>
            <a:r>
              <a:rPr lang="en-US" altLang="en-US" sz="2400" dirty="0">
                <a:latin typeface="+mn-lt"/>
              </a:rPr>
              <a:t> </a:t>
            </a:r>
            <a:r>
              <a:rPr lang="en-US" altLang="en-US" sz="2400" dirty="0" err="1">
                <a:latin typeface="+mn-lt"/>
              </a:rPr>
              <a:t>ke</a:t>
            </a:r>
            <a:r>
              <a:rPr lang="en-US" altLang="en-US" sz="2400" dirty="0">
                <a:latin typeface="+mn-lt"/>
              </a:rPr>
              <a:t> </a:t>
            </a:r>
            <a:r>
              <a:rPr lang="en-US" altLang="en-US" sz="2400" dirty="0" err="1">
                <a:latin typeface="+mn-lt"/>
              </a:rPr>
              <a:t>simpul</a:t>
            </a:r>
            <a:r>
              <a:rPr lang="en-US" altLang="en-US" sz="2400" dirty="0">
                <a:latin typeface="+mn-lt"/>
              </a:rPr>
              <a:t> </a:t>
            </a:r>
            <a:r>
              <a:rPr lang="en-US" altLang="en-US" sz="2400" dirty="0" err="1">
                <a:latin typeface="+mn-lt"/>
              </a:rPr>
              <a:t>berikutnya</a:t>
            </a:r>
            <a:endParaRPr lang="en-US" altLang="en-US" sz="2400" dirty="0">
              <a:latin typeface="+mn-lt"/>
            </a:endParaRPr>
          </a:p>
          <a:p>
            <a:pPr eaLnBrk="1" hangingPunct="1">
              <a:spcBef>
                <a:spcPct val="0"/>
              </a:spcBef>
              <a:buFontTx/>
              <a:buNone/>
            </a:pPr>
            <a:r>
              <a:rPr lang="en-US" altLang="en-US" sz="2400" dirty="0" err="1">
                <a:latin typeface="+mn-lt"/>
              </a:rPr>
              <a:t>Solusi</a:t>
            </a:r>
            <a:r>
              <a:rPr lang="en-US" altLang="en-US" sz="2400" dirty="0">
                <a:latin typeface="+mn-lt"/>
              </a:rPr>
              <a:t> </a:t>
            </a:r>
            <a:r>
              <a:rPr lang="en-US" altLang="en-US" sz="2400" i="1" dirty="0">
                <a:latin typeface="+mn-lt"/>
              </a:rPr>
              <a:t>greedy</a:t>
            </a:r>
            <a:r>
              <a:rPr lang="en-US" altLang="en-US" sz="2400" dirty="0">
                <a:latin typeface="+mn-lt"/>
              </a:rPr>
              <a:t>: 1 – 2 – 6 – 9 – 10  </a:t>
            </a:r>
            <a:r>
              <a:rPr lang="en-US" altLang="en-US" sz="2400" dirty="0" err="1">
                <a:latin typeface="+mn-lt"/>
              </a:rPr>
              <a:t>dengan</a:t>
            </a:r>
            <a:r>
              <a:rPr lang="en-US" altLang="en-US" sz="2400" dirty="0">
                <a:latin typeface="+mn-lt"/>
              </a:rPr>
              <a:t> </a:t>
            </a:r>
            <a:r>
              <a:rPr lang="en-US" altLang="en-US" sz="2400" i="1" dirty="0">
                <a:latin typeface="+mn-lt"/>
              </a:rPr>
              <a:t>cost</a:t>
            </a:r>
            <a:r>
              <a:rPr lang="en-US" altLang="en-US" sz="2400" dirty="0">
                <a:latin typeface="+mn-lt"/>
              </a:rPr>
              <a:t> = 2 + 4 + 3 + 4 = 13  </a:t>
            </a:r>
            <a:r>
              <a:rPr lang="en-US" altLang="en-US" sz="2400" dirty="0">
                <a:latin typeface="+mn-lt"/>
                <a:sym typeface="Wingdings" panose="05000000000000000000" pitchFamily="2" charset="2"/>
              </a:rPr>
              <a:t> </a:t>
            </a:r>
            <a:r>
              <a:rPr lang="en-US" altLang="en-US" sz="2400" dirty="0" err="1">
                <a:latin typeface="+mn-lt"/>
                <a:sym typeface="Wingdings" panose="05000000000000000000" pitchFamily="2" charset="2"/>
              </a:rPr>
              <a:t>tidak</a:t>
            </a:r>
            <a:r>
              <a:rPr lang="en-US" altLang="en-US" sz="2400" dirty="0">
                <a:latin typeface="+mn-lt"/>
                <a:sym typeface="Wingdings" panose="05000000000000000000" pitchFamily="2" charset="2"/>
              </a:rPr>
              <a:t> optimal!</a:t>
            </a:r>
            <a:endParaRPr lang="en-US" altLang="en-US" sz="2400"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CAEF-644C-4A75-3F79-EBCBB97449A6}"/>
              </a:ext>
            </a:extLst>
          </p:cNvPr>
          <p:cNvSpPr>
            <a:spLocks noGrp="1"/>
          </p:cNvSpPr>
          <p:nvPr>
            <p:ph type="title"/>
          </p:nvPr>
        </p:nvSpPr>
        <p:spPr/>
        <p:txBody>
          <a:bodyPr/>
          <a:lstStyle/>
          <a:p>
            <a:r>
              <a:rPr lang="en-US" dirty="0"/>
              <a:t>Latihan</a:t>
            </a:r>
          </a:p>
        </p:txBody>
      </p:sp>
      <p:sp>
        <p:nvSpPr>
          <p:cNvPr id="3" name="Content Placeholder 2">
            <a:extLst>
              <a:ext uri="{FF2B5EF4-FFF2-40B4-BE49-F238E27FC236}">
                <a16:creationId xmlns:a16="http://schemas.microsoft.com/office/drawing/2014/main" id="{BDA857CC-8ED1-763A-1EF1-9591A819E54A}"/>
              </a:ext>
            </a:extLst>
          </p:cNvPr>
          <p:cNvSpPr>
            <a:spLocks noGrp="1"/>
          </p:cNvSpPr>
          <p:nvPr>
            <p:ph idx="1"/>
          </p:nvPr>
        </p:nvSpPr>
        <p:spPr/>
        <p:txBody>
          <a:bodyPr/>
          <a:lstStyle/>
          <a:p>
            <a:pPr marL="0" indent="0">
              <a:buNone/>
            </a:pPr>
            <a:r>
              <a:rPr lang="en-US" b="1" dirty="0"/>
              <a:t>(</a:t>
            </a:r>
            <a:r>
              <a:rPr lang="en-US" b="1" i="1" dirty="0"/>
              <a:t>Coin exchange problem</a:t>
            </a:r>
            <a:r>
              <a:rPr lang="en-US" b="1" dirty="0"/>
              <a:t>) </a:t>
            </a:r>
            <a:r>
              <a:rPr lang="en-US" dirty="0"/>
              <a:t>Tinjau </a:t>
            </a:r>
            <a:r>
              <a:rPr lang="en-US" dirty="0" err="1"/>
              <a:t>kembali</a:t>
            </a:r>
            <a:r>
              <a:rPr lang="en-US" dirty="0"/>
              <a:t> </a:t>
            </a:r>
            <a:r>
              <a:rPr lang="en-US" dirty="0" err="1"/>
              <a:t>persoalan</a:t>
            </a:r>
            <a:r>
              <a:rPr lang="en-US" dirty="0"/>
              <a:t> </a:t>
            </a:r>
            <a:r>
              <a:rPr lang="en-US" dirty="0" err="1"/>
              <a:t>penukaran</a:t>
            </a:r>
            <a:r>
              <a:rPr lang="en-US" dirty="0"/>
              <a:t> uang yang </a:t>
            </a:r>
            <a:r>
              <a:rPr lang="en-US" dirty="0" err="1"/>
              <a:t>telah</a:t>
            </a:r>
            <a:r>
              <a:rPr lang="en-US" dirty="0"/>
              <a:t> </a:t>
            </a:r>
            <a:r>
              <a:rPr lang="en-US" dirty="0" err="1"/>
              <a:t>dibahas</a:t>
            </a:r>
            <a:r>
              <a:rPr lang="en-US" dirty="0"/>
              <a:t> di </a:t>
            </a:r>
            <a:r>
              <a:rPr lang="en-US" dirty="0" err="1"/>
              <a:t>dalam</a:t>
            </a:r>
            <a:r>
              <a:rPr lang="en-US" dirty="0"/>
              <a:t> </a:t>
            </a:r>
            <a:r>
              <a:rPr lang="en-US" dirty="0" err="1"/>
              <a:t>algoritma</a:t>
            </a:r>
            <a:r>
              <a:rPr lang="en-US" dirty="0"/>
              <a:t> greedy. </a:t>
            </a:r>
            <a:r>
              <a:rPr lang="en-US" dirty="0" err="1"/>
              <a:t>Misalkan</a:t>
            </a:r>
            <a:r>
              <a:rPr lang="en-US" dirty="0"/>
              <a:t> </a:t>
            </a:r>
            <a:r>
              <a:rPr lang="en-US" dirty="0" err="1"/>
              <a:t>terdapat</a:t>
            </a:r>
            <a:r>
              <a:rPr lang="en-US" dirty="0"/>
              <a:t> </a:t>
            </a:r>
            <a:r>
              <a:rPr lang="en-US" dirty="0" err="1"/>
              <a:t>sejumlah</a:t>
            </a:r>
            <a:r>
              <a:rPr lang="en-US" dirty="0"/>
              <a:t> </a:t>
            </a:r>
            <a:r>
              <a:rPr lang="en-US" dirty="0" err="1"/>
              <a:t>koin</a:t>
            </a:r>
            <a:r>
              <a:rPr lang="en-US" dirty="0"/>
              <a:t> (</a:t>
            </a:r>
            <a:r>
              <a:rPr lang="en-US" dirty="0" err="1"/>
              <a:t>dalam</a:t>
            </a:r>
            <a:r>
              <a:rPr lang="en-US" dirty="0"/>
              <a:t> </a:t>
            </a:r>
            <a:r>
              <a:rPr lang="en-US" dirty="0" err="1"/>
              <a:t>jumlah</a:t>
            </a:r>
            <a:r>
              <a:rPr lang="en-US" dirty="0"/>
              <a:t> yang </a:t>
            </a:r>
            <a:r>
              <a:rPr lang="en-US" dirty="0" err="1"/>
              <a:t>banyak</a:t>
            </a:r>
            <a:r>
              <a:rPr lang="en-US" dirty="0"/>
              <a:t>) </a:t>
            </a:r>
            <a:r>
              <a:rPr lang="en-US" dirty="0" err="1"/>
              <a:t>dengan</a:t>
            </a:r>
            <a:r>
              <a:rPr lang="en-US" dirty="0"/>
              <a:t> </a:t>
            </a:r>
            <a:r>
              <a:rPr lang="en-US" dirty="0" err="1"/>
              <a:t>nilai</a:t>
            </a:r>
            <a:r>
              <a:rPr lang="en-US" dirty="0"/>
              <a:t> 1, 3, dan 4. </a:t>
            </a:r>
            <a:r>
              <a:rPr lang="en-US" dirty="0" err="1"/>
              <a:t>Berapa</a:t>
            </a:r>
            <a:r>
              <a:rPr lang="en-US" dirty="0"/>
              <a:t> </a:t>
            </a:r>
            <a:r>
              <a:rPr lang="en-US" dirty="0" err="1"/>
              <a:t>jumlah</a:t>
            </a:r>
            <a:r>
              <a:rPr lang="en-US" dirty="0"/>
              <a:t> minimal </a:t>
            </a:r>
            <a:r>
              <a:rPr lang="en-US" dirty="0" err="1"/>
              <a:t>koin</a:t>
            </a:r>
            <a:r>
              <a:rPr lang="en-US" dirty="0"/>
              <a:t> yang </a:t>
            </a:r>
            <a:r>
              <a:rPr lang="en-US" dirty="0" err="1"/>
              <a:t>digunakan</a:t>
            </a:r>
            <a:r>
              <a:rPr lang="en-US" dirty="0"/>
              <a:t> </a:t>
            </a:r>
            <a:r>
              <a:rPr lang="en-US" dirty="0" err="1"/>
              <a:t>untuk</a:t>
            </a:r>
            <a:r>
              <a:rPr lang="en-US" dirty="0"/>
              <a:t> </a:t>
            </a:r>
            <a:r>
              <a:rPr lang="en-US" dirty="0" err="1"/>
              <a:t>menukar</a:t>
            </a:r>
            <a:r>
              <a:rPr lang="en-US" dirty="0"/>
              <a:t> uang </a:t>
            </a:r>
            <a:r>
              <a:rPr lang="en-US" dirty="0" err="1"/>
              <a:t>senilai</a:t>
            </a:r>
            <a:r>
              <a:rPr lang="en-US" dirty="0"/>
              <a:t> x? </a:t>
            </a:r>
            <a:r>
              <a:rPr lang="en-US" dirty="0" err="1"/>
              <a:t>Sebagai</a:t>
            </a:r>
            <a:r>
              <a:rPr lang="en-US" dirty="0"/>
              <a:t> </a:t>
            </a:r>
            <a:r>
              <a:rPr lang="en-US" dirty="0" err="1"/>
              <a:t>contoh</a:t>
            </a:r>
            <a:r>
              <a:rPr lang="en-US" dirty="0"/>
              <a:t>, </a:t>
            </a:r>
            <a:r>
              <a:rPr lang="en-US" dirty="0" err="1"/>
              <a:t>jika</a:t>
            </a:r>
            <a:r>
              <a:rPr lang="en-US" dirty="0"/>
              <a:t> x = 10, </a:t>
            </a:r>
            <a:r>
              <a:rPr lang="en-US" dirty="0" err="1"/>
              <a:t>maka</a:t>
            </a:r>
            <a:r>
              <a:rPr lang="en-US" dirty="0"/>
              <a:t> 10 = 3 + 3 + 4, </a:t>
            </a:r>
            <a:r>
              <a:rPr lang="en-US" dirty="0" err="1"/>
              <a:t>jadi</a:t>
            </a:r>
            <a:r>
              <a:rPr lang="en-US" dirty="0"/>
              <a:t> </a:t>
            </a:r>
            <a:r>
              <a:rPr lang="en-US" dirty="0" err="1"/>
              <a:t>diperlukan</a:t>
            </a:r>
            <a:r>
              <a:rPr lang="en-US" dirty="0"/>
              <a:t> </a:t>
            </a:r>
            <a:r>
              <a:rPr lang="en-US" dirty="0" err="1"/>
              <a:t>tiga</a:t>
            </a:r>
            <a:r>
              <a:rPr lang="en-US" dirty="0"/>
              <a:t> </a:t>
            </a:r>
            <a:r>
              <a:rPr lang="en-US" dirty="0" err="1"/>
              <a:t>koin</a:t>
            </a:r>
            <a:r>
              <a:rPr lang="en-US" dirty="0"/>
              <a:t> </a:t>
            </a:r>
            <a:r>
              <a:rPr lang="en-US" dirty="0" err="1"/>
              <a:t>untuk</a:t>
            </a:r>
            <a:r>
              <a:rPr lang="en-US" dirty="0"/>
              <a:t> </a:t>
            </a:r>
            <a:r>
              <a:rPr lang="en-US" dirty="0" err="1"/>
              <a:t>menukar</a:t>
            </a:r>
            <a:r>
              <a:rPr lang="en-US" dirty="0"/>
              <a:t> uang </a:t>
            </a:r>
            <a:r>
              <a:rPr lang="en-US" dirty="0" err="1"/>
              <a:t>senilai</a:t>
            </a:r>
            <a:r>
              <a:rPr lang="en-US" dirty="0"/>
              <a:t> 10.</a:t>
            </a:r>
          </a:p>
          <a:p>
            <a:pPr marL="0" indent="0">
              <a:buNone/>
            </a:pPr>
            <a:endParaRPr lang="en-US" dirty="0"/>
          </a:p>
        </p:txBody>
      </p:sp>
      <p:sp>
        <p:nvSpPr>
          <p:cNvPr id="4" name="Slide Number Placeholder 3">
            <a:extLst>
              <a:ext uri="{FF2B5EF4-FFF2-40B4-BE49-F238E27FC236}">
                <a16:creationId xmlns:a16="http://schemas.microsoft.com/office/drawing/2014/main" id="{2F1E314E-2EEF-0117-FDA5-9A64261D564B}"/>
              </a:ext>
            </a:extLst>
          </p:cNvPr>
          <p:cNvSpPr>
            <a:spLocks noGrp="1"/>
          </p:cNvSpPr>
          <p:nvPr>
            <p:ph type="sldNum" sz="quarter" idx="12"/>
          </p:nvPr>
        </p:nvSpPr>
        <p:spPr/>
        <p:txBody>
          <a:bodyPr/>
          <a:lstStyle/>
          <a:p>
            <a:fld id="{6EABF7D1-49E2-4273-A22F-2540D2D4A087}" type="slidenum">
              <a:rPr lang="en-US" smtClean="0"/>
              <a:t>40</a:t>
            </a:fld>
            <a:endParaRPr lang="en-US"/>
          </a:p>
        </p:txBody>
      </p:sp>
    </p:spTree>
    <p:extLst>
      <p:ext uri="{BB962C8B-B14F-4D97-AF65-F5344CB8AC3E}">
        <p14:creationId xmlns:p14="http://schemas.microsoft.com/office/powerpoint/2010/main" val="3803881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0E4273-5A8F-F8B7-B115-FD48CB95F118}"/>
              </a:ext>
            </a:extLst>
          </p:cNvPr>
          <p:cNvSpPr>
            <a:spLocks noGrp="1"/>
          </p:cNvSpPr>
          <p:nvPr>
            <p:ph idx="1"/>
          </p:nvPr>
        </p:nvSpPr>
        <p:spPr>
          <a:xfrm>
            <a:off x="838200" y="769257"/>
            <a:ext cx="10515600" cy="5407706"/>
          </a:xfrm>
        </p:spPr>
        <p:txBody>
          <a:bodyPr>
            <a:normAutofit/>
          </a:bodyPr>
          <a:lstStyle/>
          <a:p>
            <a:pPr marL="0" indent="0">
              <a:buNone/>
            </a:pPr>
            <a:r>
              <a:rPr lang="en-US" b="1" dirty="0" err="1"/>
              <a:t>Penyelesaian</a:t>
            </a:r>
            <a:r>
              <a:rPr lang="en-US" dirty="0"/>
              <a:t>:</a:t>
            </a:r>
          </a:p>
          <a:p>
            <a:pPr marL="0" indent="0">
              <a:buNone/>
            </a:pPr>
            <a:r>
              <a:rPr lang="id-ID" dirty="0"/>
              <a:t>Sifat penting dari fungsi </a:t>
            </a:r>
            <a:r>
              <a:rPr lang="en-US" i="1" dirty="0"/>
              <a:t>f</a:t>
            </a:r>
            <a:r>
              <a:rPr lang="id-ID" dirty="0"/>
              <a:t> adalah bahwa nilainya dapat dihitung secara rekursif dari nilai-nilai yang lebih kecil. Idenya adalah untuk fokus pada koin pertama yang kita pilih untuk jumlahnya. Misalnya, dalam skenario di atas, koin pertama bisa berupa 1, 3, atau 4. Jika kita pertama kali memilih koin 1, tugas yang tersisa adalah membentuk jumlah 9 menggunakan jumlah koin minimum, yang merupakan submasalah dari masalah aslinya. </a:t>
            </a:r>
            <a:r>
              <a:rPr lang="en-US" dirty="0"/>
              <a:t>H</a:t>
            </a:r>
            <a:r>
              <a:rPr lang="id-ID" dirty="0"/>
              <a:t>al yang sama berlaku untuk koin 3 d</a:t>
            </a:r>
            <a:r>
              <a:rPr lang="en-US" dirty="0"/>
              <a:t>an 4. </a:t>
            </a:r>
          </a:p>
          <a:p>
            <a:pPr marL="0" indent="0">
              <a:buNone/>
            </a:pPr>
            <a:r>
              <a:rPr lang="en-US" dirty="0"/>
              <a:t>Formula </a:t>
            </a:r>
            <a:r>
              <a:rPr lang="id-ID" dirty="0"/>
              <a:t>rekursif berikut untuk menghitung jumlah koin minimum:</a:t>
            </a:r>
            <a:r>
              <a:rPr lang="en-US" dirty="0"/>
              <a:t> </a:t>
            </a:r>
          </a:p>
          <a:p>
            <a:pPr marL="0" indent="0">
              <a:buNone/>
            </a:pPr>
            <a:r>
              <a:rPr lang="en-US" dirty="0"/>
              <a:t>                   </a:t>
            </a:r>
            <a:r>
              <a:rPr lang="en-US" i="1" dirty="0"/>
              <a:t>f</a:t>
            </a:r>
            <a:r>
              <a:rPr lang="en-US" dirty="0"/>
              <a:t>(</a:t>
            </a:r>
            <a:r>
              <a:rPr lang="en-US" i="1" dirty="0"/>
              <a:t>x</a:t>
            </a:r>
            <a:r>
              <a:rPr lang="en-US" dirty="0"/>
              <a:t>) = min{</a:t>
            </a:r>
            <a:r>
              <a:rPr lang="en-US" i="1" dirty="0"/>
              <a:t>f</a:t>
            </a:r>
            <a:r>
              <a:rPr lang="en-US" dirty="0"/>
              <a:t>(</a:t>
            </a:r>
            <a:r>
              <a:rPr lang="en-US" i="1" dirty="0"/>
              <a:t>x</a:t>
            </a:r>
            <a:r>
              <a:rPr lang="en-US" dirty="0"/>
              <a:t> – 1) + 1, f(</a:t>
            </a:r>
            <a:r>
              <a:rPr lang="en-US" i="1" dirty="0"/>
              <a:t>x</a:t>
            </a:r>
            <a:r>
              <a:rPr lang="en-US" dirty="0"/>
              <a:t> – 3) + 1, f(</a:t>
            </a:r>
            <a:r>
              <a:rPr lang="en-US" i="1" dirty="0"/>
              <a:t>x</a:t>
            </a:r>
            <a:r>
              <a:rPr lang="en-US" dirty="0"/>
              <a:t> – 4) + 1}</a:t>
            </a:r>
          </a:p>
          <a:p>
            <a:pPr marL="0" indent="0">
              <a:buNone/>
            </a:pPr>
            <a:r>
              <a:rPr lang="en-US" dirty="0"/>
              <a:t>Kasus basis </a:t>
            </a:r>
            <a:r>
              <a:rPr lang="en-US" dirty="0" err="1"/>
              <a:t>adalah</a:t>
            </a:r>
            <a:r>
              <a:rPr lang="en-US" dirty="0"/>
              <a:t> f(0) = 0 </a:t>
            </a:r>
            <a:r>
              <a:rPr lang="en-US" dirty="0" err="1"/>
              <a:t>karena</a:t>
            </a:r>
            <a:r>
              <a:rPr lang="en-US" dirty="0"/>
              <a:t> </a:t>
            </a:r>
            <a:r>
              <a:rPr lang="en-US" dirty="0" err="1"/>
              <a:t>tidak</a:t>
            </a:r>
            <a:r>
              <a:rPr lang="en-US" dirty="0"/>
              <a:t> </a:t>
            </a:r>
            <a:r>
              <a:rPr lang="en-US" dirty="0" err="1"/>
              <a:t>ada</a:t>
            </a:r>
            <a:r>
              <a:rPr lang="en-US" dirty="0"/>
              <a:t> </a:t>
            </a:r>
            <a:r>
              <a:rPr lang="en-US" dirty="0" err="1"/>
              <a:t>penukaran</a:t>
            </a:r>
            <a:r>
              <a:rPr lang="en-US" dirty="0"/>
              <a:t> </a:t>
            </a:r>
            <a:r>
              <a:rPr lang="en-US" dirty="0" err="1"/>
              <a:t>koin</a:t>
            </a:r>
            <a:r>
              <a:rPr lang="en-US" dirty="0"/>
              <a:t> </a:t>
            </a:r>
            <a:r>
              <a:rPr lang="en-US" dirty="0" err="1"/>
              <a:t>untuk</a:t>
            </a:r>
            <a:r>
              <a:rPr lang="en-US" dirty="0"/>
              <a:t> x = 0, dan f(x) = </a:t>
            </a:r>
            <a:r>
              <a:rPr lang="en-US" dirty="0">
                <a:sym typeface="Symbol" panose="05050102010706020507" pitchFamily="18" charset="2"/>
              </a:rPr>
              <a:t> </a:t>
            </a:r>
            <a:r>
              <a:rPr lang="en-US" dirty="0" err="1">
                <a:sym typeface="Symbol" panose="05050102010706020507" pitchFamily="18" charset="2"/>
              </a:rPr>
              <a:t>untuk</a:t>
            </a:r>
            <a:r>
              <a:rPr lang="en-US" dirty="0">
                <a:sym typeface="Symbol" panose="05050102010706020507" pitchFamily="18" charset="2"/>
              </a:rPr>
              <a:t> x &lt; 0</a:t>
            </a:r>
            <a:endParaRPr lang="en-US" dirty="0"/>
          </a:p>
        </p:txBody>
      </p:sp>
      <p:sp>
        <p:nvSpPr>
          <p:cNvPr id="4" name="Slide Number Placeholder 3">
            <a:extLst>
              <a:ext uri="{FF2B5EF4-FFF2-40B4-BE49-F238E27FC236}">
                <a16:creationId xmlns:a16="http://schemas.microsoft.com/office/drawing/2014/main" id="{70756756-6ABD-4E53-4B60-58543001BCA2}"/>
              </a:ext>
            </a:extLst>
          </p:cNvPr>
          <p:cNvSpPr>
            <a:spLocks noGrp="1"/>
          </p:cNvSpPr>
          <p:nvPr>
            <p:ph type="sldNum" sz="quarter" idx="12"/>
          </p:nvPr>
        </p:nvSpPr>
        <p:spPr/>
        <p:txBody>
          <a:bodyPr/>
          <a:lstStyle/>
          <a:p>
            <a:fld id="{6EABF7D1-49E2-4273-A22F-2540D2D4A087}" type="slidenum">
              <a:rPr lang="en-US" smtClean="0"/>
              <a:t>41</a:t>
            </a:fld>
            <a:endParaRPr lang="en-US"/>
          </a:p>
        </p:txBody>
      </p:sp>
    </p:spTree>
    <p:extLst>
      <p:ext uri="{BB962C8B-B14F-4D97-AF65-F5344CB8AC3E}">
        <p14:creationId xmlns:p14="http://schemas.microsoft.com/office/powerpoint/2010/main" val="3760478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0FD0A7A-2E3C-C36E-DCC3-BA40B417102A}"/>
                  </a:ext>
                </a:extLst>
              </p:cNvPr>
              <p:cNvSpPr>
                <a:spLocks noGrp="1"/>
              </p:cNvSpPr>
              <p:nvPr>
                <p:ph idx="1"/>
              </p:nvPr>
            </p:nvSpPr>
            <p:spPr>
              <a:xfrm>
                <a:off x="556985" y="147864"/>
                <a:ext cx="11078029" cy="6573611"/>
              </a:xfrm>
            </p:spPr>
            <p:txBody>
              <a:bodyPr>
                <a:normAutofit/>
              </a:bodyPr>
              <a:lstStyle/>
              <a:p>
                <a:pPr marL="0" indent="0">
                  <a:buNone/>
                </a:pPr>
                <a:r>
                  <a:rPr lang="en-US" sz="2400" dirty="0"/>
                  <a:t>Jadi, </a:t>
                </a:r>
                <a:r>
                  <a:rPr lang="en-US" sz="2400" dirty="0" err="1"/>
                  <a:t>jumlah</a:t>
                </a:r>
                <a:r>
                  <a:rPr lang="en-US" sz="2400" dirty="0"/>
                  <a:t> minimal </a:t>
                </a:r>
                <a:r>
                  <a:rPr lang="en-US" sz="2400" dirty="0" err="1"/>
                  <a:t>koin</a:t>
                </a:r>
                <a:r>
                  <a:rPr lang="en-US" sz="2400" dirty="0"/>
                  <a:t> yang </a:t>
                </a:r>
                <a:r>
                  <a:rPr lang="en-US" sz="2400" dirty="0" err="1"/>
                  <a:t>diperlukan</a:t>
                </a:r>
                <a:r>
                  <a:rPr lang="en-US" sz="2400" dirty="0"/>
                  <a:t> </a:t>
                </a:r>
                <a:r>
                  <a:rPr lang="en-US" sz="2400" dirty="0" err="1"/>
                  <a:t>untuk</a:t>
                </a:r>
                <a:r>
                  <a:rPr lang="en-US" sz="2400" dirty="0"/>
                  <a:t> </a:t>
                </a:r>
                <a:r>
                  <a:rPr lang="en-US" sz="2400" dirty="0" err="1"/>
                  <a:t>menukar</a:t>
                </a:r>
                <a:r>
                  <a:rPr lang="en-US" sz="2400" dirty="0"/>
                  <a:t> uang </a:t>
                </a:r>
                <a:r>
                  <a:rPr lang="en-US" sz="2400" dirty="0" err="1"/>
                  <a:t>senilai</a:t>
                </a:r>
                <a:r>
                  <a:rPr lang="en-US" sz="2400" dirty="0"/>
                  <a:t> x </a:t>
                </a:r>
                <a:r>
                  <a:rPr lang="en-US" sz="2400" dirty="0" err="1"/>
                  <a:t>adalah</a:t>
                </a:r>
                <a:r>
                  <a:rPr lang="en-US" sz="2400" dirty="0"/>
                  <a:t>:</a:t>
                </a:r>
              </a:p>
              <a:p>
                <a:pPr marL="0" indent="0">
                  <a:buNone/>
                </a:pPr>
                <a:endParaRPr lang="en-US" sz="2400" dirty="0"/>
              </a:p>
              <a:p>
                <a:pPr marL="0" indent="0">
                  <a:buNone/>
                </a:pPr>
                <a:r>
                  <a:rPr lang="en-US" sz="2400" dirty="0"/>
                  <a:t>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e>
                    </m:d>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m>
                          <m:mPr>
                            <m:mcs>
                              <m:mc>
                                <m:mcPr>
                                  <m:count m:val="2"/>
                                  <m:mcJc m:val="center"/>
                                </m:mcPr>
                              </m:mc>
                            </m:mcs>
                            <m:ctrlPr>
                              <a:rPr lang="en-US" sz="2400" b="0" i="1" smtClean="0">
                                <a:latin typeface="Cambria Math" panose="02040503050406030204" pitchFamily="18" charset="0"/>
                              </a:rPr>
                            </m:ctrlPr>
                          </m:mPr>
                          <m:mr>
                            <m:e>
                              <m:r>
                                <m:rPr>
                                  <m:brk m:alnAt="7"/>
                                </m:rPr>
                                <a:rPr lang="en-US" sz="2400" b="0" i="1" smtClean="0">
                                  <a:latin typeface="Cambria Math" panose="02040503050406030204" pitchFamily="18" charset="0"/>
                                  <a:ea typeface="Cambria Math" panose="02040503050406030204" pitchFamily="18" charset="0"/>
                                </a:rPr>
                                <m:t>∞</m:t>
                              </m:r>
                            </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&lt;</m:t>
                              </m:r>
                              <m:r>
                                <a:rPr lang="en-US" sz="2400" b="0" i="1" smtClean="0">
                                  <a:latin typeface="Cambria Math" panose="02040503050406030204" pitchFamily="18" charset="0"/>
                                </a:rPr>
                                <m:t>0</m:t>
                              </m:r>
                            </m:e>
                          </m:mr>
                          <m:mr>
                            <m:e>
                              <m:r>
                                <a:rPr lang="en-US" sz="2400" b="0" i="1" smtClean="0">
                                  <a:latin typeface="Cambria Math" panose="02040503050406030204" pitchFamily="18" charset="0"/>
                                </a:rPr>
                                <m:t>0</m:t>
                              </m:r>
                            </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0</m:t>
                              </m:r>
                            </m:e>
                          </m:mr>
                          <m:mr>
                            <m:e>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0" i="1" smtClean="0">
                                          <a:latin typeface="Cambria Math" panose="02040503050406030204" pitchFamily="18" charset="0"/>
                                        </a:rPr>
                                        <m:t>𝑐</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ea typeface="Cambria Math" panose="02040503050406030204" pitchFamily="18" charset="0"/>
                                            </a:rPr>
                                          </m:ctrlPr>
                                        </m:dPr>
                                        <m:e>
                                          <m:r>
                                            <a:rPr lang="en-US" sz="2400" b="0" i="1" smtClean="0">
                                              <a:latin typeface="Cambria Math" panose="02040503050406030204" pitchFamily="18" charset="0"/>
                                              <a:ea typeface="Cambria Math" panose="02040503050406030204" pitchFamily="18" charset="0"/>
                                            </a:rPr>
                                            <m:t>𝑘𝑜𝑖𝑛</m:t>
                                          </m:r>
                                        </m:e>
                                      </m:d>
                                      <m:r>
                                        <a:rPr lang="en-US" sz="2400" b="0" i="1" smtClean="0">
                                          <a:latin typeface="Cambria Math" panose="02040503050406030204" pitchFamily="18" charset="0"/>
                                          <a:ea typeface="Cambria Math" panose="02040503050406030204" pitchFamily="18" charset="0"/>
                                        </a:rPr>
                                        <m:t> </m:t>
                                      </m:r>
                                    </m:lim>
                                  </m:limLow>
                                  <m:r>
                                    <a:rPr lang="en-US" sz="2400" b="0" i="1" smtClean="0">
                                      <a:latin typeface="Cambria Math" panose="02040503050406030204" pitchFamily="18" charset="0"/>
                                    </a:rPr>
                                    <m:t>𝑓</m:t>
                                  </m:r>
                                </m:fName>
                                <m:e>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𝑐</m:t>
                                      </m:r>
                                    </m:e>
                                  </m:d>
                                  <m:r>
                                    <a:rPr lang="en-US" sz="2400" b="0" i="1" smtClean="0">
                                      <a:latin typeface="Cambria Math" panose="02040503050406030204" pitchFamily="18" charset="0"/>
                                    </a:rPr>
                                    <m:t>+</m:t>
                                  </m:r>
                                  <m:r>
                                    <a:rPr lang="en-US" sz="2400" b="0" i="1" smtClean="0">
                                      <a:latin typeface="Cambria Math" panose="02040503050406030204" pitchFamily="18" charset="0"/>
                                    </a:rPr>
                                    <m:t>1</m:t>
                                  </m:r>
                                </m:e>
                              </m:func>
                            </m:e>
                            <m:e>
                              <m:r>
                                <a:rPr lang="en-US" sz="2400" b="0" i="1" smtClean="0">
                                  <a:latin typeface="Cambria Math" panose="02040503050406030204" pitchFamily="18" charset="0"/>
                                </a:rPr>
                                <m:t>,</m:t>
                              </m:r>
                              <m:r>
                                <a:rPr lang="en-US" sz="2400" b="0" i="1" smtClean="0">
                                  <a:latin typeface="Cambria Math" panose="02040503050406030204" pitchFamily="18" charset="0"/>
                                </a:rPr>
                                <m:t>𝑥</m:t>
                              </m:r>
                              <m:r>
                                <a:rPr lang="en-US" sz="2400" b="0" i="1" smtClean="0">
                                  <a:latin typeface="Cambria Math" panose="02040503050406030204" pitchFamily="18" charset="0"/>
                                </a:rPr>
                                <m:t>&gt;</m:t>
                              </m:r>
                              <m:r>
                                <a:rPr lang="en-US" sz="2400" b="0" i="1" smtClean="0">
                                  <a:latin typeface="Cambria Math" panose="02040503050406030204" pitchFamily="18" charset="0"/>
                                </a:rPr>
                                <m:t>0</m:t>
                              </m:r>
                            </m:e>
                          </m:mr>
                        </m:m>
                      </m:e>
                    </m:d>
                  </m:oMath>
                </a14:m>
                <a:endParaRPr lang="en-US" sz="2400" dirty="0"/>
              </a:p>
              <a:p>
                <a:pPr marL="0" indent="0">
                  <a:buNone/>
                </a:pPr>
                <a:endParaRPr lang="en-US" sz="2400" dirty="0"/>
              </a:p>
              <a:p>
                <a:pPr marL="0" indent="0">
                  <a:buNone/>
                </a:pPr>
                <a:r>
                  <a:rPr lang="en-US" sz="2400" dirty="0" err="1"/>
                  <a:t>Contoh</a:t>
                </a:r>
                <a:r>
                  <a:rPr lang="en-US" sz="2400" dirty="0"/>
                  <a:t>: Koin 1, 3, dan 4, x = 10, </a:t>
                </a:r>
                <a:r>
                  <a:rPr lang="en-US" sz="2400" dirty="0" err="1"/>
                  <a:t>maka</a:t>
                </a:r>
                <a:endParaRPr lang="en-US" sz="2400" dirty="0"/>
              </a:p>
              <a:p>
                <a:pPr marL="0" indent="0">
                  <a:buNone/>
                </a:pPr>
                <a:endParaRPr lang="en-US" sz="2400" dirty="0"/>
              </a:p>
              <a:p>
                <a:pPr marL="0" indent="0">
                  <a:buNone/>
                </a:pPr>
                <a:r>
                  <a:rPr lang="en-US" sz="2400" dirty="0"/>
                  <a:t> </a:t>
                </a:r>
                <a14:m>
                  <m:oMath xmlns:m="http://schemas.openxmlformats.org/officeDocument/2006/math">
                    <m:r>
                      <a:rPr lang="en-US" sz="2400" b="0" i="0" smtClean="0">
                        <a:latin typeface="Cambria Math" panose="02040503050406030204" pitchFamily="18" charset="0"/>
                      </a:rPr>
                      <m:t> </m:t>
                    </m:r>
                    <m:r>
                      <a:rPr lang="en-US" sz="2400" i="1">
                        <a:latin typeface="Cambria Math" panose="02040503050406030204" pitchFamily="18" charset="0"/>
                      </a:rPr>
                      <m:t>𝑓</m:t>
                    </m:r>
                    <m:d>
                      <m:dPr>
                        <m:ctrlPr>
                          <a:rPr lang="en-US" sz="2400" i="1">
                            <a:latin typeface="Cambria Math" panose="02040503050406030204" pitchFamily="18" charset="0"/>
                          </a:rPr>
                        </m:ctrlPr>
                      </m:dPr>
                      <m:e>
                        <m:r>
                          <a:rPr lang="en-US" sz="2400" i="1">
                            <a:latin typeface="Cambria Math" panose="02040503050406030204" pitchFamily="18" charset="0"/>
                          </a:rPr>
                          <m:t>𝑥</m:t>
                        </m:r>
                      </m:e>
                    </m:d>
                    <m:r>
                      <a:rPr lang="en-US" sz="2400" i="1">
                        <a:latin typeface="Cambria Math" panose="02040503050406030204" pitchFamily="18" charset="0"/>
                      </a:rPr>
                      <m:t>= </m:t>
                    </m:r>
                    <m:d>
                      <m:dPr>
                        <m:begChr m:val="{"/>
                        <m:endChr m:val=""/>
                        <m:ctrlPr>
                          <a:rPr lang="en-US" sz="2400" i="1">
                            <a:latin typeface="Cambria Math" panose="02040503050406030204" pitchFamily="18" charset="0"/>
                          </a:rPr>
                        </m:ctrlPr>
                      </m:dPr>
                      <m:e>
                        <m:m>
                          <m:mPr>
                            <m:mcs>
                              <m:mc>
                                <m:mcPr>
                                  <m:count m:val="2"/>
                                  <m:mcJc m:val="center"/>
                                </m:mcPr>
                              </m:mc>
                            </m:mcs>
                            <m:ctrlPr>
                              <a:rPr lang="en-US" sz="2400" i="1">
                                <a:latin typeface="Cambria Math" panose="02040503050406030204" pitchFamily="18" charset="0"/>
                              </a:rPr>
                            </m:ctrlPr>
                          </m:mPr>
                          <m:mr>
                            <m:e>
                              <m:r>
                                <m:rPr>
                                  <m:brk m:alnAt="7"/>
                                </m:rPr>
                                <a:rPr lang="en-US" sz="2400" i="1">
                                  <a:latin typeface="Cambria Math" panose="02040503050406030204" pitchFamily="18" charset="0"/>
                                  <a:ea typeface="Cambria Math" panose="02040503050406030204" pitchFamily="18" charset="0"/>
                                </a:rPr>
                                <m:t>∞</m:t>
                              </m:r>
                            </m:e>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&lt;</m:t>
                              </m:r>
                              <m:r>
                                <a:rPr lang="en-US" sz="2400" i="1">
                                  <a:latin typeface="Cambria Math" panose="02040503050406030204" pitchFamily="18" charset="0"/>
                                </a:rPr>
                                <m:t>0</m:t>
                              </m:r>
                            </m:e>
                          </m:mr>
                          <m:mr>
                            <m:e>
                              <m:r>
                                <a:rPr lang="en-US" sz="2400" i="1">
                                  <a:latin typeface="Cambria Math" panose="02040503050406030204" pitchFamily="18" charset="0"/>
                                </a:rPr>
                                <m:t>0</m:t>
                              </m:r>
                            </m:e>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0</m:t>
                              </m:r>
                            </m:e>
                          </m:mr>
                          <m:mr>
                            <m:e>
                              <m:func>
                                <m:funcPr>
                                  <m:ctrlPr>
                                    <a:rPr lang="en-US" sz="2400" i="1">
                                      <a:latin typeface="Cambria Math" panose="02040503050406030204" pitchFamily="18" charset="0"/>
                                    </a:rPr>
                                  </m:ctrlPr>
                                </m:funcPr>
                                <m:fName>
                                  <m:r>
                                    <m:rPr>
                                      <m:sty m:val="p"/>
                                    </m:rPr>
                                    <a:rPr lang="en-US" sz="2400" b="0" i="0" smtClean="0">
                                      <a:latin typeface="Cambria Math" panose="02040503050406030204" pitchFamily="18" charset="0"/>
                                    </a:rPr>
                                    <m:t>min</m:t>
                                  </m:r>
                                  <m:r>
                                    <a:rPr lang="en-US" sz="240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𝑓</m:t>
                                  </m:r>
                                </m:fName>
                                <m:e>
                                  <m:d>
                                    <m:dPr>
                                      <m:ctrlPr>
                                        <a:rPr lang="en-US" sz="2400" i="1">
                                          <a:latin typeface="Cambria Math" panose="02040503050406030204" pitchFamily="18" charset="0"/>
                                        </a:rPr>
                                      </m:ctrlPr>
                                    </m:dPr>
                                    <m:e>
                                      <m:r>
                                        <a:rPr lang="en-US" sz="2400" i="1">
                                          <a:latin typeface="Cambria Math" panose="02040503050406030204" pitchFamily="18" charset="0"/>
                                        </a:rPr>
                                        <m:t>𝑥</m:t>
                                      </m:r>
                                      <m:r>
                                        <a:rPr lang="en-US" sz="2400" i="1">
                                          <a:latin typeface="Cambria Math" panose="02040503050406030204" pitchFamily="18" charset="0"/>
                                        </a:rPr>
                                        <m:t>−</m:t>
                                      </m:r>
                                      <m:r>
                                        <a:rPr lang="en-US" sz="2400" b="0" i="1" smtClean="0">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1</m:t>
                                  </m:r>
                                  <m:r>
                                    <a:rPr lang="en-US" sz="2400" b="0" i="1" smtClean="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3</m:t>
                                      </m:r>
                                    </m:e>
                                  </m:d>
                                  <m:r>
                                    <a:rPr lang="en-US"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 </m:t>
                                  </m:r>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𝑥</m:t>
                                      </m:r>
                                      <m:r>
                                        <a:rPr lang="en-US" sz="2400" b="0" i="1" smtClean="0">
                                          <a:latin typeface="Cambria Math" panose="02040503050406030204" pitchFamily="18" charset="0"/>
                                        </a:rPr>
                                        <m:t>−</m:t>
                                      </m:r>
                                      <m:r>
                                        <a:rPr lang="en-US" sz="2400" b="0" i="1" smtClean="0">
                                          <a:latin typeface="Cambria Math" panose="02040503050406030204" pitchFamily="18" charset="0"/>
                                        </a:rPr>
                                        <m:t>4</m:t>
                                      </m:r>
                                    </m:e>
                                  </m:d>
                                  <m:r>
                                    <a:rPr lang="en-US" sz="2400" b="0" i="1" smtClean="0">
                                      <a:latin typeface="Cambria Math" panose="02040503050406030204" pitchFamily="18" charset="0"/>
                                    </a:rPr>
                                    <m:t>+</m:t>
                                  </m:r>
                                  <m:r>
                                    <a:rPr lang="en-US" sz="2400" b="0" i="1" smtClean="0">
                                      <a:latin typeface="Cambria Math" panose="02040503050406030204" pitchFamily="18" charset="0"/>
                                    </a:rPr>
                                    <m:t>1</m:t>
                                  </m:r>
                                </m:e>
                              </m:func>
                            </m:e>
                            <m:e>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&gt;</m:t>
                              </m:r>
                              <m:r>
                                <a:rPr lang="en-US" sz="2400" i="1">
                                  <a:latin typeface="Cambria Math" panose="02040503050406030204" pitchFamily="18" charset="0"/>
                                </a:rPr>
                                <m:t>0</m:t>
                              </m:r>
                            </m:e>
                          </m:mr>
                        </m:m>
                      </m:e>
                    </m:d>
                  </m:oMath>
                </a14:m>
                <a:endParaRPr lang="en-US" sz="2400" dirty="0"/>
              </a:p>
            </p:txBody>
          </p:sp>
        </mc:Choice>
        <mc:Fallback>
          <p:sp>
            <p:nvSpPr>
              <p:cNvPr id="3" name="Content Placeholder 2">
                <a:extLst>
                  <a:ext uri="{FF2B5EF4-FFF2-40B4-BE49-F238E27FC236}">
                    <a16:creationId xmlns:a16="http://schemas.microsoft.com/office/drawing/2014/main" id="{00FD0A7A-2E3C-C36E-DCC3-BA40B417102A}"/>
                  </a:ext>
                </a:extLst>
              </p:cNvPr>
              <p:cNvSpPr>
                <a:spLocks noGrp="1" noRot="1" noChangeAspect="1" noMove="1" noResize="1" noEditPoints="1" noAdjustHandles="1" noChangeArrowheads="1" noChangeShapeType="1" noTextEdit="1"/>
              </p:cNvSpPr>
              <p:nvPr>
                <p:ph idx="1"/>
              </p:nvPr>
            </p:nvSpPr>
            <p:spPr>
              <a:xfrm>
                <a:off x="556985" y="147864"/>
                <a:ext cx="11078029" cy="6573611"/>
              </a:xfrm>
              <a:blipFill>
                <a:blip r:embed="rId2"/>
                <a:stretch>
                  <a:fillRect l="-825" t="-1297"/>
                </a:stretch>
              </a:blipFill>
            </p:spPr>
            <p:txBody>
              <a:bodyPr/>
              <a:lstStyle/>
              <a:p>
                <a:r>
                  <a:rPr lang="en-US">
                    <a:noFill/>
                  </a:rPr>
                  <a:t> </a:t>
                </a:r>
              </a:p>
            </p:txBody>
          </p:sp>
        </mc:Fallback>
      </mc:AlternateContent>
    </p:spTree>
    <p:extLst>
      <p:ext uri="{BB962C8B-B14F-4D97-AF65-F5344CB8AC3E}">
        <p14:creationId xmlns:p14="http://schemas.microsoft.com/office/powerpoint/2010/main" val="2573145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1AE0AB-A3DE-5437-17A8-29A2B03FD0A2}"/>
              </a:ext>
            </a:extLst>
          </p:cNvPr>
          <p:cNvSpPr>
            <a:spLocks noGrp="1"/>
          </p:cNvSpPr>
          <p:nvPr>
            <p:ph idx="1"/>
          </p:nvPr>
        </p:nvSpPr>
        <p:spPr>
          <a:xfrm>
            <a:off x="159656" y="304799"/>
            <a:ext cx="11771087" cy="6416675"/>
          </a:xfrm>
        </p:spPr>
        <p:txBody>
          <a:bodyPr>
            <a:normAutofit fontScale="77500" lnSpcReduction="20000"/>
          </a:bodyPr>
          <a:lstStyle/>
          <a:p>
            <a:pPr marL="0" indent="0">
              <a:buNone/>
            </a:pPr>
            <a:r>
              <a:rPr lang="en-US" dirty="0" err="1"/>
              <a:t>Perhitungan</a:t>
            </a:r>
            <a:r>
              <a:rPr lang="en-US" dirty="0"/>
              <a:t> </a:t>
            </a:r>
            <a:r>
              <a:rPr lang="en-US" dirty="0" err="1"/>
              <a:t>dengan</a:t>
            </a:r>
            <a:r>
              <a:rPr lang="en-US" dirty="0"/>
              <a:t> program </a:t>
            </a:r>
            <a:r>
              <a:rPr lang="en-US" dirty="0" err="1"/>
              <a:t>dinamis</a:t>
            </a:r>
            <a:r>
              <a:rPr lang="en-US" dirty="0"/>
              <a:t> </a:t>
            </a:r>
            <a:r>
              <a:rPr lang="en-US" dirty="0" err="1"/>
              <a:t>maju</a:t>
            </a:r>
            <a:r>
              <a:rPr lang="en-US" dirty="0"/>
              <a:t> </a:t>
            </a:r>
            <a:r>
              <a:rPr lang="en-US" dirty="0" err="1"/>
              <a:t>adalah</a:t>
            </a:r>
            <a:r>
              <a:rPr lang="en-US" dirty="0"/>
              <a:t> </a:t>
            </a:r>
            <a:r>
              <a:rPr lang="en-US" dirty="0" err="1"/>
              <a:t>sebagai</a:t>
            </a:r>
            <a:r>
              <a:rPr lang="en-US" dirty="0"/>
              <a:t> </a:t>
            </a:r>
            <a:r>
              <a:rPr lang="en-US" dirty="0" err="1"/>
              <a:t>berikut</a:t>
            </a:r>
            <a:r>
              <a:rPr lang="en-US" dirty="0"/>
              <a:t>:</a:t>
            </a:r>
          </a:p>
          <a:p>
            <a:pPr marL="0" indent="0">
              <a:buNone/>
            </a:pPr>
            <a:endParaRPr lang="en-US" dirty="0"/>
          </a:p>
          <a:p>
            <a:pPr marL="0" indent="0">
              <a:buNone/>
            </a:pPr>
            <a:endParaRPr lang="en-US" dirty="0"/>
          </a:p>
          <a:p>
            <a:pPr marL="0" indent="0">
              <a:buNone/>
            </a:pPr>
            <a:endParaRPr lang="en-US" dirty="0"/>
          </a:p>
          <a:p>
            <a:pPr marL="0" indent="0">
              <a:buNone/>
            </a:pPr>
            <a:r>
              <a:rPr lang="en-US" dirty="0"/>
              <a:t> f(0) = 0</a:t>
            </a:r>
          </a:p>
          <a:p>
            <a:pPr marL="0" indent="0">
              <a:buNone/>
            </a:pPr>
            <a:r>
              <a:rPr lang="en-US" dirty="0"/>
              <a:t> f(1)=min{</a:t>
            </a:r>
            <a:r>
              <a:rPr lang="en-US" dirty="0">
                <a:solidFill>
                  <a:srgbClr val="FF0000"/>
                </a:solidFill>
              </a:rPr>
              <a:t>f(0)+1</a:t>
            </a:r>
            <a:r>
              <a:rPr lang="en-US" dirty="0"/>
              <a:t>, f(−2)+1, f(−3)+1} = min{0 +1, </a:t>
            </a:r>
            <a:r>
              <a:rPr lang="en-US" dirty="0">
                <a:sym typeface="Symbol" panose="05050102010706020507" pitchFamily="18" charset="2"/>
              </a:rPr>
              <a:t>, } = min{</a:t>
            </a:r>
            <a:r>
              <a:rPr lang="en-US" dirty="0">
                <a:solidFill>
                  <a:srgbClr val="FF0000"/>
                </a:solidFill>
                <a:sym typeface="Symbol" panose="05050102010706020507" pitchFamily="18" charset="2"/>
              </a:rPr>
              <a:t>1</a:t>
            </a:r>
            <a:r>
              <a:rPr lang="en-US" dirty="0">
                <a:sym typeface="Symbol" panose="05050102010706020507" pitchFamily="18" charset="2"/>
              </a:rPr>
              <a:t>, , } =  1    (</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1)</a:t>
            </a:r>
          </a:p>
          <a:p>
            <a:pPr marL="0" indent="0">
              <a:buNone/>
            </a:pPr>
            <a:r>
              <a:rPr lang="en-US" dirty="0">
                <a:sym typeface="Symbol" panose="05050102010706020507" pitchFamily="18" charset="2"/>
              </a:rPr>
              <a:t> f(2)=min{</a:t>
            </a:r>
            <a:r>
              <a:rPr lang="en-US" dirty="0">
                <a:solidFill>
                  <a:srgbClr val="FF0000"/>
                </a:solidFill>
                <a:sym typeface="Symbol" panose="05050102010706020507" pitchFamily="18" charset="2"/>
              </a:rPr>
              <a:t>f(1)+1</a:t>
            </a:r>
            <a:r>
              <a:rPr lang="en-US" dirty="0">
                <a:sym typeface="Symbol" panose="05050102010706020507" pitchFamily="18" charset="2"/>
              </a:rPr>
              <a:t>, f(−1)+1, f(−2)+1} =min{1+1, , } = min{</a:t>
            </a:r>
            <a:r>
              <a:rPr lang="en-US" dirty="0">
                <a:solidFill>
                  <a:srgbClr val="FF0000"/>
                </a:solidFill>
                <a:sym typeface="Symbol" panose="05050102010706020507" pitchFamily="18" charset="2"/>
              </a:rPr>
              <a:t>2</a:t>
            </a:r>
            <a:r>
              <a:rPr lang="en-US" dirty="0">
                <a:sym typeface="Symbol" panose="05050102010706020507" pitchFamily="18" charset="2"/>
              </a:rPr>
              <a:t>, , } =  2      (</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1)</a:t>
            </a:r>
          </a:p>
          <a:p>
            <a:pPr marL="0" indent="0">
              <a:buNone/>
            </a:pPr>
            <a:r>
              <a:rPr lang="en-US" dirty="0">
                <a:sym typeface="Symbol" panose="05050102010706020507" pitchFamily="18" charset="2"/>
              </a:rPr>
              <a:t> f(3)=min{f(2)+1, </a:t>
            </a:r>
            <a:r>
              <a:rPr lang="en-US" dirty="0">
                <a:solidFill>
                  <a:srgbClr val="FF0000"/>
                </a:solidFill>
                <a:sym typeface="Symbol" panose="05050102010706020507" pitchFamily="18" charset="2"/>
              </a:rPr>
              <a:t>f(0)+1</a:t>
            </a:r>
            <a:r>
              <a:rPr lang="en-US" dirty="0">
                <a:sym typeface="Symbol" panose="05050102010706020507" pitchFamily="18" charset="2"/>
              </a:rPr>
              <a:t>, f(−1)+1} = min{2+1, 0+1, } = min {3, </a:t>
            </a:r>
            <a:r>
              <a:rPr lang="en-US" dirty="0">
                <a:solidFill>
                  <a:srgbClr val="FF0000"/>
                </a:solidFill>
                <a:sym typeface="Symbol" panose="05050102010706020507" pitchFamily="18" charset="2"/>
              </a:rPr>
              <a:t>1</a:t>
            </a:r>
            <a:r>
              <a:rPr lang="en-US" dirty="0">
                <a:sym typeface="Symbol" panose="05050102010706020507" pitchFamily="18" charset="2"/>
              </a:rPr>
              <a:t>, } =  1    (</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3) </a:t>
            </a:r>
          </a:p>
          <a:p>
            <a:pPr marL="0" indent="0">
              <a:buNone/>
            </a:pPr>
            <a:r>
              <a:rPr lang="en-US" dirty="0">
                <a:sym typeface="Symbol" panose="05050102010706020507" pitchFamily="18" charset="2"/>
              </a:rPr>
              <a:t> f(4)=min{f(3)+1, f(1)+1, </a:t>
            </a:r>
            <a:r>
              <a:rPr lang="en-US" dirty="0">
                <a:solidFill>
                  <a:srgbClr val="FF0000"/>
                </a:solidFill>
                <a:sym typeface="Symbol" panose="05050102010706020507" pitchFamily="18" charset="2"/>
              </a:rPr>
              <a:t>f(0)+1</a:t>
            </a:r>
            <a:r>
              <a:rPr lang="en-US" dirty="0">
                <a:sym typeface="Symbol" panose="05050102010706020507" pitchFamily="18" charset="2"/>
              </a:rPr>
              <a:t>} = min{1+1, 1+1, </a:t>
            </a:r>
            <a:r>
              <a:rPr lang="en-US" dirty="0">
                <a:solidFill>
                  <a:srgbClr val="FF0000"/>
                </a:solidFill>
                <a:sym typeface="Symbol" panose="05050102010706020507" pitchFamily="18" charset="2"/>
              </a:rPr>
              <a:t>0+1</a:t>
            </a:r>
            <a:r>
              <a:rPr lang="en-US" dirty="0">
                <a:sym typeface="Symbol" panose="05050102010706020507" pitchFamily="18" charset="2"/>
              </a:rPr>
              <a:t>} = min{2, 2, </a:t>
            </a:r>
            <a:r>
              <a:rPr lang="en-US" dirty="0">
                <a:solidFill>
                  <a:srgbClr val="FF0000"/>
                </a:solidFill>
                <a:sym typeface="Symbol" panose="05050102010706020507" pitchFamily="18" charset="2"/>
              </a:rPr>
              <a:t>1</a:t>
            </a:r>
            <a:r>
              <a:rPr lang="en-US" dirty="0">
                <a:sym typeface="Symbol" panose="05050102010706020507" pitchFamily="18" charset="2"/>
              </a:rPr>
              <a:t>} = 1      (</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4) </a:t>
            </a:r>
          </a:p>
          <a:p>
            <a:pPr marL="0" indent="0">
              <a:buNone/>
            </a:pPr>
            <a:r>
              <a:rPr lang="en-US" dirty="0"/>
              <a:t> f(5)=min{</a:t>
            </a:r>
            <a:r>
              <a:rPr lang="en-US" dirty="0">
                <a:solidFill>
                  <a:srgbClr val="FF0000"/>
                </a:solidFill>
              </a:rPr>
              <a:t>f(4)+1</a:t>
            </a:r>
            <a:r>
              <a:rPr lang="en-US" dirty="0"/>
              <a:t>, f(2)+1, </a:t>
            </a:r>
            <a:r>
              <a:rPr lang="en-US" dirty="0">
                <a:solidFill>
                  <a:srgbClr val="FF0000"/>
                </a:solidFill>
              </a:rPr>
              <a:t>f(1)+1</a:t>
            </a:r>
            <a:r>
              <a:rPr lang="en-US" dirty="0"/>
              <a:t>} = min{</a:t>
            </a:r>
            <a:r>
              <a:rPr lang="en-US" dirty="0">
                <a:solidFill>
                  <a:srgbClr val="FF0000"/>
                </a:solidFill>
              </a:rPr>
              <a:t>1+1</a:t>
            </a:r>
            <a:r>
              <a:rPr lang="en-US" dirty="0"/>
              <a:t>, 2+1, 1+1} =min{</a:t>
            </a:r>
            <a:r>
              <a:rPr lang="en-US" dirty="0">
                <a:solidFill>
                  <a:srgbClr val="FF0000"/>
                </a:solidFill>
              </a:rPr>
              <a:t>2</a:t>
            </a:r>
            <a:r>
              <a:rPr lang="en-US" dirty="0"/>
              <a:t>, 3, </a:t>
            </a:r>
            <a:r>
              <a:rPr lang="en-US" dirty="0">
                <a:solidFill>
                  <a:srgbClr val="FF0000"/>
                </a:solidFill>
              </a:rPr>
              <a:t>2</a:t>
            </a:r>
            <a:r>
              <a:rPr lang="en-US" dirty="0"/>
              <a:t>} = 2      </a:t>
            </a:r>
            <a:r>
              <a:rPr lang="en-US" dirty="0">
                <a:sym typeface="Symbol" panose="05050102010706020507" pitchFamily="18" charset="2"/>
              </a:rPr>
              <a:t>(</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4 </a:t>
            </a:r>
            <a:r>
              <a:rPr lang="en-US" dirty="0" err="1">
                <a:sym typeface="Symbol" panose="05050102010706020507" pitchFamily="18" charset="2"/>
              </a:rPr>
              <a:t>atau</a:t>
            </a:r>
            <a:r>
              <a:rPr lang="en-US" dirty="0">
                <a:sym typeface="Symbol" panose="05050102010706020507" pitchFamily="18" charset="2"/>
              </a:rPr>
              <a:t> 1)</a:t>
            </a:r>
            <a:r>
              <a:rPr lang="en-US" dirty="0"/>
              <a:t> </a:t>
            </a:r>
            <a:endParaRPr lang="ar-AE" dirty="0"/>
          </a:p>
          <a:p>
            <a:pPr marL="0" indent="0">
              <a:buNone/>
            </a:pPr>
            <a:r>
              <a:rPr lang="en-US" dirty="0"/>
              <a:t> f(6)= min{f(5)+1, </a:t>
            </a:r>
            <a:r>
              <a:rPr lang="en-US" dirty="0">
                <a:solidFill>
                  <a:srgbClr val="FF0000"/>
                </a:solidFill>
              </a:rPr>
              <a:t>f(3)+1</a:t>
            </a:r>
            <a:r>
              <a:rPr lang="en-US" dirty="0"/>
              <a:t>, f(2)+1} = min{2+1, 1+1, 2+1} = min{3, </a:t>
            </a:r>
            <a:r>
              <a:rPr lang="en-US" dirty="0">
                <a:solidFill>
                  <a:srgbClr val="FF0000"/>
                </a:solidFill>
              </a:rPr>
              <a:t>2</a:t>
            </a:r>
            <a:r>
              <a:rPr lang="en-US" dirty="0"/>
              <a:t>, 3} = 2    </a:t>
            </a:r>
            <a:r>
              <a:rPr lang="en-US" dirty="0">
                <a:sym typeface="Symbol" panose="05050102010706020507" pitchFamily="18" charset="2"/>
              </a:rPr>
              <a:t>(</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 3) </a:t>
            </a:r>
            <a:endParaRPr lang="en-US" dirty="0"/>
          </a:p>
          <a:p>
            <a:pPr marL="0" indent="0">
              <a:buNone/>
            </a:pPr>
            <a:r>
              <a:rPr lang="en-US" dirty="0"/>
              <a:t> f(7) = min{f(6)+1, </a:t>
            </a:r>
            <a:r>
              <a:rPr lang="en-US" dirty="0">
                <a:solidFill>
                  <a:srgbClr val="FF0000"/>
                </a:solidFill>
              </a:rPr>
              <a:t>f(4)+1</a:t>
            </a:r>
            <a:r>
              <a:rPr lang="en-US" dirty="0"/>
              <a:t>, </a:t>
            </a:r>
            <a:r>
              <a:rPr lang="en-US" dirty="0">
                <a:solidFill>
                  <a:srgbClr val="FF0000"/>
                </a:solidFill>
              </a:rPr>
              <a:t>f(3)+</a:t>
            </a:r>
            <a:r>
              <a:rPr lang="en-US" dirty="0"/>
              <a:t>1} = min{2+1, </a:t>
            </a:r>
            <a:r>
              <a:rPr lang="en-US" dirty="0">
                <a:solidFill>
                  <a:srgbClr val="FF0000"/>
                </a:solidFill>
              </a:rPr>
              <a:t>1+1</a:t>
            </a:r>
            <a:r>
              <a:rPr lang="en-US" dirty="0"/>
              <a:t>, </a:t>
            </a:r>
            <a:r>
              <a:rPr lang="en-US" dirty="0">
                <a:solidFill>
                  <a:srgbClr val="FF0000"/>
                </a:solidFill>
              </a:rPr>
              <a:t>1+1</a:t>
            </a:r>
            <a:r>
              <a:rPr lang="en-US" dirty="0"/>
              <a:t>} = min{3, </a:t>
            </a:r>
            <a:r>
              <a:rPr lang="en-US" dirty="0">
                <a:solidFill>
                  <a:srgbClr val="FF0000"/>
                </a:solidFill>
              </a:rPr>
              <a:t>2</a:t>
            </a:r>
            <a:r>
              <a:rPr lang="en-US" dirty="0"/>
              <a:t>, </a:t>
            </a:r>
            <a:r>
              <a:rPr lang="en-US" dirty="0">
                <a:solidFill>
                  <a:srgbClr val="FF0000"/>
                </a:solidFill>
              </a:rPr>
              <a:t>2</a:t>
            </a:r>
            <a:r>
              <a:rPr lang="en-US" dirty="0"/>
              <a:t>} =2    </a:t>
            </a:r>
            <a:r>
              <a:rPr lang="en-US" dirty="0">
                <a:sym typeface="Symbol" panose="05050102010706020507" pitchFamily="18" charset="2"/>
              </a:rPr>
              <a:t>(</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 3 </a:t>
            </a:r>
            <a:r>
              <a:rPr lang="en-US" dirty="0" err="1">
                <a:sym typeface="Symbol" panose="05050102010706020507" pitchFamily="18" charset="2"/>
              </a:rPr>
              <a:t>atau</a:t>
            </a:r>
            <a:r>
              <a:rPr lang="en-US" dirty="0">
                <a:sym typeface="Symbol" panose="05050102010706020507" pitchFamily="18" charset="2"/>
              </a:rPr>
              <a:t> 4) </a:t>
            </a:r>
            <a:endParaRPr lang="en-US" dirty="0"/>
          </a:p>
          <a:p>
            <a:pPr marL="0" indent="0">
              <a:buNone/>
            </a:pPr>
            <a:r>
              <a:rPr lang="en-US" dirty="0"/>
              <a:t> f(8) = min{f(7)+1, f(5)+1, </a:t>
            </a:r>
            <a:r>
              <a:rPr lang="en-US" dirty="0">
                <a:solidFill>
                  <a:srgbClr val="FF0000"/>
                </a:solidFill>
              </a:rPr>
              <a:t>f(4)+1</a:t>
            </a:r>
            <a:r>
              <a:rPr lang="en-US" dirty="0"/>
              <a:t>} = min{2+1, 2+1, </a:t>
            </a:r>
            <a:r>
              <a:rPr lang="en-US" dirty="0">
                <a:solidFill>
                  <a:srgbClr val="FF0000"/>
                </a:solidFill>
              </a:rPr>
              <a:t>1+1</a:t>
            </a:r>
            <a:r>
              <a:rPr lang="en-US" dirty="0"/>
              <a:t>} = min{3, 3, </a:t>
            </a:r>
            <a:r>
              <a:rPr lang="en-US" dirty="0">
                <a:solidFill>
                  <a:srgbClr val="FF0000"/>
                </a:solidFill>
              </a:rPr>
              <a:t>2</a:t>
            </a:r>
            <a:r>
              <a:rPr lang="en-US" dirty="0"/>
              <a:t>} =2    </a:t>
            </a:r>
            <a:r>
              <a:rPr lang="en-US" dirty="0">
                <a:sym typeface="Symbol" panose="05050102010706020507" pitchFamily="18" charset="2"/>
              </a:rPr>
              <a:t>(</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 4) </a:t>
            </a:r>
            <a:endParaRPr lang="en-US" dirty="0"/>
          </a:p>
          <a:p>
            <a:pPr marL="0" indent="0">
              <a:buNone/>
            </a:pPr>
            <a:r>
              <a:rPr lang="en-US" dirty="0"/>
              <a:t> f(9) = min{</a:t>
            </a:r>
            <a:r>
              <a:rPr lang="en-US" dirty="0">
                <a:solidFill>
                  <a:srgbClr val="FF0000"/>
                </a:solidFill>
              </a:rPr>
              <a:t>f(8)+1</a:t>
            </a:r>
            <a:r>
              <a:rPr lang="en-US" dirty="0"/>
              <a:t>, </a:t>
            </a:r>
            <a:r>
              <a:rPr lang="en-US" dirty="0">
                <a:solidFill>
                  <a:srgbClr val="FF0000"/>
                </a:solidFill>
              </a:rPr>
              <a:t>f(6)+1</a:t>
            </a:r>
            <a:r>
              <a:rPr lang="en-US" dirty="0"/>
              <a:t>, f(5)+1} = min{</a:t>
            </a:r>
            <a:r>
              <a:rPr lang="en-US" dirty="0">
                <a:solidFill>
                  <a:srgbClr val="FF0000"/>
                </a:solidFill>
              </a:rPr>
              <a:t>2+1</a:t>
            </a:r>
            <a:r>
              <a:rPr lang="en-US" dirty="0"/>
              <a:t>, </a:t>
            </a:r>
            <a:r>
              <a:rPr lang="en-US" dirty="0">
                <a:solidFill>
                  <a:srgbClr val="FF0000"/>
                </a:solidFill>
              </a:rPr>
              <a:t>2+1</a:t>
            </a:r>
            <a:r>
              <a:rPr lang="en-US" dirty="0"/>
              <a:t>, </a:t>
            </a:r>
            <a:r>
              <a:rPr lang="en-US" dirty="0">
                <a:solidFill>
                  <a:srgbClr val="FF0000"/>
                </a:solidFill>
              </a:rPr>
              <a:t>2+1</a:t>
            </a:r>
            <a:r>
              <a:rPr lang="en-US" dirty="0"/>
              <a:t>} = min{</a:t>
            </a:r>
            <a:r>
              <a:rPr lang="en-US" dirty="0">
                <a:solidFill>
                  <a:srgbClr val="FF0000"/>
                </a:solidFill>
              </a:rPr>
              <a:t>3</a:t>
            </a:r>
            <a:r>
              <a:rPr lang="en-US" dirty="0"/>
              <a:t>, </a:t>
            </a:r>
            <a:r>
              <a:rPr lang="en-US" dirty="0">
                <a:solidFill>
                  <a:srgbClr val="FF0000"/>
                </a:solidFill>
              </a:rPr>
              <a:t>3</a:t>
            </a:r>
            <a:r>
              <a:rPr lang="en-US" dirty="0"/>
              <a:t>, </a:t>
            </a:r>
            <a:r>
              <a:rPr lang="en-US" dirty="0">
                <a:solidFill>
                  <a:srgbClr val="FF0000"/>
                </a:solidFill>
              </a:rPr>
              <a:t>3</a:t>
            </a:r>
            <a:r>
              <a:rPr lang="en-US" dirty="0"/>
              <a:t>} = 3   </a:t>
            </a:r>
            <a:r>
              <a:rPr lang="en-US" dirty="0">
                <a:sym typeface="Symbol" panose="05050102010706020507" pitchFamily="18" charset="2"/>
              </a:rPr>
              <a:t>(</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 1,3 </a:t>
            </a:r>
            <a:r>
              <a:rPr lang="en-US" dirty="0" err="1">
                <a:sym typeface="Symbol" panose="05050102010706020507" pitchFamily="18" charset="2"/>
              </a:rPr>
              <a:t>atau</a:t>
            </a:r>
            <a:r>
              <a:rPr lang="en-US" dirty="0">
                <a:sym typeface="Symbol" panose="05050102010706020507" pitchFamily="18" charset="2"/>
              </a:rPr>
              <a:t> 4) </a:t>
            </a:r>
            <a:endParaRPr lang="en-US" dirty="0"/>
          </a:p>
          <a:p>
            <a:pPr marL="0" indent="0">
              <a:buNone/>
            </a:pPr>
            <a:r>
              <a:rPr lang="en-US" dirty="0"/>
              <a:t> f(10)= min{f(9)+1</a:t>
            </a:r>
            <a:r>
              <a:rPr lang="en-US" dirty="0">
                <a:solidFill>
                  <a:srgbClr val="FF0000"/>
                </a:solidFill>
              </a:rPr>
              <a:t>, f(7)+1</a:t>
            </a:r>
            <a:r>
              <a:rPr lang="en-US" dirty="0"/>
              <a:t>, </a:t>
            </a:r>
            <a:r>
              <a:rPr lang="en-US" dirty="0">
                <a:solidFill>
                  <a:srgbClr val="FF0000"/>
                </a:solidFill>
              </a:rPr>
              <a:t>f(6)+1</a:t>
            </a:r>
            <a:r>
              <a:rPr lang="en-US" dirty="0"/>
              <a:t>} = min{3+1, </a:t>
            </a:r>
            <a:r>
              <a:rPr lang="en-US" dirty="0">
                <a:solidFill>
                  <a:srgbClr val="FF0000"/>
                </a:solidFill>
              </a:rPr>
              <a:t>2+1</a:t>
            </a:r>
            <a:r>
              <a:rPr lang="en-US" dirty="0"/>
              <a:t>, </a:t>
            </a:r>
            <a:r>
              <a:rPr lang="en-US" dirty="0">
                <a:solidFill>
                  <a:srgbClr val="FF0000"/>
                </a:solidFill>
              </a:rPr>
              <a:t>2+1</a:t>
            </a:r>
            <a:r>
              <a:rPr lang="en-US" dirty="0"/>
              <a:t>} = min{4, </a:t>
            </a:r>
            <a:r>
              <a:rPr lang="en-US" dirty="0">
                <a:solidFill>
                  <a:srgbClr val="FF0000"/>
                </a:solidFill>
              </a:rPr>
              <a:t>3</a:t>
            </a:r>
            <a:r>
              <a:rPr lang="en-US" dirty="0"/>
              <a:t>, </a:t>
            </a:r>
            <a:r>
              <a:rPr lang="en-US" dirty="0">
                <a:solidFill>
                  <a:srgbClr val="FF0000"/>
                </a:solidFill>
              </a:rPr>
              <a:t>3</a:t>
            </a:r>
            <a:r>
              <a:rPr lang="en-US" dirty="0"/>
              <a:t>} = 3   </a:t>
            </a:r>
            <a:r>
              <a:rPr lang="en-US" dirty="0">
                <a:sym typeface="Symbol" panose="05050102010706020507" pitchFamily="18" charset="2"/>
              </a:rPr>
              <a:t>(</a:t>
            </a:r>
            <a:r>
              <a:rPr lang="en-US" dirty="0" err="1">
                <a:sym typeface="Symbol" panose="05050102010706020507" pitchFamily="18" charset="2"/>
              </a:rPr>
              <a:t>koin</a:t>
            </a:r>
            <a:r>
              <a:rPr lang="en-US" dirty="0">
                <a:sym typeface="Symbol" panose="05050102010706020507" pitchFamily="18" charset="2"/>
              </a:rPr>
              <a:t> yang </a:t>
            </a:r>
            <a:r>
              <a:rPr lang="en-US" dirty="0" err="1">
                <a:sym typeface="Symbol" panose="05050102010706020507" pitchFamily="18" charset="2"/>
              </a:rPr>
              <a:t>dipilih</a:t>
            </a:r>
            <a:r>
              <a:rPr lang="en-US" dirty="0">
                <a:sym typeface="Symbol" panose="05050102010706020507" pitchFamily="18" charset="2"/>
              </a:rPr>
              <a:t> : 3 </a:t>
            </a:r>
            <a:r>
              <a:rPr lang="en-US" dirty="0" err="1">
                <a:sym typeface="Symbol" panose="05050102010706020507" pitchFamily="18" charset="2"/>
              </a:rPr>
              <a:t>atau</a:t>
            </a:r>
            <a:r>
              <a:rPr lang="en-US" dirty="0">
                <a:sym typeface="Symbol" panose="05050102010706020507" pitchFamily="18" charset="2"/>
              </a:rPr>
              <a:t> 4)</a:t>
            </a:r>
            <a:r>
              <a:rPr lang="en-US" dirty="0"/>
              <a:t>      </a:t>
            </a:r>
          </a:p>
          <a:p>
            <a:pPr marL="0" indent="0">
              <a:buNone/>
            </a:pPr>
            <a:endParaRPr lang="en-US" dirty="0"/>
          </a:p>
        </p:txBody>
      </p:sp>
      <p:sp>
        <p:nvSpPr>
          <p:cNvPr id="4" name="Slide Number Placeholder 3">
            <a:extLst>
              <a:ext uri="{FF2B5EF4-FFF2-40B4-BE49-F238E27FC236}">
                <a16:creationId xmlns:a16="http://schemas.microsoft.com/office/drawing/2014/main" id="{39F8F29B-368D-67FE-F95C-FF7909BC2A9D}"/>
              </a:ext>
            </a:extLst>
          </p:cNvPr>
          <p:cNvSpPr>
            <a:spLocks noGrp="1"/>
          </p:cNvSpPr>
          <p:nvPr>
            <p:ph type="sldNum" sz="quarter" idx="12"/>
          </p:nvPr>
        </p:nvSpPr>
        <p:spPr/>
        <p:txBody>
          <a:bodyPr/>
          <a:lstStyle/>
          <a:p>
            <a:fld id="{6EABF7D1-49E2-4273-A22F-2540D2D4A087}" type="slidenum">
              <a:rPr lang="en-US" smtClean="0"/>
              <a:t>43</a:t>
            </a:fld>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BBC842E6-261A-E753-8B4C-39617F390C14}"/>
                  </a:ext>
                </a:extLst>
              </p:cNvPr>
              <p:cNvSpPr txBox="1"/>
              <p:nvPr/>
            </p:nvSpPr>
            <p:spPr>
              <a:xfrm>
                <a:off x="1538513" y="849568"/>
                <a:ext cx="7460343" cy="97661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𝑓</m:t>
                      </m:r>
                      <m:d>
                        <m:dPr>
                          <m:ctrlPr>
                            <a:rPr lang="en-US" sz="1800" i="1">
                              <a:latin typeface="Cambria Math" panose="02040503050406030204" pitchFamily="18" charset="0"/>
                            </a:rPr>
                          </m:ctrlPr>
                        </m:dPr>
                        <m:e>
                          <m:r>
                            <a:rPr lang="en-US" sz="1800" i="1">
                              <a:latin typeface="Cambria Math" panose="02040503050406030204" pitchFamily="18" charset="0"/>
                            </a:rPr>
                            <m:t>𝑥</m:t>
                          </m:r>
                        </m:e>
                      </m:d>
                      <m:r>
                        <a:rPr lang="en-US" sz="1800" i="1">
                          <a:latin typeface="Cambria Math" panose="02040503050406030204" pitchFamily="18" charset="0"/>
                        </a:rPr>
                        <m:t>= </m:t>
                      </m:r>
                      <m:d>
                        <m:dPr>
                          <m:begChr m:val="{"/>
                          <m:endChr m:val=""/>
                          <m:ctrlPr>
                            <a:rPr lang="en-US" sz="1800" i="1">
                              <a:latin typeface="Cambria Math" panose="02040503050406030204" pitchFamily="18" charset="0"/>
                            </a:rPr>
                          </m:ctrlPr>
                        </m:dPr>
                        <m:e>
                          <m:m>
                            <m:mPr>
                              <m:mcs>
                                <m:mc>
                                  <m:mcPr>
                                    <m:count m:val="2"/>
                                    <m:mcJc m:val="center"/>
                                  </m:mcPr>
                                </m:mc>
                              </m:mcs>
                              <m:ctrlPr>
                                <a:rPr lang="en-US" sz="1800" i="1">
                                  <a:latin typeface="Cambria Math" panose="02040503050406030204" pitchFamily="18" charset="0"/>
                                </a:rPr>
                              </m:ctrlPr>
                            </m:mPr>
                            <m:mr>
                              <m:e>
                                <m:r>
                                  <m:rPr>
                                    <m:brk m:alnAt="7"/>
                                  </m:rPr>
                                  <a:rPr lang="en-US" sz="1800" i="1">
                                    <a:latin typeface="Cambria Math" panose="02040503050406030204" pitchFamily="18" charset="0"/>
                                    <a:ea typeface="Cambria Math" panose="02040503050406030204" pitchFamily="18" charset="0"/>
                                  </a:rPr>
                                  <m:t>∞</m:t>
                                </m:r>
                              </m:e>
                              <m:e>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&lt;</m:t>
                                </m:r>
                                <m:r>
                                  <a:rPr lang="en-US" sz="1800" i="1">
                                    <a:latin typeface="Cambria Math" panose="02040503050406030204" pitchFamily="18" charset="0"/>
                                  </a:rPr>
                                  <m:t>0</m:t>
                                </m:r>
                              </m:e>
                            </m:mr>
                            <m:mr>
                              <m:e>
                                <m:r>
                                  <a:rPr lang="en-US" sz="1800" i="1">
                                    <a:latin typeface="Cambria Math" panose="02040503050406030204" pitchFamily="18" charset="0"/>
                                  </a:rPr>
                                  <m:t>0</m:t>
                                </m:r>
                              </m:e>
                              <m:e>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0</m:t>
                                </m:r>
                              </m:e>
                            </m:mr>
                            <m:mr>
                              <m:e>
                                <m:func>
                                  <m:funcPr>
                                    <m:ctrlPr>
                                      <a:rPr lang="en-US" sz="1800" i="1">
                                        <a:latin typeface="Cambria Math" panose="02040503050406030204" pitchFamily="18" charset="0"/>
                                      </a:rPr>
                                    </m:ctrlPr>
                                  </m:funcPr>
                                  <m:fName>
                                    <m:r>
                                      <m:rPr>
                                        <m:sty m:val="p"/>
                                      </m:rPr>
                                      <a:rPr lang="en-US" sz="1800" b="0" i="0" smtClean="0">
                                        <a:latin typeface="Cambria Math" panose="02040503050406030204" pitchFamily="18" charset="0"/>
                                      </a:rPr>
                                      <m:t>min</m:t>
                                    </m:r>
                                    <m:r>
                                      <a:rPr lang="en-US" sz="1800" i="1"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m:t>
                                    </m:r>
                                    <m:r>
                                      <a:rPr lang="en-US" sz="1800" i="1">
                                        <a:latin typeface="Cambria Math" panose="02040503050406030204" pitchFamily="18" charset="0"/>
                                      </a:rPr>
                                      <m:t>𝑓</m:t>
                                    </m:r>
                                  </m:fName>
                                  <m:e>
                                    <m:d>
                                      <m:dPr>
                                        <m:ctrlPr>
                                          <a:rPr lang="en-US" sz="1800" i="1">
                                            <a:latin typeface="Cambria Math" panose="02040503050406030204" pitchFamily="18" charset="0"/>
                                          </a:rPr>
                                        </m:ctrlPr>
                                      </m:dPr>
                                      <m:e>
                                        <m:r>
                                          <a:rPr lang="en-US" sz="1800" i="1">
                                            <a:latin typeface="Cambria Math" panose="02040503050406030204" pitchFamily="18" charset="0"/>
                                          </a:rPr>
                                          <m:t>𝑥</m:t>
                                        </m:r>
                                        <m:r>
                                          <a:rPr lang="en-US" sz="1800" i="1">
                                            <a:latin typeface="Cambria Math" panose="02040503050406030204" pitchFamily="18" charset="0"/>
                                          </a:rPr>
                                          <m:t>−</m:t>
                                        </m:r>
                                        <m:r>
                                          <a:rPr lang="en-US" sz="1800" i="1">
                                            <a:latin typeface="Cambria Math" panose="02040503050406030204" pitchFamily="18" charset="0"/>
                                          </a:rPr>
                                          <m:t>1</m:t>
                                        </m:r>
                                      </m:e>
                                    </m:d>
                                    <m:r>
                                      <a:rPr lang="en-US" sz="1800" i="1">
                                        <a:latin typeface="Cambria Math" panose="02040503050406030204" pitchFamily="18" charset="0"/>
                                      </a:rPr>
                                      <m:t>+</m:t>
                                    </m:r>
                                    <m:r>
                                      <a:rPr lang="en-US" sz="1800" i="1">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3</m:t>
                                        </m:r>
                                      </m:e>
                                    </m:d>
                                    <m:r>
                                      <a:rPr lang="en-US" sz="1800" b="0" i="1" smtClean="0">
                                        <a:latin typeface="Cambria Math" panose="02040503050406030204" pitchFamily="18" charset="0"/>
                                      </a:rPr>
                                      <m:t>+</m:t>
                                    </m:r>
                                    <m:r>
                                      <a:rPr lang="en-US" sz="1800" b="0" i="1" smtClean="0">
                                        <a:latin typeface="Cambria Math" panose="02040503050406030204" pitchFamily="18" charset="0"/>
                                      </a:rPr>
                                      <m:t>1</m:t>
                                    </m:r>
                                    <m:r>
                                      <a:rPr lang="en-US" sz="1800" b="0" i="1" smtClean="0">
                                        <a:latin typeface="Cambria Math" panose="02040503050406030204" pitchFamily="18" charset="0"/>
                                      </a:rPr>
                                      <m:t>, </m:t>
                                    </m:r>
                                    <m:r>
                                      <a:rPr lang="en-US" sz="1800" b="0" i="1" smtClean="0">
                                        <a:latin typeface="Cambria Math" panose="02040503050406030204" pitchFamily="18" charset="0"/>
                                      </a:rPr>
                                      <m:t>𝑓</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𝑥</m:t>
                                        </m:r>
                                        <m:r>
                                          <a:rPr lang="en-US" sz="1800" b="0" i="1" smtClean="0">
                                            <a:latin typeface="Cambria Math" panose="02040503050406030204" pitchFamily="18" charset="0"/>
                                          </a:rPr>
                                          <m:t>−</m:t>
                                        </m:r>
                                        <m:r>
                                          <a:rPr lang="en-US" sz="1800" b="0" i="1" smtClean="0">
                                            <a:latin typeface="Cambria Math" panose="02040503050406030204" pitchFamily="18" charset="0"/>
                                          </a:rPr>
                                          <m:t>4</m:t>
                                        </m:r>
                                      </m:e>
                                    </m:d>
                                    <m:r>
                                      <a:rPr lang="en-US" sz="1800" b="0" i="1" smtClean="0">
                                        <a:latin typeface="Cambria Math" panose="02040503050406030204" pitchFamily="18" charset="0"/>
                                      </a:rPr>
                                      <m:t>+</m:t>
                                    </m:r>
                                    <m:r>
                                      <a:rPr lang="en-US" sz="1800" b="0" i="1" smtClean="0">
                                        <a:latin typeface="Cambria Math" panose="02040503050406030204" pitchFamily="18" charset="0"/>
                                      </a:rPr>
                                      <m:t>1</m:t>
                                    </m:r>
                                  </m:e>
                                </m:func>
                              </m:e>
                              <m:e>
                                <m:r>
                                  <a:rPr lang="en-US" sz="1800" i="1">
                                    <a:latin typeface="Cambria Math" panose="02040503050406030204" pitchFamily="18" charset="0"/>
                                  </a:rPr>
                                  <m:t>,</m:t>
                                </m:r>
                                <m:r>
                                  <a:rPr lang="en-US" sz="1800" i="1">
                                    <a:latin typeface="Cambria Math" panose="02040503050406030204" pitchFamily="18" charset="0"/>
                                  </a:rPr>
                                  <m:t>𝑥</m:t>
                                </m:r>
                                <m:r>
                                  <a:rPr lang="en-US" sz="1800" i="1">
                                    <a:latin typeface="Cambria Math" panose="02040503050406030204" pitchFamily="18" charset="0"/>
                                  </a:rPr>
                                  <m:t>&gt;</m:t>
                                </m:r>
                                <m:r>
                                  <a:rPr lang="en-US" sz="1800" i="1">
                                    <a:latin typeface="Cambria Math" panose="02040503050406030204" pitchFamily="18" charset="0"/>
                                  </a:rPr>
                                  <m:t>0</m:t>
                                </m:r>
                              </m:e>
                            </m:mr>
                          </m:m>
                        </m:e>
                      </m:d>
                    </m:oMath>
                  </m:oMathPara>
                </a14:m>
                <a:endParaRPr lang="en-US" dirty="0"/>
              </a:p>
            </p:txBody>
          </p:sp>
        </mc:Choice>
        <mc:Fallback>
          <p:sp>
            <p:nvSpPr>
              <p:cNvPr id="6" name="TextBox 5">
                <a:extLst>
                  <a:ext uri="{FF2B5EF4-FFF2-40B4-BE49-F238E27FC236}">
                    <a16:creationId xmlns:a16="http://schemas.microsoft.com/office/drawing/2014/main" id="{BBC842E6-261A-E753-8B4C-39617F390C14}"/>
                  </a:ext>
                </a:extLst>
              </p:cNvPr>
              <p:cNvSpPr txBox="1">
                <a:spLocks noRot="1" noChangeAspect="1" noMove="1" noResize="1" noEditPoints="1" noAdjustHandles="1" noChangeArrowheads="1" noChangeShapeType="1" noTextEdit="1"/>
              </p:cNvSpPr>
              <p:nvPr/>
            </p:nvSpPr>
            <p:spPr>
              <a:xfrm>
                <a:off x="1538513" y="849568"/>
                <a:ext cx="7460343" cy="976614"/>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630908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35B884-8397-97CB-FA03-CAB06DCA59E5}"/>
              </a:ext>
            </a:extLst>
          </p:cNvPr>
          <p:cNvSpPr>
            <a:spLocks noGrp="1"/>
          </p:cNvSpPr>
          <p:nvPr>
            <p:ph idx="1"/>
          </p:nvPr>
        </p:nvSpPr>
        <p:spPr>
          <a:xfrm>
            <a:off x="838200" y="288534"/>
            <a:ext cx="10515600" cy="5785077"/>
          </a:xfrm>
        </p:spPr>
        <p:txBody>
          <a:bodyPr>
            <a:normAutofit/>
          </a:bodyPr>
          <a:lstStyle/>
          <a:p>
            <a:pPr marL="0" indent="0">
              <a:buNone/>
            </a:pPr>
            <a:r>
              <a:rPr lang="en-US" sz="2400" dirty="0" err="1"/>
              <a:t>Rekonstruksi</a:t>
            </a:r>
            <a:r>
              <a:rPr lang="en-US" sz="2400" dirty="0"/>
              <a:t> solusi </a:t>
            </a:r>
            <a:r>
              <a:rPr lang="en-US" sz="2400" dirty="0" err="1"/>
              <a:t>dilakukan</a:t>
            </a:r>
            <a:r>
              <a:rPr lang="en-US" sz="2400" dirty="0"/>
              <a:t> </a:t>
            </a:r>
            <a:r>
              <a:rPr lang="en-US" sz="2400" dirty="0" err="1"/>
              <a:t>sebagai</a:t>
            </a:r>
            <a:r>
              <a:rPr lang="en-US" sz="2400" dirty="0"/>
              <a:t> </a:t>
            </a:r>
            <a:r>
              <a:rPr lang="en-US" sz="2400" dirty="0" err="1"/>
              <a:t>berikut</a:t>
            </a:r>
            <a:r>
              <a:rPr lang="en-US" sz="2400" dirty="0"/>
              <a:t>:</a:t>
            </a:r>
          </a:p>
        </p:txBody>
      </p:sp>
      <p:sp>
        <p:nvSpPr>
          <p:cNvPr id="4" name="Slide Number Placeholder 3">
            <a:extLst>
              <a:ext uri="{FF2B5EF4-FFF2-40B4-BE49-F238E27FC236}">
                <a16:creationId xmlns:a16="http://schemas.microsoft.com/office/drawing/2014/main" id="{E87C0BAA-3393-2381-42EC-751B1482DC19}"/>
              </a:ext>
            </a:extLst>
          </p:cNvPr>
          <p:cNvSpPr>
            <a:spLocks noGrp="1"/>
          </p:cNvSpPr>
          <p:nvPr>
            <p:ph type="sldNum" sz="quarter" idx="12"/>
          </p:nvPr>
        </p:nvSpPr>
        <p:spPr/>
        <p:txBody>
          <a:bodyPr/>
          <a:lstStyle/>
          <a:p>
            <a:fld id="{6EABF7D1-49E2-4273-A22F-2540D2D4A087}" type="slidenum">
              <a:rPr lang="en-US" smtClean="0"/>
              <a:t>44</a:t>
            </a:fld>
            <a:endParaRPr lang="en-US"/>
          </a:p>
        </p:txBody>
      </p:sp>
      <p:pic>
        <p:nvPicPr>
          <p:cNvPr id="8" name="Picture 7">
            <a:extLst>
              <a:ext uri="{FF2B5EF4-FFF2-40B4-BE49-F238E27FC236}">
                <a16:creationId xmlns:a16="http://schemas.microsoft.com/office/drawing/2014/main" id="{87055E2B-B4DF-C2F8-4348-A13A377C8833}"/>
              </a:ext>
            </a:extLst>
          </p:cNvPr>
          <p:cNvPicPr>
            <a:picLocks noChangeAspect="1"/>
          </p:cNvPicPr>
          <p:nvPr/>
        </p:nvPicPr>
        <p:blipFill>
          <a:blip r:embed="rId2"/>
          <a:stretch>
            <a:fillRect/>
          </a:stretch>
        </p:blipFill>
        <p:spPr>
          <a:xfrm>
            <a:off x="591212" y="1298739"/>
            <a:ext cx="7349798" cy="5270727"/>
          </a:xfrm>
          <a:prstGeom prst="rect">
            <a:avLst/>
          </a:prstGeom>
        </p:spPr>
      </p:pic>
      <p:sp>
        <p:nvSpPr>
          <p:cNvPr id="11" name="TextBox 10">
            <a:extLst>
              <a:ext uri="{FF2B5EF4-FFF2-40B4-BE49-F238E27FC236}">
                <a16:creationId xmlns:a16="http://schemas.microsoft.com/office/drawing/2014/main" id="{78E109D5-1C16-CFA9-02DE-E59A3E1DBF4B}"/>
              </a:ext>
            </a:extLst>
          </p:cNvPr>
          <p:cNvSpPr txBox="1"/>
          <p:nvPr/>
        </p:nvSpPr>
        <p:spPr>
          <a:xfrm>
            <a:off x="838200" y="784389"/>
            <a:ext cx="6098582" cy="369332"/>
          </a:xfrm>
          <a:prstGeom prst="rect">
            <a:avLst/>
          </a:prstGeom>
          <a:noFill/>
        </p:spPr>
        <p:txBody>
          <a:bodyPr wrap="square">
            <a:spAutoFit/>
          </a:bodyPr>
          <a:lstStyle/>
          <a:p>
            <a:r>
              <a:rPr lang="en-US" dirty="0"/>
              <a:t>f(x) = </a:t>
            </a:r>
            <a:r>
              <a:rPr lang="en-US" dirty="0" err="1"/>
              <a:t>jumlah</a:t>
            </a:r>
            <a:r>
              <a:rPr lang="en-US" dirty="0"/>
              <a:t> minimum </a:t>
            </a:r>
            <a:r>
              <a:rPr lang="en-US" dirty="0" err="1"/>
              <a:t>koin</a:t>
            </a:r>
            <a:r>
              <a:rPr lang="en-US" dirty="0"/>
              <a:t>, last[x] = </a:t>
            </a:r>
            <a:r>
              <a:rPr lang="en-US" dirty="0" err="1"/>
              <a:t>koin</a:t>
            </a:r>
            <a:r>
              <a:rPr lang="en-US" dirty="0"/>
              <a:t> </a:t>
            </a:r>
            <a:r>
              <a:rPr lang="en-US" dirty="0" err="1"/>
              <a:t>terakhir</a:t>
            </a:r>
            <a:r>
              <a:rPr lang="en-US" dirty="0"/>
              <a:t> yang </a:t>
            </a:r>
            <a:r>
              <a:rPr lang="en-US" dirty="0" err="1"/>
              <a:t>dipilih</a:t>
            </a:r>
            <a:endParaRPr lang="en-US" dirty="0"/>
          </a:p>
        </p:txBody>
      </p:sp>
      <p:sp>
        <p:nvSpPr>
          <p:cNvPr id="12" name="TextBox 11">
            <a:extLst>
              <a:ext uri="{FF2B5EF4-FFF2-40B4-BE49-F238E27FC236}">
                <a16:creationId xmlns:a16="http://schemas.microsoft.com/office/drawing/2014/main" id="{C33CCCAB-9D5E-5D00-7504-5A0E9B3374AB}"/>
              </a:ext>
            </a:extLst>
          </p:cNvPr>
          <p:cNvSpPr txBox="1"/>
          <p:nvPr/>
        </p:nvSpPr>
        <p:spPr>
          <a:xfrm>
            <a:off x="7300129" y="6261689"/>
            <a:ext cx="640881" cy="307777"/>
          </a:xfrm>
          <a:prstGeom prst="rect">
            <a:avLst/>
          </a:prstGeom>
          <a:noFill/>
        </p:spPr>
        <p:txBody>
          <a:bodyPr wrap="none" rtlCol="0">
            <a:spAutoFit/>
          </a:bodyPr>
          <a:lstStyle/>
          <a:p>
            <a:r>
              <a:rPr lang="en-US" sz="1400" dirty="0" err="1"/>
              <a:t>atau</a:t>
            </a:r>
            <a:r>
              <a:rPr lang="en-US" sz="1400" dirty="0"/>
              <a:t> 3</a:t>
            </a:r>
          </a:p>
        </p:txBody>
      </p:sp>
      <p:sp>
        <p:nvSpPr>
          <p:cNvPr id="13" name="TextBox 12">
            <a:extLst>
              <a:ext uri="{FF2B5EF4-FFF2-40B4-BE49-F238E27FC236}">
                <a16:creationId xmlns:a16="http://schemas.microsoft.com/office/drawing/2014/main" id="{CD3940F6-EC86-1CBC-7C63-2BAE3086CBBD}"/>
              </a:ext>
            </a:extLst>
          </p:cNvPr>
          <p:cNvSpPr txBox="1"/>
          <p:nvPr/>
        </p:nvSpPr>
        <p:spPr>
          <a:xfrm>
            <a:off x="7300128" y="5765834"/>
            <a:ext cx="640881" cy="307777"/>
          </a:xfrm>
          <a:prstGeom prst="rect">
            <a:avLst/>
          </a:prstGeom>
          <a:noFill/>
        </p:spPr>
        <p:txBody>
          <a:bodyPr wrap="none" rtlCol="0">
            <a:spAutoFit/>
          </a:bodyPr>
          <a:lstStyle/>
          <a:p>
            <a:r>
              <a:rPr lang="en-US" sz="1400" dirty="0" err="1"/>
              <a:t>atau</a:t>
            </a:r>
            <a:r>
              <a:rPr lang="en-US" sz="1400" dirty="0"/>
              <a:t> 3</a:t>
            </a:r>
          </a:p>
        </p:txBody>
      </p:sp>
      <p:sp>
        <p:nvSpPr>
          <p:cNvPr id="14" name="TextBox 13">
            <a:extLst>
              <a:ext uri="{FF2B5EF4-FFF2-40B4-BE49-F238E27FC236}">
                <a16:creationId xmlns:a16="http://schemas.microsoft.com/office/drawing/2014/main" id="{58BA24F6-BDE0-1A17-02B4-090345CCA6E7}"/>
              </a:ext>
            </a:extLst>
          </p:cNvPr>
          <p:cNvSpPr txBox="1"/>
          <p:nvPr/>
        </p:nvSpPr>
        <p:spPr>
          <a:xfrm>
            <a:off x="7315410" y="4881012"/>
            <a:ext cx="640881" cy="307777"/>
          </a:xfrm>
          <a:prstGeom prst="rect">
            <a:avLst/>
          </a:prstGeom>
          <a:noFill/>
        </p:spPr>
        <p:txBody>
          <a:bodyPr wrap="none" rtlCol="0">
            <a:spAutoFit/>
          </a:bodyPr>
          <a:lstStyle/>
          <a:p>
            <a:r>
              <a:rPr lang="en-US" sz="1400" dirty="0" err="1"/>
              <a:t>atau</a:t>
            </a:r>
            <a:r>
              <a:rPr lang="en-US" sz="1400" dirty="0"/>
              <a:t> 4</a:t>
            </a:r>
          </a:p>
        </p:txBody>
      </p:sp>
      <p:sp>
        <p:nvSpPr>
          <p:cNvPr id="15" name="TextBox 14">
            <a:extLst>
              <a:ext uri="{FF2B5EF4-FFF2-40B4-BE49-F238E27FC236}">
                <a16:creationId xmlns:a16="http://schemas.microsoft.com/office/drawing/2014/main" id="{2BA6974F-F5DF-96E6-E562-B1C382AC4345}"/>
              </a:ext>
            </a:extLst>
          </p:cNvPr>
          <p:cNvSpPr txBox="1"/>
          <p:nvPr/>
        </p:nvSpPr>
        <p:spPr>
          <a:xfrm>
            <a:off x="7315410" y="3996191"/>
            <a:ext cx="640881" cy="307777"/>
          </a:xfrm>
          <a:prstGeom prst="rect">
            <a:avLst/>
          </a:prstGeom>
          <a:noFill/>
        </p:spPr>
        <p:txBody>
          <a:bodyPr wrap="none" rtlCol="0">
            <a:spAutoFit/>
          </a:bodyPr>
          <a:lstStyle/>
          <a:p>
            <a:r>
              <a:rPr lang="en-US" sz="1400" dirty="0" err="1"/>
              <a:t>atau</a:t>
            </a:r>
            <a:r>
              <a:rPr lang="en-US" sz="1400" dirty="0"/>
              <a:t> 4</a:t>
            </a:r>
          </a:p>
        </p:txBody>
      </p:sp>
      <p:sp>
        <p:nvSpPr>
          <p:cNvPr id="16" name="TextBox 15">
            <a:extLst>
              <a:ext uri="{FF2B5EF4-FFF2-40B4-BE49-F238E27FC236}">
                <a16:creationId xmlns:a16="http://schemas.microsoft.com/office/drawing/2014/main" id="{41BB3D33-E1F1-20D3-DC6A-7445AA6B5381}"/>
              </a:ext>
            </a:extLst>
          </p:cNvPr>
          <p:cNvSpPr txBox="1"/>
          <p:nvPr/>
        </p:nvSpPr>
        <p:spPr>
          <a:xfrm>
            <a:off x="8423190" y="1298739"/>
            <a:ext cx="2930610" cy="5355312"/>
          </a:xfrm>
          <a:prstGeom prst="rect">
            <a:avLst/>
          </a:prstGeom>
          <a:noFill/>
        </p:spPr>
        <p:txBody>
          <a:bodyPr wrap="none" rtlCol="0">
            <a:spAutoFit/>
          </a:bodyPr>
          <a:lstStyle/>
          <a:p>
            <a:r>
              <a:rPr lang="en-US" dirty="0"/>
              <a:t>Dari f(10), </a:t>
            </a:r>
            <a:r>
              <a:rPr lang="en-US" dirty="0" err="1"/>
              <a:t>koin</a:t>
            </a:r>
            <a:r>
              <a:rPr lang="en-US" dirty="0"/>
              <a:t> yang </a:t>
            </a:r>
            <a:r>
              <a:rPr lang="en-US" dirty="0" err="1"/>
              <a:t>dipilih</a:t>
            </a:r>
            <a:r>
              <a:rPr lang="en-US" dirty="0"/>
              <a:t>: 4</a:t>
            </a:r>
          </a:p>
          <a:p>
            <a:r>
              <a:rPr lang="en-US" dirty="0"/>
              <a:t>10 – 4 = 6</a:t>
            </a:r>
          </a:p>
          <a:p>
            <a:r>
              <a:rPr lang="en-US" dirty="0"/>
              <a:t>Dari f(6), </a:t>
            </a:r>
            <a:r>
              <a:rPr lang="en-US" dirty="0" err="1"/>
              <a:t>koin</a:t>
            </a:r>
            <a:r>
              <a:rPr lang="en-US" dirty="0"/>
              <a:t> yang </a:t>
            </a:r>
            <a:r>
              <a:rPr lang="en-US" dirty="0" err="1"/>
              <a:t>dipilih</a:t>
            </a:r>
            <a:r>
              <a:rPr lang="en-US" dirty="0"/>
              <a:t>: 3</a:t>
            </a:r>
          </a:p>
          <a:p>
            <a:r>
              <a:rPr lang="en-US" dirty="0"/>
              <a:t>6 – 3 = 3</a:t>
            </a:r>
          </a:p>
          <a:p>
            <a:r>
              <a:rPr lang="en-US" dirty="0"/>
              <a:t>Dari f(3), </a:t>
            </a:r>
            <a:r>
              <a:rPr lang="en-US" dirty="0" err="1"/>
              <a:t>koin</a:t>
            </a:r>
            <a:r>
              <a:rPr lang="en-US" dirty="0"/>
              <a:t> yang </a:t>
            </a:r>
            <a:r>
              <a:rPr lang="en-US" dirty="0" err="1"/>
              <a:t>dipilih</a:t>
            </a:r>
            <a:r>
              <a:rPr lang="en-US" dirty="0"/>
              <a:t>: 3</a:t>
            </a:r>
          </a:p>
          <a:p>
            <a:r>
              <a:rPr lang="en-US" dirty="0"/>
              <a:t>3 – 3 = 0</a:t>
            </a:r>
          </a:p>
          <a:p>
            <a:r>
              <a:rPr lang="en-US" dirty="0" err="1"/>
              <a:t>Kombinasi</a:t>
            </a:r>
            <a:r>
              <a:rPr lang="en-US" dirty="0"/>
              <a:t> </a:t>
            </a:r>
            <a:r>
              <a:rPr lang="en-US" dirty="0" err="1"/>
              <a:t>koin</a:t>
            </a:r>
            <a:r>
              <a:rPr lang="en-US" dirty="0"/>
              <a:t>: 4, 3, 3</a:t>
            </a:r>
          </a:p>
          <a:p>
            <a:endParaRPr lang="en-US" dirty="0"/>
          </a:p>
          <a:p>
            <a:r>
              <a:rPr lang="en-US" dirty="0" err="1"/>
              <a:t>atau</a:t>
            </a:r>
            <a:endParaRPr lang="en-US" dirty="0"/>
          </a:p>
          <a:p>
            <a:endParaRPr lang="en-US" dirty="0"/>
          </a:p>
          <a:p>
            <a:r>
              <a:rPr lang="en-US" dirty="0"/>
              <a:t>Dari f(10), </a:t>
            </a:r>
            <a:r>
              <a:rPr lang="en-US" dirty="0" err="1"/>
              <a:t>koin</a:t>
            </a:r>
            <a:r>
              <a:rPr lang="en-US" dirty="0"/>
              <a:t> yang </a:t>
            </a:r>
            <a:r>
              <a:rPr lang="en-US" dirty="0" err="1"/>
              <a:t>dipilih</a:t>
            </a:r>
            <a:r>
              <a:rPr lang="en-US" dirty="0"/>
              <a:t>: 3</a:t>
            </a:r>
          </a:p>
          <a:p>
            <a:r>
              <a:rPr lang="en-US" dirty="0"/>
              <a:t>10 – 3 = 7</a:t>
            </a:r>
          </a:p>
          <a:p>
            <a:r>
              <a:rPr lang="en-US" dirty="0"/>
              <a:t>Dari f(7), </a:t>
            </a:r>
            <a:r>
              <a:rPr lang="en-US" dirty="0" err="1"/>
              <a:t>koin</a:t>
            </a:r>
            <a:r>
              <a:rPr lang="en-US" dirty="0"/>
              <a:t> yang </a:t>
            </a:r>
            <a:r>
              <a:rPr lang="en-US" dirty="0" err="1"/>
              <a:t>dipilih</a:t>
            </a:r>
            <a:r>
              <a:rPr lang="en-US" dirty="0"/>
              <a:t>: 3</a:t>
            </a:r>
          </a:p>
          <a:p>
            <a:r>
              <a:rPr lang="en-US" dirty="0"/>
              <a:t>7 – 3 = 4</a:t>
            </a:r>
          </a:p>
          <a:p>
            <a:r>
              <a:rPr lang="en-US" dirty="0"/>
              <a:t>Dari f(4), </a:t>
            </a:r>
            <a:r>
              <a:rPr lang="en-US" dirty="0" err="1"/>
              <a:t>koin</a:t>
            </a:r>
            <a:r>
              <a:rPr lang="en-US" dirty="0"/>
              <a:t> yang </a:t>
            </a:r>
            <a:r>
              <a:rPr lang="en-US" dirty="0" err="1"/>
              <a:t>dipilih</a:t>
            </a:r>
            <a:r>
              <a:rPr lang="en-US" dirty="0"/>
              <a:t>: 4</a:t>
            </a:r>
          </a:p>
          <a:p>
            <a:r>
              <a:rPr lang="en-US" dirty="0"/>
              <a:t>3 – 3 = 0</a:t>
            </a:r>
          </a:p>
          <a:p>
            <a:r>
              <a:rPr lang="en-US" dirty="0" err="1"/>
              <a:t>Kombinasi</a:t>
            </a:r>
            <a:r>
              <a:rPr lang="en-US" dirty="0"/>
              <a:t> </a:t>
            </a:r>
            <a:r>
              <a:rPr lang="en-US" dirty="0" err="1"/>
              <a:t>koin</a:t>
            </a:r>
            <a:r>
              <a:rPr lang="en-US" dirty="0"/>
              <a:t>: 3, 3, 4</a:t>
            </a:r>
          </a:p>
          <a:p>
            <a:endParaRPr lang="en-US" dirty="0"/>
          </a:p>
          <a:p>
            <a:r>
              <a:rPr lang="en-US" dirty="0" err="1"/>
              <a:t>Kombinasi</a:t>
            </a:r>
            <a:r>
              <a:rPr lang="en-US" dirty="0"/>
              <a:t> </a:t>
            </a:r>
            <a:r>
              <a:rPr lang="en-US" dirty="0" err="1"/>
              <a:t>lainnya</a:t>
            </a:r>
            <a:r>
              <a:rPr lang="en-US" dirty="0"/>
              <a:t>: 3, 4, 3</a:t>
            </a:r>
          </a:p>
        </p:txBody>
      </p:sp>
    </p:spTree>
    <p:extLst>
      <p:ext uri="{BB962C8B-B14F-4D97-AF65-F5344CB8AC3E}">
        <p14:creationId xmlns:p14="http://schemas.microsoft.com/office/powerpoint/2010/main" val="28977098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3DF0-8B92-4EC0-9F3E-DEE20EC0AEF4}"/>
              </a:ext>
            </a:extLst>
          </p:cNvPr>
          <p:cNvSpPr>
            <a:spLocks noGrp="1"/>
          </p:cNvSpPr>
          <p:nvPr>
            <p:ph type="title"/>
          </p:nvPr>
        </p:nvSpPr>
        <p:spPr/>
        <p:txBody>
          <a:bodyPr/>
          <a:lstStyle/>
          <a:p>
            <a:pPr algn="r"/>
            <a:r>
              <a:rPr lang="en-US" dirty="0" err="1"/>
              <a:t>Bersambung</a:t>
            </a:r>
            <a:r>
              <a:rPr lang="en-US" dirty="0"/>
              <a:t> </a:t>
            </a:r>
            <a:r>
              <a:rPr lang="en-US" dirty="0" err="1"/>
              <a:t>ke</a:t>
            </a:r>
            <a:r>
              <a:rPr lang="en-US" dirty="0"/>
              <a:t> Bagian 2</a:t>
            </a:r>
          </a:p>
        </p:txBody>
      </p:sp>
      <p:sp>
        <p:nvSpPr>
          <p:cNvPr id="3" name="Text Placeholder 2">
            <a:extLst>
              <a:ext uri="{FF2B5EF4-FFF2-40B4-BE49-F238E27FC236}">
                <a16:creationId xmlns:a16="http://schemas.microsoft.com/office/drawing/2014/main" id="{C18626B7-E9EA-4E29-ABEF-460CB96D12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8FF9BF0-E411-0424-F69A-8034C134739F}"/>
              </a:ext>
            </a:extLst>
          </p:cNvPr>
          <p:cNvSpPr>
            <a:spLocks noGrp="1"/>
          </p:cNvSpPr>
          <p:nvPr>
            <p:ph type="sldNum" sz="quarter" idx="12"/>
          </p:nvPr>
        </p:nvSpPr>
        <p:spPr/>
        <p:txBody>
          <a:bodyPr/>
          <a:lstStyle/>
          <a:p>
            <a:fld id="{6EABF7D1-49E2-4273-A22F-2540D2D4A087}" type="slidenum">
              <a:rPr lang="en-US" smtClean="0"/>
              <a:t>45</a:t>
            </a:fld>
            <a:endParaRPr lang="en-US"/>
          </a:p>
        </p:txBody>
      </p:sp>
    </p:spTree>
    <p:extLst>
      <p:ext uri="{BB962C8B-B14F-4D97-AF65-F5344CB8AC3E}">
        <p14:creationId xmlns:p14="http://schemas.microsoft.com/office/powerpoint/2010/main" val="393176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97EDA05-3158-4EEA-9DD5-47240577655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5338D3-D94B-4D68-9902-653D3FD92A0A}" type="slidenum">
              <a:rPr lang="en-US" altLang="en-US" sz="1400"/>
              <a:pPr>
                <a:spcBef>
                  <a:spcPct val="0"/>
                </a:spcBef>
                <a:buFontTx/>
                <a:buNone/>
              </a:pPr>
              <a:t>5</a:t>
            </a:fld>
            <a:endParaRPr lang="en-US" altLang="en-US" sz="1400"/>
          </a:p>
        </p:txBody>
      </p:sp>
      <p:sp>
        <p:nvSpPr>
          <p:cNvPr id="10243" name="Rectangle 2">
            <a:extLst>
              <a:ext uri="{FF2B5EF4-FFF2-40B4-BE49-F238E27FC236}">
                <a16:creationId xmlns:a16="http://schemas.microsoft.com/office/drawing/2014/main" id="{D04934E2-2257-4A61-8332-3333DB79AAD0}"/>
              </a:ext>
            </a:extLst>
          </p:cNvPr>
          <p:cNvSpPr>
            <a:spLocks noGrp="1" noChangeArrowheads="1"/>
          </p:cNvSpPr>
          <p:nvPr>
            <p:ph type="title"/>
          </p:nvPr>
        </p:nvSpPr>
        <p:spPr/>
        <p:txBody>
          <a:bodyPr/>
          <a:lstStyle/>
          <a:p>
            <a:pPr eaLnBrk="1" hangingPunct="1"/>
            <a:r>
              <a:rPr lang="en-US" altLang="en-US" b="1" dirty="0" err="1">
                <a:latin typeface="+mn-lt"/>
              </a:rPr>
              <a:t>Prinsip</a:t>
            </a:r>
            <a:r>
              <a:rPr lang="en-US" altLang="en-US" b="1" dirty="0">
                <a:latin typeface="+mn-lt"/>
              </a:rPr>
              <a:t> </a:t>
            </a:r>
            <a:r>
              <a:rPr lang="en-US" altLang="en-US" b="1" dirty="0" err="1">
                <a:latin typeface="+mn-lt"/>
              </a:rPr>
              <a:t>Optimalitas</a:t>
            </a:r>
            <a:endParaRPr lang="en-US" altLang="en-US" b="1" dirty="0">
              <a:latin typeface="+mn-lt"/>
            </a:endParaRPr>
          </a:p>
        </p:txBody>
      </p:sp>
      <p:sp>
        <p:nvSpPr>
          <p:cNvPr id="10244" name="Rectangle 3">
            <a:extLst>
              <a:ext uri="{FF2B5EF4-FFF2-40B4-BE49-F238E27FC236}">
                <a16:creationId xmlns:a16="http://schemas.microsoft.com/office/drawing/2014/main" id="{7AF33999-0AA1-4E2E-9100-3278ED06590E}"/>
              </a:ext>
            </a:extLst>
          </p:cNvPr>
          <p:cNvSpPr>
            <a:spLocks noGrp="1" noChangeArrowheads="1"/>
          </p:cNvSpPr>
          <p:nvPr>
            <p:ph type="body" idx="1"/>
          </p:nvPr>
        </p:nvSpPr>
        <p:spPr/>
        <p:txBody>
          <a:bodyPr/>
          <a:lstStyle/>
          <a:p>
            <a:pPr eaLnBrk="1" hangingPunct="1"/>
            <a:r>
              <a:rPr lang="en-US" altLang="en-US" dirty="0"/>
              <a:t>Pada program </a:t>
            </a:r>
            <a:r>
              <a:rPr lang="en-US" altLang="en-US" dirty="0" err="1"/>
              <a:t>dinamis</a:t>
            </a:r>
            <a:r>
              <a:rPr lang="en-US" altLang="en-US" dirty="0"/>
              <a:t>, </a:t>
            </a:r>
            <a:r>
              <a:rPr lang="en-US" altLang="en-US" dirty="0" err="1"/>
              <a:t>rangkaian</a:t>
            </a:r>
            <a:r>
              <a:rPr lang="en-US" altLang="en-US" dirty="0"/>
              <a:t> </a:t>
            </a:r>
            <a:r>
              <a:rPr lang="en-US" altLang="en-US" dirty="0" err="1"/>
              <a:t>keputusan</a:t>
            </a:r>
            <a:r>
              <a:rPr lang="en-US" altLang="en-US" dirty="0"/>
              <a:t> yang optimal </a:t>
            </a:r>
            <a:r>
              <a:rPr lang="en-US" altLang="en-US" dirty="0" err="1"/>
              <a:t>dibuat</a:t>
            </a:r>
            <a:r>
              <a:rPr lang="en-US" altLang="en-US" dirty="0"/>
              <a:t> </a:t>
            </a:r>
            <a:r>
              <a:rPr lang="en-US" altLang="en-US" dirty="0" err="1"/>
              <a:t>dengan</a:t>
            </a:r>
            <a:r>
              <a:rPr lang="en-US" altLang="en-US" dirty="0"/>
              <a:t> </a:t>
            </a:r>
            <a:r>
              <a:rPr lang="en-US" altLang="en-US" dirty="0" err="1"/>
              <a:t>menggunakan</a:t>
            </a:r>
            <a:r>
              <a:rPr lang="en-US" altLang="en-US" dirty="0"/>
              <a:t> </a:t>
            </a:r>
            <a:r>
              <a:rPr lang="en-US" altLang="en-US" b="1" dirty="0" err="1"/>
              <a:t>Prinsip</a:t>
            </a:r>
            <a:r>
              <a:rPr lang="en-US" altLang="en-US" b="1" dirty="0"/>
              <a:t> </a:t>
            </a:r>
            <a:r>
              <a:rPr lang="en-US" altLang="en-US" b="1" dirty="0" err="1"/>
              <a:t>Optimalitas</a:t>
            </a:r>
            <a:r>
              <a:rPr lang="en-US" altLang="en-US" dirty="0"/>
              <a:t>. </a:t>
            </a:r>
          </a:p>
          <a:p>
            <a:pPr eaLnBrk="1" hangingPunct="1"/>
            <a:endParaRPr lang="en-US" altLang="en-US" dirty="0"/>
          </a:p>
          <a:p>
            <a:pPr eaLnBrk="1" hangingPunct="1"/>
            <a:r>
              <a:rPr lang="en-US" altLang="en-US" dirty="0" err="1"/>
              <a:t>Prinsip</a:t>
            </a:r>
            <a:r>
              <a:rPr lang="en-US" altLang="en-US" dirty="0"/>
              <a:t> </a:t>
            </a:r>
            <a:r>
              <a:rPr lang="en-US" altLang="en-US" dirty="0" err="1"/>
              <a:t>Optimalitas</a:t>
            </a:r>
            <a:r>
              <a:rPr lang="en-US" altLang="en-US" dirty="0"/>
              <a:t>:</a:t>
            </a:r>
            <a:r>
              <a:rPr lang="en-US" altLang="en-US" i="1" dirty="0"/>
              <a:t> </a:t>
            </a:r>
            <a:r>
              <a:rPr lang="en-US" altLang="en-US" i="1" dirty="0" err="1"/>
              <a:t>jika</a:t>
            </a:r>
            <a:r>
              <a:rPr lang="en-US" altLang="en-US" i="1" dirty="0"/>
              <a:t> </a:t>
            </a:r>
            <a:r>
              <a:rPr lang="en-US" altLang="en-US" i="1" dirty="0" err="1"/>
              <a:t>solusi</a:t>
            </a:r>
            <a:r>
              <a:rPr lang="en-US" altLang="en-US" i="1" dirty="0"/>
              <a:t> total optimal, </a:t>
            </a:r>
            <a:r>
              <a:rPr lang="en-US" altLang="en-US" i="1" dirty="0" err="1"/>
              <a:t>maka</a:t>
            </a:r>
            <a:r>
              <a:rPr lang="en-US" altLang="en-US" i="1" dirty="0"/>
              <a:t> </a:t>
            </a:r>
            <a:r>
              <a:rPr lang="en-US" altLang="en-US" i="1" dirty="0" err="1"/>
              <a:t>bagian</a:t>
            </a:r>
            <a:r>
              <a:rPr lang="en-US" altLang="en-US" i="1" dirty="0"/>
              <a:t> </a:t>
            </a:r>
            <a:r>
              <a:rPr lang="en-US" altLang="en-US" i="1" dirty="0" err="1"/>
              <a:t>solusi</a:t>
            </a:r>
            <a:r>
              <a:rPr lang="en-US" altLang="en-US" i="1" dirty="0"/>
              <a:t> </a:t>
            </a:r>
            <a:r>
              <a:rPr lang="en-US" altLang="en-US" i="1" dirty="0" err="1"/>
              <a:t>sampai</a:t>
            </a:r>
            <a:r>
              <a:rPr lang="en-US" altLang="en-US" i="1" dirty="0"/>
              <a:t> </a:t>
            </a:r>
            <a:r>
              <a:rPr lang="en-US" altLang="en-US" i="1" dirty="0" err="1"/>
              <a:t>tahap</a:t>
            </a:r>
            <a:r>
              <a:rPr lang="en-US" altLang="en-US" i="1" dirty="0"/>
              <a:t> </a:t>
            </a:r>
            <a:r>
              <a:rPr lang="en-US" altLang="en-US" i="1" dirty="0" err="1"/>
              <a:t>ke</a:t>
            </a:r>
            <a:r>
              <a:rPr lang="en-US" altLang="en-US" i="1" dirty="0"/>
              <a:t>-k juga optimal</a:t>
            </a:r>
            <a:r>
              <a:rPr lang="en-US" altLang="en-US" dirty="0"/>
              <a:t>. </a:t>
            </a:r>
          </a:p>
          <a:p>
            <a:pPr eaLnBrk="1" hangingPunct="1"/>
            <a:endParaRPr lang="en-US" altLang="en-US" dirty="0"/>
          </a:p>
          <a:p>
            <a:r>
              <a:rPr lang="en-US" altLang="en-US" dirty="0" err="1"/>
              <a:t>Prinsip</a:t>
            </a:r>
            <a:r>
              <a:rPr lang="en-US" altLang="en-US" dirty="0"/>
              <a:t> </a:t>
            </a:r>
            <a:r>
              <a:rPr lang="en-US" altLang="en-US" dirty="0" err="1"/>
              <a:t>optimalitas</a:t>
            </a:r>
            <a:r>
              <a:rPr lang="en-US" altLang="en-US" dirty="0"/>
              <a:t> </a:t>
            </a:r>
            <a:r>
              <a:rPr lang="en-US" altLang="en-US" dirty="0" err="1"/>
              <a:t>berarti</a:t>
            </a:r>
            <a:r>
              <a:rPr lang="en-US" altLang="en-US" dirty="0"/>
              <a:t> </a:t>
            </a:r>
            <a:r>
              <a:rPr lang="en-US" altLang="en-US" dirty="0" err="1"/>
              <a:t>bahwa</a:t>
            </a:r>
            <a:r>
              <a:rPr lang="en-US" altLang="en-US" dirty="0"/>
              <a:t> </a:t>
            </a:r>
            <a:r>
              <a:rPr lang="en-US" altLang="en-US" dirty="0" err="1"/>
              <a:t>jika</a:t>
            </a:r>
            <a:r>
              <a:rPr lang="en-US" altLang="en-US" dirty="0"/>
              <a:t> </a:t>
            </a:r>
            <a:r>
              <a:rPr lang="en-US" altLang="en-US" dirty="0" err="1"/>
              <a:t>kita</a:t>
            </a:r>
            <a:r>
              <a:rPr lang="en-US" altLang="en-US" dirty="0"/>
              <a:t> </a:t>
            </a:r>
            <a:r>
              <a:rPr lang="en-US" altLang="en-US" dirty="0" err="1"/>
              <a:t>bekerja</a:t>
            </a:r>
            <a:r>
              <a:rPr lang="en-US" altLang="en-US" dirty="0"/>
              <a:t> </a:t>
            </a:r>
            <a:r>
              <a:rPr lang="en-US" altLang="en-US" dirty="0" err="1"/>
              <a:t>dari</a:t>
            </a:r>
            <a:r>
              <a:rPr lang="en-US" altLang="en-US" dirty="0"/>
              <a:t> </a:t>
            </a:r>
            <a:r>
              <a:rPr lang="en-US" altLang="en-US" dirty="0" err="1"/>
              <a:t>tahap</a:t>
            </a:r>
            <a:r>
              <a:rPr lang="en-US" altLang="en-US" dirty="0"/>
              <a:t> </a:t>
            </a:r>
            <a:r>
              <a:rPr lang="en-US" altLang="en-US" i="1" dirty="0"/>
              <a:t>k  </a:t>
            </a:r>
            <a:r>
              <a:rPr lang="en-US" altLang="en-US" dirty="0"/>
              <a:t> </a:t>
            </a:r>
            <a:r>
              <a:rPr lang="en-US" altLang="en-US" dirty="0" err="1"/>
              <a:t>ke</a:t>
            </a:r>
            <a:r>
              <a:rPr lang="en-US" altLang="en-US" dirty="0"/>
              <a:t> </a:t>
            </a:r>
            <a:r>
              <a:rPr lang="en-US" altLang="en-US" dirty="0" err="1"/>
              <a:t>tahap</a:t>
            </a:r>
            <a:r>
              <a:rPr lang="en-US" altLang="en-US" dirty="0"/>
              <a:t> </a:t>
            </a:r>
            <a:r>
              <a:rPr lang="en-US" altLang="en-US" i="1" dirty="0"/>
              <a:t>k </a:t>
            </a:r>
            <a:r>
              <a:rPr lang="en-US" altLang="en-US" dirty="0"/>
              <a:t>+ 1, </a:t>
            </a:r>
            <a:r>
              <a:rPr lang="en-US" altLang="en-US" dirty="0" err="1"/>
              <a:t>kita</a:t>
            </a:r>
            <a:r>
              <a:rPr lang="en-US" altLang="en-US" dirty="0"/>
              <a:t> </a:t>
            </a:r>
            <a:r>
              <a:rPr lang="en-US" altLang="en-US" dirty="0" err="1"/>
              <a:t>dapat</a:t>
            </a:r>
            <a:r>
              <a:rPr lang="en-US" altLang="en-US" dirty="0"/>
              <a:t> </a:t>
            </a:r>
            <a:r>
              <a:rPr lang="en-US" altLang="en-US" dirty="0" err="1"/>
              <a:t>menggunakan</a:t>
            </a:r>
            <a:r>
              <a:rPr lang="en-US" altLang="en-US" dirty="0"/>
              <a:t> </a:t>
            </a:r>
            <a:r>
              <a:rPr lang="en-US" altLang="en-US" dirty="0" err="1"/>
              <a:t>hasil</a:t>
            </a:r>
            <a:r>
              <a:rPr lang="en-US" altLang="en-US" dirty="0"/>
              <a:t> optimal </a:t>
            </a:r>
            <a:r>
              <a:rPr lang="en-US" altLang="en-US" dirty="0" err="1"/>
              <a:t>dari</a:t>
            </a:r>
            <a:r>
              <a:rPr lang="en-US" altLang="en-US" dirty="0"/>
              <a:t> </a:t>
            </a:r>
            <a:r>
              <a:rPr lang="en-US" altLang="en-US" dirty="0" err="1"/>
              <a:t>tahap</a:t>
            </a:r>
            <a:r>
              <a:rPr lang="en-US" altLang="en-US" dirty="0"/>
              <a:t> </a:t>
            </a:r>
            <a:r>
              <a:rPr lang="en-US" altLang="en-US" i="1" dirty="0"/>
              <a:t>k</a:t>
            </a:r>
            <a:r>
              <a:rPr lang="en-US" altLang="en-US" dirty="0"/>
              <a:t> </a:t>
            </a:r>
            <a:r>
              <a:rPr lang="en-US" altLang="en-US" dirty="0" err="1"/>
              <a:t>tanpa</a:t>
            </a:r>
            <a:r>
              <a:rPr lang="en-US" altLang="en-US" dirty="0"/>
              <a:t> </a:t>
            </a:r>
            <a:r>
              <a:rPr lang="en-US" altLang="en-US" dirty="0" err="1"/>
              <a:t>harus</a:t>
            </a:r>
            <a:r>
              <a:rPr lang="en-US" altLang="en-US" dirty="0"/>
              <a:t> </a:t>
            </a:r>
            <a:r>
              <a:rPr lang="en-US" altLang="en-US" dirty="0" err="1"/>
              <a:t>kembali</a:t>
            </a:r>
            <a:r>
              <a:rPr lang="en-US" altLang="en-US" dirty="0"/>
              <a:t> </a:t>
            </a:r>
            <a:r>
              <a:rPr lang="en-US" altLang="en-US" dirty="0" err="1"/>
              <a:t>ke</a:t>
            </a:r>
            <a:r>
              <a:rPr lang="en-US" altLang="en-US" dirty="0"/>
              <a:t> </a:t>
            </a:r>
            <a:r>
              <a:rPr lang="en-US" altLang="en-US" dirty="0" err="1"/>
              <a:t>tahap</a:t>
            </a:r>
            <a:r>
              <a:rPr lang="en-US" altLang="en-US" dirty="0"/>
              <a:t> </a:t>
            </a:r>
            <a:r>
              <a:rPr lang="en-US" altLang="en-US" dirty="0" err="1"/>
              <a:t>awal</a:t>
            </a:r>
            <a:r>
              <a:rPr lang="en-US" altLang="en-US" dirty="0"/>
              <a:t>. </a:t>
            </a:r>
          </a:p>
          <a:p>
            <a:pPr eaLnBrk="1" hangingPunct="1"/>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a:extLst>
              <a:ext uri="{FF2B5EF4-FFF2-40B4-BE49-F238E27FC236}">
                <a16:creationId xmlns:a16="http://schemas.microsoft.com/office/drawing/2014/main" id="{7A79FF23-442D-416E-89A5-E1BFF5F10A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EF7361C-1D81-4E2A-AB78-28C242FC796F}" type="slidenum">
              <a:rPr lang="en-US" altLang="en-US" sz="1400"/>
              <a:pPr>
                <a:spcBef>
                  <a:spcPct val="0"/>
                </a:spcBef>
                <a:buFontTx/>
                <a:buNone/>
              </a:pPr>
              <a:t>6</a:t>
            </a:fld>
            <a:endParaRPr lang="en-US" altLang="en-US" sz="1400"/>
          </a:p>
        </p:txBody>
      </p:sp>
      <p:sp>
        <p:nvSpPr>
          <p:cNvPr id="11267" name="Rectangle 2">
            <a:extLst>
              <a:ext uri="{FF2B5EF4-FFF2-40B4-BE49-F238E27FC236}">
                <a16:creationId xmlns:a16="http://schemas.microsoft.com/office/drawing/2014/main" id="{3A182635-8CCA-4F81-AA3F-4312F6346930}"/>
              </a:ext>
            </a:extLst>
          </p:cNvPr>
          <p:cNvSpPr>
            <a:spLocks noGrp="1" noChangeArrowheads="1"/>
          </p:cNvSpPr>
          <p:nvPr>
            <p:ph type="body" idx="1"/>
          </p:nvPr>
        </p:nvSpPr>
        <p:spPr>
          <a:xfrm>
            <a:off x="830317" y="974035"/>
            <a:ext cx="11035862" cy="5121966"/>
          </a:xfrm>
        </p:spPr>
        <p:txBody>
          <a:bodyPr/>
          <a:lstStyle/>
          <a:p>
            <a:pPr eaLnBrk="1" hangingPunct="1"/>
            <a:endParaRPr lang="en-US" altLang="en-US" dirty="0"/>
          </a:p>
          <a:p>
            <a:pPr eaLnBrk="1" hangingPunct="1"/>
            <a:r>
              <a:rPr lang="en-US" altLang="en-US" dirty="0" err="1"/>
              <a:t>Ongkos</a:t>
            </a:r>
            <a:r>
              <a:rPr lang="en-US" altLang="en-US" dirty="0"/>
              <a:t> pada </a:t>
            </a:r>
            <a:r>
              <a:rPr lang="en-US" altLang="en-US" dirty="0" err="1"/>
              <a:t>tahap</a:t>
            </a:r>
            <a:r>
              <a:rPr lang="en-US" altLang="en-US" dirty="0"/>
              <a:t> </a:t>
            </a:r>
            <a:r>
              <a:rPr lang="en-US" altLang="en-US" i="1" dirty="0"/>
              <a:t>k</a:t>
            </a:r>
            <a:r>
              <a:rPr lang="en-US" altLang="en-US" dirty="0"/>
              <a:t> +1 =  (</a:t>
            </a:r>
            <a:r>
              <a:rPr lang="en-US" altLang="en-US" dirty="0" err="1"/>
              <a:t>ongkos</a:t>
            </a:r>
            <a:r>
              <a:rPr lang="en-US" altLang="en-US" dirty="0"/>
              <a:t> yang </a:t>
            </a:r>
            <a:r>
              <a:rPr lang="en-US" altLang="en-US" dirty="0" err="1"/>
              <a:t>dihasilkan</a:t>
            </a:r>
            <a:r>
              <a:rPr lang="en-US" altLang="en-US" dirty="0"/>
              <a:t> pada </a:t>
            </a:r>
            <a:r>
              <a:rPr lang="en-US" altLang="en-US" dirty="0" err="1"/>
              <a:t>tahap</a:t>
            </a:r>
            <a:r>
              <a:rPr lang="en-US" altLang="en-US" dirty="0"/>
              <a:t> </a:t>
            </a:r>
            <a:r>
              <a:rPr lang="en-US" altLang="en-US" i="1" dirty="0"/>
              <a:t>k</a:t>
            </a:r>
            <a:r>
              <a:rPr lang="en-US" altLang="en-US" dirty="0"/>
              <a:t> )  + 				  (</a:t>
            </a:r>
            <a:r>
              <a:rPr lang="en-US" altLang="en-US" dirty="0" err="1"/>
              <a:t>ongkos</a:t>
            </a:r>
            <a:r>
              <a:rPr lang="en-US" altLang="en-US" dirty="0"/>
              <a:t> </a:t>
            </a:r>
            <a:r>
              <a:rPr lang="en-US" altLang="en-US" dirty="0" err="1"/>
              <a:t>dari</a:t>
            </a:r>
            <a:r>
              <a:rPr lang="en-US" altLang="en-US" dirty="0"/>
              <a:t> </a:t>
            </a:r>
            <a:r>
              <a:rPr lang="en-US" altLang="en-US" dirty="0" err="1"/>
              <a:t>tahap</a:t>
            </a:r>
            <a:r>
              <a:rPr lang="en-US" altLang="en-US" dirty="0"/>
              <a:t> </a:t>
            </a:r>
            <a:r>
              <a:rPr lang="en-US" altLang="en-US" i="1" dirty="0"/>
              <a:t>k</a:t>
            </a:r>
            <a:r>
              <a:rPr lang="en-US" altLang="en-US" dirty="0"/>
              <a:t> </a:t>
            </a:r>
            <a:r>
              <a:rPr lang="en-US" altLang="en-US" dirty="0" err="1"/>
              <a:t>ke</a:t>
            </a:r>
            <a:r>
              <a:rPr lang="en-US" altLang="en-US" dirty="0"/>
              <a:t> </a:t>
            </a:r>
            <a:r>
              <a:rPr lang="en-US" altLang="en-US" dirty="0" err="1"/>
              <a:t>tahap</a:t>
            </a:r>
            <a:r>
              <a:rPr lang="en-US" altLang="en-US" dirty="0"/>
              <a:t> </a:t>
            </a:r>
            <a:r>
              <a:rPr lang="en-US" altLang="en-US" i="1" dirty="0"/>
              <a:t>k</a:t>
            </a:r>
            <a:r>
              <a:rPr lang="en-US" altLang="en-US" dirty="0"/>
              <a:t> + 1, </a:t>
            </a:r>
            <a:r>
              <a:rPr lang="en-US" altLang="en-US" dirty="0" err="1"/>
              <a:t>atau</a:t>
            </a:r>
            <a:r>
              <a:rPr lang="en-US" altLang="en-US" dirty="0"/>
              <a:t>            )</a:t>
            </a:r>
          </a:p>
        </p:txBody>
      </p:sp>
      <p:graphicFrame>
        <p:nvGraphicFramePr>
          <p:cNvPr id="18" name="Object 4">
            <a:extLst>
              <a:ext uri="{FF2B5EF4-FFF2-40B4-BE49-F238E27FC236}">
                <a16:creationId xmlns:a16="http://schemas.microsoft.com/office/drawing/2014/main" id="{A962BB03-EA5E-4EEB-9AC2-F795FD37765F}"/>
              </a:ext>
            </a:extLst>
          </p:cNvPr>
          <p:cNvGraphicFramePr>
            <a:graphicFrameLocks noChangeAspect="1"/>
          </p:cNvGraphicFramePr>
          <p:nvPr>
            <p:extLst>
              <p:ext uri="{D42A27DB-BD31-4B8C-83A1-F6EECF244321}">
                <p14:modId xmlns:p14="http://schemas.microsoft.com/office/powerpoint/2010/main" val="3816250749"/>
              </p:ext>
            </p:extLst>
          </p:nvPr>
        </p:nvGraphicFramePr>
        <p:xfrm>
          <a:off x="10639425" y="1808065"/>
          <a:ext cx="869403" cy="556418"/>
        </p:xfrm>
        <a:graphic>
          <a:graphicData uri="http://schemas.openxmlformats.org/presentationml/2006/ole">
            <mc:AlternateContent xmlns:mc="http://schemas.openxmlformats.org/markup-compatibility/2006">
              <mc:Choice xmlns:v="urn:schemas-microsoft-com:vml" Requires="v">
                <p:oleObj name="Equation" r:id="rId2" imgW="317225" imgH="203024" progId="Equation.3">
                  <p:embed/>
                </p:oleObj>
              </mc:Choice>
              <mc:Fallback>
                <p:oleObj name="Equation" r:id="rId2" imgW="317225" imgH="203024" progId="Equation.3">
                  <p:embed/>
                  <p:pic>
                    <p:nvPicPr>
                      <p:cNvPr id="17" name="Object 4">
                        <a:extLst>
                          <a:ext uri="{FF2B5EF4-FFF2-40B4-BE49-F238E27FC236}">
                            <a16:creationId xmlns:a16="http://schemas.microsoft.com/office/drawing/2014/main" id="{69BAA12B-28A4-4C68-BDE8-0DC8B7FE1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9425" y="1808065"/>
                        <a:ext cx="869403" cy="556418"/>
                      </a:xfrm>
                      <a:prstGeom prst="rect">
                        <a:avLst/>
                      </a:prstGeom>
                      <a:noFill/>
                      <a:ln>
                        <a:noFill/>
                      </a:ln>
                      <a:effectLst/>
                    </p:spPr>
                  </p:pic>
                </p:oleObj>
              </mc:Fallback>
            </mc:AlternateContent>
          </a:graphicData>
        </a:graphic>
      </p:graphicFrame>
      <p:sp>
        <p:nvSpPr>
          <p:cNvPr id="19" name="Oval 18">
            <a:extLst>
              <a:ext uri="{FF2B5EF4-FFF2-40B4-BE49-F238E27FC236}">
                <a16:creationId xmlns:a16="http://schemas.microsoft.com/office/drawing/2014/main" id="{883D71D1-BE41-44C6-B458-F224B32F5CB9}"/>
              </a:ext>
            </a:extLst>
          </p:cNvPr>
          <p:cNvSpPr/>
          <p:nvPr/>
        </p:nvSpPr>
        <p:spPr>
          <a:xfrm>
            <a:off x="2620617" y="3882369"/>
            <a:ext cx="6096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1</a:t>
            </a:r>
          </a:p>
        </p:txBody>
      </p:sp>
      <p:sp>
        <p:nvSpPr>
          <p:cNvPr id="20" name="Oval 19">
            <a:extLst>
              <a:ext uri="{FF2B5EF4-FFF2-40B4-BE49-F238E27FC236}">
                <a16:creationId xmlns:a16="http://schemas.microsoft.com/office/drawing/2014/main" id="{8DE1D5B3-5406-4DA7-99E7-A0A3712A9EFC}"/>
              </a:ext>
            </a:extLst>
          </p:cNvPr>
          <p:cNvSpPr/>
          <p:nvPr/>
        </p:nvSpPr>
        <p:spPr>
          <a:xfrm>
            <a:off x="3839817" y="3882369"/>
            <a:ext cx="6858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2</a:t>
            </a:r>
          </a:p>
        </p:txBody>
      </p:sp>
      <p:sp>
        <p:nvSpPr>
          <p:cNvPr id="21" name="Oval 20">
            <a:extLst>
              <a:ext uri="{FF2B5EF4-FFF2-40B4-BE49-F238E27FC236}">
                <a16:creationId xmlns:a16="http://schemas.microsoft.com/office/drawing/2014/main" id="{C5B8E86E-55E5-4C26-96E2-7FFCC2CAE80B}"/>
              </a:ext>
            </a:extLst>
          </p:cNvPr>
          <p:cNvSpPr/>
          <p:nvPr/>
        </p:nvSpPr>
        <p:spPr>
          <a:xfrm>
            <a:off x="5973417" y="3882369"/>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i="1" dirty="0"/>
              <a:t>k</a:t>
            </a:r>
          </a:p>
        </p:txBody>
      </p:sp>
      <p:sp>
        <p:nvSpPr>
          <p:cNvPr id="22" name="Oval 21">
            <a:extLst>
              <a:ext uri="{FF2B5EF4-FFF2-40B4-BE49-F238E27FC236}">
                <a16:creationId xmlns:a16="http://schemas.microsoft.com/office/drawing/2014/main" id="{665E4272-E308-416F-B773-717F702FF710}"/>
              </a:ext>
            </a:extLst>
          </p:cNvPr>
          <p:cNvSpPr/>
          <p:nvPr/>
        </p:nvSpPr>
        <p:spPr>
          <a:xfrm>
            <a:off x="7573617" y="3882369"/>
            <a:ext cx="8382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600" i="1" dirty="0"/>
              <a:t>k +</a:t>
            </a:r>
            <a:r>
              <a:rPr lang="en-US" sz="1600" dirty="0"/>
              <a:t>1</a:t>
            </a:r>
          </a:p>
        </p:txBody>
      </p:sp>
      <p:sp>
        <p:nvSpPr>
          <p:cNvPr id="23" name="Oval 22">
            <a:extLst>
              <a:ext uri="{FF2B5EF4-FFF2-40B4-BE49-F238E27FC236}">
                <a16:creationId xmlns:a16="http://schemas.microsoft.com/office/drawing/2014/main" id="{74449ECC-CC4D-4076-BD7D-3E3709794841}"/>
              </a:ext>
            </a:extLst>
          </p:cNvPr>
          <p:cNvSpPr/>
          <p:nvPr/>
        </p:nvSpPr>
        <p:spPr>
          <a:xfrm>
            <a:off x="9631017" y="3882369"/>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i="1" dirty="0"/>
              <a:t>n</a:t>
            </a:r>
          </a:p>
        </p:txBody>
      </p:sp>
      <p:sp>
        <p:nvSpPr>
          <p:cNvPr id="24" name="Oval 23">
            <a:extLst>
              <a:ext uri="{FF2B5EF4-FFF2-40B4-BE49-F238E27FC236}">
                <a16:creationId xmlns:a16="http://schemas.microsoft.com/office/drawing/2014/main" id="{23E721CC-793D-4A1B-9970-AC01912EE38A}"/>
              </a:ext>
            </a:extLst>
          </p:cNvPr>
          <p:cNvSpPr/>
          <p:nvPr/>
        </p:nvSpPr>
        <p:spPr>
          <a:xfrm>
            <a:off x="4678017" y="3653769"/>
            <a:ext cx="9144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i="1" dirty="0"/>
              <a:t>…</a:t>
            </a:r>
            <a:r>
              <a:rPr lang="en-US" sz="2800" i="1" dirty="0">
                <a:solidFill>
                  <a:schemeClr val="tx1"/>
                </a:solidFill>
              </a:rPr>
              <a:t>…</a:t>
            </a:r>
          </a:p>
        </p:txBody>
      </p:sp>
      <p:sp>
        <p:nvSpPr>
          <p:cNvPr id="25" name="Oval 24">
            <a:extLst>
              <a:ext uri="{FF2B5EF4-FFF2-40B4-BE49-F238E27FC236}">
                <a16:creationId xmlns:a16="http://schemas.microsoft.com/office/drawing/2014/main" id="{FECD02CB-C3F9-4A5D-B9EE-AA2ADA49069F}"/>
              </a:ext>
            </a:extLst>
          </p:cNvPr>
          <p:cNvSpPr/>
          <p:nvPr/>
        </p:nvSpPr>
        <p:spPr>
          <a:xfrm>
            <a:off x="8736324" y="3825876"/>
            <a:ext cx="9144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i="1" dirty="0"/>
              <a:t>…</a:t>
            </a:r>
            <a:r>
              <a:rPr lang="en-US" sz="2800" i="1" dirty="0">
                <a:solidFill>
                  <a:schemeClr val="tx1"/>
                </a:solidFill>
              </a:rPr>
              <a:t>…</a:t>
            </a:r>
          </a:p>
        </p:txBody>
      </p:sp>
      <p:sp>
        <p:nvSpPr>
          <p:cNvPr id="26" name="Oval 25">
            <a:extLst>
              <a:ext uri="{FF2B5EF4-FFF2-40B4-BE49-F238E27FC236}">
                <a16:creationId xmlns:a16="http://schemas.microsoft.com/office/drawing/2014/main" id="{FC650002-9501-4564-93E9-5043EACFF765}"/>
              </a:ext>
            </a:extLst>
          </p:cNvPr>
          <p:cNvSpPr/>
          <p:nvPr/>
        </p:nvSpPr>
        <p:spPr>
          <a:xfrm>
            <a:off x="2049117" y="2967969"/>
            <a:ext cx="6953907" cy="27064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27" name="Straight Arrow Connector 26">
            <a:extLst>
              <a:ext uri="{FF2B5EF4-FFF2-40B4-BE49-F238E27FC236}">
                <a16:creationId xmlns:a16="http://schemas.microsoft.com/office/drawing/2014/main" id="{ED71646D-9397-451C-AB93-995C31475352}"/>
              </a:ext>
            </a:extLst>
          </p:cNvPr>
          <p:cNvCxnSpPr>
            <a:stCxn id="21" idx="6"/>
            <a:endCxn id="22" idx="2"/>
          </p:cNvCxnSpPr>
          <p:nvPr/>
        </p:nvCxnSpPr>
        <p:spPr>
          <a:xfrm>
            <a:off x="6583017" y="4149069"/>
            <a:ext cx="990600" cy="381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 name="Object 4">
            <a:extLst>
              <a:ext uri="{FF2B5EF4-FFF2-40B4-BE49-F238E27FC236}">
                <a16:creationId xmlns:a16="http://schemas.microsoft.com/office/drawing/2014/main" id="{11FA950D-E91F-4971-B132-CD9BA5B560FB}"/>
              </a:ext>
            </a:extLst>
          </p:cNvPr>
          <p:cNvGraphicFramePr>
            <a:graphicFrameLocks noChangeAspect="1"/>
          </p:cNvGraphicFramePr>
          <p:nvPr>
            <p:extLst>
              <p:ext uri="{D42A27DB-BD31-4B8C-83A1-F6EECF244321}">
                <p14:modId xmlns:p14="http://schemas.microsoft.com/office/powerpoint/2010/main" val="2242331588"/>
              </p:ext>
            </p:extLst>
          </p:nvPr>
        </p:nvGraphicFramePr>
        <p:xfrm>
          <a:off x="6811618" y="3577569"/>
          <a:ext cx="714375" cy="457200"/>
        </p:xfrm>
        <a:graphic>
          <a:graphicData uri="http://schemas.openxmlformats.org/presentationml/2006/ole">
            <mc:AlternateContent xmlns:mc="http://schemas.openxmlformats.org/markup-compatibility/2006">
              <mc:Choice xmlns:v="urn:schemas-microsoft-com:vml" Requires="v">
                <p:oleObj name="Equation" r:id="rId2" imgW="317225" imgH="203024" progId="Equation.3">
                  <p:embed/>
                </p:oleObj>
              </mc:Choice>
              <mc:Fallback>
                <p:oleObj name="Equation" r:id="rId2" imgW="317225" imgH="203024" progId="Equation.3">
                  <p:embed/>
                  <p:pic>
                    <p:nvPicPr>
                      <p:cNvPr id="11277" name="Object 4">
                        <a:extLst>
                          <a:ext uri="{FF2B5EF4-FFF2-40B4-BE49-F238E27FC236}">
                            <a16:creationId xmlns:a16="http://schemas.microsoft.com/office/drawing/2014/main" id="{94040C93-7435-4533-85C5-0B4649D37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618" y="3577569"/>
                        <a:ext cx="7143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 name="Oval 28">
            <a:extLst>
              <a:ext uri="{FF2B5EF4-FFF2-40B4-BE49-F238E27FC236}">
                <a16:creationId xmlns:a16="http://schemas.microsoft.com/office/drawing/2014/main" id="{75F462AD-3ABB-4938-89D8-00B73D443788}"/>
              </a:ext>
            </a:extLst>
          </p:cNvPr>
          <p:cNvSpPr/>
          <p:nvPr/>
        </p:nvSpPr>
        <p:spPr>
          <a:xfrm>
            <a:off x="2247555" y="3425169"/>
            <a:ext cx="4487862" cy="144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TextBox 2">
            <a:extLst>
              <a:ext uri="{FF2B5EF4-FFF2-40B4-BE49-F238E27FC236}">
                <a16:creationId xmlns:a16="http://schemas.microsoft.com/office/drawing/2014/main" id="{18BF524E-D204-4F67-9EB3-B96D9BC8194C}"/>
              </a:ext>
            </a:extLst>
          </p:cNvPr>
          <p:cNvSpPr txBox="1">
            <a:spLocks noChangeArrowheads="1"/>
          </p:cNvSpPr>
          <p:nvPr/>
        </p:nvSpPr>
        <p:spPr bwMode="auto">
          <a:xfrm>
            <a:off x="3079405" y="4285594"/>
            <a:ext cx="24096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err="1"/>
              <a:t>Ongkos</a:t>
            </a:r>
            <a:r>
              <a:rPr lang="en-US" altLang="en-US" sz="1800" dirty="0"/>
              <a:t> </a:t>
            </a:r>
            <a:r>
              <a:rPr lang="en-US" altLang="en-US" sz="1800" dirty="0" err="1"/>
              <a:t>sampai</a:t>
            </a:r>
            <a:r>
              <a:rPr lang="en-US" altLang="en-US" sz="1800" dirty="0"/>
              <a:t> </a:t>
            </a:r>
            <a:r>
              <a:rPr lang="en-US" altLang="en-US" sz="1800" dirty="0" err="1"/>
              <a:t>tahak</a:t>
            </a:r>
            <a:r>
              <a:rPr lang="en-US" altLang="en-US" sz="1800" dirty="0"/>
              <a:t> </a:t>
            </a:r>
            <a:r>
              <a:rPr lang="en-US" altLang="en-US" sz="1800" i="1" dirty="0"/>
              <a:t>k</a:t>
            </a:r>
          </a:p>
        </p:txBody>
      </p:sp>
      <p:sp>
        <p:nvSpPr>
          <p:cNvPr id="31" name="TextBox 2">
            <a:extLst>
              <a:ext uri="{FF2B5EF4-FFF2-40B4-BE49-F238E27FC236}">
                <a16:creationId xmlns:a16="http://schemas.microsoft.com/office/drawing/2014/main" id="{6934D002-1755-444F-A431-42C9978F242E}"/>
              </a:ext>
            </a:extLst>
          </p:cNvPr>
          <p:cNvSpPr txBox="1">
            <a:spLocks noChangeArrowheads="1"/>
          </p:cNvSpPr>
          <p:nvPr/>
        </p:nvSpPr>
        <p:spPr bwMode="auto">
          <a:xfrm>
            <a:off x="5298222" y="4887485"/>
            <a:ext cx="2577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err="1"/>
              <a:t>Ongkos</a:t>
            </a:r>
            <a:r>
              <a:rPr lang="en-US" altLang="en-US" sz="1800" dirty="0"/>
              <a:t> </a:t>
            </a:r>
            <a:r>
              <a:rPr lang="en-US" altLang="en-US" sz="1800" dirty="0" err="1"/>
              <a:t>sampai</a:t>
            </a:r>
            <a:r>
              <a:rPr lang="en-US" altLang="en-US" sz="1800" dirty="0"/>
              <a:t> </a:t>
            </a:r>
            <a:r>
              <a:rPr lang="en-US" altLang="en-US" sz="1800" dirty="0" err="1"/>
              <a:t>tahap</a:t>
            </a:r>
            <a:r>
              <a:rPr lang="en-US" altLang="en-US" sz="1800" dirty="0"/>
              <a:t> </a:t>
            </a:r>
            <a:r>
              <a:rPr lang="en-US" altLang="en-US" sz="1800" i="1" dirty="0"/>
              <a:t>k</a:t>
            </a:r>
            <a:r>
              <a:rPr lang="en-US" altLang="en-US" sz="1800" dirty="0"/>
              <a:t>+1</a:t>
            </a:r>
            <a:endParaRPr lang="en-US" altLang="en-US" sz="18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166F433E-E213-4CAD-B792-ADA0FCEE39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A5866F2-4D24-4321-97FB-2A7720C80D9C}" type="slidenum">
              <a:rPr lang="en-US" altLang="en-US" sz="1400"/>
              <a:pPr>
                <a:spcBef>
                  <a:spcPct val="0"/>
                </a:spcBef>
                <a:buFontTx/>
                <a:buNone/>
              </a:pPr>
              <a:t>7</a:t>
            </a:fld>
            <a:endParaRPr lang="en-US" altLang="en-US" sz="1400"/>
          </a:p>
        </p:txBody>
      </p:sp>
      <p:sp>
        <p:nvSpPr>
          <p:cNvPr id="12291" name="Rectangle 2">
            <a:extLst>
              <a:ext uri="{FF2B5EF4-FFF2-40B4-BE49-F238E27FC236}">
                <a16:creationId xmlns:a16="http://schemas.microsoft.com/office/drawing/2014/main" id="{2C564E0A-702B-4E1E-83BD-711BC42F5E7D}"/>
              </a:ext>
            </a:extLst>
          </p:cNvPr>
          <p:cNvSpPr>
            <a:spLocks noGrp="1" noChangeArrowheads="1"/>
          </p:cNvSpPr>
          <p:nvPr>
            <p:ph type="title"/>
          </p:nvPr>
        </p:nvSpPr>
        <p:spPr/>
        <p:txBody>
          <a:bodyPr/>
          <a:lstStyle/>
          <a:p>
            <a:pPr eaLnBrk="1" hangingPunct="1"/>
            <a:r>
              <a:rPr lang="en-US" altLang="en-US" sz="3600" b="1" dirty="0" err="1">
                <a:latin typeface="+mn-lt"/>
              </a:rPr>
              <a:t>Karakteristik</a:t>
            </a:r>
            <a:r>
              <a:rPr lang="en-US" altLang="en-US" sz="3600" b="1" dirty="0">
                <a:latin typeface="+mn-lt"/>
              </a:rPr>
              <a:t> </a:t>
            </a:r>
            <a:r>
              <a:rPr lang="en-US" altLang="en-US" sz="3600" b="1" dirty="0" err="1">
                <a:latin typeface="+mn-lt"/>
              </a:rPr>
              <a:t>Persoalan</a:t>
            </a:r>
            <a:r>
              <a:rPr lang="en-US" altLang="en-US" sz="3600" b="1" dirty="0">
                <a:latin typeface="+mn-lt"/>
              </a:rPr>
              <a:t> </a:t>
            </a:r>
            <a:r>
              <a:rPr lang="en-US" altLang="en-US" sz="3600" b="1" dirty="0" err="1">
                <a:latin typeface="+mn-lt"/>
              </a:rPr>
              <a:t>dengan</a:t>
            </a:r>
            <a:r>
              <a:rPr lang="en-US" altLang="en-US" sz="3600" b="1" dirty="0">
                <a:latin typeface="+mn-lt"/>
              </a:rPr>
              <a:t> Program </a:t>
            </a:r>
            <a:r>
              <a:rPr lang="en-US" altLang="en-US" sz="3600" b="1" dirty="0" err="1">
                <a:latin typeface="+mn-lt"/>
              </a:rPr>
              <a:t>Dinamis</a:t>
            </a:r>
            <a:endParaRPr lang="en-US" altLang="en-US" sz="3600" b="1" dirty="0">
              <a:latin typeface="+mn-lt"/>
            </a:endParaRPr>
          </a:p>
        </p:txBody>
      </p:sp>
      <p:sp>
        <p:nvSpPr>
          <p:cNvPr id="12292" name="Rectangle 3">
            <a:extLst>
              <a:ext uri="{FF2B5EF4-FFF2-40B4-BE49-F238E27FC236}">
                <a16:creationId xmlns:a16="http://schemas.microsoft.com/office/drawing/2014/main" id="{72136C63-ABC1-409B-B584-33DAA74F79E3}"/>
              </a:ext>
            </a:extLst>
          </p:cNvPr>
          <p:cNvSpPr>
            <a:spLocks noGrp="1" noChangeArrowheads="1"/>
          </p:cNvSpPr>
          <p:nvPr>
            <p:ph type="body" idx="1"/>
          </p:nvPr>
        </p:nvSpPr>
        <p:spPr/>
        <p:txBody>
          <a:bodyPr>
            <a:normAutofit lnSpcReduction="10000"/>
          </a:bodyPr>
          <a:lstStyle/>
          <a:p>
            <a:pPr marL="609600" indent="-609600">
              <a:buFontTx/>
              <a:buAutoNum type="arabicPeriod"/>
            </a:pPr>
            <a:r>
              <a:rPr lang="en-US" altLang="en-US" dirty="0" err="1"/>
              <a:t>Persoalan</a:t>
            </a:r>
            <a:r>
              <a:rPr lang="en-US" altLang="en-US" dirty="0"/>
              <a:t> </a:t>
            </a:r>
            <a:r>
              <a:rPr lang="en-US" altLang="en-US" dirty="0" err="1"/>
              <a:t>dapat</a:t>
            </a:r>
            <a:r>
              <a:rPr lang="en-US" altLang="en-US" dirty="0"/>
              <a:t> </a:t>
            </a:r>
            <a:r>
              <a:rPr lang="en-US" altLang="en-US" dirty="0" err="1"/>
              <a:t>dibagi</a:t>
            </a:r>
            <a:r>
              <a:rPr lang="en-US" altLang="en-US" dirty="0"/>
              <a:t> </a:t>
            </a:r>
            <a:r>
              <a:rPr lang="en-US" altLang="en-US" dirty="0" err="1"/>
              <a:t>menjadi</a:t>
            </a:r>
            <a:r>
              <a:rPr lang="en-US" altLang="en-US" dirty="0"/>
              <a:t> </a:t>
            </a:r>
            <a:r>
              <a:rPr lang="en-US" altLang="en-US" dirty="0" err="1"/>
              <a:t>beberapa</a:t>
            </a:r>
            <a:r>
              <a:rPr lang="en-US" altLang="en-US" dirty="0"/>
              <a:t> </a:t>
            </a:r>
            <a:r>
              <a:rPr lang="en-US" altLang="en-US" dirty="0" err="1"/>
              <a:t>tahap</a:t>
            </a:r>
            <a:r>
              <a:rPr lang="en-US" altLang="en-US" dirty="0"/>
              <a:t> (</a:t>
            </a:r>
            <a:r>
              <a:rPr lang="en-US" altLang="en-US" i="1" dirty="0"/>
              <a:t>stage</a:t>
            </a:r>
            <a:r>
              <a:rPr lang="en-US" altLang="en-US" dirty="0"/>
              <a:t>), yang pada </a:t>
            </a:r>
            <a:r>
              <a:rPr lang="en-US" altLang="en-US" dirty="0" err="1"/>
              <a:t>setiap</a:t>
            </a:r>
            <a:r>
              <a:rPr lang="en-US" altLang="en-US" dirty="0"/>
              <a:t> </a:t>
            </a:r>
            <a:r>
              <a:rPr lang="en-US" altLang="en-US" dirty="0" err="1"/>
              <a:t>tahap</a:t>
            </a:r>
            <a:r>
              <a:rPr lang="en-US" altLang="en-US" dirty="0"/>
              <a:t> </a:t>
            </a:r>
            <a:r>
              <a:rPr lang="en-US" altLang="en-US" dirty="0" err="1"/>
              <a:t>hanya</a:t>
            </a:r>
            <a:r>
              <a:rPr lang="en-US" altLang="en-US" dirty="0"/>
              <a:t> </a:t>
            </a:r>
            <a:r>
              <a:rPr lang="en-US" altLang="en-US" dirty="0" err="1"/>
              <a:t>diambil</a:t>
            </a:r>
            <a:r>
              <a:rPr lang="en-US" altLang="en-US" dirty="0"/>
              <a:t> </a:t>
            </a:r>
            <a:r>
              <a:rPr lang="en-US" altLang="en-US" dirty="0" err="1"/>
              <a:t>satu</a:t>
            </a:r>
            <a:r>
              <a:rPr lang="en-US" altLang="en-US" dirty="0"/>
              <a:t> </a:t>
            </a:r>
            <a:r>
              <a:rPr lang="en-US" altLang="en-US" dirty="0" err="1"/>
              <a:t>keputusan</a:t>
            </a:r>
            <a:r>
              <a:rPr lang="en-US" altLang="en-US" dirty="0"/>
              <a:t>.</a:t>
            </a:r>
          </a:p>
          <a:p>
            <a:pPr marL="609600" indent="-609600"/>
            <a:endParaRPr lang="en-US" altLang="en-US" dirty="0"/>
          </a:p>
          <a:p>
            <a:pPr marL="609600" indent="-609600">
              <a:buFontTx/>
              <a:buAutoNum type="arabicPeriod" startAt="2"/>
            </a:pPr>
            <a:r>
              <a:rPr lang="en-US" altLang="en-US" dirty="0" err="1"/>
              <a:t>Masing-masing</a:t>
            </a:r>
            <a:r>
              <a:rPr lang="en-US" altLang="en-US" dirty="0"/>
              <a:t> </a:t>
            </a:r>
            <a:r>
              <a:rPr lang="en-US" altLang="en-US" dirty="0" err="1"/>
              <a:t>tahap</a:t>
            </a:r>
            <a:r>
              <a:rPr lang="en-US" altLang="en-US" dirty="0"/>
              <a:t> </a:t>
            </a:r>
            <a:r>
              <a:rPr lang="en-US" altLang="en-US" dirty="0" err="1"/>
              <a:t>terdiri</a:t>
            </a:r>
            <a:r>
              <a:rPr lang="en-US" altLang="en-US" dirty="0"/>
              <a:t> </a:t>
            </a:r>
            <a:r>
              <a:rPr lang="en-US" altLang="en-US" dirty="0" err="1"/>
              <a:t>dari</a:t>
            </a:r>
            <a:r>
              <a:rPr lang="en-US" altLang="en-US" dirty="0"/>
              <a:t> </a:t>
            </a:r>
            <a:r>
              <a:rPr lang="en-US" altLang="en-US" dirty="0" err="1"/>
              <a:t>sejumlah</a:t>
            </a:r>
            <a:r>
              <a:rPr lang="en-US" altLang="en-US" dirty="0"/>
              <a:t> status (</a:t>
            </a:r>
            <a:r>
              <a:rPr lang="en-US" altLang="en-US" i="1" dirty="0"/>
              <a:t>state</a:t>
            </a:r>
            <a:r>
              <a:rPr lang="en-US" altLang="en-US" dirty="0"/>
              <a:t>) yang </a:t>
            </a:r>
            <a:r>
              <a:rPr lang="en-US" altLang="en-US" dirty="0" err="1"/>
              <a:t>berhubungan</a:t>
            </a:r>
            <a:r>
              <a:rPr lang="en-US" altLang="en-US" dirty="0"/>
              <a:t> </a:t>
            </a:r>
            <a:r>
              <a:rPr lang="en-US" altLang="en-US" dirty="0" err="1"/>
              <a:t>dengan</a:t>
            </a:r>
            <a:r>
              <a:rPr lang="en-US" altLang="en-US" dirty="0"/>
              <a:t> </a:t>
            </a:r>
            <a:r>
              <a:rPr lang="en-US" altLang="en-US" dirty="0" err="1"/>
              <a:t>tahap</a:t>
            </a:r>
            <a:r>
              <a:rPr lang="en-US" altLang="en-US" dirty="0"/>
              <a:t> </a:t>
            </a:r>
            <a:r>
              <a:rPr lang="en-US" altLang="en-US" dirty="0" err="1"/>
              <a:t>tersebut</a:t>
            </a:r>
            <a:r>
              <a:rPr lang="en-US" altLang="en-US" dirty="0"/>
              <a:t>. </a:t>
            </a:r>
            <a:r>
              <a:rPr lang="en-US" altLang="en-US" dirty="0" err="1"/>
              <a:t>Secara</a:t>
            </a:r>
            <a:r>
              <a:rPr lang="en-US" altLang="en-US" dirty="0"/>
              <a:t> </a:t>
            </a:r>
            <a:r>
              <a:rPr lang="en-US" altLang="en-US" dirty="0" err="1"/>
              <a:t>umum</a:t>
            </a:r>
            <a:r>
              <a:rPr lang="en-US" altLang="en-US" dirty="0"/>
              <a:t>, status </a:t>
            </a:r>
            <a:r>
              <a:rPr lang="en-US" altLang="en-US" dirty="0" err="1"/>
              <a:t>merupakan</a:t>
            </a:r>
            <a:r>
              <a:rPr lang="en-US" altLang="en-US" dirty="0"/>
              <a:t> </a:t>
            </a:r>
            <a:r>
              <a:rPr lang="en-US" altLang="en-US" dirty="0" err="1"/>
              <a:t>bermacam</a:t>
            </a:r>
            <a:r>
              <a:rPr lang="en-US" altLang="en-US" dirty="0"/>
              <a:t> </a:t>
            </a:r>
            <a:r>
              <a:rPr lang="en-US" altLang="en-US" dirty="0" err="1"/>
              <a:t>kemungkinan</a:t>
            </a:r>
            <a:r>
              <a:rPr lang="en-US" altLang="en-US" dirty="0"/>
              <a:t> </a:t>
            </a:r>
            <a:r>
              <a:rPr lang="en-US" altLang="en-US" dirty="0" err="1"/>
              <a:t>masukan</a:t>
            </a:r>
            <a:r>
              <a:rPr lang="en-US" altLang="en-US" dirty="0"/>
              <a:t> yang </a:t>
            </a:r>
            <a:r>
              <a:rPr lang="en-US" altLang="en-US" dirty="0" err="1"/>
              <a:t>ada</a:t>
            </a:r>
            <a:r>
              <a:rPr lang="en-US" altLang="en-US" dirty="0"/>
              <a:t> pada </a:t>
            </a:r>
            <a:r>
              <a:rPr lang="en-US" altLang="en-US" dirty="0" err="1"/>
              <a:t>suatu</a:t>
            </a:r>
            <a:r>
              <a:rPr lang="en-US" altLang="en-US" dirty="0"/>
              <a:t> </a:t>
            </a:r>
            <a:r>
              <a:rPr lang="en-US" altLang="en-US" dirty="0" err="1"/>
              <a:t>tahap</a:t>
            </a:r>
            <a:r>
              <a:rPr lang="en-US" altLang="en-US" dirty="0"/>
              <a:t>.</a:t>
            </a:r>
          </a:p>
          <a:p>
            <a:pPr marL="609600" indent="-609600">
              <a:buFontTx/>
              <a:buAutoNum type="arabicPeriod" startAt="2"/>
            </a:pPr>
            <a:endParaRPr lang="en-US" altLang="en-US" dirty="0"/>
          </a:p>
          <a:p>
            <a:pPr marL="566738" indent="-566738">
              <a:buNone/>
            </a:pPr>
            <a:r>
              <a:rPr lang="en-US" altLang="en-US" dirty="0"/>
              <a:t>       </a:t>
            </a:r>
            <a:r>
              <a:rPr lang="en-US" altLang="en-US" dirty="0" err="1"/>
              <a:t>Penyelesaian</a:t>
            </a:r>
            <a:r>
              <a:rPr lang="en-US" altLang="en-US" dirty="0"/>
              <a:t> </a:t>
            </a:r>
            <a:r>
              <a:rPr lang="en-US" altLang="en-US" dirty="0" err="1"/>
              <a:t>persoalan</a:t>
            </a:r>
            <a:r>
              <a:rPr lang="en-US" altLang="en-US" dirty="0"/>
              <a:t> </a:t>
            </a:r>
            <a:r>
              <a:rPr lang="en-US" altLang="en-US" dirty="0" err="1"/>
              <a:t>dengan</a:t>
            </a:r>
            <a:r>
              <a:rPr lang="en-US" altLang="en-US" dirty="0"/>
              <a:t> Program </a:t>
            </a:r>
            <a:r>
              <a:rPr lang="en-US" altLang="en-US" dirty="0" err="1"/>
              <a:t>Dinamis</a:t>
            </a:r>
            <a:r>
              <a:rPr lang="en-US" altLang="en-US" dirty="0"/>
              <a:t> </a:t>
            </a:r>
            <a:r>
              <a:rPr lang="en-US" altLang="en-US" dirty="0" err="1"/>
              <a:t>dapat</a:t>
            </a:r>
            <a:r>
              <a:rPr lang="en-US" altLang="en-US" dirty="0"/>
              <a:t> </a:t>
            </a:r>
            <a:r>
              <a:rPr lang="en-US" altLang="en-US" dirty="0" err="1"/>
              <a:t>dimodelkan</a:t>
            </a:r>
            <a:r>
              <a:rPr lang="en-US" altLang="en-US" dirty="0"/>
              <a:t> </a:t>
            </a:r>
            <a:r>
              <a:rPr lang="en-US" altLang="en-US" dirty="0" err="1"/>
              <a:t>dengan</a:t>
            </a:r>
            <a:r>
              <a:rPr lang="en-US" altLang="en-US" dirty="0"/>
              <a:t> </a:t>
            </a:r>
            <a:r>
              <a:rPr lang="en-US" altLang="en-US" dirty="0" err="1"/>
              <a:t>graf</a:t>
            </a:r>
            <a:r>
              <a:rPr lang="en-US" altLang="en-US" dirty="0"/>
              <a:t> </a:t>
            </a:r>
            <a:r>
              <a:rPr lang="en-US" altLang="en-US" dirty="0" err="1"/>
              <a:t>multitahap</a:t>
            </a:r>
            <a:r>
              <a:rPr lang="en-US" altLang="en-US" dirty="0"/>
              <a:t> (</a:t>
            </a:r>
            <a:r>
              <a:rPr lang="en-US" altLang="en-US" i="1" dirty="0"/>
              <a:t>multistage graph</a:t>
            </a:r>
            <a:r>
              <a:rPr lang="en-US" altLang="en-US" dirty="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D6E4C286-B93F-43FF-AAD1-97AEC27987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3152A084-04EE-467B-97E8-810A845142EF}" type="slidenum">
              <a:rPr lang="en-US" altLang="en-US" sz="1400"/>
              <a:pPr>
                <a:spcBef>
                  <a:spcPct val="0"/>
                </a:spcBef>
                <a:buFontTx/>
                <a:buNone/>
              </a:pPr>
              <a:t>8</a:t>
            </a:fld>
            <a:endParaRPr lang="en-US" altLang="en-US" sz="1400"/>
          </a:p>
        </p:txBody>
      </p:sp>
      <p:sp>
        <p:nvSpPr>
          <p:cNvPr id="13315" name="Rectangle 2">
            <a:extLst>
              <a:ext uri="{FF2B5EF4-FFF2-40B4-BE49-F238E27FC236}">
                <a16:creationId xmlns:a16="http://schemas.microsoft.com/office/drawing/2014/main" id="{FBC0FC98-1717-467B-91BE-85C812FA22B8}"/>
              </a:ext>
            </a:extLst>
          </p:cNvPr>
          <p:cNvSpPr>
            <a:spLocks noGrp="1" noChangeArrowheads="1"/>
          </p:cNvSpPr>
          <p:nvPr>
            <p:ph type="title"/>
          </p:nvPr>
        </p:nvSpPr>
        <p:spPr/>
        <p:txBody>
          <a:bodyPr/>
          <a:lstStyle/>
          <a:p>
            <a:pPr algn="l" eaLnBrk="1" hangingPunct="1"/>
            <a:r>
              <a:rPr lang="en-US" altLang="en-US" sz="2800" b="1" dirty="0"/>
              <a:t>Graf </a:t>
            </a:r>
            <a:r>
              <a:rPr lang="en-US" altLang="en-US" sz="2800" b="1" dirty="0" err="1"/>
              <a:t>multitahap</a:t>
            </a:r>
            <a:r>
              <a:rPr lang="en-US" altLang="en-US" sz="2800" dirty="0"/>
              <a:t> (</a:t>
            </a:r>
            <a:r>
              <a:rPr lang="en-US" altLang="en-US" sz="2800" i="1" dirty="0"/>
              <a:t>multistage graph</a:t>
            </a:r>
            <a:r>
              <a:rPr lang="en-US" altLang="en-US" sz="2800" dirty="0"/>
              <a:t>). </a:t>
            </a:r>
            <a:r>
              <a:rPr lang="en-US" altLang="en-US" sz="2800" dirty="0" err="1"/>
              <a:t>Tiap</a:t>
            </a:r>
            <a:r>
              <a:rPr lang="en-US" altLang="en-US" sz="2800" dirty="0"/>
              <a:t> </a:t>
            </a:r>
            <a:r>
              <a:rPr lang="en-US" altLang="en-US" sz="2800" dirty="0" err="1"/>
              <a:t>simpul</a:t>
            </a:r>
            <a:r>
              <a:rPr lang="en-US" altLang="en-US" sz="2800" dirty="0"/>
              <a:t> di </a:t>
            </a:r>
            <a:r>
              <a:rPr lang="en-US" altLang="en-US" sz="2800" dirty="0" err="1"/>
              <a:t>dalam</a:t>
            </a:r>
            <a:r>
              <a:rPr lang="en-US" altLang="en-US" sz="2800" dirty="0"/>
              <a:t> </a:t>
            </a:r>
            <a:r>
              <a:rPr lang="en-US" altLang="en-US" sz="2800" dirty="0" err="1"/>
              <a:t>graf</a:t>
            </a:r>
            <a:r>
              <a:rPr lang="en-US" altLang="en-US" sz="2800" dirty="0"/>
              <a:t> </a:t>
            </a:r>
            <a:r>
              <a:rPr lang="en-US" altLang="en-US" sz="2800" dirty="0" err="1"/>
              <a:t>tersebut</a:t>
            </a:r>
            <a:r>
              <a:rPr lang="en-US" altLang="en-US" sz="2800" dirty="0"/>
              <a:t> </a:t>
            </a:r>
            <a:r>
              <a:rPr lang="en-US" altLang="en-US" sz="2800" dirty="0" err="1"/>
              <a:t>menyatakan</a:t>
            </a:r>
            <a:r>
              <a:rPr lang="en-US" altLang="en-US" sz="2800" dirty="0"/>
              <a:t> status, </a:t>
            </a:r>
            <a:r>
              <a:rPr lang="en-US" altLang="en-US" sz="2800" dirty="0" err="1"/>
              <a:t>sedangkan</a:t>
            </a:r>
            <a:r>
              <a:rPr lang="en-US" altLang="en-US" sz="2800" dirty="0"/>
              <a:t> </a:t>
            </a:r>
            <a:r>
              <a:rPr lang="en-US" altLang="en-US" sz="2800" i="1" dirty="0"/>
              <a:t>V</a:t>
            </a:r>
            <a:r>
              <a:rPr lang="en-US" altLang="en-US" sz="2800" baseline="-25000" dirty="0"/>
              <a:t>1</a:t>
            </a:r>
            <a:r>
              <a:rPr lang="en-US" altLang="en-US" sz="2800" dirty="0"/>
              <a:t>, </a:t>
            </a:r>
            <a:r>
              <a:rPr lang="en-US" altLang="en-US" sz="2800" i="1" dirty="0"/>
              <a:t>V</a:t>
            </a:r>
            <a:r>
              <a:rPr lang="en-US" altLang="en-US" sz="2800" baseline="-25000" dirty="0"/>
              <a:t>2</a:t>
            </a:r>
            <a:r>
              <a:rPr lang="en-US" altLang="en-US" sz="2800" dirty="0"/>
              <a:t>, … </a:t>
            </a:r>
            <a:r>
              <a:rPr lang="en-US" altLang="en-US" sz="2800" dirty="0" err="1"/>
              <a:t>menyatakan</a:t>
            </a:r>
            <a:r>
              <a:rPr lang="en-US" altLang="en-US" sz="2800" dirty="0"/>
              <a:t> </a:t>
            </a:r>
            <a:r>
              <a:rPr lang="en-US" altLang="en-US" sz="2800" dirty="0" err="1"/>
              <a:t>tahap</a:t>
            </a:r>
            <a:r>
              <a:rPr lang="en-US" altLang="en-US" sz="2800" dirty="0"/>
              <a:t>.</a:t>
            </a:r>
          </a:p>
        </p:txBody>
      </p:sp>
      <p:graphicFrame>
        <p:nvGraphicFramePr>
          <p:cNvPr id="13316" name="Object 3">
            <a:extLst>
              <a:ext uri="{FF2B5EF4-FFF2-40B4-BE49-F238E27FC236}">
                <a16:creationId xmlns:a16="http://schemas.microsoft.com/office/drawing/2014/main" id="{EED6B86D-1408-49AA-8934-71A3833310B3}"/>
              </a:ext>
            </a:extLst>
          </p:cNvPr>
          <p:cNvGraphicFramePr>
            <a:graphicFrameLocks noGrp="1" noChangeAspect="1"/>
          </p:cNvGraphicFramePr>
          <p:nvPr>
            <p:ph idx="1"/>
            <p:extLst>
              <p:ext uri="{D42A27DB-BD31-4B8C-83A1-F6EECF244321}">
                <p14:modId xmlns:p14="http://schemas.microsoft.com/office/powerpoint/2010/main" val="2788561603"/>
              </p:ext>
            </p:extLst>
          </p:nvPr>
        </p:nvGraphicFramePr>
        <p:xfrm>
          <a:off x="1676584" y="1905000"/>
          <a:ext cx="8577575" cy="4816475"/>
        </p:xfrm>
        <a:graphic>
          <a:graphicData uri="http://schemas.openxmlformats.org/presentationml/2006/ole">
            <mc:AlternateContent xmlns:mc="http://schemas.openxmlformats.org/markup-compatibility/2006">
              <mc:Choice xmlns:v="urn:schemas-microsoft-com:vml" Requires="v">
                <p:oleObj name="VISIO" r:id="rId2" imgW="5110550" imgH="2867958" progId="Visio.Drawing.5">
                  <p:embed/>
                </p:oleObj>
              </mc:Choice>
              <mc:Fallback>
                <p:oleObj name="VISIO" r:id="rId2" imgW="5110550" imgH="2867958" progId="Visio.Drawing.5">
                  <p:embed/>
                  <p:pic>
                    <p:nvPicPr>
                      <p:cNvPr id="13316" name="Object 3">
                        <a:extLst>
                          <a:ext uri="{FF2B5EF4-FFF2-40B4-BE49-F238E27FC236}">
                            <a16:creationId xmlns:a16="http://schemas.microsoft.com/office/drawing/2014/main" id="{EED6B86D-1408-49AA-8934-71A3833310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584" y="1905000"/>
                        <a:ext cx="8577575" cy="4816475"/>
                      </a:xfrm>
                      <a:prstGeom prst="rect">
                        <a:avLst/>
                      </a:prstGeom>
                      <a:solidFill>
                        <a:srgbClr val="FFCC00"/>
                      </a:solidFill>
                      <a:ln>
                        <a:noFill/>
                      </a:ln>
                      <a:effec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D7541E5F-2D85-43B5-B8EA-DEEDBA33E2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0AECCB-93F3-47FC-B6A4-4F1714F7AD5F}" type="slidenum">
              <a:rPr lang="en-US" altLang="en-US" sz="1400"/>
              <a:pPr>
                <a:spcBef>
                  <a:spcPct val="0"/>
                </a:spcBef>
                <a:buFontTx/>
                <a:buNone/>
              </a:pPr>
              <a:t>9</a:t>
            </a:fld>
            <a:endParaRPr lang="en-US" altLang="en-US" sz="1400"/>
          </a:p>
        </p:txBody>
      </p:sp>
      <p:sp>
        <p:nvSpPr>
          <p:cNvPr id="14339" name="Rectangle 2">
            <a:extLst>
              <a:ext uri="{FF2B5EF4-FFF2-40B4-BE49-F238E27FC236}">
                <a16:creationId xmlns:a16="http://schemas.microsoft.com/office/drawing/2014/main" id="{529B0808-6628-4666-B599-1EBA83C47C2D}"/>
              </a:ext>
            </a:extLst>
          </p:cNvPr>
          <p:cNvSpPr>
            <a:spLocks noGrp="1" noChangeArrowheads="1"/>
          </p:cNvSpPr>
          <p:nvPr>
            <p:ph type="body" idx="1"/>
          </p:nvPr>
        </p:nvSpPr>
        <p:spPr>
          <a:xfrm>
            <a:off x="714703" y="536714"/>
            <a:ext cx="10639097" cy="5913782"/>
          </a:xfrm>
        </p:spPr>
        <p:txBody>
          <a:bodyPr>
            <a:normAutofit fontScale="92500" lnSpcReduction="10000"/>
          </a:bodyPr>
          <a:lstStyle/>
          <a:p>
            <a:pPr marL="609600" indent="-609600">
              <a:buFontTx/>
              <a:buAutoNum type="arabicPeriod" startAt="3"/>
            </a:pPr>
            <a:r>
              <a:rPr lang="en-US" altLang="en-US" dirty="0"/>
              <a:t>Hasil </a:t>
            </a:r>
            <a:r>
              <a:rPr lang="en-US" altLang="en-US" dirty="0" err="1"/>
              <a:t>dari</a:t>
            </a:r>
            <a:r>
              <a:rPr lang="en-US" altLang="en-US" dirty="0"/>
              <a:t> </a:t>
            </a:r>
            <a:r>
              <a:rPr lang="en-US" altLang="en-US" dirty="0" err="1"/>
              <a:t>keputusan</a:t>
            </a:r>
            <a:r>
              <a:rPr lang="en-US" altLang="en-US" dirty="0"/>
              <a:t> yang </a:t>
            </a:r>
            <a:r>
              <a:rPr lang="en-US" altLang="en-US" dirty="0" err="1"/>
              <a:t>diambil</a:t>
            </a:r>
            <a:r>
              <a:rPr lang="en-US" altLang="en-US" dirty="0"/>
              <a:t> pada </a:t>
            </a:r>
            <a:r>
              <a:rPr lang="en-US" altLang="en-US" dirty="0" err="1"/>
              <a:t>setiap</a:t>
            </a:r>
            <a:r>
              <a:rPr lang="en-US" altLang="en-US" dirty="0"/>
              <a:t> </a:t>
            </a:r>
            <a:r>
              <a:rPr lang="en-US" altLang="en-US" dirty="0" err="1"/>
              <a:t>tahap</a:t>
            </a:r>
            <a:r>
              <a:rPr lang="en-US" altLang="en-US" dirty="0"/>
              <a:t> </a:t>
            </a:r>
            <a:r>
              <a:rPr lang="en-US" altLang="en-US" dirty="0" err="1"/>
              <a:t>ditransformasikan</a:t>
            </a:r>
            <a:r>
              <a:rPr lang="en-US" altLang="en-US" dirty="0"/>
              <a:t> </a:t>
            </a:r>
            <a:r>
              <a:rPr lang="en-US" altLang="en-US" dirty="0" err="1"/>
              <a:t>dari</a:t>
            </a:r>
            <a:r>
              <a:rPr lang="en-US" altLang="en-US" dirty="0"/>
              <a:t> status yang </a:t>
            </a:r>
            <a:r>
              <a:rPr lang="en-US" altLang="en-US" dirty="0" err="1"/>
              <a:t>bersangkutan</a:t>
            </a:r>
            <a:r>
              <a:rPr lang="en-US" altLang="en-US" dirty="0"/>
              <a:t> </a:t>
            </a:r>
            <a:r>
              <a:rPr lang="en-US" altLang="en-US" dirty="0" err="1"/>
              <a:t>ke</a:t>
            </a:r>
            <a:r>
              <a:rPr lang="en-US" altLang="en-US" dirty="0"/>
              <a:t> status </a:t>
            </a:r>
            <a:r>
              <a:rPr lang="en-US" altLang="en-US" dirty="0" err="1"/>
              <a:t>berikutnya</a:t>
            </a:r>
            <a:r>
              <a:rPr lang="en-US" altLang="en-US" dirty="0"/>
              <a:t> pada </a:t>
            </a:r>
            <a:r>
              <a:rPr lang="en-US" altLang="en-US" dirty="0" err="1"/>
              <a:t>tahap</a:t>
            </a:r>
            <a:r>
              <a:rPr lang="en-US" altLang="en-US" dirty="0"/>
              <a:t> </a:t>
            </a:r>
            <a:r>
              <a:rPr lang="en-US" altLang="en-US" dirty="0" err="1"/>
              <a:t>berikutnya</a:t>
            </a:r>
            <a:r>
              <a:rPr lang="en-US" altLang="en-US" dirty="0"/>
              <a:t>.</a:t>
            </a:r>
          </a:p>
          <a:p>
            <a:pPr marL="609600" indent="-609600">
              <a:buFontTx/>
              <a:buAutoNum type="arabicPeriod" startAt="3"/>
            </a:pPr>
            <a:endParaRPr lang="en-US" altLang="en-US" dirty="0"/>
          </a:p>
          <a:p>
            <a:pPr marL="609600" indent="-609600">
              <a:buFontTx/>
              <a:buAutoNum type="arabicPeriod" startAt="4"/>
            </a:pPr>
            <a:r>
              <a:rPr lang="en-US" altLang="en-US" dirty="0" err="1"/>
              <a:t>Ongkos</a:t>
            </a:r>
            <a:r>
              <a:rPr lang="en-US" altLang="en-US" dirty="0"/>
              <a:t> (</a:t>
            </a:r>
            <a:r>
              <a:rPr lang="en-US" altLang="en-US" i="1" dirty="0"/>
              <a:t>cost</a:t>
            </a:r>
            <a:r>
              <a:rPr lang="en-US" altLang="en-US" dirty="0"/>
              <a:t>) pada </a:t>
            </a:r>
            <a:r>
              <a:rPr lang="en-US" altLang="en-US" dirty="0" err="1"/>
              <a:t>suatu</a:t>
            </a:r>
            <a:r>
              <a:rPr lang="en-US" altLang="en-US" dirty="0"/>
              <a:t> </a:t>
            </a:r>
            <a:r>
              <a:rPr lang="en-US" altLang="en-US" dirty="0" err="1"/>
              <a:t>tahap</a:t>
            </a:r>
            <a:r>
              <a:rPr lang="en-US" altLang="en-US" dirty="0"/>
              <a:t> </a:t>
            </a:r>
            <a:r>
              <a:rPr lang="en-US" altLang="en-US" dirty="0" err="1"/>
              <a:t>meningkat</a:t>
            </a:r>
            <a:r>
              <a:rPr lang="en-US" altLang="en-US" dirty="0"/>
              <a:t> </a:t>
            </a:r>
            <a:r>
              <a:rPr lang="en-US" altLang="en-US" dirty="0" err="1"/>
              <a:t>secara</a:t>
            </a:r>
            <a:r>
              <a:rPr lang="en-US" altLang="en-US" dirty="0"/>
              <a:t> </a:t>
            </a:r>
            <a:r>
              <a:rPr lang="en-US" altLang="en-US" dirty="0" err="1"/>
              <a:t>teratur</a:t>
            </a:r>
            <a:r>
              <a:rPr lang="en-US" altLang="en-US" dirty="0"/>
              <a:t> (</a:t>
            </a:r>
            <a:r>
              <a:rPr lang="en-US" altLang="en-US" i="1" dirty="0"/>
              <a:t>steadily</a:t>
            </a:r>
            <a:r>
              <a:rPr lang="en-US" altLang="en-US" dirty="0"/>
              <a:t>) </a:t>
            </a:r>
            <a:r>
              <a:rPr lang="en-US" altLang="en-US" dirty="0" err="1"/>
              <a:t>dengan</a:t>
            </a:r>
            <a:r>
              <a:rPr lang="en-US" altLang="en-US" dirty="0"/>
              <a:t> </a:t>
            </a:r>
            <a:r>
              <a:rPr lang="en-US" altLang="en-US" dirty="0" err="1"/>
              <a:t>bertambahnya</a:t>
            </a:r>
            <a:r>
              <a:rPr lang="en-US" altLang="en-US" dirty="0"/>
              <a:t> </a:t>
            </a:r>
            <a:r>
              <a:rPr lang="en-US" altLang="en-US" dirty="0" err="1"/>
              <a:t>jumlah</a:t>
            </a:r>
            <a:r>
              <a:rPr lang="en-US" altLang="en-US" dirty="0"/>
              <a:t> </a:t>
            </a:r>
            <a:r>
              <a:rPr lang="en-US" altLang="en-US" dirty="0" err="1"/>
              <a:t>tahapan</a:t>
            </a:r>
            <a:r>
              <a:rPr lang="en-US" altLang="en-US" dirty="0"/>
              <a:t>.</a:t>
            </a:r>
          </a:p>
          <a:p>
            <a:pPr marL="609600" indent="-609600">
              <a:buFontTx/>
              <a:buAutoNum type="arabicPeriod" startAt="4"/>
            </a:pPr>
            <a:endParaRPr lang="en-US" altLang="en-US" dirty="0"/>
          </a:p>
          <a:p>
            <a:pPr marL="609600" indent="-609600">
              <a:buFontTx/>
              <a:buAutoNum type="arabicPeriod" startAt="4"/>
            </a:pPr>
            <a:r>
              <a:rPr lang="en-US" altLang="en-US" dirty="0" err="1"/>
              <a:t>Ongkos</a:t>
            </a:r>
            <a:r>
              <a:rPr lang="en-US" altLang="en-US" dirty="0"/>
              <a:t> pada </a:t>
            </a:r>
            <a:r>
              <a:rPr lang="en-US" altLang="en-US" dirty="0" err="1"/>
              <a:t>suatu</a:t>
            </a:r>
            <a:r>
              <a:rPr lang="en-US" altLang="en-US" dirty="0"/>
              <a:t> </a:t>
            </a:r>
            <a:r>
              <a:rPr lang="en-US" altLang="en-US" dirty="0" err="1"/>
              <a:t>tahap</a:t>
            </a:r>
            <a:r>
              <a:rPr lang="en-US" altLang="en-US" dirty="0"/>
              <a:t> </a:t>
            </a:r>
            <a:r>
              <a:rPr lang="en-US" altLang="en-US" dirty="0" err="1"/>
              <a:t>bergantung</a:t>
            </a:r>
            <a:r>
              <a:rPr lang="en-US" altLang="en-US" dirty="0"/>
              <a:t> pada </a:t>
            </a:r>
            <a:r>
              <a:rPr lang="en-US" altLang="en-US" dirty="0" err="1"/>
              <a:t>ongkos</a:t>
            </a:r>
            <a:r>
              <a:rPr lang="en-US" altLang="en-US" dirty="0"/>
              <a:t> </a:t>
            </a:r>
            <a:r>
              <a:rPr lang="en-US" altLang="en-US" dirty="0" err="1"/>
              <a:t>tahap-tahap</a:t>
            </a:r>
            <a:r>
              <a:rPr lang="en-US" altLang="en-US" dirty="0"/>
              <a:t> yang </a:t>
            </a:r>
            <a:r>
              <a:rPr lang="en-US" altLang="en-US" dirty="0" err="1"/>
              <a:t>sudah</a:t>
            </a:r>
            <a:r>
              <a:rPr lang="en-US" altLang="en-US" dirty="0"/>
              <a:t> </a:t>
            </a:r>
            <a:r>
              <a:rPr lang="en-US" altLang="en-US" dirty="0" err="1"/>
              <a:t>berjalan</a:t>
            </a:r>
            <a:r>
              <a:rPr lang="en-US" altLang="en-US" dirty="0"/>
              <a:t> dan </a:t>
            </a:r>
            <a:r>
              <a:rPr lang="en-US" altLang="en-US" dirty="0" err="1"/>
              <a:t>ongkos</a:t>
            </a:r>
            <a:r>
              <a:rPr lang="en-US" altLang="en-US" dirty="0"/>
              <a:t> </a:t>
            </a:r>
            <a:r>
              <a:rPr lang="en-US" altLang="en-US" dirty="0" err="1"/>
              <a:t>dari</a:t>
            </a:r>
            <a:r>
              <a:rPr lang="en-US" altLang="en-US" dirty="0"/>
              <a:t> </a:t>
            </a:r>
            <a:r>
              <a:rPr lang="en-US" altLang="en-US" dirty="0" err="1"/>
              <a:t>tahap</a:t>
            </a:r>
            <a:r>
              <a:rPr lang="en-US" altLang="en-US" dirty="0"/>
              <a:t> </a:t>
            </a:r>
            <a:r>
              <a:rPr lang="en-US" altLang="en-US" dirty="0" err="1"/>
              <a:t>tersebut</a:t>
            </a:r>
            <a:r>
              <a:rPr lang="en-US" altLang="en-US" dirty="0"/>
              <a:t> </a:t>
            </a:r>
            <a:r>
              <a:rPr lang="en-US" altLang="en-US" dirty="0" err="1"/>
              <a:t>ke</a:t>
            </a:r>
            <a:r>
              <a:rPr lang="en-US" altLang="en-US" dirty="0"/>
              <a:t> </a:t>
            </a:r>
            <a:r>
              <a:rPr lang="en-US" altLang="en-US" dirty="0" err="1"/>
              <a:t>tahap</a:t>
            </a:r>
            <a:r>
              <a:rPr lang="en-US" altLang="en-US" dirty="0"/>
              <a:t> </a:t>
            </a:r>
            <a:r>
              <a:rPr lang="en-US" altLang="en-US" dirty="0" err="1"/>
              <a:t>berikutnya</a:t>
            </a:r>
            <a:r>
              <a:rPr lang="en-US" altLang="en-US" dirty="0"/>
              <a:t>.</a:t>
            </a:r>
          </a:p>
          <a:p>
            <a:pPr marL="609600" indent="-609600">
              <a:buFont typeface="Times New Roman" panose="02020603050405020304" pitchFamily="18" charset="0"/>
              <a:buAutoNum type="arabicPeriod" startAt="6"/>
            </a:pPr>
            <a:endParaRPr lang="en-US" altLang="en-US" dirty="0"/>
          </a:p>
          <a:p>
            <a:pPr marL="609600" indent="-609600">
              <a:buFont typeface="Times New Roman" panose="02020603050405020304" pitchFamily="18" charset="0"/>
              <a:buAutoNum type="arabicPeriod" startAt="6"/>
            </a:pPr>
            <a:r>
              <a:rPr lang="en-US" altLang="en-US" dirty="0"/>
              <a:t>Solusi optimal </a:t>
            </a:r>
            <a:r>
              <a:rPr lang="en-US" altLang="en-US" dirty="0" err="1"/>
              <a:t>dinyatakan</a:t>
            </a:r>
            <a:r>
              <a:rPr lang="en-US" altLang="en-US" dirty="0"/>
              <a:t> </a:t>
            </a:r>
            <a:r>
              <a:rPr lang="en-US" altLang="en-US" dirty="0" err="1"/>
              <a:t>dalam</a:t>
            </a:r>
            <a:r>
              <a:rPr lang="en-US" altLang="en-US" dirty="0"/>
              <a:t> </a:t>
            </a:r>
            <a:r>
              <a:rPr lang="en-US" altLang="en-US" dirty="0" err="1"/>
              <a:t>relasi</a:t>
            </a:r>
            <a:r>
              <a:rPr lang="en-US" altLang="en-US" dirty="0"/>
              <a:t> </a:t>
            </a:r>
            <a:r>
              <a:rPr lang="en-US" altLang="en-US" dirty="0" err="1"/>
              <a:t>rekursens</a:t>
            </a:r>
            <a:r>
              <a:rPr lang="en-US" altLang="en-US" dirty="0"/>
              <a:t> yang </a:t>
            </a:r>
            <a:r>
              <a:rPr lang="en-US" altLang="en-US" dirty="0" err="1"/>
              <a:t>menghubungkan</a:t>
            </a:r>
            <a:r>
              <a:rPr lang="en-US" altLang="en-US" dirty="0"/>
              <a:t> </a:t>
            </a:r>
            <a:r>
              <a:rPr lang="en-US" altLang="en-US" dirty="0" err="1"/>
              <a:t>keputusan</a:t>
            </a:r>
            <a:r>
              <a:rPr lang="en-US" altLang="en-US" dirty="0"/>
              <a:t> </a:t>
            </a:r>
            <a:r>
              <a:rPr lang="en-US" altLang="en-US" dirty="0" err="1"/>
              <a:t>terbaik</a:t>
            </a:r>
            <a:r>
              <a:rPr lang="en-US" altLang="en-US" dirty="0"/>
              <a:t> </a:t>
            </a:r>
            <a:r>
              <a:rPr lang="en-US" altLang="en-US" dirty="0" err="1"/>
              <a:t>untuk</a:t>
            </a:r>
            <a:r>
              <a:rPr lang="en-US" altLang="en-US" dirty="0"/>
              <a:t> </a:t>
            </a:r>
            <a:r>
              <a:rPr lang="en-US" altLang="en-US" dirty="0" err="1"/>
              <a:t>setiap</a:t>
            </a:r>
            <a:r>
              <a:rPr lang="en-US" altLang="en-US" dirty="0"/>
              <a:t> status pada </a:t>
            </a:r>
            <a:r>
              <a:rPr lang="en-US" altLang="en-US" dirty="0" err="1"/>
              <a:t>tahap</a:t>
            </a:r>
            <a:r>
              <a:rPr lang="en-US" altLang="en-US" dirty="0"/>
              <a:t> </a:t>
            </a:r>
            <a:r>
              <a:rPr lang="en-US" altLang="en-US" i="1" dirty="0"/>
              <a:t>k</a:t>
            </a:r>
            <a:r>
              <a:rPr lang="en-US" altLang="en-US" dirty="0"/>
              <a:t> </a:t>
            </a:r>
            <a:r>
              <a:rPr lang="en-US" altLang="en-US" dirty="0" err="1"/>
              <a:t>memberikan</a:t>
            </a:r>
            <a:r>
              <a:rPr lang="en-US" altLang="en-US" dirty="0"/>
              <a:t> </a:t>
            </a:r>
            <a:r>
              <a:rPr lang="en-US" altLang="en-US" dirty="0" err="1"/>
              <a:t>keputusan</a:t>
            </a:r>
            <a:r>
              <a:rPr lang="en-US" altLang="en-US" dirty="0"/>
              <a:t> </a:t>
            </a:r>
            <a:r>
              <a:rPr lang="en-US" altLang="en-US" dirty="0" err="1"/>
              <a:t>terbaik</a:t>
            </a:r>
            <a:r>
              <a:rPr lang="en-US" altLang="en-US" dirty="0"/>
              <a:t> </a:t>
            </a:r>
            <a:r>
              <a:rPr lang="en-US" altLang="en-US" dirty="0" err="1"/>
              <a:t>untuk</a:t>
            </a:r>
            <a:r>
              <a:rPr lang="en-US" altLang="en-US" dirty="0"/>
              <a:t> </a:t>
            </a:r>
            <a:r>
              <a:rPr lang="en-US" altLang="en-US" dirty="0" err="1"/>
              <a:t>setiap</a:t>
            </a:r>
            <a:r>
              <a:rPr lang="en-US" altLang="en-US" dirty="0"/>
              <a:t> status pada </a:t>
            </a:r>
            <a:r>
              <a:rPr lang="en-US" altLang="en-US" dirty="0" err="1"/>
              <a:t>tahap</a:t>
            </a:r>
            <a:r>
              <a:rPr lang="en-US" altLang="en-US" dirty="0"/>
              <a:t> </a:t>
            </a:r>
            <a:r>
              <a:rPr lang="en-US" altLang="en-US" i="1" dirty="0"/>
              <a:t>k</a:t>
            </a:r>
            <a:r>
              <a:rPr lang="en-US" altLang="en-US" dirty="0"/>
              <a:t> + 1. </a:t>
            </a:r>
          </a:p>
          <a:p>
            <a:pPr marL="609600" indent="-609600">
              <a:buFontTx/>
              <a:buAutoNum type="arabicPeriod" startAt="6"/>
            </a:pPr>
            <a:endParaRPr lang="en-US" altLang="en-US" dirty="0"/>
          </a:p>
          <a:p>
            <a:pPr marL="609600" indent="-609600">
              <a:buFont typeface="Times New Roman" panose="02020603050405020304" pitchFamily="18" charset="0"/>
              <a:buAutoNum type="arabicPeriod" startAt="7"/>
            </a:pPr>
            <a:r>
              <a:rPr lang="en-US" altLang="en-US" dirty="0" err="1"/>
              <a:t>Prinsip</a:t>
            </a:r>
            <a:r>
              <a:rPr lang="en-US" altLang="en-US" dirty="0"/>
              <a:t> </a:t>
            </a:r>
            <a:r>
              <a:rPr lang="en-US" altLang="en-US" dirty="0" err="1"/>
              <a:t>optimalitas</a:t>
            </a:r>
            <a:r>
              <a:rPr lang="en-US" altLang="en-US" dirty="0"/>
              <a:t> </a:t>
            </a:r>
            <a:r>
              <a:rPr lang="en-US" altLang="en-US" dirty="0" err="1"/>
              <a:t>berlaku</a:t>
            </a:r>
            <a:r>
              <a:rPr lang="en-US" altLang="en-US" dirty="0"/>
              <a:t> pada </a:t>
            </a:r>
            <a:r>
              <a:rPr lang="en-US" altLang="en-US" dirty="0" err="1"/>
              <a:t>persoalan</a:t>
            </a:r>
            <a:r>
              <a:rPr lang="en-US" altLang="en-US" dirty="0"/>
              <a:t> </a:t>
            </a:r>
            <a:r>
              <a:rPr lang="en-US" altLang="en-US" dirty="0" err="1"/>
              <a:t>tersebut</a:t>
            </a:r>
            <a:r>
              <a:rPr lang="en-US" altLang="en-US" dirty="0"/>
              <a:t>.</a:t>
            </a:r>
          </a:p>
          <a:p>
            <a:pPr marL="609600" indent="-609600">
              <a:buFontTx/>
              <a:buAutoNum type="arabicPeriod" startAt="4"/>
            </a:pPr>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1402</TotalTime>
  <Words>2704</Words>
  <Application>Microsoft Office PowerPoint</Application>
  <PresentationFormat>Widescreen</PresentationFormat>
  <Paragraphs>279</Paragraphs>
  <Slides>45</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5</vt:i4>
      </vt:variant>
      <vt:variant>
        <vt:lpstr>Slide Titles</vt:lpstr>
      </vt:variant>
      <vt:variant>
        <vt:i4>45</vt:i4>
      </vt:variant>
    </vt:vector>
  </HeadingPairs>
  <TitlesOfParts>
    <vt:vector size="59" baseType="lpstr">
      <vt:lpstr>Aptos</vt:lpstr>
      <vt:lpstr>Arial</vt:lpstr>
      <vt:lpstr>Calibri</vt:lpstr>
      <vt:lpstr>Calibri Light</vt:lpstr>
      <vt:lpstr>Cambria Math</vt:lpstr>
      <vt:lpstr>Symbol</vt:lpstr>
      <vt:lpstr>Times New Roman</vt:lpstr>
      <vt:lpstr>Wingdings</vt:lpstr>
      <vt:lpstr>Office Theme</vt:lpstr>
      <vt:lpstr>VISIO</vt:lpstr>
      <vt:lpstr>Equation</vt:lpstr>
      <vt:lpstr>Document</vt:lpstr>
      <vt:lpstr>Equation.3</vt:lpstr>
      <vt:lpstr>Visio.Drawing.5</vt:lpstr>
      <vt:lpstr>Program Dinamis (Dynamic Programming) Bagian 1</vt:lpstr>
      <vt:lpstr>Program Dinamis</vt:lpstr>
      <vt:lpstr>PowerPoint Presentation</vt:lpstr>
      <vt:lpstr>Tinjau graf di bawah ini. Kita ingin menemukan lintasan terpendek dari 1 ke 10. </vt:lpstr>
      <vt:lpstr>Prinsip Optimalitas</vt:lpstr>
      <vt:lpstr>PowerPoint Presentation</vt:lpstr>
      <vt:lpstr>Karakteristik Persoalan dengan Program Dinamis</vt:lpstr>
      <vt:lpstr>Graf multitahap (multistage graph). Tiap simpul di dalam graf tersebut menyatakan status, sedangkan V1, V2, … menyatakan tahap.</vt:lpstr>
      <vt:lpstr>PowerPoint Presentation</vt:lpstr>
      <vt:lpstr>PowerPoint Presentation</vt:lpstr>
      <vt:lpstr>Dua pendekatan PD</vt:lpstr>
      <vt:lpstr>PowerPoint Presentation</vt:lpstr>
      <vt:lpstr>Langkah-langkah Pengembangan Algoritma Program Dinamis</vt:lpstr>
      <vt:lpstr>Persoalan 1: Lintasan Terpendek (Shortest Path) </vt:lpstr>
      <vt:lpstr>PowerPoint Presentation</vt:lpstr>
      <vt:lpstr>(a) Karakteristikkan struktur solusi optimal</vt:lpstr>
      <vt:lpstr>PowerPoint Presentation</vt:lpstr>
      <vt:lpstr>(b) Definisikan hubungan rekursif solusi optimal</vt:lpstr>
      <vt:lpstr>PowerPoint Presentation</vt:lpstr>
      <vt:lpstr>PowerPoint Presentation</vt:lpstr>
      <vt:lpstr>PowerPoint Presentation</vt:lpstr>
      <vt:lpstr>PowerPoint Presentation</vt:lpstr>
      <vt:lpstr>PowerPoint Presentation</vt:lpstr>
      <vt:lpstr>Penyelesaian dengan Program Dinamis Mundur</vt:lpstr>
      <vt:lpstr>PowerPoint Presentation</vt:lpstr>
      <vt:lpstr>PowerPoint Presentation</vt:lpstr>
      <vt:lpstr>PowerPoint Presentation</vt:lpstr>
      <vt:lpstr>PowerPoint Presentation</vt:lpstr>
      <vt:lpstr>PowerPoint Presentation</vt:lpstr>
      <vt:lpstr>Latihan</vt:lpstr>
      <vt:lpstr>Persoalan 2: Integer Knapsack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Latihan</vt:lpstr>
      <vt:lpstr>PowerPoint Presentation</vt:lpstr>
      <vt:lpstr>PowerPoint Presentation</vt:lpstr>
      <vt:lpstr>PowerPoint Presentation</vt:lpstr>
      <vt:lpstr>PowerPoint Presentation</vt:lpstr>
      <vt:lpstr>Bersambung ke Bagian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Dr.Ir. Rinaldi Munir, MT</dc:creator>
  <cp:lastModifiedBy>Dr. Ir. Rinaldi, M.T.</cp:lastModifiedBy>
  <cp:revision>58</cp:revision>
  <dcterms:created xsi:type="dcterms:W3CDTF">2020-03-30T07:09:47Z</dcterms:created>
  <dcterms:modified xsi:type="dcterms:W3CDTF">2026-05-09T12:44:38Z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2025-05-20T06:52:06Z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ce832dce-ffb7-4554-a995-6231a1fa0b3e</vt:lpwstr>
  </property>
  <property fmtid="{D5CDD505-2E9C-101B-9397-08002B2CF9AE}" pid="8" name="MSIP_Label_38b525e5-f3da-4501-8f1e-526b6769fc56_ContentBits">
    <vt:lpwstr>0</vt:lpwstr>
  </property>
  <property fmtid="{D5CDD505-2E9C-101B-9397-08002B2CF9AE}" pid="9" name="MSIP_Label_38b525e5-f3da-4501-8f1e-526b6769fc56_Tag">
    <vt:lpwstr>10, 3, 0, 1</vt:lpwstr>
  </property>
</Properties>
</file>