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42" r:id="rId2"/>
    <p:sldId id="276" r:id="rId3"/>
    <p:sldId id="34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367" r:id="rId12"/>
    <p:sldId id="340" r:id="rId13"/>
    <p:sldId id="284" r:id="rId14"/>
    <p:sldId id="349" r:id="rId15"/>
    <p:sldId id="359" r:id="rId16"/>
    <p:sldId id="357" r:id="rId17"/>
    <p:sldId id="360" r:id="rId18"/>
    <p:sldId id="366" r:id="rId19"/>
    <p:sldId id="368" r:id="rId20"/>
    <p:sldId id="350" r:id="rId21"/>
    <p:sldId id="361" r:id="rId22"/>
    <p:sldId id="286" r:id="rId23"/>
    <p:sldId id="287" r:id="rId24"/>
    <p:sldId id="358" r:id="rId25"/>
    <p:sldId id="288" r:id="rId26"/>
    <p:sldId id="362" r:id="rId27"/>
    <p:sldId id="363" r:id="rId28"/>
    <p:sldId id="364" r:id="rId29"/>
    <p:sldId id="369" r:id="rId30"/>
    <p:sldId id="290" r:id="rId31"/>
    <p:sldId id="370" r:id="rId32"/>
    <p:sldId id="371" r:id="rId33"/>
    <p:sldId id="303" r:id="rId34"/>
    <p:sldId id="336" r:id="rId35"/>
    <p:sldId id="291" r:id="rId36"/>
    <p:sldId id="292" r:id="rId37"/>
    <p:sldId id="301" r:id="rId38"/>
    <p:sldId id="341" r:id="rId39"/>
    <p:sldId id="293" r:id="rId40"/>
    <p:sldId id="294" r:id="rId41"/>
    <p:sldId id="295" r:id="rId42"/>
    <p:sldId id="372" r:id="rId43"/>
    <p:sldId id="315" r:id="rId44"/>
    <p:sldId id="344" r:id="rId45"/>
    <p:sldId id="343" r:id="rId46"/>
    <p:sldId id="345" r:id="rId47"/>
    <p:sldId id="316" r:id="rId48"/>
    <p:sldId id="319" r:id="rId49"/>
    <p:sldId id="373" r:id="rId50"/>
    <p:sldId id="346" r:id="rId51"/>
    <p:sldId id="347" r:id="rId52"/>
    <p:sldId id="338" r:id="rId53"/>
    <p:sldId id="296" r:id="rId54"/>
    <p:sldId id="297" r:id="rId55"/>
    <p:sldId id="374" r:id="rId56"/>
    <p:sldId id="298" r:id="rId57"/>
    <p:sldId id="299" r:id="rId58"/>
    <p:sldId id="380" r:id="rId59"/>
    <p:sldId id="300" r:id="rId60"/>
    <p:sldId id="305" r:id="rId61"/>
    <p:sldId id="375" r:id="rId62"/>
    <p:sldId id="376" r:id="rId63"/>
    <p:sldId id="377" r:id="rId64"/>
    <p:sldId id="378" r:id="rId65"/>
    <p:sldId id="379" r:id="rId66"/>
    <p:sldId id="302" r:id="rId67"/>
    <p:sldId id="365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6-05-12T09:26:45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19472 3200 0,'24'0'78,"26"0"-62,49 25 15,75-50 1,-149 25-32,74 0 31,-74 0-31,0 0 78,-25-25 47</inkml:trace>
  <inkml:trace contextRef="#ctx0" brushRef="#br0" timeOffset="1418.04">20538 3225 0,'75'0'47,"-51"0"-31,76-50-1,-75 50 1,49-74 15,25-1 16,-74 50-16,0-24 1,24 49-17,1 0 1</inkml:trace>
  <inkml:trace contextRef="#ctx0" brushRef="#br0" timeOffset="1933.99">21704 3274 0,'50'-25'78,"49"1"-62,-49-1 0,24-25-1,-49 50-15,0 0 16,-1 0 15,-24-25 0,50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9149-8100-4925-A314-A32460A2D53A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B808-85CD-4FD1-90FC-027714D7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4043D80-66EE-4C7C-B663-12CBE37F5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B6BE793-64BA-4AF5-AC95-A836170C2285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D8E4347-CB74-40F4-ADAA-C83721FE0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2495624-CD11-4E63-9433-29F8899A1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273E78B-3693-439F-8C2A-1A8941177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8295F3-0C11-46FC-BC6C-AEBACCB31E26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D5D3F3E7-FDB6-4536-8C14-F1B7957DA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948E59C-8983-430B-8A70-2B190A936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4C82EA4-39AB-4358-9C9F-D135492D5D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BD2F98-AB02-45ED-AC3A-AE08D66BDA6E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1F187DE-4543-4A80-A7BB-86CE52666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AE4C98E9-0BB4-492E-A055-BA071302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F5A7AFA1-EE79-4915-B627-0137D1704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51DAB7-2BEF-4A2E-9BB1-81D1E105DE03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0650907-DD31-4DA8-86B4-02FE9B6D8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1B1307D-0798-4337-A2D2-D7D9CB93F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BFCD611-CFA3-48C9-9A89-42743561C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A6343C-23B4-4E17-9226-0BC71B865223}" type="slidenum">
              <a:rPr lang="en-GB" altLang="en-US" sz="1200"/>
              <a:pPr eaLnBrk="1" hangingPunct="1"/>
              <a:t>23</a:t>
            </a:fld>
            <a:endParaRPr lang="en-GB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1F3A44A-348F-4036-B747-B93475F9D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EBE8B41-750F-4DC5-800A-C190A047B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EFE312F2-DDA6-4DCF-96DD-B76A1821E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75408D3-809E-4CB9-9A11-83D9AAE8C000}" type="slidenum">
              <a:rPr lang="en-GB" altLang="en-US" sz="1200"/>
              <a:pPr eaLnBrk="1" hangingPunct="1"/>
              <a:t>25</a:t>
            </a:fld>
            <a:endParaRPr lang="en-GB" altLang="en-US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32BFAB5-FB1C-409B-A070-2E5C4701B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E97E27E7-728B-4C7D-B382-81178975A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709D2035-B56E-437C-8B37-7E0050DD4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58327A-8DA9-4C3A-BBB2-FA9B9DCD365B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2AD035D-20FA-4409-AE37-26DB4335E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DFF7431-C5CF-4E3F-AEAF-575B304E5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A401328-2B08-425A-92C0-19C39D902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D48044E-A1C3-4B04-A7F1-A265AE4C094D}" type="slidenum">
              <a:rPr lang="en-GB" altLang="en-US" sz="1200"/>
              <a:pPr eaLnBrk="1" hangingPunct="1"/>
              <a:t>33</a:t>
            </a:fld>
            <a:endParaRPr lang="en-GB" altLang="en-US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51B7E11-B964-49C1-A68A-2BF84826E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3B7D037D-2672-42FF-ADEA-DBA9262DC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595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DCC20C8-60EB-469F-B6BA-719AD9D04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34C61A-1DF5-4CB7-B84F-8373E79F8514}" type="slidenum">
              <a:rPr lang="en-GB" altLang="en-US" sz="1200"/>
              <a:pPr eaLnBrk="1" hangingPunct="1"/>
              <a:t>35</a:t>
            </a:fld>
            <a:endParaRPr lang="en-GB" altLang="en-US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280CA50-1596-41A7-BA1B-08AF07FEF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415070BA-174F-45CF-B55D-01F74ECF4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9C8CF7C8-E15F-48B8-A8AE-8ECDF448B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FFE087D-0B3E-4E7D-BB3C-92D0057E7C8A}" type="slidenum">
              <a:rPr lang="en-GB" altLang="en-US" sz="1200"/>
              <a:pPr eaLnBrk="1" hangingPunct="1"/>
              <a:t>36</a:t>
            </a:fld>
            <a:endParaRPr lang="en-GB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C486D193-C737-4F74-9F64-894FDF2FC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9680277-6B55-4B0B-AC97-EE117C9C4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294BB41-00B3-49B8-BC0C-B9E9AB54D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FF7AA8-EE8F-493C-8783-3A45C6445B80}" type="slidenum">
              <a:rPr lang="en-GB" altLang="en-US" sz="1200"/>
              <a:pPr eaLnBrk="1" hangingPunct="1"/>
              <a:t>37</a:t>
            </a:fld>
            <a:endParaRPr lang="en-GB" altLang="en-US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3929D0B-D340-4305-B9C6-183D534DA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5768E234-7025-48D9-BDE9-C5B44D47B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73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934CFA0-5DE9-44EE-9C27-B9A69477E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55CD60-4D41-49F3-B820-D545CE429614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348D0B2-064F-440E-9BBB-C1529C7EB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58D1C41-74A0-44B1-88F6-E6D2AF297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E37F20C5-8C40-44F8-83E3-94DEA06FD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FF2CC6-6651-4F6D-8984-2D72470C9946}" type="slidenum">
              <a:rPr lang="en-GB" altLang="en-US" sz="1200"/>
              <a:pPr eaLnBrk="1" hangingPunct="1"/>
              <a:t>39</a:t>
            </a:fld>
            <a:endParaRPr lang="en-GB" altLang="en-US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29EA4A33-2678-4157-88B7-D5DDDC27C6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9EC5771-93EF-4A63-9800-3EE867053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29262FF-550F-49AD-B7E2-11F5DA893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BC45F3-5357-4627-98EF-2961D6CC3ADD}" type="slidenum">
              <a:rPr lang="en-GB" altLang="en-US" sz="1200"/>
              <a:pPr eaLnBrk="1" hangingPunct="1"/>
              <a:t>40</a:t>
            </a:fld>
            <a:endParaRPr lang="en-GB" altLang="en-US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B2DD0BA-6AA7-46EE-990D-C9A828568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A2ED09A-D9E8-4457-B592-111DFF0B0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9CBAFBC-2A8E-403F-AE75-9B71AC962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8EC282-71D1-4A01-AA1D-2D03C94A4EB2}" type="slidenum">
              <a:rPr lang="en-GB" altLang="en-US" sz="1200"/>
              <a:pPr eaLnBrk="1" hangingPunct="1"/>
              <a:t>41</a:t>
            </a:fld>
            <a:endParaRPr lang="en-GB" altLang="en-US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6413662D-60D9-4BFA-BE1C-ADCC8FEFB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3E5953F3-34C7-4ED5-8C47-B12F2F7C7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0DE24897-88BA-448C-A458-0524F982D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05991B-CACE-4CE0-87A2-5B2166E7C9A5}" type="slidenum">
              <a:rPr lang="en-GB" altLang="en-US" sz="1200"/>
              <a:pPr eaLnBrk="1" hangingPunct="1"/>
              <a:t>53</a:t>
            </a:fld>
            <a:endParaRPr lang="en-GB" altLang="en-US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66C4D8E-0ECD-46C0-825A-B97066293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1FA4433D-CCCE-4D11-BDC3-B670BAE8F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43C9BFC9-D06D-49AB-B20B-64F1C49E8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454CCE8-4F51-4919-BFF4-14AAC8B53D08}" type="slidenum">
              <a:rPr lang="en-GB" altLang="en-US" sz="1200"/>
              <a:pPr eaLnBrk="1" hangingPunct="1"/>
              <a:t>54</a:t>
            </a:fld>
            <a:endParaRPr lang="en-GB" altLang="en-US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365A800-513E-475C-B0AB-B544BA0B4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CBCC9A5E-2198-4BCD-B741-083BCA1B9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7AB3BA49-0AF3-40B6-91FE-1AD601A39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AEAB41-6D58-47EB-A266-69B854DF2A31}" type="slidenum">
              <a:rPr lang="en-GB" altLang="en-US" sz="1200"/>
              <a:pPr eaLnBrk="1" hangingPunct="1"/>
              <a:t>56</a:t>
            </a:fld>
            <a:endParaRPr lang="en-GB" altLang="en-US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3272DDB4-75D9-4FF9-A107-BC14C2AF3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4AAD06C-38C0-45B6-9A05-DA6AD99D1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14E9D98-10AA-4891-A942-004FCE366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1DB976-74F6-49BD-91C5-3DC714F0A833}" type="slidenum">
              <a:rPr lang="en-GB" altLang="en-US" sz="1200"/>
              <a:pPr eaLnBrk="1" hangingPunct="1"/>
              <a:t>57</a:t>
            </a:fld>
            <a:endParaRPr lang="en-GB" altLang="en-US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A2BD940-415F-42EA-8F30-A028AA074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821B3ADE-0A8D-4907-B1B2-40778825D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E2229D7-79A9-4C8D-AD42-DCD9E86943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DD003B-58F9-4DE8-94DF-AD4A8F65DC9E}" type="slidenum">
              <a:rPr lang="en-GB" altLang="en-US" sz="1200"/>
              <a:pPr eaLnBrk="1" hangingPunct="1"/>
              <a:t>59</a:t>
            </a:fld>
            <a:endParaRPr lang="en-GB" altLang="en-US" sz="12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7B8B01E-1E42-4643-A037-46705E665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DF04FD67-2E4B-4F4A-9D88-A9A5F6B58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AE1FB23-7A69-4000-85F5-E9D3F5F9A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EAB684-042F-4957-AEBE-9C17B5AF5754}" type="slidenum">
              <a:rPr lang="en-GB" altLang="en-US" sz="1200"/>
              <a:pPr eaLnBrk="1" hangingPunct="1"/>
              <a:t>60</a:t>
            </a:fld>
            <a:endParaRPr lang="en-GB" altLang="en-US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5CEBC7B-4E74-4EE9-8726-F6F468B1E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F7F318D9-3BE6-4402-B609-8F21D87AE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88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AD9394B-2C31-4577-9199-201DBD940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B8DEA84-063D-49A9-8F2B-A4D0B6FF3E00}" type="slidenum">
              <a:rPr lang="en-GB" altLang="en-US" sz="1200"/>
              <a:pPr eaLnBrk="1" hangingPunct="1"/>
              <a:t>66</a:t>
            </a:fld>
            <a:endParaRPr lang="en-GB" altLang="en-US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F606CBB-A7D4-4C2F-B887-A50213C54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BF49098-0005-4E6B-8458-E9D5E0F5B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4C2A5EF-DA07-450D-A79F-7F5998FCD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5F61A3-391F-489C-8A94-72DF17D00AEC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57FF450-E33F-4B83-A642-1988ECA18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1924E47-C6A0-4DC4-A1D3-A42336EC7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ED5EE444-F942-4EE1-AD69-16B07A2CF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53A662-C383-4458-930B-7486C2D98359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EC63611-6175-4C85-AE8D-3CFD7498E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C6C956C-9197-4B1E-926D-F0E5E895A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271E820-1142-4B4F-92A1-E687043F8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037BFA-C600-46A0-9744-0EA7463621DC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52CF915-ACBB-4673-B6D9-CEEE5DB59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23C6E4FB-BE43-4096-8981-593957A0C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449A3FF-53FB-4805-9F17-4D6332CDE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CDED0C-B8EC-4325-AF4F-3927469B8456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39076CB-F68F-4227-B1A9-D7660A7F9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2B770BFC-BC96-40DA-9BEC-0F83B8FA9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EEEAA11E-9EE7-4197-8A4C-FF76B64C7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F6B37B-6C1A-4BF6-8ACA-AD2D141F06D8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44DA65E-CFAB-4EC1-8035-D1501E100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840F3B66-A7CD-468E-9785-F34D206DE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A6C62DE-EC19-483E-965A-B5CAD008B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03C531-97A2-4A54-9334-4F6E3E6E65CD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EF9ACF65-63B9-4835-A23C-656A736F3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2ADE7904-DABA-4DE5-96AC-5D4B96C7B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C0574B1-CFA8-4AB9-9179-88DD3CB9E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A4B701-73CB-4032-A640-AAA1B5933CBE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91DC961-7998-4188-B1A5-BE7829A8D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E6578ECC-DB44-4F57-995D-E67E89F1E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2130-3A3F-4F5E-ABDD-D569E8B0D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79FA1-03A9-45C3-BFD3-E8A908332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29C4-54A3-4B44-AE04-9F650B69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EA4C-8E1C-45F4-A4A7-5EC129A6E83D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0E8A-510B-4646-B187-6CEC3341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28011-A90C-4944-A27C-BB31E857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2FFC-FD99-4DFA-B3E2-FC18B49A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8E5CC-9E08-4D87-955D-5AA07BE81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ED093-4602-4A77-8C6C-8D55D51E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1B1-5567-409E-B524-6EDB75CDB3F1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C5DFA-E42F-445B-86FC-9B7B938C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8222-D3EE-4060-B67E-D47C40DB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F280B-B17E-4200-8EB4-12FECE392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4B5B0-6392-449E-B0D2-20EDCF61F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B8F9-DBA8-41F5-AF2D-DEAA7A95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1A38-9E3B-4E3D-A7D1-5CDBDC552E88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268A3-90E5-4C48-95B2-E667A661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1E432-2303-4C77-8535-9C6564EF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2E27-3CBA-47C4-8719-045E0CC1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3B3E-22CC-44EF-8F3E-E6379C1D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EABD-99A8-4AFB-9959-DE8470A3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0B62-39F9-4B61-BED3-E90F30AF5040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83CF-EA49-41D5-9122-95DE3175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A3DA-2B9A-476C-8469-C894908B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DC66-D51E-41A9-845C-EBDB6DC2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4F715-44B9-47E0-8C80-992BA5FCA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DD03-467B-4284-B615-703A9881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A288-4648-42DB-BCEE-019E69EE88E3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4ED35-62DF-411E-B2CA-7E94D105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A41F-FAD3-4DD9-A92E-8EB2481F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B86B-5321-4203-9ABB-D792A91A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3FF2-67AD-4405-96FC-DB934AA53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6817D-B6C1-4DD9-9237-1313076D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7282A-9E41-4063-B067-859393E7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65FB-D073-4930-A47E-270B23AADD7D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DF3C7-0515-495B-A85B-218F079B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C0561-D314-4F63-9E6D-9A19CFD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1ACB-E619-41A2-8BE3-353C9963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95FC-04E7-4741-B750-46CE6F9B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F7607-9F4A-4F48-AC3B-D950BE7B1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3D574-A217-4242-88D3-0DD675DDC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DEEB5-A200-453D-AD18-4BD11B4D3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89468-EC33-4DDA-A134-B388A890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D13F-1054-4794-B6AD-6FCF53E0921D}" type="datetime1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36485-EBE4-4AEA-B367-8ADD50F9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8BEB6-4D43-4ED1-A4DC-62301CC8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FA56-13F3-4279-851E-A55D4EA7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4E5F6-6694-436F-BE86-9CABE30C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2FE7-119F-4381-A3DA-F4D6AC8D4D9F}" type="datetime1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8311C-1C8F-49F4-826E-F148A38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69EAB-42CB-4A9E-9AC3-EB47001A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C3506-DE47-450A-9780-2EB23C3C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DE22-3031-47CF-B7B9-F66227F21415}" type="datetime1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CC283-9071-41C9-BFB7-0CEB64DB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F3790-ADDA-4AD9-AF5D-FAEAE9F5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3BD9-A5DD-46F3-8D23-DA339B08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07F6-FA04-4699-94E5-C1E9A7ACF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4D448-A5E4-4439-9827-52B290884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0600C-4246-4DC9-893E-8028D53D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D6B6-78FB-45CE-BBB6-49D75F79BF43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7E3D-B24B-40AE-9F2D-A9F64467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743BD-8797-4295-85C6-488BA90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E41E-C543-4198-AA4D-59E06A2F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DCD57-FAE2-4862-AE98-A502A9BC1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9209A-A301-46BA-834B-DD0B09932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ACD16-6B54-44C2-8B01-4A37AE59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A53C-2B02-4766-AFD2-270EC47EBD22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1E81C-190D-49CC-98EF-D2B5F9F3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AA4A-8326-43EE-BC41-025C7911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64542-7BAE-4F81-B99C-9FDF5E9D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814BE-101F-48DC-98B2-440F88D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D408-7EAB-4B60-A013-64C9BD41C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C561-9E45-4F52-8A5F-087225864FBB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6D47C-241C-43E9-A2A9-F604AC8E0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FDBA-F4A8-4B18-AA6D-A4F8DC453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9">
            <a:extLst>
              <a:ext uri="{FF2B5EF4-FFF2-40B4-BE49-F238E27FC236}">
                <a16:creationId xmlns:a16="http://schemas.microsoft.com/office/drawing/2014/main" id="{056C1DB8-0F18-476C-A51D-34D017208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6319E7-DDAE-4D98-9BE3-23CC56F49950}" type="slidenum">
              <a:rPr lang="en-GB" altLang="en-US" sz="1400">
                <a:solidFill>
                  <a:schemeClr val="tx2"/>
                </a:solidFill>
              </a:rPr>
              <a:pPr eaLnBrk="1" hangingPunct="1"/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6E80C3CF-6DDB-4D15-B13C-73CB76AF87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700" y="118270"/>
            <a:ext cx="7867651" cy="1957268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Pohon</a:t>
            </a:r>
            <a:r>
              <a:rPr lang="en-US" altLang="en-US" b="1" dirty="0">
                <a:cs typeface="Times New Roman" panose="02020603050405020304" pitchFamily="18" charset="0"/>
              </a:rPr>
              <a:t> (Bag. 2)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49158" name="TextBox 6">
            <a:extLst>
              <a:ext uri="{FF2B5EF4-FFF2-40B4-BE49-F238E27FC236}">
                <a16:creationId xmlns:a16="http://schemas.microsoft.com/office/drawing/2014/main" id="{8BB9308D-56B9-4588-8B81-467CAF99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1" y="4788178"/>
            <a:ext cx="5579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Program </a:t>
            </a:r>
            <a:r>
              <a:rPr lang="en-US" altLang="en-US" sz="2800" b="1" dirty="0" err="1"/>
              <a:t>Studi</a:t>
            </a:r>
            <a:r>
              <a:rPr lang="en-US" altLang="en-US" sz="2800" b="1" dirty="0"/>
              <a:t> Teknik </a:t>
            </a:r>
            <a:r>
              <a:rPr lang="en-US" altLang="en-US" sz="2800" b="1" dirty="0" err="1"/>
              <a:t>Informatika</a:t>
            </a:r>
            <a:endParaRPr lang="en-US" altLang="en-US" sz="2800" b="1" dirty="0"/>
          </a:p>
          <a:p>
            <a:pPr algn="ctr" eaLnBrk="1" hangingPunct="1"/>
            <a:r>
              <a:rPr lang="en-US" altLang="en-US" sz="2800" b="1" dirty="0"/>
              <a:t>STEI- ITB</a:t>
            </a:r>
          </a:p>
        </p:txBody>
      </p:sp>
      <p:sp>
        <p:nvSpPr>
          <p:cNvPr id="49159" name="AutoShape 8" descr="data:image/jpeg;base64,/9j/4AAQSkZJRgABAQAAAQABAAD/2wCEAAkGBhQSERUUExQWFRUWFhkYGBcYGBgYFxYXFxgVFxcXFRccHCYeFxojGhgVHy8gIycpLCwsFx4xNTAqNScrLCkBCQoKDgwOGg8PGiwlHCQsKSwpLCwsKSwsKSkpLCwpKSwsLCwsKSwsLCwsLCwsLCwsLCwsLCkpKSwsLCwsLCwsLP/AABEIALcBEwMBIgACEQEDEQH/xAAcAAACAgMBAQAAAAAAAAAAAAADBQIEAAEGBwj/xABBEAACAQMCBAQEAwYEBAYDAAABAhEAAyESMQQFQVETImFxBjKBkUKhsQcUI1LB8BVi0eFygqLxFjNDkrLiFyQ0/8QAGgEAAwEBAQEAAAAAAAAAAAAAAAECAwQFBv/EAC4RAAICAQMDAgQFBQAAAAAAAAABAhEDEiExBBNBIlEFFGGhFTJx0eFCgZGxwf/aAAwDAQACEQMRAD8A4hLdHRK2iUZUr10dBFbfpRltVNLdGVKoYNbVTFr0oqpRBbplUAFkdh9qItodqKLdTFumh0CFsdqkLXpRglTFuqHQAWR2qQtego6pUhboGAFr0rfhUcW6kLdAqAC3WC1RwtbMD0oAB4dZ4VWdFYEoArG3UTbq0VqJSgAASom36VY0VvwqAKpSo6KtG3UTbpBRUNuoG36VcKVA26BNFM2x2FRNv0q2y0IrQySq1qhtaHarhShMtICi1odqC9qrzrVe4tSQUbluq9y3V26tVLgqWIrFK3UjWVFCHVtKsIlYiUdFrRG1GlSiqlbUURVpjo0EqYWpBamFplEQtTC1IJRFSgKIBKIEqYSiKlOx0CC1LTRQlRukDEwTt6kUWOiGigvxGkwRnOO8ZEd8dKo8eY3aIO4mBmGHcCZ+2PVTxXxCugAfPhSD5oKgiRuJk/8ATUuaRDY3v3g+oTB0mYyI8xn8vzFJn4tydOptQJGTkE4HqRn7etAPO1J8ksWXSwMyekKR98z07Ur43j9dzUMgiCNoInAnGw/vphPKkZtjo86cMvUCCQJGw06T6aomjP8AELqQMSARnbVIH6VydrmRZ5brgn0679evualxXG6m+0DHcmTgT/2rPv7CtnZf+IyGYESPw+siRGdvX1otv4mtEjMTvjEwMfdgPofeuM4TjAWUHZT12M7TAnGenaptbjy9Q5M/ywANhjcj/aqWZ0PUzvv8QXVEyP8A4kYAPvn7UezfDCeh29o/71wB4ligE7DOxySYA9JP610PLeZEMEMMY1Ftwi9GPQEZgAVrHLZSkdGbc1o26ml9SJDA+v5Z9anFbGlAGWhlKtlKhooFRUNqgsnpV42qibdAqKGn0qBT0q6yUMrQJooPZHagPYFMnt0C5boIFlzhxVa5w9NHt1WuW6lokWnh6yrhStVNIQwQUZVqKCigUG5JRRAKitEQUFE1FEUVpVoqinY6NAVvxADEjr+VVrnFIx06ojB23I6HcGJrn+M5gfGCNONJUjYhfx6vb8wO1S5UJujojza2NztMjqIIGfvQ0+I7esrnBAnOZIG3Q7+2O9c3xPFgXLimWGRr6tB69CJ6ntSzir+dYOCfNnIPeN87dv1rOWWiHNnW3eflidLQMCR0BJIbbsRI+xpNxXPLgZwzagpA/QhljEzIjrJpba43SDJEgSGyDjOkMO+F/pUeM47UkQuBPYyTt2yI98HeoeW0S5Nlo828bxJYqT5hkQxkYPSI/MUsv2IZcxP82BMZM5xtHvVYHzYaMR2B9D6YolpNQgmIJjY+8Gff0xWDnq5Isy1djKtBiemSD75MdepNaRA++6qT6YM5EdpFQFjQwLiVG8TGZIhvUAsD+u1WbdguGII8izJMEjoAO+nH3qE7AqNawDEyJGNyZB+xAj+xReLjBXI0gz6QN/UMYPqDU7ZW2zawIYE5gkE4BA2O/wBjPQVNrOkMYEMYxiGhTgdpJA7YOMSgK/DWQQDBOcjvuQo69DnYVY4a8Cc6hAM5GcPvjuV+59q1bBAQmAgLBSD8wUyQc+oz7/QN4mdWmA4aBHSd1/SewNO6AtcCxPnY4jEx08sKM5ON9sHrTFW8Mr4ZysmYMeVfmJ3Jz6gR90tm5oLDJO2DsRv9NxneaccFxHnGsa4AAEgBRn3zP4jt22jSDGhjwvGlRpTUW3loy2I3/COtO7XHE566SYGRM4JOAOu+4+gCPiyouKQwABlwJ9AAMzJ80Z6EzTngM5IG0rOIMmBnOPQdOldUW+DSPsN7FsmCxEx09Ykmjaanw1sxJMk+mMYgem9bdwNz/Y3rY1oAbdRKUUXgYjqJH5/39qwiiwKzWqE6VbahslMlooOhoD2mpk9uhG3QQ0K2tGg3LVNLtqqtxaRAuNqsqya1SFQRBRgKrawKj++RtWdmxfUUZRSf96ecVYt8a3ajUUNUFB5hc0rkwIPSR/zDqP760BeZgfNiuf5pzdtRBOoMBEbjqR3yNx6UpTSQOVIJzAyN1lQCVzvkYJ3XIwdvvSTib7EyJlYAPbGncYGx/Og3L7liNjGmO42GfYxmoC8cgggjGMEQfxd8xvt3Fcsp2YN2Q/fD8p3x9CJH9+w2qd26WBIwPxDoDnK9e/3NafQ2owBIwJODIiDuOu4OD9QOSoyFcHUMemJ743/71lbEbd8/LEQSJO/cfrVzhxhhMHdpB6fhPbIjbrv23cKyrrDHJMQZUgyYOxUziI2wKZWbTXLwtDdgCrEEHzaQ2Glmzp7/ACn3FR5HQnt8MzMdO6wxHc6omM9x/pU7XBsGmPlJMQCJ80iMxIDEe31prx3K1CkMpW6D5bgkLEKbcn1B65k9ZyutOPDYGRdDAid2ABBkR2G/eZpNUDRDieWsbZcCdJAKzJWZMxMjMmNsHeaYclvm3L27WsC2TcVhKhQANSid4LMZx5hG4JHxTvZXQVjUO0kAlQw7hldYg7GgWreoW31ANEZAKhVVlUvODJECew3Jp8O0HBrirQe2pE6lX5TnUuAB6YJyceU0C5xQW2FknUVZiRssqYXM6wQRI3WNjIq7wNwG2VZSrAXNBmA3lkie4Gesz2iqj8NFhLgkhQyMwOFfWYIxBBUiY3n7S/cQ0tW7efF/8vQfDTVjSyuwYERqKAREjzZ91TXgLMsG1lhpfPltQxCqQdKyZOmPUeoxaJtMbmr+F5RkeUGIDKcwcDG2O1H45y9tjLLbUg216MgYJq2HlUYmNyo60NjNtCIoHzMFDEkAbaug8okiTMnrvAkOCdFU6DLTEj5iOqruwAJ375jrf5aUGu+yrAXyo0eUEkyMCWAXfJlh1oFviyq+afEYqSWGpiRMCTGlBJ69v+W0goJwPCgKxus4JIBA0hi3m8sz5flIiMT02ro+V8wRG0hAgUkEvB1ECYnqR7xXG32aSWkEGRJBPWAI6kyZrdvjmA0iIESYAmCCI+ufqZq4z0gnR6LxnMoI82QYGmCZMRgHJMxppRwfMCQ2oyRAAJy0jcHt5QfzrlOF42Xz8hYnJMbx0MxnoZ9qYct5mvm1GTkW1Mgydm9ADkjtI2JB07tl6rH3C8S0alMkqDiSwXQSBHRRj0zvTbltxmhbhhjncExAgHt/t3pTy+8CdKjWoA1DTuQZICCSZxkzkb7V1XC6YlVCzvAA+8da2gy4qzRs0B7VXmWhsgrSy2iiy0JhVxrVAe3RZBTuCq1y3V+4lAcUWS0UDZrKs1qlZNC393NYLMVcitisTWiqqCiqlGCitmwDQOihxpBXdY9ev9zXK8z4gEnQDE53ImD36/nTjmXC+aFI36tEnMEEjB996VXLQD+XOcT5QMThgdxjqNqxyMykUFcsDt023noT1jPTqfarPDqWYgkB+gxmYEDpuTVzh5Ch9IE7GcncEA/iH+Ug7TQWtm4UKhQ+rQSpjW0SpK9CZiZjOax4Jorcby7RcI+WAsCQ0k6cA+87+vah8bbZfmjzeaYOZkRtmI7n7zTHiuDfStz+GOoKqJ+UAagRsQs4mCehNT5ZbS9di75FtrkeVTmZ3KzHqW6bzUtBp3FxtFULb2zKz2JUH2wWWQBODt0e8v4pLbB//TQorOpklCQRIP4pOrUPQEAnC1uRG4hu2H1S76kMIVAZipYk6YK6TmN/SoWOK0s0AlILN5SNJ+UzGoKdsnEquRQvSxrY6PnfGK2VIYOhKaYDa1AVQVIllbV0AMnByRSa3xRuuXUAeGvhgIMOoLF+owVYiBmIjap2uSv4rIo1SCElgIhUuHTqjzAQQNjGJANK7jm3caQAW8xUgggyZUSMGZgidwZxVSlbsG2W0fx73hgs6BtUgDUROosxJiBJ7bgmImmHA8JqXwdAW4CVu3bhZQNSALaOJGkK2MAhBG4pdwlm0BdS8Vtv4etHERrMPpwYGCFiMAt1im3wxxOp2xLGHYsdK2nJbUQo38oQACCY3EE0R53BLcr/ABHwpUIQxdSkkhAoOiSpEkz5VILDaIExSLiLym6wtfI7gqCcfNI1DaQCV+9dv8Qny3Ud2u23MDQQn8UJNsBfN5RJgajMN0yeD4u8C6tLa93Jj55zAnbbfczsKWTZhNUw120dtQNwzIEsXJaPMSIBgs09vXad4Ky21UEGJcky3kBEN/KMGBjEEjY1cDIl124cu+hTLSJIAHiXC0aVUk6QACSCR1BNbk2trkKnieJcC+HqjWzatCzk7mc9OvUQSXeFvg23QFVN1gojzNpaJAMGQATqM9COtF4u0FuE24dm9CCBkA+5AyN85im/KuBWwQbqA3CpOosCdKidNm2sqq7+Z8elD5nxdvheHtQlp7roHkZRdeCoz52GnJB3JxjGv6l6dtxJteD3BLZJEAksS0Ej5ZEKdyACPmrON5cba2yxXzKW0fMwMgnUN42G/wCE5GaK3H33cXmLsz6QVW2PLoAA06xGoLsQMSdhNR/cbrs7mNI1amkMPKNtRPmnyiB9BFSTRRa4zwgkzhViAZgGJz80/mTV7hbGgj5gzahKaiT3gjJiRgHP6x4Dl7vdLkhR5oMDOkj5VwAuD6YIq6vFCwfMQTOREsACTEnCDpAGJ/DVR92JIv8AKbvEAwqXFt9oVFkHJYMM9BA75rpeV8VcYaSQNJI0g5JmcADCggj61ytr4ktFv/L1QckxlRHsoExtXU/DHNgyRphsSqgQvbP97bV0Qa9zaHNWdAq9/wAtqg60fSaG1utrN6K7CgMKttbobW6dkNFK4tVriUwdKC60WS4i02/Wt1aPtWUrIoVhK2FrFNSxWNm9GCoveAUtuB29N6Xc54zQkCCex6j/AFrmjxTux3nc5z1Mfepc6IlKtjpOJ4gNg9ZiIncffpnv60mbl6gBwSCZIgDcHqIOYIxj61DheP0gZ804B8sbrHqCPpg1f4CyjjIJzAAYyDickgfSazbsjaQmRmDsQ0HJxAwd9hG3SOoppy/lQcEkkhnOV8ob5RKkHuD06YqvzfglAZlZwY2IgkGAZ77bifyonJSrKx8YWiuAupYJwSVB/Dgfc1K53ElvTC2OHNt2QfxHGNBLTEGGB3U7d1MiAJml3Oy7INVgqV/GNozqEDyiTT3ld6Az3FuyzEtc0grp+VSY8ygKMwO/QzVvjNBWAAdYkIBqZl3EIMaTjLGB+VOk0XotCvlwslEZbgF5Y8zklSpMDymRCycRgEmo8x4kWb3jiGDqyOoYAa10yHIJnWgwyx+E+hq8Ryu5bVmsarRZc2wxJYAEt5sQ2R5R0O5pY9lnt2yQpSdAIKyonCsFHkMiZiTO+azba2IeyqhzyziAP4TEnwxPDmNFxTcIl1M50uI0yRDPROd8N46OVtrrtIhIBZiyiSWGoyJl9QzsPel9u3F7wbzHY+DcUrIdtJRmf8QwBPrR+LvXrRBa26+WGKCRct51kz8hIEjB6mad7bh43JcruG5YYnQdCXm0MYLhlbW1swZdToOkz+E+oDyTnvg2vCCBtR1s6yGkrGhmIOFycRuc0rsoP3dpdlOoMqFX0MPl1KwwG+YZ3AIpn8PcJ41pkVlFy3/EQtiGnSVnYhgVHmGCTtmZTZKvahvyy8LbOfIHJPn1sWQRGm3bZSUE6RrYTCziRHJc54bRfurONRIJzM539+td/wDD1tX4dS942wC2oNpVQ4JDo7MCQ/yt2IbAEGuR+M7QF5SLtu7K/NbZTEYAbSBDb/SO1OfFlTj6bIi6xVERdNu8VBhSurSEFwA5kAgHv5gesC18M3ntqLgJCq76CAB5mUDXrO0DHQiTBk4UXeZMdAVdJS14Z3nqWf8AysVx7CrnMdFq0io+pwAGIIhSRqaOvUj075NSn5IXuNuI+ILNwraVNAkantgF7hBELLnzFm3ZpAmY6UHieSt53N221weSAzXGHfSY2X5Z6nC9Kr/D3KHYq8CAfIpJ1ljAwqujajgDzCJ+tdLf+GioY3FJuKA/hW00WQhY5uMzEEkgjJOxwatW92Wk5bsW8FwJusPCa4yJhzJ1ExoYKIImNe5IAIneKl8SXzbUIi6ZZramdZUDAAcMxEAzhiCemMv+Y858Hh1VFYpbTS5WVtmCAWJA0hS+PLMyQO9chx169xLG9ci2AQFTIW0r/iO5EiAB8xxHSqbpUuRySiqXJbXhTcNq3atECJ1sV1QqmNCkkW7flBBOW8xnYVDmfwutl9BYXL7DUQJIXUGmRjY9SAMjbo24K0qQbl19zKKqXGdmBSYCsqHTiGJnoF2MuH4zh/MitcRZOo6/K7EeZ7irsAMBVGOsYAErDSvJyqW1tsV8PzBd2nEqJwDBnaPU4Nd98Lc0veVCgCH0CAA9QN+5z9KS8TzC0NIsyBpgGQqknaAdI75j7dA8Vw19Bqc6VBBBZgN4jSMMwIgkx1P1uLoUfS9j06Qdtqga5X4d+JMC2cqMTgneBgHue5MAetdPg/3tWykdSalwRYigvUnTtUAPSjUDQE5qDKaskelDIp2S0VCBW6MVHpWUaidJynhGpC0/SaJa5khOnEz9hEgmrQUHY1z6jRRsR8TwzXD5lcHbCT/SCKS3eH8Jshh/mEKw74BPSa7pF9aHxGm2C0AM2JicwSJ7VL3JeG9zjrnBaCHlLiEkwSBBjt7A5A7VOwzW21KgEjKaj16jyiG9ux2py1k3mBNsH1EjURto27E/N9ap815IxgnWo2HmLiPUKdQOB3GN9qngjQ1uiSc1TSdLEjEqRouDHTBkYGZ9qT8wa07DSMNMaV1HrjaG+856Vl7g2HlP8Uz8hRg2MRqwYyO9A4DiDbuA3VdVExpAkHads/71LkRK3sxlY5txLW1S0++0hSVWMfxN8dPLMRnNWeXcSyWWRbUFDpfzMGlRgsdEQRkZ6CO1a4ezYIVkuXFYsVXSVbznMHWMSc/Nid96qcdy28jF5DrA1FXNtWCwAADGQZIMme1F0VTW5dXjmB0+QSoOpgwEE4JYsD3gkb9hNJLV8Wbl2wCty3c0iSfxDIIKzDAk5HYUzv8AxBwxA8K3ocQSbmnoIgMAzv196V8YGuWzFpgyPhhEKDJ0xg9o9jSciZP2HHLrC3rb8Pf1eMuUPYBYVgY6bEH096Pb+IC/BXkuybttWRjGTI0qzY7mCfT1pHw/G+M6EMtp1EqTqbU4CjRJOA2TAEZih86Ypgq1q6QVujOi4JkMD1zGPQdqNQaqVo6T4e4wrbsgoSvhhWBC6SrMSMFhPue8VyXE8NoNy4h0BbxQKSNQB1Msd4Az9N5rr/gXjvEtsrAtACbEwsQGYDssj6D1Nc38WcAbN1vOHS4zODENIxDDpv8AWm+AmvQpDJuBuW0Ti7nyXdJuAHVcgiRc1HIOQSqxIABOTFT4y5sLzqipbRLXlUIB5tQVtQgfIcQPvmu9bhls8FZN5lEWlVg2mCGSCM7mCBHtXlHFoFvFUJdVchDGWUMdOO5HSlLYeWOhV7lnnKFLpk6yyA6iTqk9W7MIjt96NyW3aa6GuNpRW1ABCxuNMwZPy98n85qjzHUWDPEmdgMQYjGMUcWybYf1yc/YdyMdeq1Pkw8nZ8y+MSXtm0gw4HmKprgPOsjIGdjG1WeG464yPduIA7AFCIgZAthSflUEzjJLMdq4e5eYgMx0gMkARAyckbzucDrntUuJ5oxOPNI0qWOrJjIzpBAMRss98i9Zt3H5Or5/zq1/DsKhuWbAD31QABioAtqzDcaiSxyZxvSO+z3LrGbSklW0FiAIgKGGTcYxMKxggzQblqSvD2xCqA1yThng5ZokCOn0FWbNhkJhjj+QEKQxAhegxMTvA2ouxNuTHduzxF5NIcsurX5xoQZInLanXJMx02oXM+SpbYC9d1BohEGhD/liCd43InrWHmqcOuchhC2/mYiDmemcZ9KW3eaYGPFdvlUBpUCDOrynpn27YqrSKlVfUYXeP4e3bWEAfVOcggEZMQIjAEbdetUl5mty5OjWTjSVUCdhhVkCeg3pXxSNcYF1YNPWe8QCzT33P2q5wPAQSVlREHbUZM9CAMAdetGpsi2zr/hz4Wt24L3JaAdIgARGSR6/pXUm0Bsa5nlHLIUEkgQNK/yjG/Y4p2CO/wB60To64KlwWGeKwXKr6s7zR1vkdKeoqggu96C0Gsa5NR0TRqCjXgetZUdJ71ujUKjk+C5A2DHv6nqT3OO1Mjy0jpTexwAuAHW4MdCP0iiXOQuFJW67H+Uxn2JxXLrOhYkkJV4Q+tV+IVwY0yI7Hf2ApytriVgm3I+k/UVdsXlPzoRSeSjWODUthA5IGp4GI9BO/wBao2eaCD4ahmmGJEHpE9pxjfH1pvxN0XXZQE8OY8x0se5M4X6x+lGs/DqXHi20kjoZVQIyTOo5IhcAxvG53DOUKYgTjQNRMycFiIiJjG8R0pfxxQwAxGkzrMQO+kKRg4ECO9dTz/4ZVUICRAnUrEMIH4vzk1yvC8g1yoR7jaZEmUWTKzqEhTBJODBgeq1mc4Pgo8YVBBsKxcA+cKFVlnOsQdYDRkzONsGo8NdvyzPaa4Rg3AJZesIrYXykbAkRiMmnyWnsBmuJ5nXymN0WTgQe0/5QPQkgug6AQ2kgSQMsSSGbYkSSYlo2xU6iOz9RBxdq2yiChxAVWOqczIbKn7ZpdfZ7ZXSxABLKNUkbZDL37YpxZ4ZLhcsCrB/nHzTnqOskHO+n7UePtureHBYQTBGkwZMssxq64iaeo5543Vii55WMgiJwZkH8jIP6U+4Zrl21kl1ZDq16WLFdypMlCI+b271X4TS6MpE4yzfMCBtMeXIGYnb1lZYco8SBnM5X6gTI9qLMq07+GXeV8x8C8RnwycqRvg6dS9xPr3o3MLh4viQiwABpB/CFUSzR99t8VV5vfLFdVpbbAQSsw20bk7e/WicjkeIwK/LEGQWHzEKRsYXtTvYFd6PB1PJrn7xadr7tc4i0xtoWIIthdMG0BA1HMk5OmuM4y8fHdpzrZpIJzJIkGmXJy2gnVpV2OokMR6gx7zSzmceJIIOBldpinY8m8EyHGcUbjFzAnoBAH0qxwNwBckYJYgmBAiPL+IliMelF5wgVbSiMLBjvCyTUbShLQgA3buAIkhPTGNXpnJpEaWpbhOKVtALqEDMpBJbUBB6TAEEnacjasHFKGZxbCuyhbaaZCyI1GevUGoklLmtySyjUSYOSYAAzp6+tDa6XYu4Mn5cn7j8TGf03pjZe4TggvSTpJLOWURtsDvPUnERQWTSZDRneX0zJzqME9T5R9ZqP7q5Hmbr+IyckCYGFP1olvh2RgxAczuYkjrAYiCKY9P0LvCeHp8gLvOXOwO+S23XYH2phZ41LeGh2O7wDIjYTsB2+vWuf4niySCBC/Yk4mQNtjWhrAkKQD1jf6nNUpFKVHZ279oqPKkH0H1oiW4IgwB0/3rjeG4k4AWSDOcxjoJp5wXEvHmH6SffNUpGsZX4OjtcSQN6sW+JpLbv1Zt8R607NUOEu1aW8e1Jl4wDrRBx3rS1FDiZqDH1paOOqJ46lqGMfErVL/wB7NZRqEX+DvoYKn7H+lM7XFf5j+deecMjdGA+umnNg399Wof8AHq/rXC5nqQhfg7W3xU70UEHpXIpzl1+ZQPuDV/h+ahiBkf33qe4a9h+Bpb5QoMhnAmdMgD8hJ+pptYuAYAilNtidiD7Gi+Kw6U1ko55YbLvE2teoEiCpE/iEzMf60PheBs2lIVViZYT8x/zDrvFKOYc4KAACWJgb/U47elKrXM2DFZGtoYNIiDuCfsPvR3SOwb5rwZvuzgvpiAmwURGCYUASMGfbOJcx5a4/h27RJ2nDEqBgXTgMAZg5ORt1tcHzUmAQSVaGAyFzkt9RA9VPamP+JONkBBMDpvG+Jjc0taB4nyjkLPKA4ZHDW7i+c6yTbKKqjUx0Qesz3mTvVEWbKJrVrk6Tq+cwBjzEJg4kt1HvXdcbftroLWlu3ZPhgquov8xIJ+UA5J2GOsVK3wmshr/8V51AEnw7Z7W02x/MZb1G1DkvczUJJ8HB3uTWr1sNa4e8GAxdVVthv5dfiFVcdzpJ2zS+9+zzj7yAm3b8g8o8qOymIBIAUmO5Feo8TaDPrjPpgzO89entVleMI6j7fkKcZ0Tk6fUfP/OrfEIy2eIDK1oQFYZCnbP4hgQc4EdKcfs9spdvvYeP4iSoIkFk80d/l1HBG1ep/E3J7PG2ilwDVB0PGUY7EHeJ3GxrxHgOLfheIS4MPaeY9VMFT6HI+taqSkqRwzxywTU5cDbmFv8AcOI4iww1ADVbMDDHSyEzmIMH1UUr5DyZ+Lvi0kSZYkzAAEkmPWB9aZ/HfMRxF9L6gRctLkGZ0kgz2IwpHp61b/ZqjePcZWVSqAeZSwIZhggERtvI6U9VRslQ15lj8X/Iq+Lrn8fw9Ok2hoYSGGuSWYNiQcdAekYqPB3bVm1qLarriYABCAHALbqTEmOkVT4jXf4hur3LjHGBLMSfYV0Q5Zw1sDw/FuXAY8QiEkGDA7DMZMmMxNDkktwhGWSbkhRw3CniLrs/kAgwA3bAEAnb9Zro+C5TbAkHckatDgyJBBLmRBxHtTzgeXxaZVuFAdyVHmmNWpiZBPuaUXuUW9Rh3uk5kQew2WCDgCZn2rPunfHpZQ3atlbjOCtiRqLtgEKfLP8AT61PheVErlsycdhJgAD1zV+zwSBV/wD17Y2Mln9yGBTHTeui4VLQUYQf8Py/nT7ptDptTtr/AGcdxfLyB8uR+KPsZ/pWCwyrsPp09x/pXW3mtfzCqjXbQ6/lVLKEumSOcXhRvEfSPyonhGnL37X9g1We9Z7n7GrWQyeGhdpNSWatm9a/m/I1Evb/AJhVazN4wAaiLdNTCr3rTKKNYtDM8c9614vrUfCBqD2qWsWlh/G9ayqen0Nbo1E6WDWy46Ua1dYH5af/AOHVocuI6D7V5ffTPol0tcSFyc1PWR9f9qs2uYDGGP8A7astwQ6qPtFQ/wANXsalzgzdY8i8oPb4gRMx7kCrvB8aNtRAPYzS5eXjoTRl4M9GqdSKlG9mN04BTJDST2GfoRmlj8EFlVLwcFWby+vSfWQQZ6ip2rbrkMR7GKucPxtxTLAXPRs09ZyvAlb5+xVbX4itb029KaAogqYMwwgSNhiCOhyavW7xczdJA6JbYqv/ADNhmP2Hod6Y2eers3DJ/wAuP6VX4gLcaUtsnpkj/ajW/c5lFXUoV9bT/wCh+F4K0p1KmkkRMdJmJ9/vV21ZDbZ+9T5fwV2MKjD/ADFgasPwjydFvT6y1Gs4Z5EnSf3QA8tNBblpqw/HX0WDo+tI7gdiZYD22o1I1wrJK7kqGR5Yex+1eU/tN+FjZu+Oqnw7p82Pluf/AGAn3DV6PY4S4P8A1IHo0f1rOM5T4yFLgLqwyGaQf+rHvTjm0OxZsXcWlyR8/MabfDnORw/jEgkvZZVgAw8jSTPTer3xj8IPwT/zW2PlbqP8r+v6/cDmor0k45I7cHi+vBkvyjoPgjgFvcWquoZdLmGEgwvUdd69HT4YtjZFHqoCn6kb1wH7O/8A+wE9Ef8AQCvWbHGAdQewJrh6mdTo9roLWG0r3Ev+AKPwg5qb8AOqj6U5PEaj0HtH9alf0Edj6ER+tc+s9FZnF00IGtRtVZuGpw3L2Py5+xqre4UjeKNbOuM4S2FL8FQW4A96aMnrUGSqWWRp2oPwKH5caC/LjTo26gbPrVLPIh9LjfgRnl5oZ4UjpTt+HobWe1aLqGYy6KPgUiz71gPp+ZphdtHpFVrtpu1Wsxzz6RIE189qC3FGo8Qjf3NUzaJ3rVSs4p46dUWzxBrKqfux7/39q1T1IjQ/Y9FVTRLvGi2ssMfr7VxSftCtx8lz/p/1qhzL4wtu0hHmO4E+hEkRXnLp8l7o759Zgr86+51Vz4mTUfKIkZkjB+87GnPAXrN1ZVvcHcV5Jd5sjH5WAkHcbD6D1+9OeS/EHD221EuOm2I9d5rSfTNK1Zhj66E3p1Jf3/c9RXgUOxog5evcVyQ+KuGClvFEDsc/RdzS67+0u2o8i3GM4B0gR3nJ+kVgsOSXCNcuWEOciO//AHBfStjgBXn/AAn7URjxLRHcqQY26GPWjN+1O2Di25HeVyO8VXYy+xz/ADUK/Oju/wB09axImAwntOa805r+1C4xAsKFXM6xqJ7QAcfnVNfjshlfTDQNRGIPUgde8fSq+WyVwSurxO05HsCOw60UcW/c/evOh+1S0IGi4fXyj8po3/5Ts/y3Nuy5Pb5qjsZfYlzxP+pHfPf1YbI9SaCQn8sexiuKX9qViMi57aQY/wCqj2f2j8M27Ff+JT/SRSeLIvBUZY+FJf5Ow/eNPywPcTVa9fdvxL/7QKRN8b8MFLeIhAMYyZ9BuftSfmH7T7KkC1bNzuSdAHoAQSaUceR8Ipyx495NfZjL4/uTwNwPogaYIGS2oR/X868cNdH8WfFx4sqApS2v4ZmWz5jgdMVzc16vTY5Rh6jx+syxyT9PCHPwnzEWeKRm+Uyp9AwifoYNerhx/KfvXh4auv5B8b6Alu8JUYDjcLEAMPxAYzv71l1OFy9UTt+G9XDGu3kdLwd+zn+UCoMfb8/6VQsc7s3MW7gY9gQfy3oXGfEFm0YdlU9jk/YVwaZXVH0WqCjqtV72MxxZGwP6f1qYFx8i2zDvk/0pAvxhYPy3FHuGH9KecJz1P3Rna6dPjATbcKZ0zGr+lXHE299jGeeCVwpv9SDJ3WKGyelB4rmVhEsnUWbiGYBjckKPEC6juCQDVjjr/DqQp1Wz4y2gSt0htRgyzIFB6iDFX2JvgX4hhi6kwWiTEf7/AErV6wy/MpX3BH2mjcXxVm1ctQCrfvCIMXSGBbqWUAN1wYrn/wDxLYueIUt3D4alyuuS3mVceTygaixOcCn8vMPxPCnz+40NQZvaqljnNkW3YqV18OLmlm+X+MqbxkHDA4wfrW+L4iyvjKJBsiS5bDeZVGIxq1SsH70fLyRS+JYZcM3evgAmf60qtc2loPePamHDsui+zWXuPaNseDLK3nk6mAGqIjYUH4e5FYv2rty47Iyu4jXHggao1THfM/y9JNbQ6dtbnn9T8Uipel8Eblyciap3mJ7/AN/WmfJBZa3wodWdr9y5b1aysBDAaBMnbEx71R5retfuy3balSLz2jLltWkSGPQH0GKpYZImXX45lMv71lKm5sO5rKrtsy+ax+4l1VmqsrK7D54zVW9VZWUAZrrNdZWUAZrrNdZWUCM11musrKB2b11musrKQWZrrfiVqsp0OzfiVovWqyihWzWqs1VlZQBmqt6q1WUATS+QZBIPcYNaa7O9ZWUqHqdGtdT/AHg6dMnTMxJidpjafWsrKBWae+SACSQJgEkgTkwOlEv8wuOAHd2C7BmJA9pOKyspiN3uZXH0lrjsV+UlmJX/AIZOOm1CtcQysGVirDYgkEexGaysoA3c4tmJLMxLfMSSS225O+w+wqVzjnZQhdyq7KWJUewmBWVlMCScyuK5cXHDnBYMwYjsTMnYUE3jkyczOTmd571lZQBJeKYaYZhpJKwxGkncr2PtWjfJEEmJmJMSesd/WtVlAENVbrKykB//2Q==">
            <a:extLst>
              <a:ext uri="{FF2B5EF4-FFF2-40B4-BE49-F238E27FC236}">
                <a16:creationId xmlns:a16="http://schemas.microsoft.com/office/drawing/2014/main" id="{A964038B-3368-454A-87B6-56AF471F8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60" name="Picture 10" descr="http://www.freefoto.com/images/15/19/15_19_1---Tree--Sunrise--Northumberland_web.jpg">
            <a:extLst>
              <a:ext uri="{FF2B5EF4-FFF2-40B4-BE49-F238E27FC236}">
                <a16:creationId xmlns:a16="http://schemas.microsoft.com/office/drawing/2014/main" id="{8B6B014A-EEAC-49C2-8FF7-E15AC431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18" y="41275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F65AC-B2AB-492F-DD57-3058EE5044F4}"/>
              </a:ext>
            </a:extLst>
          </p:cNvPr>
          <p:cNvSpPr txBox="1"/>
          <p:nvPr/>
        </p:nvSpPr>
        <p:spPr>
          <a:xfrm>
            <a:off x="5075898" y="197856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2026)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06EE9A-5B23-5A73-8142-ABFDA21794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00" y="3042866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</a:t>
            </a:r>
            <a:endParaRPr lang="en-GB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73015-D22D-9951-D26F-0E137561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CAE9C08F-CF80-4B6E-BD6E-5675E297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4E16A5D6-9E4C-412E-A86C-00D05E6C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988F4C-C85A-487D-93A0-4C68FD42E5EF}" type="slidenum">
              <a:rPr lang="en-GB" altLang="en-US">
                <a:solidFill>
                  <a:schemeClr val="tx2"/>
                </a:solidFill>
              </a:rPr>
              <a:pPr eaLnBrk="1" hangingPunct="1"/>
              <a:t>10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6626" name="Object 4">
            <a:extLst>
              <a:ext uri="{FF2B5EF4-FFF2-40B4-BE49-F238E27FC236}">
                <a16:creationId xmlns:a16="http://schemas.microsoft.com/office/drawing/2014/main" id="{BF6AF6AF-B38E-42A9-961B-3F99BC8B0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31283"/>
              </p:ext>
            </p:extLst>
          </p:nvPr>
        </p:nvGraphicFramePr>
        <p:xfrm>
          <a:off x="1191622" y="488043"/>
          <a:ext cx="901804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384804" progId="Word.Document.8">
                  <p:embed/>
                </p:oleObj>
              </mc:Choice>
              <mc:Fallback>
                <p:oleObj name="Document" r:id="rId3" imgW="5486400" imgH="3384804" progId="Word.Document.8">
                  <p:embed/>
                  <p:pic>
                    <p:nvPicPr>
                      <p:cNvPr id="26626" name="Object 4">
                        <a:extLst>
                          <a:ext uri="{FF2B5EF4-FFF2-40B4-BE49-F238E27FC236}">
                            <a16:creationId xmlns:a16="http://schemas.microsoft.com/office/drawing/2014/main" id="{BF6AF6AF-B38E-42A9-961B-3F99BC8B06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622" y="488043"/>
                        <a:ext cx="9018043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7E0F8F-33E8-EB50-92D3-D0AE48D09039}"/>
              </a:ext>
            </a:extLst>
          </p:cNvPr>
          <p:cNvSpPr txBox="1"/>
          <p:nvPr/>
        </p:nvSpPr>
        <p:spPr>
          <a:xfrm>
            <a:off x="7953829" y="1770743"/>
            <a:ext cx="27302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Simpul-simpul</a:t>
            </a:r>
            <a:r>
              <a:rPr lang="en-US" sz="2400" dirty="0"/>
              <a:t> pada: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aras</a:t>
            </a:r>
            <a:r>
              <a:rPr lang="en-US" sz="2400" dirty="0"/>
              <a:t> 0: a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aras</a:t>
            </a:r>
            <a:r>
              <a:rPr lang="en-US" sz="2400" dirty="0"/>
              <a:t> 1: b, c, d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aras</a:t>
            </a:r>
            <a:r>
              <a:rPr lang="en-US" sz="2400" dirty="0"/>
              <a:t> 2: e, f, g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aras</a:t>
            </a:r>
            <a:r>
              <a:rPr lang="en-US" sz="2400" dirty="0"/>
              <a:t> 3: h, I, j, k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aras</a:t>
            </a:r>
            <a:r>
              <a:rPr lang="en-US" sz="2400" dirty="0"/>
              <a:t> 4: l, 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31C69D-21E6-1770-205B-4F3FD71A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96C42-5235-59BC-A273-EDE589F9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404 | 2016 | March">
            <a:extLst>
              <a:ext uri="{FF2B5EF4-FFF2-40B4-BE49-F238E27FC236}">
                <a16:creationId xmlns:a16="http://schemas.microsoft.com/office/drawing/2014/main" id="{355D9645-2B2F-2C49-C11A-45191ABD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96" y="1107508"/>
            <a:ext cx="9519869" cy="46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14ADF-F78E-4CA0-B138-169F3595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ABE00-F916-4B88-8837-CEB5C332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picture containing ground, outdoor, nature, dirt&#10;&#10;Description automatically generated">
            <a:extLst>
              <a:ext uri="{FF2B5EF4-FFF2-40B4-BE49-F238E27FC236}">
                <a16:creationId xmlns:a16="http://schemas.microsoft.com/office/drawing/2014/main" id="{B1F1B9AA-D7B0-45A2-9866-7D44F5D3B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58" y="277328"/>
            <a:ext cx="4841340" cy="6079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6B2FA7-06C5-4AD4-B82E-0E68C062559E}"/>
              </a:ext>
            </a:extLst>
          </p:cNvPr>
          <p:cNvSpPr txBox="1"/>
          <p:nvPr/>
        </p:nvSpPr>
        <p:spPr>
          <a:xfrm>
            <a:off x="478947" y="247489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Ketemu</a:t>
            </a:r>
            <a:r>
              <a:rPr lang="en-US" sz="2800" dirty="0"/>
              <a:t> juga </a:t>
            </a:r>
            <a:r>
              <a:rPr lang="en-US" sz="2800" dirty="0" err="1"/>
              <a:t>pohon</a:t>
            </a:r>
            <a:r>
              <a:rPr lang="en-US" sz="2800" dirty="0"/>
              <a:t> (</a:t>
            </a:r>
            <a:r>
              <a:rPr lang="en-US" sz="2800" i="1" dirty="0"/>
              <a:t>tree</a:t>
            </a:r>
            <a:r>
              <a:rPr lang="en-US" sz="2800" dirty="0"/>
              <a:t>) yang </a:t>
            </a:r>
          </a:p>
          <a:p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.  </a:t>
            </a:r>
            <a:r>
              <a:rPr lang="en-US" sz="2800" baseline="30000" dirty="0"/>
              <a:t>*)  </a:t>
            </a:r>
            <a:r>
              <a:rPr lang="en-US" sz="2800" dirty="0"/>
              <a:t>  </a:t>
            </a:r>
            <a:r>
              <a:rPr lang="en-US" sz="2800" dirty="0">
                <a:sym typeface="Wingdings" panose="05000000000000000000" pitchFamily="2" charset="2"/>
              </a:rPr>
              <a:t>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06DBC-40A2-4D2E-8D52-5ADBAF0065EF}"/>
              </a:ext>
            </a:extLst>
          </p:cNvPr>
          <p:cNvSpPr txBox="1"/>
          <p:nvPr/>
        </p:nvSpPr>
        <p:spPr>
          <a:xfrm>
            <a:off x="478947" y="5987018"/>
            <a:ext cx="183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</a:t>
            </a:r>
            <a:r>
              <a:rPr lang="en-US" dirty="0" err="1"/>
              <a:t>Akarnya</a:t>
            </a:r>
            <a:r>
              <a:rPr lang="en-US" dirty="0"/>
              <a:t> di </a:t>
            </a:r>
            <a:r>
              <a:rPr lang="en-US" dirty="0" err="1"/>
              <a:t>atas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3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AD067D81-D24E-4B85-9021-99A2584F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9023D4DD-9221-4AD1-904C-9853C1C9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73AEFD-B39E-412A-810E-9CC9ED043956}" type="slidenum">
              <a:rPr lang="en-GB" altLang="en-US">
                <a:solidFill>
                  <a:schemeClr val="tx2"/>
                </a:solidFill>
              </a:rPr>
              <a:pPr eaLnBrk="1" hangingPunct="1"/>
              <a:t>13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DCF31B5B-0A3F-46CF-83FE-9368AEBF3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45160"/>
            <a:ext cx="7772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Terurut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ordered tree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7650" name="Object 5">
            <a:extLst>
              <a:ext uri="{FF2B5EF4-FFF2-40B4-BE49-F238E27FC236}">
                <a16:creationId xmlns:a16="http://schemas.microsoft.com/office/drawing/2014/main" id="{60DD1B98-8992-4D83-88A3-9C0BB321E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23036"/>
              </p:ext>
            </p:extLst>
          </p:nvPr>
        </p:nvGraphicFramePr>
        <p:xfrm>
          <a:off x="1113607" y="1567948"/>
          <a:ext cx="8938623" cy="464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15000" imgH="2970276" progId="Word.Document.8">
                  <p:embed/>
                </p:oleObj>
              </mc:Choice>
              <mc:Fallback>
                <p:oleObj name="Document" r:id="rId3" imgW="5715000" imgH="2970276" progId="Word.Document.8">
                  <p:embed/>
                  <p:pic>
                    <p:nvPicPr>
                      <p:cNvPr id="27650" name="Object 5">
                        <a:extLst>
                          <a:ext uri="{FF2B5EF4-FFF2-40B4-BE49-F238E27FC236}">
                            <a16:creationId xmlns:a16="http://schemas.microsoft.com/office/drawing/2014/main" id="{60DD1B98-8992-4D83-88A3-9C0BB321E5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607" y="1567948"/>
                        <a:ext cx="8938623" cy="4644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3BA74938-9A07-409B-AC61-E64E817E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6ECFA9-2029-4C29-9E15-8E9056C338C2}" type="slidenum">
              <a:rPr lang="en-GB" altLang="en-US">
                <a:solidFill>
                  <a:schemeClr val="tx2"/>
                </a:solidFill>
              </a:rPr>
              <a:pPr eaLnBrk="1" hangingPunct="1"/>
              <a:t>14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8EA99265-FEEC-4264-99F7-73E2E9645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440" y="42672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 m-</a:t>
            </a: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ary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C0387-F5E3-E2CE-15A4-B16462D72EFC}"/>
              </a:ext>
            </a:extLst>
          </p:cNvPr>
          <p:cNvSpPr txBox="1"/>
          <p:nvPr/>
        </p:nvSpPr>
        <p:spPr>
          <a:xfrm>
            <a:off x="599439" y="1415914"/>
            <a:ext cx="106346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1450" algn="l"/>
                <a:tab pos="840105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berakar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cabangnya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mempunyai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u="sng" dirty="0">
                <a:effectLst/>
                <a:ea typeface="Times New Roman" panose="02020603050405020304" pitchFamily="18" charset="0"/>
              </a:rPr>
              <a:t>paling </a:t>
            </a:r>
            <a:r>
              <a:rPr lang="en-US" sz="2400" b="1" u="sng" dirty="0" err="1">
                <a:effectLst/>
                <a:ea typeface="Times New Roman" panose="02020603050405020304" pitchFamily="18" charset="0"/>
              </a:rPr>
              <a:t>banyak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anak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pohon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ea typeface="Times New Roman" panose="02020603050405020304" pitchFamily="18" charset="0"/>
              </a:rPr>
              <a:t>m-</a:t>
            </a:r>
            <a:r>
              <a:rPr lang="en-US" sz="2400" b="1" i="1" dirty="0" err="1">
                <a:effectLst/>
                <a:ea typeface="Times New Roman" panose="02020603050405020304" pitchFamily="18" charset="0"/>
              </a:rPr>
              <a:t>ary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		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 descr="A diagram of a tree&#10;&#10;Description automatically generated">
            <a:extLst>
              <a:ext uri="{FF2B5EF4-FFF2-40B4-BE49-F238E27FC236}">
                <a16:creationId xmlns:a16="http://schemas.microsoft.com/office/drawing/2014/main" id="{CCA31AA7-6578-9982-8004-E0382236E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6" y="2513047"/>
            <a:ext cx="5572481" cy="40258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917357-AF26-BC69-E2AE-C9895663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5021EB-514A-1CBA-1DE6-2A5C3A1AB85B}"/>
              </a:ext>
            </a:extLst>
          </p:cNvPr>
          <p:cNvSpPr/>
          <p:nvPr/>
        </p:nvSpPr>
        <p:spPr>
          <a:xfrm>
            <a:off x="4426857" y="5950857"/>
            <a:ext cx="1465943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E632C-A529-D087-1BDD-CC8549A2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A black and white image of a structure&#10;&#10;Description automatically generated">
            <a:extLst>
              <a:ext uri="{FF2B5EF4-FFF2-40B4-BE49-F238E27FC236}">
                <a16:creationId xmlns:a16="http://schemas.microsoft.com/office/drawing/2014/main" id="{0C9F1C27-3CBD-C57F-49BF-DCC934309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2" y="2020919"/>
            <a:ext cx="6948564" cy="2569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E46E6C-A472-E207-A966-D24F13D02DB4}"/>
              </a:ext>
            </a:extLst>
          </p:cNvPr>
          <p:cNvSpPr txBox="1"/>
          <p:nvPr/>
        </p:nvSpPr>
        <p:spPr>
          <a:xfrm>
            <a:off x="2803873" y="5293638"/>
            <a:ext cx="176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3-ary </a:t>
            </a:r>
          </a:p>
        </p:txBody>
      </p:sp>
      <p:pic>
        <p:nvPicPr>
          <p:cNvPr id="5" name="Picture 4" descr="A diagram of a tree&#10;&#10;Description automatically generated">
            <a:extLst>
              <a:ext uri="{FF2B5EF4-FFF2-40B4-BE49-F238E27FC236}">
                <a16:creationId xmlns:a16="http://schemas.microsoft.com/office/drawing/2014/main" id="{DFED4CD5-02B9-D468-41F0-3D5B5E753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33" y="1504495"/>
            <a:ext cx="4185095" cy="3291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0DE5ED-42E6-C461-6CA5-29068C992707}"/>
              </a:ext>
            </a:extLst>
          </p:cNvPr>
          <p:cNvSpPr txBox="1"/>
          <p:nvPr/>
        </p:nvSpPr>
        <p:spPr>
          <a:xfrm>
            <a:off x="9097919" y="5062805"/>
            <a:ext cx="176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3-ary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8C703-AB37-4743-AB21-E91E6DD3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242161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E632C-A529-D087-1BDD-CC8549A2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23D27-51EE-D7BA-50F2-8C1FA76FFB7F}"/>
              </a:ext>
            </a:extLst>
          </p:cNvPr>
          <p:cNvSpPr txBox="1"/>
          <p:nvPr/>
        </p:nvSpPr>
        <p:spPr>
          <a:xfrm>
            <a:off x="667657" y="310963"/>
            <a:ext cx="10686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m-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ary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penuh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full m-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ary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tree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kecuali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aras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daun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</a:t>
            </a:r>
            <a:r>
              <a:rPr lang="en-US" sz="2400" dirty="0" err="1">
                <a:ea typeface="Times New Roman" panose="02020603050405020304" pitchFamily="18" charset="0"/>
              </a:rPr>
              <a:t>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ffectLst/>
                <a:ea typeface="Times New Roman" panose="02020603050405020304" pitchFamily="18" charset="0"/>
              </a:rPr>
              <a:t>tepat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anak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Di </a:t>
            </a:r>
            <a:r>
              <a:rPr lang="en-US" sz="2400" dirty="0" err="1">
                <a:ea typeface="Times New Roman" panose="02020603050405020304" pitchFamily="18" charset="0"/>
              </a:rPr>
              <a:t>bawah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 3-ary </a:t>
            </a:r>
            <a:r>
              <a:rPr lang="en-US" sz="2400" dirty="0" err="1">
                <a:ea typeface="Times New Roman" panose="02020603050405020304" pitchFamily="18" charset="0"/>
              </a:rPr>
              <a:t>penuh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7D4C7A-4E92-9022-111D-33E7D26B4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056753"/>
            <a:ext cx="5559879" cy="4194013"/>
          </a:xfrm>
          <a:prstGeom prst="rect">
            <a:avLst/>
          </a:prstGeom>
        </p:spPr>
      </p:pic>
      <p:pic>
        <p:nvPicPr>
          <p:cNvPr id="10" name="Picture 9" descr="A diagram of a network&#10;&#10;Description automatically generated">
            <a:extLst>
              <a:ext uri="{FF2B5EF4-FFF2-40B4-BE49-F238E27FC236}">
                <a16:creationId xmlns:a16="http://schemas.microsoft.com/office/drawing/2014/main" id="{89250062-F5DD-3D5E-E92B-1A18A0135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72" y="2183709"/>
            <a:ext cx="5333404" cy="3818754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7B7C63-58E5-6477-D5BB-00751DA3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301350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8B5ED6-5719-2320-500B-41810C61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22A13-AD6F-9395-5BB8-FCB5942A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EE15A-E134-935D-C488-F4F7BA02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15" y="452210"/>
            <a:ext cx="7475921" cy="54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7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55A5-B464-8094-935B-6397651E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pada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i="1" dirty="0"/>
              <a:t>m-</a:t>
            </a:r>
            <a:r>
              <a:rPr lang="en-US" i="1" dirty="0" err="1"/>
              <a:t>ary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internal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 err="1"/>
              <a:t>mk</a:t>
            </a:r>
            <a:r>
              <a:rPr lang="en-US" i="1" dirty="0"/>
              <a:t> </a:t>
            </a:r>
            <a:r>
              <a:rPr lang="en-US" dirty="0"/>
              <a:t>+ 1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A7116-315A-281A-FD32-971AD17E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D8392-FAF4-F5B5-7828-E60D51F1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21F2D4-B174-DAB1-DE26-852BD5591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0" y="2072643"/>
            <a:ext cx="5559879" cy="4194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AD927-F3D1-DA5C-788E-458F0AB22629}"/>
              </a:ext>
            </a:extLst>
          </p:cNvPr>
          <p:cNvSpPr txBox="1"/>
          <p:nvPr/>
        </p:nvSpPr>
        <p:spPr>
          <a:xfrm>
            <a:off x="3902044" y="17033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DCE60-E276-5F1F-ACB8-1A1B7831EEA4}"/>
              </a:ext>
            </a:extLst>
          </p:cNvPr>
          <p:cNvSpPr txBox="1"/>
          <p:nvPr/>
        </p:nvSpPr>
        <p:spPr>
          <a:xfrm>
            <a:off x="1788658" y="27663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5A1FC-53FF-1867-5F0D-D222B73AE9C6}"/>
              </a:ext>
            </a:extLst>
          </p:cNvPr>
          <p:cNvSpPr txBox="1"/>
          <p:nvPr/>
        </p:nvSpPr>
        <p:spPr>
          <a:xfrm>
            <a:off x="4052887" y="2880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DC5E0-85F9-91A7-AEDA-47599D52FAE2}"/>
              </a:ext>
            </a:extLst>
          </p:cNvPr>
          <p:cNvSpPr txBox="1"/>
          <p:nvPr/>
        </p:nvSpPr>
        <p:spPr>
          <a:xfrm>
            <a:off x="6096000" y="2880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A24D8-F794-5E3F-2AAA-641ABAE91690}"/>
              </a:ext>
            </a:extLst>
          </p:cNvPr>
          <p:cNvSpPr txBox="1"/>
          <p:nvPr/>
        </p:nvSpPr>
        <p:spPr>
          <a:xfrm>
            <a:off x="2745240" y="43975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38796-8C00-A0FF-AAF5-80D45F789EBA}"/>
              </a:ext>
            </a:extLst>
          </p:cNvPr>
          <p:cNvSpPr txBox="1"/>
          <p:nvPr/>
        </p:nvSpPr>
        <p:spPr>
          <a:xfrm>
            <a:off x="6944735" y="2950972"/>
            <a:ext cx="49356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Pohon</a:t>
            </a:r>
            <a:r>
              <a:rPr lang="en-US" sz="2000" dirty="0"/>
              <a:t> 3-ary </a:t>
            </a:r>
            <a:r>
              <a:rPr lang="en-US" sz="2000" dirty="0" err="1"/>
              <a:t>penuh</a:t>
            </a:r>
            <a:r>
              <a:rPr lang="en-US" sz="2000" dirty="0"/>
              <a:t> di </a:t>
            </a:r>
            <a:r>
              <a:rPr lang="en-US" sz="2000" dirty="0" err="1"/>
              <a:t>samping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</a:p>
          <a:p>
            <a:r>
              <a:rPr lang="en-US" sz="2000" dirty="0"/>
              <a:t>k = 6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internal.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internal </a:t>
            </a:r>
            <a:r>
              <a:rPr lang="en-US" sz="2000" dirty="0" err="1"/>
              <a:t>memiliki</a:t>
            </a:r>
            <a:r>
              <a:rPr lang="en-US" sz="2000" dirty="0"/>
              <a:t> m = 3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</a:t>
            </a:r>
            <a:r>
              <a:rPr lang="en-US" sz="2000" dirty="0" err="1"/>
              <a:t>seluruhnya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:</a:t>
            </a:r>
          </a:p>
          <a:p>
            <a:r>
              <a:rPr lang="en-US" sz="2000" dirty="0"/>
              <a:t>        n = (3)(6) + 1 = 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3E99DE-E925-36DB-5EE7-A5AA843426B3}"/>
              </a:ext>
            </a:extLst>
          </p:cNvPr>
          <p:cNvSpPr txBox="1"/>
          <p:nvPr/>
        </p:nvSpPr>
        <p:spPr>
          <a:xfrm>
            <a:off x="4781889" y="4436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932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B7C1F-8980-5B62-24C2-FD48A0849E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2857"/>
                <a:ext cx="10515600" cy="552382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Sebuah </a:t>
                </a:r>
                <a:r>
                  <a:rPr lang="en-US" sz="2400" dirty="0" err="1"/>
                  <a:t>pohon</a:t>
                </a:r>
                <a:r>
                  <a:rPr lang="en-US" sz="2400" dirty="0"/>
                  <a:t> </a:t>
                </a:r>
                <a:r>
                  <a:rPr lang="en-US" sz="2400" i="1" dirty="0"/>
                  <a:t>m-</a:t>
                </a:r>
                <a:r>
                  <a:rPr lang="en-US" sz="2400" i="1" dirty="0" err="1"/>
                  <a:t>ary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penuh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sempurna</a:t>
                </a:r>
                <a:r>
                  <a:rPr lang="en-US" sz="2400" dirty="0"/>
                  <a:t> (</a:t>
                </a:r>
                <a:r>
                  <a:rPr lang="en-US" sz="2400" i="1" dirty="0"/>
                  <a:t>perfect m-</a:t>
                </a:r>
                <a:r>
                  <a:rPr lang="en-US" sz="2400" i="1" dirty="0" err="1"/>
                  <a:t>ary</a:t>
                </a:r>
                <a:r>
                  <a:rPr lang="en-US" sz="2400" i="1" dirty="0"/>
                  <a:t> tree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-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simpul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memiliki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tepat</a:t>
                </a:r>
                <a:r>
                  <a:rPr lang="en-US" sz="2400" dirty="0"/>
                  <a:t> </a:t>
                </a:r>
                <a:r>
                  <a:rPr lang="en-US" sz="2400" i="1" dirty="0"/>
                  <a:t>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anak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kecuali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simpul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daun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-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terisi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penuh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Jika </a:t>
                </a:r>
                <a:r>
                  <a:rPr lang="en-US" sz="2400" dirty="0" err="1"/>
                  <a:t>tinggi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pohon</a:t>
                </a:r>
                <a:r>
                  <a:rPr lang="en-US" sz="2400" dirty="0"/>
                  <a:t> </a:t>
                </a:r>
                <a:r>
                  <a:rPr lang="en-US" sz="2400" i="1" dirty="0"/>
                  <a:t>m-</a:t>
                </a:r>
                <a:r>
                  <a:rPr lang="en-US" sz="2400" i="1" dirty="0" err="1"/>
                  <a:t>ary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sempurna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h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simpul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seluruhnya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pohon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: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</a:t>
                </a:r>
                <a:r>
                  <a:rPr lang="en-US" sz="2400" i="1" dirty="0"/>
                  <a:t>m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+ </a:t>
                </a:r>
                <a:r>
                  <a:rPr lang="en-US" sz="2400" i="1" dirty="0"/>
                  <a:t>m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 + </a:t>
                </a:r>
                <a:r>
                  <a:rPr lang="en-US" sz="2400" i="1" dirty="0"/>
                  <a:t>m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+ … + </a:t>
                </a:r>
                <a:r>
                  <a:rPr lang="en-US" sz="2400" i="1" dirty="0" err="1"/>
                  <a:t>m</a:t>
                </a:r>
                <a:r>
                  <a:rPr lang="en-US" sz="2400" i="1" baseline="30000" dirty="0" err="1"/>
                  <a:t>h</a:t>
                </a:r>
                <a:r>
                  <a:rPr lang="en-US" sz="2400" i="1" dirty="0"/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B7C1F-8980-5B62-24C2-FD48A0849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2857"/>
                <a:ext cx="10515600" cy="5523820"/>
              </a:xfrm>
              <a:blipFill>
                <a:blip r:embed="rId2"/>
                <a:stretch>
                  <a:fillRect l="-812" t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A142B-F10E-2D8D-F2F1-686F0EEB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536EC-AA4D-870C-F28D-D851145C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68331-23AC-1B89-B94D-C8BD9940E504}"/>
              </a:ext>
            </a:extLst>
          </p:cNvPr>
          <p:cNvSpPr txBox="1"/>
          <p:nvPr/>
        </p:nvSpPr>
        <p:spPr>
          <a:xfrm>
            <a:off x="7070366" y="3161560"/>
            <a:ext cx="4935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Pohon</a:t>
            </a:r>
            <a:r>
              <a:rPr lang="en-US" sz="2000" dirty="0"/>
              <a:t> 3-ary </a:t>
            </a:r>
            <a:r>
              <a:rPr lang="en-US" sz="2000" dirty="0" err="1"/>
              <a:t>sempurna</a:t>
            </a:r>
            <a:r>
              <a:rPr lang="en-US" sz="2000" dirty="0"/>
              <a:t> di </a:t>
            </a:r>
            <a:r>
              <a:rPr lang="en-US" sz="2000" dirty="0" err="1"/>
              <a:t>samping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h = 2. </a:t>
            </a:r>
          </a:p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</a:t>
            </a:r>
            <a:r>
              <a:rPr lang="en-US" sz="2000" dirty="0" err="1"/>
              <a:t>seluruhnya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:</a:t>
            </a:r>
          </a:p>
          <a:p>
            <a:r>
              <a:rPr lang="en-US" sz="2000" dirty="0"/>
              <a:t>        n = 3</a:t>
            </a:r>
            <a:r>
              <a:rPr lang="en-US" sz="2000" baseline="30000" dirty="0"/>
              <a:t>0</a:t>
            </a:r>
            <a:r>
              <a:rPr lang="en-US" sz="2000" dirty="0"/>
              <a:t> + 3</a:t>
            </a:r>
            <a:r>
              <a:rPr lang="en-US" sz="2000" baseline="30000" dirty="0"/>
              <a:t>1</a:t>
            </a:r>
            <a:r>
              <a:rPr lang="en-US" sz="2000" dirty="0"/>
              <a:t> + 3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r>
              <a:rPr lang="en-US" sz="2000" dirty="0"/>
              <a:t>           = 1 + 3 + 9 </a:t>
            </a:r>
          </a:p>
          <a:p>
            <a:r>
              <a:rPr lang="en-US" sz="2000" dirty="0"/>
              <a:t>           = 13 </a:t>
            </a:r>
          </a:p>
        </p:txBody>
      </p:sp>
      <p:pic>
        <p:nvPicPr>
          <p:cNvPr id="2053" name="Picture 5" descr="k-ary Tree in Data Structure">
            <a:extLst>
              <a:ext uri="{FF2B5EF4-FFF2-40B4-BE49-F238E27FC236}">
                <a16:creationId xmlns:a16="http://schemas.microsoft.com/office/drawing/2014/main" id="{A2BE43B0-F2AF-C67B-82A5-3FDC425B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23" y="3124767"/>
            <a:ext cx="5568150" cy="29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1F401E-9C19-BA05-27C5-9FD3FD75D423}"/>
              </a:ext>
            </a:extLst>
          </p:cNvPr>
          <p:cNvSpPr txBox="1"/>
          <p:nvPr/>
        </p:nvSpPr>
        <p:spPr>
          <a:xfrm>
            <a:off x="417766" y="3244334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Aras 0 ----------------------------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6A4ED-A9F6-05E1-2E3E-FDE37554C809}"/>
              </a:ext>
            </a:extLst>
          </p:cNvPr>
          <p:cNvSpPr txBox="1"/>
          <p:nvPr/>
        </p:nvSpPr>
        <p:spPr>
          <a:xfrm>
            <a:off x="452395" y="4048371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Aras 1 --------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4395D-5AC3-7C4A-09F9-6F7A52EA43A7}"/>
              </a:ext>
            </a:extLst>
          </p:cNvPr>
          <p:cNvSpPr txBox="1"/>
          <p:nvPr/>
        </p:nvSpPr>
        <p:spPr>
          <a:xfrm>
            <a:off x="417766" y="5180563"/>
            <a:ext cx="81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Aras 2 </a:t>
            </a:r>
          </a:p>
        </p:txBody>
      </p:sp>
    </p:spTree>
    <p:extLst>
      <p:ext uri="{BB962C8B-B14F-4D97-AF65-F5344CB8AC3E}">
        <p14:creationId xmlns:p14="http://schemas.microsoft.com/office/powerpoint/2010/main" val="32377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997079D8-E1AD-432B-B288-959DA8A2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7F501906-9342-4210-B078-430CCACC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6540A6-F7ED-4727-9979-58C15F710625}" type="slidenum">
              <a:rPr lang="en-GB" altLang="en-US">
                <a:solidFill>
                  <a:schemeClr val="tx2"/>
                </a:solidFill>
              </a:rPr>
              <a:pPr eaLnBrk="1" hangingPunct="1"/>
              <a:t>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50FE278E-37D3-4EFB-B252-7BC83DF33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6640" y="641984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Pohon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berakar</a:t>
            </a:r>
            <a:r>
              <a:rPr lang="en-US" altLang="en-US" b="1" dirty="0">
                <a:latin typeface="+mn-lt"/>
              </a:rPr>
              <a:t> (</a:t>
            </a:r>
            <a:r>
              <a:rPr lang="en-US" altLang="en-US" b="1" i="1" dirty="0">
                <a:latin typeface="+mn-lt"/>
              </a:rPr>
              <a:t>rooted tree</a:t>
            </a:r>
            <a:r>
              <a:rPr lang="en-US" altLang="en-US" b="1" dirty="0">
                <a:latin typeface="+mn-lt"/>
              </a:rPr>
              <a:t>)</a:t>
            </a:r>
            <a:endParaRPr lang="en-GB" altLang="en-US" b="1" dirty="0">
              <a:latin typeface="+mn-lt"/>
            </a:endParaRPr>
          </a:p>
        </p:txBody>
      </p:sp>
      <p:graphicFrame>
        <p:nvGraphicFramePr>
          <p:cNvPr id="19458" name="Object 4">
            <a:extLst>
              <a:ext uri="{FF2B5EF4-FFF2-40B4-BE49-F238E27FC236}">
                <a16:creationId xmlns:a16="http://schemas.microsoft.com/office/drawing/2014/main" id="{BF1BF4C8-DF46-4616-A26A-F8873D094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2660"/>
              </p:ext>
            </p:extLst>
          </p:nvPr>
        </p:nvGraphicFramePr>
        <p:xfrm>
          <a:off x="1330959" y="1711961"/>
          <a:ext cx="8489363" cy="464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001518" progId="Word.Document.8">
                  <p:embed/>
                </p:oleObj>
              </mc:Choice>
              <mc:Fallback>
                <p:oleObj name="Document" r:id="rId3" imgW="5486400" imgH="3001518" progId="Word.Document.8">
                  <p:embed/>
                  <p:pic>
                    <p:nvPicPr>
                      <p:cNvPr id="19458" name="Object 4">
                        <a:extLst>
                          <a:ext uri="{FF2B5EF4-FFF2-40B4-BE49-F238E27FC236}">
                            <a16:creationId xmlns:a16="http://schemas.microsoft.com/office/drawing/2014/main" id="{BF1BF4C8-DF46-4616-A26A-F8873D094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959" y="1711961"/>
                        <a:ext cx="8489363" cy="464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F3540A-E341-3B62-73DF-A4CD4C89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5047E-C65E-490A-08F2-C0CC272D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AB222-A3EC-CF55-31DF-CF2A940A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78" y="1226230"/>
            <a:ext cx="9251734" cy="4695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9BBE6-ABB8-D954-4D90-D847FB6A81B7}"/>
              </a:ext>
            </a:extLst>
          </p:cNvPr>
          <p:cNvSpPr txBox="1"/>
          <p:nvPr/>
        </p:nvSpPr>
        <p:spPr>
          <a:xfrm>
            <a:off x="2438401" y="316358"/>
            <a:ext cx="655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n-</a:t>
            </a:r>
            <a:r>
              <a:rPr lang="en-US" sz="2400" dirty="0" err="1"/>
              <a:t>ary</a:t>
            </a:r>
            <a:r>
              <a:rPr lang="en-US" sz="2400" dirty="0"/>
              <a:t>: </a:t>
            </a:r>
            <a:r>
              <a:rPr lang="en-US" sz="2400" i="1" dirty="0"/>
              <a:t>parsing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478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0EAAF8-269D-389B-B79D-A71290A3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A80D31-151B-E028-B07A-37A2AF5C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diagram of a tree&#10;&#10;Description automatically generated">
            <a:extLst>
              <a:ext uri="{FF2B5EF4-FFF2-40B4-BE49-F238E27FC236}">
                <a16:creationId xmlns:a16="http://schemas.microsoft.com/office/drawing/2014/main" id="{63891B27-7CF6-F62F-A318-1D9836315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" y="1056953"/>
            <a:ext cx="4249057" cy="4744093"/>
          </a:xfrm>
          <a:prstGeom prst="rect">
            <a:avLst/>
          </a:prstGeom>
        </p:spPr>
      </p:pic>
      <p:pic>
        <p:nvPicPr>
          <p:cNvPr id="7" name="Picture 6" descr="A diagram of a tree&#10;&#10;Description automatically generated">
            <a:extLst>
              <a:ext uri="{FF2B5EF4-FFF2-40B4-BE49-F238E27FC236}">
                <a16:creationId xmlns:a16="http://schemas.microsoft.com/office/drawing/2014/main" id="{D162A1AF-0852-CB9F-494B-3B986DE90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02" y="1538286"/>
            <a:ext cx="6229141" cy="34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04351F30-3702-407F-ABE9-991FE5AD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AE77B41A-B180-4B13-95A7-F3CB05DE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A9DBDD-7147-45C2-883F-AD8DF7767A2D}" type="slidenum">
              <a:rPr lang="en-GB" altLang="en-US">
                <a:solidFill>
                  <a:schemeClr val="tx2"/>
                </a:solidFill>
              </a:rPr>
              <a:pPr eaLnBrk="1" hangingPunct="1"/>
              <a:t>22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5F71F30-96AA-446E-984C-09519F49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Biner</a:t>
            </a:r>
            <a:r>
              <a:rPr lang="en-GB" altLang="en-US" b="1" dirty="0">
                <a:latin typeface="+mn-lt"/>
              </a:rPr>
              <a:t> </a:t>
            </a:r>
            <a:r>
              <a:rPr lang="en-US" altLang="en-US" b="1" dirty="0">
                <a:latin typeface="+mn-lt"/>
              </a:rPr>
              <a:t> (</a:t>
            </a:r>
            <a:r>
              <a:rPr lang="en-US" altLang="en-US" b="1" i="1" dirty="0">
                <a:latin typeface="+mn-lt"/>
              </a:rPr>
              <a:t>binary tree</a:t>
            </a:r>
            <a:r>
              <a:rPr lang="en-US" altLang="en-US" b="1" dirty="0">
                <a:latin typeface="+mn-lt"/>
              </a:rPr>
              <a:t>)</a:t>
            </a:r>
            <a:endParaRPr lang="en-GB" altLang="en-US" b="1" dirty="0">
              <a:latin typeface="+mn-lt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0B389CAE-7EA2-47F9-ABDB-FD53B57B5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A09"/>
                </a:solidFill>
              </a:rPr>
              <a:t>Adalah </a:t>
            </a: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i="1" dirty="0">
                <a:solidFill>
                  <a:srgbClr val="0B0A09"/>
                </a:solidFill>
              </a:rPr>
              <a:t>m-</a:t>
            </a:r>
            <a:r>
              <a:rPr lang="en-US" altLang="en-US" i="1" dirty="0" err="1">
                <a:solidFill>
                  <a:srgbClr val="0B0A09"/>
                </a:solidFill>
              </a:rPr>
              <a:t>ary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dengan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i="1" dirty="0">
                <a:solidFill>
                  <a:srgbClr val="0B0A09"/>
                </a:solidFill>
              </a:rPr>
              <a:t>m</a:t>
            </a:r>
            <a:r>
              <a:rPr lang="en-US" altLang="en-US" dirty="0">
                <a:solidFill>
                  <a:srgbClr val="0B0A09"/>
                </a:solidFill>
              </a:rPr>
              <a:t> = 2.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yang paling </a:t>
            </a:r>
            <a:r>
              <a:rPr lang="en-US" altLang="en-US" dirty="0" err="1">
                <a:solidFill>
                  <a:srgbClr val="0B0A09"/>
                </a:solidFill>
              </a:rPr>
              <a:t>penting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karena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banyak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aplikasinya</a:t>
            </a:r>
            <a:r>
              <a:rPr lang="en-US" altLang="en-US" dirty="0">
                <a:solidFill>
                  <a:srgbClr val="0B0A09"/>
                </a:solidFill>
              </a:rPr>
              <a:t>.</a:t>
            </a:r>
            <a:endParaRPr lang="en-GB" altLang="en-US" dirty="0">
              <a:solidFill>
                <a:srgbClr val="0B0A0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A09"/>
                </a:solidFill>
              </a:rPr>
              <a:t>Setiap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simpul</a:t>
            </a:r>
            <a:r>
              <a:rPr lang="en-US" altLang="en-US" dirty="0">
                <a:solidFill>
                  <a:srgbClr val="0B0A09"/>
                </a:solidFill>
              </a:rPr>
              <a:t> di </a:t>
            </a:r>
            <a:r>
              <a:rPr lang="en-US" altLang="en-US" dirty="0" err="1">
                <a:solidFill>
                  <a:srgbClr val="0B0A09"/>
                </a:solidFill>
              </a:rPr>
              <a:t>dalam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biner </a:t>
            </a:r>
            <a:r>
              <a:rPr lang="en-US" altLang="en-US" dirty="0" err="1">
                <a:solidFill>
                  <a:srgbClr val="0B0A09"/>
                </a:solidFill>
              </a:rPr>
              <a:t>mempunyai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u="sng" dirty="0">
                <a:solidFill>
                  <a:srgbClr val="0B0A09"/>
                </a:solidFill>
              </a:rPr>
              <a:t>paling </a:t>
            </a:r>
            <a:r>
              <a:rPr lang="en-US" altLang="en-US" u="sng" dirty="0" err="1">
                <a:solidFill>
                  <a:srgbClr val="0B0A09"/>
                </a:solidFill>
              </a:rPr>
              <a:t>banyak</a:t>
            </a:r>
            <a:r>
              <a:rPr lang="en-US" altLang="en-US" dirty="0">
                <a:solidFill>
                  <a:srgbClr val="0B0A09"/>
                </a:solidFill>
              </a:rPr>
              <a:t> 2 </a:t>
            </a:r>
            <a:r>
              <a:rPr lang="en-US" altLang="en-US" dirty="0" err="1">
                <a:solidFill>
                  <a:srgbClr val="0B0A09"/>
                </a:solidFill>
              </a:rPr>
              <a:t>buah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anak</a:t>
            </a:r>
            <a:r>
              <a:rPr lang="en-US" altLang="en-US" dirty="0">
                <a:solidFill>
                  <a:srgbClr val="0B0A0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A09"/>
                </a:solidFill>
              </a:rPr>
              <a:t>Dibedakan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antara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anak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kiri</a:t>
            </a:r>
            <a:r>
              <a:rPr lang="en-US" altLang="en-US" dirty="0">
                <a:solidFill>
                  <a:srgbClr val="0B0A09"/>
                </a:solidFill>
              </a:rPr>
              <a:t> (</a:t>
            </a:r>
            <a:r>
              <a:rPr lang="en-US" altLang="en-US" i="1" dirty="0">
                <a:solidFill>
                  <a:srgbClr val="0B0A09"/>
                </a:solidFill>
              </a:rPr>
              <a:t>left child</a:t>
            </a:r>
            <a:r>
              <a:rPr lang="en-US" altLang="en-US" dirty="0">
                <a:solidFill>
                  <a:srgbClr val="0B0A09"/>
                </a:solidFill>
              </a:rPr>
              <a:t>) dan </a:t>
            </a:r>
            <a:r>
              <a:rPr lang="en-US" altLang="en-US" dirty="0" err="1">
                <a:solidFill>
                  <a:srgbClr val="0B0A09"/>
                </a:solidFill>
              </a:rPr>
              <a:t>anak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kanan</a:t>
            </a:r>
            <a:r>
              <a:rPr lang="en-US" altLang="en-US" dirty="0">
                <a:solidFill>
                  <a:srgbClr val="0B0A09"/>
                </a:solidFill>
              </a:rPr>
              <a:t> (</a:t>
            </a:r>
            <a:r>
              <a:rPr lang="en-US" altLang="en-US" i="1" dirty="0">
                <a:solidFill>
                  <a:srgbClr val="0B0A09"/>
                </a:solidFill>
              </a:rPr>
              <a:t>right child</a:t>
            </a:r>
            <a:r>
              <a:rPr lang="en-US" altLang="en-US" dirty="0">
                <a:solidFill>
                  <a:srgbClr val="0B0A09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A09"/>
                </a:solidFill>
              </a:rPr>
              <a:t>Karena </a:t>
            </a:r>
            <a:r>
              <a:rPr lang="en-US" altLang="en-US" dirty="0" err="1">
                <a:solidFill>
                  <a:srgbClr val="0B0A09"/>
                </a:solidFill>
              </a:rPr>
              <a:t>ada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perbedaan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urutan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simpul</a:t>
            </a:r>
            <a:r>
              <a:rPr lang="en-US" altLang="en-US" dirty="0">
                <a:solidFill>
                  <a:srgbClr val="0B0A09"/>
                </a:solidFill>
              </a:rPr>
              <a:t>, </a:t>
            </a:r>
            <a:r>
              <a:rPr lang="en-US" altLang="en-US" dirty="0" err="1">
                <a:solidFill>
                  <a:srgbClr val="0B0A09"/>
                </a:solidFill>
              </a:rPr>
              <a:t>maka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biner </a:t>
            </a:r>
            <a:r>
              <a:rPr lang="en-US" altLang="en-US" dirty="0" err="1">
                <a:solidFill>
                  <a:srgbClr val="0B0A09"/>
                </a:solidFill>
              </a:rPr>
              <a:t>adalah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pohon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terurut</a:t>
            </a:r>
            <a:r>
              <a:rPr lang="en-US" altLang="en-US" dirty="0">
                <a:solidFill>
                  <a:srgbClr val="0B0A09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818D094B-B041-48F4-AC5E-41FA99CE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390113E3-D4BF-4007-9DE2-8E736310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492AD2-FC34-43D9-955C-A7980CBF2FEA}" type="slidenum">
              <a:rPr lang="en-GB" altLang="en-US">
                <a:solidFill>
                  <a:schemeClr val="tx2"/>
                </a:solidFill>
              </a:rPr>
              <a:pPr eaLnBrk="1" hangingPunct="1"/>
              <a:t>23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9698" name="Object 7">
            <a:extLst>
              <a:ext uri="{FF2B5EF4-FFF2-40B4-BE49-F238E27FC236}">
                <a16:creationId xmlns:a16="http://schemas.microsoft.com/office/drawing/2014/main" id="{0C97A1D7-2F2E-4344-AB80-B35794824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86783"/>
              </p:ext>
            </p:extLst>
          </p:nvPr>
        </p:nvGraphicFramePr>
        <p:xfrm>
          <a:off x="2453640" y="1371601"/>
          <a:ext cx="6761480" cy="315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018282" imgH="1406652" progId="Visio.Drawing.5">
                  <p:embed/>
                </p:oleObj>
              </mc:Choice>
              <mc:Fallback>
                <p:oleObj name="VISIO" r:id="rId3" imgW="3018282" imgH="1406652" progId="Visio.Drawing.5">
                  <p:embed/>
                  <p:pic>
                    <p:nvPicPr>
                      <p:cNvPr id="29698" name="Object 7">
                        <a:extLst>
                          <a:ext uri="{FF2B5EF4-FFF2-40B4-BE49-F238E27FC236}">
                            <a16:creationId xmlns:a16="http://schemas.microsoft.com/office/drawing/2014/main" id="{0C97A1D7-2F2E-4344-AB80-B35794824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640" y="1371601"/>
                        <a:ext cx="6761480" cy="3154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8">
            <a:extLst>
              <a:ext uri="{FF2B5EF4-FFF2-40B4-BE49-F238E27FC236}">
                <a16:creationId xmlns:a16="http://schemas.microsoft.com/office/drawing/2014/main" id="{9B800EB5-1D87-4BCD-8B13-08C272B1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45049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</a:rPr>
              <a:t>Gambar 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biner</a:t>
            </a:r>
            <a:r>
              <a:rPr lang="en-US" altLang="en-US" sz="1800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18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berbeda</a:t>
            </a:r>
            <a:endParaRPr lang="en-US" altLang="en-US" sz="1800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endParaRPr lang="en-US" altLang="en-US" sz="1800" dirty="0">
              <a:solidFill>
                <a:srgbClr val="0B0A0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1C5225-1E55-A9CE-4ABC-9D150FC4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A tree with many branches&#10;&#10;Description automatically generated">
            <a:extLst>
              <a:ext uri="{FF2B5EF4-FFF2-40B4-BE49-F238E27FC236}">
                <a16:creationId xmlns:a16="http://schemas.microsoft.com/office/drawing/2014/main" id="{9451583A-EF0C-754C-BB80-07810EBD0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00" y="321191"/>
            <a:ext cx="6941600" cy="5333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66362E-F17D-BD9C-2AC9-B98C8D34F78A}"/>
              </a:ext>
            </a:extLst>
          </p:cNvPr>
          <p:cNvSpPr txBox="1"/>
          <p:nvPr/>
        </p:nvSpPr>
        <p:spPr>
          <a:xfrm>
            <a:off x="5297715" y="5805488"/>
            <a:ext cx="183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Real binary tree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1120-4DC4-1656-508E-DFCB7229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1123833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0E913F08-C95B-46B8-A732-5E68383A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5A9C6DAA-433F-409C-8486-71B5F47F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91216C-3D40-4880-B870-7836CF75F580}" type="slidenum">
              <a:rPr lang="en-GB" altLang="en-US">
                <a:solidFill>
                  <a:schemeClr val="tx2"/>
                </a:solidFill>
              </a:rPr>
              <a:pPr eaLnBrk="1" hangingPunct="1"/>
              <a:t>25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0722" name="Object 4">
            <a:extLst>
              <a:ext uri="{FF2B5EF4-FFF2-40B4-BE49-F238E27FC236}">
                <a16:creationId xmlns:a16="http://schemas.microsoft.com/office/drawing/2014/main" id="{AF7E5D5B-48A8-4CE8-80B9-E587085D3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86323"/>
              </p:ext>
            </p:extLst>
          </p:nvPr>
        </p:nvGraphicFramePr>
        <p:xfrm>
          <a:off x="1652212" y="914401"/>
          <a:ext cx="9192373" cy="420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06440" imgH="2658618" progId="Word.Document.8">
                  <p:embed/>
                </p:oleObj>
              </mc:Choice>
              <mc:Fallback>
                <p:oleObj name="Document" r:id="rId3" imgW="5806440" imgH="2658618" progId="Word.Document.8">
                  <p:embed/>
                  <p:pic>
                    <p:nvPicPr>
                      <p:cNvPr id="30722" name="Object 4">
                        <a:extLst>
                          <a:ext uri="{FF2B5EF4-FFF2-40B4-BE49-F238E27FC236}">
                            <a16:creationId xmlns:a16="http://schemas.microsoft.com/office/drawing/2014/main" id="{AF7E5D5B-48A8-4CE8-80B9-E587085D3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212" y="914401"/>
                        <a:ext cx="9192373" cy="4209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72D924-7655-098B-F466-4C6A110C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45DCD-DE6A-E86A-230C-6C420EE3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360D73-0646-BD5F-3D4D-96822ECAB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72196"/>
              </p:ext>
            </p:extLst>
          </p:nvPr>
        </p:nvGraphicFramePr>
        <p:xfrm>
          <a:off x="7097486" y="1663928"/>
          <a:ext cx="4114800" cy="353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65080" imgH="1514520" progId="">
                  <p:embed/>
                </p:oleObj>
              </mc:Choice>
              <mc:Fallback>
                <p:oleObj r:id="rId2" imgW="1765080" imgH="1514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486" y="1663928"/>
                        <a:ext cx="4114800" cy="3530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74F674-8A84-863F-C270-A9BA02CF295E}"/>
              </a:ext>
            </a:extLst>
          </p:cNvPr>
          <p:cNvSpPr txBox="1"/>
          <p:nvPr/>
        </p:nvSpPr>
        <p:spPr>
          <a:xfrm>
            <a:off x="754742" y="549598"/>
            <a:ext cx="1130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Full binary tree</a:t>
            </a:r>
            <a:r>
              <a:rPr lang="en-US" sz="2400" dirty="0"/>
              <a:t>: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, </a:t>
            </a:r>
            <a:r>
              <a:rPr lang="en-US" sz="2400" dirty="0" err="1"/>
              <a:t>kecuali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pada </a:t>
            </a:r>
            <a:r>
              <a:rPr lang="en-US" sz="2400" dirty="0" err="1"/>
              <a:t>aras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,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dua </a:t>
            </a:r>
            <a:r>
              <a:rPr lang="en-US" sz="2400" dirty="0" err="1"/>
              <a:t>anak</a:t>
            </a:r>
            <a:endParaRPr lang="en-US" sz="2400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8FA25A0-874B-3397-8119-927C282A3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5" y="1562328"/>
            <a:ext cx="3121401" cy="4201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9C07D-CD2F-3A0F-D05F-64D0C0E98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42" y="1562328"/>
            <a:ext cx="24288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630D3-B1BF-220C-DA43-4A486AB9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0FF67-4697-1CA4-B0F2-6D4E54F3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5640E-A370-E0C9-B0D4-B2C72F8174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798513"/>
            <a:ext cx="10515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/>
              <a:t>Complete binary tree</a:t>
            </a:r>
            <a:r>
              <a:rPr lang="en-US" sz="2400" dirty="0"/>
              <a:t>: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aras</a:t>
            </a:r>
            <a:r>
              <a:rPr lang="en-US" sz="2400" dirty="0"/>
              <a:t>,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kecuali</a:t>
            </a:r>
            <a:r>
              <a:rPr lang="en-US" sz="2400" dirty="0"/>
              <a:t> pada </a:t>
            </a:r>
            <a:r>
              <a:rPr lang="en-US" sz="2400" dirty="0" err="1"/>
              <a:t>aras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,  </a:t>
            </a:r>
            <a:r>
              <a:rPr lang="en-US" sz="2400" dirty="0" err="1"/>
              <a:t>terisi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, dan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dipadatkan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kiri (</a:t>
            </a:r>
            <a:r>
              <a:rPr lang="en-US" sz="2400" dirty="0" err="1"/>
              <a:t>pengisian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kiri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)</a:t>
            </a:r>
          </a:p>
        </p:txBody>
      </p:sp>
      <p:pic>
        <p:nvPicPr>
          <p:cNvPr id="8" name="Picture 7" descr="A diagram of a triangle with letters and numbers&#10;&#10;Description automatically generated">
            <a:extLst>
              <a:ext uri="{FF2B5EF4-FFF2-40B4-BE49-F238E27FC236}">
                <a16:creationId xmlns:a16="http://schemas.microsoft.com/office/drawing/2014/main" id="{D315C6A9-E08B-5004-3523-836DA45D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95" y="2188645"/>
            <a:ext cx="4739277" cy="36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0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223292-D614-517C-4F77-4F571D3E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FA2A7-7F32-CB39-2FD8-B2918DF1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diagram of a tree&#10;&#10;Description automatically generated">
            <a:extLst>
              <a:ext uri="{FF2B5EF4-FFF2-40B4-BE49-F238E27FC236}">
                <a16:creationId xmlns:a16="http://schemas.microsoft.com/office/drawing/2014/main" id="{AF254C0D-B29E-7A17-190A-C0A7034F0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2" y="1693043"/>
            <a:ext cx="11002869" cy="40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AA0F29-E0F0-BFE8-007F-92125637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0436C-C528-4679-9874-27D9E4BD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 descr="binary tree - 演算法筆記">
            <a:extLst>
              <a:ext uri="{FF2B5EF4-FFF2-40B4-BE49-F238E27FC236}">
                <a16:creationId xmlns:a16="http://schemas.microsoft.com/office/drawing/2014/main" id="{4488CD8C-DF8B-CB15-8087-5E1778E7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25" y="2098326"/>
            <a:ext cx="8869549" cy="33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01E98F-0D56-64B2-29C9-B4B830A0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8A8BB-8737-F540-6773-858856B4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8F763-710B-16D1-9A49-E1B01458F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09" y="994887"/>
            <a:ext cx="6474073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7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BE03614A-4B60-4988-90D7-5FD14AB0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1ACB1AFD-9E5B-438D-9E3C-19D22127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4567C57-8963-4BDD-BC64-06D497728913}" type="slidenum">
              <a:rPr lang="en-GB" altLang="en-US">
                <a:solidFill>
                  <a:schemeClr val="tx2"/>
                </a:solidFill>
              </a:rPr>
              <a:pPr eaLnBrk="1" hangingPunct="1"/>
              <a:t>30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2770" name="Object 4">
            <a:extLst>
              <a:ext uri="{FF2B5EF4-FFF2-40B4-BE49-F238E27FC236}">
                <a16:creationId xmlns:a16="http://schemas.microsoft.com/office/drawing/2014/main" id="{69CE0606-E4FB-40A4-A04F-661AB6665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83948"/>
              </p:ext>
            </p:extLst>
          </p:nvPr>
        </p:nvGraphicFramePr>
        <p:xfrm>
          <a:off x="1319205" y="332509"/>
          <a:ext cx="8891595" cy="580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06440" imgH="3794760" progId="Word.Document.8">
                  <p:embed/>
                </p:oleObj>
              </mc:Choice>
              <mc:Fallback>
                <p:oleObj name="Document" r:id="rId3" imgW="5806440" imgH="3794760" progId="Word.Document.8">
                  <p:embed/>
                  <p:pic>
                    <p:nvPicPr>
                      <p:cNvPr id="32770" name="Object 4">
                        <a:extLst>
                          <a:ext uri="{FF2B5EF4-FFF2-40B4-BE49-F238E27FC236}">
                            <a16:creationId xmlns:a16="http://schemas.microsoft.com/office/drawing/2014/main" id="{69CE0606-E4FB-40A4-A04F-661AB6665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05" y="332509"/>
                        <a:ext cx="8891595" cy="5809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B926F6-200C-85AF-CF4C-A98678E0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DF40B-2F97-0EB4-201A-2D056375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31</a:t>
            </a:fld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A888D443-F665-3145-755C-65D46E5B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85" y="445724"/>
            <a:ext cx="9422039" cy="57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72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D183CD-CE8E-56C4-54F0-21619074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3B6E4-806F-3A61-C8CD-FB1ECE5B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32</a:t>
            </a:fld>
            <a:endParaRPr lang="en-US"/>
          </a:p>
        </p:txBody>
      </p:sp>
      <p:pic>
        <p:nvPicPr>
          <p:cNvPr id="6146" name="Picture 2" descr="Different Types of Binary Tree with colourful illustrations | by Anand K  Parmar | TDS Archive | Medium">
            <a:extLst>
              <a:ext uri="{FF2B5EF4-FFF2-40B4-BE49-F238E27FC236}">
                <a16:creationId xmlns:a16="http://schemas.microsoft.com/office/drawing/2014/main" id="{E269820F-3DB7-FE2F-CBFA-7C78D7A3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224643"/>
            <a:ext cx="11756571" cy="44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40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AB9F8423-BA00-4478-B767-F6D29394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3D639F70-CD8E-48C8-B2D9-EE970DAA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72EF35-B604-449B-848E-E5D027E08499}" type="slidenum">
              <a:rPr lang="en-GB" altLang="en-US">
                <a:solidFill>
                  <a:schemeClr val="tx2"/>
                </a:solidFill>
              </a:rPr>
              <a:pPr eaLnBrk="1" hangingPunct="1"/>
              <a:t>33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106B549-4ADD-4069-8C0F-FCDBEFBD2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15975"/>
            <a:ext cx="10246360" cy="522605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40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Latihan</a:t>
            </a:r>
            <a:r>
              <a:rPr lang="en-US" altLang="en-US" sz="40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Gunakan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berakar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menggambarkan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pertandingan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tenis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orang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pemain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, Anton dan Budi,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pemenangnya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pemain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memenangkan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set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berturut-turut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pemain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memenangkan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total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set. </a:t>
            </a:r>
          </a:p>
          <a:p>
            <a:pPr marL="609600" indent="-609600">
              <a:buFont typeface="Wingdings" panose="05000000000000000000" pitchFamily="2" charset="2"/>
              <a:buAutoNum type="arabicPeriod" startAt="3"/>
            </a:pPr>
            <a:endParaRPr lang="en-GB" altLang="en-US" dirty="0">
              <a:solidFill>
                <a:srgbClr val="0B0A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19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13D34-36A5-4960-930C-C5101359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4860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Jawaban</a:t>
            </a:r>
            <a:r>
              <a:rPr lang="en-US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2C807-8DB0-48D5-ACC5-54467425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5C597-DA6A-4356-8C46-62601186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6844580-76A6-4178-9FE8-A0A760A9F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640" y="11480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174555-7390-40E3-A8DF-8086B0196C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040" y="701399"/>
          <a:ext cx="4775200" cy="556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36760" imgH="3772080" progId="Visio.Drawing.5">
                  <p:embed/>
                </p:oleObj>
              </mc:Choice>
              <mc:Fallback>
                <p:oleObj r:id="rId2" imgW="3236760" imgH="3772080" progId="Visio.Drawing.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174555-7390-40E3-A8DF-8086B0196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040" y="701399"/>
                        <a:ext cx="4775200" cy="5565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443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CE9FC92A-2A47-47B2-8A94-E680BE51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8D706E15-C580-4DCD-8BA3-4960F14C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FE2F492-2B87-4DA3-8F59-13BA81F9C5E1}" type="slidenum">
              <a:rPr lang="en-GB" altLang="en-US">
                <a:solidFill>
                  <a:schemeClr val="tx2"/>
                </a:solidFill>
              </a:rPr>
              <a:pPr eaLnBrk="1" hangingPunct="1"/>
              <a:t>35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2A66D0F2-59B5-4EAF-92F0-DADA12A6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55612"/>
            <a:ext cx="7772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Aplikasi Pohon Biner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33794" name="Object 4">
            <a:extLst>
              <a:ext uri="{FF2B5EF4-FFF2-40B4-BE49-F238E27FC236}">
                <a16:creationId xmlns:a16="http://schemas.microsoft.com/office/drawing/2014/main" id="{A60F73FB-ED21-4CCD-B1F6-AB2290707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431993"/>
              </p:ext>
            </p:extLst>
          </p:nvPr>
        </p:nvGraphicFramePr>
        <p:xfrm>
          <a:off x="1107439" y="1414462"/>
          <a:ext cx="8959649" cy="3889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15000" imgH="2481072" progId="Word.Document.8">
                  <p:embed/>
                </p:oleObj>
              </mc:Choice>
              <mc:Fallback>
                <p:oleObj name="Document" r:id="rId3" imgW="5715000" imgH="2481072" progId="Word.Document.8">
                  <p:embed/>
                  <p:pic>
                    <p:nvPicPr>
                      <p:cNvPr id="33794" name="Object 4">
                        <a:extLst>
                          <a:ext uri="{FF2B5EF4-FFF2-40B4-BE49-F238E27FC236}">
                            <a16:creationId xmlns:a16="http://schemas.microsoft.com/office/drawing/2014/main" id="{A60F73FB-ED21-4CCD-B1F6-AB2290707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439" y="1414462"/>
                        <a:ext cx="8959649" cy="3889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5">
            <a:extLst>
              <a:ext uri="{FF2B5EF4-FFF2-40B4-BE49-F238E27FC236}">
                <a16:creationId xmlns:a16="http://schemas.microsoft.com/office/drawing/2014/main" id="{EBAF7409-D936-4A12-965F-848C9EA5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920" y="5486400"/>
            <a:ext cx="3962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1800" b="1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daun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operand</a:t>
            </a:r>
            <a:endParaRPr lang="en-US" altLang="en-US" sz="1800" dirty="0">
              <a:solidFill>
                <a:srgbClr val="0B0A0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altLang="en-US" sz="1800" b="1" dirty="0" err="1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simpul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altLang="en-US" sz="1800" b="1" dirty="0">
                <a:solidFill>
                  <a:srgbClr val="0B0A09"/>
                </a:solidFill>
                <a:cs typeface="Times New Roman" panose="02020603050405020304" pitchFamily="18" charset="0"/>
              </a:rPr>
              <a:t> operator</a:t>
            </a:r>
            <a:endParaRPr lang="en-US" altLang="en-US" sz="1800" dirty="0">
              <a:solidFill>
                <a:srgbClr val="0B0A0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en-US" sz="1800" b="1" dirty="0">
              <a:solidFill>
                <a:srgbClr val="0B0A0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65DBF188-A5A9-4B28-88A4-6DF1AAAB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C0948C20-5959-411F-8BFA-FCDFDEBE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B0C467-81FB-42C3-BED6-23A91D4E4E91}" type="slidenum">
              <a:rPr lang="en-GB" altLang="en-US">
                <a:solidFill>
                  <a:schemeClr val="tx2"/>
                </a:solidFill>
              </a:rPr>
              <a:pPr eaLnBrk="1" hangingPunct="1"/>
              <a:t>36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4818" name="Object 5">
            <a:extLst>
              <a:ext uri="{FF2B5EF4-FFF2-40B4-BE49-F238E27FC236}">
                <a16:creationId xmlns:a16="http://schemas.microsoft.com/office/drawing/2014/main" id="{CD023799-F4C7-4B56-B114-F51FFEB73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94745"/>
              </p:ext>
            </p:extLst>
          </p:nvPr>
        </p:nvGraphicFramePr>
        <p:xfrm>
          <a:off x="1391295" y="588645"/>
          <a:ext cx="9409409" cy="512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987040" progId="Word.Document.8">
                  <p:embed/>
                </p:oleObj>
              </mc:Choice>
              <mc:Fallback>
                <p:oleObj name="Document" r:id="rId3" imgW="5486400" imgH="2987040" progId="Word.Document.8">
                  <p:embed/>
                  <p:pic>
                    <p:nvPicPr>
                      <p:cNvPr id="34818" name="Object 5">
                        <a:extLst>
                          <a:ext uri="{FF2B5EF4-FFF2-40B4-BE49-F238E27FC236}">
                            <a16:creationId xmlns:a16="http://schemas.microsoft.com/office/drawing/2014/main" id="{CD023799-F4C7-4B56-B114-F51FFEB73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295" y="588645"/>
                        <a:ext cx="9409409" cy="5124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5E2E6157-2828-44EF-AF9E-89C1C074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D1CDA764-5FC8-4810-A00D-565F432C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6C1BD5-223B-4970-8C16-FEDFE52485F7}" type="slidenum">
              <a:rPr lang="en-GB" altLang="en-US">
                <a:solidFill>
                  <a:schemeClr val="tx2"/>
                </a:solidFill>
              </a:rPr>
              <a:pPr eaLnBrk="1" hangingPunct="1"/>
              <a:t>37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D456D6E0-7D40-466A-A007-425B344D5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/>
              <a:t>Latihan</a:t>
            </a:r>
            <a:r>
              <a:rPr lang="en-US" altLang="en-US" sz="4000" b="1" dirty="0"/>
              <a:t> </a:t>
            </a:r>
            <a:endParaRPr lang="en-GB" altLang="en-US" sz="4000" b="1" dirty="0"/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4D225B26-E581-427C-9230-31E5C4443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2720"/>
            <a:ext cx="10515600" cy="5050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logam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 Satu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delapan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ternyata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palsu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palsu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ringan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berat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tersedia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timbangan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neraca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teliti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Buatlah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keputusan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mencari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palsu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menimbang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banyak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3 kali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.</a:t>
            </a: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       (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Petunjuk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koin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a, b, c, d, e, f, g, dan h)</a:t>
            </a:r>
            <a:endParaRPr lang="en-GB" altLang="en-US" dirty="0">
              <a:solidFill>
                <a:srgbClr val="0B0A09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D1B06D4-96D4-4737-B927-1E2D3F7E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761" y="3544897"/>
            <a:ext cx="1757680" cy="17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648C54B-4EFD-466C-B66D-840A4CAF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729" y="3703637"/>
            <a:ext cx="2419503" cy="1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3754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695FA8-F351-4D55-8EE8-2DD9979C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5551E-2B0E-4845-B7B9-432DE5FC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7357D-7B00-4A96-BB0E-6EB39C4FF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1310163"/>
            <a:ext cx="8668126" cy="4786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67A5D-144E-447A-8AE0-10A80D3A48BA}"/>
              </a:ext>
            </a:extLst>
          </p:cNvPr>
          <p:cNvSpPr txBox="1"/>
          <p:nvPr/>
        </p:nvSpPr>
        <p:spPr>
          <a:xfrm>
            <a:off x="508000" y="451534"/>
            <a:ext cx="750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Machine Learning (ML)</a:t>
            </a:r>
          </a:p>
        </p:txBody>
      </p:sp>
    </p:spTree>
    <p:extLst>
      <p:ext uri="{BB962C8B-B14F-4D97-AF65-F5344CB8AC3E}">
        <p14:creationId xmlns:p14="http://schemas.microsoft.com/office/powerpoint/2010/main" val="1223157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09AD0E87-82EE-4B0B-923A-2E1C9B7B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9B8FC396-4D85-4157-A813-75819F0F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CF20D0-0328-4BD5-AC06-60F5BA5C6CBC}" type="slidenum">
              <a:rPr lang="en-GB" altLang="en-US">
                <a:solidFill>
                  <a:schemeClr val="tx2"/>
                </a:solidFill>
              </a:rPr>
              <a:pPr eaLnBrk="1" hangingPunct="1"/>
              <a:t>39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5842" name="Object 4">
            <a:extLst>
              <a:ext uri="{FF2B5EF4-FFF2-40B4-BE49-F238E27FC236}">
                <a16:creationId xmlns:a16="http://schemas.microsoft.com/office/drawing/2014/main" id="{551A080F-CB20-4C35-A911-2318A34CD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31280"/>
              </p:ext>
            </p:extLst>
          </p:nvPr>
        </p:nvGraphicFramePr>
        <p:xfrm>
          <a:off x="975359" y="594361"/>
          <a:ext cx="9164867" cy="52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23560" imgH="3251454" progId="Word.Document.8">
                  <p:embed/>
                </p:oleObj>
              </mc:Choice>
              <mc:Fallback>
                <p:oleObj name="Document" r:id="rId3" imgW="5623560" imgH="3251454" progId="Word.Document.8">
                  <p:embed/>
                  <p:pic>
                    <p:nvPicPr>
                      <p:cNvPr id="35842" name="Object 4">
                        <a:extLst>
                          <a:ext uri="{FF2B5EF4-FFF2-40B4-BE49-F238E27FC236}">
                            <a16:creationId xmlns:a16="http://schemas.microsoft.com/office/drawing/2014/main" id="{551A080F-CB20-4C35-A911-2318A34CD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59" y="594361"/>
                        <a:ext cx="9164867" cy="529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5041E9-A34A-0B84-2F5B-63DE1E28EFDC}"/>
              </a:ext>
            </a:extLst>
          </p:cNvPr>
          <p:cNvSpPr txBox="1"/>
          <p:nvPr/>
        </p:nvSpPr>
        <p:spPr>
          <a:xfrm>
            <a:off x="3323771" y="503535"/>
            <a:ext cx="1792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(Prefix Code)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9E01E-7113-AC17-A204-2D6A69E4D30C}"/>
              </a:ext>
            </a:extLst>
          </p:cNvPr>
          <p:cNvSpPr txBox="1"/>
          <p:nvPr/>
        </p:nvSpPr>
        <p:spPr>
          <a:xfrm>
            <a:off x="1451271" y="976197"/>
            <a:ext cx="732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awalan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yang lain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43BFEA18-DF76-4AEC-8791-08F18FEA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988E99E1-EA01-4131-AE2A-79F437CD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BCEFF9-553D-4C65-8B30-FDB5121A6298}" type="slidenum">
              <a:rPr lang="en-GB" altLang="en-US">
                <a:solidFill>
                  <a:schemeClr val="tx2"/>
                </a:solidFill>
              </a:rPr>
              <a:pPr eaLnBrk="1" hangingPunct="1"/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0482" name="Object 4">
            <a:extLst>
              <a:ext uri="{FF2B5EF4-FFF2-40B4-BE49-F238E27FC236}">
                <a16:creationId xmlns:a16="http://schemas.microsoft.com/office/drawing/2014/main" id="{D06A0B37-C32B-4FB6-AFE7-77E5C2939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15678"/>
              </p:ext>
            </p:extLst>
          </p:nvPr>
        </p:nvGraphicFramePr>
        <p:xfrm>
          <a:off x="1060057" y="1041400"/>
          <a:ext cx="10071885" cy="441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405634" progId="Word.Document.8">
                  <p:embed/>
                </p:oleObj>
              </mc:Choice>
              <mc:Fallback>
                <p:oleObj name="Document" r:id="rId3" imgW="5486400" imgH="2405634" progId="Word.Document.8">
                  <p:embed/>
                  <p:pic>
                    <p:nvPicPr>
                      <p:cNvPr id="20482" name="Object 4">
                        <a:extLst>
                          <a:ext uri="{FF2B5EF4-FFF2-40B4-BE49-F238E27FC236}">
                            <a16:creationId xmlns:a16="http://schemas.microsoft.com/office/drawing/2014/main" id="{D06A0B37-C32B-4FB6-AFE7-77E5C2939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057" y="1041400"/>
                        <a:ext cx="10071885" cy="4414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FDDC511F-5504-49A7-96B9-91870CCA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EB7C896B-5DA3-4405-8221-B65F7423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5F35EF-E103-4FE8-A432-69043380D280}" type="slidenum">
              <a:rPr lang="en-GB" altLang="en-US">
                <a:solidFill>
                  <a:schemeClr val="tx2"/>
                </a:solidFill>
              </a:rPr>
              <a:pPr eaLnBrk="1" hangingPunct="1"/>
              <a:t>40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6866" name="Object 4">
            <a:extLst>
              <a:ext uri="{FF2B5EF4-FFF2-40B4-BE49-F238E27FC236}">
                <a16:creationId xmlns:a16="http://schemas.microsoft.com/office/drawing/2014/main" id="{36378C62-E336-40EC-BD61-2F56182CE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205246"/>
              </p:ext>
            </p:extLst>
          </p:nvPr>
        </p:nvGraphicFramePr>
        <p:xfrm>
          <a:off x="1432560" y="609601"/>
          <a:ext cx="8300584" cy="530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502914" progId="Word.Document.8">
                  <p:embed/>
                </p:oleObj>
              </mc:Choice>
              <mc:Fallback>
                <p:oleObj name="Document" r:id="rId3" imgW="5486400" imgH="3502914" progId="Word.Document.8">
                  <p:embed/>
                  <p:pic>
                    <p:nvPicPr>
                      <p:cNvPr id="36866" name="Object 4">
                        <a:extLst>
                          <a:ext uri="{FF2B5EF4-FFF2-40B4-BE49-F238E27FC236}">
                            <a16:creationId xmlns:a16="http://schemas.microsoft.com/office/drawing/2014/main" id="{36378C62-E336-40EC-BD61-2F56182CE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" y="609601"/>
                        <a:ext cx="8300584" cy="5301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B890C9-875E-8947-7CF0-0972907C329B}"/>
              </a:ext>
            </a:extLst>
          </p:cNvPr>
          <p:cNvSpPr txBox="1"/>
          <p:nvPr/>
        </p:nvSpPr>
        <p:spPr>
          <a:xfrm>
            <a:off x="3725702" y="590377"/>
            <a:ext cx="250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awalan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E1F38725-1FB5-4D0A-A9B1-B8D9A70F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3AF299D3-44C0-4027-AACD-CE4AFB05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CCC2B0-B9CD-4D18-8132-A8289270D749}" type="slidenum">
              <a:rPr lang="en-GB" altLang="en-US">
                <a:solidFill>
                  <a:schemeClr val="tx2"/>
                </a:solidFill>
              </a:rPr>
              <a:pPr eaLnBrk="1" hangingPunct="1"/>
              <a:t>41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7890" name="Object 4">
            <a:extLst>
              <a:ext uri="{FF2B5EF4-FFF2-40B4-BE49-F238E27FC236}">
                <a16:creationId xmlns:a16="http://schemas.microsoft.com/office/drawing/2014/main" id="{3BE3C565-B252-4D08-A508-7E35B75A5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47600"/>
              </p:ext>
            </p:extLst>
          </p:nvPr>
        </p:nvGraphicFramePr>
        <p:xfrm>
          <a:off x="563563" y="503238"/>
          <a:ext cx="873283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32205" imgH="3399965" progId="Word.Document.8">
                  <p:embed/>
                </p:oleObj>
              </mc:Choice>
              <mc:Fallback>
                <p:oleObj name="Document" r:id="rId3" imgW="5632205" imgH="3399965" progId="Word.Document.8">
                  <p:embed/>
                  <p:pic>
                    <p:nvPicPr>
                      <p:cNvPr id="37890" name="Object 4">
                        <a:extLst>
                          <a:ext uri="{FF2B5EF4-FFF2-40B4-BE49-F238E27FC236}">
                            <a16:creationId xmlns:a16="http://schemas.microsoft.com/office/drawing/2014/main" id="{3BE3C565-B252-4D08-A508-7E35B75A5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03238"/>
                        <a:ext cx="8732837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74A536-A21C-481D-8F70-2EAD2894FA88}"/>
              </a:ext>
            </a:extLst>
          </p:cNvPr>
          <p:cNvSpPr txBox="1"/>
          <p:nvPr/>
        </p:nvSpPr>
        <p:spPr>
          <a:xfrm>
            <a:off x="5151120" y="5679440"/>
            <a:ext cx="5811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Bagaimana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memperoleh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kode</a:t>
            </a:r>
            <a:r>
              <a:rPr lang="en-US" sz="2400" dirty="0">
                <a:solidFill>
                  <a:srgbClr val="FF0000"/>
                </a:solidFill>
              </a:rPr>
              <a:t> Huffman?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F68019-65BF-B32A-406A-B30BBD6C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628361-83F4-E209-18BF-BB38C577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5DC55-4F9D-B6D6-AD00-87E99F18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98" y="1788862"/>
            <a:ext cx="11435403" cy="3280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DC0F4-3976-728F-F184-774A83B4E066}"/>
              </a:ext>
            </a:extLst>
          </p:cNvPr>
          <p:cNvSpPr txBox="1"/>
          <p:nvPr/>
        </p:nvSpPr>
        <p:spPr>
          <a:xfrm>
            <a:off x="9421393" y="5158745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Rosen</a:t>
            </a:r>
          </a:p>
        </p:txBody>
      </p:sp>
    </p:spTree>
    <p:extLst>
      <p:ext uri="{BB962C8B-B14F-4D97-AF65-F5344CB8AC3E}">
        <p14:creationId xmlns:p14="http://schemas.microsoft.com/office/powerpoint/2010/main" val="361466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32448C26-6C14-4134-8AD0-6AA3666D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15882904-07B9-4F15-B059-CDFD4A97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1628D0-4E0A-4F55-B089-288DDD82781B}" type="slidenum">
              <a:rPr lang="en-GB" altLang="en-US">
                <a:solidFill>
                  <a:schemeClr val="tx2"/>
                </a:solidFill>
              </a:rPr>
              <a:pPr eaLnBrk="1" hangingPunct="1"/>
              <a:t>43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D30DCB1-3522-4ED5-938C-7287A622C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880" y="1242001"/>
            <a:ext cx="10556240" cy="5226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 err="1">
                <a:solidFill>
                  <a:srgbClr val="0B0A09"/>
                </a:solidFill>
              </a:rPr>
              <a:t>Algoritma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pembentukan</a:t>
            </a:r>
            <a:r>
              <a:rPr lang="en-US" altLang="en-US" dirty="0">
                <a:solidFill>
                  <a:srgbClr val="0B0A09"/>
                </a:solidFill>
              </a:rPr>
              <a:t> </a:t>
            </a:r>
            <a:r>
              <a:rPr lang="en-US" altLang="en-US" dirty="0" err="1">
                <a:solidFill>
                  <a:srgbClr val="0B0A09"/>
                </a:solidFill>
              </a:rPr>
              <a:t>kode</a:t>
            </a:r>
            <a:r>
              <a:rPr lang="en-US" altLang="en-US" dirty="0">
                <a:solidFill>
                  <a:srgbClr val="0B0A09"/>
                </a:solidFill>
              </a:rPr>
              <a:t> Huffman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t-IT" altLang="en-US" sz="2400" dirty="0">
                <a:solidFill>
                  <a:srgbClr val="0B0A09"/>
                </a:solidFill>
              </a:rPr>
              <a:t>Urutkan simbol berdasarkan peluangnya (atau jumlah kemunculan) dari kecil ke besar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t-IT" altLang="en-US" sz="2400" dirty="0">
                <a:solidFill>
                  <a:srgbClr val="0B0A09"/>
                </a:solidFill>
              </a:rPr>
              <a:t>Pilih dua simbol dengan peluang paling kecil (Pada contoh di atas simbol </a:t>
            </a:r>
            <a:r>
              <a:rPr lang="it-IT" altLang="en-US" sz="2400" i="1" dirty="0">
                <a:solidFill>
                  <a:srgbClr val="0B0A09"/>
                </a:solidFill>
              </a:rPr>
              <a:t>B</a:t>
            </a:r>
            <a:r>
              <a:rPr lang="it-IT" altLang="en-US" sz="2400" dirty="0">
                <a:solidFill>
                  <a:srgbClr val="0B0A09"/>
                </a:solidFill>
              </a:rPr>
              <a:t> dan </a:t>
            </a:r>
            <a:r>
              <a:rPr lang="it-IT" altLang="en-US" sz="2400" i="1" dirty="0">
                <a:solidFill>
                  <a:srgbClr val="0B0A09"/>
                </a:solidFill>
              </a:rPr>
              <a:t>D</a:t>
            </a:r>
            <a:r>
              <a:rPr lang="it-IT" altLang="en-US" sz="2400" dirty="0">
                <a:solidFill>
                  <a:srgbClr val="0B0A09"/>
                </a:solidFill>
              </a:rPr>
              <a:t>). Kedua simbol tadi dikombinasikan sebagai simpul orangtua. Simbol orangtua adalah gabungan (</a:t>
            </a:r>
            <a:r>
              <a:rPr lang="it-IT" altLang="en-US" sz="2400" i="1" dirty="0">
                <a:solidFill>
                  <a:srgbClr val="0B0A09"/>
                </a:solidFill>
              </a:rPr>
              <a:t>concatenation</a:t>
            </a:r>
            <a:r>
              <a:rPr lang="it-IT" altLang="en-US" sz="2400" dirty="0">
                <a:solidFill>
                  <a:srgbClr val="0B0A09"/>
                </a:solidFill>
              </a:rPr>
              <a:t>) dari kedua simbol tersebut. Peluang simbol hasil penggabungan  adalah jumlah peluang dari kedua simbol (Pada contoh di atas simbol </a:t>
            </a:r>
            <a:r>
              <a:rPr lang="it-IT" altLang="en-US" sz="2400" i="1" dirty="0">
                <a:solidFill>
                  <a:srgbClr val="0B0A09"/>
                </a:solidFill>
              </a:rPr>
              <a:t>B</a:t>
            </a:r>
            <a:r>
              <a:rPr lang="it-IT" altLang="en-US" sz="2400" dirty="0">
                <a:solidFill>
                  <a:srgbClr val="0B0A09"/>
                </a:solidFill>
              </a:rPr>
              <a:t> dan </a:t>
            </a:r>
            <a:r>
              <a:rPr lang="it-IT" altLang="en-US" sz="2400" i="1" dirty="0">
                <a:solidFill>
                  <a:srgbClr val="0B0A09"/>
                </a:solidFill>
              </a:rPr>
              <a:t>D</a:t>
            </a:r>
            <a:r>
              <a:rPr lang="it-IT" altLang="en-US" sz="2400" dirty="0">
                <a:solidFill>
                  <a:srgbClr val="0B0A09"/>
                </a:solidFill>
              </a:rPr>
              <a:t> digabung menjadi simbol </a:t>
            </a:r>
            <a:r>
              <a:rPr lang="it-IT" altLang="en-US" sz="2400" i="1" dirty="0">
                <a:solidFill>
                  <a:srgbClr val="0B0A09"/>
                </a:solidFill>
              </a:rPr>
              <a:t>BD</a:t>
            </a:r>
            <a:r>
              <a:rPr lang="it-IT" altLang="en-US" sz="2400" dirty="0">
                <a:solidFill>
                  <a:srgbClr val="0B0A09"/>
                </a:solidFill>
              </a:rPr>
              <a:t> dengan peluang 1/7 + 1/7 = 2/7).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Tempatkan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simbol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hasil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gabungan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sesuai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dalam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urutan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menaik</a:t>
            </a:r>
            <a:r>
              <a:rPr lang="en-US" altLang="en-US" sz="2400" dirty="0">
                <a:solidFill>
                  <a:srgbClr val="0B0A09"/>
                </a:solidFill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t-IT" altLang="en-US" sz="2400" dirty="0">
                <a:solidFill>
                  <a:srgbClr val="0B0A09"/>
                </a:solidFill>
              </a:rPr>
              <a:t>Selanjutnya, pilih dua simbol berikutnya, termasuk simbol baru, yang mempunyai peluang terkecil.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>
                <a:solidFill>
                  <a:srgbClr val="0B0A09"/>
                </a:solidFill>
              </a:rPr>
              <a:t>Ulangi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langkah</a:t>
            </a:r>
            <a:r>
              <a:rPr lang="en-US" altLang="en-US" sz="2400" dirty="0">
                <a:solidFill>
                  <a:srgbClr val="0B0A09"/>
                </a:solidFill>
              </a:rPr>
              <a:t> 3 </a:t>
            </a:r>
            <a:r>
              <a:rPr lang="en-US" altLang="en-US" sz="2400" dirty="0" err="1">
                <a:solidFill>
                  <a:srgbClr val="0B0A09"/>
                </a:solidFill>
              </a:rPr>
              <a:t>sampai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seluruh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simbol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habis</a:t>
            </a:r>
            <a:r>
              <a:rPr lang="en-US" altLang="en-US" sz="2400" dirty="0">
                <a:solidFill>
                  <a:srgbClr val="0B0A09"/>
                </a:solidFill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solidFill>
                  <a:srgbClr val="0B0A09"/>
                </a:solidFill>
              </a:rPr>
              <a:t>Beri label </a:t>
            </a:r>
            <a:r>
              <a:rPr lang="en-US" altLang="en-US" sz="2400" dirty="0" err="1">
                <a:solidFill>
                  <a:srgbClr val="0B0A09"/>
                </a:solidFill>
              </a:rPr>
              <a:t>secara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konsisten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sisi</a:t>
            </a:r>
            <a:r>
              <a:rPr lang="en-US" altLang="en-US" sz="2400" dirty="0">
                <a:solidFill>
                  <a:srgbClr val="0B0A09"/>
                </a:solidFill>
              </a:rPr>
              <a:t> kiri </a:t>
            </a:r>
            <a:r>
              <a:rPr lang="en-US" altLang="en-US" sz="2400" dirty="0" err="1">
                <a:solidFill>
                  <a:srgbClr val="0B0A09"/>
                </a:solidFill>
              </a:rPr>
              <a:t>dengan</a:t>
            </a:r>
            <a:r>
              <a:rPr lang="en-US" altLang="en-US" sz="2400" dirty="0">
                <a:solidFill>
                  <a:srgbClr val="0B0A09"/>
                </a:solidFill>
              </a:rPr>
              <a:t> 0 dan </a:t>
            </a:r>
            <a:r>
              <a:rPr lang="en-US" altLang="en-US" sz="2400" dirty="0" err="1">
                <a:solidFill>
                  <a:srgbClr val="0B0A09"/>
                </a:solidFill>
              </a:rPr>
              <a:t>sisi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kanan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dengan</a:t>
            </a:r>
            <a:r>
              <a:rPr lang="en-US" altLang="en-US" sz="2400" dirty="0">
                <a:solidFill>
                  <a:srgbClr val="0B0A09"/>
                </a:solidFill>
              </a:rPr>
              <a:t> 1 (</a:t>
            </a:r>
            <a:r>
              <a:rPr lang="en-US" altLang="en-US" sz="2400" dirty="0" err="1">
                <a:solidFill>
                  <a:srgbClr val="0B0A09"/>
                </a:solidFill>
              </a:rPr>
              <a:t>atau</a:t>
            </a:r>
            <a:r>
              <a:rPr lang="en-US" altLang="en-US" sz="2400" dirty="0">
                <a:solidFill>
                  <a:srgbClr val="0B0A09"/>
                </a:solidFill>
              </a:rPr>
              <a:t> 1 di kiri dan 0 </a:t>
            </a:r>
            <a:r>
              <a:rPr lang="en-US" altLang="en-US" sz="2400" dirty="0" err="1">
                <a:solidFill>
                  <a:srgbClr val="0B0A09"/>
                </a:solidFill>
              </a:rPr>
              <a:t>kanan</a:t>
            </a:r>
            <a:r>
              <a:rPr lang="en-US" altLang="en-US" sz="2400" dirty="0">
                <a:solidFill>
                  <a:srgbClr val="0B0A09"/>
                </a:solidFill>
              </a:rPr>
              <a:t>).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>
                <a:solidFill>
                  <a:srgbClr val="0B0A09"/>
                </a:solidFill>
              </a:rPr>
              <a:t>Lintasan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dari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akar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ke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daun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berisi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sisi-sisi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</a:rPr>
              <a:t> yang </a:t>
            </a:r>
            <a:r>
              <a:rPr lang="en-US" altLang="en-US" sz="2400" dirty="0" err="1">
                <a:solidFill>
                  <a:srgbClr val="0B0A09"/>
                </a:solidFill>
              </a:rPr>
              <a:t>deretan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labelnya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menyatakan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kode</a:t>
            </a:r>
            <a:r>
              <a:rPr lang="en-US" altLang="en-US" sz="2400" dirty="0">
                <a:solidFill>
                  <a:srgbClr val="0B0A09"/>
                </a:solidFill>
              </a:rPr>
              <a:t> Huffman </a:t>
            </a:r>
            <a:r>
              <a:rPr lang="en-US" altLang="en-US" sz="2400" dirty="0" err="1">
                <a:solidFill>
                  <a:srgbClr val="0B0A09"/>
                </a:solidFill>
              </a:rPr>
              <a:t>untuk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simbol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daun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tersebut</a:t>
            </a:r>
            <a:endParaRPr lang="en-US" altLang="en-US" sz="2400" dirty="0">
              <a:solidFill>
                <a:srgbClr val="0B0A09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B5A067-CA4E-303D-E3D7-6BD002EF3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880" y="389949"/>
            <a:ext cx="7772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Kompresi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Huffman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E8D85-717F-F4E7-55A3-406C7D3F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5837D7-375F-0596-119B-A90998873648}"/>
              </a:ext>
            </a:extLst>
          </p:cNvPr>
          <p:cNvSpPr/>
          <p:nvPr/>
        </p:nvSpPr>
        <p:spPr>
          <a:xfrm>
            <a:off x="1776296" y="760078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68537-1730-0918-79CB-7AAA8EFFBCF3}"/>
              </a:ext>
            </a:extLst>
          </p:cNvPr>
          <p:cNvSpPr/>
          <p:nvPr/>
        </p:nvSpPr>
        <p:spPr>
          <a:xfrm>
            <a:off x="3383886" y="772033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2FED1-37C4-9F61-7E5B-325EC0961ED1}"/>
              </a:ext>
            </a:extLst>
          </p:cNvPr>
          <p:cNvSpPr/>
          <p:nvPr/>
        </p:nvSpPr>
        <p:spPr>
          <a:xfrm>
            <a:off x="1776296" y="256707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209A1-DD34-6509-C53A-68DFA7906A21}"/>
              </a:ext>
            </a:extLst>
          </p:cNvPr>
          <p:cNvSpPr/>
          <p:nvPr/>
        </p:nvSpPr>
        <p:spPr>
          <a:xfrm>
            <a:off x="6808524" y="790301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2A9DE-8F26-91C4-1A19-DD5F755E8A12}"/>
              </a:ext>
            </a:extLst>
          </p:cNvPr>
          <p:cNvSpPr txBox="1"/>
          <p:nvPr/>
        </p:nvSpPr>
        <p:spPr>
          <a:xfrm>
            <a:off x="1030514" y="831272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212A0-9F66-2727-A4BA-6109101BEB09}"/>
              </a:ext>
            </a:extLst>
          </p:cNvPr>
          <p:cNvSpPr/>
          <p:nvPr/>
        </p:nvSpPr>
        <p:spPr>
          <a:xfrm>
            <a:off x="2673786" y="361350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16956-AA81-EB57-52B9-94F4D56BC143}"/>
              </a:ext>
            </a:extLst>
          </p:cNvPr>
          <p:cNvSpPr/>
          <p:nvPr/>
        </p:nvSpPr>
        <p:spPr>
          <a:xfrm>
            <a:off x="4149647" y="361350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64BBC-E426-995D-85F5-D4780591013F}"/>
              </a:ext>
            </a:extLst>
          </p:cNvPr>
          <p:cNvSpPr txBox="1"/>
          <p:nvPr/>
        </p:nvSpPr>
        <p:spPr>
          <a:xfrm flipH="1">
            <a:off x="8268858" y="817168"/>
            <a:ext cx="289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terurut</a:t>
            </a:r>
            <a:r>
              <a:rPr lang="en-US" sz="2000" dirty="0"/>
              <a:t> </a:t>
            </a:r>
            <a:r>
              <a:rPr lang="en-US" sz="2000" dirty="0" err="1"/>
              <a:t>membesar</a:t>
            </a:r>
            <a:r>
              <a:rPr lang="en-US" sz="2000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33CECB-CBBE-FE90-6BB1-31B7C6746B59}"/>
              </a:ext>
            </a:extLst>
          </p:cNvPr>
          <p:cNvSpPr/>
          <p:nvPr/>
        </p:nvSpPr>
        <p:spPr>
          <a:xfrm>
            <a:off x="3296800" y="2558699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3E672-11FD-A2B0-EF7D-1B88196A1D91}"/>
              </a:ext>
            </a:extLst>
          </p:cNvPr>
          <p:cNvSpPr/>
          <p:nvPr/>
        </p:nvSpPr>
        <p:spPr>
          <a:xfrm>
            <a:off x="4991475" y="2574041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287382-3363-7F69-893F-E0251A0E3F2B}"/>
              </a:ext>
            </a:extLst>
          </p:cNvPr>
          <p:cNvSpPr/>
          <p:nvPr/>
        </p:nvSpPr>
        <p:spPr>
          <a:xfrm>
            <a:off x="4991476" y="784966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3A89DC-32CC-0BDD-2C45-AAFE4F5EC961}"/>
              </a:ext>
            </a:extLst>
          </p:cNvPr>
          <p:cNvSpPr txBox="1"/>
          <p:nvPr/>
        </p:nvSpPr>
        <p:spPr>
          <a:xfrm>
            <a:off x="1054178" y="1671128"/>
            <a:ext cx="10600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2.   </a:t>
            </a:r>
            <a:r>
              <a:rPr lang="en-US" sz="2000" dirty="0" err="1"/>
              <a:t>Gabungkan</a:t>
            </a:r>
            <a:r>
              <a:rPr lang="en-US" sz="2000" dirty="0"/>
              <a:t> B dan D </a:t>
            </a:r>
            <a:r>
              <a:rPr lang="en-US" sz="2000" dirty="0" err="1"/>
              <a:t>menjadi</a:t>
            </a:r>
            <a:r>
              <a:rPr lang="en-US" sz="2000" dirty="0"/>
              <a:t> BD, </a:t>
            </a:r>
            <a:r>
              <a:rPr lang="en-US" sz="2000" dirty="0" err="1"/>
              <a:t>peluang</a:t>
            </a:r>
            <a:r>
              <a:rPr lang="en-US" sz="2000" dirty="0"/>
              <a:t> BD = 1/7 + 1/7  = 2/7, </a:t>
            </a:r>
            <a:r>
              <a:rPr lang="en-US" sz="2000" dirty="0" err="1"/>
              <a:t>tempatkan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BD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yang </a:t>
            </a:r>
            <a:r>
              <a:rPr lang="en-US" sz="2000" dirty="0" err="1"/>
              <a:t>terurut</a:t>
            </a:r>
            <a:r>
              <a:rPr lang="en-US" sz="2000" dirty="0"/>
              <a:t> </a:t>
            </a:r>
            <a:r>
              <a:rPr lang="en-US" sz="2000" dirty="0" err="1"/>
              <a:t>menaik</a:t>
            </a:r>
            <a:endParaRPr lang="en-US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8175C6-35E1-F8EE-A01B-3EDEB7B8FCDC}"/>
              </a:ext>
            </a:extLst>
          </p:cNvPr>
          <p:cNvCxnSpPr>
            <a:stCxn id="12" idx="2"/>
            <a:endCxn id="9" idx="0"/>
          </p:cNvCxnSpPr>
          <p:nvPr/>
        </p:nvCxnSpPr>
        <p:spPr>
          <a:xfrm flipH="1">
            <a:off x="3126698" y="3015899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CF8B99-E831-92F1-0C86-48EF5B5A1CFC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3836797" y="3015899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A3ACB5-FC5E-39C4-9C67-873AD4FFECB8}"/>
              </a:ext>
            </a:extLst>
          </p:cNvPr>
          <p:cNvSpPr txBox="1"/>
          <p:nvPr/>
        </p:nvSpPr>
        <p:spPr>
          <a:xfrm>
            <a:off x="1054177" y="4324510"/>
            <a:ext cx="5351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3.   </a:t>
            </a:r>
            <a:r>
              <a:rPr lang="en-US" sz="2000" dirty="0" err="1"/>
              <a:t>Gabungkan</a:t>
            </a:r>
            <a:r>
              <a:rPr lang="en-US" sz="2000" dirty="0"/>
              <a:t> C dan BD </a:t>
            </a:r>
            <a:r>
              <a:rPr lang="en-US" sz="2000" dirty="0" err="1"/>
              <a:t>menjadi</a:t>
            </a:r>
            <a:r>
              <a:rPr lang="en-US" sz="2000" dirty="0"/>
              <a:t> CBD, </a:t>
            </a:r>
            <a:r>
              <a:rPr lang="en-US" sz="2000" dirty="0" err="1"/>
              <a:t>peluang</a:t>
            </a:r>
            <a:r>
              <a:rPr lang="en-US" sz="2000" dirty="0"/>
              <a:t>  CBD  = 2/7 + 2/7  = 4/7, </a:t>
            </a:r>
            <a:r>
              <a:rPr lang="en-US" sz="2000" dirty="0" err="1"/>
              <a:t>tempatkan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CBD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yang </a:t>
            </a:r>
            <a:r>
              <a:rPr lang="en-US" sz="2000" dirty="0" err="1"/>
              <a:t>terurut</a:t>
            </a:r>
            <a:r>
              <a:rPr lang="en-US" sz="2000" dirty="0"/>
              <a:t> </a:t>
            </a:r>
            <a:r>
              <a:rPr lang="en-US" sz="2000" dirty="0" err="1"/>
              <a:t>menaik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2052F1-59DA-5D6C-BDD0-B74DE4430ACC}"/>
              </a:ext>
            </a:extLst>
          </p:cNvPr>
          <p:cNvSpPr/>
          <p:nvPr/>
        </p:nvSpPr>
        <p:spPr>
          <a:xfrm>
            <a:off x="7714347" y="5291408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92E6FE-196E-FBFD-7032-D58DAE31788D}"/>
              </a:ext>
            </a:extLst>
          </p:cNvPr>
          <p:cNvSpPr/>
          <p:nvPr/>
        </p:nvSpPr>
        <p:spPr>
          <a:xfrm>
            <a:off x="8611837" y="6337836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8FD6CC-33F3-14A1-F793-F4FBB6CA22DB}"/>
              </a:ext>
            </a:extLst>
          </p:cNvPr>
          <p:cNvSpPr/>
          <p:nvPr/>
        </p:nvSpPr>
        <p:spPr>
          <a:xfrm>
            <a:off x="10087698" y="6337836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E78CEE-4765-27EA-9B7C-C0E6368FF292}"/>
              </a:ext>
            </a:extLst>
          </p:cNvPr>
          <p:cNvSpPr/>
          <p:nvPr/>
        </p:nvSpPr>
        <p:spPr>
          <a:xfrm>
            <a:off x="9234851" y="5283033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40DE88-D6E6-AE7E-B70A-B70656554D47}"/>
              </a:ext>
            </a:extLst>
          </p:cNvPr>
          <p:cNvCxnSpPr>
            <a:stCxn id="39" idx="2"/>
            <a:endCxn id="37" idx="0"/>
          </p:cNvCxnSpPr>
          <p:nvPr/>
        </p:nvCxnSpPr>
        <p:spPr>
          <a:xfrm flipH="1">
            <a:off x="9064749" y="5740233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C22073-2411-A3CF-3BEB-83BC5BAFF2D5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>
            <a:off x="9774848" y="5740233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CDC4549-29C8-6C76-1BBB-8223C2869EF2}"/>
              </a:ext>
            </a:extLst>
          </p:cNvPr>
          <p:cNvSpPr/>
          <p:nvPr/>
        </p:nvSpPr>
        <p:spPr>
          <a:xfrm>
            <a:off x="8364209" y="4377008"/>
            <a:ext cx="1410639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CBD (4/7)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25D5EA-BAA5-F667-6A4E-461A82ACB785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8167259" y="4838109"/>
            <a:ext cx="904549" cy="453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57EEEB-9CFE-3FDD-FBB6-97C6D5052583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9071808" y="4880609"/>
            <a:ext cx="703040" cy="402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0D73DEB-0AF0-3266-D6E3-BB4167906146}"/>
              </a:ext>
            </a:extLst>
          </p:cNvPr>
          <p:cNvSpPr/>
          <p:nvPr/>
        </p:nvSpPr>
        <p:spPr>
          <a:xfrm>
            <a:off x="6945296" y="4377008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955427-62C9-32CE-D413-54B2001C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4106604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07AB6-8206-FD5C-7CCA-016869C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E3306-F462-FA2A-20E5-4A89F0E7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6289F-5F1D-DA0A-46CD-13E5315437EC}"/>
              </a:ext>
            </a:extLst>
          </p:cNvPr>
          <p:cNvSpPr txBox="1"/>
          <p:nvPr/>
        </p:nvSpPr>
        <p:spPr>
          <a:xfrm>
            <a:off x="820234" y="438741"/>
            <a:ext cx="978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3.   </a:t>
            </a:r>
            <a:r>
              <a:rPr lang="en-US" sz="2000" dirty="0" err="1"/>
              <a:t>Gabungkan</a:t>
            </a:r>
            <a:r>
              <a:rPr lang="en-US" sz="2000" dirty="0"/>
              <a:t> A dan CBD </a:t>
            </a:r>
            <a:r>
              <a:rPr lang="en-US" sz="2000" dirty="0" err="1"/>
              <a:t>menjadi</a:t>
            </a:r>
            <a:r>
              <a:rPr lang="en-US" sz="2000" dirty="0"/>
              <a:t> ACBD, </a:t>
            </a:r>
            <a:r>
              <a:rPr lang="en-US" sz="2000" dirty="0" err="1"/>
              <a:t>peluang</a:t>
            </a:r>
            <a:r>
              <a:rPr lang="en-US" sz="2000" dirty="0"/>
              <a:t>  CCBD  = 3/7 + 4/7  = 7/7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FB7EAE6-04FB-8F67-D27C-E0F6599992D2}"/>
              </a:ext>
            </a:extLst>
          </p:cNvPr>
          <p:cNvSpPr txBox="1">
            <a:spLocks/>
          </p:cNvSpPr>
          <p:nvPr/>
        </p:nvSpPr>
        <p:spPr>
          <a:xfrm>
            <a:off x="5250992" y="4068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91B419-9A56-7B55-A3B5-5D97F65863C4}"/>
              </a:ext>
            </a:extLst>
          </p:cNvPr>
          <p:cNvSpPr/>
          <p:nvPr/>
        </p:nvSpPr>
        <p:spPr>
          <a:xfrm>
            <a:off x="4354739" y="300341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908F5-8B10-7E6A-4754-0DB817C26593}"/>
              </a:ext>
            </a:extLst>
          </p:cNvPr>
          <p:cNvSpPr/>
          <p:nvPr/>
        </p:nvSpPr>
        <p:spPr>
          <a:xfrm>
            <a:off x="5252229" y="404984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0D942-AC8B-0914-D002-62D71709DB01}"/>
              </a:ext>
            </a:extLst>
          </p:cNvPr>
          <p:cNvSpPr/>
          <p:nvPr/>
        </p:nvSpPr>
        <p:spPr>
          <a:xfrm>
            <a:off x="6728090" y="404984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0409E1-7B36-2F08-E10A-A170145D192C}"/>
              </a:ext>
            </a:extLst>
          </p:cNvPr>
          <p:cNvSpPr/>
          <p:nvPr/>
        </p:nvSpPr>
        <p:spPr>
          <a:xfrm>
            <a:off x="5875243" y="2995039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A9E873-7319-B038-A57B-467069FD66F0}"/>
              </a:ext>
            </a:extLst>
          </p:cNvPr>
          <p:cNvCxnSpPr>
            <a:stCxn id="11" idx="2"/>
            <a:endCxn id="9" idx="0"/>
          </p:cNvCxnSpPr>
          <p:nvPr/>
        </p:nvCxnSpPr>
        <p:spPr>
          <a:xfrm flipH="1">
            <a:off x="5705141" y="3452239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1E3C0-B16B-4A4C-4871-29162967D11C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6415240" y="3452239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D6E9E3-0C17-5C85-B013-00C64107B926}"/>
              </a:ext>
            </a:extLst>
          </p:cNvPr>
          <p:cNvSpPr/>
          <p:nvPr/>
        </p:nvSpPr>
        <p:spPr>
          <a:xfrm>
            <a:off x="5004601" y="2089014"/>
            <a:ext cx="1410639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CBD (4/7)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597030-0EF0-04F8-B7CC-E6F2CE4A6E24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807651" y="2550115"/>
            <a:ext cx="904549" cy="453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87A34B-B956-A785-5FE7-7452249E6967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>
            <a:off x="5709921" y="2546214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2EAF1-9D10-3877-C972-E0BB1D2A6198}"/>
              </a:ext>
            </a:extLst>
          </p:cNvPr>
          <p:cNvSpPr/>
          <p:nvPr/>
        </p:nvSpPr>
        <p:spPr>
          <a:xfrm>
            <a:off x="3585688" y="208901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C6232F-D66F-59CA-94A1-180A893B7CD0}"/>
              </a:ext>
            </a:extLst>
          </p:cNvPr>
          <p:cNvSpPr/>
          <p:nvPr/>
        </p:nvSpPr>
        <p:spPr>
          <a:xfrm>
            <a:off x="4132449" y="1182989"/>
            <a:ext cx="1350402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ACBD (7/7)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C93CC3-7BB8-6EE9-4576-3DB153C52B85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038600" y="1625461"/>
            <a:ext cx="768413" cy="463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EE9E3-29E9-505A-0C22-EAD6A3B3586E}"/>
              </a:ext>
            </a:extLst>
          </p:cNvPr>
          <p:cNvCxnSpPr>
            <a:cxnSpLocks/>
          </p:cNvCxnSpPr>
          <p:nvPr/>
        </p:nvCxnSpPr>
        <p:spPr>
          <a:xfrm>
            <a:off x="4748056" y="1624288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B20574-8410-EC20-527F-06131A544888}"/>
              </a:ext>
            </a:extLst>
          </p:cNvPr>
          <p:cNvSpPr txBox="1"/>
          <p:nvPr/>
        </p:nvSpPr>
        <p:spPr>
          <a:xfrm>
            <a:off x="983277" y="5175053"/>
            <a:ext cx="978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4.  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habis</a:t>
            </a:r>
            <a:r>
              <a:rPr lang="en-US" sz="2000" dirty="0"/>
              <a:t>. Stop. </a:t>
            </a:r>
            <a:r>
              <a:rPr lang="en-US" sz="2000" dirty="0" err="1"/>
              <a:t>Pohon</a:t>
            </a:r>
            <a:r>
              <a:rPr lang="en-US" sz="2000" dirty="0"/>
              <a:t> Huffman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terbentuk</a:t>
            </a:r>
            <a:r>
              <a:rPr lang="en-US" sz="2000" dirty="0"/>
              <a:t>. </a:t>
            </a: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Langkah 5. </a:t>
            </a:r>
          </a:p>
        </p:txBody>
      </p:sp>
    </p:spTree>
    <p:extLst>
      <p:ext uri="{BB962C8B-B14F-4D97-AF65-F5344CB8AC3E}">
        <p14:creationId xmlns:p14="http://schemas.microsoft.com/office/powerpoint/2010/main" val="1439892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9F5F8-F326-2438-9F06-940E081A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435AB-4592-60B3-C5FA-02631AA0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8C66E-680B-FF00-9E34-88F9F584BBD1}"/>
              </a:ext>
            </a:extLst>
          </p:cNvPr>
          <p:cNvSpPr txBox="1"/>
          <p:nvPr/>
        </p:nvSpPr>
        <p:spPr>
          <a:xfrm>
            <a:off x="838134" y="690139"/>
            <a:ext cx="978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5.   Sisi-</a:t>
            </a:r>
            <a:r>
              <a:rPr lang="en-US" sz="2000" dirty="0" err="1"/>
              <a:t>sisi</a:t>
            </a:r>
            <a:r>
              <a:rPr lang="en-US" sz="2000" dirty="0"/>
              <a:t> kiri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pohon</a:t>
            </a:r>
            <a:r>
              <a:rPr lang="en-US" sz="2000" dirty="0"/>
              <a:t> Huffman </a:t>
            </a:r>
            <a:r>
              <a:rPr lang="en-US" sz="2000" dirty="0" err="1"/>
              <a:t>diberi</a:t>
            </a:r>
            <a:r>
              <a:rPr lang="en-US" sz="2000" dirty="0"/>
              <a:t> label 0, </a:t>
            </a:r>
            <a:r>
              <a:rPr lang="en-US" sz="2000" dirty="0" err="1"/>
              <a:t>sisi-sisi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label 1.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A85A0E1-53C3-1365-0163-6666A6548245}"/>
              </a:ext>
            </a:extLst>
          </p:cNvPr>
          <p:cNvSpPr txBox="1">
            <a:spLocks/>
          </p:cNvSpPr>
          <p:nvPr/>
        </p:nvSpPr>
        <p:spPr>
          <a:xfrm>
            <a:off x="5157143" y="42134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966F83-81C5-FCA4-B715-54BA33664201}"/>
              </a:ext>
            </a:extLst>
          </p:cNvPr>
          <p:cNvSpPr/>
          <p:nvPr/>
        </p:nvSpPr>
        <p:spPr>
          <a:xfrm>
            <a:off x="4260890" y="3148557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A1441-DEE5-3F4B-E664-54ADFD58E3A9}"/>
              </a:ext>
            </a:extLst>
          </p:cNvPr>
          <p:cNvSpPr/>
          <p:nvPr/>
        </p:nvSpPr>
        <p:spPr>
          <a:xfrm>
            <a:off x="5158380" y="4194985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7C8F4-7030-43A9-3AFF-5C5580EFA23F}"/>
              </a:ext>
            </a:extLst>
          </p:cNvPr>
          <p:cNvSpPr/>
          <p:nvPr/>
        </p:nvSpPr>
        <p:spPr>
          <a:xfrm>
            <a:off x="6634241" y="4194985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2695D-C56F-5BA2-ABE6-B5916E8904CA}"/>
              </a:ext>
            </a:extLst>
          </p:cNvPr>
          <p:cNvSpPr/>
          <p:nvPr/>
        </p:nvSpPr>
        <p:spPr>
          <a:xfrm>
            <a:off x="5781394" y="3140182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29A10D-AA18-63DE-5827-5728A3DF31A5}"/>
              </a:ext>
            </a:extLst>
          </p:cNvPr>
          <p:cNvCxnSpPr>
            <a:stCxn id="11" idx="2"/>
            <a:endCxn id="9" idx="0"/>
          </p:cNvCxnSpPr>
          <p:nvPr/>
        </p:nvCxnSpPr>
        <p:spPr>
          <a:xfrm flipH="1">
            <a:off x="5611292" y="3597382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5F4B6-1E0F-BC7D-C6FB-4E208CCD6300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6321391" y="3597382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F0145B-2CA8-D2EA-FBF5-0838D8806456}"/>
              </a:ext>
            </a:extLst>
          </p:cNvPr>
          <p:cNvSpPr/>
          <p:nvPr/>
        </p:nvSpPr>
        <p:spPr>
          <a:xfrm>
            <a:off x="4910752" y="2234157"/>
            <a:ext cx="1410639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CBD (4/7)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D135A6-AE10-21AD-40BA-C150B686BC61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713802" y="2695258"/>
            <a:ext cx="904549" cy="453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71B7E6-E60C-38E5-8D7E-2FED1C753155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>
            <a:off x="5616072" y="2691357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150CB10-4A78-2BA0-B11D-FB9F2C78446A}"/>
              </a:ext>
            </a:extLst>
          </p:cNvPr>
          <p:cNvSpPr/>
          <p:nvPr/>
        </p:nvSpPr>
        <p:spPr>
          <a:xfrm>
            <a:off x="3491839" y="2234157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E7E042-0504-77E4-A635-360E086CEFC3}"/>
              </a:ext>
            </a:extLst>
          </p:cNvPr>
          <p:cNvSpPr/>
          <p:nvPr/>
        </p:nvSpPr>
        <p:spPr>
          <a:xfrm>
            <a:off x="4038600" y="1328132"/>
            <a:ext cx="1350402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ACBD (7/7)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86222E-6CAC-ABB4-20AC-4BF7048B7E61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944751" y="1770604"/>
            <a:ext cx="768413" cy="463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322AF9-F43D-8A9C-10A7-FF382A71A3DC}"/>
              </a:ext>
            </a:extLst>
          </p:cNvPr>
          <p:cNvCxnSpPr>
            <a:cxnSpLocks/>
          </p:cNvCxnSpPr>
          <p:nvPr/>
        </p:nvCxnSpPr>
        <p:spPr>
          <a:xfrm>
            <a:off x="4654207" y="1769431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0EEE68-5674-443D-4C07-DDA8A5343CA2}"/>
              </a:ext>
            </a:extLst>
          </p:cNvPr>
          <p:cNvSpPr txBox="1"/>
          <p:nvPr/>
        </p:nvSpPr>
        <p:spPr>
          <a:xfrm>
            <a:off x="3997793" y="1799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A38B45-BC26-1199-3B22-0467378E43EE}"/>
              </a:ext>
            </a:extLst>
          </p:cNvPr>
          <p:cNvSpPr txBox="1"/>
          <p:nvPr/>
        </p:nvSpPr>
        <p:spPr>
          <a:xfrm>
            <a:off x="5120934" y="1806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BDA595-8386-C8C9-AA17-D4CD3CE89667}"/>
              </a:ext>
            </a:extLst>
          </p:cNvPr>
          <p:cNvSpPr txBox="1"/>
          <p:nvPr/>
        </p:nvSpPr>
        <p:spPr>
          <a:xfrm>
            <a:off x="4863251" y="2678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4DBF31-84C6-F012-DE3C-DF9C923D0EF7}"/>
              </a:ext>
            </a:extLst>
          </p:cNvPr>
          <p:cNvSpPr txBox="1"/>
          <p:nvPr/>
        </p:nvSpPr>
        <p:spPr>
          <a:xfrm>
            <a:off x="5561988" y="3752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A5DAE-555B-897C-AD6D-E44C13A0CD94}"/>
              </a:ext>
            </a:extLst>
          </p:cNvPr>
          <p:cNvSpPr txBox="1"/>
          <p:nvPr/>
        </p:nvSpPr>
        <p:spPr>
          <a:xfrm>
            <a:off x="6045735" y="27072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252513-551A-2235-EC58-00C2BE315749}"/>
              </a:ext>
            </a:extLst>
          </p:cNvPr>
          <p:cNvSpPr txBox="1"/>
          <p:nvPr/>
        </p:nvSpPr>
        <p:spPr>
          <a:xfrm>
            <a:off x="6774303" y="37249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191764-EFEF-AA28-A29C-936D58A4A2F1}"/>
              </a:ext>
            </a:extLst>
          </p:cNvPr>
          <p:cNvSpPr txBox="1"/>
          <p:nvPr/>
        </p:nvSpPr>
        <p:spPr>
          <a:xfrm>
            <a:off x="820865" y="4938783"/>
            <a:ext cx="978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2000" dirty="0"/>
              <a:t>6.   Traversal </a:t>
            </a:r>
            <a:r>
              <a:rPr lang="en-US" sz="2000" dirty="0" err="1"/>
              <a:t>pohon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r>
              <a:rPr lang="en-US" sz="2000" dirty="0"/>
              <a:t>. </a:t>
            </a:r>
            <a:r>
              <a:rPr lang="en-US" sz="2000" dirty="0" err="1"/>
              <a:t>Lintasan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r>
              <a:rPr lang="en-US" sz="2000" dirty="0"/>
              <a:t> 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bit yang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/>
              <a:t>kode</a:t>
            </a:r>
            <a:r>
              <a:rPr lang="en-US" sz="2000" dirty="0"/>
              <a:t> Huffman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r>
              <a:rPr lang="en-US" sz="2000" dirty="0"/>
              <a:t>.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4DC776A8-53ED-0672-B1AD-C9F6F2121770}"/>
              </a:ext>
            </a:extLst>
          </p:cNvPr>
          <p:cNvSpPr txBox="1">
            <a:spLocks noChangeArrowheads="1"/>
          </p:cNvSpPr>
          <p:nvPr/>
        </p:nvSpPr>
        <p:spPr>
          <a:xfrm>
            <a:off x="2450922" y="5796093"/>
            <a:ext cx="6334857" cy="6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Kode Huffman: A = 0, C = 10, B = 110, D = 111</a:t>
            </a:r>
          </a:p>
        </p:txBody>
      </p:sp>
    </p:spTree>
    <p:extLst>
      <p:ext uri="{BB962C8B-B14F-4D97-AF65-F5344CB8AC3E}">
        <p14:creationId xmlns:p14="http://schemas.microsoft.com/office/powerpoint/2010/main" val="1760256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12C807CB-66D9-4D1B-8612-BD9CAAA0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54275" name="Slide Number Placeholder 5">
            <a:extLst>
              <a:ext uri="{FF2B5EF4-FFF2-40B4-BE49-F238E27FC236}">
                <a16:creationId xmlns:a16="http://schemas.microsoft.com/office/drawing/2014/main" id="{77A70E34-A1E8-44CB-80B9-421338EA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16F31E-ACDC-43CF-8FF5-965CC88F749F}" type="slidenum">
              <a:rPr lang="en-GB" altLang="en-US">
                <a:solidFill>
                  <a:schemeClr val="tx2"/>
                </a:solidFill>
              </a:rPr>
              <a:pPr eaLnBrk="1" hangingPunct="1"/>
              <a:t>47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97434B7-5109-4EEA-9D71-CA0DA31F0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2202" y="4751655"/>
            <a:ext cx="6334857" cy="6540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</a:rPr>
              <a:t>Kode</a:t>
            </a:r>
            <a:r>
              <a:rPr lang="en-US" altLang="en-US" sz="2000" dirty="0">
                <a:solidFill>
                  <a:srgbClr val="FF0000"/>
                </a:solidFill>
              </a:rPr>
              <a:t> Huffman: A = 0, C = 10, B = 110, D = 111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4654B-696E-4131-B34B-2759A08C104C}"/>
              </a:ext>
            </a:extLst>
          </p:cNvPr>
          <p:cNvSpPr txBox="1"/>
          <p:nvPr/>
        </p:nvSpPr>
        <p:spPr>
          <a:xfrm>
            <a:off x="5562406" y="619760"/>
            <a:ext cx="57913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Encoding: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Kodekan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tadi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kode</a:t>
            </a:r>
            <a:r>
              <a:rPr lang="en-US" sz="2000" dirty="0"/>
              <a:t> Huffman: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Contoh</a:t>
            </a:r>
            <a:r>
              <a:rPr lang="en-US" sz="2000" dirty="0"/>
              <a:t>: ABACCDA = 0110010101110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3B81B-6711-49E1-B905-DC3004B43CAD}"/>
              </a:ext>
            </a:extLst>
          </p:cNvPr>
          <p:cNvSpPr txBox="1"/>
          <p:nvPr/>
        </p:nvSpPr>
        <p:spPr>
          <a:xfrm>
            <a:off x="6035699" y="2718613"/>
            <a:ext cx="61563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Decoding: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Baca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Mulai</a:t>
            </a:r>
            <a:r>
              <a:rPr lang="en-US" sz="2000" dirty="0"/>
              <a:t> traversal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Baca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dan traversal </a:t>
            </a:r>
            <a:r>
              <a:rPr lang="en-US" sz="2000" dirty="0" err="1"/>
              <a:t>sisi</a:t>
            </a:r>
            <a:r>
              <a:rPr lang="en-US" sz="2000" dirty="0"/>
              <a:t> yang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bersesuaian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ketemu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r>
              <a:rPr lang="en-US" sz="2000" dirty="0"/>
              <a:t>. </a:t>
            </a:r>
            <a:r>
              <a:rPr lang="en-US" sz="2000" dirty="0" err="1"/>
              <a:t>Kodekan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err="1"/>
              <a:t>barisan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dibaca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daun</a:t>
            </a: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Baca </a:t>
            </a:r>
            <a:r>
              <a:rPr lang="en-US" sz="2000" dirty="0" err="1"/>
              <a:t>simbol</a:t>
            </a:r>
            <a:r>
              <a:rPr lang="en-US" sz="2000" dirty="0"/>
              <a:t> </a:t>
            </a:r>
            <a:r>
              <a:rPr lang="en-US" sz="2000" dirty="0" err="1"/>
              <a:t>biner</a:t>
            </a:r>
            <a:r>
              <a:rPr lang="en-US" sz="2000" dirty="0"/>
              <a:t> </a:t>
            </a:r>
            <a:r>
              <a:rPr lang="en-US" sz="2000" dirty="0" err="1"/>
              <a:t>berikutnya</a:t>
            </a:r>
            <a:r>
              <a:rPr lang="en-US" sz="2000" dirty="0"/>
              <a:t> dan </a:t>
            </a:r>
            <a:r>
              <a:rPr lang="en-US" sz="2000" dirty="0" err="1"/>
              <a:t>ulangi</a:t>
            </a:r>
            <a:r>
              <a:rPr lang="en-US" sz="2000" dirty="0"/>
              <a:t> traversal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akar</a:t>
            </a:r>
            <a:r>
              <a:rPr lang="en-US" sz="2000" dirty="0"/>
              <a:t>. </a:t>
            </a:r>
            <a:r>
              <a:rPr lang="en-US" sz="2000" dirty="0" err="1"/>
              <a:t>Ulangi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4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err="1"/>
              <a:t>biner</a:t>
            </a:r>
            <a:r>
              <a:rPr lang="en-US" sz="2000" dirty="0"/>
              <a:t> </a:t>
            </a:r>
            <a:r>
              <a:rPr lang="en-US" sz="2000" dirty="0" err="1"/>
              <a:t>habis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712F6077-0E22-95DC-459A-BA4E0D3D880A}"/>
              </a:ext>
            </a:extLst>
          </p:cNvPr>
          <p:cNvSpPr txBox="1">
            <a:spLocks/>
          </p:cNvSpPr>
          <p:nvPr/>
        </p:nvSpPr>
        <p:spPr>
          <a:xfrm>
            <a:off x="2601039" y="39758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AD5A2A-A937-0DCA-6CBE-A4119E01D68D}"/>
              </a:ext>
            </a:extLst>
          </p:cNvPr>
          <p:cNvSpPr/>
          <p:nvPr/>
        </p:nvSpPr>
        <p:spPr>
          <a:xfrm>
            <a:off x="1704786" y="291087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 (2/7)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F62FD6-9CEA-51D3-3BE6-9F97369F3368}"/>
              </a:ext>
            </a:extLst>
          </p:cNvPr>
          <p:cNvSpPr/>
          <p:nvPr/>
        </p:nvSpPr>
        <p:spPr>
          <a:xfrm>
            <a:off x="2602276" y="395730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 (1/7)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2187CB-6511-EF09-D398-B1BC8E1BCE1D}"/>
              </a:ext>
            </a:extLst>
          </p:cNvPr>
          <p:cNvSpPr/>
          <p:nvPr/>
        </p:nvSpPr>
        <p:spPr>
          <a:xfrm>
            <a:off x="4078137" y="3957302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 (1/7)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4905F9-4A8C-530E-B4FA-0B0FA018DE26}"/>
              </a:ext>
            </a:extLst>
          </p:cNvPr>
          <p:cNvSpPr/>
          <p:nvPr/>
        </p:nvSpPr>
        <p:spPr>
          <a:xfrm>
            <a:off x="3225290" y="2902499"/>
            <a:ext cx="1079994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 (2/7)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EA59BF-BBD2-F805-0746-486B8230CBF1}"/>
              </a:ext>
            </a:extLst>
          </p:cNvPr>
          <p:cNvCxnSpPr>
            <a:stCxn id="32" idx="2"/>
            <a:endCxn id="30" idx="0"/>
          </p:cNvCxnSpPr>
          <p:nvPr/>
        </p:nvCxnSpPr>
        <p:spPr>
          <a:xfrm flipH="1">
            <a:off x="3055188" y="3359699"/>
            <a:ext cx="710099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8D7195-9DD1-1965-E75D-6F41EF9EEF67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>
            <a:off x="3765287" y="3359699"/>
            <a:ext cx="765762" cy="597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08C8FA3-435B-27BF-24A9-6C62F852EF56}"/>
              </a:ext>
            </a:extLst>
          </p:cNvPr>
          <p:cNvSpPr/>
          <p:nvPr/>
        </p:nvSpPr>
        <p:spPr>
          <a:xfrm>
            <a:off x="2354648" y="1996474"/>
            <a:ext cx="1410639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CBD (4/7)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8171FF-D6E3-CF96-E08B-CDA073C286FB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2157698" y="2457575"/>
            <a:ext cx="904549" cy="453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8FA40C-47A3-27B2-F8A4-3E82DC73FEC2}"/>
              </a:ext>
            </a:extLst>
          </p:cNvPr>
          <p:cNvCxnSpPr>
            <a:cxnSpLocks/>
            <a:stCxn id="35" idx="2"/>
            <a:endCxn id="32" idx="0"/>
          </p:cNvCxnSpPr>
          <p:nvPr/>
        </p:nvCxnSpPr>
        <p:spPr>
          <a:xfrm>
            <a:off x="3059968" y="2453674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8391BB0-81D2-313E-0B78-CDD41E548E45}"/>
              </a:ext>
            </a:extLst>
          </p:cNvPr>
          <p:cNvSpPr/>
          <p:nvPr/>
        </p:nvSpPr>
        <p:spPr>
          <a:xfrm>
            <a:off x="935735" y="1996474"/>
            <a:ext cx="905823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(3/7)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C74A9E-72F6-5F7B-446A-9984DC6189E9}"/>
              </a:ext>
            </a:extLst>
          </p:cNvPr>
          <p:cNvSpPr/>
          <p:nvPr/>
        </p:nvSpPr>
        <p:spPr>
          <a:xfrm>
            <a:off x="1482496" y="1090449"/>
            <a:ext cx="1350402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ACBD (7/7)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32AE0CB-C5DE-7C7F-CFB6-428658CAA85A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1388647" y="1532921"/>
            <a:ext cx="768413" cy="463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DBDE22-11C9-32E2-CA83-F0604106BA3E}"/>
              </a:ext>
            </a:extLst>
          </p:cNvPr>
          <p:cNvCxnSpPr>
            <a:cxnSpLocks/>
          </p:cNvCxnSpPr>
          <p:nvPr/>
        </p:nvCxnSpPr>
        <p:spPr>
          <a:xfrm>
            <a:off x="2098103" y="1531748"/>
            <a:ext cx="705319" cy="44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88C440C-3C1F-0FC7-E546-DB0CF04171A6}"/>
              </a:ext>
            </a:extLst>
          </p:cNvPr>
          <p:cNvSpPr txBox="1"/>
          <p:nvPr/>
        </p:nvSpPr>
        <p:spPr>
          <a:xfrm>
            <a:off x="1441689" y="15620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CDBE33-D230-C04D-8A65-3E8BF50765F9}"/>
              </a:ext>
            </a:extLst>
          </p:cNvPr>
          <p:cNvSpPr txBox="1"/>
          <p:nvPr/>
        </p:nvSpPr>
        <p:spPr>
          <a:xfrm>
            <a:off x="2564830" y="1569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57B1F-70D3-A684-154B-300FA456357C}"/>
              </a:ext>
            </a:extLst>
          </p:cNvPr>
          <p:cNvSpPr txBox="1"/>
          <p:nvPr/>
        </p:nvSpPr>
        <p:spPr>
          <a:xfrm>
            <a:off x="2307147" y="24404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F41A91-1C03-1286-A05A-05EBEC6FE018}"/>
              </a:ext>
            </a:extLst>
          </p:cNvPr>
          <p:cNvSpPr txBox="1"/>
          <p:nvPr/>
        </p:nvSpPr>
        <p:spPr>
          <a:xfrm>
            <a:off x="3005884" y="3514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771169-784B-A27C-4A0E-EE9B4A4F7262}"/>
              </a:ext>
            </a:extLst>
          </p:cNvPr>
          <p:cNvSpPr txBox="1"/>
          <p:nvPr/>
        </p:nvSpPr>
        <p:spPr>
          <a:xfrm>
            <a:off x="3489631" y="2469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857540-2060-DF7E-1425-7F54F3C04B17}"/>
              </a:ext>
            </a:extLst>
          </p:cNvPr>
          <p:cNvSpPr txBox="1"/>
          <p:nvPr/>
        </p:nvSpPr>
        <p:spPr>
          <a:xfrm>
            <a:off x="4218199" y="34872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185C-FF55-4837-9513-FA0BEE31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320"/>
            <a:ext cx="10515600" cy="539464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2</a:t>
            </a:r>
            <a:r>
              <a:rPr lang="en-US" dirty="0"/>
              <a:t>: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a, b, c, d, e, dan f . </a:t>
            </a:r>
            <a:r>
              <a:rPr lang="en-US" dirty="0" err="1"/>
              <a:t>Peluang</a:t>
            </a:r>
            <a:r>
              <a:rPr lang="en-US" dirty="0"/>
              <a:t> 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Huffman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0A2AA-2E05-489E-BE3F-CECFD672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89E3D-6635-4238-AF0D-E69CCA4F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54BA6-4D62-4479-8DDC-679DFF02A334}"/>
              </a:ext>
            </a:extLst>
          </p:cNvPr>
          <p:cNvSpPr/>
          <p:nvPr/>
        </p:nvSpPr>
        <p:spPr>
          <a:xfrm>
            <a:off x="1087120" y="2060624"/>
            <a:ext cx="10017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	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	   	</a:t>
            </a:r>
            <a:r>
              <a:rPr lang="en-US" altLang="en-US" sz="2400" i="1" dirty="0"/>
              <a:t>a	  b	 c	 d	 e	f</a:t>
            </a:r>
            <a:endParaRPr lang="en-US" altLang="en-US" sz="2400" dirty="0"/>
          </a:p>
          <a:p>
            <a:r>
              <a:rPr lang="en-US" altLang="en-US" sz="2400" dirty="0"/>
              <a:t>	--------------------------------------------------------------------------------------</a:t>
            </a:r>
          </a:p>
          <a:p>
            <a:r>
              <a:rPr lang="en-US" altLang="en-US" sz="2400" dirty="0"/>
              <a:t>	</a:t>
            </a:r>
            <a:r>
              <a:rPr lang="en-US" altLang="en-US" sz="2400" dirty="0" err="1"/>
              <a:t>Peluang</a:t>
            </a:r>
            <a:r>
              <a:rPr lang="en-US" altLang="en-US" sz="2400" dirty="0"/>
              <a:t>	   	0.08	0.10	0.12	0.15	0.20	0.35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4CBDC-68EC-4785-9E27-E13107C62091}"/>
              </a:ext>
            </a:extLst>
          </p:cNvPr>
          <p:cNvSpPr/>
          <p:nvPr/>
        </p:nvSpPr>
        <p:spPr>
          <a:xfrm>
            <a:off x="1960880" y="2072848"/>
            <a:ext cx="827024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F44B67-EDCA-4833-AC37-217FCBF1AA5D}"/>
              </a:ext>
            </a:extLst>
          </p:cNvPr>
          <p:cNvSpPr/>
          <p:nvPr/>
        </p:nvSpPr>
        <p:spPr>
          <a:xfrm>
            <a:off x="1960880" y="2072848"/>
            <a:ext cx="239180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6CE1E3-D89F-42EA-0558-384B9F8CF01C}"/>
                  </a:ext>
                </a:extLst>
              </p14:cNvPr>
              <p14:cNvContentPartPr/>
              <p14:nvPr/>
            </p14:nvContentPartPr>
            <p14:xfrm>
              <a:off x="7009920" y="1062720"/>
              <a:ext cx="946800" cy="11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6CE1E3-D89F-42EA-0558-384B9F8CF0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560" y="1053360"/>
                <a:ext cx="96552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907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69E005-C19A-1983-1BD5-F358D954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66D95-64FC-4B39-0E21-702FF423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5" y="288925"/>
            <a:ext cx="6068828" cy="6249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2DFF3-1B02-54BC-F100-ECCC2DC5A4B2}"/>
              </a:ext>
            </a:extLst>
          </p:cNvPr>
          <p:cNvSpPr txBox="1"/>
          <p:nvPr/>
        </p:nvSpPr>
        <p:spPr>
          <a:xfrm flipH="1">
            <a:off x="7056120" y="288925"/>
            <a:ext cx="331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Hasil </a:t>
            </a:r>
            <a:r>
              <a:rPr lang="en-US" sz="2400" dirty="0" err="1"/>
              <a:t>akhir</a:t>
            </a:r>
            <a:r>
              <a:rPr lang="en-US" sz="2400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0D560-6D54-B929-2E65-9D103D52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43" y="683951"/>
            <a:ext cx="4096616" cy="28695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89B8D-F0D2-7BF4-3527-668D6D306E32}"/>
              </a:ext>
            </a:extLst>
          </p:cNvPr>
          <p:cNvSpPr txBox="1"/>
          <p:nvPr/>
        </p:nvSpPr>
        <p:spPr>
          <a:xfrm>
            <a:off x="7282543" y="3620109"/>
            <a:ext cx="43080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-Roman"/>
              </a:rPr>
              <a:t>Kode Huffman:</a:t>
            </a:r>
          </a:p>
          <a:p>
            <a:r>
              <a:rPr lang="en-US" sz="1800" b="0" i="0" u="none" strike="noStrike" baseline="0" dirty="0">
                <a:latin typeface="Times-Roman"/>
              </a:rPr>
              <a:t>A = 111, </a:t>
            </a:r>
          </a:p>
          <a:p>
            <a:r>
              <a:rPr lang="en-US" sz="1800" b="0" i="0" u="none" strike="noStrike" baseline="0" dirty="0">
                <a:latin typeface="Times-Roman"/>
              </a:rPr>
              <a:t>B = 110, </a:t>
            </a:r>
          </a:p>
          <a:p>
            <a:r>
              <a:rPr lang="en-US" sz="1800" b="0" i="0" u="none" strike="noStrike" baseline="0" dirty="0">
                <a:latin typeface="Times-Roman"/>
              </a:rPr>
              <a:t>C = 011, </a:t>
            </a:r>
          </a:p>
          <a:p>
            <a:r>
              <a:rPr lang="en-US" sz="1800" b="0" i="0" u="none" strike="noStrike" baseline="0" dirty="0">
                <a:latin typeface="Times-Roman"/>
              </a:rPr>
              <a:t>D  = 010, </a:t>
            </a:r>
          </a:p>
          <a:p>
            <a:r>
              <a:rPr lang="en-US" sz="1800" b="0" i="0" u="none" strike="noStrike" baseline="0" dirty="0">
                <a:latin typeface="Times-Roman"/>
              </a:rPr>
              <a:t>E = 10</a:t>
            </a:r>
          </a:p>
          <a:p>
            <a:r>
              <a:rPr lang="en-US" sz="1800" b="0" i="0" u="none" strike="noStrike" baseline="0" dirty="0">
                <a:latin typeface="Times-Roman"/>
              </a:rPr>
              <a:t>F = 00.</a:t>
            </a:r>
          </a:p>
          <a:p>
            <a:r>
              <a:rPr lang="en-US" dirty="0"/>
              <a:t>Panjang rata-rata </a:t>
            </a:r>
            <a:r>
              <a:rPr lang="en-US" dirty="0" err="1"/>
              <a:t>jumlah</a:t>
            </a:r>
            <a:r>
              <a:rPr lang="en-US" dirty="0"/>
              <a:t> bit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mengkodekan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r>
              <a:rPr lang="en-US" dirty="0"/>
              <a:t>3 · 0</a:t>
            </a:r>
            <a:r>
              <a:rPr lang="en-US" i="1" dirty="0"/>
              <a:t>.</a:t>
            </a:r>
            <a:r>
              <a:rPr lang="en-US" dirty="0"/>
              <a:t>08 + 3 · 0</a:t>
            </a:r>
            <a:r>
              <a:rPr lang="en-US" i="1" dirty="0"/>
              <a:t>.</a:t>
            </a:r>
            <a:r>
              <a:rPr lang="en-US" dirty="0"/>
              <a:t>10 + 3 · 0</a:t>
            </a:r>
            <a:r>
              <a:rPr lang="en-US" i="1" dirty="0"/>
              <a:t>.</a:t>
            </a:r>
            <a:r>
              <a:rPr lang="en-US" dirty="0"/>
              <a:t>12 + 3 · 0</a:t>
            </a:r>
            <a:r>
              <a:rPr lang="en-US" i="1" dirty="0"/>
              <a:t>.</a:t>
            </a:r>
            <a:r>
              <a:rPr lang="en-US" dirty="0"/>
              <a:t>15 + 2 · 0</a:t>
            </a:r>
            <a:r>
              <a:rPr lang="en-US" i="1" dirty="0"/>
              <a:t>.</a:t>
            </a:r>
            <a:r>
              <a:rPr lang="en-US" dirty="0"/>
              <a:t>20 + 2 · 0</a:t>
            </a:r>
            <a:r>
              <a:rPr lang="en-US" i="1" dirty="0"/>
              <a:t>.</a:t>
            </a:r>
            <a:r>
              <a:rPr lang="en-US" dirty="0"/>
              <a:t>35 = 2</a:t>
            </a:r>
            <a:r>
              <a:rPr lang="en-US" i="1" dirty="0"/>
              <a:t>.</a:t>
            </a:r>
            <a:r>
              <a:rPr lang="en-US" dirty="0"/>
              <a:t>45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5B88D-2A36-E6AC-969D-51496744BD1F}"/>
              </a:ext>
            </a:extLst>
          </p:cNvPr>
          <p:cNvSpPr txBox="1"/>
          <p:nvPr/>
        </p:nvSpPr>
        <p:spPr>
          <a:xfrm>
            <a:off x="4893864" y="6171684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Rosen</a:t>
            </a:r>
          </a:p>
        </p:txBody>
      </p:sp>
    </p:spTree>
    <p:extLst>
      <p:ext uri="{BB962C8B-B14F-4D97-AF65-F5344CB8AC3E}">
        <p14:creationId xmlns:p14="http://schemas.microsoft.com/office/powerpoint/2010/main" val="3813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7FF1993A-EF2D-4040-9760-772C090A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534246A1-810D-4757-93CD-6B504024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ADFA86-C1B1-4638-B9DD-66F9E15C4497}" type="slidenum">
              <a:rPr lang="en-GB" altLang="en-US">
                <a:solidFill>
                  <a:schemeClr val="tx2"/>
                </a:solidFill>
              </a:rPr>
              <a:pPr eaLnBrk="1" hangingPunct="1"/>
              <a:t>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1510" name="Rectangle 2">
            <a:extLst>
              <a:ext uri="{FF2B5EF4-FFF2-40B4-BE49-F238E27FC236}">
                <a16:creationId xmlns:a16="http://schemas.microsoft.com/office/drawing/2014/main" id="{C959A8AD-E27C-492B-B886-22F368CA5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8025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Terminologi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 pada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Berakar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1506" name="Object 4">
            <a:extLst>
              <a:ext uri="{FF2B5EF4-FFF2-40B4-BE49-F238E27FC236}">
                <a16:creationId xmlns:a16="http://schemas.microsoft.com/office/drawing/2014/main" id="{CCD3470B-8367-405A-B064-E44333766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01750"/>
              </p:ext>
            </p:extLst>
          </p:nvPr>
        </p:nvGraphicFramePr>
        <p:xfrm>
          <a:off x="1233055" y="1675606"/>
          <a:ext cx="82296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777240" progId="Word.Document.8">
                  <p:embed/>
                </p:oleObj>
              </mc:Choice>
              <mc:Fallback>
                <p:oleObj name="Document" r:id="rId3" imgW="5486400" imgH="777240" progId="Word.Document.8">
                  <p:embed/>
                  <p:pic>
                    <p:nvPicPr>
                      <p:cNvPr id="21506" name="Object 4">
                        <a:extLst>
                          <a:ext uri="{FF2B5EF4-FFF2-40B4-BE49-F238E27FC236}">
                            <a16:creationId xmlns:a16="http://schemas.microsoft.com/office/drawing/2014/main" id="{CCD3470B-8367-405A-B064-E44333766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055" y="1675606"/>
                        <a:ext cx="82296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5">
            <a:extLst>
              <a:ext uri="{FF2B5EF4-FFF2-40B4-BE49-F238E27FC236}">
                <a16:creationId xmlns:a16="http://schemas.microsoft.com/office/drawing/2014/main" id="{D4470439-5CFB-40DB-8052-F012EEB65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029005"/>
              </p:ext>
            </p:extLst>
          </p:nvPr>
        </p:nvGraphicFramePr>
        <p:xfrm>
          <a:off x="2609850" y="3079750"/>
          <a:ext cx="24003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702308" imgH="2319528" progId="Visio.Drawing.5">
                  <p:embed/>
                </p:oleObj>
              </mc:Choice>
              <mc:Fallback>
                <p:oleObj name="VISIO" r:id="rId5" imgW="1702308" imgH="2319528" progId="Visio.Drawing.5">
                  <p:embed/>
                  <p:pic>
                    <p:nvPicPr>
                      <p:cNvPr id="21507" name="Object 5">
                        <a:extLst>
                          <a:ext uri="{FF2B5EF4-FFF2-40B4-BE49-F238E27FC236}">
                            <a16:creationId xmlns:a16="http://schemas.microsoft.com/office/drawing/2014/main" id="{D4470439-5CFB-40DB-8052-F012EEB65C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079750"/>
                        <a:ext cx="24003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5D9F-3BCA-A160-BBE2-F33A5E2B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Latihan (</a:t>
            </a:r>
            <a:r>
              <a:rPr lang="en-US" dirty="0" err="1">
                <a:latin typeface="+mn-lt"/>
              </a:rPr>
              <a:t>Kuis</a:t>
            </a:r>
            <a:r>
              <a:rPr lang="en-US" dirty="0">
                <a:latin typeface="+mn-lt"/>
              </a:rPr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E565-A1AF-4F85-1BCB-CBD82E1A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30"/>
            <a:ext cx="10515600" cy="4939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“MATEMATIKA DISKRIT”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Berapakah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dikodekan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Huffman (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spasi</a:t>
            </a:r>
            <a:r>
              <a:rPr lang="en-US" sz="2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)! </a:t>
            </a:r>
          </a:p>
          <a:p>
            <a:pPr marL="0" indent="0">
              <a:buNone/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Hitung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tiap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frekuensi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unik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“MATEMATIKA DISKRIT”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	: 2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	: 3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	: 3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	: 1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	: 3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FC2B0-2F43-60F2-120A-33E93D53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A9034-785A-F97B-CE3D-C744764E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41A85-F480-48E0-759D-8515A13716D6}"/>
              </a:ext>
            </a:extLst>
          </p:cNvPr>
          <p:cNvSpPr txBox="1"/>
          <p:nvPr/>
        </p:nvSpPr>
        <p:spPr>
          <a:xfrm>
            <a:off x="3886200" y="3429000"/>
            <a:ext cx="609600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	: 2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	: 1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	: 1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	: 1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_	: 1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363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A4C2-FF84-466D-BA83-668E79E2D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406400"/>
            <a:ext cx="10515600" cy="54802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400" dirty="0" err="1"/>
              <a:t>P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ohon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Huffman dan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kode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Huffma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2CEC7-EC9E-3078-D357-EF2D64A8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F0857-F3C9-4A2B-C67A-DBA2E87A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51</a:t>
            </a:fld>
            <a:endParaRPr lang="en-US"/>
          </a:p>
        </p:txBody>
      </p:sp>
      <p:pic>
        <p:nvPicPr>
          <p:cNvPr id="6" name="image12.png" descr="Diagram&#10;&#10;Description automatically generated">
            <a:extLst>
              <a:ext uri="{FF2B5EF4-FFF2-40B4-BE49-F238E27FC236}">
                <a16:creationId xmlns:a16="http://schemas.microsoft.com/office/drawing/2014/main" id="{F6CFE152-DE7F-71BD-04C3-5AD79EE5AF3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5728" y="1513343"/>
            <a:ext cx="7485744" cy="4234316"/>
          </a:xfrm>
          <a:prstGeom prst="rect">
            <a:avLst/>
          </a:prstGeom>
          <a:ln/>
        </p:spPr>
      </p:pic>
      <p:pic>
        <p:nvPicPr>
          <p:cNvPr id="7" name="image9.png" descr="Table&#10;&#10;Description automatically generated">
            <a:extLst>
              <a:ext uri="{FF2B5EF4-FFF2-40B4-BE49-F238E27FC236}">
                <a16:creationId xmlns:a16="http://schemas.microsoft.com/office/drawing/2014/main" id="{483E9B2E-2B9D-2797-8D46-1B39BD4448A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75170" y="891090"/>
            <a:ext cx="3285672" cy="4042114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CF04A-11FE-040C-0B7B-4B5E0C6CE3D1}"/>
              </a:ext>
            </a:extLst>
          </p:cNvPr>
          <p:cNvSpPr txBox="1"/>
          <p:nvPr/>
        </p:nvSpPr>
        <p:spPr>
          <a:xfrm>
            <a:off x="8077200" y="5009514"/>
            <a:ext cx="4114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Jadi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Huffman </a:t>
            </a:r>
            <a:r>
              <a:rPr lang="en-US" dirty="0" err="1"/>
              <a:t>dari</a:t>
            </a:r>
            <a:r>
              <a:rPr lang="en-US" dirty="0"/>
              <a:t> “MATEMATIKA DISKRIT” </a:t>
            </a:r>
            <a:r>
              <a:rPr lang="en-US" dirty="0" err="1"/>
              <a:t>adalah</a:t>
            </a:r>
            <a:r>
              <a:rPr lang="en-US" dirty="0"/>
              <a:t>,</a:t>
            </a:r>
          </a:p>
          <a:p>
            <a:r>
              <a:rPr lang="en-US" dirty="0"/>
              <a:t>3*2 + 3*3 + 3*3 + 2*3 + 2*4 + 1*4 + 1*4 + 1*4 + 1*4 + 1*4</a:t>
            </a:r>
          </a:p>
          <a:p>
            <a:r>
              <a:rPr lang="en-US" dirty="0"/>
              <a:t>= 6 + 9 + 9 + 6 + 8 + 4 + 4 + 4 + 4 + 4 = 58 bit</a:t>
            </a:r>
          </a:p>
        </p:txBody>
      </p:sp>
    </p:spTree>
    <p:extLst>
      <p:ext uri="{BB962C8B-B14F-4D97-AF65-F5344CB8AC3E}">
        <p14:creationId xmlns:p14="http://schemas.microsoft.com/office/powerpoint/2010/main" val="3917757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6134-2F08-407F-820F-E6B34653E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1059160" cy="538448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/>
              <a:t>Latihan</a:t>
            </a:r>
            <a:r>
              <a:rPr lang="en-US" sz="4000" b="1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 ADA APA DENGAN CINTA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spasi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Huffman. </a:t>
            </a: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pohonnya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kodekan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Hufman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kompresinya</a:t>
            </a:r>
            <a:r>
              <a:rPr lang="en-US" dirty="0"/>
              <a:t>.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= (</a:t>
            </a:r>
            <a:r>
              <a:rPr lang="en-US" dirty="0" err="1"/>
              <a:t>jumlah</a:t>
            </a:r>
            <a:r>
              <a:rPr lang="en-US" dirty="0"/>
              <a:t> bit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/</a:t>
            </a:r>
            <a:r>
              <a:rPr lang="en-US" dirty="0" err="1"/>
              <a:t>jumlah</a:t>
            </a:r>
            <a:r>
              <a:rPr lang="en-US" dirty="0"/>
              <a:t> bit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) x 100%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53614-3FAA-41A5-B295-4ACD04DF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E81C-22DA-4A75-9C04-3FD780CA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43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4">
            <a:extLst>
              <a:ext uri="{FF2B5EF4-FFF2-40B4-BE49-F238E27FC236}">
                <a16:creationId xmlns:a16="http://schemas.microsoft.com/office/drawing/2014/main" id="{A358D611-13C7-49FC-87C1-3791105B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029259C4-2BD7-4B00-B5DC-9355EA52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96F116-65E5-48E7-A6D5-42A824E176CC}" type="slidenum">
              <a:rPr lang="en-GB" altLang="en-US">
                <a:solidFill>
                  <a:schemeClr val="tx2"/>
                </a:solidFill>
              </a:rPr>
              <a:pPr eaLnBrk="1" hangingPunct="1"/>
              <a:t>53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8914" name="Object 4">
            <a:extLst>
              <a:ext uri="{FF2B5EF4-FFF2-40B4-BE49-F238E27FC236}">
                <a16:creationId xmlns:a16="http://schemas.microsoft.com/office/drawing/2014/main" id="{945ABF4C-FC17-4803-856F-4C809AB22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12724"/>
              </p:ext>
            </p:extLst>
          </p:nvPr>
        </p:nvGraphicFramePr>
        <p:xfrm>
          <a:off x="828264" y="886460"/>
          <a:ext cx="11083611" cy="3825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1898117" progId="Word.Document.8">
                  <p:embed/>
                </p:oleObj>
              </mc:Choice>
              <mc:Fallback>
                <p:oleObj name="Document" r:id="rId3" imgW="5483860" imgH="1898117" progId="Word.Document.8">
                  <p:embed/>
                  <p:pic>
                    <p:nvPicPr>
                      <p:cNvPr id="38914" name="Object 4">
                        <a:extLst>
                          <a:ext uri="{FF2B5EF4-FFF2-40B4-BE49-F238E27FC236}">
                            <a16:creationId xmlns:a16="http://schemas.microsoft.com/office/drawing/2014/main" id="{945ABF4C-FC17-4803-856F-4C809AB22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64" y="886460"/>
                        <a:ext cx="11083611" cy="3825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BF4D55-FE2C-9FE6-85E0-E4D384350488}"/>
              </a:ext>
            </a:extLst>
          </p:cNvPr>
          <p:cNvSpPr txBox="1"/>
          <p:nvPr/>
        </p:nvSpPr>
        <p:spPr>
          <a:xfrm>
            <a:off x="5007437" y="784860"/>
            <a:ext cx="326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i="1" dirty="0"/>
              <a:t>Binary </a:t>
            </a:r>
            <a:r>
              <a:rPr lang="en-US" sz="2800" i="1" dirty="0" err="1"/>
              <a:t>Searach</a:t>
            </a:r>
            <a:r>
              <a:rPr lang="en-US" sz="2800" i="1" dirty="0"/>
              <a:t> Tree</a:t>
            </a:r>
            <a:r>
              <a:rPr lang="en-US" sz="28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A3BA1-A9CE-3629-67B7-DA2105C2A4E3}"/>
              </a:ext>
            </a:extLst>
          </p:cNvPr>
          <p:cNvSpPr txBox="1"/>
          <p:nvPr/>
        </p:nvSpPr>
        <p:spPr>
          <a:xfrm>
            <a:off x="1436914" y="4813300"/>
            <a:ext cx="772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di </a:t>
            </a:r>
            <a:r>
              <a:rPr lang="en-US" sz="2400" dirty="0" err="1"/>
              <a:t>upa-pohon</a:t>
            </a:r>
            <a:r>
              <a:rPr lang="en-US" sz="2400" dirty="0"/>
              <a:t> T1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root</a:t>
            </a:r>
          </a:p>
          <a:p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di </a:t>
            </a:r>
            <a:r>
              <a:rPr lang="en-US" sz="2400" dirty="0" err="1"/>
              <a:t>upa-pohon</a:t>
            </a:r>
            <a:r>
              <a:rPr lang="en-US" sz="2400" dirty="0"/>
              <a:t> T2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ebsar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root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>
            <a:extLst>
              <a:ext uri="{FF2B5EF4-FFF2-40B4-BE49-F238E27FC236}">
                <a16:creationId xmlns:a16="http://schemas.microsoft.com/office/drawing/2014/main" id="{0B7B06FC-8BF4-4631-A0D8-1AAE655A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E292E3DD-4250-420B-AAC5-EB35CBF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049586-E5C4-4969-B822-0D0D2FBC86F8}" type="slidenum">
              <a:rPr lang="en-GB" altLang="en-US">
                <a:solidFill>
                  <a:schemeClr val="tx2"/>
                </a:solidFill>
              </a:rPr>
              <a:pPr eaLnBrk="1" hangingPunct="1"/>
              <a:t>54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9938" name="Object 4">
            <a:extLst>
              <a:ext uri="{FF2B5EF4-FFF2-40B4-BE49-F238E27FC236}">
                <a16:creationId xmlns:a16="http://schemas.microsoft.com/office/drawing/2014/main" id="{4835E933-76DE-41E8-B8C0-72A47E82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62389"/>
              </p:ext>
            </p:extLst>
          </p:nvPr>
        </p:nvGraphicFramePr>
        <p:xfrm>
          <a:off x="1366520" y="767696"/>
          <a:ext cx="9866636" cy="439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5703" imgH="2450441" progId="Word.Document.8">
                  <p:embed/>
                </p:oleObj>
              </mc:Choice>
              <mc:Fallback>
                <p:oleObj name="Document" r:id="rId3" imgW="5485703" imgH="2450441" progId="Word.Document.8">
                  <p:embed/>
                  <p:pic>
                    <p:nvPicPr>
                      <p:cNvPr id="39938" name="Object 4">
                        <a:extLst>
                          <a:ext uri="{FF2B5EF4-FFF2-40B4-BE49-F238E27FC236}">
                            <a16:creationId xmlns:a16="http://schemas.microsoft.com/office/drawing/2014/main" id="{4835E933-76DE-41E8-B8C0-72A47E82B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520" y="767696"/>
                        <a:ext cx="9866636" cy="4399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1B929EE-4F9F-4B35-A2C3-E7D7746AC67B}"/>
              </a:ext>
            </a:extLst>
          </p:cNvPr>
          <p:cNvSpPr txBox="1"/>
          <p:nvPr/>
        </p:nvSpPr>
        <p:spPr>
          <a:xfrm>
            <a:off x="1539240" y="5166975"/>
            <a:ext cx="898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perbandingan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25?</a:t>
            </a:r>
          </a:p>
          <a:p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perbandingan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100?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E164B8-16FD-0EC4-65D6-AFFFE41479DC}"/>
              </a:ext>
            </a:extLst>
          </p:cNvPr>
          <p:cNvSpPr/>
          <p:nvPr/>
        </p:nvSpPr>
        <p:spPr>
          <a:xfrm>
            <a:off x="6676571" y="2598057"/>
            <a:ext cx="420915" cy="23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1E44A-9E0B-1D63-BE7B-FAC1286F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286"/>
            <a:ext cx="10515600" cy="5886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Latihan:</a:t>
            </a:r>
            <a:r>
              <a:rPr lang="en-US" sz="2400" dirty="0"/>
              <a:t> </a:t>
            </a:r>
            <a:r>
              <a:rPr lang="en-US" sz="2400" dirty="0" err="1"/>
              <a:t>Bentuklah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 biner </a:t>
            </a:r>
            <a:r>
              <a:rPr lang="en-US" sz="2400" dirty="0" err="1"/>
              <a:t>untuk</a:t>
            </a:r>
            <a:r>
              <a:rPr lang="en-US" sz="2400" dirty="0"/>
              <a:t> kata-kata:  </a:t>
            </a:r>
            <a:r>
              <a:rPr lang="en-US" sz="2400" i="1" dirty="0"/>
              <a:t>mathematics</a:t>
            </a:r>
            <a:r>
              <a:rPr lang="en-US" sz="2400" dirty="0"/>
              <a:t>, </a:t>
            </a:r>
            <a:r>
              <a:rPr lang="en-US" sz="2400" i="1" dirty="0"/>
              <a:t>physics</a:t>
            </a:r>
            <a:r>
              <a:rPr lang="en-US" sz="2400" dirty="0"/>
              <a:t>, </a:t>
            </a:r>
            <a:r>
              <a:rPr lang="en-US" sz="2400" i="1" dirty="0"/>
              <a:t>geography</a:t>
            </a:r>
            <a:r>
              <a:rPr lang="en-US" sz="2400" dirty="0"/>
              <a:t>, </a:t>
            </a:r>
            <a:r>
              <a:rPr lang="en-US" sz="2400" i="1" dirty="0"/>
              <a:t>zoology</a:t>
            </a:r>
            <a:r>
              <a:rPr lang="en-US" sz="2400" dirty="0"/>
              <a:t>, </a:t>
            </a:r>
            <a:r>
              <a:rPr lang="en-US" sz="2400" i="1" dirty="0"/>
              <a:t>meteorology</a:t>
            </a:r>
            <a:r>
              <a:rPr lang="en-US" sz="2400" dirty="0"/>
              <a:t>, </a:t>
            </a:r>
            <a:r>
              <a:rPr lang="en-US" sz="2400" i="1" dirty="0"/>
              <a:t>geology</a:t>
            </a:r>
            <a:r>
              <a:rPr lang="en-US" sz="2400" dirty="0"/>
              <a:t>, psychology, dan </a:t>
            </a:r>
            <a:r>
              <a:rPr lang="en-US" sz="2400" i="1" dirty="0"/>
              <a:t>chemistry</a:t>
            </a:r>
            <a:r>
              <a:rPr lang="en-US" sz="2400" dirty="0"/>
              <a:t> (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alfabet</a:t>
            </a:r>
            <a:r>
              <a:rPr lang="en-US" sz="24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AA1FA-76B0-4ACC-41AB-52EB6145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05A5E-A6FF-2C18-19E7-1CCB47AA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8BB03-9008-F2BC-75A8-2AA1C40EB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94" y="1335767"/>
            <a:ext cx="9781480" cy="5020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DCCA2F-CD3A-BBC4-9863-79A2AFACE3F7}"/>
              </a:ext>
            </a:extLst>
          </p:cNvPr>
          <p:cNvSpPr txBox="1"/>
          <p:nvPr/>
        </p:nvSpPr>
        <p:spPr>
          <a:xfrm>
            <a:off x="9182910" y="6351071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Rosen</a:t>
            </a:r>
          </a:p>
        </p:txBody>
      </p:sp>
    </p:spTree>
    <p:extLst>
      <p:ext uri="{BB962C8B-B14F-4D97-AF65-F5344CB8AC3E}">
        <p14:creationId xmlns:p14="http://schemas.microsoft.com/office/powerpoint/2010/main" val="4113124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>
            <a:extLst>
              <a:ext uri="{FF2B5EF4-FFF2-40B4-BE49-F238E27FC236}">
                <a16:creationId xmlns:a16="http://schemas.microsoft.com/office/drawing/2014/main" id="{B01906D0-4A6E-4BDB-959F-3F0B8D94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B77304CC-4C7C-46AA-A01D-767D787B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3A33D8-E7A6-4C38-A36F-559FE3897B45}" type="slidenum">
              <a:rPr lang="en-GB" altLang="en-US">
                <a:solidFill>
                  <a:schemeClr val="tx2"/>
                </a:solidFill>
              </a:rPr>
              <a:pPr eaLnBrk="1" hangingPunct="1"/>
              <a:t>56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0965" name="Rectangle 2">
            <a:extLst>
              <a:ext uri="{FF2B5EF4-FFF2-40B4-BE49-F238E27FC236}">
                <a16:creationId xmlns:a16="http://schemas.microsoft.com/office/drawing/2014/main" id="{45C0B281-2D4A-4D96-B994-E57F100D6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699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Penelusuran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(traversal)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Biner</a:t>
            </a:r>
            <a:endParaRPr lang="en-GB" altLang="en-US" sz="36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0962" name="Object 4">
            <a:extLst>
              <a:ext uri="{FF2B5EF4-FFF2-40B4-BE49-F238E27FC236}">
                <a16:creationId xmlns:a16="http://schemas.microsoft.com/office/drawing/2014/main" id="{1AD8A6C9-8469-4D2D-BDA6-869EB1650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073666"/>
              </p:ext>
            </p:extLst>
          </p:nvPr>
        </p:nvGraphicFramePr>
        <p:xfrm>
          <a:off x="1333663" y="1650046"/>
          <a:ext cx="8419775" cy="470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067050" progId="Word.Document.8">
                  <p:embed/>
                </p:oleObj>
              </mc:Choice>
              <mc:Fallback>
                <p:oleObj name="Document" r:id="rId3" imgW="5486400" imgH="3067050" progId="Word.Document.8">
                  <p:embed/>
                  <p:pic>
                    <p:nvPicPr>
                      <p:cNvPr id="40962" name="Object 4">
                        <a:extLst>
                          <a:ext uri="{FF2B5EF4-FFF2-40B4-BE49-F238E27FC236}">
                            <a16:creationId xmlns:a16="http://schemas.microsoft.com/office/drawing/2014/main" id="{1AD8A6C9-8469-4D2D-BDA6-869EB1650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663" y="1650046"/>
                        <a:ext cx="8419775" cy="470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361429B-BB56-4589-AF82-46173F1A3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944" y="2147206"/>
            <a:ext cx="4002457" cy="333919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71ED8871-6BDA-4C1F-A93C-51B1FF6B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24880F-1C63-4BB2-A754-80B3DDD14D44}" type="slidenum">
              <a:rPr lang="en-GB" altLang="en-US">
                <a:solidFill>
                  <a:schemeClr val="tx2"/>
                </a:solidFill>
              </a:rPr>
              <a:pPr eaLnBrk="1" hangingPunct="1"/>
              <a:t>57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41986" name="Object 4">
            <a:extLst>
              <a:ext uri="{FF2B5EF4-FFF2-40B4-BE49-F238E27FC236}">
                <a16:creationId xmlns:a16="http://schemas.microsoft.com/office/drawing/2014/main" id="{A8D1C725-3A24-40F5-A3A0-FB70678EE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42435"/>
              </p:ext>
            </p:extLst>
          </p:nvPr>
        </p:nvGraphicFramePr>
        <p:xfrm>
          <a:off x="2073548" y="136525"/>
          <a:ext cx="8119186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06440" imgH="4805934" progId="Word.Document.8">
                  <p:embed/>
                </p:oleObj>
              </mc:Choice>
              <mc:Fallback>
                <p:oleObj name="Document" r:id="rId3" imgW="5806440" imgH="4805934" progId="Word.Document.8">
                  <p:embed/>
                  <p:pic>
                    <p:nvPicPr>
                      <p:cNvPr id="41986" name="Object 4">
                        <a:extLst>
                          <a:ext uri="{FF2B5EF4-FFF2-40B4-BE49-F238E27FC236}">
                            <a16:creationId xmlns:a16="http://schemas.microsoft.com/office/drawing/2014/main" id="{A8D1C725-3A24-40F5-A3A0-FB70678EE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548" y="136525"/>
                        <a:ext cx="8119186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06C6E-DC93-3984-4FFE-C5B7F09D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72555E-A641-A741-8A7B-076037CD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5B56D-AE8A-C316-1276-2AD4F3E1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44330-1315-FC02-22AA-83C08E16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72" y="136525"/>
            <a:ext cx="6645055" cy="4528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16C070-9E6D-0B0B-4E8B-23BBB5911F0A}"/>
              </a:ext>
            </a:extLst>
          </p:cNvPr>
          <p:cNvSpPr txBox="1"/>
          <p:nvPr/>
        </p:nvSpPr>
        <p:spPr>
          <a:xfrm>
            <a:off x="3047999" y="491067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Preorder: a, b, d, h, e, </a:t>
            </a:r>
            <a:r>
              <a:rPr lang="en-US" sz="2400" dirty="0" err="1"/>
              <a:t>i</a:t>
            </a:r>
            <a:r>
              <a:rPr lang="en-US" sz="2400" dirty="0"/>
              <a:t>, j , c, f , g, k</a:t>
            </a:r>
          </a:p>
          <a:p>
            <a:r>
              <a:rPr lang="en-US" sz="2400" dirty="0" err="1"/>
              <a:t>Inorder</a:t>
            </a:r>
            <a:r>
              <a:rPr lang="en-US" sz="2400" dirty="0"/>
              <a:t>: h, d, b, </a:t>
            </a:r>
            <a:r>
              <a:rPr lang="en-US" sz="2400" dirty="0" err="1"/>
              <a:t>i</a:t>
            </a:r>
            <a:r>
              <a:rPr lang="en-US" sz="2400" dirty="0"/>
              <a:t>, e, j , a, f , c, k, g</a:t>
            </a:r>
          </a:p>
          <a:p>
            <a:r>
              <a:rPr lang="en-US" sz="2400" dirty="0" err="1"/>
              <a:t>Postorder</a:t>
            </a:r>
            <a:r>
              <a:rPr lang="en-US" sz="2400" dirty="0"/>
              <a:t>: h, d, </a:t>
            </a:r>
            <a:r>
              <a:rPr lang="en-US" sz="2400" dirty="0" err="1"/>
              <a:t>i</a:t>
            </a:r>
            <a:r>
              <a:rPr lang="en-US" sz="2400" dirty="0"/>
              <a:t>, j , e, b, f , k, g, c,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ED36D-A1CD-E03A-2A21-793131E0B733}"/>
              </a:ext>
            </a:extLst>
          </p:cNvPr>
          <p:cNvSpPr txBox="1"/>
          <p:nvPr/>
        </p:nvSpPr>
        <p:spPr>
          <a:xfrm>
            <a:off x="9000478" y="3059668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Rosen</a:t>
            </a:r>
          </a:p>
        </p:txBody>
      </p:sp>
    </p:spTree>
    <p:extLst>
      <p:ext uri="{BB962C8B-B14F-4D97-AF65-F5344CB8AC3E}">
        <p14:creationId xmlns:p14="http://schemas.microsoft.com/office/powerpoint/2010/main" val="34125948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4">
            <a:extLst>
              <a:ext uri="{FF2B5EF4-FFF2-40B4-BE49-F238E27FC236}">
                <a16:creationId xmlns:a16="http://schemas.microsoft.com/office/drawing/2014/main" id="{D4C7E77C-376C-423D-8983-43930659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CB95145B-E1A8-4C65-BB0D-3DA59968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4D8E90-68E8-448D-8BD9-24675EEDE28C}" type="slidenum">
              <a:rPr lang="en-GB" altLang="en-US">
                <a:solidFill>
                  <a:schemeClr val="tx2"/>
                </a:solidFill>
              </a:rPr>
              <a:pPr eaLnBrk="1" hangingPunct="1"/>
              <a:t>59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43010" name="Object 4">
            <a:extLst>
              <a:ext uri="{FF2B5EF4-FFF2-40B4-BE49-F238E27FC236}">
                <a16:creationId xmlns:a16="http://schemas.microsoft.com/office/drawing/2014/main" id="{B789137B-03D6-4510-967F-FE6D1CC94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05860"/>
              </p:ext>
            </p:extLst>
          </p:nvPr>
        </p:nvGraphicFramePr>
        <p:xfrm>
          <a:off x="1113972" y="1158240"/>
          <a:ext cx="9539076" cy="499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869692" progId="Word.Document.8">
                  <p:embed/>
                </p:oleObj>
              </mc:Choice>
              <mc:Fallback>
                <p:oleObj name="Document" r:id="rId3" imgW="5486400" imgH="2869692" progId="Word.Document.8">
                  <p:embed/>
                  <p:pic>
                    <p:nvPicPr>
                      <p:cNvPr id="43010" name="Object 4">
                        <a:extLst>
                          <a:ext uri="{FF2B5EF4-FFF2-40B4-BE49-F238E27FC236}">
                            <a16:creationId xmlns:a16="http://schemas.microsoft.com/office/drawing/2014/main" id="{B789137B-03D6-4510-967F-FE6D1CC943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972" y="1158240"/>
                        <a:ext cx="9539076" cy="499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C591EC-5336-98E4-DE9A-596FB9DAAEAD}"/>
              </a:ext>
            </a:extLst>
          </p:cNvPr>
          <p:cNvSpPr txBox="1"/>
          <p:nvPr/>
        </p:nvSpPr>
        <p:spPr>
          <a:xfrm>
            <a:off x="896258" y="448002"/>
            <a:ext cx="4667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Traversal pada </a:t>
            </a:r>
            <a:r>
              <a:rPr lang="en-US" sz="2800" dirty="0" err="1"/>
              <a:t>pohon</a:t>
            </a:r>
            <a:r>
              <a:rPr lang="en-US" sz="2800" dirty="0"/>
              <a:t> </a:t>
            </a:r>
            <a:r>
              <a:rPr lang="en-US" sz="2800" dirty="0" err="1"/>
              <a:t>ekspresi</a:t>
            </a:r>
            <a:r>
              <a:rPr lang="en-US" sz="2800" dirty="0"/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E90C09F6-EA46-4AC2-A710-7E413C4D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FE3BE214-34FB-480D-8A12-30FD60FE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082414-17EA-49EA-8C08-3A56E8D19501}" type="slidenum">
              <a:rPr lang="en-GB" altLang="en-US">
                <a:solidFill>
                  <a:schemeClr val="tx2"/>
                </a:solidFill>
              </a:rPr>
              <a:pPr eaLnBrk="1" hangingPunct="1"/>
              <a:t>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2530" name="Object 4">
            <a:extLst>
              <a:ext uri="{FF2B5EF4-FFF2-40B4-BE49-F238E27FC236}">
                <a16:creationId xmlns:a16="http://schemas.microsoft.com/office/drawing/2014/main" id="{D87DF3F3-D24B-4154-BE47-C6198B0AB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29116"/>
              </p:ext>
            </p:extLst>
          </p:nvPr>
        </p:nvGraphicFramePr>
        <p:xfrm>
          <a:off x="863296" y="1295400"/>
          <a:ext cx="9118904" cy="357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68874" imgH="2250186" progId="Word.Document.8">
                  <p:embed/>
                </p:oleObj>
              </mc:Choice>
              <mc:Fallback>
                <p:oleObj name="Document" r:id="rId3" imgW="5468874" imgH="2250186" progId="Word.Document.8">
                  <p:embed/>
                  <p:pic>
                    <p:nvPicPr>
                      <p:cNvPr id="22530" name="Object 4">
                        <a:extLst>
                          <a:ext uri="{FF2B5EF4-FFF2-40B4-BE49-F238E27FC236}">
                            <a16:creationId xmlns:a16="http://schemas.microsoft.com/office/drawing/2014/main" id="{D87DF3F3-D24B-4154-BE47-C6198B0AB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296" y="1295400"/>
                        <a:ext cx="9118904" cy="3576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>
            <a:extLst>
              <a:ext uri="{FF2B5EF4-FFF2-40B4-BE49-F238E27FC236}">
                <a16:creationId xmlns:a16="http://schemas.microsoft.com/office/drawing/2014/main" id="{F7EE2611-390D-4976-B426-BDEF6BFFAF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36629"/>
              </p:ext>
            </p:extLst>
          </p:nvPr>
        </p:nvGraphicFramePr>
        <p:xfrm>
          <a:off x="7462520" y="825590"/>
          <a:ext cx="3510280" cy="478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702308" imgH="2319528" progId="Visio.Drawing.5">
                  <p:embed/>
                </p:oleObj>
              </mc:Choice>
              <mc:Fallback>
                <p:oleObj name="VISIO" r:id="rId5" imgW="1702308" imgH="2319528" progId="Visio.Drawing.5">
                  <p:embed/>
                  <p:pic>
                    <p:nvPicPr>
                      <p:cNvPr id="22531" name="Object 5">
                        <a:extLst>
                          <a:ext uri="{FF2B5EF4-FFF2-40B4-BE49-F238E27FC236}">
                            <a16:creationId xmlns:a16="http://schemas.microsoft.com/office/drawing/2014/main" id="{F7EE2611-390D-4976-B426-BDEF6BFFA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520" y="825590"/>
                        <a:ext cx="3510280" cy="4788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>
            <a:extLst>
              <a:ext uri="{FF2B5EF4-FFF2-40B4-BE49-F238E27FC236}">
                <a16:creationId xmlns:a16="http://schemas.microsoft.com/office/drawing/2014/main" id="{38301961-2644-43FC-B0EA-EB0AC311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53949EE9-1A93-4F61-A7F2-D4BAC09A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C0A7D4-17D7-43E2-BFF4-BD5D65DF00F3}" type="slidenum">
              <a:rPr lang="en-GB" altLang="en-US">
                <a:solidFill>
                  <a:schemeClr val="tx2"/>
                </a:solidFill>
              </a:rPr>
              <a:pPr eaLnBrk="1" hangingPunct="1"/>
              <a:t>60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46082" name="Object 4">
            <a:extLst>
              <a:ext uri="{FF2B5EF4-FFF2-40B4-BE49-F238E27FC236}">
                <a16:creationId xmlns:a16="http://schemas.microsoft.com/office/drawing/2014/main" id="{A235CF88-32C8-44CF-AAF1-E3266DDD8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182" y="1570038"/>
          <a:ext cx="9871075" cy="528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26836" imgH="4365490" progId="Word.Document.8">
                  <p:embed/>
                </p:oleObj>
              </mc:Choice>
              <mc:Fallback>
                <p:oleObj name="Document" r:id="rId3" imgW="8126836" imgH="4365490" progId="Word.Document.8">
                  <p:embed/>
                  <p:pic>
                    <p:nvPicPr>
                      <p:cNvPr id="46082" name="Object 4">
                        <a:extLst>
                          <a:ext uri="{FF2B5EF4-FFF2-40B4-BE49-F238E27FC236}">
                            <a16:creationId xmlns:a16="http://schemas.microsoft.com/office/drawing/2014/main" id="{A235CF88-32C8-44CF-AAF1-E3266DDD8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182" y="1570038"/>
                        <a:ext cx="9871075" cy="528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B59F75-CB50-4F8D-9FDC-7FCC06FB3679}"/>
              </a:ext>
            </a:extLst>
          </p:cNvPr>
          <p:cNvSpPr txBox="1"/>
          <p:nvPr/>
        </p:nvSpPr>
        <p:spPr>
          <a:xfrm>
            <a:off x="1117600" y="609600"/>
            <a:ext cx="1713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Latihan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50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21E0-49F3-0CBA-9D35-903A697E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Traversal pada </a:t>
            </a:r>
            <a:r>
              <a:rPr lang="en-US" b="1" dirty="0" err="1">
                <a:latin typeface="+mn-lt"/>
              </a:rPr>
              <a:t>Pohon</a:t>
            </a:r>
            <a:r>
              <a:rPr lang="en-US" b="1" dirty="0">
                <a:latin typeface="+mn-lt"/>
              </a:rPr>
              <a:t> </a:t>
            </a:r>
            <a:r>
              <a:rPr lang="en-US" b="1" i="1" dirty="0">
                <a:latin typeface="+mn-lt"/>
              </a:rPr>
              <a:t>m-</a:t>
            </a:r>
            <a:r>
              <a:rPr lang="en-US" b="1" i="1" dirty="0" err="1">
                <a:latin typeface="+mn-lt"/>
              </a:rPr>
              <a:t>ary</a:t>
            </a:r>
            <a:r>
              <a:rPr lang="en-US" b="1" i="1" dirty="0">
                <a:latin typeface="+mn-lt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E44C9-A7F0-DB81-CF72-CCA8EE5A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7A8EF-3A84-9787-008F-D2C78DF8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AC5AC-C838-C175-3231-76671EA49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183"/>
            <a:ext cx="4114800" cy="2866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D632C8-8529-D9DC-1456-EBB4C9BBA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35985"/>
            <a:ext cx="4492669" cy="2866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F8992-2F97-8A9D-15B8-23AC7DB67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083183"/>
            <a:ext cx="3973993" cy="28668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DC9D10-5DC2-FC07-ACF7-8C633263E875}"/>
              </a:ext>
            </a:extLst>
          </p:cNvPr>
          <p:cNvSpPr txBox="1"/>
          <p:nvPr/>
        </p:nvSpPr>
        <p:spPr>
          <a:xfrm>
            <a:off x="9639107" y="5468535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Rosen</a:t>
            </a:r>
          </a:p>
        </p:txBody>
      </p:sp>
    </p:spTree>
    <p:extLst>
      <p:ext uri="{BB962C8B-B14F-4D97-AF65-F5344CB8AC3E}">
        <p14:creationId xmlns:p14="http://schemas.microsoft.com/office/powerpoint/2010/main" val="7828135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395B3-43A5-8A94-65F1-4BAC0016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5946"/>
            <a:ext cx="10515600" cy="568101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: </a:t>
            </a:r>
            <a:r>
              <a:rPr lang="en-US" dirty="0" err="1"/>
              <a:t>Lakukan</a:t>
            </a:r>
            <a:r>
              <a:rPr lang="en-US" dirty="0"/>
              <a:t> traversal </a:t>
            </a:r>
            <a:r>
              <a:rPr lang="en-US" i="1" dirty="0"/>
              <a:t>preorder</a:t>
            </a:r>
            <a:r>
              <a:rPr lang="en-US" dirty="0"/>
              <a:t>, </a:t>
            </a:r>
            <a:r>
              <a:rPr lang="en-US" i="1" dirty="0" err="1"/>
              <a:t>inorder</a:t>
            </a:r>
            <a:r>
              <a:rPr lang="en-US" dirty="0"/>
              <a:t>, dan </a:t>
            </a:r>
            <a:r>
              <a:rPr lang="en-US" i="1" dirty="0" err="1"/>
              <a:t>postorder</a:t>
            </a:r>
            <a:r>
              <a:rPr lang="en-US" dirty="0"/>
              <a:t> pada </a:t>
            </a:r>
            <a:r>
              <a:rPr lang="en-US" dirty="0" err="1"/>
              <a:t>pohon</a:t>
            </a:r>
            <a:r>
              <a:rPr lang="en-US" dirty="0"/>
              <a:t> 3-ary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D4228-E209-2BFE-01C1-B27A5D13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C753-ED71-BA6F-6F5C-50B5358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6B5284-008C-8980-5678-2F6A833F9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28" y="1529004"/>
            <a:ext cx="4845401" cy="4366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BD2F4-FC86-E9C6-4477-2D9A7A9E0812}"/>
              </a:ext>
            </a:extLst>
          </p:cNvPr>
          <p:cNvSpPr txBox="1"/>
          <p:nvPr/>
        </p:nvSpPr>
        <p:spPr>
          <a:xfrm>
            <a:off x="8023285" y="5525858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Rosen</a:t>
            </a:r>
          </a:p>
        </p:txBody>
      </p:sp>
    </p:spTree>
    <p:extLst>
      <p:ext uri="{BB962C8B-B14F-4D97-AF65-F5344CB8AC3E}">
        <p14:creationId xmlns:p14="http://schemas.microsoft.com/office/powerpoint/2010/main" val="24099680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98AB2-B13F-9E05-1DF3-B3BCEEFC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25"/>
            <a:ext cx="10515600" cy="60404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Preorder: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8B05A-5C70-3694-B2D8-15C1FAF3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B3486-7594-D4AD-1B5D-3A52A7C0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26AA1-63AF-3A98-4109-051F89B9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69" y="258341"/>
            <a:ext cx="4688399" cy="6556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0654C-E484-975F-B1E2-FD8DD6B3B182}"/>
              </a:ext>
            </a:extLst>
          </p:cNvPr>
          <p:cNvSpPr txBox="1"/>
          <p:nvPr/>
        </p:nvSpPr>
        <p:spPr>
          <a:xfrm>
            <a:off x="8610600" y="5941772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Rosen</a:t>
            </a:r>
          </a:p>
        </p:txBody>
      </p:sp>
    </p:spTree>
    <p:extLst>
      <p:ext uri="{BB962C8B-B14F-4D97-AF65-F5344CB8AC3E}">
        <p14:creationId xmlns:p14="http://schemas.microsoft.com/office/powerpoint/2010/main" val="14388328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3732-1321-A354-B4FB-3CBB0CCA6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34"/>
            <a:ext cx="10515600" cy="594152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Inorder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6CF9F-B545-53B1-F941-50B436E9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C9332-9405-D5A2-A193-3DB41D10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8DAA4-FFBB-29C3-8628-5F0B975E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298" y="235434"/>
            <a:ext cx="4482819" cy="6486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9DA67-4454-965E-CF73-07023D53E7AE}"/>
              </a:ext>
            </a:extLst>
          </p:cNvPr>
          <p:cNvSpPr txBox="1"/>
          <p:nvPr/>
        </p:nvSpPr>
        <p:spPr>
          <a:xfrm>
            <a:off x="8927907" y="5807631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Rosen</a:t>
            </a:r>
          </a:p>
        </p:txBody>
      </p:sp>
    </p:spTree>
    <p:extLst>
      <p:ext uri="{BB962C8B-B14F-4D97-AF65-F5344CB8AC3E}">
        <p14:creationId xmlns:p14="http://schemas.microsoft.com/office/powerpoint/2010/main" val="854178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81E87-8CB3-978A-2A6C-126EE323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26"/>
            <a:ext cx="10515600" cy="60404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Postorder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959D1-304D-441E-37E9-DEC9B93B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C929D-F739-BF8D-5B14-A4C532EF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65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D4070-7D88-8346-D38E-303D3384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418" y="136525"/>
            <a:ext cx="4494267" cy="6697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0A3C4-8001-B736-3E07-7D174F4B0A1A}"/>
              </a:ext>
            </a:extLst>
          </p:cNvPr>
          <p:cNvSpPr txBox="1"/>
          <p:nvPr/>
        </p:nvSpPr>
        <p:spPr>
          <a:xfrm>
            <a:off x="8956936" y="5992298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Rosen</a:t>
            </a:r>
          </a:p>
        </p:txBody>
      </p:sp>
    </p:spTree>
    <p:extLst>
      <p:ext uri="{BB962C8B-B14F-4D97-AF65-F5344CB8AC3E}">
        <p14:creationId xmlns:p14="http://schemas.microsoft.com/office/powerpoint/2010/main" val="2557956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>
            <a:extLst>
              <a:ext uri="{FF2B5EF4-FFF2-40B4-BE49-F238E27FC236}">
                <a16:creationId xmlns:a16="http://schemas.microsoft.com/office/drawing/2014/main" id="{43B51912-D06E-475F-9A41-4F80B649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graphicFrame>
        <p:nvGraphicFramePr>
          <p:cNvPr id="44034" name="Object 4">
            <a:extLst>
              <a:ext uri="{FF2B5EF4-FFF2-40B4-BE49-F238E27FC236}">
                <a16:creationId xmlns:a16="http://schemas.microsoft.com/office/drawing/2014/main" id="{64271AE0-C583-4834-BF64-56DA609E7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8441"/>
              </p:ext>
            </p:extLst>
          </p:nvPr>
        </p:nvGraphicFramePr>
        <p:xfrm>
          <a:off x="1297305" y="1500187"/>
          <a:ext cx="909955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66588" imgH="3146224" progId="Word.Document.8">
                  <p:embed/>
                </p:oleObj>
              </mc:Choice>
              <mc:Fallback>
                <p:oleObj name="Document" r:id="rId3" imgW="5466588" imgH="3146224" progId="Word.Document.8">
                  <p:embed/>
                  <p:pic>
                    <p:nvPicPr>
                      <p:cNvPr id="44034" name="Object 4">
                        <a:extLst>
                          <a:ext uri="{FF2B5EF4-FFF2-40B4-BE49-F238E27FC236}">
                            <a16:creationId xmlns:a16="http://schemas.microsoft.com/office/drawing/2014/main" id="{64271AE0-C583-4834-BF64-56DA609E7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305" y="1500187"/>
                        <a:ext cx="9099550" cy="52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2624E9E-FCC5-4049-B3A0-4C73D4AE2850}"/>
              </a:ext>
            </a:extLst>
          </p:cNvPr>
          <p:cNvSpPr txBox="1"/>
          <p:nvPr/>
        </p:nvSpPr>
        <p:spPr>
          <a:xfrm>
            <a:off x="1117600" y="609600"/>
            <a:ext cx="1713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Latihan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4D7BA-8575-3D0E-5FE7-7EA00410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4FE0-29E3-B9EC-AAC2-10FD8AC9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7622-B71D-5A1C-93DF-972B35702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E6153-7146-7FF3-6C4F-8C11D433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A4F65-F2C2-CF7A-E47A-03CEAEE5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0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D09143B6-E621-47FE-9061-31E2A38F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EEC0846F-173A-42E9-B68F-A8B621D0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402D7A-91B5-491D-9807-97C086CB5656}" type="slidenum">
              <a:rPr lang="en-GB" altLang="en-US">
                <a:solidFill>
                  <a:schemeClr val="tx2"/>
                </a:solidFill>
              </a:rPr>
              <a:pPr eaLnBrk="1" hangingPunct="1"/>
              <a:t>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3554" name="Object 4">
            <a:extLst>
              <a:ext uri="{FF2B5EF4-FFF2-40B4-BE49-F238E27FC236}">
                <a16:creationId xmlns:a16="http://schemas.microsoft.com/office/drawing/2014/main" id="{AAEE86FB-6376-4AC9-BCEB-476173AC7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60147"/>
              </p:ext>
            </p:extLst>
          </p:nvPr>
        </p:nvGraphicFramePr>
        <p:xfrm>
          <a:off x="791867" y="950596"/>
          <a:ext cx="10407100" cy="512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702052" progId="Word.Document.8">
                  <p:embed/>
                </p:oleObj>
              </mc:Choice>
              <mc:Fallback>
                <p:oleObj name="Document" r:id="rId3" imgW="5486400" imgH="2702052" progId="Word.Document.8">
                  <p:embed/>
                  <p:pic>
                    <p:nvPicPr>
                      <p:cNvPr id="23554" name="Object 4">
                        <a:extLst>
                          <a:ext uri="{FF2B5EF4-FFF2-40B4-BE49-F238E27FC236}">
                            <a16:creationId xmlns:a16="http://schemas.microsoft.com/office/drawing/2014/main" id="{AAEE86FB-6376-4AC9-BCEB-476173AC76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67" y="950596"/>
                        <a:ext cx="10407100" cy="5125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D5307072-7541-4A51-906B-68929B56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7A11BEAE-E60F-4F3B-AC87-C00AE871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2BBB65-D496-4E51-BEA3-0B805D0DC663}" type="slidenum">
              <a:rPr lang="en-GB" altLang="en-US">
                <a:solidFill>
                  <a:schemeClr val="tx2"/>
                </a:solidFill>
              </a:rPr>
              <a:pPr eaLnBrk="1" hangingPunct="1"/>
              <a:t>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4578" name="Object 4">
            <a:extLst>
              <a:ext uri="{FF2B5EF4-FFF2-40B4-BE49-F238E27FC236}">
                <a16:creationId xmlns:a16="http://schemas.microsoft.com/office/drawing/2014/main" id="{80F85FAA-73CE-40F7-A2A9-564C357C9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96482"/>
              </p:ext>
            </p:extLst>
          </p:nvPr>
        </p:nvGraphicFramePr>
        <p:xfrm>
          <a:off x="1118553" y="136525"/>
          <a:ext cx="10410825" cy="678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556477" imgH="5596652" progId="Word.Document.8">
                  <p:embed/>
                </p:oleObj>
              </mc:Choice>
              <mc:Fallback>
                <p:oleObj name="Document" r:id="rId3" imgW="8556477" imgH="5596652" progId="Word.Document.8">
                  <p:embed/>
                  <p:pic>
                    <p:nvPicPr>
                      <p:cNvPr id="24578" name="Object 4">
                        <a:extLst>
                          <a:ext uri="{FF2B5EF4-FFF2-40B4-BE49-F238E27FC236}">
                            <a16:creationId xmlns:a16="http://schemas.microsoft.com/office/drawing/2014/main" id="{80F85FAA-73CE-40F7-A2A9-564C357C90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553" y="136525"/>
                        <a:ext cx="10410825" cy="678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040AE099-438A-41C6-A2EA-F4562C9F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chemeClr val="tx2"/>
                </a:solidFill>
              </a:rPr>
              <a:t>Rinaldi M/IF1220 Matematika Diskrit</a:t>
            </a:r>
          </a:p>
        </p:txBody>
      </p:sp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4E71F8B1-A992-4557-A09A-EF154A0A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0846E3-C813-4104-95D0-7A6B3452BA13}" type="slidenum">
              <a:rPr lang="en-GB" altLang="en-US">
                <a:solidFill>
                  <a:schemeClr val="tx2"/>
                </a:solidFill>
              </a:rPr>
              <a:pPr eaLnBrk="1" hangingPunct="1"/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5602" name="Object 4">
            <a:extLst>
              <a:ext uri="{FF2B5EF4-FFF2-40B4-BE49-F238E27FC236}">
                <a16:creationId xmlns:a16="http://schemas.microsoft.com/office/drawing/2014/main" id="{6074972F-F15D-49BA-98C2-5DAB86C98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13910"/>
              </p:ext>
            </p:extLst>
          </p:nvPr>
        </p:nvGraphicFramePr>
        <p:xfrm>
          <a:off x="1397000" y="525463"/>
          <a:ext cx="830580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5703" imgH="1943764" progId="Word.Document.8">
                  <p:embed/>
                </p:oleObj>
              </mc:Choice>
              <mc:Fallback>
                <p:oleObj name="Document" r:id="rId3" imgW="5485703" imgH="1943764" progId="Word.Document.8">
                  <p:embed/>
                  <p:pic>
                    <p:nvPicPr>
                      <p:cNvPr id="25602" name="Object 4">
                        <a:extLst>
                          <a:ext uri="{FF2B5EF4-FFF2-40B4-BE49-F238E27FC236}">
                            <a16:creationId xmlns:a16="http://schemas.microsoft.com/office/drawing/2014/main" id="{6074972F-F15D-49BA-98C2-5DAB86C98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525463"/>
                        <a:ext cx="8305800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5">
            <a:extLst>
              <a:ext uri="{FF2B5EF4-FFF2-40B4-BE49-F238E27FC236}">
                <a16:creationId xmlns:a16="http://schemas.microsoft.com/office/drawing/2014/main" id="{D7B1878A-7D28-479A-8571-F6DCB490F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582588"/>
              </p:ext>
            </p:extLst>
          </p:nvPr>
        </p:nvGraphicFramePr>
        <p:xfrm>
          <a:off x="7913460" y="3258050"/>
          <a:ext cx="2638425" cy="359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702308" imgH="2319528" progId="Visio.Drawing.5">
                  <p:embed/>
                </p:oleObj>
              </mc:Choice>
              <mc:Fallback>
                <p:oleObj name="VISIO" r:id="rId5" imgW="1702308" imgH="2319528" progId="Visio.Drawing.5">
                  <p:embed/>
                  <p:pic>
                    <p:nvPicPr>
                      <p:cNvPr id="25603" name="Object 5">
                        <a:extLst>
                          <a:ext uri="{FF2B5EF4-FFF2-40B4-BE49-F238E27FC236}">
                            <a16:creationId xmlns:a16="http://schemas.microsoft.com/office/drawing/2014/main" id="{D7B1878A-7D28-479A-8571-F6DCB490F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460" y="3258050"/>
                        <a:ext cx="2638425" cy="359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2272</Words>
  <Application>Microsoft Office PowerPoint</Application>
  <PresentationFormat>Widescreen</PresentationFormat>
  <Paragraphs>403</Paragraphs>
  <Slides>67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Symbol</vt:lpstr>
      <vt:lpstr>Times New Roman</vt:lpstr>
      <vt:lpstr>Times-Roman</vt:lpstr>
      <vt:lpstr>Wingdings</vt:lpstr>
      <vt:lpstr>Office Theme</vt:lpstr>
      <vt:lpstr>Document</vt:lpstr>
      <vt:lpstr>VISIO</vt:lpstr>
      <vt:lpstr>Visio.Drawing.5</vt:lpstr>
      <vt:lpstr>Pohon (Bag. 2)</vt:lpstr>
      <vt:lpstr>Pohon berakar (rooted tree)</vt:lpstr>
      <vt:lpstr>PowerPoint Presentation</vt:lpstr>
      <vt:lpstr>PowerPoint Presentation</vt:lpstr>
      <vt:lpstr>Terminologi  pada Pohon Berakar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Pohon Terurut (ordered tree)</vt:lpstr>
      <vt:lpstr>Pohon m-ary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Pohon Biner  (binary tree)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Aplikasi Pohon Biner</vt:lpstr>
      <vt:lpstr>PowerPoint Presentation</vt:lpstr>
      <vt:lpstr>Latihan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Algoritma Kompresi Huffman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2021)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Penelusuran (traversal) Pohon Biner</vt:lpstr>
      <vt:lpstr>PowerPoint Presentation</vt:lpstr>
      <vt:lpstr>PowerPoint Presentation</vt:lpstr>
      <vt:lpstr>PowerPoint Presentation</vt:lpstr>
      <vt:lpstr>PowerPoint Presentation</vt:lpstr>
      <vt:lpstr>Traversal pada Pohon m-ary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33</cp:revision>
  <dcterms:created xsi:type="dcterms:W3CDTF">2020-08-02T13:37:29Z</dcterms:created>
  <dcterms:modified xsi:type="dcterms:W3CDTF">2026-05-13T00:55:18Z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2024-11-30T10:16:44Z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be312bfc-5264-441c-ac15-2c84138e068a</vt:lpwstr>
  </property>
  <property fmtid="{D5CDD505-2E9C-101B-9397-08002B2CF9AE}" pid="8" name="MSIP_Label_38b525e5-f3da-4501-8f1e-526b6769fc56_ContentBits">
    <vt:lpwstr>0</vt:lpwstr>
  </property>
</Properties>
</file>