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1"/>
  </p:notesMasterIdLst>
  <p:sldIdLst>
    <p:sldId id="257" r:id="rId2"/>
    <p:sldId id="320" r:id="rId3"/>
    <p:sldId id="426" r:id="rId4"/>
    <p:sldId id="419" r:id="rId5"/>
    <p:sldId id="322" r:id="rId6"/>
    <p:sldId id="396" r:id="rId7"/>
    <p:sldId id="323" r:id="rId8"/>
    <p:sldId id="357" r:id="rId9"/>
    <p:sldId id="325" r:id="rId10"/>
    <p:sldId id="326" r:id="rId11"/>
    <p:sldId id="327" r:id="rId12"/>
    <p:sldId id="328" r:id="rId13"/>
    <p:sldId id="418" r:id="rId14"/>
    <p:sldId id="417" r:id="rId15"/>
    <p:sldId id="329" r:id="rId16"/>
    <p:sldId id="330" r:id="rId17"/>
    <p:sldId id="355" r:id="rId18"/>
    <p:sldId id="356" r:id="rId19"/>
    <p:sldId id="427" r:id="rId20"/>
    <p:sldId id="428" r:id="rId21"/>
    <p:sldId id="361" r:id="rId22"/>
    <p:sldId id="362" r:id="rId23"/>
    <p:sldId id="438" r:id="rId24"/>
    <p:sldId id="364" r:id="rId25"/>
    <p:sldId id="365" r:id="rId26"/>
    <p:sldId id="366" r:id="rId27"/>
    <p:sldId id="367" r:id="rId28"/>
    <p:sldId id="369" r:id="rId29"/>
    <p:sldId id="430" r:id="rId30"/>
    <p:sldId id="390" r:id="rId31"/>
    <p:sldId id="429" r:id="rId32"/>
    <p:sldId id="370" r:id="rId33"/>
    <p:sldId id="389" r:id="rId34"/>
    <p:sldId id="371" r:id="rId35"/>
    <p:sldId id="372" r:id="rId36"/>
    <p:sldId id="373" r:id="rId37"/>
    <p:sldId id="374" r:id="rId38"/>
    <p:sldId id="375" r:id="rId39"/>
    <p:sldId id="431" r:id="rId40"/>
    <p:sldId id="376" r:id="rId41"/>
    <p:sldId id="386" r:id="rId42"/>
    <p:sldId id="387" r:id="rId43"/>
    <p:sldId id="388" r:id="rId44"/>
    <p:sldId id="432" r:id="rId45"/>
    <p:sldId id="433" r:id="rId46"/>
    <p:sldId id="434" r:id="rId47"/>
    <p:sldId id="435" r:id="rId48"/>
    <p:sldId id="436" r:id="rId49"/>
    <p:sldId id="437" r:id="rId50"/>
    <p:sldId id="377" r:id="rId51"/>
    <p:sldId id="385" r:id="rId52"/>
    <p:sldId id="378" r:id="rId53"/>
    <p:sldId id="379" r:id="rId54"/>
    <p:sldId id="380" r:id="rId55"/>
    <p:sldId id="381" r:id="rId56"/>
    <p:sldId id="382" r:id="rId57"/>
    <p:sldId id="383" r:id="rId58"/>
    <p:sldId id="384" r:id="rId59"/>
    <p:sldId id="397" r:id="rId6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17" autoAdjust="0"/>
    <p:restoredTop sz="94660"/>
  </p:normalViewPr>
  <p:slideViewPr>
    <p:cSldViewPr snapToGrid="0">
      <p:cViewPr varScale="1">
        <p:scale>
          <a:sx n="66" d="100"/>
          <a:sy n="66" d="100"/>
        </p:scale>
        <p:origin x="79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688B98-A98A-47CA-AE35-8572BDADA15F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C811F2-D7CD-42FE-AEFF-02F5FCFE3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612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E03C5-83A6-47B6-B98F-237A2EFB62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CF0729-CB79-4069-82E3-A8F75E7759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524996-260C-43A0-B67A-2369B58B5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4E5CA-F747-44CB-B5CB-F4DD72D74B0A}" type="datetime1">
              <a:rPr lang="en-US" smtClean="0"/>
              <a:t>4/29/2026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E9DB73-5C3D-4BD9-B5B2-01B022C2F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M/IF1220 Matematika Diskrit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098FEE-06BD-4C18-B0FB-77E11B685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4BCF9-A795-414B-A279-9A96D3DBC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907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BDE7E-3A5A-4389-B6B0-999C0C133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5A3858-3E17-4B1A-8A0B-C7DB5B534A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6920E8-7F71-40B7-9069-0C49B4AA8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F0813-ECC4-40E1-A915-D5FDDD04051A}" type="datetime1">
              <a:rPr lang="en-US" smtClean="0"/>
              <a:t>4/29/2026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C98D7E-8124-4B6D-B506-C486FCFF6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M/IF1220 Matematika Diskrit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D8000E-0EE5-410B-8F89-ECC9B6F82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4BCF9-A795-414B-A279-9A96D3DBC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757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6C146C5-838B-4A0C-BB63-DDA289E105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909384-979B-4A85-977A-C75D3552B3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C304DA-37A4-4F7E-822A-BCD380C69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9CDF0-2BBE-4618-8C09-05BAE6D51423}" type="datetime1">
              <a:rPr lang="en-US" smtClean="0"/>
              <a:t>4/29/2026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863E11-F83A-416C-9D56-12E4F84CF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M/IF1220 Matematika Diskrit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604C8F-D0D1-4438-AE53-7E61237FD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4BCF9-A795-414B-A279-9A96D3DBC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137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49E6F-EE32-4EB6-AF4F-EB33BDA5B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8188A2-1DE2-42E4-98C8-3952EA3DB8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C6EE66-41C4-467C-A499-CD6826940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46D-A870-44D4-B612-DF099E6F7BA9}" type="datetime1">
              <a:rPr lang="en-US" smtClean="0"/>
              <a:t>4/29/2026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25531F-F998-432F-8E4C-F2ADCB3D8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M/IF1220 Matematika Diskrit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7DFC18-42A0-4FF0-A884-CFEE9BFAA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4BCF9-A795-414B-A279-9A96D3DBC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482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BC4779-8A71-41DE-94B9-F05FCCA98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83F8EF-2EA0-4570-B738-79A33341FF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E640FC-21C7-4ECE-AE0F-067F26AB4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0B375-860D-4796-A567-A56047BE7B3C}" type="datetime1">
              <a:rPr lang="en-US" smtClean="0"/>
              <a:t>4/29/2026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4B4560-BD63-43AD-A7DD-9BA3B91A7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M/IF1220 Matematika Diskrit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21B003-3C6A-487B-B590-7870E2D44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4BCF9-A795-414B-A279-9A96D3DBC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646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526A5-32B4-461B-A8A6-F69F1063A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C9BAA7-E230-4882-B398-1551754B13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DEF5A0-2C7D-43B4-932A-541B9EC271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AE5A9B-3139-4E5D-91CD-D85524FCF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A6001-F69F-42CE-9ED7-4A6416519B86}" type="datetime1">
              <a:rPr lang="en-US" smtClean="0"/>
              <a:t>4/29/2026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14222C-99D7-423A-A559-0C74C15CE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M/IF1220 Matematika Diskrit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459023-B15F-43A9-8527-74D8F9D6F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4BCF9-A795-414B-A279-9A96D3DBC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843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AFB452-0C73-4893-AB59-BC1D23C16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480692-6B3F-469E-B806-0F193E7CB9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E68892-4E7A-40C9-BAB1-061AF505C6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809F4E-5F08-4555-8726-D1EAF3EAD5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1B4AC5-B1B1-4CE9-B9BE-1AF60AB781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E4D9FE-9938-444C-B196-F741C6172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D1A54-3474-4962-83FE-4054F682972C}" type="datetime1">
              <a:rPr lang="en-US" smtClean="0"/>
              <a:t>4/29/2026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83F2B44-EFCA-411B-B39F-8B75D137D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M/IF1220 Matematika Diskrit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45A42B-B283-4B4D-B683-BB6D8E2F0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4BCF9-A795-414B-A279-9A96D3DBC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752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9338F-9956-479C-9716-74D0A8585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67566B-0E8D-47EE-BAF4-903927D01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3E591-5483-445E-9B94-141FAC33FB2C}" type="datetime1">
              <a:rPr lang="en-US" smtClean="0"/>
              <a:t>4/29/2026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405AD4-DB49-4B0D-9DD5-2BAF3F959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M/IF1220 Matematika Diskrit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F23442-3BA9-464C-969F-724FC9006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4BCF9-A795-414B-A279-9A96D3DBC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827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AB1F30-F85E-4304-9BE1-AE27C22EB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C0A91-0932-4FC4-9F03-92E8D2046E08}" type="datetime1">
              <a:rPr lang="en-US" smtClean="0"/>
              <a:t>4/29/2026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E9114E-4D5A-4B30-BE4E-DFB3CEB76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M/IF1220 Matematika Diskrit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05532B-6071-4D85-AC20-1BAF980CB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4BCF9-A795-414B-A279-9A96D3DBC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066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B1266-232C-47F9-BE03-6EA498F11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622742-87E0-44EC-B725-4A037F8140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AC24D9-5947-4FB0-8879-A0C1A5726A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17E78E-376C-4653-997E-E5879F632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51F87-F737-47BA-AEB3-BBB9DE89B73E}" type="datetime1">
              <a:rPr lang="en-US" smtClean="0"/>
              <a:t>4/29/2026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048B69-4D65-4C65-A989-5512F48EA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M/IF1220 Matematika Diskrit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7F9F74-B4B8-4F4C-8144-F42B54339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4BCF9-A795-414B-A279-9A96D3DBC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580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FD7D0-38F7-41DD-8E72-FC45F1D6A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2E8D95-70B6-42EB-A7B0-10F97AFAF3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663A27-49B4-4D1A-B875-9D994C60E4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98FC3F-AE0C-4CFC-BADF-2F5C63A24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4BC0E-D43B-4FCB-8431-4E9DAD381094}" type="datetime1">
              <a:rPr lang="en-US" smtClean="0"/>
              <a:t>4/29/2026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FDD4A8-47FE-4EB8-AF9D-FEDFBE0B1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M/IF1220 Matematika Diskrit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24347D-881E-4E12-89DA-CD645D890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4BCF9-A795-414B-A279-9A96D3DBC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559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3C1DDE-13C5-4ADB-9C05-7DC9F3D49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1D7891-7999-4B1E-BB19-9BF0F81D56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DC9575-3B41-42A8-9DD1-21B5E95B68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11400D-F41D-48A2-95C9-1E0EC131D88B}" type="datetime1">
              <a:rPr lang="en-US" smtClean="0"/>
              <a:t>4/29/2026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4A0336-444E-4BC5-9003-8A63FE3C30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Rinaldi M/IF1220 Matematika Diskrit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3ED2E9-FDC4-402C-BC18-3EF9996693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E4BCF9-A795-414B-A279-9A96D3DBC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117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eksforgeeks.org/welsh-powell-graph-colouring-algorithm/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Rectangle 33">
            <a:extLst>
              <a:ext uri="{FF2B5EF4-FFF2-40B4-BE49-F238E27FC236}">
                <a16:creationId xmlns:a16="http://schemas.microsoft.com/office/drawing/2014/main" id="{9C6C090B-0BBD-4310-9EDF-3D7B28524C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0FE18A4F-A7B2-44C6-B05F-E79D00606075}" type="slidenum">
              <a:rPr lang="en-GB" altLang="en-US" sz="1400"/>
              <a:pPr eaLnBrk="1" hangingPunct="1"/>
              <a:t>1</a:t>
            </a:fld>
            <a:endParaRPr lang="en-GB" altLang="en-US" sz="1400"/>
          </a:p>
        </p:txBody>
      </p:sp>
      <p:sp>
        <p:nvSpPr>
          <p:cNvPr id="79876" name="Rectangle 2">
            <a:extLst>
              <a:ext uri="{FF2B5EF4-FFF2-40B4-BE49-F238E27FC236}">
                <a16:creationId xmlns:a16="http://schemas.microsoft.com/office/drawing/2014/main" id="{70B245A0-5626-4475-805F-5E79253D597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371600" y="594043"/>
            <a:ext cx="9144000" cy="2387600"/>
          </a:xfrm>
        </p:spPr>
        <p:txBody>
          <a:bodyPr/>
          <a:lstStyle/>
          <a:p>
            <a:pPr eaLnBrk="1" hangingPunct="1"/>
            <a:r>
              <a:rPr lang="en-US" altLang="en-US" sz="5400" b="1" dirty="0">
                <a:latin typeface="+mn-lt"/>
                <a:cs typeface="Times New Roman" panose="02020603050405020304" pitchFamily="18" charset="0"/>
              </a:rPr>
              <a:t>Graf </a:t>
            </a:r>
            <a:br>
              <a:rPr lang="en-US" altLang="en-US" sz="5400" b="1" dirty="0">
                <a:latin typeface="+mn-lt"/>
                <a:cs typeface="Times New Roman" panose="02020603050405020304" pitchFamily="18" charset="0"/>
              </a:rPr>
            </a:br>
            <a:r>
              <a:rPr lang="en-US" altLang="en-US" sz="2800" b="1" dirty="0">
                <a:cs typeface="Times New Roman" panose="02020603050405020304" pitchFamily="18" charset="0"/>
              </a:rPr>
              <a:t>(Bag. 3)</a:t>
            </a:r>
            <a:br>
              <a:rPr lang="en-US" altLang="en-US" sz="2800" b="1" dirty="0">
                <a:cs typeface="Times New Roman" panose="02020603050405020304" pitchFamily="18" charset="0"/>
              </a:rPr>
            </a:br>
            <a:endParaRPr lang="en-GB" altLang="en-US" sz="2800" b="1" dirty="0">
              <a:cs typeface="Times New Roman" panose="02020603050405020304" pitchFamily="18" charset="0"/>
            </a:endParaRPr>
          </a:p>
        </p:txBody>
      </p:sp>
      <p:sp>
        <p:nvSpPr>
          <p:cNvPr id="79877" name="Rectangle 3">
            <a:extLst>
              <a:ext uri="{FF2B5EF4-FFF2-40B4-BE49-F238E27FC236}">
                <a16:creationId xmlns:a16="http://schemas.microsoft.com/office/drawing/2014/main" id="{13A678E8-C1A2-4A09-91A2-2232AF06922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210020" y="3289642"/>
            <a:ext cx="9144000" cy="1655762"/>
          </a:xfrm>
        </p:spPr>
        <p:txBody>
          <a:bodyPr/>
          <a:lstStyle/>
          <a:p>
            <a:pPr eaLnBrk="1" hangingPunct="1"/>
            <a:r>
              <a:rPr lang="en-US" altLang="en-US" dirty="0" err="1"/>
              <a:t>Bahan</a:t>
            </a:r>
            <a:r>
              <a:rPr lang="en-US" altLang="en-US" dirty="0"/>
              <a:t> </a:t>
            </a:r>
            <a:r>
              <a:rPr lang="en-US" altLang="en-US" dirty="0" err="1"/>
              <a:t>Kuliah</a:t>
            </a:r>
            <a:r>
              <a:rPr lang="en-US" altLang="en-US" dirty="0"/>
              <a:t> </a:t>
            </a:r>
          </a:p>
          <a:p>
            <a:pPr eaLnBrk="1" hangingPunct="1"/>
            <a:r>
              <a:rPr lang="en-US" altLang="en-US" dirty="0"/>
              <a:t>IF1220 </a:t>
            </a:r>
            <a:r>
              <a:rPr lang="en-US" altLang="en-US" dirty="0" err="1"/>
              <a:t>Matematika</a:t>
            </a:r>
            <a:r>
              <a:rPr lang="en-US" altLang="en-US" dirty="0"/>
              <a:t> </a:t>
            </a:r>
            <a:r>
              <a:rPr lang="en-US" altLang="en-US" dirty="0" err="1"/>
              <a:t>Diskrit</a:t>
            </a:r>
            <a:endParaRPr lang="en-US" altLang="en-US" dirty="0"/>
          </a:p>
          <a:p>
            <a:pPr eaLnBrk="1" hangingPunct="1"/>
            <a:r>
              <a:rPr lang="en-US" altLang="en-US" dirty="0"/>
              <a:t>Oleh: Rinaldi Munir</a:t>
            </a:r>
            <a:endParaRPr lang="en-GB" altLang="en-US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9FEB96A8-8135-45CC-830C-E7BD66D2C220}"/>
              </a:ext>
            </a:extLst>
          </p:cNvPr>
          <p:cNvSpPr txBox="1">
            <a:spLocks noChangeArrowheads="1"/>
          </p:cNvSpPr>
          <p:nvPr/>
        </p:nvSpPr>
        <p:spPr>
          <a:xfrm>
            <a:off x="1371600" y="5257800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/>
              <a:t>Program </a:t>
            </a:r>
            <a:r>
              <a:rPr lang="en-US" altLang="en-US" dirty="0" err="1"/>
              <a:t>Studi</a:t>
            </a:r>
            <a:r>
              <a:rPr lang="en-US" altLang="en-US" dirty="0"/>
              <a:t> Teknik </a:t>
            </a:r>
            <a:r>
              <a:rPr lang="en-US" altLang="en-US" dirty="0" err="1"/>
              <a:t>Informatika</a:t>
            </a:r>
            <a:r>
              <a:rPr lang="en-US" altLang="en-US" dirty="0"/>
              <a:t> </a:t>
            </a:r>
          </a:p>
          <a:p>
            <a:r>
              <a:rPr lang="en-US" altLang="en-US" dirty="0"/>
              <a:t>STEI-ITB</a:t>
            </a:r>
            <a:endParaRPr lang="en-GB" altLang="en-US" dirty="0"/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BD31DBE8-708B-4106-963F-114C94BDCD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2326" y="191769"/>
            <a:ext cx="3756813" cy="3602038"/>
          </a:xfrm>
          <a:prstGeom prst="rect">
            <a:avLst/>
          </a:prstGeom>
        </p:spPr>
      </p:pic>
      <p:pic>
        <p:nvPicPr>
          <p:cNvPr id="8" name="Picture 7" descr="A picture containing field, air, sitting, light&#10;&#10;Description automatically generated">
            <a:extLst>
              <a:ext uri="{FF2B5EF4-FFF2-40B4-BE49-F238E27FC236}">
                <a16:creationId xmlns:a16="http://schemas.microsoft.com/office/drawing/2014/main" id="{BCD3CA79-B079-4993-B6E3-0D727109FD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95" y="165177"/>
            <a:ext cx="3523480" cy="352348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2055CF6-C3B9-A25C-AB06-90AC10E72E20}"/>
              </a:ext>
            </a:extLst>
          </p:cNvPr>
          <p:cNvSpPr txBox="1"/>
          <p:nvPr/>
        </p:nvSpPr>
        <p:spPr>
          <a:xfrm>
            <a:off x="4953489" y="6125517"/>
            <a:ext cx="19802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(Update 2026)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Footer Placeholder 4">
            <a:extLst>
              <a:ext uri="{FF2B5EF4-FFF2-40B4-BE49-F238E27FC236}">
                <a16:creationId xmlns:a16="http://schemas.microsoft.com/office/drawing/2014/main" id="{D9A89890-32E5-437B-8A7D-29A0AF1BB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1400"/>
              <a:t>Rinaldi M/IF1220 Matematika Diskrit</a:t>
            </a:r>
          </a:p>
        </p:txBody>
      </p:sp>
      <p:sp>
        <p:nvSpPr>
          <p:cNvPr id="65540" name="Slide Number Placeholder 5">
            <a:extLst>
              <a:ext uri="{FF2B5EF4-FFF2-40B4-BE49-F238E27FC236}">
                <a16:creationId xmlns:a16="http://schemas.microsoft.com/office/drawing/2014/main" id="{2D7F67B3-7C3C-4311-A3DA-826B68BD6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996C05C5-EAE5-41B9-8E46-A7F2BA4765F2}" type="slidenum">
              <a:rPr lang="en-GB" altLang="en-US" sz="1400"/>
              <a:pPr eaLnBrk="1" hangingPunct="1"/>
              <a:t>10</a:t>
            </a:fld>
            <a:endParaRPr lang="en-GB" altLang="en-US" sz="1400"/>
          </a:p>
        </p:txBody>
      </p:sp>
      <p:graphicFrame>
        <p:nvGraphicFramePr>
          <p:cNvPr id="65538" name="Object 5">
            <a:extLst>
              <a:ext uri="{FF2B5EF4-FFF2-40B4-BE49-F238E27FC236}">
                <a16:creationId xmlns:a16="http://schemas.microsoft.com/office/drawing/2014/main" id="{A5BAF1E2-463B-4C77-BB82-7F23317AABF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84350" y="815373"/>
          <a:ext cx="8008938" cy="4946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705537" imgH="3534140" progId="Word.Document.8">
                  <p:embed/>
                </p:oleObj>
              </mc:Choice>
              <mc:Fallback>
                <p:oleObj name="Document" r:id="rId2" imgW="5705537" imgH="3534140" progId="Word.Document.8">
                  <p:embed/>
                  <p:pic>
                    <p:nvPicPr>
                      <p:cNvPr id="65538" name="Object 5">
                        <a:extLst>
                          <a:ext uri="{FF2B5EF4-FFF2-40B4-BE49-F238E27FC236}">
                            <a16:creationId xmlns:a16="http://schemas.microsoft.com/office/drawing/2014/main" id="{A5BAF1E2-463B-4C77-BB82-7F23317AABF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4350" y="815373"/>
                        <a:ext cx="8008938" cy="4946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Footer Placeholder 4">
            <a:extLst>
              <a:ext uri="{FF2B5EF4-FFF2-40B4-BE49-F238E27FC236}">
                <a16:creationId xmlns:a16="http://schemas.microsoft.com/office/drawing/2014/main" id="{FC8DD096-1E11-4306-8BCA-49D8E035A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1400"/>
              <a:t>Rinaldi M/IF1220 Matematika Diskrit</a:t>
            </a:r>
          </a:p>
        </p:txBody>
      </p:sp>
      <p:sp>
        <p:nvSpPr>
          <p:cNvPr id="66564" name="Slide Number Placeholder 5">
            <a:extLst>
              <a:ext uri="{FF2B5EF4-FFF2-40B4-BE49-F238E27FC236}">
                <a16:creationId xmlns:a16="http://schemas.microsoft.com/office/drawing/2014/main" id="{45C7998C-1891-4B15-9F61-1960791E7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3FFE2478-AB7E-4DE4-AD01-AD30B0838A29}" type="slidenum">
              <a:rPr lang="en-GB" altLang="en-US" sz="1400"/>
              <a:pPr eaLnBrk="1" hangingPunct="1"/>
              <a:t>11</a:t>
            </a:fld>
            <a:endParaRPr lang="en-GB" altLang="en-US" sz="1400"/>
          </a:p>
        </p:txBody>
      </p:sp>
      <p:graphicFrame>
        <p:nvGraphicFramePr>
          <p:cNvPr id="66562" name="Object 4">
            <a:extLst>
              <a:ext uri="{FF2B5EF4-FFF2-40B4-BE49-F238E27FC236}">
                <a16:creationId xmlns:a16="http://schemas.microsoft.com/office/drawing/2014/main" id="{03686DC2-D8B9-4B89-8E2F-E85AEFFF567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06258" y="1404937"/>
          <a:ext cx="8069262" cy="404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695493" imgH="2860243" progId="Word.Document.8">
                  <p:embed/>
                </p:oleObj>
              </mc:Choice>
              <mc:Fallback>
                <p:oleObj name="Document" r:id="rId2" imgW="5695493" imgH="2860243" progId="Word.Document.8">
                  <p:embed/>
                  <p:pic>
                    <p:nvPicPr>
                      <p:cNvPr id="66562" name="Object 4">
                        <a:extLst>
                          <a:ext uri="{FF2B5EF4-FFF2-40B4-BE49-F238E27FC236}">
                            <a16:creationId xmlns:a16="http://schemas.microsoft.com/office/drawing/2014/main" id="{03686DC2-D8B9-4B89-8E2F-E85AEFFF567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6258" y="1404937"/>
                        <a:ext cx="8069262" cy="4048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Slide Number Placeholder 5">
            <a:extLst>
              <a:ext uri="{FF2B5EF4-FFF2-40B4-BE49-F238E27FC236}">
                <a16:creationId xmlns:a16="http://schemas.microsoft.com/office/drawing/2014/main" id="{A1C38514-3625-44F1-A442-BC37E34ED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F3C8E49F-49F8-4B90-BB21-DD0224F6EC17}" type="slidenum">
              <a:rPr lang="en-GB" altLang="en-US" sz="1400"/>
              <a:pPr eaLnBrk="1" hangingPunct="1"/>
              <a:t>12</a:t>
            </a:fld>
            <a:endParaRPr lang="en-GB" altLang="en-US" sz="140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37E220D-1FA3-4BA2-82B1-A9CF840AB36B}"/>
              </a:ext>
            </a:extLst>
          </p:cNvPr>
          <p:cNvSpPr/>
          <p:nvPr/>
        </p:nvSpPr>
        <p:spPr>
          <a:xfrm>
            <a:off x="772160" y="485684"/>
            <a:ext cx="1058164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TEOREMA 4</a:t>
            </a:r>
            <a:r>
              <a:rPr lang="en-US" sz="2800" dirty="0"/>
              <a:t>.  </a:t>
            </a:r>
            <a:r>
              <a:rPr lang="en-US" sz="2800" dirty="0" err="1"/>
              <a:t>Syarat</a:t>
            </a:r>
            <a:r>
              <a:rPr lang="en-US" sz="2800" dirty="0"/>
              <a:t> </a:t>
            </a:r>
            <a:r>
              <a:rPr lang="en-US" sz="2800" dirty="0" err="1"/>
              <a:t>cukup</a:t>
            </a:r>
            <a:r>
              <a:rPr lang="en-US" sz="2800" dirty="0"/>
              <a:t> </a:t>
            </a:r>
            <a:r>
              <a:rPr lang="en-US" sz="2800" dirty="0" err="1"/>
              <a:t>supaya</a:t>
            </a:r>
            <a:r>
              <a:rPr lang="en-US" sz="2800" dirty="0"/>
              <a:t> </a:t>
            </a:r>
            <a:r>
              <a:rPr lang="en-US" sz="2800" dirty="0" err="1"/>
              <a:t>graf</a:t>
            </a:r>
            <a:r>
              <a:rPr lang="en-US" sz="2800" dirty="0"/>
              <a:t> </a:t>
            </a:r>
            <a:r>
              <a:rPr lang="en-US" sz="2800" dirty="0" err="1"/>
              <a:t>sederhana</a:t>
            </a:r>
            <a:r>
              <a:rPr lang="en-US" sz="2800" dirty="0"/>
              <a:t> G </a:t>
            </a:r>
            <a:r>
              <a:rPr lang="en-US" sz="2800" dirty="0" err="1"/>
              <a:t>dengan</a:t>
            </a:r>
            <a:r>
              <a:rPr lang="en-US" sz="2800" dirty="0"/>
              <a:t> n ( </a:t>
            </a:r>
            <a:r>
              <a:rPr lang="en-US" sz="2800" dirty="0">
                <a:sym typeface="Symbol" panose="05050102010706020507" pitchFamily="18" charset="2"/>
              </a:rPr>
              <a:t></a:t>
            </a:r>
            <a:r>
              <a:rPr lang="en-US" sz="2800" dirty="0"/>
              <a:t> 3) </a:t>
            </a:r>
            <a:r>
              <a:rPr lang="en-US" sz="2800" dirty="0" err="1"/>
              <a:t>buah</a:t>
            </a:r>
            <a:r>
              <a:rPr lang="en-US" sz="2800" dirty="0"/>
              <a:t> </a:t>
            </a:r>
            <a:r>
              <a:rPr lang="en-US" sz="2800" dirty="0" err="1"/>
              <a:t>simpul</a:t>
            </a:r>
            <a:r>
              <a:rPr lang="en-US" sz="2800" dirty="0"/>
              <a:t> </a:t>
            </a:r>
            <a:r>
              <a:rPr lang="en-US" sz="2800" dirty="0" err="1"/>
              <a:t>adalah</a:t>
            </a:r>
            <a:r>
              <a:rPr lang="en-US" sz="2800" dirty="0"/>
              <a:t> </a:t>
            </a:r>
            <a:r>
              <a:rPr lang="en-US" sz="2800" dirty="0" err="1"/>
              <a:t>graf</a:t>
            </a:r>
            <a:r>
              <a:rPr lang="en-US" sz="2800" dirty="0"/>
              <a:t> Hamilton </a:t>
            </a:r>
            <a:r>
              <a:rPr lang="en-US" sz="2800" dirty="0" err="1"/>
              <a:t>ialah</a:t>
            </a:r>
            <a:r>
              <a:rPr lang="en-US" sz="2800" dirty="0"/>
              <a:t> </a:t>
            </a:r>
            <a:r>
              <a:rPr lang="en-US" sz="2800" dirty="0" err="1"/>
              <a:t>bila</a:t>
            </a:r>
            <a:r>
              <a:rPr lang="en-US" sz="2800" dirty="0"/>
              <a:t> </a:t>
            </a:r>
            <a:r>
              <a:rPr lang="en-US" sz="2800" dirty="0" err="1"/>
              <a:t>derajat</a:t>
            </a:r>
            <a:r>
              <a:rPr lang="en-US" sz="2800" dirty="0"/>
              <a:t> </a:t>
            </a:r>
            <a:r>
              <a:rPr lang="en-US" sz="2800" dirty="0" err="1"/>
              <a:t>tiap</a:t>
            </a:r>
            <a:r>
              <a:rPr lang="en-US" sz="2800" dirty="0"/>
              <a:t> </a:t>
            </a:r>
            <a:r>
              <a:rPr lang="en-US" sz="2800" dirty="0" err="1"/>
              <a:t>simpul</a:t>
            </a:r>
            <a:r>
              <a:rPr lang="en-US" sz="2800" dirty="0"/>
              <a:t> paling </a:t>
            </a:r>
            <a:r>
              <a:rPr lang="en-US" sz="2800" dirty="0" err="1"/>
              <a:t>sedikit</a:t>
            </a:r>
            <a:r>
              <a:rPr lang="en-US" sz="2800" dirty="0"/>
              <a:t> n/2 (</a:t>
            </a:r>
            <a:r>
              <a:rPr lang="en-US" sz="2800" dirty="0" err="1"/>
              <a:t>yaitu</a:t>
            </a:r>
            <a:r>
              <a:rPr lang="en-US" sz="2800" dirty="0"/>
              <a:t>, d(v) </a:t>
            </a:r>
            <a:r>
              <a:rPr lang="en-US" sz="2800" dirty="0">
                <a:sym typeface="Symbol" panose="05050102010706020507" pitchFamily="18" charset="2"/>
              </a:rPr>
              <a:t></a:t>
            </a:r>
            <a:r>
              <a:rPr lang="en-US" sz="2800" dirty="0"/>
              <a:t> n/2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setiap</a:t>
            </a:r>
            <a:r>
              <a:rPr lang="en-US" sz="2800" dirty="0"/>
              <a:t> </a:t>
            </a:r>
            <a:r>
              <a:rPr lang="en-US" sz="2800" dirty="0" err="1"/>
              <a:t>simpul</a:t>
            </a:r>
            <a:r>
              <a:rPr lang="en-US" sz="2800" dirty="0"/>
              <a:t> v di  G). </a:t>
            </a:r>
          </a:p>
          <a:p>
            <a:endParaRPr lang="en-US" sz="2800" dirty="0"/>
          </a:p>
          <a:p>
            <a:r>
              <a:rPr lang="en-US" sz="2400" dirty="0" err="1"/>
              <a:t>Ekivalen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: </a:t>
            </a:r>
            <a:r>
              <a:rPr lang="en-US" sz="2400" dirty="0" err="1">
                <a:solidFill>
                  <a:srgbClr val="FF0000"/>
                </a:solidFill>
              </a:rPr>
              <a:t>Jika</a:t>
            </a:r>
            <a:r>
              <a:rPr lang="en-US" sz="2400" dirty="0">
                <a:solidFill>
                  <a:srgbClr val="FF0000"/>
                </a:solidFill>
              </a:rPr>
              <a:t> pada </a:t>
            </a:r>
            <a:r>
              <a:rPr lang="en-US" sz="2400" dirty="0" err="1">
                <a:solidFill>
                  <a:srgbClr val="FF0000"/>
                </a:solidFill>
              </a:rPr>
              <a:t>graf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sederhana</a:t>
            </a:r>
            <a:r>
              <a:rPr lang="en-US" sz="2400" dirty="0">
                <a:solidFill>
                  <a:srgbClr val="FF0000"/>
                </a:solidFill>
              </a:rPr>
              <a:t> G </a:t>
            </a:r>
            <a:r>
              <a:rPr lang="en-US" sz="2400" dirty="0" err="1">
                <a:solidFill>
                  <a:srgbClr val="FF0000"/>
                </a:solidFill>
              </a:rPr>
              <a:t>dengan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i="1" dirty="0">
                <a:solidFill>
                  <a:srgbClr val="FF0000"/>
                </a:solidFill>
              </a:rPr>
              <a:t>n</a:t>
            </a:r>
            <a:r>
              <a:rPr lang="en-US" sz="2400" dirty="0">
                <a:solidFill>
                  <a:srgbClr val="FF0000"/>
                </a:solidFill>
              </a:rPr>
              <a:t> ( </a:t>
            </a:r>
            <a:r>
              <a:rPr lang="en-US" sz="2400" dirty="0">
                <a:solidFill>
                  <a:srgbClr val="FF0000"/>
                </a:solidFill>
                <a:sym typeface="Symbol" panose="05050102010706020507" pitchFamily="18" charset="2"/>
              </a:rPr>
              <a:t></a:t>
            </a:r>
            <a:r>
              <a:rPr lang="en-US" sz="2400" dirty="0">
                <a:solidFill>
                  <a:srgbClr val="FF0000"/>
                </a:solidFill>
              </a:rPr>
              <a:t> 3) </a:t>
            </a:r>
            <a:r>
              <a:rPr lang="en-US" sz="2400" dirty="0" err="1">
                <a:solidFill>
                  <a:srgbClr val="FF0000"/>
                </a:solidFill>
              </a:rPr>
              <a:t>buah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simpul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derajat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setiap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simpul</a:t>
            </a:r>
            <a:r>
              <a:rPr lang="en-US" sz="2400" dirty="0">
                <a:solidFill>
                  <a:srgbClr val="FF0000"/>
                </a:solidFill>
              </a:rPr>
              <a:t> paling </a:t>
            </a:r>
            <a:r>
              <a:rPr lang="en-US" sz="2400" dirty="0" err="1">
                <a:solidFill>
                  <a:srgbClr val="FF0000"/>
                </a:solidFill>
              </a:rPr>
              <a:t>sedikit</a:t>
            </a:r>
            <a:r>
              <a:rPr lang="en-US" sz="2400" dirty="0">
                <a:solidFill>
                  <a:srgbClr val="FF0000"/>
                </a:solidFill>
              </a:rPr>
              <a:t> n/2 (</a:t>
            </a:r>
            <a:r>
              <a:rPr lang="en-US" sz="2400" dirty="0" err="1">
                <a:solidFill>
                  <a:srgbClr val="FF0000"/>
                </a:solidFill>
              </a:rPr>
              <a:t>yaitu</a:t>
            </a:r>
            <a:r>
              <a:rPr lang="en-US" sz="2400" dirty="0">
                <a:solidFill>
                  <a:srgbClr val="FF0000"/>
                </a:solidFill>
              </a:rPr>
              <a:t>, d(v) </a:t>
            </a:r>
            <a:r>
              <a:rPr lang="en-US" sz="2400" dirty="0">
                <a:solidFill>
                  <a:srgbClr val="FF0000"/>
                </a:solidFill>
                <a:sym typeface="Symbol" panose="05050102010706020507" pitchFamily="18" charset="2"/>
              </a:rPr>
              <a:t></a:t>
            </a:r>
            <a:r>
              <a:rPr lang="en-US" sz="2400" dirty="0">
                <a:solidFill>
                  <a:srgbClr val="FF0000"/>
                </a:solidFill>
              </a:rPr>
              <a:t> n/2 </a:t>
            </a:r>
            <a:r>
              <a:rPr lang="en-US" sz="2400" dirty="0" err="1">
                <a:solidFill>
                  <a:srgbClr val="FF0000"/>
                </a:solidFill>
              </a:rPr>
              <a:t>untuk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setiap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simpul</a:t>
            </a:r>
            <a:r>
              <a:rPr lang="en-US" sz="2400" dirty="0">
                <a:solidFill>
                  <a:srgbClr val="FF0000"/>
                </a:solidFill>
              </a:rPr>
              <a:t> v di  G) </a:t>
            </a:r>
            <a:r>
              <a:rPr lang="en-US" sz="2400" dirty="0" err="1">
                <a:solidFill>
                  <a:srgbClr val="FF0000"/>
                </a:solidFill>
              </a:rPr>
              <a:t>maka</a:t>
            </a:r>
            <a:r>
              <a:rPr lang="en-US" sz="2400" dirty="0">
                <a:solidFill>
                  <a:srgbClr val="FF0000"/>
                </a:solidFill>
              </a:rPr>
              <a:t> G </a:t>
            </a:r>
            <a:r>
              <a:rPr lang="en-US" sz="2400" dirty="0" err="1">
                <a:solidFill>
                  <a:srgbClr val="FF0000"/>
                </a:solidFill>
              </a:rPr>
              <a:t>adalah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graf</a:t>
            </a:r>
            <a:r>
              <a:rPr lang="en-US" sz="2400" dirty="0">
                <a:solidFill>
                  <a:srgbClr val="FF0000"/>
                </a:solidFill>
              </a:rPr>
              <a:t> Hamilton. </a:t>
            </a:r>
          </a:p>
          <a:p>
            <a:endParaRPr lang="en-US" sz="2800" dirty="0"/>
          </a:p>
          <a:p>
            <a:endParaRPr lang="en-US" sz="28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CC730B1-FF47-49F4-86C0-21AE7440CC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1842" y="3306460"/>
            <a:ext cx="6411595" cy="203673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C17EE8A-B9DB-4992-AD77-18342E5C2F09}"/>
              </a:ext>
            </a:extLst>
          </p:cNvPr>
          <p:cNvSpPr txBox="1"/>
          <p:nvPr/>
        </p:nvSpPr>
        <p:spPr>
          <a:xfrm>
            <a:off x="3571240" y="5028435"/>
            <a:ext cx="65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G</a:t>
            </a:r>
            <a:r>
              <a:rPr lang="en-US" sz="2000" baseline="-25000" dirty="0"/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FA53AB-D693-45B2-8821-4DF728E556AA}"/>
              </a:ext>
            </a:extLst>
          </p:cNvPr>
          <p:cNvSpPr txBox="1"/>
          <p:nvPr/>
        </p:nvSpPr>
        <p:spPr>
          <a:xfrm>
            <a:off x="5906042" y="5028435"/>
            <a:ext cx="65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G</a:t>
            </a:r>
            <a:r>
              <a:rPr lang="en-US" sz="2000" baseline="-25000" dirty="0"/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9D7305-26ED-41D5-97E9-F360612E0AC7}"/>
              </a:ext>
            </a:extLst>
          </p:cNvPr>
          <p:cNvSpPr txBox="1"/>
          <p:nvPr/>
        </p:nvSpPr>
        <p:spPr>
          <a:xfrm>
            <a:off x="8096157" y="5221795"/>
            <a:ext cx="65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G</a:t>
            </a:r>
            <a:r>
              <a:rPr lang="en-US" sz="2000" baseline="-25000" dirty="0"/>
              <a:t>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F94D98-7533-44E8-9145-D5339FCA074A}"/>
              </a:ext>
            </a:extLst>
          </p:cNvPr>
          <p:cNvSpPr txBox="1"/>
          <p:nvPr/>
        </p:nvSpPr>
        <p:spPr>
          <a:xfrm>
            <a:off x="2489200" y="5724371"/>
            <a:ext cx="70943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Pada G</a:t>
            </a:r>
            <a:r>
              <a:rPr lang="en-US" baseline="-25000" dirty="0"/>
              <a:t>1</a:t>
            </a:r>
            <a:r>
              <a:rPr lang="en-US" dirty="0"/>
              <a:t>, n = 4, </a:t>
            </a:r>
            <a:r>
              <a:rPr lang="en-US" dirty="0" err="1"/>
              <a:t>tetapi</a:t>
            </a:r>
            <a:r>
              <a:rPr lang="en-US" dirty="0"/>
              <a:t> </a:t>
            </a:r>
            <a:r>
              <a:rPr lang="en-US" dirty="0" err="1"/>
              <a:t>simpul</a:t>
            </a:r>
            <a:r>
              <a:rPr lang="en-US" dirty="0"/>
              <a:t> 4 </a:t>
            </a:r>
            <a:r>
              <a:rPr lang="en-US" dirty="0" err="1"/>
              <a:t>memiliki</a:t>
            </a:r>
            <a:r>
              <a:rPr lang="en-US" dirty="0"/>
              <a:t> d(v) = 1  </a:t>
            </a:r>
            <a:r>
              <a:rPr lang="en-US" dirty="0">
                <a:sym typeface="Symbol" panose="05050102010706020507" pitchFamily="18" charset="2"/>
              </a:rPr>
              <a:t> </a:t>
            </a:r>
            <a:r>
              <a:rPr lang="en-US" dirty="0" err="1">
                <a:sym typeface="Symbol" panose="05050102010706020507" pitchFamily="18" charset="2"/>
              </a:rPr>
              <a:t>bukan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dirty="0" err="1">
                <a:sym typeface="Symbol" panose="05050102010706020507" pitchFamily="18" charset="2"/>
              </a:rPr>
              <a:t>graf</a:t>
            </a:r>
            <a:r>
              <a:rPr lang="en-US" dirty="0">
                <a:sym typeface="Symbol" panose="05050102010706020507" pitchFamily="18" charset="2"/>
              </a:rPr>
              <a:t> Hamilton</a:t>
            </a:r>
          </a:p>
          <a:p>
            <a:r>
              <a:rPr lang="en-US" dirty="0"/>
              <a:t>Pada G</a:t>
            </a:r>
            <a:r>
              <a:rPr lang="en-US" baseline="-25000" dirty="0"/>
              <a:t>2</a:t>
            </a:r>
            <a:r>
              <a:rPr lang="en-US" dirty="0"/>
              <a:t>, n = 4,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simpul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d(v) </a:t>
            </a:r>
            <a:r>
              <a:rPr lang="en-US" dirty="0">
                <a:sym typeface="Symbol" panose="05050102010706020507" pitchFamily="18" charset="2"/>
              </a:rPr>
              <a:t> 2</a:t>
            </a:r>
            <a:r>
              <a:rPr lang="en-US" dirty="0"/>
              <a:t>    </a:t>
            </a:r>
            <a:r>
              <a:rPr lang="en-US" dirty="0">
                <a:sym typeface="Symbol" panose="05050102010706020507" pitchFamily="18" charset="2"/>
              </a:rPr>
              <a:t>  </a:t>
            </a:r>
            <a:r>
              <a:rPr lang="en-US" dirty="0" err="1">
                <a:sym typeface="Symbol" panose="05050102010706020507" pitchFamily="18" charset="2"/>
              </a:rPr>
              <a:t>graf</a:t>
            </a:r>
            <a:r>
              <a:rPr lang="en-US" dirty="0">
                <a:sym typeface="Symbol" panose="05050102010706020507" pitchFamily="18" charset="2"/>
              </a:rPr>
              <a:t> Hamilton</a:t>
            </a:r>
          </a:p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1F148A-9F44-18BC-1719-99E119C3A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M/IF1220 Matematika Diskrit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87308B-8CCC-4223-B5B4-6FC6EDB48D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43280"/>
            <a:ext cx="10515600" cy="5333683"/>
          </a:xfrm>
        </p:spPr>
        <p:txBody>
          <a:bodyPr/>
          <a:lstStyle/>
          <a:p>
            <a:r>
              <a:rPr lang="en-US" dirty="0" err="1"/>
              <a:t>Teorema</a:t>
            </a:r>
            <a:r>
              <a:rPr lang="en-US" dirty="0"/>
              <a:t> 4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syarat</a:t>
            </a:r>
            <a:r>
              <a:rPr lang="en-US" dirty="0"/>
              <a:t> </a:t>
            </a:r>
            <a:r>
              <a:rPr lang="en-US" dirty="0" err="1"/>
              <a:t>cukup</a:t>
            </a:r>
            <a:r>
              <a:rPr lang="en-US" dirty="0"/>
              <a:t> agar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graf</a:t>
            </a:r>
            <a:r>
              <a:rPr lang="en-US" dirty="0"/>
              <a:t> </a:t>
            </a:r>
            <a:r>
              <a:rPr lang="en-US" dirty="0" err="1"/>
              <a:t>sederhana</a:t>
            </a:r>
            <a:r>
              <a:rPr lang="en-US" dirty="0"/>
              <a:t> G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graf</a:t>
            </a:r>
            <a:r>
              <a:rPr lang="en-US" dirty="0"/>
              <a:t> Hamilton (</a:t>
            </a:r>
            <a:r>
              <a:rPr lang="en-US" dirty="0" err="1"/>
              <a:t>mengandung</a:t>
            </a:r>
            <a:r>
              <a:rPr lang="en-US" dirty="0"/>
              <a:t> </a:t>
            </a:r>
            <a:r>
              <a:rPr lang="en-US" dirty="0" err="1"/>
              <a:t>sirkuit</a:t>
            </a:r>
            <a:r>
              <a:rPr lang="en-US" dirty="0"/>
              <a:t> Hamilton).</a:t>
            </a:r>
          </a:p>
          <a:p>
            <a:endParaRPr lang="en-US" dirty="0"/>
          </a:p>
          <a:p>
            <a:r>
              <a:rPr lang="en-US" dirty="0" err="1"/>
              <a:t>Namun</a:t>
            </a:r>
            <a:r>
              <a:rPr lang="en-US" dirty="0"/>
              <a:t>, </a:t>
            </a:r>
            <a:r>
              <a:rPr lang="en-US" dirty="0" err="1"/>
              <a:t>terdapat</a:t>
            </a:r>
            <a:r>
              <a:rPr lang="en-US" dirty="0"/>
              <a:t> </a:t>
            </a:r>
            <a:r>
              <a:rPr lang="en-US" dirty="0" err="1"/>
              <a:t>graf</a:t>
            </a:r>
            <a:r>
              <a:rPr lang="en-US" dirty="0"/>
              <a:t> yang </a:t>
            </a:r>
            <a:r>
              <a:rPr lang="en-US" dirty="0" err="1"/>
              <a:t>yang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simpulnya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derajat</a:t>
            </a:r>
            <a:r>
              <a:rPr lang="en-US" dirty="0"/>
              <a:t>  paling </a:t>
            </a:r>
            <a:r>
              <a:rPr lang="en-US" dirty="0" err="1"/>
              <a:t>sedikit</a:t>
            </a:r>
            <a:r>
              <a:rPr lang="en-US" dirty="0"/>
              <a:t> n/2 </a:t>
            </a:r>
            <a:r>
              <a:rPr lang="en-US" dirty="0" err="1"/>
              <a:t>namun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sirkuit</a:t>
            </a:r>
            <a:r>
              <a:rPr lang="en-US" dirty="0"/>
              <a:t> Hamilton. </a:t>
            </a:r>
            <a:r>
              <a:rPr lang="en-US" dirty="0" err="1"/>
              <a:t>Seperti</a:t>
            </a:r>
            <a:r>
              <a:rPr lang="en-US" dirty="0"/>
              <a:t> pada </a:t>
            </a:r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graf</a:t>
            </a:r>
            <a:r>
              <a:rPr lang="en-US" dirty="0"/>
              <a:t> di </a:t>
            </a:r>
            <a:r>
              <a:rPr lang="en-US" dirty="0" err="1"/>
              <a:t>bawah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: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47DB20-0BB9-42F7-B06C-EA0E44F8BE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2410" y="3474719"/>
            <a:ext cx="1790700" cy="29241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54BBDEB-9603-42D2-8ED4-F0D2C47D46D7}"/>
              </a:ext>
            </a:extLst>
          </p:cNvPr>
          <p:cNvSpPr txBox="1"/>
          <p:nvPr/>
        </p:nvSpPr>
        <p:spPr>
          <a:xfrm>
            <a:off x="1666241" y="4271491"/>
            <a:ext cx="453136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Pada </a:t>
            </a:r>
            <a:r>
              <a:rPr lang="en-US" sz="2000" dirty="0" err="1"/>
              <a:t>graf</a:t>
            </a:r>
            <a:r>
              <a:rPr lang="en-US" sz="2000" dirty="0"/>
              <a:t> </a:t>
            </a:r>
            <a:r>
              <a:rPr lang="en-US" sz="2000" dirty="0" err="1"/>
              <a:t>ini</a:t>
            </a:r>
            <a:r>
              <a:rPr lang="en-US" sz="2000" dirty="0"/>
              <a:t>, n = 6  </a:t>
            </a:r>
            <a:r>
              <a:rPr lang="en-US" sz="2000" dirty="0" err="1"/>
              <a:t>tetapi</a:t>
            </a:r>
            <a:r>
              <a:rPr lang="en-US" sz="2000" dirty="0"/>
              <a:t> </a:t>
            </a:r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/>
              <a:t>setiap</a:t>
            </a:r>
            <a:r>
              <a:rPr lang="en-US" sz="2000" dirty="0"/>
              <a:t> </a:t>
            </a:r>
            <a:r>
              <a:rPr lang="en-US" sz="2000" dirty="0" err="1"/>
              <a:t>simpul</a:t>
            </a:r>
            <a:r>
              <a:rPr lang="en-US" sz="2000" dirty="0"/>
              <a:t> v </a:t>
            </a:r>
            <a:r>
              <a:rPr lang="en-US" sz="2000" dirty="0" err="1"/>
              <a:t>memiliki</a:t>
            </a:r>
            <a:r>
              <a:rPr lang="en-US" sz="2000" dirty="0"/>
              <a:t> d(v) </a:t>
            </a:r>
            <a:r>
              <a:rPr lang="en-US" sz="2000" dirty="0">
                <a:sym typeface="Symbol" panose="05050102010706020507" pitchFamily="18" charset="2"/>
              </a:rPr>
              <a:t> 3  (</a:t>
            </a:r>
            <a:r>
              <a:rPr lang="en-US" sz="2000" dirty="0" err="1">
                <a:sym typeface="Symbol" panose="05050102010706020507" pitchFamily="18" charset="2"/>
              </a:rPr>
              <a:t>simpul</a:t>
            </a:r>
            <a:r>
              <a:rPr lang="en-US" sz="2000" dirty="0">
                <a:sym typeface="Symbol" panose="05050102010706020507" pitchFamily="18" charset="2"/>
              </a:rPr>
              <a:t> 5 dan 6 </a:t>
            </a:r>
            <a:r>
              <a:rPr lang="en-US" sz="2000" dirty="0" err="1">
                <a:sym typeface="Symbol" panose="05050102010706020507" pitchFamily="18" charset="2"/>
              </a:rPr>
              <a:t>memiliki</a:t>
            </a:r>
            <a:r>
              <a:rPr lang="en-US" sz="2000" dirty="0">
                <a:sym typeface="Symbol" panose="05050102010706020507" pitchFamily="18" charset="2"/>
              </a:rPr>
              <a:t> </a:t>
            </a:r>
            <a:r>
              <a:rPr lang="en-US" sz="2000" dirty="0" err="1">
                <a:sym typeface="Symbol" panose="05050102010706020507" pitchFamily="18" charset="2"/>
              </a:rPr>
              <a:t>derajat</a:t>
            </a:r>
            <a:r>
              <a:rPr lang="en-US" sz="2000" dirty="0">
                <a:sym typeface="Symbol" panose="05050102010706020507" pitchFamily="18" charset="2"/>
              </a:rPr>
              <a:t> 2, </a:t>
            </a:r>
            <a:r>
              <a:rPr lang="en-US" sz="2000" dirty="0" err="1">
                <a:sym typeface="Symbol" panose="05050102010706020507" pitchFamily="18" charset="2"/>
              </a:rPr>
              <a:t>namun</a:t>
            </a:r>
            <a:r>
              <a:rPr lang="en-US" sz="2000" dirty="0">
                <a:sym typeface="Symbol" panose="05050102010706020507" pitchFamily="18" charset="2"/>
              </a:rPr>
              <a:t> </a:t>
            </a:r>
            <a:r>
              <a:rPr lang="en-US" sz="2000" dirty="0" err="1">
                <a:sym typeface="Symbol" panose="05050102010706020507" pitchFamily="18" charset="2"/>
              </a:rPr>
              <a:t>graf</a:t>
            </a:r>
            <a:r>
              <a:rPr lang="en-US" sz="2000" dirty="0">
                <a:sym typeface="Symbol" panose="05050102010706020507" pitchFamily="18" charset="2"/>
              </a:rPr>
              <a:t> </a:t>
            </a:r>
            <a:r>
              <a:rPr lang="en-US" sz="2000" dirty="0" err="1">
                <a:sym typeface="Symbol" panose="05050102010706020507" pitchFamily="18" charset="2"/>
              </a:rPr>
              <a:t>ini</a:t>
            </a:r>
            <a:r>
              <a:rPr lang="en-US" sz="2000" dirty="0">
                <a:sym typeface="Symbol" panose="05050102010706020507" pitchFamily="18" charset="2"/>
              </a:rPr>
              <a:t> </a:t>
            </a:r>
            <a:r>
              <a:rPr lang="en-US" sz="2000" dirty="0" err="1">
                <a:sym typeface="Symbol" panose="05050102010706020507" pitchFamily="18" charset="2"/>
              </a:rPr>
              <a:t>merupakan</a:t>
            </a:r>
            <a:r>
              <a:rPr lang="en-US" sz="2000" dirty="0">
                <a:sym typeface="Symbol" panose="05050102010706020507" pitchFamily="18" charset="2"/>
              </a:rPr>
              <a:t> </a:t>
            </a:r>
            <a:r>
              <a:rPr lang="en-US" sz="2000" dirty="0" err="1">
                <a:sym typeface="Symbol" panose="05050102010706020507" pitchFamily="18" charset="2"/>
              </a:rPr>
              <a:t>graf</a:t>
            </a:r>
            <a:r>
              <a:rPr lang="en-US" sz="2000" dirty="0">
                <a:sym typeface="Symbol" panose="05050102010706020507" pitchFamily="18" charset="2"/>
              </a:rPr>
              <a:t> Hamilton</a:t>
            </a:r>
          </a:p>
          <a:p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F12603E-7021-1DA5-02D1-50FBA60EE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M/IF1220 Matematika Diskrit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127F11-B9CB-EF7F-37B1-F0B0466BE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4BCF9-A795-414B-A279-9A96D3DBC64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1028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35EC46-71CB-4A27-8555-E544E21B45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920" y="112458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TEOREMA 5</a:t>
            </a:r>
            <a:r>
              <a:rPr lang="en-US" dirty="0"/>
              <a:t>. 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graf</a:t>
            </a:r>
            <a:r>
              <a:rPr lang="en-US" dirty="0"/>
              <a:t> </a:t>
            </a:r>
            <a:r>
              <a:rPr lang="en-US" dirty="0" err="1"/>
              <a:t>lengkap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graf</a:t>
            </a:r>
            <a:r>
              <a:rPr lang="en-US" dirty="0"/>
              <a:t> Hamilton.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TEOREMA</a:t>
            </a:r>
            <a:r>
              <a:rPr lang="en-US" dirty="0"/>
              <a:t> </a:t>
            </a:r>
            <a:r>
              <a:rPr lang="en-US" b="1" dirty="0"/>
              <a:t>6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graf</a:t>
            </a:r>
            <a:r>
              <a:rPr lang="en-US" dirty="0"/>
              <a:t> </a:t>
            </a:r>
            <a:r>
              <a:rPr lang="en-US" dirty="0" err="1"/>
              <a:t>lengkap</a:t>
            </a:r>
            <a:r>
              <a:rPr lang="en-US" dirty="0"/>
              <a:t> G </a:t>
            </a:r>
            <a:r>
              <a:rPr lang="en-US" dirty="0" err="1"/>
              <a:t>dengan</a:t>
            </a:r>
            <a:r>
              <a:rPr lang="en-US" dirty="0"/>
              <a:t> n </a:t>
            </a:r>
            <a:r>
              <a:rPr lang="en-US" dirty="0" err="1"/>
              <a:t>buah</a:t>
            </a:r>
            <a:r>
              <a:rPr lang="en-US" dirty="0"/>
              <a:t> </a:t>
            </a:r>
            <a:r>
              <a:rPr lang="en-US" dirty="0" err="1"/>
              <a:t>simpul</a:t>
            </a:r>
            <a:r>
              <a:rPr lang="en-US" dirty="0"/>
              <a:t> (n </a:t>
            </a:r>
            <a:r>
              <a:rPr lang="en-US" dirty="0">
                <a:sym typeface="Symbol" panose="05050102010706020507" pitchFamily="18" charset="2"/>
              </a:rPr>
              <a:t></a:t>
            </a:r>
            <a:r>
              <a:rPr lang="en-US" dirty="0"/>
              <a:t> 3), </a:t>
            </a:r>
            <a:r>
              <a:rPr lang="en-US" dirty="0" err="1"/>
              <a:t>terdapat</a:t>
            </a:r>
            <a:r>
              <a:rPr lang="en-US" dirty="0"/>
              <a:t> (n – 1)!/2 </a:t>
            </a:r>
            <a:r>
              <a:rPr lang="en-US" dirty="0" err="1"/>
              <a:t>buah</a:t>
            </a:r>
            <a:r>
              <a:rPr lang="en-US" dirty="0"/>
              <a:t> </a:t>
            </a:r>
            <a:r>
              <a:rPr lang="en-US" dirty="0" err="1"/>
              <a:t>sirkuit</a:t>
            </a:r>
            <a:r>
              <a:rPr lang="en-US" dirty="0"/>
              <a:t> Hamilton.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TEOREMA</a:t>
            </a:r>
            <a:r>
              <a:rPr lang="en-US" dirty="0"/>
              <a:t> 7. 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graf</a:t>
            </a:r>
            <a:r>
              <a:rPr lang="en-US" dirty="0"/>
              <a:t> </a:t>
            </a:r>
            <a:r>
              <a:rPr lang="en-US" dirty="0" err="1"/>
              <a:t>lengkap</a:t>
            </a:r>
            <a:r>
              <a:rPr lang="en-US" dirty="0"/>
              <a:t> G </a:t>
            </a:r>
            <a:r>
              <a:rPr lang="en-US" dirty="0" err="1"/>
              <a:t>dengan</a:t>
            </a:r>
            <a:r>
              <a:rPr lang="en-US" dirty="0"/>
              <a:t> n </a:t>
            </a:r>
            <a:r>
              <a:rPr lang="en-US" dirty="0" err="1"/>
              <a:t>buah</a:t>
            </a:r>
            <a:r>
              <a:rPr lang="en-US" dirty="0"/>
              <a:t> </a:t>
            </a:r>
            <a:r>
              <a:rPr lang="en-US" dirty="0" err="1"/>
              <a:t>simpul</a:t>
            </a:r>
            <a:r>
              <a:rPr lang="en-US" dirty="0"/>
              <a:t> (n </a:t>
            </a:r>
            <a:r>
              <a:rPr lang="en-US" dirty="0">
                <a:sym typeface="Symbol" panose="05050102010706020507" pitchFamily="18" charset="2"/>
              </a:rPr>
              <a:t></a:t>
            </a:r>
            <a:r>
              <a:rPr lang="en-US" dirty="0"/>
              <a:t> 3 dan n </a:t>
            </a:r>
            <a:r>
              <a:rPr lang="en-US" dirty="0" err="1"/>
              <a:t>ganjil</a:t>
            </a:r>
            <a:r>
              <a:rPr lang="en-US" dirty="0"/>
              <a:t>), </a:t>
            </a:r>
            <a:r>
              <a:rPr lang="en-US" dirty="0" err="1"/>
              <a:t>terdapat</a:t>
            </a:r>
            <a:r>
              <a:rPr lang="en-US" dirty="0"/>
              <a:t> (n – 1)/2 </a:t>
            </a:r>
            <a:r>
              <a:rPr lang="en-US" dirty="0" err="1"/>
              <a:t>buah</a:t>
            </a:r>
            <a:r>
              <a:rPr lang="en-US" dirty="0"/>
              <a:t> </a:t>
            </a:r>
            <a:r>
              <a:rPr lang="en-US" dirty="0" err="1"/>
              <a:t>sirkuit</a:t>
            </a:r>
            <a:r>
              <a:rPr lang="en-US" dirty="0"/>
              <a:t> Hamilton yang </a:t>
            </a:r>
            <a:r>
              <a:rPr lang="en-US" dirty="0" err="1"/>
              <a:t>saling</a:t>
            </a:r>
            <a:r>
              <a:rPr lang="en-US" dirty="0"/>
              <a:t> </a:t>
            </a:r>
            <a:r>
              <a:rPr lang="en-US" dirty="0" err="1"/>
              <a:t>lepas</a:t>
            </a:r>
            <a:r>
              <a:rPr lang="en-US" dirty="0"/>
              <a:t> (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sisi</a:t>
            </a:r>
            <a:r>
              <a:rPr lang="en-US" dirty="0"/>
              <a:t> yang </a:t>
            </a:r>
            <a:r>
              <a:rPr lang="en-US" dirty="0" err="1"/>
              <a:t>beririsan</a:t>
            </a:r>
            <a:r>
              <a:rPr lang="en-US" dirty="0"/>
              <a:t>). </a:t>
            </a:r>
            <a:r>
              <a:rPr lang="en-US" dirty="0" err="1"/>
              <a:t>Jika</a:t>
            </a:r>
            <a:r>
              <a:rPr lang="en-US" dirty="0"/>
              <a:t> n </a:t>
            </a:r>
            <a:r>
              <a:rPr lang="en-US" dirty="0" err="1"/>
              <a:t>genap</a:t>
            </a:r>
            <a:r>
              <a:rPr lang="en-US" dirty="0"/>
              <a:t> dan n  </a:t>
            </a:r>
            <a:r>
              <a:rPr lang="en-US" dirty="0">
                <a:sym typeface="Symbol" panose="05050102010706020507" pitchFamily="18" charset="2"/>
              </a:rPr>
              <a:t></a:t>
            </a:r>
            <a:r>
              <a:rPr lang="en-US" dirty="0"/>
              <a:t> 4, </a:t>
            </a:r>
            <a:r>
              <a:rPr lang="en-US" dirty="0" err="1"/>
              <a:t>maka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G </a:t>
            </a:r>
            <a:r>
              <a:rPr lang="en-US" dirty="0" err="1"/>
              <a:t>terdapat</a:t>
            </a:r>
            <a:r>
              <a:rPr lang="en-US" dirty="0"/>
              <a:t> (n – 2)/2 </a:t>
            </a:r>
            <a:r>
              <a:rPr lang="en-US" dirty="0" err="1"/>
              <a:t>buah</a:t>
            </a:r>
            <a:r>
              <a:rPr lang="en-US" dirty="0"/>
              <a:t> </a:t>
            </a:r>
            <a:r>
              <a:rPr lang="en-US" dirty="0" err="1"/>
              <a:t>sirkuit</a:t>
            </a:r>
            <a:r>
              <a:rPr lang="en-US" dirty="0"/>
              <a:t> Hamilton yang </a:t>
            </a:r>
            <a:r>
              <a:rPr lang="en-US" dirty="0" err="1"/>
              <a:t>saling</a:t>
            </a:r>
            <a:r>
              <a:rPr lang="en-US" dirty="0"/>
              <a:t> </a:t>
            </a:r>
            <a:r>
              <a:rPr lang="en-US" dirty="0" err="1"/>
              <a:t>lepas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D50D630-F557-E0F5-FDBB-4666FDEEB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M/IF1220 Matematika Diskrit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E33B07-FF69-E7C4-7975-C05DB7015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4BCF9-A795-414B-A279-9A96D3DBC64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757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Footer Placeholder 4">
            <a:extLst>
              <a:ext uri="{FF2B5EF4-FFF2-40B4-BE49-F238E27FC236}">
                <a16:creationId xmlns:a16="http://schemas.microsoft.com/office/drawing/2014/main" id="{04FF4A7A-4BA5-4875-8C85-45D2E6499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1400"/>
              <a:t>Rinaldi M/IF1220 Matematika Diskrit</a:t>
            </a:r>
          </a:p>
        </p:txBody>
      </p:sp>
      <p:sp>
        <p:nvSpPr>
          <p:cNvPr id="68612" name="Slide Number Placeholder 5">
            <a:extLst>
              <a:ext uri="{FF2B5EF4-FFF2-40B4-BE49-F238E27FC236}">
                <a16:creationId xmlns:a16="http://schemas.microsoft.com/office/drawing/2014/main" id="{CB9E9FDF-566B-43FF-BD34-5C4BB741E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74B56764-9EEE-4787-949B-21DA979C7BC6}" type="slidenum">
              <a:rPr lang="en-GB" altLang="en-US" sz="1400"/>
              <a:pPr eaLnBrk="1" hangingPunct="1"/>
              <a:t>15</a:t>
            </a:fld>
            <a:endParaRPr lang="en-GB" altLang="en-US" sz="1400"/>
          </a:p>
        </p:txBody>
      </p:sp>
      <p:graphicFrame>
        <p:nvGraphicFramePr>
          <p:cNvPr id="68610" name="Object 4">
            <a:extLst>
              <a:ext uri="{FF2B5EF4-FFF2-40B4-BE49-F238E27FC236}">
                <a16:creationId xmlns:a16="http://schemas.microsoft.com/office/drawing/2014/main" id="{B59CD51F-2CC5-4D68-94AC-B01B97A6348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7837" y="136525"/>
          <a:ext cx="11236325" cy="6500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8797205" imgH="5138797" progId="Word.Document.8">
                  <p:embed/>
                </p:oleObj>
              </mc:Choice>
              <mc:Fallback>
                <p:oleObj name="Document" r:id="rId2" imgW="8797205" imgH="5138797" progId="Word.Document.8">
                  <p:embed/>
                  <p:pic>
                    <p:nvPicPr>
                      <p:cNvPr id="68610" name="Object 4">
                        <a:extLst>
                          <a:ext uri="{FF2B5EF4-FFF2-40B4-BE49-F238E27FC236}">
                            <a16:creationId xmlns:a16="http://schemas.microsoft.com/office/drawing/2014/main" id="{B59CD51F-2CC5-4D68-94AC-B01B97A6348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837" y="136525"/>
                        <a:ext cx="11236325" cy="6500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Footer Placeholder 4">
            <a:extLst>
              <a:ext uri="{FF2B5EF4-FFF2-40B4-BE49-F238E27FC236}">
                <a16:creationId xmlns:a16="http://schemas.microsoft.com/office/drawing/2014/main" id="{42C530F3-298C-4DA1-B3F8-10820AC68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1400"/>
              <a:t>Rinaldi M/IF1220 Matematika Diskrit</a:t>
            </a:r>
          </a:p>
        </p:txBody>
      </p:sp>
      <p:sp>
        <p:nvSpPr>
          <p:cNvPr id="69636" name="Slide Number Placeholder 5">
            <a:extLst>
              <a:ext uri="{FF2B5EF4-FFF2-40B4-BE49-F238E27FC236}">
                <a16:creationId xmlns:a16="http://schemas.microsoft.com/office/drawing/2014/main" id="{7941CF5C-10A4-4BC2-81F9-A375D1825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B94D0A76-92C5-4444-8516-9816EB743544}" type="slidenum">
              <a:rPr lang="en-GB" altLang="en-US" sz="1400"/>
              <a:pPr eaLnBrk="1" hangingPunct="1"/>
              <a:t>16</a:t>
            </a:fld>
            <a:endParaRPr lang="en-GB" altLang="en-US" sz="1400"/>
          </a:p>
        </p:txBody>
      </p:sp>
      <p:graphicFrame>
        <p:nvGraphicFramePr>
          <p:cNvPr id="69634" name="Object 4">
            <a:extLst>
              <a:ext uri="{FF2B5EF4-FFF2-40B4-BE49-F238E27FC236}">
                <a16:creationId xmlns:a16="http://schemas.microsoft.com/office/drawing/2014/main" id="{84A75439-EF0A-4A78-9017-BB90DAD21A5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97026" y="605631"/>
          <a:ext cx="8258175" cy="5646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705246" imgH="3903574" progId="Word.Document.8">
                  <p:embed/>
                </p:oleObj>
              </mc:Choice>
              <mc:Fallback>
                <p:oleObj name="Document" r:id="rId2" imgW="5705246" imgH="3903574" progId="Word.Document.8">
                  <p:embed/>
                  <p:pic>
                    <p:nvPicPr>
                      <p:cNvPr id="69634" name="Object 4">
                        <a:extLst>
                          <a:ext uri="{FF2B5EF4-FFF2-40B4-BE49-F238E27FC236}">
                            <a16:creationId xmlns:a16="http://schemas.microsoft.com/office/drawing/2014/main" id="{84A75439-EF0A-4A78-9017-BB90DAD21A5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7026" y="605631"/>
                        <a:ext cx="8258175" cy="5646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Footer Placeholder 4">
            <a:extLst>
              <a:ext uri="{FF2B5EF4-FFF2-40B4-BE49-F238E27FC236}">
                <a16:creationId xmlns:a16="http://schemas.microsoft.com/office/drawing/2014/main" id="{0948D531-3BC2-4211-8484-9D218C16B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1400"/>
              <a:t>Rinaldi M/IF1220 Matematika Diskrit</a:t>
            </a:r>
          </a:p>
        </p:txBody>
      </p:sp>
      <p:sp>
        <p:nvSpPr>
          <p:cNvPr id="112643" name="Slide Number Placeholder 5">
            <a:extLst>
              <a:ext uri="{FF2B5EF4-FFF2-40B4-BE49-F238E27FC236}">
                <a16:creationId xmlns:a16="http://schemas.microsoft.com/office/drawing/2014/main" id="{188D7AD1-31A8-40D5-95D8-B9FF14AB6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5A6B1734-83C9-44B2-AFE6-59788546EA1D}" type="slidenum">
              <a:rPr lang="en-GB" altLang="en-US" sz="1400"/>
              <a:pPr eaLnBrk="1" hangingPunct="1"/>
              <a:t>17</a:t>
            </a:fld>
            <a:endParaRPr lang="en-GB" altLang="en-US" sz="1400"/>
          </a:p>
        </p:txBody>
      </p:sp>
      <p:sp>
        <p:nvSpPr>
          <p:cNvPr id="112644" name="Rectangle 2">
            <a:extLst>
              <a:ext uri="{FF2B5EF4-FFF2-40B4-BE49-F238E27FC236}">
                <a16:creationId xmlns:a16="http://schemas.microsoft.com/office/drawing/2014/main" id="{07C0972C-47F3-4952-9C02-0DF5DBE870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97255" y="525144"/>
            <a:ext cx="7772400" cy="644525"/>
          </a:xfrm>
        </p:spPr>
        <p:txBody>
          <a:bodyPr/>
          <a:lstStyle/>
          <a:p>
            <a:pPr eaLnBrk="1" hangingPunct="1"/>
            <a:r>
              <a:rPr lang="en-US" altLang="en-US" sz="4000" dirty="0" err="1"/>
              <a:t>Latihan</a:t>
            </a:r>
            <a:endParaRPr lang="en-US" altLang="en-US" sz="4000" dirty="0"/>
          </a:p>
        </p:txBody>
      </p:sp>
      <p:sp>
        <p:nvSpPr>
          <p:cNvPr id="112645" name="Rectangle 3">
            <a:extLst>
              <a:ext uri="{FF2B5EF4-FFF2-40B4-BE49-F238E27FC236}">
                <a16:creationId xmlns:a16="http://schemas.microsoft.com/office/drawing/2014/main" id="{CC258B8D-43E9-464A-96E0-F685E163F5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94080" y="1468439"/>
            <a:ext cx="10403840" cy="4538662"/>
          </a:xfrm>
        </p:spPr>
        <p:txBody>
          <a:bodyPr/>
          <a:lstStyle/>
          <a:p>
            <a:pPr eaLnBrk="1" hangingPunct="1"/>
            <a:r>
              <a:rPr lang="en-US" altLang="en-US" sz="2400" dirty="0">
                <a:solidFill>
                  <a:srgbClr val="050507"/>
                </a:solidFill>
              </a:rPr>
              <a:t>Gambar di </a:t>
            </a:r>
            <a:r>
              <a:rPr lang="en-US" altLang="en-US" sz="2400" dirty="0" err="1">
                <a:solidFill>
                  <a:srgbClr val="050507"/>
                </a:solidFill>
              </a:rPr>
              <a:t>bawah</a:t>
            </a:r>
            <a:r>
              <a:rPr lang="en-US" altLang="en-US" sz="2400" dirty="0">
                <a:solidFill>
                  <a:srgbClr val="050507"/>
                </a:solidFill>
              </a:rPr>
              <a:t> </a:t>
            </a:r>
            <a:r>
              <a:rPr lang="en-US" altLang="en-US" sz="2400" dirty="0" err="1">
                <a:solidFill>
                  <a:srgbClr val="050507"/>
                </a:solidFill>
              </a:rPr>
              <a:t>ini</a:t>
            </a:r>
            <a:r>
              <a:rPr lang="en-US" altLang="en-US" sz="2400" dirty="0">
                <a:solidFill>
                  <a:srgbClr val="050507"/>
                </a:solidFill>
              </a:rPr>
              <a:t> </a:t>
            </a:r>
            <a:r>
              <a:rPr lang="en-US" altLang="en-US" sz="2400" dirty="0" err="1">
                <a:solidFill>
                  <a:srgbClr val="050507"/>
                </a:solidFill>
              </a:rPr>
              <a:t>adalah</a:t>
            </a:r>
            <a:r>
              <a:rPr lang="en-US" altLang="en-US" sz="2400" dirty="0">
                <a:solidFill>
                  <a:srgbClr val="050507"/>
                </a:solidFill>
              </a:rPr>
              <a:t> </a:t>
            </a:r>
            <a:r>
              <a:rPr lang="en-US" altLang="en-US" sz="2400" dirty="0" err="1">
                <a:solidFill>
                  <a:srgbClr val="050507"/>
                </a:solidFill>
              </a:rPr>
              <a:t>denah</a:t>
            </a:r>
            <a:r>
              <a:rPr lang="en-US" altLang="en-US" sz="2400" dirty="0">
                <a:solidFill>
                  <a:srgbClr val="050507"/>
                </a:solidFill>
              </a:rPr>
              <a:t> </a:t>
            </a:r>
            <a:r>
              <a:rPr lang="en-US" altLang="en-US" sz="2400" dirty="0" err="1">
                <a:solidFill>
                  <a:srgbClr val="050507"/>
                </a:solidFill>
              </a:rPr>
              <a:t>lantai</a:t>
            </a:r>
            <a:r>
              <a:rPr lang="en-US" altLang="en-US" sz="2400" dirty="0">
                <a:solidFill>
                  <a:srgbClr val="050507"/>
                </a:solidFill>
              </a:rPr>
              <a:t> </a:t>
            </a:r>
            <a:r>
              <a:rPr lang="en-US" altLang="en-US" sz="2400" dirty="0" err="1">
                <a:solidFill>
                  <a:srgbClr val="050507"/>
                </a:solidFill>
              </a:rPr>
              <a:t>dasar</a:t>
            </a:r>
            <a:r>
              <a:rPr lang="en-US" altLang="en-US" sz="2400" dirty="0">
                <a:solidFill>
                  <a:srgbClr val="050507"/>
                </a:solidFill>
              </a:rPr>
              <a:t> </a:t>
            </a:r>
            <a:r>
              <a:rPr lang="en-US" altLang="en-US" sz="2400" dirty="0" err="1">
                <a:solidFill>
                  <a:srgbClr val="050507"/>
                </a:solidFill>
              </a:rPr>
              <a:t>sebuah</a:t>
            </a:r>
            <a:r>
              <a:rPr lang="en-US" altLang="en-US" sz="2400" dirty="0">
                <a:solidFill>
                  <a:srgbClr val="050507"/>
                </a:solidFill>
              </a:rPr>
              <a:t> </a:t>
            </a:r>
            <a:r>
              <a:rPr lang="en-US" altLang="en-US" sz="2400" dirty="0" err="1">
                <a:solidFill>
                  <a:srgbClr val="050507"/>
                </a:solidFill>
              </a:rPr>
              <a:t>gedung</a:t>
            </a:r>
            <a:r>
              <a:rPr lang="en-US" altLang="en-US" sz="2400" dirty="0">
                <a:solidFill>
                  <a:srgbClr val="050507"/>
                </a:solidFill>
              </a:rPr>
              <a:t>. </a:t>
            </a:r>
            <a:r>
              <a:rPr lang="en-US" altLang="en-US" sz="2400" dirty="0" err="1">
                <a:solidFill>
                  <a:srgbClr val="050507"/>
                </a:solidFill>
              </a:rPr>
              <a:t>Apakah</a:t>
            </a:r>
            <a:r>
              <a:rPr lang="en-US" altLang="en-US" sz="2400" dirty="0">
                <a:solidFill>
                  <a:srgbClr val="050507"/>
                </a:solidFill>
              </a:rPr>
              <a:t> </a:t>
            </a:r>
            <a:r>
              <a:rPr lang="en-US" altLang="en-US" sz="2400" dirty="0" err="1">
                <a:solidFill>
                  <a:srgbClr val="050507"/>
                </a:solidFill>
              </a:rPr>
              <a:t>dimungkinkan</a:t>
            </a:r>
            <a:r>
              <a:rPr lang="en-US" altLang="en-US" sz="2400" dirty="0">
                <a:solidFill>
                  <a:srgbClr val="050507"/>
                </a:solidFill>
              </a:rPr>
              <a:t> </a:t>
            </a:r>
            <a:r>
              <a:rPr lang="en-US" altLang="en-US" sz="2400" dirty="0" err="1">
                <a:solidFill>
                  <a:srgbClr val="050507"/>
                </a:solidFill>
              </a:rPr>
              <a:t>berjalan</a:t>
            </a:r>
            <a:r>
              <a:rPr lang="en-US" altLang="en-US" sz="2400" dirty="0">
                <a:solidFill>
                  <a:srgbClr val="050507"/>
                </a:solidFill>
              </a:rPr>
              <a:t> </a:t>
            </a:r>
            <a:r>
              <a:rPr lang="en-US" altLang="en-US" sz="2400" dirty="0" err="1">
                <a:solidFill>
                  <a:srgbClr val="050507"/>
                </a:solidFill>
              </a:rPr>
              <a:t>melalui</a:t>
            </a:r>
            <a:r>
              <a:rPr lang="en-US" altLang="en-US" sz="2400" dirty="0">
                <a:solidFill>
                  <a:srgbClr val="050507"/>
                </a:solidFill>
              </a:rPr>
              <a:t> </a:t>
            </a:r>
            <a:r>
              <a:rPr lang="en-US" altLang="en-US" sz="2400" dirty="0" err="1">
                <a:solidFill>
                  <a:srgbClr val="050507"/>
                </a:solidFill>
              </a:rPr>
              <a:t>setiap</a:t>
            </a:r>
            <a:r>
              <a:rPr lang="en-US" altLang="en-US" sz="2400" dirty="0">
                <a:solidFill>
                  <a:srgbClr val="050507"/>
                </a:solidFill>
              </a:rPr>
              <a:t> </a:t>
            </a:r>
            <a:r>
              <a:rPr lang="en-US" altLang="en-US" sz="2400" dirty="0" err="1">
                <a:solidFill>
                  <a:srgbClr val="050507"/>
                </a:solidFill>
              </a:rPr>
              <a:t>pintu</a:t>
            </a:r>
            <a:r>
              <a:rPr lang="en-US" altLang="en-US" sz="2400" dirty="0">
                <a:solidFill>
                  <a:srgbClr val="050507"/>
                </a:solidFill>
              </a:rPr>
              <a:t> di </a:t>
            </a:r>
            <a:r>
              <a:rPr lang="en-US" altLang="en-US" sz="2400" dirty="0" err="1">
                <a:solidFill>
                  <a:srgbClr val="050507"/>
                </a:solidFill>
              </a:rPr>
              <a:t>lantai</a:t>
            </a:r>
            <a:r>
              <a:rPr lang="en-US" altLang="en-US" sz="2400" dirty="0">
                <a:solidFill>
                  <a:srgbClr val="050507"/>
                </a:solidFill>
              </a:rPr>
              <a:t> </a:t>
            </a:r>
            <a:r>
              <a:rPr lang="en-US" altLang="en-US" sz="2400" dirty="0" err="1">
                <a:solidFill>
                  <a:srgbClr val="050507"/>
                </a:solidFill>
              </a:rPr>
              <a:t>itu</a:t>
            </a:r>
            <a:r>
              <a:rPr lang="en-US" altLang="en-US" sz="2400" dirty="0">
                <a:solidFill>
                  <a:srgbClr val="050507"/>
                </a:solidFill>
              </a:rPr>
              <a:t> </a:t>
            </a:r>
            <a:r>
              <a:rPr lang="en-US" altLang="en-US" sz="2400" dirty="0" err="1">
                <a:solidFill>
                  <a:srgbClr val="050507"/>
                </a:solidFill>
              </a:rPr>
              <a:t>hanya</a:t>
            </a:r>
            <a:r>
              <a:rPr lang="en-US" altLang="en-US" sz="2400" dirty="0">
                <a:solidFill>
                  <a:srgbClr val="050507"/>
                </a:solidFill>
              </a:rPr>
              <a:t> </a:t>
            </a:r>
            <a:r>
              <a:rPr lang="en-US" altLang="en-US" sz="2400" dirty="0" err="1">
                <a:solidFill>
                  <a:srgbClr val="050507"/>
                </a:solidFill>
              </a:rPr>
              <a:t>satu</a:t>
            </a:r>
            <a:r>
              <a:rPr lang="en-US" altLang="en-US" sz="2400" dirty="0">
                <a:solidFill>
                  <a:srgbClr val="050507"/>
                </a:solidFill>
              </a:rPr>
              <a:t> kali </a:t>
            </a:r>
            <a:r>
              <a:rPr lang="en-US" altLang="en-US" sz="2400" dirty="0" err="1">
                <a:solidFill>
                  <a:srgbClr val="050507"/>
                </a:solidFill>
              </a:rPr>
              <a:t>saja</a:t>
            </a:r>
            <a:r>
              <a:rPr lang="en-US" altLang="en-US" sz="2400" dirty="0">
                <a:solidFill>
                  <a:srgbClr val="050507"/>
                </a:solidFill>
              </a:rPr>
              <a:t> </a:t>
            </a:r>
            <a:r>
              <a:rPr lang="en-US" altLang="en-US" sz="2400" dirty="0" err="1">
                <a:solidFill>
                  <a:srgbClr val="050507"/>
                </a:solidFill>
              </a:rPr>
              <a:t>jika</a:t>
            </a:r>
            <a:r>
              <a:rPr lang="en-US" altLang="en-US" sz="2400" dirty="0">
                <a:solidFill>
                  <a:srgbClr val="050507"/>
                </a:solidFill>
              </a:rPr>
              <a:t> </a:t>
            </a:r>
            <a:r>
              <a:rPr lang="en-US" altLang="en-US" sz="2400" dirty="0" err="1">
                <a:solidFill>
                  <a:srgbClr val="050507"/>
                </a:solidFill>
              </a:rPr>
              <a:t>kita</a:t>
            </a:r>
            <a:r>
              <a:rPr lang="en-US" altLang="en-US" sz="2400" dirty="0">
                <a:solidFill>
                  <a:srgbClr val="050507"/>
                </a:solidFill>
              </a:rPr>
              <a:t> </a:t>
            </a:r>
            <a:r>
              <a:rPr lang="en-US" altLang="en-US" sz="2400" dirty="0" err="1">
                <a:solidFill>
                  <a:srgbClr val="050507"/>
                </a:solidFill>
              </a:rPr>
              <a:t>boleh</a:t>
            </a:r>
            <a:r>
              <a:rPr lang="en-US" altLang="en-US" sz="2400" dirty="0">
                <a:solidFill>
                  <a:srgbClr val="050507"/>
                </a:solidFill>
              </a:rPr>
              <a:t> </a:t>
            </a:r>
            <a:r>
              <a:rPr lang="en-US" altLang="en-US" sz="2400" dirty="0" err="1">
                <a:solidFill>
                  <a:srgbClr val="050507"/>
                </a:solidFill>
              </a:rPr>
              <a:t>mulai</a:t>
            </a:r>
            <a:r>
              <a:rPr lang="en-US" altLang="en-US" sz="2400" dirty="0">
                <a:solidFill>
                  <a:srgbClr val="050507"/>
                </a:solidFill>
              </a:rPr>
              <a:t> </a:t>
            </a:r>
            <a:r>
              <a:rPr lang="en-US" altLang="en-US" sz="2400" dirty="0" err="1">
                <a:solidFill>
                  <a:srgbClr val="050507"/>
                </a:solidFill>
              </a:rPr>
              <a:t>memasuki</a:t>
            </a:r>
            <a:r>
              <a:rPr lang="en-US" altLang="en-US" sz="2400" dirty="0">
                <a:solidFill>
                  <a:srgbClr val="050507"/>
                </a:solidFill>
              </a:rPr>
              <a:t> </a:t>
            </a:r>
            <a:r>
              <a:rPr lang="en-US" altLang="en-US" sz="2400" dirty="0" err="1">
                <a:solidFill>
                  <a:srgbClr val="050507"/>
                </a:solidFill>
              </a:rPr>
              <a:t>pintu</a:t>
            </a:r>
            <a:r>
              <a:rPr lang="en-US" altLang="en-US" sz="2400" dirty="0">
                <a:solidFill>
                  <a:srgbClr val="050507"/>
                </a:solidFill>
              </a:rPr>
              <a:t> yang mana </a:t>
            </a:r>
            <a:r>
              <a:rPr lang="en-US" altLang="en-US" sz="2400" dirty="0" err="1">
                <a:solidFill>
                  <a:srgbClr val="050507"/>
                </a:solidFill>
              </a:rPr>
              <a:t>saja</a:t>
            </a:r>
            <a:r>
              <a:rPr lang="en-US" altLang="en-US" sz="2400" dirty="0">
                <a:solidFill>
                  <a:srgbClr val="050507"/>
                </a:solidFill>
              </a:rPr>
              <a:t>?</a:t>
            </a:r>
          </a:p>
        </p:txBody>
      </p:sp>
      <p:pic>
        <p:nvPicPr>
          <p:cNvPr id="112646" name="Picture 4">
            <a:extLst>
              <a:ext uri="{FF2B5EF4-FFF2-40B4-BE49-F238E27FC236}">
                <a16:creationId xmlns:a16="http://schemas.microsoft.com/office/drawing/2014/main" id="{5EBB8C48-7505-43B8-BB9A-828EAF6066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950" y="2943544"/>
            <a:ext cx="6758684" cy="2446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Footer Placeholder 4">
            <a:extLst>
              <a:ext uri="{FF2B5EF4-FFF2-40B4-BE49-F238E27FC236}">
                <a16:creationId xmlns:a16="http://schemas.microsoft.com/office/drawing/2014/main" id="{6C060B38-316E-4095-AA82-17B25489B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1400"/>
              <a:t>Rinaldi M/IF1220 Matematika Diskrit</a:t>
            </a:r>
          </a:p>
        </p:txBody>
      </p:sp>
      <p:sp>
        <p:nvSpPr>
          <p:cNvPr id="113667" name="Slide Number Placeholder 5">
            <a:extLst>
              <a:ext uri="{FF2B5EF4-FFF2-40B4-BE49-F238E27FC236}">
                <a16:creationId xmlns:a16="http://schemas.microsoft.com/office/drawing/2014/main" id="{8B791C30-20B1-4244-A728-ED9543FE0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87B78E68-880A-48DA-945A-DD85FA1A3B4A}" type="slidenum">
              <a:rPr lang="en-GB" altLang="en-US" sz="1400"/>
              <a:pPr eaLnBrk="1" hangingPunct="1"/>
              <a:t>18</a:t>
            </a:fld>
            <a:endParaRPr lang="en-GB" altLang="en-US" sz="1400"/>
          </a:p>
        </p:txBody>
      </p:sp>
      <p:sp>
        <p:nvSpPr>
          <p:cNvPr id="113668" name="Rectangle 2">
            <a:extLst>
              <a:ext uri="{FF2B5EF4-FFF2-40B4-BE49-F238E27FC236}">
                <a16:creationId xmlns:a16="http://schemas.microsoft.com/office/drawing/2014/main" id="{B46389AA-BEA4-4D51-8A83-DF007884E1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80415" y="402591"/>
            <a:ext cx="7772400" cy="5000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 dirty="0" err="1"/>
              <a:t>Jawaban</a:t>
            </a:r>
            <a:r>
              <a:rPr lang="en-US" altLang="en-US" sz="4000" dirty="0"/>
              <a:t>:</a:t>
            </a:r>
          </a:p>
        </p:txBody>
      </p:sp>
      <p:sp>
        <p:nvSpPr>
          <p:cNvPr id="113669" name="Rectangle 3">
            <a:extLst>
              <a:ext uri="{FF2B5EF4-FFF2-40B4-BE49-F238E27FC236}">
                <a16:creationId xmlns:a16="http://schemas.microsoft.com/office/drawing/2014/main" id="{8442EF9E-48D2-4F80-8D01-2CD6D3FD34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80415" y="1041400"/>
            <a:ext cx="10027920" cy="25923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000" dirty="0" err="1">
                <a:solidFill>
                  <a:srgbClr val="050507"/>
                </a:solidFill>
              </a:rPr>
              <a:t>Nyatakan</a:t>
            </a:r>
            <a:r>
              <a:rPr lang="en-US" altLang="en-US" sz="2000" dirty="0">
                <a:solidFill>
                  <a:srgbClr val="050507"/>
                </a:solidFill>
              </a:rPr>
              <a:t> </a:t>
            </a:r>
            <a:r>
              <a:rPr lang="en-US" altLang="en-US" sz="2000" dirty="0" err="1">
                <a:solidFill>
                  <a:srgbClr val="050507"/>
                </a:solidFill>
              </a:rPr>
              <a:t>ruangan</a:t>
            </a:r>
            <a:r>
              <a:rPr lang="en-US" altLang="en-US" sz="2000" dirty="0">
                <a:solidFill>
                  <a:srgbClr val="050507"/>
                </a:solidFill>
              </a:rPr>
              <a:t> </a:t>
            </a:r>
            <a:r>
              <a:rPr lang="en-US" altLang="en-US" sz="2000" dirty="0" err="1">
                <a:solidFill>
                  <a:srgbClr val="050507"/>
                </a:solidFill>
              </a:rPr>
              <a:t>sebagai</a:t>
            </a:r>
            <a:r>
              <a:rPr lang="en-US" altLang="en-US" sz="2000" dirty="0">
                <a:solidFill>
                  <a:srgbClr val="050507"/>
                </a:solidFill>
              </a:rPr>
              <a:t> </a:t>
            </a:r>
            <a:r>
              <a:rPr lang="en-US" altLang="en-US" sz="2000" dirty="0" err="1">
                <a:solidFill>
                  <a:srgbClr val="050507"/>
                </a:solidFill>
              </a:rPr>
              <a:t>simpul</a:t>
            </a:r>
            <a:r>
              <a:rPr lang="en-US" altLang="en-US" sz="2000" dirty="0">
                <a:solidFill>
                  <a:srgbClr val="050507"/>
                </a:solidFill>
              </a:rPr>
              <a:t> dan </a:t>
            </a:r>
            <a:r>
              <a:rPr lang="en-US" altLang="en-US" sz="2000" dirty="0" err="1">
                <a:solidFill>
                  <a:srgbClr val="050507"/>
                </a:solidFill>
              </a:rPr>
              <a:t>pintu</a:t>
            </a:r>
            <a:r>
              <a:rPr lang="en-US" altLang="en-US" sz="2000" dirty="0">
                <a:solidFill>
                  <a:srgbClr val="050507"/>
                </a:solidFill>
              </a:rPr>
              <a:t> </a:t>
            </a:r>
            <a:r>
              <a:rPr lang="en-US" altLang="en-US" sz="2000" dirty="0" err="1">
                <a:solidFill>
                  <a:srgbClr val="050507"/>
                </a:solidFill>
              </a:rPr>
              <a:t>antar</a:t>
            </a:r>
            <a:r>
              <a:rPr lang="en-US" altLang="en-US" sz="2000" dirty="0">
                <a:solidFill>
                  <a:srgbClr val="050507"/>
                </a:solidFill>
              </a:rPr>
              <a:t> </a:t>
            </a:r>
            <a:r>
              <a:rPr lang="en-US" altLang="en-US" sz="2000" dirty="0" err="1">
                <a:solidFill>
                  <a:srgbClr val="050507"/>
                </a:solidFill>
              </a:rPr>
              <a:t>ruangan</a:t>
            </a:r>
            <a:r>
              <a:rPr lang="en-US" altLang="en-US" sz="2000" dirty="0">
                <a:solidFill>
                  <a:srgbClr val="050507"/>
                </a:solidFill>
              </a:rPr>
              <a:t> </a:t>
            </a:r>
            <a:r>
              <a:rPr lang="en-US" altLang="en-US" sz="2000" dirty="0" err="1">
                <a:solidFill>
                  <a:srgbClr val="050507"/>
                </a:solidFill>
              </a:rPr>
              <a:t>sebagai</a:t>
            </a:r>
            <a:r>
              <a:rPr lang="en-US" altLang="en-US" sz="2000" dirty="0">
                <a:solidFill>
                  <a:srgbClr val="050507"/>
                </a:solidFill>
              </a:rPr>
              <a:t> </a:t>
            </a:r>
            <a:r>
              <a:rPr lang="en-US" altLang="en-US" sz="2000" dirty="0" err="1">
                <a:solidFill>
                  <a:srgbClr val="050507"/>
                </a:solidFill>
              </a:rPr>
              <a:t>sisi</a:t>
            </a:r>
            <a:r>
              <a:rPr lang="en-US" altLang="en-US" sz="2000" dirty="0">
                <a:solidFill>
                  <a:srgbClr val="050507"/>
                </a:solidFill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 err="1">
                <a:solidFill>
                  <a:srgbClr val="050507"/>
                </a:solidFill>
              </a:rPr>
              <a:t>Setiap</a:t>
            </a:r>
            <a:r>
              <a:rPr lang="en-US" altLang="en-US" sz="2000" dirty="0">
                <a:solidFill>
                  <a:srgbClr val="050507"/>
                </a:solidFill>
              </a:rPr>
              <a:t> </a:t>
            </a:r>
            <a:r>
              <a:rPr lang="en-US" altLang="en-US" sz="2000" dirty="0" err="1">
                <a:solidFill>
                  <a:srgbClr val="050507"/>
                </a:solidFill>
              </a:rPr>
              <a:t>pintu</a:t>
            </a:r>
            <a:r>
              <a:rPr lang="en-US" altLang="en-US" sz="2000" dirty="0">
                <a:solidFill>
                  <a:srgbClr val="050507"/>
                </a:solidFill>
              </a:rPr>
              <a:t> </a:t>
            </a:r>
            <a:r>
              <a:rPr lang="en-US" altLang="en-US" sz="2000" dirty="0" err="1">
                <a:solidFill>
                  <a:srgbClr val="050507"/>
                </a:solidFill>
              </a:rPr>
              <a:t>hanya</a:t>
            </a:r>
            <a:r>
              <a:rPr lang="en-US" altLang="en-US" sz="2000" dirty="0">
                <a:solidFill>
                  <a:srgbClr val="050507"/>
                </a:solidFill>
              </a:rPr>
              <a:t> </a:t>
            </a:r>
            <a:r>
              <a:rPr lang="en-US" altLang="en-US" sz="2000" dirty="0" err="1">
                <a:solidFill>
                  <a:srgbClr val="050507"/>
                </a:solidFill>
              </a:rPr>
              <a:t>boleh</a:t>
            </a:r>
            <a:r>
              <a:rPr lang="en-US" altLang="en-US" sz="2000" dirty="0">
                <a:solidFill>
                  <a:srgbClr val="050507"/>
                </a:solidFill>
              </a:rPr>
              <a:t> </a:t>
            </a:r>
            <a:r>
              <a:rPr lang="en-US" altLang="en-US" sz="2000" dirty="0" err="1">
                <a:solidFill>
                  <a:srgbClr val="050507"/>
                </a:solidFill>
              </a:rPr>
              <a:t>dilewati</a:t>
            </a:r>
            <a:r>
              <a:rPr lang="en-US" altLang="en-US" sz="2000" dirty="0">
                <a:solidFill>
                  <a:srgbClr val="050507"/>
                </a:solidFill>
              </a:rPr>
              <a:t> </a:t>
            </a:r>
            <a:r>
              <a:rPr lang="en-US" altLang="en-US" sz="2000" dirty="0" err="1">
                <a:solidFill>
                  <a:srgbClr val="050507"/>
                </a:solidFill>
              </a:rPr>
              <a:t>sekali</a:t>
            </a:r>
            <a:r>
              <a:rPr lang="en-US" altLang="en-US" sz="2000" dirty="0">
                <a:solidFill>
                  <a:srgbClr val="050507"/>
                </a:solidFill>
              </a:rPr>
              <a:t> (</a:t>
            </a:r>
            <a:r>
              <a:rPr lang="en-US" altLang="en-US" sz="2000" dirty="0" err="1">
                <a:solidFill>
                  <a:srgbClr val="050507"/>
                </a:solidFill>
              </a:rPr>
              <a:t>tidak</a:t>
            </a:r>
            <a:r>
              <a:rPr lang="en-US" altLang="en-US" sz="2000" dirty="0">
                <a:solidFill>
                  <a:srgbClr val="050507"/>
                </a:solidFill>
              </a:rPr>
              <a:t> </a:t>
            </a:r>
            <a:r>
              <a:rPr lang="en-US" altLang="en-US" sz="2000" dirty="0" err="1">
                <a:solidFill>
                  <a:srgbClr val="050507"/>
                </a:solidFill>
              </a:rPr>
              <a:t>harus</a:t>
            </a:r>
            <a:r>
              <a:rPr lang="en-US" altLang="en-US" sz="2000" dirty="0">
                <a:solidFill>
                  <a:srgbClr val="050507"/>
                </a:solidFill>
              </a:rPr>
              <a:t> </a:t>
            </a:r>
            <a:r>
              <a:rPr lang="en-US" altLang="en-US" sz="2000" dirty="0" err="1">
                <a:solidFill>
                  <a:srgbClr val="050507"/>
                </a:solidFill>
              </a:rPr>
              <a:t>kembali</a:t>
            </a:r>
            <a:r>
              <a:rPr lang="en-US" altLang="en-US" sz="2000" dirty="0">
                <a:solidFill>
                  <a:srgbClr val="050507"/>
                </a:solidFill>
              </a:rPr>
              <a:t> </a:t>
            </a:r>
            <a:r>
              <a:rPr lang="en-US" altLang="en-US" sz="2000" dirty="0" err="1">
                <a:solidFill>
                  <a:srgbClr val="050507"/>
                </a:solidFill>
              </a:rPr>
              <a:t>ke</a:t>
            </a:r>
            <a:r>
              <a:rPr lang="en-US" altLang="en-US" sz="2000" dirty="0">
                <a:solidFill>
                  <a:srgbClr val="050507"/>
                </a:solidFill>
              </a:rPr>
              <a:t> </a:t>
            </a:r>
            <a:r>
              <a:rPr lang="en-US" altLang="en-US" sz="2000" dirty="0" err="1">
                <a:solidFill>
                  <a:srgbClr val="050507"/>
                </a:solidFill>
              </a:rPr>
              <a:t>titik</a:t>
            </a:r>
            <a:r>
              <a:rPr lang="en-US" altLang="en-US" sz="2000" dirty="0">
                <a:solidFill>
                  <a:srgbClr val="050507"/>
                </a:solidFill>
              </a:rPr>
              <a:t> </a:t>
            </a:r>
            <a:r>
              <a:rPr lang="en-US" altLang="en-US" sz="2000" dirty="0" err="1">
                <a:solidFill>
                  <a:srgbClr val="050507"/>
                </a:solidFill>
              </a:rPr>
              <a:t>asal</a:t>
            </a:r>
            <a:r>
              <a:rPr lang="en-US" altLang="en-US" sz="2000" dirty="0">
                <a:solidFill>
                  <a:srgbClr val="050507"/>
                </a:solidFill>
              </a:rPr>
              <a:t>) </a:t>
            </a:r>
            <a:r>
              <a:rPr lang="en-US" altLang="en-US" sz="2000" dirty="0">
                <a:solidFill>
                  <a:srgbClr val="050507"/>
                </a:solidFill>
                <a:sym typeface="Wingdings" panose="05000000000000000000" pitchFamily="2" charset="2"/>
              </a:rPr>
              <a:t> </a:t>
            </a:r>
            <a:r>
              <a:rPr lang="en-US" altLang="en-US" sz="2000" dirty="0" err="1">
                <a:solidFill>
                  <a:srgbClr val="050507"/>
                </a:solidFill>
                <a:sym typeface="Wingdings" panose="05000000000000000000" pitchFamily="2" charset="2"/>
              </a:rPr>
              <a:t>melewati</a:t>
            </a:r>
            <a:r>
              <a:rPr lang="en-US" altLang="en-US" sz="2000" dirty="0">
                <a:solidFill>
                  <a:srgbClr val="050507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2000" dirty="0" err="1">
                <a:solidFill>
                  <a:srgbClr val="050507"/>
                </a:solidFill>
                <a:sym typeface="Wingdings" panose="05000000000000000000" pitchFamily="2" charset="2"/>
              </a:rPr>
              <a:t>sisi</a:t>
            </a:r>
            <a:r>
              <a:rPr lang="en-US" altLang="en-US" sz="2000" dirty="0">
                <a:solidFill>
                  <a:srgbClr val="050507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2000" dirty="0" err="1">
                <a:solidFill>
                  <a:srgbClr val="050507"/>
                </a:solidFill>
                <a:sym typeface="Wingdings" panose="05000000000000000000" pitchFamily="2" charset="2"/>
              </a:rPr>
              <a:t>tepat</a:t>
            </a:r>
            <a:r>
              <a:rPr lang="en-US" altLang="en-US" sz="2000" dirty="0">
                <a:solidFill>
                  <a:srgbClr val="050507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2000" dirty="0" err="1">
                <a:solidFill>
                  <a:srgbClr val="050507"/>
                </a:solidFill>
                <a:sym typeface="Wingdings" panose="05000000000000000000" pitchFamily="2" charset="2"/>
              </a:rPr>
              <a:t>sekali</a:t>
            </a:r>
            <a:r>
              <a:rPr lang="en-US" altLang="en-US" sz="2000" dirty="0">
                <a:solidFill>
                  <a:srgbClr val="050507"/>
                </a:solidFill>
                <a:sym typeface="Wingdings" panose="05000000000000000000" pitchFamily="2" charset="2"/>
              </a:rPr>
              <a:t>  </a:t>
            </a:r>
            <a:r>
              <a:rPr lang="en-US" altLang="en-US" sz="2000" dirty="0" err="1">
                <a:solidFill>
                  <a:srgbClr val="050507"/>
                </a:solidFill>
                <a:sym typeface="Wingdings" panose="05000000000000000000" pitchFamily="2" charset="2"/>
              </a:rPr>
              <a:t>lintasan</a:t>
            </a:r>
            <a:r>
              <a:rPr lang="en-US" altLang="en-US" sz="2000" dirty="0">
                <a:solidFill>
                  <a:srgbClr val="050507"/>
                </a:solidFill>
                <a:sym typeface="Wingdings" panose="05000000000000000000" pitchFamily="2" charset="2"/>
              </a:rPr>
              <a:t> Euler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>
                <a:solidFill>
                  <a:srgbClr val="050507"/>
                </a:solidFill>
                <a:sym typeface="Wingdings" panose="05000000000000000000" pitchFamily="2" charset="2"/>
              </a:rPr>
              <a:t>Di </a:t>
            </a:r>
            <a:r>
              <a:rPr lang="en-US" altLang="en-US" sz="2000" dirty="0" err="1">
                <a:solidFill>
                  <a:srgbClr val="050507"/>
                </a:solidFill>
                <a:sym typeface="Wingdings" panose="05000000000000000000" pitchFamily="2" charset="2"/>
              </a:rPr>
              <a:t>dalam</a:t>
            </a:r>
            <a:r>
              <a:rPr lang="en-US" altLang="en-US" sz="2000" dirty="0">
                <a:solidFill>
                  <a:srgbClr val="050507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2000" dirty="0" err="1">
                <a:solidFill>
                  <a:srgbClr val="050507"/>
                </a:solidFill>
                <a:sym typeface="Wingdings" panose="05000000000000000000" pitchFamily="2" charset="2"/>
              </a:rPr>
              <a:t>graf</a:t>
            </a:r>
            <a:r>
              <a:rPr lang="en-US" altLang="en-US" sz="2000" dirty="0">
                <a:solidFill>
                  <a:srgbClr val="050507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2000" dirty="0" err="1">
                <a:solidFill>
                  <a:srgbClr val="050507"/>
                </a:solidFill>
                <a:sym typeface="Wingdings" panose="05000000000000000000" pitchFamily="2" charset="2"/>
              </a:rPr>
              <a:t>tersebut</a:t>
            </a:r>
            <a:r>
              <a:rPr lang="en-US" altLang="en-US" sz="2000" dirty="0">
                <a:solidFill>
                  <a:srgbClr val="050507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2000" dirty="0" err="1">
                <a:solidFill>
                  <a:srgbClr val="050507"/>
                </a:solidFill>
                <a:sym typeface="Wingdings" panose="05000000000000000000" pitchFamily="2" charset="2"/>
              </a:rPr>
              <a:t>ada</a:t>
            </a:r>
            <a:r>
              <a:rPr lang="en-US" altLang="en-US" sz="2000" dirty="0">
                <a:solidFill>
                  <a:srgbClr val="050507"/>
                </a:solidFill>
                <a:sym typeface="Wingdings" panose="05000000000000000000" pitchFamily="2" charset="2"/>
              </a:rPr>
              <a:t> 2 </a:t>
            </a:r>
            <a:r>
              <a:rPr lang="en-US" altLang="en-US" sz="2000" dirty="0" err="1">
                <a:solidFill>
                  <a:srgbClr val="050507"/>
                </a:solidFill>
                <a:sym typeface="Wingdings" panose="05000000000000000000" pitchFamily="2" charset="2"/>
              </a:rPr>
              <a:t>simpul</a:t>
            </a:r>
            <a:r>
              <a:rPr lang="en-US" altLang="en-US" sz="2000" dirty="0">
                <a:solidFill>
                  <a:srgbClr val="050507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2000" dirty="0" err="1">
                <a:solidFill>
                  <a:srgbClr val="050507"/>
                </a:solidFill>
                <a:sym typeface="Wingdings" panose="05000000000000000000" pitchFamily="2" charset="2"/>
              </a:rPr>
              <a:t>berderajat</a:t>
            </a:r>
            <a:r>
              <a:rPr lang="en-US" altLang="en-US" sz="2000" dirty="0">
                <a:solidFill>
                  <a:srgbClr val="050507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2000" dirty="0" err="1">
                <a:solidFill>
                  <a:srgbClr val="050507"/>
                </a:solidFill>
                <a:sym typeface="Wingdings" panose="05000000000000000000" pitchFamily="2" charset="2"/>
              </a:rPr>
              <a:t>ganjil</a:t>
            </a:r>
            <a:r>
              <a:rPr lang="en-US" altLang="en-US" sz="2000" dirty="0">
                <a:solidFill>
                  <a:srgbClr val="050507"/>
                </a:solidFill>
                <a:sym typeface="Wingdings" panose="05000000000000000000" pitchFamily="2" charset="2"/>
              </a:rPr>
              <a:t> (</a:t>
            </a:r>
            <a:r>
              <a:rPr lang="en-US" altLang="en-US" sz="2000" dirty="0" err="1">
                <a:solidFill>
                  <a:srgbClr val="050507"/>
                </a:solidFill>
                <a:sym typeface="Wingdings" panose="05000000000000000000" pitchFamily="2" charset="2"/>
              </a:rPr>
              <a:t>simpul</a:t>
            </a:r>
            <a:r>
              <a:rPr lang="en-US" altLang="en-US" sz="2000" dirty="0">
                <a:solidFill>
                  <a:srgbClr val="050507"/>
                </a:solidFill>
                <a:sym typeface="Wingdings" panose="05000000000000000000" pitchFamily="2" charset="2"/>
              </a:rPr>
              <a:t> 1 dan 6), </a:t>
            </a:r>
            <a:r>
              <a:rPr lang="en-US" altLang="en-US" sz="2000" dirty="0" err="1">
                <a:solidFill>
                  <a:srgbClr val="050507"/>
                </a:solidFill>
                <a:sym typeface="Wingdings" panose="05000000000000000000" pitchFamily="2" charset="2"/>
              </a:rPr>
              <a:t>selebihnya</a:t>
            </a:r>
            <a:r>
              <a:rPr lang="en-US" altLang="en-US" sz="2000" dirty="0">
                <a:solidFill>
                  <a:srgbClr val="050507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2000" dirty="0" err="1">
                <a:solidFill>
                  <a:srgbClr val="050507"/>
                </a:solidFill>
                <a:sym typeface="Wingdings" panose="05000000000000000000" pitchFamily="2" charset="2"/>
              </a:rPr>
              <a:t>genap</a:t>
            </a:r>
            <a:r>
              <a:rPr lang="en-US" altLang="en-US" sz="2000" dirty="0">
                <a:solidFill>
                  <a:srgbClr val="050507"/>
                </a:solidFill>
                <a:sym typeface="Wingdings" panose="05000000000000000000" pitchFamily="2" charset="2"/>
              </a:rPr>
              <a:t>  </a:t>
            </a:r>
            <a:r>
              <a:rPr lang="en-US" altLang="en-US" sz="2000" dirty="0" err="1">
                <a:solidFill>
                  <a:srgbClr val="050507"/>
                </a:solidFill>
                <a:sym typeface="Wingdings" panose="05000000000000000000" pitchFamily="2" charset="2"/>
              </a:rPr>
              <a:t>pasti</a:t>
            </a:r>
            <a:r>
              <a:rPr lang="en-US" altLang="en-US" sz="2000" dirty="0">
                <a:solidFill>
                  <a:srgbClr val="050507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2000" dirty="0" err="1">
                <a:solidFill>
                  <a:srgbClr val="050507"/>
                </a:solidFill>
                <a:sym typeface="Wingdings" panose="05000000000000000000" pitchFamily="2" charset="2"/>
              </a:rPr>
              <a:t>ada</a:t>
            </a:r>
            <a:r>
              <a:rPr lang="en-US" altLang="en-US" sz="2000" dirty="0">
                <a:solidFill>
                  <a:srgbClr val="050507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2000" dirty="0" err="1">
                <a:solidFill>
                  <a:srgbClr val="050507"/>
                </a:solidFill>
                <a:sym typeface="Wingdings" panose="05000000000000000000" pitchFamily="2" charset="2"/>
              </a:rPr>
              <a:t>lintasan</a:t>
            </a:r>
            <a:r>
              <a:rPr lang="en-US" altLang="en-US" sz="2000" dirty="0">
                <a:solidFill>
                  <a:srgbClr val="050507"/>
                </a:solidFill>
                <a:sym typeface="Wingdings" panose="05000000000000000000" pitchFamily="2" charset="2"/>
              </a:rPr>
              <a:t> Euler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>
                <a:solidFill>
                  <a:srgbClr val="050507"/>
                </a:solidFill>
                <a:sym typeface="Wingdings" panose="05000000000000000000" pitchFamily="2" charset="2"/>
              </a:rPr>
              <a:t>Kesimpulan: </a:t>
            </a:r>
            <a:r>
              <a:rPr lang="en-US" altLang="en-US" sz="2000" dirty="0" err="1">
                <a:solidFill>
                  <a:srgbClr val="050507"/>
                </a:solidFill>
                <a:sym typeface="Wingdings" panose="05000000000000000000" pitchFamily="2" charset="2"/>
              </a:rPr>
              <a:t>setiap</a:t>
            </a:r>
            <a:r>
              <a:rPr lang="en-US" altLang="en-US" sz="2000" dirty="0">
                <a:solidFill>
                  <a:srgbClr val="050507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2000" dirty="0" err="1">
                <a:solidFill>
                  <a:srgbClr val="050507"/>
                </a:solidFill>
                <a:sym typeface="Wingdings" panose="05000000000000000000" pitchFamily="2" charset="2"/>
              </a:rPr>
              <a:t>pintu</a:t>
            </a:r>
            <a:r>
              <a:rPr lang="en-US" altLang="en-US" sz="2000" dirty="0">
                <a:solidFill>
                  <a:srgbClr val="050507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2000" dirty="0" err="1">
                <a:solidFill>
                  <a:srgbClr val="050507"/>
                </a:solidFill>
                <a:sym typeface="Wingdings" panose="05000000000000000000" pitchFamily="2" charset="2"/>
              </a:rPr>
              <a:t>dapat</a:t>
            </a:r>
            <a:r>
              <a:rPr lang="en-US" altLang="en-US" sz="2000" dirty="0">
                <a:solidFill>
                  <a:srgbClr val="050507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2000" dirty="0" err="1">
                <a:solidFill>
                  <a:srgbClr val="050507"/>
                </a:solidFill>
                <a:sym typeface="Wingdings" panose="05000000000000000000" pitchFamily="2" charset="2"/>
              </a:rPr>
              <a:t>dilewati</a:t>
            </a:r>
            <a:r>
              <a:rPr lang="en-US" altLang="en-US" sz="2000" dirty="0">
                <a:solidFill>
                  <a:srgbClr val="050507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2000" dirty="0" err="1">
                <a:solidFill>
                  <a:srgbClr val="050507"/>
                </a:solidFill>
                <a:sym typeface="Wingdings" panose="05000000000000000000" pitchFamily="2" charset="2"/>
              </a:rPr>
              <a:t>sekali</a:t>
            </a:r>
            <a:r>
              <a:rPr lang="en-US" altLang="en-US" sz="2000" dirty="0">
                <a:solidFill>
                  <a:srgbClr val="050507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2000" dirty="0" err="1">
                <a:solidFill>
                  <a:srgbClr val="050507"/>
                </a:solidFill>
                <a:sym typeface="Wingdings" panose="05000000000000000000" pitchFamily="2" charset="2"/>
              </a:rPr>
              <a:t>saja</a:t>
            </a:r>
            <a:endParaRPr lang="en-US" altLang="en-US" sz="2000" dirty="0">
              <a:solidFill>
                <a:srgbClr val="050507"/>
              </a:solidFill>
            </a:endParaRPr>
          </a:p>
        </p:txBody>
      </p:sp>
      <p:pic>
        <p:nvPicPr>
          <p:cNvPr id="113670" name="Picture 4">
            <a:extLst>
              <a:ext uri="{FF2B5EF4-FFF2-40B4-BE49-F238E27FC236}">
                <a16:creationId xmlns:a16="http://schemas.microsoft.com/office/drawing/2014/main" id="{EA68B01C-7A3F-48E6-8AC2-97FDF7FAC7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534" y="3288348"/>
            <a:ext cx="6364209" cy="298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643BF-D8F8-74A9-7E57-0A7D13850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Latihan (</a:t>
            </a:r>
            <a:r>
              <a:rPr lang="en-US" dirty="0" err="1"/>
              <a:t>Kuis</a:t>
            </a:r>
            <a:r>
              <a:rPr lang="en-US" dirty="0"/>
              <a:t> 2022)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5EEDB7-B805-2336-B6D8-F9AFEB28C9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60169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/>
              <a:t>Terdapat</a:t>
            </a:r>
            <a:r>
              <a:rPr lang="en-US" sz="2400" dirty="0"/>
              <a:t> </a:t>
            </a:r>
            <a:r>
              <a:rPr lang="en-US" sz="2400" dirty="0" err="1"/>
              <a:t>sebuah</a:t>
            </a:r>
            <a:r>
              <a:rPr lang="en-US" sz="2400" dirty="0"/>
              <a:t> </a:t>
            </a:r>
            <a:r>
              <a:rPr lang="en-US" sz="2400" dirty="0" err="1"/>
              <a:t>graf</a:t>
            </a:r>
            <a:r>
              <a:rPr lang="en-US" sz="2400" dirty="0"/>
              <a:t> yang </a:t>
            </a:r>
            <a:r>
              <a:rPr lang="en-US" sz="2400" dirty="0" err="1"/>
              <a:t>merepresentasikan</a:t>
            </a:r>
            <a:r>
              <a:rPr lang="en-US" sz="2400" dirty="0"/>
              <a:t> </a:t>
            </a:r>
            <a:r>
              <a:rPr lang="en-US" sz="2400" dirty="0" err="1"/>
              <a:t>hubungan</a:t>
            </a:r>
            <a:r>
              <a:rPr lang="en-US" sz="2400" dirty="0"/>
              <a:t> </a:t>
            </a:r>
            <a:r>
              <a:rPr lang="en-US" sz="2400" dirty="0" err="1"/>
              <a:t>pertemanan</a:t>
            </a:r>
            <a:r>
              <a:rPr lang="en-US" sz="2400" dirty="0"/>
              <a:t> </a:t>
            </a:r>
            <a:r>
              <a:rPr lang="en-US" sz="2400" dirty="0" err="1"/>
              <a:t>antar</a:t>
            </a:r>
            <a:r>
              <a:rPr lang="en-US" sz="2400" dirty="0"/>
              <a:t> </a:t>
            </a:r>
            <a:r>
              <a:rPr lang="en-US" sz="2400" dirty="0" err="1"/>
              <a:t>mahasiswa</a:t>
            </a:r>
            <a:r>
              <a:rPr lang="en-US" sz="2400" dirty="0"/>
              <a:t>. </a:t>
            </a:r>
            <a:r>
              <a:rPr lang="en-US" sz="2400" dirty="0" err="1"/>
              <a:t>Simpul</a:t>
            </a:r>
            <a:r>
              <a:rPr lang="en-US" sz="2400" dirty="0"/>
              <a:t> pada </a:t>
            </a:r>
            <a:r>
              <a:rPr lang="en-US" sz="2400" dirty="0" err="1"/>
              <a:t>graf</a:t>
            </a:r>
            <a:r>
              <a:rPr lang="en-US" sz="2400" dirty="0"/>
              <a:t> </a:t>
            </a:r>
            <a:r>
              <a:rPr lang="en-US" sz="2400" dirty="0" err="1"/>
              <a:t>menyatakan</a:t>
            </a:r>
            <a:r>
              <a:rPr lang="en-US" sz="2400" dirty="0"/>
              <a:t> </a:t>
            </a:r>
            <a:r>
              <a:rPr lang="en-US" sz="2400" dirty="0" err="1"/>
              <a:t>mahasiswa</a:t>
            </a:r>
            <a:r>
              <a:rPr lang="en-US" sz="2400" dirty="0"/>
              <a:t> </a:t>
            </a:r>
            <a:r>
              <a:rPr lang="en-US" sz="2400" dirty="0" err="1"/>
              <a:t>sedangkan</a:t>
            </a:r>
            <a:r>
              <a:rPr lang="en-US" sz="2400" dirty="0"/>
              <a:t> </a:t>
            </a:r>
            <a:r>
              <a:rPr lang="en-US" sz="2400" dirty="0" err="1"/>
              <a:t>sisi</a:t>
            </a:r>
            <a:r>
              <a:rPr lang="en-US" sz="2400" dirty="0"/>
              <a:t> pada </a:t>
            </a:r>
            <a:r>
              <a:rPr lang="en-US" sz="2400" dirty="0" err="1"/>
              <a:t>graf</a:t>
            </a:r>
            <a:r>
              <a:rPr lang="en-US" sz="2400" dirty="0"/>
              <a:t> </a:t>
            </a:r>
            <a:r>
              <a:rPr lang="en-US" sz="2400" dirty="0" err="1"/>
              <a:t>menyatakan</a:t>
            </a:r>
            <a:r>
              <a:rPr lang="en-US" sz="2400" dirty="0"/>
              <a:t> </a:t>
            </a:r>
            <a:r>
              <a:rPr lang="en-US" sz="2400" dirty="0" err="1"/>
              <a:t>pertemanan</a:t>
            </a:r>
            <a:r>
              <a:rPr lang="en-US" sz="2400" dirty="0"/>
              <a:t>. Jika </a:t>
            </a:r>
            <a:r>
              <a:rPr lang="en-US" sz="2400" dirty="0" err="1"/>
              <a:t>mahasiswa</a:t>
            </a:r>
            <a:r>
              <a:rPr lang="en-US" sz="2400" dirty="0"/>
              <a:t> </a:t>
            </a:r>
            <a:r>
              <a:rPr lang="en-US" sz="2400" dirty="0" err="1"/>
              <a:t>ingin</a:t>
            </a:r>
            <a:r>
              <a:rPr lang="en-US" sz="2400" dirty="0"/>
              <a:t> </a:t>
            </a:r>
            <a:r>
              <a:rPr lang="en-US" sz="2400" dirty="0" err="1"/>
              <a:t>membuat</a:t>
            </a:r>
            <a:r>
              <a:rPr lang="en-US" sz="2400" dirty="0"/>
              <a:t> </a:t>
            </a:r>
            <a:r>
              <a:rPr lang="en-US" sz="2400" dirty="0" err="1"/>
              <a:t>suatu</a:t>
            </a:r>
            <a:r>
              <a:rPr lang="en-US" sz="2400" dirty="0"/>
              <a:t> </a:t>
            </a:r>
            <a:r>
              <a:rPr lang="en-US" sz="2400" dirty="0" err="1"/>
              <a:t>rapat</a:t>
            </a:r>
            <a:r>
              <a:rPr lang="en-US" sz="2400" dirty="0"/>
              <a:t> pada </a:t>
            </a:r>
            <a:r>
              <a:rPr lang="en-US" sz="2400" dirty="0" err="1"/>
              <a:t>meja</a:t>
            </a:r>
            <a:r>
              <a:rPr lang="en-US" sz="2400" dirty="0"/>
              <a:t> </a:t>
            </a:r>
            <a:r>
              <a:rPr lang="en-US" sz="2400" dirty="0" err="1"/>
              <a:t>bundar</a:t>
            </a:r>
            <a:r>
              <a:rPr lang="en-US" sz="2400" dirty="0"/>
              <a:t> (</a:t>
            </a:r>
            <a:r>
              <a:rPr lang="en-US" sz="2400" dirty="0" err="1"/>
              <a:t>Seluruh</a:t>
            </a:r>
            <a:r>
              <a:rPr lang="en-US" sz="2400" dirty="0"/>
              <a:t> </a:t>
            </a:r>
            <a:r>
              <a:rPr lang="en-US" sz="2400" dirty="0" err="1"/>
              <a:t>mahasiswa</a:t>
            </a:r>
            <a:r>
              <a:rPr lang="en-US" sz="2400" dirty="0"/>
              <a:t> yang </a:t>
            </a:r>
            <a:r>
              <a:rPr lang="en-US" sz="2400" dirty="0" err="1"/>
              <a:t>dinyatakan</a:t>
            </a:r>
            <a:r>
              <a:rPr lang="en-US" sz="2400" dirty="0"/>
              <a:t> pada </a:t>
            </a:r>
            <a:r>
              <a:rPr lang="en-US" sz="2400" dirty="0" err="1"/>
              <a:t>graf</a:t>
            </a:r>
            <a:r>
              <a:rPr lang="en-US" sz="2400" dirty="0"/>
              <a:t> </a:t>
            </a:r>
            <a:r>
              <a:rPr lang="en-US" sz="2400" dirty="0" err="1"/>
              <a:t>mengikuti</a:t>
            </a:r>
            <a:r>
              <a:rPr lang="en-US" sz="2400" dirty="0"/>
              <a:t> </a:t>
            </a:r>
            <a:r>
              <a:rPr lang="en-US" sz="2400" dirty="0" err="1"/>
              <a:t>rapat</a:t>
            </a:r>
            <a:r>
              <a:rPr lang="en-US" sz="2400" dirty="0"/>
              <a:t>), </a:t>
            </a:r>
            <a:r>
              <a:rPr lang="en-US" sz="2400" dirty="0" err="1"/>
              <a:t>mungkinkah</a:t>
            </a:r>
            <a:r>
              <a:rPr lang="en-US" sz="2400" dirty="0"/>
              <a:t> </a:t>
            </a:r>
            <a:r>
              <a:rPr lang="en-US" sz="2400" dirty="0" err="1"/>
              <a:t>setiap</a:t>
            </a:r>
            <a:r>
              <a:rPr lang="en-US" sz="2400" dirty="0"/>
              <a:t> </a:t>
            </a:r>
            <a:r>
              <a:rPr lang="en-US" sz="2400" dirty="0" err="1"/>
              <a:t>mahasiswa</a:t>
            </a:r>
            <a:r>
              <a:rPr lang="en-US" sz="2400" dirty="0"/>
              <a:t> duduk di </a:t>
            </a:r>
            <a:r>
              <a:rPr lang="en-US" sz="2400" dirty="0" err="1"/>
              <a:t>antara</a:t>
            </a:r>
            <a:r>
              <a:rPr lang="en-US" sz="2400" dirty="0"/>
              <a:t> </a:t>
            </a:r>
            <a:r>
              <a:rPr lang="en-US" sz="2400" dirty="0" err="1"/>
              <a:t>temannya</a:t>
            </a:r>
            <a:r>
              <a:rPr lang="en-US" sz="2400" dirty="0"/>
              <a:t>? </a:t>
            </a:r>
            <a:r>
              <a:rPr lang="en-US" sz="2400" dirty="0" err="1"/>
              <a:t>Jelaskan</a:t>
            </a:r>
            <a:r>
              <a:rPr lang="en-US" sz="2400" dirty="0"/>
              <a:t> </a:t>
            </a:r>
            <a:r>
              <a:rPr lang="en-US" sz="2400" dirty="0" err="1"/>
              <a:t>jawaban</a:t>
            </a:r>
            <a:r>
              <a:rPr lang="en-US" sz="2400" dirty="0"/>
              <a:t> </a:t>
            </a:r>
            <a:r>
              <a:rPr lang="en-US" sz="2400" dirty="0" err="1"/>
              <a:t>anda</a:t>
            </a:r>
            <a:r>
              <a:rPr lang="en-US" sz="2400" dirty="0"/>
              <a:t> </a:t>
            </a:r>
            <a:r>
              <a:rPr lang="en-US" sz="2400" dirty="0" err="1"/>
              <a:t>serta</a:t>
            </a:r>
            <a:r>
              <a:rPr lang="en-US" sz="2400" dirty="0"/>
              <a:t> </a:t>
            </a:r>
            <a:r>
              <a:rPr lang="en-US" sz="2400" dirty="0" err="1"/>
              <a:t>gambarkan</a:t>
            </a:r>
            <a:r>
              <a:rPr lang="en-US" sz="2400" dirty="0"/>
              <a:t> salah </a:t>
            </a:r>
            <a:r>
              <a:rPr lang="en-US" sz="2400" dirty="0" err="1"/>
              <a:t>satu</a:t>
            </a:r>
            <a:r>
              <a:rPr lang="en-US" sz="2400" dirty="0"/>
              <a:t> </a:t>
            </a:r>
            <a:r>
              <a:rPr lang="en-US" sz="2400" dirty="0" err="1"/>
              <a:t>contoh</a:t>
            </a:r>
            <a:r>
              <a:rPr lang="en-US" sz="2400" dirty="0"/>
              <a:t> </a:t>
            </a:r>
            <a:r>
              <a:rPr lang="en-US" sz="2400" dirty="0" err="1"/>
              <a:t>formasi</a:t>
            </a:r>
            <a:r>
              <a:rPr lang="en-US" sz="2400" dirty="0"/>
              <a:t> </a:t>
            </a:r>
            <a:r>
              <a:rPr lang="en-US" sz="2400" dirty="0" err="1"/>
              <a:t>tempat</a:t>
            </a:r>
            <a:r>
              <a:rPr lang="en-US" sz="2400" dirty="0"/>
              <a:t> </a:t>
            </a:r>
            <a:r>
              <a:rPr lang="en-US" sz="2400" dirty="0" err="1"/>
              <a:t>duduknya</a:t>
            </a:r>
            <a:r>
              <a:rPr lang="en-US" sz="2400" dirty="0"/>
              <a:t>!</a:t>
            </a:r>
          </a:p>
        </p:txBody>
      </p:sp>
      <p:pic>
        <p:nvPicPr>
          <p:cNvPr id="4" name="image29.png">
            <a:extLst>
              <a:ext uri="{FF2B5EF4-FFF2-40B4-BE49-F238E27FC236}">
                <a16:creationId xmlns:a16="http://schemas.microsoft.com/office/drawing/2014/main" id="{3974C613-0255-BD7B-B463-A239E0DEB428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784090" y="2211964"/>
            <a:ext cx="4158528" cy="3302145"/>
          </a:xfrm>
          <a:prstGeom prst="rect">
            <a:avLst/>
          </a:prstGeom>
          <a:ln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DE23B22-54E1-2FED-E90D-EB8D219B7C3E}"/>
              </a:ext>
            </a:extLst>
          </p:cNvPr>
          <p:cNvSpPr txBox="1"/>
          <p:nvPr/>
        </p:nvSpPr>
        <p:spPr>
          <a:xfrm>
            <a:off x="5830454" y="5804552"/>
            <a:ext cx="4741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(</a:t>
            </a:r>
            <a:r>
              <a:rPr lang="en-US" sz="2400" dirty="0" err="1">
                <a:solidFill>
                  <a:srgbClr val="FF0000"/>
                </a:solidFill>
              </a:rPr>
              <a:t>jawaban</a:t>
            </a:r>
            <a:r>
              <a:rPr lang="en-US" sz="2400" dirty="0">
                <a:solidFill>
                  <a:srgbClr val="FF0000"/>
                </a:solidFill>
              </a:rPr>
              <a:t> pada </a:t>
            </a:r>
            <a:r>
              <a:rPr lang="en-US" sz="2400" dirty="0" err="1">
                <a:solidFill>
                  <a:srgbClr val="FF0000"/>
                </a:solidFill>
              </a:rPr>
              <a:t>halaman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sesudah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ini</a:t>
            </a:r>
            <a:r>
              <a:rPr lang="en-US" sz="2400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CFB11F-5FF3-A8B6-E8ED-6D3F92445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M/IF1220 Matematika Diskrit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291CAF-88B4-6BF1-FC5F-D34F1DF37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4BCF9-A795-414B-A279-9A96D3DBC64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494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Footer Placeholder 4">
            <a:extLst>
              <a:ext uri="{FF2B5EF4-FFF2-40B4-BE49-F238E27FC236}">
                <a16:creationId xmlns:a16="http://schemas.microsoft.com/office/drawing/2014/main" id="{310A65DA-7295-4804-9315-59F9C26EF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1400"/>
              <a:t>Rinaldi M/IF1220 Matematika Diskrit</a:t>
            </a:r>
          </a:p>
        </p:txBody>
      </p:sp>
      <p:sp>
        <p:nvSpPr>
          <p:cNvPr id="59396" name="Slide Number Placeholder 5">
            <a:extLst>
              <a:ext uri="{FF2B5EF4-FFF2-40B4-BE49-F238E27FC236}">
                <a16:creationId xmlns:a16="http://schemas.microsoft.com/office/drawing/2014/main" id="{5E002B2E-2146-44A2-ABD8-EA9910DCF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5DCBA26A-9C9D-44D0-834E-0B8F0869D688}" type="slidenum">
              <a:rPr lang="en-GB" altLang="en-US" sz="1400"/>
              <a:pPr eaLnBrk="1" hangingPunct="1"/>
              <a:t>2</a:t>
            </a:fld>
            <a:endParaRPr lang="en-GB" altLang="en-US" sz="1400"/>
          </a:p>
        </p:txBody>
      </p:sp>
      <p:sp>
        <p:nvSpPr>
          <p:cNvPr id="59397" name="Rectangle 2">
            <a:extLst>
              <a:ext uri="{FF2B5EF4-FFF2-40B4-BE49-F238E27FC236}">
                <a16:creationId xmlns:a16="http://schemas.microsoft.com/office/drawing/2014/main" id="{F4265398-864C-4A77-82C0-11309E5743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err="1">
                <a:latin typeface="+mn-lt"/>
                <a:cs typeface="Times New Roman" panose="02020603050405020304" pitchFamily="18" charset="0"/>
              </a:rPr>
              <a:t>Lintasan</a:t>
            </a:r>
            <a:r>
              <a:rPr lang="en-US" altLang="en-US" b="1" dirty="0">
                <a:latin typeface="+mn-lt"/>
                <a:cs typeface="Times New Roman" panose="02020603050405020304" pitchFamily="18" charset="0"/>
              </a:rPr>
              <a:t> dan </a:t>
            </a:r>
            <a:r>
              <a:rPr lang="en-US" altLang="en-US" b="1" dirty="0" err="1">
                <a:latin typeface="+mn-lt"/>
                <a:cs typeface="Times New Roman" panose="02020603050405020304" pitchFamily="18" charset="0"/>
              </a:rPr>
              <a:t>Sirkuit</a:t>
            </a:r>
            <a:r>
              <a:rPr lang="en-US" altLang="en-US" b="1" dirty="0">
                <a:latin typeface="+mn-lt"/>
                <a:cs typeface="Times New Roman" panose="02020603050405020304" pitchFamily="18" charset="0"/>
              </a:rPr>
              <a:t> Euler</a:t>
            </a:r>
            <a:endParaRPr lang="en-GB" altLang="en-US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53C9801-DCB8-44EB-AEBA-0EE54748C20C}"/>
              </a:ext>
            </a:extLst>
          </p:cNvPr>
          <p:cNvSpPr/>
          <p:nvPr/>
        </p:nvSpPr>
        <p:spPr>
          <a:xfrm>
            <a:off x="723900" y="1841699"/>
            <a:ext cx="107442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800" b="1" dirty="0" err="1">
                <a:ea typeface="Times New Roman" panose="02020603050405020304" pitchFamily="18" charset="0"/>
              </a:rPr>
              <a:t>Lintasan</a:t>
            </a:r>
            <a:r>
              <a:rPr lang="en-US" sz="2800" b="1" dirty="0">
                <a:ea typeface="Times New Roman" panose="02020603050405020304" pitchFamily="18" charset="0"/>
              </a:rPr>
              <a:t> Euler</a:t>
            </a:r>
            <a:r>
              <a:rPr lang="en-US" sz="2800" dirty="0"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</a:rPr>
              <a:t>ialah</a:t>
            </a:r>
            <a:r>
              <a:rPr lang="en-US" sz="2800" dirty="0"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</a:rPr>
              <a:t>lintasan</a:t>
            </a:r>
            <a:r>
              <a:rPr lang="en-US" sz="2800" dirty="0">
                <a:ea typeface="Times New Roman" panose="02020603050405020304" pitchFamily="18" charset="0"/>
              </a:rPr>
              <a:t> yang </a:t>
            </a:r>
            <a:r>
              <a:rPr lang="en-US" sz="2800" dirty="0" err="1">
                <a:ea typeface="Times New Roman" panose="02020603050405020304" pitchFamily="18" charset="0"/>
              </a:rPr>
              <a:t>melalui</a:t>
            </a:r>
            <a:r>
              <a:rPr lang="en-US" sz="2800" dirty="0"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</a:rPr>
              <a:t>masing-masing</a:t>
            </a:r>
            <a:r>
              <a:rPr lang="en-US" sz="2800" dirty="0">
                <a:ea typeface="Times New Roman" panose="02020603050405020304" pitchFamily="18" charset="0"/>
              </a:rPr>
              <a:t> </a:t>
            </a:r>
            <a:r>
              <a:rPr lang="en-US" sz="2800" u="sng" dirty="0" err="1">
                <a:ea typeface="Times New Roman" panose="02020603050405020304" pitchFamily="18" charset="0"/>
              </a:rPr>
              <a:t>sisi</a:t>
            </a:r>
            <a:r>
              <a:rPr lang="en-US" sz="2800" dirty="0">
                <a:ea typeface="Times New Roman" panose="02020603050405020304" pitchFamily="18" charset="0"/>
              </a:rPr>
              <a:t> di </a:t>
            </a:r>
            <a:r>
              <a:rPr lang="en-US" sz="2800" dirty="0" err="1">
                <a:ea typeface="Times New Roman" panose="02020603050405020304" pitchFamily="18" charset="0"/>
              </a:rPr>
              <a:t>dalam</a:t>
            </a:r>
            <a:r>
              <a:rPr lang="en-US" sz="2800" dirty="0"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</a:rPr>
              <a:t>graf</a:t>
            </a:r>
            <a:r>
              <a:rPr lang="en-US" sz="2800" dirty="0"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</a:rPr>
              <a:t>tepat</a:t>
            </a:r>
            <a:r>
              <a:rPr lang="en-US" sz="2800" dirty="0">
                <a:ea typeface="Times New Roman" panose="02020603050405020304" pitchFamily="18" charset="0"/>
              </a:rPr>
              <a:t> </a:t>
            </a:r>
            <a:r>
              <a:rPr lang="en-US" sz="2800" u="sng" dirty="0" err="1">
                <a:ea typeface="Times New Roman" panose="02020603050405020304" pitchFamily="18" charset="0"/>
              </a:rPr>
              <a:t>satu</a:t>
            </a:r>
            <a:r>
              <a:rPr lang="en-US" sz="2800" dirty="0">
                <a:ea typeface="Times New Roman" panose="02020603050405020304" pitchFamily="18" charset="0"/>
              </a:rPr>
              <a:t> kali. </a:t>
            </a:r>
            <a:endParaRPr lang="en-US" sz="2800" dirty="0">
              <a:effectLst/>
              <a:ea typeface="Times New Roman" panose="02020603050405020304" pitchFamily="18" charset="0"/>
            </a:endParaRPr>
          </a:p>
          <a:p>
            <a:pPr algn="just"/>
            <a:r>
              <a:rPr lang="en-US" sz="2800" dirty="0">
                <a:ea typeface="Times New Roman" panose="02020603050405020304" pitchFamily="18" charset="0"/>
              </a:rPr>
              <a:t> </a:t>
            </a:r>
            <a:endParaRPr lang="en-US" sz="2800" dirty="0">
              <a:effectLst/>
              <a:ea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800" b="1" dirty="0" err="1">
                <a:ea typeface="Times New Roman" panose="02020603050405020304" pitchFamily="18" charset="0"/>
              </a:rPr>
              <a:t>Sirkuit</a:t>
            </a:r>
            <a:r>
              <a:rPr lang="en-US" sz="2800" b="1" dirty="0">
                <a:ea typeface="Times New Roman" panose="02020603050405020304" pitchFamily="18" charset="0"/>
              </a:rPr>
              <a:t> Eu</a:t>
            </a:r>
            <a:r>
              <a:rPr lang="en-US" sz="2800" dirty="0">
                <a:ea typeface="Times New Roman" panose="02020603050405020304" pitchFamily="18" charset="0"/>
              </a:rPr>
              <a:t>ler </a:t>
            </a:r>
            <a:r>
              <a:rPr lang="en-US" sz="2800" dirty="0" err="1">
                <a:ea typeface="Times New Roman" panose="02020603050405020304" pitchFamily="18" charset="0"/>
              </a:rPr>
              <a:t>ialah</a:t>
            </a:r>
            <a:r>
              <a:rPr lang="en-US" sz="2800" dirty="0"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</a:rPr>
              <a:t>sirkuit</a:t>
            </a:r>
            <a:r>
              <a:rPr lang="en-US" sz="2800" dirty="0">
                <a:ea typeface="Times New Roman" panose="02020603050405020304" pitchFamily="18" charset="0"/>
              </a:rPr>
              <a:t> yang </a:t>
            </a:r>
            <a:r>
              <a:rPr lang="en-US" sz="2800" dirty="0" err="1">
                <a:ea typeface="Times New Roman" panose="02020603050405020304" pitchFamily="18" charset="0"/>
              </a:rPr>
              <a:t>melewati</a:t>
            </a:r>
            <a:r>
              <a:rPr lang="en-US" sz="2800" dirty="0"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</a:rPr>
              <a:t>masing-masing</a:t>
            </a:r>
            <a:r>
              <a:rPr lang="en-US" sz="2800" dirty="0"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</a:rPr>
              <a:t>sisi</a:t>
            </a:r>
            <a:r>
              <a:rPr lang="en-US" sz="2800" dirty="0"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</a:rPr>
              <a:t>tepat</a:t>
            </a:r>
            <a:r>
              <a:rPr lang="en-US" sz="2800" dirty="0"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</a:rPr>
              <a:t>satu</a:t>
            </a:r>
            <a:r>
              <a:rPr lang="en-US" sz="2800" dirty="0">
                <a:ea typeface="Times New Roman" panose="02020603050405020304" pitchFamily="18" charset="0"/>
              </a:rPr>
              <a:t> kali.. </a:t>
            </a:r>
            <a:endParaRPr lang="en-US" sz="2800" dirty="0">
              <a:effectLst/>
              <a:ea typeface="Times New Roman" panose="02020603050405020304" pitchFamily="18" charset="0"/>
            </a:endParaRPr>
          </a:p>
          <a:p>
            <a:pPr algn="just"/>
            <a:r>
              <a:rPr lang="en-US" sz="2800" dirty="0">
                <a:ea typeface="Times New Roman" panose="02020603050405020304" pitchFamily="18" charset="0"/>
              </a:rPr>
              <a:t> </a:t>
            </a:r>
            <a:endParaRPr lang="en-US" sz="2800" dirty="0">
              <a:effectLst/>
              <a:ea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800" dirty="0">
                <a:ea typeface="Times New Roman" panose="02020603050405020304" pitchFamily="18" charset="0"/>
              </a:rPr>
              <a:t>Graf yang </a:t>
            </a:r>
            <a:r>
              <a:rPr lang="en-US" sz="2800" dirty="0" err="1">
                <a:ea typeface="Times New Roman" panose="02020603050405020304" pitchFamily="18" charset="0"/>
              </a:rPr>
              <a:t>mempunyai</a:t>
            </a:r>
            <a:r>
              <a:rPr lang="en-US" sz="2800" dirty="0"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</a:rPr>
              <a:t>sirkuit</a:t>
            </a:r>
            <a:r>
              <a:rPr lang="en-US" sz="2800" dirty="0">
                <a:ea typeface="Times New Roman" panose="02020603050405020304" pitchFamily="18" charset="0"/>
              </a:rPr>
              <a:t> Euler </a:t>
            </a:r>
            <a:r>
              <a:rPr lang="en-US" sz="2800" dirty="0" err="1">
                <a:ea typeface="Times New Roman" panose="02020603050405020304" pitchFamily="18" charset="0"/>
              </a:rPr>
              <a:t>disebut</a:t>
            </a:r>
            <a:r>
              <a:rPr lang="en-US" sz="2800" dirty="0"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a typeface="Times New Roman" panose="02020603050405020304" pitchFamily="18" charset="0"/>
              </a:rPr>
              <a:t>graf</a:t>
            </a:r>
            <a:r>
              <a:rPr lang="en-US" sz="2800" b="1" dirty="0">
                <a:ea typeface="Times New Roman" panose="02020603050405020304" pitchFamily="18" charset="0"/>
              </a:rPr>
              <a:t> Euler</a:t>
            </a:r>
            <a:r>
              <a:rPr lang="en-US" sz="2800" dirty="0">
                <a:ea typeface="Times New Roman" panose="02020603050405020304" pitchFamily="18" charset="0"/>
              </a:rPr>
              <a:t> (</a:t>
            </a:r>
            <a:r>
              <a:rPr lang="en-US" sz="2800" i="1" dirty="0">
                <a:ea typeface="Times New Roman" panose="02020603050405020304" pitchFamily="18" charset="0"/>
              </a:rPr>
              <a:t>Eulerian graph</a:t>
            </a:r>
            <a:r>
              <a:rPr lang="en-US" sz="2800" dirty="0">
                <a:ea typeface="Times New Roman" panose="02020603050405020304" pitchFamily="18" charset="0"/>
              </a:rPr>
              <a:t>). Graf yang </a:t>
            </a:r>
            <a:r>
              <a:rPr lang="en-US" sz="2800" dirty="0" err="1">
                <a:ea typeface="Times New Roman" panose="02020603050405020304" pitchFamily="18" charset="0"/>
              </a:rPr>
              <a:t>mempunyai</a:t>
            </a:r>
            <a:r>
              <a:rPr lang="en-US" sz="2800" dirty="0"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</a:rPr>
              <a:t>lintasan</a:t>
            </a:r>
            <a:r>
              <a:rPr lang="en-US" sz="2800" dirty="0">
                <a:ea typeface="Times New Roman" panose="02020603050405020304" pitchFamily="18" charset="0"/>
              </a:rPr>
              <a:t> Euler </a:t>
            </a:r>
            <a:r>
              <a:rPr lang="en-US" sz="2800" dirty="0" err="1">
                <a:ea typeface="Times New Roman" panose="02020603050405020304" pitchFamily="18" charset="0"/>
              </a:rPr>
              <a:t>dinamakan</a:t>
            </a:r>
            <a:r>
              <a:rPr lang="en-US" sz="2800" dirty="0">
                <a:ea typeface="Times New Roman" panose="02020603050405020304" pitchFamily="18" charset="0"/>
              </a:rPr>
              <a:t> juga </a:t>
            </a:r>
            <a:r>
              <a:rPr lang="en-US" sz="2800" dirty="0" err="1">
                <a:ea typeface="Times New Roman" panose="02020603050405020304" pitchFamily="18" charset="0"/>
              </a:rPr>
              <a:t>graf</a:t>
            </a:r>
            <a:r>
              <a:rPr lang="en-US" sz="2800" dirty="0">
                <a:ea typeface="Times New Roman" panose="02020603050405020304" pitchFamily="18" charset="0"/>
              </a:rPr>
              <a:t> </a:t>
            </a:r>
            <a:r>
              <a:rPr lang="en-US" sz="2800" b="1" dirty="0">
                <a:ea typeface="Times New Roman" panose="02020603050405020304" pitchFamily="18" charset="0"/>
              </a:rPr>
              <a:t>semi-Euler</a:t>
            </a:r>
            <a:r>
              <a:rPr lang="en-US" sz="2800" dirty="0">
                <a:ea typeface="Times New Roman" panose="02020603050405020304" pitchFamily="18" charset="0"/>
              </a:rPr>
              <a:t> (</a:t>
            </a:r>
            <a:r>
              <a:rPr lang="en-US" sz="2800" i="1" dirty="0">
                <a:ea typeface="Times New Roman" panose="02020603050405020304" pitchFamily="18" charset="0"/>
              </a:rPr>
              <a:t>semi-Eulerian graph</a:t>
            </a:r>
            <a:r>
              <a:rPr lang="en-US" sz="2800" dirty="0">
                <a:ea typeface="Times New Roman" panose="02020603050405020304" pitchFamily="18" charset="0"/>
              </a:rPr>
              <a:t>).</a:t>
            </a:r>
            <a:endParaRPr lang="en-US" sz="2800" dirty="0">
              <a:effectLst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95A13C-761C-A3E6-369F-6E3D6950F5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06582"/>
            <a:ext cx="10515600" cy="54703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err="1"/>
              <a:t>Jawaban</a:t>
            </a:r>
            <a:r>
              <a:rPr lang="en-US" sz="2400" b="1" dirty="0"/>
              <a:t>: </a:t>
            </a:r>
          </a:p>
          <a:p>
            <a:pPr marL="0" indent="0">
              <a:buNone/>
            </a:pPr>
            <a:r>
              <a:rPr lang="en-US" sz="2400" dirty="0"/>
              <a:t>Jika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dibentuk</a:t>
            </a:r>
            <a:r>
              <a:rPr lang="en-US" sz="2400" dirty="0"/>
              <a:t> </a:t>
            </a:r>
            <a:r>
              <a:rPr lang="en-US" sz="2400" dirty="0" err="1"/>
              <a:t>sirkuit</a:t>
            </a:r>
            <a:r>
              <a:rPr lang="en-US" sz="2400" dirty="0"/>
              <a:t> </a:t>
            </a:r>
            <a:r>
              <a:rPr lang="en-US" sz="2400" dirty="0" err="1"/>
              <a:t>hamilton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graf</a:t>
            </a:r>
            <a:r>
              <a:rPr lang="en-US" sz="2400" dirty="0"/>
              <a:t>, </a:t>
            </a:r>
            <a:r>
              <a:rPr lang="en-US" sz="2400" dirty="0" err="1"/>
              <a:t>maka</a:t>
            </a:r>
            <a:r>
              <a:rPr lang="en-US" sz="2400" dirty="0"/>
              <a:t> </a:t>
            </a:r>
            <a:r>
              <a:rPr lang="en-US" sz="2400" dirty="0" err="1"/>
              <a:t>setiap</a:t>
            </a:r>
            <a:r>
              <a:rPr lang="en-US" sz="2400" dirty="0"/>
              <a:t> </a:t>
            </a:r>
            <a:r>
              <a:rPr lang="en-US" sz="2400" dirty="0" err="1"/>
              <a:t>mahasiswa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duduk </a:t>
            </a:r>
            <a:r>
              <a:rPr lang="en-US" sz="2400" dirty="0" err="1"/>
              <a:t>diantara</a:t>
            </a:r>
            <a:r>
              <a:rPr lang="en-US" sz="2400" dirty="0"/>
              <a:t> </a:t>
            </a:r>
            <a:r>
              <a:rPr lang="en-US" sz="2400" dirty="0" err="1"/>
              <a:t>temannya</a:t>
            </a:r>
            <a:r>
              <a:rPr lang="en-US" sz="2400" dirty="0"/>
              <a:t>. </a:t>
            </a:r>
            <a:r>
              <a:rPr lang="en-US" sz="2400" dirty="0" err="1"/>
              <a:t>Berikut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salah </a:t>
            </a:r>
            <a:r>
              <a:rPr lang="en-US" sz="2400" dirty="0" err="1"/>
              <a:t>satu</a:t>
            </a:r>
            <a:r>
              <a:rPr lang="en-US" sz="2400" dirty="0"/>
              <a:t> </a:t>
            </a:r>
            <a:r>
              <a:rPr lang="en-US" sz="2400" dirty="0" err="1"/>
              <a:t>sirkuit</a:t>
            </a:r>
            <a:r>
              <a:rPr lang="en-US" sz="2400" dirty="0"/>
              <a:t> </a:t>
            </a:r>
            <a:r>
              <a:rPr lang="en-US" sz="2400" dirty="0" err="1"/>
              <a:t>hamilton</a:t>
            </a:r>
            <a:r>
              <a:rPr lang="en-US" sz="2400" dirty="0"/>
              <a:t> yang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dibentuk</a:t>
            </a:r>
            <a:r>
              <a:rPr lang="en-US" sz="2400" dirty="0"/>
              <a:t>.</a:t>
            </a:r>
          </a:p>
        </p:txBody>
      </p:sp>
      <p:pic>
        <p:nvPicPr>
          <p:cNvPr id="4" name="image26.png">
            <a:extLst>
              <a:ext uri="{FF2B5EF4-FFF2-40B4-BE49-F238E27FC236}">
                <a16:creationId xmlns:a16="http://schemas.microsoft.com/office/drawing/2014/main" id="{72B074B5-1ACD-0FA6-D927-9F70DD6911A6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125249" y="2634905"/>
            <a:ext cx="3839153" cy="3242252"/>
          </a:xfrm>
          <a:prstGeom prst="rect">
            <a:avLst/>
          </a:prstGeom>
          <a:ln/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E820AC47-B7AF-B5E8-5ED7-10CDFDF267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0845" y="274291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D91C0C7A-8994-2F0D-B146-18B325EE64C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7761441"/>
              </p:ext>
            </p:extLst>
          </p:nvPr>
        </p:nvGraphicFramePr>
        <p:xfrm>
          <a:off x="7339445" y="2335101"/>
          <a:ext cx="4014355" cy="3841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3" imgW="1574603" imgH="1504762" progId="Paint.Picture">
                  <p:embed/>
                </p:oleObj>
              </mc:Choice>
              <mc:Fallback>
                <p:oleObj name="Bitmap Image" r:id="rId3" imgW="1574603" imgH="1504762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39445" y="2335101"/>
                        <a:ext cx="4014355" cy="38418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Arrow: Right 8">
            <a:extLst>
              <a:ext uri="{FF2B5EF4-FFF2-40B4-BE49-F238E27FC236}">
                <a16:creationId xmlns:a16="http://schemas.microsoft.com/office/drawing/2014/main" id="{F1D26EA8-4BC5-61FE-F913-FF7CD97F32B7}"/>
              </a:ext>
            </a:extLst>
          </p:cNvPr>
          <p:cNvSpPr/>
          <p:nvPr/>
        </p:nvSpPr>
        <p:spPr>
          <a:xfrm>
            <a:off x="5818909" y="4115088"/>
            <a:ext cx="1066803" cy="48462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C65A0AE-F638-69E8-0634-34E2C6A97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M/IF1220 Matematika Diskrit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670456-FA4B-98CB-AFA1-E470916F8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4BCF9-A795-414B-A279-9A96D3DBC64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8768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Footer Placeholder 4">
            <a:extLst>
              <a:ext uri="{FF2B5EF4-FFF2-40B4-BE49-F238E27FC236}">
                <a16:creationId xmlns:a16="http://schemas.microsoft.com/office/drawing/2014/main" id="{2BBA59AC-8A83-4F0E-A4B0-1ACD2F0E0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1400"/>
              <a:t>Rinaldi M/IF1220 Matematika Diskrit</a:t>
            </a:r>
          </a:p>
        </p:txBody>
      </p:sp>
      <p:sp>
        <p:nvSpPr>
          <p:cNvPr id="114691" name="Slide Number Placeholder 5">
            <a:extLst>
              <a:ext uri="{FF2B5EF4-FFF2-40B4-BE49-F238E27FC236}">
                <a16:creationId xmlns:a16="http://schemas.microsoft.com/office/drawing/2014/main" id="{2DEE4346-5DC7-47D6-8390-B2C6FDB79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2AD4E0FE-638F-4164-94BF-D9DF7814DAB7}" type="slidenum">
              <a:rPr lang="en-GB" altLang="en-US" sz="1400"/>
              <a:pPr eaLnBrk="1" hangingPunct="1"/>
              <a:t>21</a:t>
            </a:fld>
            <a:endParaRPr lang="en-GB" altLang="en-US" sz="1400"/>
          </a:p>
        </p:txBody>
      </p:sp>
      <p:sp>
        <p:nvSpPr>
          <p:cNvPr id="114692" name="Rectangle 2">
            <a:extLst>
              <a:ext uri="{FF2B5EF4-FFF2-40B4-BE49-F238E27FC236}">
                <a16:creationId xmlns:a16="http://schemas.microsoft.com/office/drawing/2014/main" id="{E3D42615-1C29-429D-AAD6-89A09E09EB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err="1">
                <a:latin typeface="+mn-lt"/>
              </a:rPr>
              <a:t>Beberapa</a:t>
            </a:r>
            <a:r>
              <a:rPr lang="en-US" altLang="en-US" b="1" dirty="0">
                <a:latin typeface="+mn-lt"/>
              </a:rPr>
              <a:t> </a:t>
            </a:r>
            <a:r>
              <a:rPr lang="en-US" altLang="en-US" b="1" dirty="0" err="1">
                <a:latin typeface="+mn-lt"/>
              </a:rPr>
              <a:t>Aplikasi</a:t>
            </a:r>
            <a:r>
              <a:rPr lang="en-US" altLang="en-US" b="1" dirty="0">
                <a:latin typeface="+mn-lt"/>
              </a:rPr>
              <a:t> Graf</a:t>
            </a:r>
            <a:endParaRPr lang="en-GB" altLang="en-US" b="1" dirty="0">
              <a:latin typeface="+mn-lt"/>
            </a:endParaRPr>
          </a:p>
        </p:txBody>
      </p:sp>
      <p:sp>
        <p:nvSpPr>
          <p:cNvPr id="114693" name="Rectangle 3">
            <a:extLst>
              <a:ext uri="{FF2B5EF4-FFF2-40B4-BE49-F238E27FC236}">
                <a16:creationId xmlns:a16="http://schemas.microsoft.com/office/drawing/2014/main" id="{EDA3325B-3047-442E-9F52-1573F06790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err="1">
                <a:solidFill>
                  <a:srgbClr val="060504"/>
                </a:solidFill>
              </a:rPr>
              <a:t>Lintasan</a:t>
            </a:r>
            <a:r>
              <a:rPr lang="en-US" altLang="en-US" dirty="0">
                <a:solidFill>
                  <a:srgbClr val="060504"/>
                </a:solidFill>
              </a:rPr>
              <a:t> </a:t>
            </a:r>
            <a:r>
              <a:rPr lang="en-US" altLang="en-US" dirty="0" err="1">
                <a:solidFill>
                  <a:srgbClr val="060504"/>
                </a:solidFill>
              </a:rPr>
              <a:t>terpendek</a:t>
            </a:r>
            <a:r>
              <a:rPr lang="en-US" altLang="en-US" dirty="0">
                <a:solidFill>
                  <a:srgbClr val="060504"/>
                </a:solidFill>
              </a:rPr>
              <a:t> (</a:t>
            </a:r>
            <a:r>
              <a:rPr lang="en-US" altLang="en-US" i="1" dirty="0">
                <a:solidFill>
                  <a:srgbClr val="060504"/>
                </a:solidFill>
              </a:rPr>
              <a:t>shortest path</a:t>
            </a:r>
            <a:r>
              <a:rPr lang="en-US" altLang="en-US" dirty="0">
                <a:solidFill>
                  <a:srgbClr val="060504"/>
                </a:solidFill>
              </a:rPr>
              <a:t>)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rgbClr val="060504"/>
                </a:solidFill>
              </a:rPr>
              <a:t>	</a:t>
            </a:r>
            <a:r>
              <a:rPr lang="en-US" altLang="en-US" sz="2400" dirty="0">
                <a:solidFill>
                  <a:srgbClr val="060504"/>
                </a:solidFill>
              </a:rPr>
              <a:t>(</a:t>
            </a:r>
            <a:r>
              <a:rPr lang="en-US" altLang="en-US" sz="2400" dirty="0" err="1">
                <a:solidFill>
                  <a:srgbClr val="060504"/>
                </a:solidFill>
              </a:rPr>
              <a:t>akan</a:t>
            </a:r>
            <a:r>
              <a:rPr lang="en-US" altLang="en-US" sz="2400" dirty="0">
                <a:solidFill>
                  <a:srgbClr val="060504"/>
                </a:solidFill>
              </a:rPr>
              <a:t> </a:t>
            </a:r>
            <a:r>
              <a:rPr lang="en-US" altLang="en-US" sz="2400" dirty="0" err="1">
                <a:solidFill>
                  <a:srgbClr val="060504"/>
                </a:solidFill>
              </a:rPr>
              <a:t>dibahas</a:t>
            </a:r>
            <a:r>
              <a:rPr lang="en-US" altLang="en-US" sz="2400" dirty="0">
                <a:solidFill>
                  <a:srgbClr val="060504"/>
                </a:solidFill>
              </a:rPr>
              <a:t> pada </a:t>
            </a:r>
            <a:r>
              <a:rPr lang="en-US" altLang="en-US" sz="2400" dirty="0" err="1">
                <a:solidFill>
                  <a:srgbClr val="060504"/>
                </a:solidFill>
              </a:rPr>
              <a:t>kuliah</a:t>
            </a:r>
            <a:r>
              <a:rPr lang="en-US" altLang="en-US" sz="2400" dirty="0">
                <a:solidFill>
                  <a:srgbClr val="060504"/>
                </a:solidFill>
              </a:rPr>
              <a:t> IF2122 Strategi </a:t>
            </a:r>
            <a:r>
              <a:rPr lang="en-US" altLang="en-US" sz="2400" dirty="0" err="1">
                <a:solidFill>
                  <a:srgbClr val="060504"/>
                </a:solidFill>
              </a:rPr>
              <a:t>Algoritma</a:t>
            </a:r>
            <a:r>
              <a:rPr lang="en-US" altLang="en-US" sz="2400" dirty="0">
                <a:solidFill>
                  <a:srgbClr val="060504"/>
                </a:solidFill>
              </a:rPr>
              <a:t>)</a:t>
            </a:r>
          </a:p>
          <a:p>
            <a:endParaRPr lang="en-US" altLang="en-US" dirty="0">
              <a:solidFill>
                <a:srgbClr val="060504"/>
              </a:solidFill>
            </a:endParaRPr>
          </a:p>
          <a:p>
            <a:r>
              <a:rPr lang="en-US" altLang="en-US" dirty="0" err="1">
                <a:solidFill>
                  <a:srgbClr val="060504"/>
                </a:solidFill>
              </a:rPr>
              <a:t>Persoalan</a:t>
            </a:r>
            <a:r>
              <a:rPr lang="en-US" altLang="en-US" dirty="0">
                <a:solidFill>
                  <a:srgbClr val="060504"/>
                </a:solidFill>
              </a:rPr>
              <a:t> </a:t>
            </a:r>
            <a:r>
              <a:rPr lang="en-US" altLang="en-US" dirty="0" err="1">
                <a:solidFill>
                  <a:srgbClr val="060504"/>
                </a:solidFill>
              </a:rPr>
              <a:t>pedagang</a:t>
            </a:r>
            <a:r>
              <a:rPr lang="en-US" altLang="en-US" dirty="0">
                <a:solidFill>
                  <a:srgbClr val="060504"/>
                </a:solidFill>
              </a:rPr>
              <a:t> </a:t>
            </a:r>
            <a:r>
              <a:rPr lang="en-US" altLang="en-US" dirty="0" err="1">
                <a:solidFill>
                  <a:srgbClr val="060504"/>
                </a:solidFill>
              </a:rPr>
              <a:t>keliling</a:t>
            </a:r>
            <a:r>
              <a:rPr lang="en-US" altLang="en-US" dirty="0">
                <a:solidFill>
                  <a:srgbClr val="060504"/>
                </a:solidFill>
              </a:rPr>
              <a:t> (</a:t>
            </a:r>
            <a:r>
              <a:rPr lang="en-US" altLang="en-US" i="1" dirty="0">
                <a:solidFill>
                  <a:srgbClr val="060504"/>
                </a:solidFill>
              </a:rPr>
              <a:t>travelling salesperson problem</a:t>
            </a:r>
            <a:r>
              <a:rPr lang="en-US" altLang="en-US" dirty="0">
                <a:solidFill>
                  <a:srgbClr val="060504"/>
                </a:solidFill>
              </a:rPr>
              <a:t>)</a:t>
            </a:r>
          </a:p>
          <a:p>
            <a:endParaRPr lang="en-US" altLang="en-US" dirty="0">
              <a:solidFill>
                <a:srgbClr val="060504"/>
              </a:solidFill>
            </a:endParaRPr>
          </a:p>
          <a:p>
            <a:r>
              <a:rPr lang="en-US" altLang="en-US" dirty="0" err="1">
                <a:solidFill>
                  <a:srgbClr val="060504"/>
                </a:solidFill>
              </a:rPr>
              <a:t>Persoalan</a:t>
            </a:r>
            <a:r>
              <a:rPr lang="en-US" altLang="en-US" dirty="0">
                <a:solidFill>
                  <a:srgbClr val="060504"/>
                </a:solidFill>
              </a:rPr>
              <a:t> </a:t>
            </a:r>
            <a:r>
              <a:rPr lang="en-US" altLang="en-US" dirty="0" err="1">
                <a:solidFill>
                  <a:srgbClr val="060504"/>
                </a:solidFill>
              </a:rPr>
              <a:t>tukang</a:t>
            </a:r>
            <a:r>
              <a:rPr lang="en-US" altLang="en-US" dirty="0">
                <a:solidFill>
                  <a:srgbClr val="060504"/>
                </a:solidFill>
              </a:rPr>
              <a:t> pos Cina (</a:t>
            </a:r>
            <a:r>
              <a:rPr lang="en-US" altLang="en-US" i="1" dirty="0" err="1">
                <a:solidFill>
                  <a:srgbClr val="060504"/>
                </a:solidFill>
              </a:rPr>
              <a:t>chinese</a:t>
            </a:r>
            <a:r>
              <a:rPr lang="en-US" altLang="en-US" i="1" dirty="0">
                <a:solidFill>
                  <a:srgbClr val="060504"/>
                </a:solidFill>
              </a:rPr>
              <a:t> postman problem</a:t>
            </a:r>
            <a:r>
              <a:rPr lang="en-US" altLang="en-US" dirty="0">
                <a:solidFill>
                  <a:srgbClr val="060504"/>
                </a:solidFill>
              </a:rPr>
              <a:t>)</a:t>
            </a:r>
          </a:p>
          <a:p>
            <a:endParaRPr lang="en-US" altLang="en-US" dirty="0">
              <a:solidFill>
                <a:srgbClr val="060504"/>
              </a:solidFill>
            </a:endParaRPr>
          </a:p>
          <a:p>
            <a:r>
              <a:rPr lang="en-US" altLang="en-US" dirty="0" err="1">
                <a:solidFill>
                  <a:srgbClr val="060504"/>
                </a:solidFill>
              </a:rPr>
              <a:t>Pewarnaan</a:t>
            </a:r>
            <a:r>
              <a:rPr lang="en-US" altLang="en-US" dirty="0">
                <a:solidFill>
                  <a:srgbClr val="060504"/>
                </a:solidFill>
              </a:rPr>
              <a:t> </a:t>
            </a:r>
            <a:r>
              <a:rPr lang="en-US" altLang="en-US" dirty="0" err="1">
                <a:solidFill>
                  <a:srgbClr val="060504"/>
                </a:solidFill>
              </a:rPr>
              <a:t>graf</a:t>
            </a:r>
            <a:r>
              <a:rPr lang="en-US" altLang="en-US" dirty="0">
                <a:solidFill>
                  <a:srgbClr val="060504"/>
                </a:solidFill>
              </a:rPr>
              <a:t> (</a:t>
            </a:r>
            <a:r>
              <a:rPr lang="en-US" altLang="en-US" i="1" dirty="0">
                <a:solidFill>
                  <a:srgbClr val="060504"/>
                </a:solidFill>
              </a:rPr>
              <a:t>graph </a:t>
            </a:r>
            <a:r>
              <a:rPr lang="en-US" altLang="en-US" i="1" dirty="0" err="1">
                <a:solidFill>
                  <a:srgbClr val="060504"/>
                </a:solidFill>
              </a:rPr>
              <a:t>colouring</a:t>
            </a:r>
            <a:r>
              <a:rPr lang="en-US" altLang="en-US" dirty="0">
                <a:solidFill>
                  <a:srgbClr val="060504"/>
                </a:solidFill>
              </a:rPr>
              <a:t>)</a:t>
            </a:r>
            <a:endParaRPr lang="en-GB" altLang="en-US" dirty="0">
              <a:solidFill>
                <a:srgbClr val="060504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Footer Placeholder 4">
            <a:extLst>
              <a:ext uri="{FF2B5EF4-FFF2-40B4-BE49-F238E27FC236}">
                <a16:creationId xmlns:a16="http://schemas.microsoft.com/office/drawing/2014/main" id="{8518669C-2092-4F88-BEB0-F4C39EAB7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1400"/>
              <a:t>Rinaldi M/IF1220 Matematika Diskrit</a:t>
            </a:r>
          </a:p>
        </p:txBody>
      </p:sp>
      <p:sp>
        <p:nvSpPr>
          <p:cNvPr id="115715" name="Slide Number Placeholder 5">
            <a:extLst>
              <a:ext uri="{FF2B5EF4-FFF2-40B4-BE49-F238E27FC236}">
                <a16:creationId xmlns:a16="http://schemas.microsoft.com/office/drawing/2014/main" id="{AEF9AC0C-E179-4215-ACAD-BD112865B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E18E756B-5491-4D2C-864B-8D06C059DFAB}" type="slidenum">
              <a:rPr lang="en-GB" altLang="en-US" sz="1400"/>
              <a:pPr eaLnBrk="1" hangingPunct="1"/>
              <a:t>22</a:t>
            </a:fld>
            <a:endParaRPr lang="en-GB" altLang="en-US" sz="1400"/>
          </a:p>
        </p:txBody>
      </p:sp>
      <p:sp>
        <p:nvSpPr>
          <p:cNvPr id="115716" name="Rectangle 2">
            <a:extLst>
              <a:ext uri="{FF2B5EF4-FFF2-40B4-BE49-F238E27FC236}">
                <a16:creationId xmlns:a16="http://schemas.microsoft.com/office/drawing/2014/main" id="{F2D85E10-0E78-462E-AE15-7358CEB438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b="1" dirty="0">
                <a:solidFill>
                  <a:srgbClr val="060504"/>
                </a:solidFill>
                <a:latin typeface="+mn-lt"/>
              </a:rPr>
              <a:t>1. </a:t>
            </a:r>
            <a:r>
              <a:rPr lang="en-US" altLang="en-US" sz="3600" b="1" dirty="0" err="1">
                <a:solidFill>
                  <a:srgbClr val="060504"/>
                </a:solidFill>
                <a:latin typeface="+mn-lt"/>
              </a:rPr>
              <a:t>Persoalan</a:t>
            </a:r>
            <a:r>
              <a:rPr lang="en-US" altLang="en-US" sz="3600" b="1" dirty="0">
                <a:solidFill>
                  <a:srgbClr val="060504"/>
                </a:solidFill>
                <a:latin typeface="+mn-lt"/>
              </a:rPr>
              <a:t> </a:t>
            </a:r>
            <a:r>
              <a:rPr lang="en-US" altLang="en-US" sz="3600" b="1" dirty="0" err="1">
                <a:solidFill>
                  <a:srgbClr val="060504"/>
                </a:solidFill>
                <a:latin typeface="+mn-lt"/>
              </a:rPr>
              <a:t>Pedagang</a:t>
            </a:r>
            <a:r>
              <a:rPr lang="en-US" altLang="en-US" sz="3600" b="1" dirty="0">
                <a:solidFill>
                  <a:srgbClr val="060504"/>
                </a:solidFill>
                <a:latin typeface="+mn-lt"/>
              </a:rPr>
              <a:t> </a:t>
            </a:r>
            <a:r>
              <a:rPr lang="en-US" altLang="en-US" sz="3600" b="1" dirty="0" err="1">
                <a:solidFill>
                  <a:srgbClr val="060504"/>
                </a:solidFill>
                <a:latin typeface="+mn-lt"/>
              </a:rPr>
              <a:t>Keliling</a:t>
            </a:r>
            <a:br>
              <a:rPr lang="en-US" altLang="en-US" sz="3600" dirty="0">
                <a:solidFill>
                  <a:srgbClr val="060504"/>
                </a:solidFill>
              </a:rPr>
            </a:br>
            <a:r>
              <a:rPr lang="en-US" altLang="en-US" sz="3600" dirty="0">
                <a:solidFill>
                  <a:srgbClr val="060504"/>
                </a:solidFill>
              </a:rPr>
              <a:t>    </a:t>
            </a:r>
            <a:r>
              <a:rPr lang="en-US" altLang="en-US" sz="3600" dirty="0"/>
              <a:t>(</a:t>
            </a:r>
            <a:r>
              <a:rPr lang="en-US" altLang="en-US" sz="3600" i="1" dirty="0">
                <a:solidFill>
                  <a:srgbClr val="060504"/>
                </a:solidFill>
              </a:rPr>
              <a:t>Travelling Salesperson Problem</a:t>
            </a:r>
            <a:r>
              <a:rPr lang="en-US" altLang="en-US" sz="3600" dirty="0">
                <a:solidFill>
                  <a:srgbClr val="060504"/>
                </a:solidFill>
              </a:rPr>
              <a:t> </a:t>
            </a:r>
            <a:r>
              <a:rPr lang="en-US" altLang="en-US" sz="3600" dirty="0" err="1">
                <a:solidFill>
                  <a:srgbClr val="060504"/>
                </a:solidFill>
              </a:rPr>
              <a:t>atau</a:t>
            </a:r>
            <a:r>
              <a:rPr lang="en-US" altLang="en-US" sz="3600" dirty="0">
                <a:solidFill>
                  <a:srgbClr val="060504"/>
                </a:solidFill>
              </a:rPr>
              <a:t> </a:t>
            </a:r>
            <a:r>
              <a:rPr lang="en-US" altLang="en-US" sz="3600" i="1" dirty="0">
                <a:solidFill>
                  <a:srgbClr val="060504"/>
                </a:solidFill>
              </a:rPr>
              <a:t>TSP</a:t>
            </a:r>
            <a:r>
              <a:rPr lang="en-US" altLang="en-US" sz="3600" dirty="0">
                <a:solidFill>
                  <a:srgbClr val="060504"/>
                </a:solidFill>
              </a:rPr>
              <a:t>) </a:t>
            </a:r>
            <a:r>
              <a:rPr lang="en-US" altLang="en-US" sz="3600" dirty="0">
                <a:solidFill>
                  <a:srgbClr val="FF0000"/>
                </a:solidFill>
              </a:rPr>
              <a:t>*)</a:t>
            </a:r>
            <a:endParaRPr lang="en-GB" altLang="en-US" sz="3600" dirty="0">
              <a:solidFill>
                <a:srgbClr val="FF0000"/>
              </a:solidFill>
            </a:endParaRPr>
          </a:p>
        </p:txBody>
      </p:sp>
      <p:sp>
        <p:nvSpPr>
          <p:cNvPr id="115717" name="Rectangle 3">
            <a:extLst>
              <a:ext uri="{FF2B5EF4-FFF2-40B4-BE49-F238E27FC236}">
                <a16:creationId xmlns:a16="http://schemas.microsoft.com/office/drawing/2014/main" id="{C3755CEA-3D9B-4CD8-97B6-7B7E8F90E2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825625"/>
            <a:ext cx="6520543" cy="4351338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rgbClr val="060504"/>
                </a:solidFill>
              </a:rPr>
              <a:t>	</a:t>
            </a: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Diberikan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sejumlah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kota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dan </a:t>
            </a: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diketahui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jarak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antar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kota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Tentukan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solidFill>
                  <a:srgbClr val="060504"/>
                </a:solidFill>
                <a:cs typeface="Times New Roman" panose="02020603050405020304" pitchFamily="18" charset="0"/>
              </a:rPr>
              <a:t>tur </a:t>
            </a:r>
            <a:r>
              <a:rPr lang="en-US" altLang="en-US" sz="2400" b="1" dirty="0" err="1">
                <a:solidFill>
                  <a:srgbClr val="060504"/>
                </a:solidFill>
                <a:cs typeface="Times New Roman" panose="02020603050405020304" pitchFamily="18" charset="0"/>
              </a:rPr>
              <a:t>terpendek</a:t>
            </a:r>
            <a:r>
              <a:rPr lang="en-US" altLang="en-US" sz="2400" b="1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yang </a:t>
            </a: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harus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dilalui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oleh </a:t>
            </a: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seorang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pedagang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bila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pedagang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itu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berangkat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dari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sebuah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kota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asal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dan </a:t>
            </a: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menyinggahi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setiap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kota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tepat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cs typeface="Times New Roman" panose="02020603050405020304" pitchFamily="18" charset="0"/>
              </a:rPr>
              <a:t>satu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solidFill>
                  <a:srgbClr val="060504"/>
                </a:solidFill>
                <a:cs typeface="Times New Roman" panose="02020603050405020304" pitchFamily="18" charset="0"/>
              </a:rPr>
              <a:t>kali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dan </a:t>
            </a: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kembali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lagi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ke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kota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asal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keberangkatan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Wingdings" panose="05000000000000000000" pitchFamily="2" charset="2"/>
              <a:buNone/>
            </a:pP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==&gt; </a:t>
            </a: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sama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dengan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menentukan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sirkuit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Hamilton  yang </a:t>
            </a: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memiliki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bobot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minimum. </a:t>
            </a:r>
            <a:endParaRPr lang="en-GB" altLang="en-US" sz="2400" dirty="0">
              <a:solidFill>
                <a:srgbClr val="060504"/>
              </a:solidFill>
            </a:endParaRPr>
          </a:p>
        </p:txBody>
      </p:sp>
      <p:pic>
        <p:nvPicPr>
          <p:cNvPr id="3" name="Picture 2" descr="A diagram of a problem&#10;&#10;Description automatically generated">
            <a:extLst>
              <a:ext uri="{FF2B5EF4-FFF2-40B4-BE49-F238E27FC236}">
                <a16:creationId xmlns:a16="http://schemas.microsoft.com/office/drawing/2014/main" id="{89A205FD-37F6-609A-4A95-DDA7565E98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4667" y="2188935"/>
            <a:ext cx="4004809" cy="340258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56571B9-EB4A-61D6-1682-026C755A88F3}"/>
              </a:ext>
            </a:extLst>
          </p:cNvPr>
          <p:cNvSpPr txBox="1"/>
          <p:nvPr/>
        </p:nvSpPr>
        <p:spPr>
          <a:xfrm>
            <a:off x="838200" y="5803782"/>
            <a:ext cx="6162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*) Di </a:t>
            </a:r>
            <a:r>
              <a:rPr lang="en-US" dirty="0" err="1">
                <a:solidFill>
                  <a:srgbClr val="FF0000"/>
                </a:solidFill>
              </a:rPr>
              <a:t>dalam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literatur</a:t>
            </a:r>
            <a:r>
              <a:rPr lang="en-US" dirty="0">
                <a:solidFill>
                  <a:srgbClr val="FF0000"/>
                </a:solidFill>
              </a:rPr>
              <a:t> lama </a:t>
            </a:r>
            <a:r>
              <a:rPr lang="en-US" dirty="0" err="1">
                <a:solidFill>
                  <a:srgbClr val="FF0000"/>
                </a:solidFill>
              </a:rPr>
              <a:t>disebut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i="1" dirty="0">
                <a:solidFill>
                  <a:srgbClr val="FF0000"/>
                </a:solidFill>
              </a:rPr>
              <a:t>Travelling Salesman </a:t>
            </a:r>
            <a:r>
              <a:rPr lang="en-US" i="1" dirty="0" err="1">
                <a:solidFill>
                  <a:srgbClr val="FF0000"/>
                </a:solidFill>
              </a:rPr>
              <a:t>Paroblem</a:t>
            </a:r>
            <a:endParaRPr lang="en-US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E74B83E-EA96-E704-4B2C-A1D38CB8A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M/IF1220 Matematika Diskrit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A8B269A-E0D8-BFFE-E4FB-5A2E95A98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4BCF9-A795-414B-A279-9A96D3DBC64D}" type="slidenum">
              <a:rPr lang="en-US" smtClean="0"/>
              <a:t>23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7D4A56-D960-6113-D833-0527CFF2F9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103" y="1141072"/>
            <a:ext cx="5060975" cy="457585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4BE7CE3-AA02-4CE0-DFB1-7F0F9CE6872F}"/>
              </a:ext>
            </a:extLst>
          </p:cNvPr>
          <p:cNvSpPr txBox="1"/>
          <p:nvPr/>
        </p:nvSpPr>
        <p:spPr>
          <a:xfrm>
            <a:off x="5934470" y="2082437"/>
            <a:ext cx="466666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Tur </a:t>
            </a:r>
            <a:r>
              <a:rPr lang="en-US" sz="2400" dirty="0" err="1"/>
              <a:t>terpendek</a:t>
            </a:r>
            <a:r>
              <a:rPr lang="en-US" sz="2400" dirty="0"/>
              <a:t>:</a:t>
            </a:r>
            <a:br>
              <a:rPr lang="en-US" sz="2400" dirty="0"/>
            </a:br>
            <a:r>
              <a:rPr lang="en-US" sz="2400" dirty="0"/>
              <a:t>A – D – B – C – E – A </a:t>
            </a:r>
          </a:p>
          <a:p>
            <a:endParaRPr lang="en-US" sz="2400" dirty="0"/>
          </a:p>
          <a:p>
            <a:r>
              <a:rPr lang="en-US" sz="2400" dirty="0" err="1"/>
              <a:t>dengan</a:t>
            </a:r>
            <a:r>
              <a:rPr lang="en-US" sz="2400" dirty="0"/>
              <a:t> total </a:t>
            </a:r>
            <a:r>
              <a:rPr lang="en-US" sz="2400" dirty="0" err="1"/>
              <a:t>bobot</a:t>
            </a:r>
            <a:r>
              <a:rPr lang="en-US" sz="2400" dirty="0"/>
              <a:t>:</a:t>
            </a:r>
          </a:p>
          <a:p>
            <a:r>
              <a:rPr lang="en-US" sz="2400" dirty="0"/>
              <a:t>185 + 360 + 305 + 165 + 205 = 1220 </a:t>
            </a:r>
          </a:p>
        </p:txBody>
      </p:sp>
    </p:spTree>
    <p:extLst>
      <p:ext uri="{BB962C8B-B14F-4D97-AF65-F5344CB8AC3E}">
        <p14:creationId xmlns:p14="http://schemas.microsoft.com/office/powerpoint/2010/main" val="9180968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Footer Placeholder 4">
            <a:extLst>
              <a:ext uri="{FF2B5EF4-FFF2-40B4-BE49-F238E27FC236}">
                <a16:creationId xmlns:a16="http://schemas.microsoft.com/office/drawing/2014/main" id="{6FDA0379-9B98-47AE-84C1-4711A505B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1400"/>
              <a:t>Rinaldi M/IF1220 Matematika Diskrit</a:t>
            </a:r>
          </a:p>
        </p:txBody>
      </p:sp>
      <p:sp>
        <p:nvSpPr>
          <p:cNvPr id="117763" name="Slide Number Placeholder 5">
            <a:extLst>
              <a:ext uri="{FF2B5EF4-FFF2-40B4-BE49-F238E27FC236}">
                <a16:creationId xmlns:a16="http://schemas.microsoft.com/office/drawing/2014/main" id="{65E3477F-869C-45E1-B20B-D99000428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F31A014F-5060-4E16-97D3-82BE3B5ABF3F}" type="slidenum">
              <a:rPr lang="en-GB" altLang="en-US" sz="1400"/>
              <a:pPr eaLnBrk="1" hangingPunct="1"/>
              <a:t>24</a:t>
            </a:fld>
            <a:endParaRPr lang="en-GB" altLang="en-US" sz="1400"/>
          </a:p>
        </p:txBody>
      </p:sp>
      <p:sp>
        <p:nvSpPr>
          <p:cNvPr id="117765" name="Rectangle 3">
            <a:extLst>
              <a:ext uri="{FF2B5EF4-FFF2-40B4-BE49-F238E27FC236}">
                <a16:creationId xmlns:a16="http://schemas.microsoft.com/office/drawing/2014/main" id="{AEB78962-22B3-4D4D-87FD-48C434FB1C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786534"/>
            <a:ext cx="10515600" cy="4351338"/>
          </a:xfrm>
        </p:spPr>
        <p:txBody>
          <a:bodyPr/>
          <a:lstStyle/>
          <a:p>
            <a:pPr algn="just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dirty="0" err="1">
                <a:solidFill>
                  <a:srgbClr val="060504"/>
                </a:solidFill>
                <a:cs typeface="Times New Roman" panose="02020603050405020304" pitchFamily="18" charset="0"/>
              </a:rPr>
              <a:t>Aplikasi</a:t>
            </a:r>
            <a:r>
              <a:rPr lang="en-US" altLang="en-US" dirty="0">
                <a:solidFill>
                  <a:srgbClr val="060504"/>
                </a:solidFill>
                <a:cs typeface="Times New Roman" panose="02020603050405020304" pitchFamily="18" charset="0"/>
              </a:rPr>
              <a:t> TSP:</a:t>
            </a: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en-US" altLang="en-US" dirty="0">
                <a:solidFill>
                  <a:srgbClr val="060504"/>
                </a:solidFill>
                <a:cs typeface="Times New Roman" panose="02020603050405020304" pitchFamily="18" charset="0"/>
              </a:rPr>
              <a:t>Pak Pos </a:t>
            </a:r>
            <a:r>
              <a:rPr lang="en-US" altLang="en-US" dirty="0" err="1">
                <a:solidFill>
                  <a:srgbClr val="060504"/>
                </a:solidFill>
                <a:cs typeface="Times New Roman" panose="02020603050405020304" pitchFamily="18" charset="0"/>
              </a:rPr>
              <a:t>mengambil</a:t>
            </a:r>
            <a:r>
              <a:rPr lang="en-US" altLang="en-US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60504"/>
                </a:solidFill>
                <a:cs typeface="Times New Roman" panose="02020603050405020304" pitchFamily="18" charset="0"/>
              </a:rPr>
              <a:t>surat</a:t>
            </a:r>
            <a:r>
              <a:rPr lang="en-US" altLang="en-US" dirty="0">
                <a:solidFill>
                  <a:srgbClr val="060504"/>
                </a:solidFill>
                <a:cs typeface="Times New Roman" panose="02020603050405020304" pitchFamily="18" charset="0"/>
              </a:rPr>
              <a:t> di </a:t>
            </a:r>
            <a:r>
              <a:rPr lang="en-US" altLang="en-US" dirty="0" err="1">
                <a:solidFill>
                  <a:srgbClr val="060504"/>
                </a:solidFill>
                <a:cs typeface="Times New Roman" panose="02020603050405020304" pitchFamily="18" charset="0"/>
              </a:rPr>
              <a:t>kotak</a:t>
            </a:r>
            <a:r>
              <a:rPr lang="en-US" altLang="en-US" dirty="0">
                <a:solidFill>
                  <a:srgbClr val="060504"/>
                </a:solidFill>
                <a:cs typeface="Times New Roman" panose="02020603050405020304" pitchFamily="18" charset="0"/>
              </a:rPr>
              <a:t> pos yang </a:t>
            </a:r>
            <a:r>
              <a:rPr lang="en-US" altLang="en-US" dirty="0" err="1">
                <a:solidFill>
                  <a:srgbClr val="060504"/>
                </a:solidFill>
                <a:cs typeface="Times New Roman" panose="02020603050405020304" pitchFamily="18" charset="0"/>
              </a:rPr>
              <a:t>tersebar</a:t>
            </a:r>
            <a:r>
              <a:rPr lang="en-US" altLang="en-US" dirty="0">
                <a:solidFill>
                  <a:srgbClr val="060504"/>
                </a:solidFill>
                <a:cs typeface="Times New Roman" panose="02020603050405020304" pitchFamily="18" charset="0"/>
              </a:rPr>
              <a:t> pada </a:t>
            </a:r>
            <a:r>
              <a:rPr lang="en-US" altLang="en-US" i="1" dirty="0">
                <a:solidFill>
                  <a:srgbClr val="060504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60504"/>
                </a:solidFill>
                <a:cs typeface="Times New Roman" panose="02020603050405020304" pitchFamily="18" charset="0"/>
              </a:rPr>
              <a:t>buah</a:t>
            </a:r>
            <a:r>
              <a:rPr lang="en-US" altLang="en-US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60504"/>
                </a:solidFill>
                <a:cs typeface="Times New Roman" panose="02020603050405020304" pitchFamily="18" charset="0"/>
              </a:rPr>
              <a:t>lokasi</a:t>
            </a:r>
            <a:r>
              <a:rPr lang="en-US" altLang="en-US" dirty="0">
                <a:solidFill>
                  <a:srgbClr val="060504"/>
                </a:solidFill>
                <a:cs typeface="Times New Roman" panose="02020603050405020304" pitchFamily="18" charset="0"/>
              </a:rPr>
              <a:t>  di </a:t>
            </a:r>
            <a:r>
              <a:rPr lang="en-US" altLang="en-US" dirty="0" err="1">
                <a:solidFill>
                  <a:srgbClr val="060504"/>
                </a:solidFill>
                <a:cs typeface="Times New Roman" panose="02020603050405020304" pitchFamily="18" charset="0"/>
              </a:rPr>
              <a:t>berbagai</a:t>
            </a:r>
            <a:r>
              <a:rPr lang="en-US" altLang="en-US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60504"/>
                </a:solidFill>
                <a:cs typeface="Times New Roman" panose="02020603050405020304" pitchFamily="18" charset="0"/>
              </a:rPr>
              <a:t>sudut</a:t>
            </a:r>
            <a:r>
              <a:rPr lang="en-US" altLang="en-US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60504"/>
                </a:solidFill>
                <a:cs typeface="Times New Roman" panose="02020603050405020304" pitchFamily="18" charset="0"/>
              </a:rPr>
              <a:t>kota</a:t>
            </a:r>
            <a:r>
              <a:rPr lang="en-US" altLang="en-US" dirty="0">
                <a:solidFill>
                  <a:srgbClr val="060504"/>
                </a:solidFill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endParaRPr lang="en-US" altLang="en-US" dirty="0">
              <a:solidFill>
                <a:srgbClr val="060504"/>
              </a:solidFill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en-US" altLang="en-US" dirty="0" err="1">
                <a:solidFill>
                  <a:srgbClr val="060504"/>
                </a:solidFill>
                <a:cs typeface="Times New Roman" panose="02020603050405020304" pitchFamily="18" charset="0"/>
              </a:rPr>
              <a:t>Lengan</a:t>
            </a:r>
            <a:r>
              <a:rPr lang="en-US" altLang="en-US" dirty="0">
                <a:solidFill>
                  <a:srgbClr val="060504"/>
                </a:solidFill>
                <a:cs typeface="Times New Roman" panose="02020603050405020304" pitchFamily="18" charset="0"/>
              </a:rPr>
              <a:t> robot </a:t>
            </a:r>
            <a:r>
              <a:rPr lang="en-US" altLang="en-US" dirty="0" err="1">
                <a:solidFill>
                  <a:srgbClr val="060504"/>
                </a:solidFill>
                <a:cs typeface="Times New Roman" panose="02020603050405020304" pitchFamily="18" charset="0"/>
              </a:rPr>
              <a:t>mengencangkan</a:t>
            </a:r>
            <a:r>
              <a:rPr lang="en-US" altLang="en-US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solidFill>
                  <a:srgbClr val="060504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60504"/>
                </a:solidFill>
                <a:cs typeface="Times New Roman" panose="02020603050405020304" pitchFamily="18" charset="0"/>
              </a:rPr>
              <a:t>buah</a:t>
            </a:r>
            <a:r>
              <a:rPr lang="en-US" altLang="en-US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60504"/>
                </a:solidFill>
                <a:cs typeface="Times New Roman" panose="02020603050405020304" pitchFamily="18" charset="0"/>
              </a:rPr>
              <a:t>mur</a:t>
            </a:r>
            <a:r>
              <a:rPr lang="en-US" altLang="en-US" dirty="0">
                <a:solidFill>
                  <a:srgbClr val="060504"/>
                </a:solidFill>
                <a:cs typeface="Times New Roman" panose="02020603050405020304" pitchFamily="18" charset="0"/>
              </a:rPr>
              <a:t> pada </a:t>
            </a:r>
            <a:r>
              <a:rPr lang="en-US" altLang="en-US" dirty="0" err="1">
                <a:solidFill>
                  <a:srgbClr val="060504"/>
                </a:solidFill>
                <a:cs typeface="Times New Roman" panose="02020603050405020304" pitchFamily="18" charset="0"/>
              </a:rPr>
              <a:t>beberapa</a:t>
            </a:r>
            <a:r>
              <a:rPr lang="en-US" altLang="en-US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60504"/>
                </a:solidFill>
                <a:cs typeface="Times New Roman" panose="02020603050405020304" pitchFamily="18" charset="0"/>
              </a:rPr>
              <a:t>buah</a:t>
            </a:r>
            <a:r>
              <a:rPr lang="en-US" altLang="en-US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60504"/>
                </a:solidFill>
                <a:cs typeface="Times New Roman" panose="02020603050405020304" pitchFamily="18" charset="0"/>
              </a:rPr>
              <a:t>peralatan</a:t>
            </a:r>
            <a:r>
              <a:rPr lang="en-US" altLang="en-US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60504"/>
                </a:solidFill>
                <a:cs typeface="Times New Roman" panose="02020603050405020304" pitchFamily="18" charset="0"/>
              </a:rPr>
              <a:t>mesin</a:t>
            </a:r>
            <a:r>
              <a:rPr lang="en-US" altLang="en-US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60504"/>
                </a:solidFill>
                <a:cs typeface="Times New Roman" panose="02020603050405020304" pitchFamily="18" charset="0"/>
              </a:rPr>
              <a:t>dalam</a:t>
            </a:r>
            <a:r>
              <a:rPr lang="en-US" altLang="en-US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60504"/>
                </a:solidFill>
                <a:cs typeface="Times New Roman" panose="02020603050405020304" pitchFamily="18" charset="0"/>
              </a:rPr>
              <a:t>sebuah</a:t>
            </a:r>
            <a:r>
              <a:rPr lang="en-US" altLang="en-US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60504"/>
                </a:solidFill>
                <a:cs typeface="Times New Roman" panose="02020603050405020304" pitchFamily="18" charset="0"/>
              </a:rPr>
              <a:t>jalur</a:t>
            </a:r>
            <a:r>
              <a:rPr lang="en-US" altLang="en-US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60504"/>
                </a:solidFill>
                <a:cs typeface="Times New Roman" panose="02020603050405020304" pitchFamily="18" charset="0"/>
              </a:rPr>
              <a:t>perakitan</a:t>
            </a:r>
            <a:r>
              <a:rPr lang="en-US" altLang="en-US" dirty="0">
                <a:solidFill>
                  <a:srgbClr val="060504"/>
                </a:solidFill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endParaRPr lang="en-US" altLang="en-US" dirty="0">
              <a:solidFill>
                <a:srgbClr val="060504"/>
              </a:solidFill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en-US" altLang="en-US" dirty="0" err="1">
                <a:solidFill>
                  <a:srgbClr val="060504"/>
                </a:solidFill>
                <a:cs typeface="Times New Roman" panose="02020603050405020304" pitchFamily="18" charset="0"/>
              </a:rPr>
              <a:t>Produksi</a:t>
            </a:r>
            <a:r>
              <a:rPr lang="en-US" altLang="en-US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solidFill>
                  <a:srgbClr val="060504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60504"/>
                </a:solidFill>
                <a:cs typeface="Times New Roman" panose="02020603050405020304" pitchFamily="18" charset="0"/>
              </a:rPr>
              <a:t>komoditi</a:t>
            </a:r>
            <a:r>
              <a:rPr lang="en-US" altLang="en-US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60504"/>
                </a:solidFill>
                <a:cs typeface="Times New Roman" panose="02020603050405020304" pitchFamily="18" charset="0"/>
              </a:rPr>
              <a:t>berbeda</a:t>
            </a:r>
            <a:r>
              <a:rPr lang="en-US" altLang="en-US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60504"/>
                </a:solidFill>
                <a:cs typeface="Times New Roman" panose="02020603050405020304" pitchFamily="18" charset="0"/>
              </a:rPr>
              <a:t>dalam</a:t>
            </a:r>
            <a:r>
              <a:rPr lang="en-US" altLang="en-US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60504"/>
                </a:solidFill>
                <a:cs typeface="Times New Roman" panose="02020603050405020304" pitchFamily="18" charset="0"/>
              </a:rPr>
              <a:t>sebuah</a:t>
            </a:r>
            <a:r>
              <a:rPr lang="en-US" altLang="en-US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60504"/>
                </a:solidFill>
                <a:cs typeface="Times New Roman" panose="02020603050405020304" pitchFamily="18" charset="0"/>
              </a:rPr>
              <a:t>siklus</a:t>
            </a:r>
            <a:r>
              <a:rPr lang="en-US" altLang="en-US" dirty="0">
                <a:solidFill>
                  <a:srgbClr val="060504"/>
                </a:solidFill>
                <a:cs typeface="Times New Roman" panose="02020603050405020304" pitchFamily="18" charset="0"/>
              </a:rPr>
              <a:t>. </a:t>
            </a:r>
            <a:endParaRPr lang="en-GB" altLang="en-US" dirty="0">
              <a:solidFill>
                <a:srgbClr val="060504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Footer Placeholder 4">
            <a:extLst>
              <a:ext uri="{FF2B5EF4-FFF2-40B4-BE49-F238E27FC236}">
                <a16:creationId xmlns:a16="http://schemas.microsoft.com/office/drawing/2014/main" id="{47CFCFE9-F2BF-4727-BE2A-4AEB5F0D4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1400"/>
              <a:t>Rinaldi M/IF1220 Matematika Diskrit</a:t>
            </a:r>
          </a:p>
        </p:txBody>
      </p:sp>
      <p:sp>
        <p:nvSpPr>
          <p:cNvPr id="70660" name="Slide Number Placeholder 5">
            <a:extLst>
              <a:ext uri="{FF2B5EF4-FFF2-40B4-BE49-F238E27FC236}">
                <a16:creationId xmlns:a16="http://schemas.microsoft.com/office/drawing/2014/main" id="{BCD36CCD-2281-45AD-9B68-4509979F1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0892FD33-F2E1-4B50-9582-A6A9B22AC961}" type="slidenum">
              <a:rPr lang="en-GB" altLang="en-US" sz="1400"/>
              <a:pPr eaLnBrk="1" hangingPunct="1"/>
              <a:t>25</a:t>
            </a:fld>
            <a:endParaRPr lang="en-GB" altLang="en-US" sz="14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95E0F69-1A87-1655-97FB-81EE4838E23C}"/>
              </a:ext>
            </a:extLst>
          </p:cNvPr>
          <p:cNvSpPr txBox="1"/>
          <p:nvPr/>
        </p:nvSpPr>
        <p:spPr>
          <a:xfrm>
            <a:off x="682171" y="478971"/>
            <a:ext cx="11132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Misalkan</a:t>
            </a:r>
            <a:r>
              <a:rPr lang="en-US" sz="2400" dirty="0"/>
              <a:t> </a:t>
            </a:r>
            <a:r>
              <a:rPr lang="en-US" sz="2400" dirty="0" err="1"/>
              <a:t>sebuah</a:t>
            </a:r>
            <a:r>
              <a:rPr lang="en-US" sz="2400" dirty="0"/>
              <a:t> </a:t>
            </a:r>
            <a:r>
              <a:rPr lang="en-US" sz="2400" dirty="0" err="1"/>
              <a:t>persoalan</a:t>
            </a:r>
            <a:r>
              <a:rPr lang="en-US" sz="2400" dirty="0"/>
              <a:t> TSP </a:t>
            </a:r>
            <a:r>
              <a:rPr lang="en-US" sz="2400" dirty="0" err="1"/>
              <a:t>direpresentasikan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graf</a:t>
            </a:r>
            <a:r>
              <a:rPr lang="en-US" sz="2400" dirty="0"/>
              <a:t> </a:t>
            </a:r>
            <a:r>
              <a:rPr lang="en-US" sz="2400" dirty="0" err="1"/>
              <a:t>lengkap</a:t>
            </a:r>
            <a:r>
              <a:rPr lang="en-US" sz="2400" dirty="0"/>
              <a:t> 4-simpul: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265B5E66-A80D-87E2-E29F-961992E6A60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5405699"/>
              </p:ext>
            </p:extLst>
          </p:nvPr>
        </p:nvGraphicFramePr>
        <p:xfrm>
          <a:off x="1563915" y="1103312"/>
          <a:ext cx="8750978" cy="543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712862" imgH="3610460" progId="Word.Document.8">
                  <p:embed/>
                </p:oleObj>
              </mc:Choice>
              <mc:Fallback>
                <p:oleObj name="Document" r:id="rId2" imgW="5712862" imgH="3610460" progId="Word.Document.8">
                  <p:embed/>
                  <p:pic>
                    <p:nvPicPr>
                      <p:cNvPr id="70658" name="Object 2">
                        <a:extLst>
                          <a:ext uri="{FF2B5EF4-FFF2-40B4-BE49-F238E27FC236}">
                            <a16:creationId xmlns:a16="http://schemas.microsoft.com/office/drawing/2014/main" id="{9A50DB9D-520D-4D54-B3E1-A4C6B855BB3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3915" y="1103312"/>
                        <a:ext cx="8750978" cy="543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Footer Placeholder 4">
            <a:extLst>
              <a:ext uri="{FF2B5EF4-FFF2-40B4-BE49-F238E27FC236}">
                <a16:creationId xmlns:a16="http://schemas.microsoft.com/office/drawing/2014/main" id="{A12F5BD9-9BD6-46A8-A837-9E616D566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1400"/>
              <a:t>Rinaldi M/IF1220 Matematika Diskrit</a:t>
            </a:r>
          </a:p>
        </p:txBody>
      </p:sp>
      <p:sp>
        <p:nvSpPr>
          <p:cNvPr id="71684" name="Slide Number Placeholder 5">
            <a:extLst>
              <a:ext uri="{FF2B5EF4-FFF2-40B4-BE49-F238E27FC236}">
                <a16:creationId xmlns:a16="http://schemas.microsoft.com/office/drawing/2014/main" id="{6A2F571E-74EF-4A79-9837-BBAEA11A8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EC01D645-0B47-440A-BB4C-162029BFFEF3}" type="slidenum">
              <a:rPr lang="en-GB" altLang="en-US" sz="1400"/>
              <a:pPr eaLnBrk="1" hangingPunct="1"/>
              <a:t>26</a:t>
            </a:fld>
            <a:endParaRPr lang="en-GB" altLang="en-US" sz="1400"/>
          </a:p>
        </p:txBody>
      </p:sp>
      <p:sp>
        <p:nvSpPr>
          <p:cNvPr id="71685" name="Rectangle 3">
            <a:extLst>
              <a:ext uri="{FF2B5EF4-FFF2-40B4-BE49-F238E27FC236}">
                <a16:creationId xmlns:a16="http://schemas.microsoft.com/office/drawing/2014/main" id="{6E436D11-4DC1-4449-834F-EA1A06FFCF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99440" y="1142999"/>
            <a:ext cx="10647679" cy="5257800"/>
          </a:xfrm>
        </p:spPr>
        <p:txBody>
          <a:bodyPr>
            <a:normAutofit lnSpcReduction="10000"/>
          </a:bodyPr>
          <a:lstStyle/>
          <a:p>
            <a:pPr algn="just">
              <a:buFont typeface="Wingdings" panose="05000000000000000000" pitchFamily="2" charset="2"/>
              <a:buNone/>
            </a:pPr>
            <a:endParaRPr lang="en-US" altLang="en-US" sz="2400" i="1" dirty="0"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None/>
            </a:pPr>
            <a:endParaRPr lang="en-US" altLang="en-US" sz="2400" i="1" dirty="0"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None/>
            </a:pPr>
            <a:endParaRPr lang="en-US" altLang="en-US" sz="2400" i="1" dirty="0"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None/>
            </a:pPr>
            <a:r>
              <a:rPr lang="en-US" altLang="en-US" sz="2400" i="1" dirty="0">
                <a:cs typeface="Times New Roman" panose="02020603050405020304" pitchFamily="18" charset="0"/>
              </a:rPr>
              <a:t>	</a:t>
            </a:r>
            <a:r>
              <a:rPr lang="en-US" altLang="en-US" sz="2400" i="1" dirty="0">
                <a:solidFill>
                  <a:srgbClr val="060504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400" baseline="-30000" dirty="0">
                <a:solidFill>
                  <a:srgbClr val="060504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= (</a:t>
            </a:r>
            <a:r>
              <a:rPr lang="en-US" altLang="en-US" sz="2400" i="1" dirty="0">
                <a:solidFill>
                  <a:srgbClr val="060504"/>
                </a:solidFill>
                <a:cs typeface="Times New Roman" panose="02020603050405020304" pitchFamily="18" charset="0"/>
              </a:rPr>
              <a:t>a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400" i="1" dirty="0">
                <a:solidFill>
                  <a:srgbClr val="060504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400" i="1" dirty="0">
                <a:solidFill>
                  <a:srgbClr val="060504"/>
                </a:solidFill>
                <a:cs typeface="Times New Roman" panose="02020603050405020304" pitchFamily="18" charset="0"/>
              </a:rPr>
              <a:t>c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400" i="1" dirty="0">
                <a:solidFill>
                  <a:srgbClr val="060504"/>
                </a:solidFill>
                <a:cs typeface="Times New Roman" panose="02020603050405020304" pitchFamily="18" charset="0"/>
              </a:rPr>
              <a:t>d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400" i="1" dirty="0">
                <a:solidFill>
                  <a:srgbClr val="060504"/>
                </a:solidFill>
                <a:cs typeface="Times New Roman" panose="02020603050405020304" pitchFamily="18" charset="0"/>
              </a:rPr>
              <a:t>a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) 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bobot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= 10 + 12 + 8 + 15 = 45</a:t>
            </a:r>
          </a:p>
          <a:p>
            <a:pPr algn="just">
              <a:buFont typeface="Wingdings" panose="05000000000000000000" pitchFamily="2" charset="2"/>
              <a:buNone/>
            </a:pPr>
            <a:r>
              <a:rPr lang="en-US" altLang="en-US" sz="2400" i="1" dirty="0">
                <a:solidFill>
                  <a:srgbClr val="060504"/>
                </a:solidFill>
                <a:cs typeface="Times New Roman" panose="02020603050405020304" pitchFamily="18" charset="0"/>
              </a:rPr>
              <a:t>	I</a:t>
            </a:r>
            <a:r>
              <a:rPr lang="en-US" altLang="en-US" sz="2400" baseline="-30000" dirty="0">
                <a:solidFill>
                  <a:srgbClr val="060504"/>
                </a:solidFill>
                <a:cs typeface="Times New Roman" panose="02020603050405020304" pitchFamily="18" charset="0"/>
              </a:rPr>
              <a:t>2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= (</a:t>
            </a:r>
            <a:r>
              <a:rPr lang="en-US" altLang="en-US" sz="2400" i="1" dirty="0">
                <a:solidFill>
                  <a:srgbClr val="060504"/>
                </a:solidFill>
                <a:cs typeface="Times New Roman" panose="02020603050405020304" pitchFamily="18" charset="0"/>
              </a:rPr>
              <a:t>a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400" i="1" dirty="0">
                <a:solidFill>
                  <a:srgbClr val="060504"/>
                </a:solidFill>
                <a:cs typeface="Times New Roman" panose="02020603050405020304" pitchFamily="18" charset="0"/>
              </a:rPr>
              <a:t>c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400" i="1" dirty="0">
                <a:solidFill>
                  <a:srgbClr val="060504"/>
                </a:solidFill>
                <a:cs typeface="Times New Roman" panose="02020603050405020304" pitchFamily="18" charset="0"/>
              </a:rPr>
              <a:t>d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400" i="1" dirty="0">
                <a:solidFill>
                  <a:srgbClr val="060504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400" i="1" dirty="0">
                <a:solidFill>
                  <a:srgbClr val="060504"/>
                </a:solidFill>
                <a:cs typeface="Times New Roman" panose="02020603050405020304" pitchFamily="18" charset="0"/>
              </a:rPr>
              <a:t>a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) 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bobot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 = 12 + 5 + 9 + 15 = 41</a:t>
            </a:r>
          </a:p>
          <a:p>
            <a:pPr algn="just">
              <a:buFont typeface="Wingdings" panose="05000000000000000000" pitchFamily="2" charset="2"/>
              <a:buNone/>
            </a:pPr>
            <a:r>
              <a:rPr lang="en-US" altLang="en-US" sz="2400" i="1" dirty="0">
                <a:solidFill>
                  <a:srgbClr val="060504"/>
                </a:solidFill>
                <a:cs typeface="Times New Roman" panose="02020603050405020304" pitchFamily="18" charset="0"/>
              </a:rPr>
              <a:t>	I</a:t>
            </a:r>
            <a:r>
              <a:rPr lang="en-US" altLang="en-US" sz="2400" baseline="-30000" dirty="0">
                <a:solidFill>
                  <a:srgbClr val="060504"/>
                </a:solidFill>
                <a:cs typeface="Times New Roman" panose="02020603050405020304" pitchFamily="18" charset="0"/>
              </a:rPr>
              <a:t>3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= (</a:t>
            </a:r>
            <a:r>
              <a:rPr lang="en-US" altLang="en-US" sz="2400" i="1" dirty="0">
                <a:solidFill>
                  <a:srgbClr val="060504"/>
                </a:solidFill>
                <a:cs typeface="Times New Roman" panose="02020603050405020304" pitchFamily="18" charset="0"/>
              </a:rPr>
              <a:t>a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400" i="1" dirty="0">
                <a:solidFill>
                  <a:srgbClr val="060504"/>
                </a:solidFill>
                <a:cs typeface="Times New Roman" panose="02020603050405020304" pitchFamily="18" charset="0"/>
              </a:rPr>
              <a:t>c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400" i="1" dirty="0">
                <a:solidFill>
                  <a:srgbClr val="060504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400" i="1" dirty="0">
                <a:solidFill>
                  <a:srgbClr val="060504"/>
                </a:solidFill>
                <a:cs typeface="Times New Roman" panose="02020603050405020304" pitchFamily="18" charset="0"/>
              </a:rPr>
              <a:t>d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, a) 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bobot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 = 10 + 5 + 9 + 8 = 32</a:t>
            </a:r>
          </a:p>
          <a:p>
            <a:pPr algn="just">
              <a:buFont typeface="Wingdings" panose="05000000000000000000" pitchFamily="2" charset="2"/>
              <a:buNone/>
            </a:pP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 </a:t>
            </a:r>
          </a:p>
          <a:p>
            <a:pPr algn="just"/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Solusi TSP = </a:t>
            </a: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sirkuit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Hamilton </a:t>
            </a: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terpendek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:  </a:t>
            </a:r>
            <a:r>
              <a:rPr lang="en-US" altLang="en-US" sz="2400" i="1" dirty="0">
                <a:solidFill>
                  <a:srgbClr val="060504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400" baseline="-30000" dirty="0">
                <a:solidFill>
                  <a:srgbClr val="060504"/>
                </a:solidFill>
                <a:cs typeface="Times New Roman" panose="02020603050405020304" pitchFamily="18" charset="0"/>
              </a:rPr>
              <a:t>3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= (</a:t>
            </a:r>
            <a:r>
              <a:rPr lang="en-US" altLang="en-US" sz="2400" i="1" dirty="0">
                <a:solidFill>
                  <a:srgbClr val="060504"/>
                </a:solidFill>
                <a:cs typeface="Times New Roman" panose="02020603050405020304" pitchFamily="18" charset="0"/>
              </a:rPr>
              <a:t>a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400" i="1" dirty="0">
                <a:solidFill>
                  <a:srgbClr val="060504"/>
                </a:solidFill>
                <a:cs typeface="Times New Roman" panose="02020603050405020304" pitchFamily="18" charset="0"/>
              </a:rPr>
              <a:t>c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400" i="1" dirty="0">
                <a:solidFill>
                  <a:srgbClr val="060504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400" i="1" dirty="0">
                <a:solidFill>
                  <a:srgbClr val="060504"/>
                </a:solidFill>
                <a:cs typeface="Times New Roman" panose="02020603050405020304" pitchFamily="18" charset="0"/>
              </a:rPr>
              <a:t>d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400" i="1" dirty="0">
                <a:solidFill>
                  <a:srgbClr val="060504"/>
                </a:solidFill>
                <a:cs typeface="Times New Roman" panose="02020603050405020304" pitchFamily="18" charset="0"/>
              </a:rPr>
              <a:t>a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)  </a:t>
            </a:r>
          </a:p>
          <a:p>
            <a:pPr marL="0" indent="0" algn="just">
              <a:buNone/>
            </a:pP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  </a:t>
            </a: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dengan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bobot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= 10 + 5 + 9 + 8 = 32. </a:t>
            </a:r>
          </a:p>
          <a:p>
            <a:pPr algn="just">
              <a:buFont typeface="Wingdings" panose="05000000000000000000" pitchFamily="2" charset="2"/>
              <a:buNone/>
            </a:pP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 </a:t>
            </a:r>
          </a:p>
          <a:p>
            <a:pPr algn="just">
              <a:buFontTx/>
              <a:buChar char="•"/>
            </a:pP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Jika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jumlah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simpul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solidFill>
                  <a:srgbClr val="060504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= 20 </a:t>
            </a: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akan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terdapat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(19!)/2 </a:t>
            </a: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sirkuit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Hamilton </a:t>
            </a: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atau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sekitar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6 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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10</a:t>
            </a:r>
            <a:r>
              <a:rPr lang="en-US" altLang="en-US" sz="2400" baseline="30000" dirty="0">
                <a:solidFill>
                  <a:srgbClr val="060504"/>
                </a:solidFill>
                <a:cs typeface="Times New Roman" panose="02020603050405020304" pitchFamily="18" charset="0"/>
              </a:rPr>
              <a:t>16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penyelesaian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. </a:t>
            </a:r>
            <a:endParaRPr lang="en-GB" altLang="en-US" sz="2400" dirty="0">
              <a:solidFill>
                <a:srgbClr val="060504"/>
              </a:solidFill>
            </a:endParaRPr>
          </a:p>
        </p:txBody>
      </p:sp>
      <p:graphicFrame>
        <p:nvGraphicFramePr>
          <p:cNvPr id="71682" name="Object 2">
            <a:extLst>
              <a:ext uri="{FF2B5EF4-FFF2-40B4-BE49-F238E27FC236}">
                <a16:creationId xmlns:a16="http://schemas.microsoft.com/office/drawing/2014/main" id="{65360F83-E85C-4562-98E7-C27D3DB7EED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8351787"/>
              </p:ext>
            </p:extLst>
          </p:nvPr>
        </p:nvGraphicFramePr>
        <p:xfrm>
          <a:off x="1648460" y="214311"/>
          <a:ext cx="8261350" cy="185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5387040" imgH="1233360" progId="Visio.Drawing.11">
                  <p:embed/>
                </p:oleObj>
              </mc:Choice>
              <mc:Fallback>
                <p:oleObj name="Visio" r:id="rId2" imgW="5387040" imgH="1233360" progId="Visio.Drawing.11">
                  <p:embed/>
                  <p:pic>
                    <p:nvPicPr>
                      <p:cNvPr id="71682" name="Object 2">
                        <a:extLst>
                          <a:ext uri="{FF2B5EF4-FFF2-40B4-BE49-F238E27FC236}">
                            <a16:creationId xmlns:a16="http://schemas.microsoft.com/office/drawing/2014/main" id="{65360F83-E85C-4562-98E7-C27D3DB7EED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8460" y="214311"/>
                        <a:ext cx="8261350" cy="185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Footer Placeholder 4">
            <a:extLst>
              <a:ext uri="{FF2B5EF4-FFF2-40B4-BE49-F238E27FC236}">
                <a16:creationId xmlns:a16="http://schemas.microsoft.com/office/drawing/2014/main" id="{15FF40D0-4F25-4EB9-B495-537E1D56B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1400"/>
              <a:t>Rinaldi M/IF1220 Matematika Diskrit</a:t>
            </a:r>
          </a:p>
        </p:txBody>
      </p:sp>
      <p:sp>
        <p:nvSpPr>
          <p:cNvPr id="118787" name="Slide Number Placeholder 5">
            <a:extLst>
              <a:ext uri="{FF2B5EF4-FFF2-40B4-BE49-F238E27FC236}">
                <a16:creationId xmlns:a16="http://schemas.microsoft.com/office/drawing/2014/main" id="{AC3F6DBD-EBB9-4DE4-8BA7-30788D0C5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B9725785-4060-436B-9A90-06318D44D67A}" type="slidenum">
              <a:rPr lang="en-GB" altLang="en-US" sz="1400"/>
              <a:pPr eaLnBrk="1" hangingPunct="1"/>
              <a:t>27</a:t>
            </a:fld>
            <a:endParaRPr lang="en-GB" altLang="en-US" sz="1400"/>
          </a:p>
        </p:txBody>
      </p:sp>
      <p:sp>
        <p:nvSpPr>
          <p:cNvPr id="118788" name="Rectangle 2">
            <a:extLst>
              <a:ext uri="{FF2B5EF4-FFF2-40B4-BE49-F238E27FC236}">
                <a16:creationId xmlns:a16="http://schemas.microsoft.com/office/drawing/2014/main" id="{325ED7B4-E756-4821-8DA7-C4194D437D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1063514" cy="1325563"/>
          </a:xfrm>
        </p:spPr>
        <p:txBody>
          <a:bodyPr/>
          <a:lstStyle/>
          <a:p>
            <a:r>
              <a:rPr lang="en-US" altLang="en-US" sz="3600" b="1" dirty="0">
                <a:latin typeface="+mn-lt"/>
                <a:cs typeface="Times New Roman" panose="02020603050405020304" pitchFamily="18" charset="0"/>
              </a:rPr>
              <a:t>2. </a:t>
            </a:r>
            <a:r>
              <a:rPr lang="en-US" altLang="en-US" sz="3600" b="1" dirty="0" err="1">
                <a:latin typeface="+mn-lt"/>
                <a:cs typeface="Times New Roman" panose="02020603050405020304" pitchFamily="18" charset="0"/>
              </a:rPr>
              <a:t>Persoalan</a:t>
            </a:r>
            <a:r>
              <a:rPr lang="en-US" altLang="en-US" sz="36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+mn-lt"/>
                <a:cs typeface="Times New Roman" panose="02020603050405020304" pitchFamily="18" charset="0"/>
              </a:rPr>
              <a:t>Tukang</a:t>
            </a:r>
            <a:r>
              <a:rPr lang="en-US" altLang="en-US" sz="3600" b="1" dirty="0">
                <a:latin typeface="+mn-lt"/>
                <a:cs typeface="Times New Roman" panose="02020603050405020304" pitchFamily="18" charset="0"/>
              </a:rPr>
              <a:t> Pos </a:t>
            </a:r>
            <a:r>
              <a:rPr lang="en-US" altLang="en-US" sz="3600" b="1" dirty="0" err="1">
                <a:latin typeface="+mn-lt"/>
                <a:cs typeface="Times New Roman" panose="02020603050405020304" pitchFamily="18" charset="0"/>
              </a:rPr>
              <a:t>Cina</a:t>
            </a:r>
            <a:r>
              <a:rPr lang="en-US" altLang="en-US" sz="3600" b="1" dirty="0">
                <a:latin typeface="+mn-lt"/>
                <a:cs typeface="Times New Roman" panose="02020603050405020304" pitchFamily="18" charset="0"/>
              </a:rPr>
              <a:t> (</a:t>
            </a:r>
            <a:r>
              <a:rPr lang="en-US" altLang="en-US" sz="3600" b="1" i="1" dirty="0">
                <a:latin typeface="+mn-lt"/>
                <a:cs typeface="Times New Roman" panose="02020603050405020304" pitchFamily="18" charset="0"/>
              </a:rPr>
              <a:t>Chinese Postman Problem</a:t>
            </a:r>
            <a:r>
              <a:rPr lang="en-US" altLang="en-US" sz="3600" b="1" dirty="0">
                <a:latin typeface="+mn-lt"/>
                <a:cs typeface="Times New Roman" panose="02020603050405020304" pitchFamily="18" charset="0"/>
              </a:rPr>
              <a:t>)</a:t>
            </a:r>
            <a:endParaRPr lang="en-GB" altLang="en-US" sz="36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18789" name="Rectangle 3">
            <a:extLst>
              <a:ext uri="{FF2B5EF4-FFF2-40B4-BE49-F238E27FC236}">
                <a16:creationId xmlns:a16="http://schemas.microsoft.com/office/drawing/2014/main" id="{594561A5-2536-4654-A497-143DE4ABCB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AU" altLang="en-US" dirty="0" err="1">
                <a:solidFill>
                  <a:srgbClr val="060504"/>
                </a:solidFill>
                <a:cs typeface="Times New Roman" panose="02020603050405020304" pitchFamily="18" charset="0"/>
              </a:rPr>
              <a:t>Dikemukakan</a:t>
            </a:r>
            <a:r>
              <a:rPr lang="en-AU" altLang="en-US" dirty="0">
                <a:solidFill>
                  <a:srgbClr val="060504"/>
                </a:solidFill>
                <a:cs typeface="Times New Roman" panose="02020603050405020304" pitchFamily="18" charset="0"/>
              </a:rPr>
              <a:t> oleh Mei Gan (</a:t>
            </a:r>
            <a:r>
              <a:rPr lang="en-AU" altLang="en-US" dirty="0" err="1">
                <a:solidFill>
                  <a:srgbClr val="060504"/>
                </a:solidFill>
                <a:cs typeface="Times New Roman" panose="02020603050405020304" pitchFamily="18" charset="0"/>
              </a:rPr>
              <a:t>berasal</a:t>
            </a:r>
            <a:r>
              <a:rPr lang="en-AU" altLang="en-US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AU" altLang="en-US" dirty="0" err="1">
                <a:solidFill>
                  <a:srgbClr val="060504"/>
                </a:solidFill>
                <a:cs typeface="Times New Roman" panose="02020603050405020304" pitchFamily="18" charset="0"/>
              </a:rPr>
              <a:t>dari</a:t>
            </a:r>
            <a:r>
              <a:rPr lang="en-AU" altLang="en-US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AU" altLang="en-US" dirty="0" err="1">
                <a:solidFill>
                  <a:srgbClr val="060504"/>
                </a:solidFill>
                <a:cs typeface="Times New Roman" panose="02020603050405020304" pitchFamily="18" charset="0"/>
              </a:rPr>
              <a:t>Cina</a:t>
            </a:r>
            <a:r>
              <a:rPr lang="en-AU" altLang="en-US" dirty="0">
                <a:solidFill>
                  <a:srgbClr val="060504"/>
                </a:solidFill>
                <a:cs typeface="Times New Roman" panose="02020603050405020304" pitchFamily="18" charset="0"/>
              </a:rPr>
              <a:t>) pada </a:t>
            </a:r>
            <a:r>
              <a:rPr lang="en-AU" altLang="en-US" dirty="0" err="1">
                <a:solidFill>
                  <a:srgbClr val="060504"/>
                </a:solidFill>
                <a:cs typeface="Times New Roman" panose="02020603050405020304" pitchFamily="18" charset="0"/>
              </a:rPr>
              <a:t>tahun</a:t>
            </a:r>
            <a:r>
              <a:rPr lang="en-AU" altLang="en-US" dirty="0">
                <a:solidFill>
                  <a:srgbClr val="060504"/>
                </a:solidFill>
                <a:cs typeface="Times New Roman" panose="02020603050405020304" pitchFamily="18" charset="0"/>
              </a:rPr>
              <a:t> 1962. </a:t>
            </a:r>
          </a:p>
          <a:p>
            <a:pPr algn="just"/>
            <a:endParaRPr lang="en-AU" altLang="en-US" dirty="0">
              <a:solidFill>
                <a:srgbClr val="060504"/>
              </a:solidFill>
              <a:cs typeface="Times New Roman" panose="02020603050405020304" pitchFamily="18" charset="0"/>
            </a:endParaRPr>
          </a:p>
          <a:p>
            <a:r>
              <a:rPr lang="en-US" altLang="en-US" sz="2400" dirty="0" err="1">
                <a:solidFill>
                  <a:srgbClr val="050507"/>
                </a:solidFill>
                <a:cs typeface="Times New Roman" panose="02020603050405020304" pitchFamily="18" charset="0"/>
              </a:rPr>
              <a:t>Persoalan</a:t>
            </a:r>
            <a:r>
              <a:rPr lang="en-US" alt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:</a:t>
            </a:r>
            <a:r>
              <a:rPr lang="en-US" altLang="en-US" sz="2400" i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seorang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tukang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pos </a:t>
            </a:r>
            <a:r>
              <a:rPr lang="en-US" altLang="en-US" sz="24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akan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mengantar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surat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ke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alamat-alamat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sepanjang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jalan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di </a:t>
            </a:r>
            <a:r>
              <a:rPr lang="en-US" altLang="en-US" sz="24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suatu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daerah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Bagaimana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ia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merencanakan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rute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perjalanannya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supaya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ia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melewati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setiap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jalan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tepat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sekali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dan </a:t>
            </a:r>
            <a:r>
              <a:rPr lang="en-US" altLang="en-US" sz="24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kembali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lagi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ke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tempat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awal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keberangkatan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?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rgbClr val="060504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	 </a:t>
            </a:r>
            <a:r>
              <a:rPr lang="en-US" altLang="en-US" dirty="0" err="1">
                <a:solidFill>
                  <a:srgbClr val="060504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menentukan</a:t>
            </a:r>
            <a:r>
              <a:rPr lang="en-US" altLang="en-US" dirty="0">
                <a:solidFill>
                  <a:srgbClr val="060504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solidFill>
                  <a:srgbClr val="060504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sirkuit</a:t>
            </a:r>
            <a:r>
              <a:rPr lang="en-US" altLang="en-US" dirty="0">
                <a:solidFill>
                  <a:srgbClr val="060504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 Euler di </a:t>
            </a:r>
            <a:r>
              <a:rPr lang="en-US" altLang="en-US" dirty="0" err="1">
                <a:solidFill>
                  <a:srgbClr val="060504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dalam</a:t>
            </a:r>
            <a:r>
              <a:rPr lang="en-US" altLang="en-US" dirty="0">
                <a:solidFill>
                  <a:srgbClr val="060504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solidFill>
                  <a:srgbClr val="060504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graf</a:t>
            </a:r>
            <a:endParaRPr lang="en-GB" altLang="en-US" dirty="0">
              <a:solidFill>
                <a:srgbClr val="060504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Footer Placeholder 4">
            <a:extLst>
              <a:ext uri="{FF2B5EF4-FFF2-40B4-BE49-F238E27FC236}">
                <a16:creationId xmlns:a16="http://schemas.microsoft.com/office/drawing/2014/main" id="{E142329F-A111-4D83-B633-35D5FBB00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1400"/>
              <a:t>Rinaldi M/IF1220 Matematika Diskrit</a:t>
            </a:r>
          </a:p>
        </p:txBody>
      </p:sp>
      <p:sp>
        <p:nvSpPr>
          <p:cNvPr id="119811" name="Slide Number Placeholder 5">
            <a:extLst>
              <a:ext uri="{FF2B5EF4-FFF2-40B4-BE49-F238E27FC236}">
                <a16:creationId xmlns:a16="http://schemas.microsoft.com/office/drawing/2014/main" id="{6ADB4225-CA2B-434A-B9D1-072AB2D41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9A63A8E5-DEC9-400C-84F3-5D7CAD942C3D}" type="slidenum">
              <a:rPr lang="en-GB" altLang="en-US" sz="1400"/>
              <a:pPr eaLnBrk="1" hangingPunct="1"/>
              <a:t>28</a:t>
            </a:fld>
            <a:endParaRPr lang="en-GB" altLang="en-US" sz="1400"/>
          </a:p>
        </p:txBody>
      </p:sp>
      <p:sp>
        <p:nvSpPr>
          <p:cNvPr id="119812" name="Rectangle 3">
            <a:extLst>
              <a:ext uri="{FF2B5EF4-FFF2-40B4-BE49-F238E27FC236}">
                <a16:creationId xmlns:a16="http://schemas.microsoft.com/office/drawing/2014/main" id="{6DE2939A-775C-473A-9B04-3B2714EFE0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19760" y="914400"/>
            <a:ext cx="10952480" cy="544194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2400" dirty="0">
                <a:solidFill>
                  <a:srgbClr val="060504"/>
                </a:solidFill>
              </a:rPr>
              <a:t>Jika </a:t>
            </a:r>
            <a:r>
              <a:rPr lang="en-US" altLang="en-US" sz="2400" dirty="0" err="1">
                <a:solidFill>
                  <a:srgbClr val="060504"/>
                </a:solidFill>
              </a:rPr>
              <a:t>graf</a:t>
            </a:r>
            <a:r>
              <a:rPr lang="en-US" altLang="en-US" sz="2400" dirty="0">
                <a:solidFill>
                  <a:srgbClr val="060504"/>
                </a:solidFill>
              </a:rPr>
              <a:t> yang </a:t>
            </a:r>
            <a:r>
              <a:rPr lang="en-US" altLang="en-US" sz="2400" dirty="0" err="1">
                <a:solidFill>
                  <a:srgbClr val="060504"/>
                </a:solidFill>
              </a:rPr>
              <a:t>merepresentasikan</a:t>
            </a:r>
            <a:r>
              <a:rPr lang="en-US" altLang="en-US" sz="2400" dirty="0">
                <a:solidFill>
                  <a:srgbClr val="060504"/>
                </a:solidFill>
              </a:rPr>
              <a:t> </a:t>
            </a:r>
            <a:r>
              <a:rPr lang="en-US" altLang="en-US" sz="2400" dirty="0" err="1">
                <a:solidFill>
                  <a:srgbClr val="060504"/>
                </a:solidFill>
              </a:rPr>
              <a:t>persoalan</a:t>
            </a:r>
            <a:r>
              <a:rPr lang="en-US" altLang="en-US" sz="2400" dirty="0">
                <a:solidFill>
                  <a:srgbClr val="060504"/>
                </a:solidFill>
              </a:rPr>
              <a:t> </a:t>
            </a:r>
            <a:r>
              <a:rPr lang="en-US" altLang="en-US" sz="2400" dirty="0" err="1">
                <a:solidFill>
                  <a:srgbClr val="060504"/>
                </a:solidFill>
              </a:rPr>
              <a:t>adalah</a:t>
            </a:r>
            <a:r>
              <a:rPr lang="en-US" altLang="en-US" sz="2400" dirty="0">
                <a:solidFill>
                  <a:srgbClr val="060504"/>
                </a:solidFill>
              </a:rPr>
              <a:t> </a:t>
            </a:r>
            <a:r>
              <a:rPr lang="en-US" altLang="en-US" sz="2400" dirty="0" err="1">
                <a:solidFill>
                  <a:srgbClr val="060504"/>
                </a:solidFill>
              </a:rPr>
              <a:t>graf</a:t>
            </a:r>
            <a:r>
              <a:rPr lang="en-US" altLang="en-US" sz="2400" dirty="0">
                <a:solidFill>
                  <a:srgbClr val="060504"/>
                </a:solidFill>
              </a:rPr>
              <a:t> Euler, </a:t>
            </a:r>
            <a:r>
              <a:rPr lang="en-US" altLang="en-US" sz="2400" dirty="0" err="1">
                <a:solidFill>
                  <a:srgbClr val="060504"/>
                </a:solidFill>
              </a:rPr>
              <a:t>maka</a:t>
            </a:r>
            <a:r>
              <a:rPr lang="en-US" altLang="en-US" sz="2400" dirty="0">
                <a:solidFill>
                  <a:srgbClr val="060504"/>
                </a:solidFill>
              </a:rPr>
              <a:t> </a:t>
            </a:r>
            <a:r>
              <a:rPr lang="en-US" altLang="en-US" sz="2400" dirty="0" err="1">
                <a:solidFill>
                  <a:srgbClr val="060504"/>
                </a:solidFill>
              </a:rPr>
              <a:t>sirkuit</a:t>
            </a:r>
            <a:r>
              <a:rPr lang="en-US" altLang="en-US" sz="2400" dirty="0">
                <a:solidFill>
                  <a:srgbClr val="060504"/>
                </a:solidFill>
              </a:rPr>
              <a:t> </a:t>
            </a:r>
            <a:r>
              <a:rPr lang="en-US" altLang="en-US" sz="2400" dirty="0" err="1">
                <a:solidFill>
                  <a:srgbClr val="060504"/>
                </a:solidFill>
              </a:rPr>
              <a:t>Eulernya</a:t>
            </a:r>
            <a:r>
              <a:rPr lang="en-US" altLang="en-US" sz="2400" dirty="0">
                <a:solidFill>
                  <a:srgbClr val="060504"/>
                </a:solidFill>
              </a:rPr>
              <a:t> </a:t>
            </a:r>
            <a:r>
              <a:rPr lang="en-US" altLang="en-US" sz="2400" dirty="0" err="1">
                <a:solidFill>
                  <a:srgbClr val="060504"/>
                </a:solidFill>
              </a:rPr>
              <a:t>mudah</a:t>
            </a:r>
            <a:r>
              <a:rPr lang="en-US" altLang="en-US" sz="2400" dirty="0">
                <a:solidFill>
                  <a:srgbClr val="060504"/>
                </a:solidFill>
              </a:rPr>
              <a:t> </a:t>
            </a:r>
            <a:r>
              <a:rPr lang="en-US" altLang="en-US" sz="2400" dirty="0" err="1">
                <a:solidFill>
                  <a:srgbClr val="060504"/>
                </a:solidFill>
              </a:rPr>
              <a:t>ditemukan</a:t>
            </a:r>
            <a:r>
              <a:rPr lang="en-US" altLang="en-US" sz="2400" dirty="0">
                <a:solidFill>
                  <a:srgbClr val="060504"/>
                </a:solidFill>
              </a:rPr>
              <a:t>, </a:t>
            </a:r>
            <a:r>
              <a:rPr lang="en-US" altLang="en-US" sz="2400" dirty="0" err="1">
                <a:solidFill>
                  <a:srgbClr val="060504"/>
                </a:solidFill>
              </a:rPr>
              <a:t>seperti</a:t>
            </a:r>
            <a:r>
              <a:rPr lang="en-US" altLang="en-US" sz="2400" dirty="0">
                <a:solidFill>
                  <a:srgbClr val="060504"/>
                </a:solidFill>
              </a:rPr>
              <a:t> </a:t>
            </a:r>
            <a:r>
              <a:rPr lang="en-US" altLang="en-US" sz="2400" dirty="0" err="1">
                <a:solidFill>
                  <a:srgbClr val="060504"/>
                </a:solidFill>
              </a:rPr>
              <a:t>graf</a:t>
            </a:r>
            <a:r>
              <a:rPr lang="en-US" altLang="en-US" sz="2400" dirty="0">
                <a:solidFill>
                  <a:srgbClr val="060504"/>
                </a:solidFill>
              </a:rPr>
              <a:t> di </a:t>
            </a:r>
            <a:r>
              <a:rPr lang="en-US" altLang="en-US" sz="2400" dirty="0" err="1">
                <a:solidFill>
                  <a:srgbClr val="060504"/>
                </a:solidFill>
              </a:rPr>
              <a:t>bawah</a:t>
            </a:r>
            <a:r>
              <a:rPr lang="en-US" altLang="en-US" sz="2400" dirty="0">
                <a:solidFill>
                  <a:srgbClr val="060504"/>
                </a:solidFill>
              </a:rPr>
              <a:t> </a:t>
            </a:r>
            <a:r>
              <a:rPr lang="en-US" altLang="en-US" sz="2400" dirty="0" err="1">
                <a:solidFill>
                  <a:srgbClr val="060504"/>
                </a:solidFill>
              </a:rPr>
              <a:t>ini</a:t>
            </a:r>
            <a:r>
              <a:rPr lang="en-US" altLang="en-US" sz="2400" dirty="0">
                <a:solidFill>
                  <a:srgbClr val="060504"/>
                </a:solidFill>
              </a:rPr>
              <a:t>:</a:t>
            </a:r>
          </a:p>
          <a:p>
            <a:pPr>
              <a:lnSpc>
                <a:spcPct val="90000"/>
              </a:lnSpc>
            </a:pPr>
            <a:endParaRPr lang="en-US" altLang="en-US" sz="2400" dirty="0">
              <a:solidFill>
                <a:srgbClr val="060504"/>
              </a:solidFill>
            </a:endParaRPr>
          </a:p>
          <a:p>
            <a:pPr>
              <a:lnSpc>
                <a:spcPct val="90000"/>
              </a:lnSpc>
            </a:pPr>
            <a:endParaRPr lang="en-US" altLang="en-US" sz="2400" dirty="0">
              <a:solidFill>
                <a:srgbClr val="060504"/>
              </a:solidFill>
            </a:endParaRPr>
          </a:p>
          <a:p>
            <a:pPr>
              <a:lnSpc>
                <a:spcPct val="90000"/>
              </a:lnSpc>
            </a:pPr>
            <a:endParaRPr lang="en-US" altLang="en-US" sz="2400" dirty="0">
              <a:solidFill>
                <a:srgbClr val="060504"/>
              </a:solidFill>
            </a:endParaRPr>
          </a:p>
          <a:p>
            <a:pPr>
              <a:lnSpc>
                <a:spcPct val="90000"/>
              </a:lnSpc>
            </a:pPr>
            <a:endParaRPr lang="en-US" altLang="en-US" sz="2400" dirty="0">
              <a:solidFill>
                <a:srgbClr val="060504"/>
              </a:solidFill>
            </a:endParaRPr>
          </a:p>
          <a:p>
            <a:pPr>
              <a:lnSpc>
                <a:spcPct val="90000"/>
              </a:lnSpc>
            </a:pPr>
            <a:endParaRPr lang="en-US" altLang="en-US" sz="2400" dirty="0">
              <a:solidFill>
                <a:srgbClr val="060504"/>
              </a:solidFill>
            </a:endParaRPr>
          </a:p>
          <a:p>
            <a:pPr>
              <a:lnSpc>
                <a:spcPct val="90000"/>
              </a:lnSpc>
            </a:pPr>
            <a:endParaRPr lang="en-US" altLang="en-US" sz="2400" dirty="0">
              <a:solidFill>
                <a:srgbClr val="060504"/>
              </a:solidFill>
            </a:endParaRPr>
          </a:p>
        </p:txBody>
      </p:sp>
      <p:graphicFrame>
        <p:nvGraphicFramePr>
          <p:cNvPr id="2" name="Object 2">
            <a:extLst>
              <a:ext uri="{FF2B5EF4-FFF2-40B4-BE49-F238E27FC236}">
                <a16:creationId xmlns:a16="http://schemas.microsoft.com/office/drawing/2014/main" id="{75403399-F4BF-2F2D-95B9-C9D1648EF7D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3342782"/>
              </p:ext>
            </p:extLst>
          </p:nvPr>
        </p:nvGraphicFramePr>
        <p:xfrm>
          <a:off x="1267727" y="1562816"/>
          <a:ext cx="9656545" cy="32724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486400" imgH="1858680" progId="Word.Document.8">
                  <p:embed/>
                </p:oleObj>
              </mc:Choice>
              <mc:Fallback>
                <p:oleObj name="Document" r:id="rId2" imgW="5486400" imgH="1858680" progId="Word.Document.8">
                  <p:embed/>
                  <p:pic>
                    <p:nvPicPr>
                      <p:cNvPr id="72706" name="Object 2">
                        <a:extLst>
                          <a:ext uri="{FF2B5EF4-FFF2-40B4-BE49-F238E27FC236}">
                            <a16:creationId xmlns:a16="http://schemas.microsoft.com/office/drawing/2014/main" id="{B254BFAD-4AF9-4F96-88FD-058161A35B9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7727" y="1562816"/>
                        <a:ext cx="9656545" cy="32724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6AC475-187B-8560-35DC-7FD46A374D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3825" y="2713414"/>
            <a:ext cx="5497657" cy="376118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E773F11-BC96-1BC4-EE40-C30E464A0BD4}"/>
              </a:ext>
            </a:extLst>
          </p:cNvPr>
          <p:cNvSpPr txBox="1"/>
          <p:nvPr/>
        </p:nvSpPr>
        <p:spPr>
          <a:xfrm>
            <a:off x="845126" y="509668"/>
            <a:ext cx="1014152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 err="1">
                <a:solidFill>
                  <a:srgbClr val="060504"/>
                </a:solidFill>
              </a:rPr>
              <a:t>Namun</a:t>
            </a:r>
            <a:r>
              <a:rPr lang="en-US" altLang="en-US" sz="2400" dirty="0">
                <a:solidFill>
                  <a:srgbClr val="060504"/>
                </a:solidFill>
              </a:rPr>
              <a:t>, </a:t>
            </a:r>
            <a:r>
              <a:rPr lang="en-US" altLang="en-US" sz="2400" dirty="0" err="1">
                <a:solidFill>
                  <a:srgbClr val="060504"/>
                </a:solidFill>
              </a:rPr>
              <a:t>jika</a:t>
            </a:r>
            <a:r>
              <a:rPr lang="en-US" altLang="en-US" sz="2400" dirty="0">
                <a:solidFill>
                  <a:srgbClr val="060504"/>
                </a:solidFill>
              </a:rPr>
              <a:t> </a:t>
            </a:r>
            <a:r>
              <a:rPr lang="en-US" altLang="en-US" sz="2400" dirty="0" err="1">
                <a:solidFill>
                  <a:srgbClr val="060504"/>
                </a:solidFill>
              </a:rPr>
              <a:t>grafnya</a:t>
            </a:r>
            <a:r>
              <a:rPr lang="en-US" altLang="en-US" sz="2400" dirty="0">
                <a:solidFill>
                  <a:srgbClr val="060504"/>
                </a:solidFill>
              </a:rPr>
              <a:t> </a:t>
            </a:r>
            <a:r>
              <a:rPr lang="en-US" altLang="en-US" sz="2400" dirty="0" err="1">
                <a:solidFill>
                  <a:srgbClr val="060504"/>
                </a:solidFill>
              </a:rPr>
              <a:t>bukan</a:t>
            </a:r>
            <a:r>
              <a:rPr lang="en-US" altLang="en-US" sz="2400" dirty="0">
                <a:solidFill>
                  <a:srgbClr val="060504"/>
                </a:solidFill>
              </a:rPr>
              <a:t> </a:t>
            </a:r>
            <a:r>
              <a:rPr lang="en-US" altLang="en-US" sz="2400" dirty="0" err="1">
                <a:solidFill>
                  <a:srgbClr val="060504"/>
                </a:solidFill>
              </a:rPr>
              <a:t>graf</a:t>
            </a:r>
            <a:r>
              <a:rPr lang="en-US" altLang="en-US" sz="2400" dirty="0">
                <a:solidFill>
                  <a:srgbClr val="060504"/>
                </a:solidFill>
              </a:rPr>
              <a:t> Euler, </a:t>
            </a:r>
            <a:r>
              <a:rPr lang="en-US" altLang="en-US" sz="2400" dirty="0" err="1">
                <a:solidFill>
                  <a:srgbClr val="060504"/>
                </a:solidFill>
              </a:rPr>
              <a:t>maka</a:t>
            </a:r>
            <a:r>
              <a:rPr lang="en-US" altLang="en-US" sz="2400" dirty="0">
                <a:solidFill>
                  <a:srgbClr val="060504"/>
                </a:solidFill>
              </a:rPr>
              <a:t> </a:t>
            </a:r>
            <a:r>
              <a:rPr lang="en-US" altLang="en-US" sz="2400" dirty="0" err="1">
                <a:solidFill>
                  <a:srgbClr val="060504"/>
                </a:solidFill>
              </a:rPr>
              <a:t>beberapa</a:t>
            </a:r>
            <a:r>
              <a:rPr lang="en-US" altLang="en-US" sz="2400" dirty="0">
                <a:solidFill>
                  <a:srgbClr val="060504"/>
                </a:solidFill>
              </a:rPr>
              <a:t> </a:t>
            </a:r>
            <a:r>
              <a:rPr lang="en-US" altLang="en-US" sz="2400" dirty="0" err="1">
                <a:solidFill>
                  <a:srgbClr val="060504"/>
                </a:solidFill>
              </a:rPr>
              <a:t>sisi</a:t>
            </a:r>
            <a:r>
              <a:rPr lang="en-US" altLang="en-US" sz="2400" dirty="0">
                <a:solidFill>
                  <a:srgbClr val="060504"/>
                </a:solidFill>
              </a:rPr>
              <a:t> di </a:t>
            </a:r>
            <a:r>
              <a:rPr lang="en-US" altLang="en-US" sz="2400" dirty="0" err="1">
                <a:solidFill>
                  <a:srgbClr val="060504"/>
                </a:solidFill>
              </a:rPr>
              <a:t>dalam</a:t>
            </a:r>
            <a:r>
              <a:rPr lang="en-US" altLang="en-US" sz="2400" dirty="0">
                <a:solidFill>
                  <a:srgbClr val="060504"/>
                </a:solidFill>
              </a:rPr>
              <a:t> </a:t>
            </a:r>
            <a:r>
              <a:rPr lang="en-US" altLang="en-US" sz="2400" dirty="0" err="1">
                <a:solidFill>
                  <a:srgbClr val="060504"/>
                </a:solidFill>
              </a:rPr>
              <a:t>graf</a:t>
            </a:r>
            <a:r>
              <a:rPr lang="en-US" altLang="en-US" sz="2400" dirty="0">
                <a:solidFill>
                  <a:srgbClr val="060504"/>
                </a:solidFill>
              </a:rPr>
              <a:t> </a:t>
            </a:r>
            <a:r>
              <a:rPr lang="en-US" altLang="en-US" sz="2400" dirty="0" err="1">
                <a:solidFill>
                  <a:srgbClr val="060504"/>
                </a:solidFill>
              </a:rPr>
              <a:t>harus</a:t>
            </a:r>
            <a:r>
              <a:rPr lang="en-US" altLang="en-US" sz="2400" dirty="0">
                <a:solidFill>
                  <a:srgbClr val="060504"/>
                </a:solidFill>
              </a:rPr>
              <a:t> </a:t>
            </a:r>
            <a:r>
              <a:rPr lang="en-US" altLang="en-US" sz="2400" dirty="0" err="1">
                <a:solidFill>
                  <a:srgbClr val="060504"/>
                </a:solidFill>
              </a:rPr>
              <a:t>dilalui</a:t>
            </a:r>
            <a:r>
              <a:rPr lang="en-US" altLang="en-US" sz="2400" dirty="0">
                <a:solidFill>
                  <a:srgbClr val="060504"/>
                </a:solidFill>
              </a:rPr>
              <a:t> </a:t>
            </a:r>
            <a:r>
              <a:rPr lang="en-US" altLang="en-US" sz="2400" dirty="0" err="1">
                <a:solidFill>
                  <a:srgbClr val="060504"/>
                </a:solidFill>
              </a:rPr>
              <a:t>lebih</a:t>
            </a:r>
            <a:r>
              <a:rPr lang="en-US" altLang="en-US" sz="2400" dirty="0">
                <a:solidFill>
                  <a:srgbClr val="060504"/>
                </a:solidFill>
              </a:rPr>
              <a:t> </a:t>
            </a:r>
            <a:r>
              <a:rPr lang="en-US" altLang="en-US" sz="2400" dirty="0" err="1">
                <a:solidFill>
                  <a:srgbClr val="060504"/>
                </a:solidFill>
              </a:rPr>
              <a:t>dari</a:t>
            </a:r>
            <a:r>
              <a:rPr lang="en-US" altLang="en-US" sz="2400" dirty="0">
                <a:solidFill>
                  <a:srgbClr val="060504"/>
                </a:solidFill>
              </a:rPr>
              <a:t> </a:t>
            </a:r>
            <a:r>
              <a:rPr lang="en-US" altLang="en-US" sz="2400" dirty="0" err="1">
                <a:solidFill>
                  <a:srgbClr val="060504"/>
                </a:solidFill>
              </a:rPr>
              <a:t>sekali</a:t>
            </a:r>
            <a:r>
              <a:rPr lang="en-US" altLang="en-US" sz="2400" dirty="0">
                <a:solidFill>
                  <a:srgbClr val="060504"/>
                </a:solidFill>
              </a:rPr>
              <a:t>.</a:t>
            </a:r>
          </a:p>
          <a:p>
            <a:pPr>
              <a:lnSpc>
                <a:spcPct val="90000"/>
              </a:lnSpc>
            </a:pPr>
            <a:endParaRPr lang="en-US" altLang="en-US" sz="2400" dirty="0">
              <a:solidFill>
                <a:srgbClr val="060504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060504"/>
                </a:solidFill>
              </a:rPr>
              <a:t>Jadi, </a:t>
            </a:r>
            <a:r>
              <a:rPr lang="en-US" altLang="en-US" sz="2400" dirty="0" err="1">
                <a:solidFill>
                  <a:srgbClr val="060504"/>
                </a:solidFill>
              </a:rPr>
              <a:t>pak</a:t>
            </a:r>
            <a:r>
              <a:rPr lang="en-US" altLang="en-US" sz="2400" dirty="0">
                <a:solidFill>
                  <a:srgbClr val="060504"/>
                </a:solidFill>
              </a:rPr>
              <a:t> pos </a:t>
            </a:r>
            <a:r>
              <a:rPr lang="en-US" altLang="en-US" sz="2400" dirty="0" err="1">
                <a:solidFill>
                  <a:srgbClr val="060504"/>
                </a:solidFill>
              </a:rPr>
              <a:t>harus</a:t>
            </a:r>
            <a:r>
              <a:rPr lang="en-US" altLang="en-US" sz="2400" dirty="0">
                <a:solidFill>
                  <a:srgbClr val="060504"/>
                </a:solidFill>
              </a:rPr>
              <a:t> </a:t>
            </a:r>
            <a:r>
              <a:rPr lang="en-US" altLang="en-US" sz="2400" dirty="0" err="1">
                <a:solidFill>
                  <a:srgbClr val="060504"/>
                </a:solidFill>
              </a:rPr>
              <a:t>menemukan</a:t>
            </a:r>
            <a:r>
              <a:rPr lang="en-US" altLang="en-US" sz="2400" dirty="0">
                <a:solidFill>
                  <a:srgbClr val="060504"/>
                </a:solidFill>
              </a:rPr>
              <a:t> </a:t>
            </a:r>
            <a:r>
              <a:rPr lang="en-US" altLang="en-US" sz="2400" dirty="0" err="1">
                <a:solidFill>
                  <a:srgbClr val="060504"/>
                </a:solidFill>
              </a:rPr>
              <a:t>sirkuit</a:t>
            </a:r>
            <a:r>
              <a:rPr lang="en-US" altLang="en-US" sz="2400" dirty="0">
                <a:solidFill>
                  <a:srgbClr val="060504"/>
                </a:solidFill>
              </a:rPr>
              <a:t> yang </a:t>
            </a:r>
            <a:r>
              <a:rPr lang="en-US" altLang="en-US" sz="2400" dirty="0" err="1">
                <a:solidFill>
                  <a:srgbClr val="060504"/>
                </a:solidFill>
              </a:rPr>
              <a:t>mengunjungi</a:t>
            </a:r>
            <a:r>
              <a:rPr lang="en-US" altLang="en-US" sz="2400" dirty="0">
                <a:solidFill>
                  <a:srgbClr val="060504"/>
                </a:solidFill>
              </a:rPr>
              <a:t> </a:t>
            </a:r>
            <a:r>
              <a:rPr lang="en-US" altLang="en-US" sz="2400" dirty="0" err="1">
                <a:solidFill>
                  <a:srgbClr val="060504"/>
                </a:solidFill>
              </a:rPr>
              <a:t>setiap</a:t>
            </a:r>
            <a:r>
              <a:rPr lang="en-US" altLang="en-US" sz="2400" dirty="0">
                <a:solidFill>
                  <a:srgbClr val="060504"/>
                </a:solidFill>
              </a:rPr>
              <a:t> </a:t>
            </a:r>
            <a:r>
              <a:rPr lang="en-US" altLang="en-US" sz="2400" dirty="0" err="1">
                <a:solidFill>
                  <a:srgbClr val="060504"/>
                </a:solidFill>
              </a:rPr>
              <a:t>jalan</a:t>
            </a:r>
            <a:r>
              <a:rPr lang="en-US" altLang="en-US" sz="2400" dirty="0">
                <a:solidFill>
                  <a:srgbClr val="060504"/>
                </a:solidFill>
              </a:rPr>
              <a:t> </a:t>
            </a:r>
            <a:r>
              <a:rPr lang="en-US" altLang="en-US" sz="2400" i="1" dirty="0">
                <a:solidFill>
                  <a:srgbClr val="060504"/>
                </a:solidFill>
              </a:rPr>
              <a:t>paling </a:t>
            </a:r>
            <a:r>
              <a:rPr lang="en-US" altLang="en-US" sz="2400" i="1" dirty="0" err="1">
                <a:solidFill>
                  <a:srgbClr val="060504"/>
                </a:solidFill>
              </a:rPr>
              <a:t>sedikit</a:t>
            </a:r>
            <a:r>
              <a:rPr lang="en-US" altLang="en-US" sz="2400" i="1" dirty="0">
                <a:solidFill>
                  <a:srgbClr val="060504"/>
                </a:solidFill>
              </a:rPr>
              <a:t> </a:t>
            </a:r>
            <a:r>
              <a:rPr lang="en-US" altLang="en-US" sz="2400" i="1" dirty="0" err="1">
                <a:solidFill>
                  <a:srgbClr val="060504"/>
                </a:solidFill>
              </a:rPr>
              <a:t>sekali</a:t>
            </a:r>
            <a:r>
              <a:rPr lang="en-US" altLang="en-US" sz="2400" dirty="0">
                <a:solidFill>
                  <a:srgbClr val="060504"/>
                </a:solidFill>
              </a:rPr>
              <a:t> dan </a:t>
            </a:r>
            <a:r>
              <a:rPr lang="en-US" altLang="en-US" sz="2400" dirty="0" err="1">
                <a:solidFill>
                  <a:srgbClr val="060504"/>
                </a:solidFill>
              </a:rPr>
              <a:t>mempunyai</a:t>
            </a:r>
            <a:r>
              <a:rPr lang="en-US" altLang="en-US" sz="2400" dirty="0">
                <a:solidFill>
                  <a:srgbClr val="060504"/>
                </a:solidFill>
              </a:rPr>
              <a:t> </a:t>
            </a:r>
            <a:r>
              <a:rPr lang="en-US" altLang="en-US" sz="2400" i="1" dirty="0" err="1">
                <a:solidFill>
                  <a:srgbClr val="060504"/>
                </a:solidFill>
              </a:rPr>
              <a:t>jarak</a:t>
            </a:r>
            <a:r>
              <a:rPr lang="en-US" altLang="en-US" sz="2400" i="1" dirty="0">
                <a:solidFill>
                  <a:srgbClr val="060504"/>
                </a:solidFill>
              </a:rPr>
              <a:t> </a:t>
            </a:r>
            <a:r>
              <a:rPr lang="en-US" altLang="en-US" sz="2400" i="1" dirty="0" err="1">
                <a:solidFill>
                  <a:srgbClr val="060504"/>
                </a:solidFill>
              </a:rPr>
              <a:t>terpendek</a:t>
            </a:r>
            <a:r>
              <a:rPr lang="en-US" altLang="en-US" sz="2400" dirty="0">
                <a:solidFill>
                  <a:srgbClr val="060504"/>
                </a:solidFill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83855F-8637-E962-D2D5-72BF2D3494F8}"/>
              </a:ext>
            </a:extLst>
          </p:cNvPr>
          <p:cNvSpPr txBox="1"/>
          <p:nvPr/>
        </p:nvSpPr>
        <p:spPr>
          <a:xfrm>
            <a:off x="8664719" y="5220591"/>
            <a:ext cx="1713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bukan</a:t>
            </a:r>
            <a:r>
              <a:rPr lang="en-US" dirty="0"/>
              <a:t> </a:t>
            </a:r>
            <a:r>
              <a:rPr lang="en-US" dirty="0" err="1"/>
              <a:t>graf</a:t>
            </a:r>
            <a:r>
              <a:rPr lang="en-US" dirty="0"/>
              <a:t> Euler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E457A22-23FB-F0DC-BF50-AA9728FA7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M/IF1220 Matematika Diskrit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56B7B7-734B-2FDE-0BDC-76DC5CA4B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4BCF9-A795-414B-A279-9A96D3DBC64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612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ECF06ABD-AE57-423B-8C3B-3EA32A3207B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74762" y="229216"/>
          <a:ext cx="8969962" cy="45654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6158520" imgH="3135240" progId="">
                  <p:embed/>
                </p:oleObj>
              </mc:Choice>
              <mc:Fallback>
                <p:oleObj r:id="rId2" imgW="6158520" imgH="3135240" progId="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ECF06ABD-AE57-423B-8C3B-3EA32A3207B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4762" y="229216"/>
                        <a:ext cx="8969962" cy="45654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EAE79EBB-34CB-4999-8C22-E136D52D8E8A}"/>
              </a:ext>
            </a:extLst>
          </p:cNvPr>
          <p:cNvSpPr/>
          <p:nvPr/>
        </p:nvSpPr>
        <p:spPr>
          <a:xfrm>
            <a:off x="494035" y="4689792"/>
            <a:ext cx="659764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err="1">
                <a:ea typeface="Times New Roman" panose="02020603050405020304" pitchFamily="18" charset="0"/>
              </a:rPr>
              <a:t>Lintasan</a:t>
            </a:r>
            <a:r>
              <a:rPr lang="en-US" sz="2000" dirty="0">
                <a:ea typeface="Times New Roman" panose="02020603050405020304" pitchFamily="18" charset="0"/>
              </a:rPr>
              <a:t> Euler pada </a:t>
            </a:r>
            <a:r>
              <a:rPr lang="en-US" sz="2000" dirty="0" err="1">
                <a:ea typeface="Times New Roman" panose="02020603050405020304" pitchFamily="18" charset="0"/>
              </a:rPr>
              <a:t>graf</a:t>
            </a:r>
            <a:r>
              <a:rPr lang="en-US" sz="2000" dirty="0">
                <a:ea typeface="Times New Roman" panose="02020603050405020304" pitchFamily="18" charset="0"/>
              </a:rPr>
              <a:t> (a) : 3, 1, 2, 3, 4, 1</a:t>
            </a:r>
            <a:endParaRPr lang="en-US" sz="2000" dirty="0">
              <a:effectLst/>
              <a:ea typeface="Times New Roman" panose="02020603050405020304" pitchFamily="18" charset="0"/>
            </a:endParaRPr>
          </a:p>
          <a:p>
            <a:pPr marL="457200" marR="0" indent="-457200" algn="just">
              <a:spcBef>
                <a:spcPts val="0"/>
              </a:spcBef>
              <a:spcAft>
                <a:spcPts val="0"/>
              </a:spcAft>
            </a:pPr>
            <a:r>
              <a:rPr lang="en-US" sz="2000" dirty="0" err="1">
                <a:ea typeface="Times New Roman" panose="02020603050405020304" pitchFamily="18" charset="0"/>
              </a:rPr>
              <a:t>Lintasan</a:t>
            </a:r>
            <a:r>
              <a:rPr lang="en-US" sz="2000" dirty="0">
                <a:ea typeface="Times New Roman" panose="02020603050405020304" pitchFamily="18" charset="0"/>
              </a:rPr>
              <a:t> Euler pada </a:t>
            </a:r>
            <a:r>
              <a:rPr lang="en-US" sz="2000" dirty="0" err="1">
                <a:ea typeface="Times New Roman" panose="02020603050405020304" pitchFamily="18" charset="0"/>
              </a:rPr>
              <a:t>graf</a:t>
            </a:r>
            <a:r>
              <a:rPr lang="en-US" sz="2000" dirty="0">
                <a:ea typeface="Times New Roman" panose="02020603050405020304" pitchFamily="18" charset="0"/>
              </a:rPr>
              <a:t> (b) : 1, 2, 4, 6, 2, 3, 6, 5, 1, 3</a:t>
            </a:r>
            <a:endParaRPr lang="en-US" sz="2000" dirty="0">
              <a:effectLst/>
              <a:ea typeface="Times New Roman" panose="02020603050405020304" pitchFamily="18" charset="0"/>
            </a:endParaRPr>
          </a:p>
          <a:p>
            <a:pPr algn="just"/>
            <a:r>
              <a:rPr lang="pt-BR" sz="2000" dirty="0">
                <a:ea typeface="Times New Roman" panose="02020603050405020304" pitchFamily="18" charset="0"/>
              </a:rPr>
              <a:t>Sirkuit Euler pada graf (c)    : 1, 2, 3, 4, 7, 3, 5, 7, 6, 5, 2, 6, 1</a:t>
            </a:r>
            <a:endParaRPr lang="en-US" sz="2000" dirty="0">
              <a:effectLst/>
              <a:ea typeface="Times New Roman" panose="02020603050405020304" pitchFamily="18" charset="0"/>
            </a:endParaRPr>
          </a:p>
          <a:p>
            <a:pPr algn="just"/>
            <a:r>
              <a:rPr lang="pt-BR" sz="2000" dirty="0">
                <a:ea typeface="Times New Roman" panose="02020603050405020304" pitchFamily="18" charset="0"/>
              </a:rPr>
              <a:t>Sirkuit Euler pada graf (d)    : </a:t>
            </a:r>
            <a:r>
              <a:rPr lang="pt-BR" sz="2000" i="1" dirty="0">
                <a:ea typeface="Times New Roman" panose="02020603050405020304" pitchFamily="18" charset="0"/>
              </a:rPr>
              <a:t>a</a:t>
            </a:r>
            <a:r>
              <a:rPr lang="pt-BR" sz="2000" dirty="0">
                <a:ea typeface="Times New Roman" panose="02020603050405020304" pitchFamily="18" charset="0"/>
              </a:rPr>
              <a:t>, </a:t>
            </a:r>
            <a:r>
              <a:rPr lang="pt-BR" sz="2000" i="1" dirty="0">
                <a:ea typeface="Times New Roman" panose="02020603050405020304" pitchFamily="18" charset="0"/>
              </a:rPr>
              <a:t>c</a:t>
            </a:r>
            <a:r>
              <a:rPr lang="pt-BR" sz="2000" dirty="0">
                <a:ea typeface="Times New Roman" panose="02020603050405020304" pitchFamily="18" charset="0"/>
              </a:rPr>
              <a:t>, </a:t>
            </a:r>
            <a:r>
              <a:rPr lang="pt-BR" sz="2000" i="1" dirty="0">
                <a:ea typeface="Times New Roman" panose="02020603050405020304" pitchFamily="18" charset="0"/>
              </a:rPr>
              <a:t>f</a:t>
            </a:r>
            <a:r>
              <a:rPr lang="pt-BR" sz="2000" dirty="0">
                <a:ea typeface="Times New Roman" panose="02020603050405020304" pitchFamily="18" charset="0"/>
              </a:rPr>
              <a:t>,  </a:t>
            </a:r>
            <a:r>
              <a:rPr lang="pt-BR" sz="2000" i="1" dirty="0">
                <a:ea typeface="Times New Roman" panose="02020603050405020304" pitchFamily="18" charset="0"/>
              </a:rPr>
              <a:t>e</a:t>
            </a:r>
            <a:r>
              <a:rPr lang="pt-BR" sz="2000" dirty="0">
                <a:ea typeface="Times New Roman" panose="02020603050405020304" pitchFamily="18" charset="0"/>
              </a:rPr>
              <a:t>, </a:t>
            </a:r>
            <a:r>
              <a:rPr lang="pt-BR" sz="2000" i="1" dirty="0">
                <a:ea typeface="Times New Roman" panose="02020603050405020304" pitchFamily="18" charset="0"/>
              </a:rPr>
              <a:t>c</a:t>
            </a:r>
            <a:r>
              <a:rPr lang="pt-BR" sz="2000" dirty="0">
                <a:ea typeface="Times New Roman" panose="02020603050405020304" pitchFamily="18" charset="0"/>
              </a:rPr>
              <a:t>, </a:t>
            </a:r>
            <a:r>
              <a:rPr lang="pt-BR" sz="2000" i="1" dirty="0">
                <a:ea typeface="Times New Roman" panose="02020603050405020304" pitchFamily="18" charset="0"/>
              </a:rPr>
              <a:t>b</a:t>
            </a:r>
            <a:r>
              <a:rPr lang="pt-BR" sz="2000" dirty="0">
                <a:ea typeface="Times New Roman" panose="02020603050405020304" pitchFamily="18" charset="0"/>
              </a:rPr>
              <a:t>, </a:t>
            </a:r>
            <a:r>
              <a:rPr lang="pt-BR" sz="2000" i="1" dirty="0">
                <a:ea typeface="Times New Roman" panose="02020603050405020304" pitchFamily="18" charset="0"/>
              </a:rPr>
              <a:t>d</a:t>
            </a:r>
            <a:r>
              <a:rPr lang="pt-BR" sz="2000" dirty="0">
                <a:ea typeface="Times New Roman" panose="02020603050405020304" pitchFamily="18" charset="0"/>
              </a:rPr>
              <a:t>, </a:t>
            </a:r>
            <a:r>
              <a:rPr lang="pt-BR" sz="2000" i="1" dirty="0">
                <a:ea typeface="Times New Roman" panose="02020603050405020304" pitchFamily="18" charset="0"/>
              </a:rPr>
              <a:t>e</a:t>
            </a:r>
            <a:r>
              <a:rPr lang="pt-BR" sz="2000" dirty="0">
                <a:ea typeface="Times New Roman" panose="02020603050405020304" pitchFamily="18" charset="0"/>
              </a:rPr>
              <a:t>, </a:t>
            </a:r>
            <a:r>
              <a:rPr lang="pt-BR" sz="2000" i="1" dirty="0">
                <a:ea typeface="Times New Roman" panose="02020603050405020304" pitchFamily="18" charset="0"/>
              </a:rPr>
              <a:t>a</a:t>
            </a:r>
            <a:r>
              <a:rPr lang="pt-BR" sz="2000" dirty="0">
                <a:ea typeface="Times New Roman" panose="02020603050405020304" pitchFamily="18" charset="0"/>
              </a:rPr>
              <a:t>, </a:t>
            </a:r>
            <a:r>
              <a:rPr lang="pt-BR" sz="2000" i="1" dirty="0">
                <a:ea typeface="Times New Roman" panose="02020603050405020304" pitchFamily="18" charset="0"/>
              </a:rPr>
              <a:t>d</a:t>
            </a:r>
            <a:r>
              <a:rPr lang="pt-BR" sz="2000" dirty="0">
                <a:ea typeface="Times New Roman" panose="02020603050405020304" pitchFamily="18" charset="0"/>
              </a:rPr>
              <a:t>, </a:t>
            </a:r>
            <a:r>
              <a:rPr lang="pt-BR" sz="2000" i="1" dirty="0">
                <a:ea typeface="Times New Roman" panose="02020603050405020304" pitchFamily="18" charset="0"/>
              </a:rPr>
              <a:t>f</a:t>
            </a:r>
            <a:r>
              <a:rPr lang="pt-BR" sz="2000" dirty="0">
                <a:ea typeface="Times New Roman" panose="02020603050405020304" pitchFamily="18" charset="0"/>
              </a:rPr>
              <a:t>, </a:t>
            </a:r>
            <a:r>
              <a:rPr lang="pt-BR" sz="2000" i="1" dirty="0">
                <a:ea typeface="Times New Roman" panose="02020603050405020304" pitchFamily="18" charset="0"/>
              </a:rPr>
              <a:t>b</a:t>
            </a:r>
            <a:r>
              <a:rPr lang="pt-BR" sz="2000" dirty="0">
                <a:ea typeface="Times New Roman" panose="02020603050405020304" pitchFamily="18" charset="0"/>
              </a:rPr>
              <a:t>, </a:t>
            </a:r>
            <a:r>
              <a:rPr lang="pt-BR" sz="2000" i="1" dirty="0">
                <a:ea typeface="Times New Roman" panose="02020603050405020304" pitchFamily="18" charset="0"/>
              </a:rPr>
              <a:t>a</a:t>
            </a:r>
            <a:endParaRPr lang="en-US" sz="2000" dirty="0">
              <a:effectLst/>
              <a:ea typeface="Times New Roman" panose="02020603050405020304" pitchFamily="18" charset="0"/>
            </a:endParaRPr>
          </a:p>
          <a:p>
            <a:pPr algn="just"/>
            <a:r>
              <a:rPr lang="it-IT" sz="2000" dirty="0">
                <a:ea typeface="Times New Roman" panose="02020603050405020304" pitchFamily="18" charset="0"/>
              </a:rPr>
              <a:t>Graf (e) tidak mempunyai lintasan maupun sirkuit Euler</a:t>
            </a:r>
          </a:p>
          <a:p>
            <a:pPr algn="just"/>
            <a:r>
              <a:rPr lang="it-IT" sz="2000" dirty="0">
                <a:effectLst/>
                <a:ea typeface="Times New Roman" panose="02020603050405020304" pitchFamily="18" charset="0"/>
              </a:rPr>
              <a:t>Graf (f) mempunyai lintasan Euler: </a:t>
            </a:r>
            <a:r>
              <a:rPr lang="it-IT" sz="2000" i="1" dirty="0">
                <a:effectLst/>
                <a:ea typeface="Times New Roman" panose="02020603050405020304" pitchFamily="18" charset="0"/>
              </a:rPr>
              <a:t>a</a:t>
            </a:r>
            <a:r>
              <a:rPr lang="it-IT" sz="2000" dirty="0">
                <a:effectLst/>
                <a:ea typeface="Times New Roman" panose="02020603050405020304" pitchFamily="18" charset="0"/>
              </a:rPr>
              <a:t>, </a:t>
            </a:r>
            <a:r>
              <a:rPr lang="it-IT" sz="2000" i="1" dirty="0">
                <a:effectLst/>
                <a:ea typeface="Times New Roman" panose="02020603050405020304" pitchFamily="18" charset="0"/>
              </a:rPr>
              <a:t>c,</a:t>
            </a:r>
            <a:r>
              <a:rPr lang="it-IT" sz="2000" dirty="0">
                <a:effectLst/>
                <a:ea typeface="Times New Roman" panose="02020603050405020304" pitchFamily="18" charset="0"/>
              </a:rPr>
              <a:t> </a:t>
            </a:r>
            <a:r>
              <a:rPr lang="it-IT" sz="2000" i="1" dirty="0">
                <a:effectLst/>
                <a:ea typeface="Times New Roman" panose="02020603050405020304" pitchFamily="18" charset="0"/>
              </a:rPr>
              <a:t>d</a:t>
            </a:r>
            <a:r>
              <a:rPr lang="it-IT" sz="2000" dirty="0">
                <a:effectLst/>
                <a:ea typeface="Times New Roman" panose="02020603050405020304" pitchFamily="18" charset="0"/>
              </a:rPr>
              <a:t>, </a:t>
            </a:r>
            <a:r>
              <a:rPr lang="it-IT" sz="2000" i="1" dirty="0">
                <a:effectLst/>
                <a:ea typeface="Times New Roman" panose="02020603050405020304" pitchFamily="18" charset="0"/>
              </a:rPr>
              <a:t>a</a:t>
            </a:r>
            <a:r>
              <a:rPr lang="it-IT" sz="2000" dirty="0">
                <a:effectLst/>
                <a:ea typeface="Times New Roman" panose="02020603050405020304" pitchFamily="18" charset="0"/>
              </a:rPr>
              <a:t>, </a:t>
            </a:r>
            <a:r>
              <a:rPr lang="it-IT" sz="2000" i="1" dirty="0">
                <a:effectLst/>
                <a:ea typeface="Times New Roman" panose="02020603050405020304" pitchFamily="18" charset="0"/>
              </a:rPr>
              <a:t>b</a:t>
            </a:r>
            <a:r>
              <a:rPr lang="it-IT" sz="2000" dirty="0">
                <a:effectLst/>
                <a:ea typeface="Times New Roman" panose="02020603050405020304" pitchFamily="18" charset="0"/>
              </a:rPr>
              <a:t>, </a:t>
            </a:r>
            <a:r>
              <a:rPr lang="it-IT" sz="2000" i="1" dirty="0">
                <a:effectLst/>
                <a:ea typeface="Times New Roman" panose="02020603050405020304" pitchFamily="18" charset="0"/>
              </a:rPr>
              <a:t>e</a:t>
            </a:r>
            <a:r>
              <a:rPr lang="it-IT" sz="2000" dirty="0">
                <a:effectLst/>
                <a:ea typeface="Times New Roman" panose="02020603050405020304" pitchFamily="18" charset="0"/>
              </a:rPr>
              <a:t>, </a:t>
            </a:r>
            <a:r>
              <a:rPr lang="it-IT" sz="2000" i="1" dirty="0">
                <a:effectLst/>
                <a:ea typeface="Times New Roman" panose="02020603050405020304" pitchFamily="18" charset="0"/>
              </a:rPr>
              <a:t>d</a:t>
            </a:r>
            <a:r>
              <a:rPr lang="it-IT" sz="2000" dirty="0">
                <a:effectLst/>
                <a:ea typeface="Times New Roman" panose="02020603050405020304" pitchFamily="18" charset="0"/>
              </a:rPr>
              <a:t>, </a:t>
            </a:r>
            <a:r>
              <a:rPr lang="it-IT" sz="2000" i="1" dirty="0">
                <a:effectLst/>
                <a:ea typeface="Times New Roman" panose="02020603050405020304" pitchFamily="18" charset="0"/>
              </a:rPr>
              <a:t>b</a:t>
            </a:r>
            <a:endParaRPr lang="en-US" sz="2000" i="1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E1DEE1C-002D-4C9D-A8EA-2484D5583A3A}"/>
              </a:ext>
            </a:extLst>
          </p:cNvPr>
          <p:cNvSpPr/>
          <p:nvPr/>
        </p:nvSpPr>
        <p:spPr>
          <a:xfrm>
            <a:off x="6959600" y="5197623"/>
            <a:ext cx="5080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it-IT" dirty="0">
                <a:solidFill>
                  <a:srgbClr val="FF0000"/>
                </a:solidFill>
                <a:ea typeface="Times New Roman" panose="02020603050405020304" pitchFamily="18" charset="0"/>
              </a:rPr>
              <a:t>(a), (b), dan (f) graf semi-Euler</a:t>
            </a:r>
            <a:endParaRPr lang="en-US" dirty="0">
              <a:solidFill>
                <a:srgbClr val="FF0000"/>
              </a:solidFill>
              <a:effectLst/>
              <a:ea typeface="Times New Roman" panose="02020603050405020304" pitchFamily="18" charset="0"/>
            </a:endParaRPr>
          </a:p>
          <a:p>
            <a:pPr indent="457200" algn="just"/>
            <a:r>
              <a:rPr lang="it-IT" dirty="0">
                <a:solidFill>
                  <a:srgbClr val="FF0000"/>
                </a:solidFill>
                <a:ea typeface="Times New Roman" panose="02020603050405020304" pitchFamily="18" charset="0"/>
              </a:rPr>
              <a:t>(c) dan (d) graf Euler</a:t>
            </a:r>
            <a:endParaRPr lang="en-US" dirty="0">
              <a:solidFill>
                <a:srgbClr val="FF0000"/>
              </a:solidFill>
              <a:effectLst/>
              <a:ea typeface="Times New Roman" panose="02020603050405020304" pitchFamily="18" charset="0"/>
            </a:endParaRPr>
          </a:p>
          <a:p>
            <a:pPr indent="457200" algn="just"/>
            <a:r>
              <a:rPr lang="it-IT" dirty="0">
                <a:solidFill>
                  <a:srgbClr val="FF0000"/>
                </a:solidFill>
                <a:ea typeface="Times New Roman" panose="02020603050405020304" pitchFamily="18" charset="0"/>
              </a:rPr>
              <a:t>(e) bukan graf semi-Euler maupun graf Euler</a:t>
            </a:r>
            <a:endParaRPr lang="en-US" dirty="0">
              <a:solidFill>
                <a:srgbClr val="FF0000"/>
              </a:solidFill>
              <a:effectLst/>
              <a:ea typeface="Times New Roman" panose="02020603050405020304" pitchFamily="18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EF67976-9B3D-4572-B2A0-4CBC60424980}"/>
              </a:ext>
            </a:extLst>
          </p:cNvPr>
          <p:cNvCxnSpPr/>
          <p:nvPr/>
        </p:nvCxnSpPr>
        <p:spPr>
          <a:xfrm flipV="1">
            <a:off x="2377440" y="955040"/>
            <a:ext cx="345440" cy="233680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5B5522A-EF33-44A4-983D-A30681678C69}"/>
              </a:ext>
            </a:extLst>
          </p:cNvPr>
          <p:cNvCxnSpPr>
            <a:cxnSpLocks/>
          </p:cNvCxnSpPr>
          <p:nvPr/>
        </p:nvCxnSpPr>
        <p:spPr>
          <a:xfrm flipH="1">
            <a:off x="2400212" y="468762"/>
            <a:ext cx="511154" cy="0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CF31D37-9993-4596-9E74-4E2DD41E18B0}"/>
              </a:ext>
            </a:extLst>
          </p:cNvPr>
          <p:cNvCxnSpPr>
            <a:cxnSpLocks/>
          </p:cNvCxnSpPr>
          <p:nvPr/>
        </p:nvCxnSpPr>
        <p:spPr>
          <a:xfrm>
            <a:off x="1898706" y="845995"/>
            <a:ext cx="0" cy="467798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7EA2565-DCE9-4766-A80E-7AB7684BE0DE}"/>
              </a:ext>
            </a:extLst>
          </p:cNvPr>
          <p:cNvCxnSpPr>
            <a:cxnSpLocks/>
          </p:cNvCxnSpPr>
          <p:nvPr/>
        </p:nvCxnSpPr>
        <p:spPr>
          <a:xfrm>
            <a:off x="2448385" y="1677450"/>
            <a:ext cx="543736" cy="0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EA26C1B-21D5-40C3-9BCA-B1FB19B62315}"/>
              </a:ext>
            </a:extLst>
          </p:cNvPr>
          <p:cNvCxnSpPr>
            <a:cxnSpLocks/>
          </p:cNvCxnSpPr>
          <p:nvPr/>
        </p:nvCxnSpPr>
        <p:spPr>
          <a:xfrm flipV="1">
            <a:off x="9359814" y="936866"/>
            <a:ext cx="0" cy="335456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5F68F7D-9F19-4BC7-8426-657146943BB4}"/>
              </a:ext>
            </a:extLst>
          </p:cNvPr>
          <p:cNvCxnSpPr>
            <a:cxnSpLocks/>
          </p:cNvCxnSpPr>
          <p:nvPr/>
        </p:nvCxnSpPr>
        <p:spPr>
          <a:xfrm>
            <a:off x="8349944" y="480322"/>
            <a:ext cx="543736" cy="0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922F04A-ABFD-4035-965C-97802DEEB15D}"/>
              </a:ext>
            </a:extLst>
          </p:cNvPr>
          <p:cNvCxnSpPr/>
          <p:nvPr/>
        </p:nvCxnSpPr>
        <p:spPr>
          <a:xfrm flipV="1">
            <a:off x="7354088" y="678486"/>
            <a:ext cx="345440" cy="233680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517A8BD-7F71-4345-AC89-1658FEFDE90D}"/>
              </a:ext>
            </a:extLst>
          </p:cNvPr>
          <p:cNvCxnSpPr>
            <a:cxnSpLocks/>
          </p:cNvCxnSpPr>
          <p:nvPr/>
        </p:nvCxnSpPr>
        <p:spPr>
          <a:xfrm>
            <a:off x="9445122" y="597162"/>
            <a:ext cx="346666" cy="248833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ABE6627-3413-4A09-874C-6053CA7829B3}"/>
              </a:ext>
            </a:extLst>
          </p:cNvPr>
          <p:cNvCxnSpPr>
            <a:cxnSpLocks/>
          </p:cNvCxnSpPr>
          <p:nvPr/>
        </p:nvCxnSpPr>
        <p:spPr>
          <a:xfrm flipH="1">
            <a:off x="9562050" y="1313793"/>
            <a:ext cx="334840" cy="231228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588F3944-D40D-4E25-A2E1-13AB3FE10A66}"/>
              </a:ext>
            </a:extLst>
          </p:cNvPr>
          <p:cNvCxnSpPr>
            <a:cxnSpLocks/>
          </p:cNvCxnSpPr>
          <p:nvPr/>
        </p:nvCxnSpPr>
        <p:spPr>
          <a:xfrm flipV="1">
            <a:off x="3382737" y="955040"/>
            <a:ext cx="0" cy="335456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9494A08A-BA78-4E3E-86BD-2097CC384329}"/>
              </a:ext>
            </a:extLst>
          </p:cNvPr>
          <p:cNvCxnSpPr>
            <a:cxnSpLocks/>
          </p:cNvCxnSpPr>
          <p:nvPr/>
        </p:nvCxnSpPr>
        <p:spPr>
          <a:xfrm flipH="1">
            <a:off x="8699957" y="721578"/>
            <a:ext cx="292229" cy="262694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698537F2-796B-4E24-A7E0-9B0ABA77566D}"/>
              </a:ext>
            </a:extLst>
          </p:cNvPr>
          <p:cNvCxnSpPr>
            <a:cxnSpLocks/>
          </p:cNvCxnSpPr>
          <p:nvPr/>
        </p:nvCxnSpPr>
        <p:spPr>
          <a:xfrm>
            <a:off x="8799886" y="1159138"/>
            <a:ext cx="384600" cy="270269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A0984230-29AE-4E1F-AF37-AF8AA1225229}"/>
              </a:ext>
            </a:extLst>
          </p:cNvPr>
          <p:cNvCxnSpPr>
            <a:cxnSpLocks/>
          </p:cNvCxnSpPr>
          <p:nvPr/>
        </p:nvCxnSpPr>
        <p:spPr>
          <a:xfrm flipH="1">
            <a:off x="8481032" y="1677450"/>
            <a:ext cx="511154" cy="0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783EDEE6-8B25-48E6-AA60-D9E7BABC2C8D}"/>
              </a:ext>
            </a:extLst>
          </p:cNvPr>
          <p:cNvCxnSpPr/>
          <p:nvPr/>
        </p:nvCxnSpPr>
        <p:spPr>
          <a:xfrm flipV="1">
            <a:off x="8058206" y="1188720"/>
            <a:ext cx="345440" cy="233680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73292FD0-2B24-4135-AEF8-A603C89A84AE}"/>
              </a:ext>
            </a:extLst>
          </p:cNvPr>
          <p:cNvCxnSpPr>
            <a:cxnSpLocks/>
          </p:cNvCxnSpPr>
          <p:nvPr/>
        </p:nvCxnSpPr>
        <p:spPr>
          <a:xfrm flipH="1" flipV="1">
            <a:off x="8191610" y="686346"/>
            <a:ext cx="290496" cy="217959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E95D6B6E-5EE1-4D59-93AE-B459418918A3}"/>
              </a:ext>
            </a:extLst>
          </p:cNvPr>
          <p:cNvCxnSpPr>
            <a:cxnSpLocks/>
          </p:cNvCxnSpPr>
          <p:nvPr/>
        </p:nvCxnSpPr>
        <p:spPr>
          <a:xfrm>
            <a:off x="7903266" y="822698"/>
            <a:ext cx="0" cy="467798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7CFCEE1A-315B-4BD5-A70C-6F6AEB6C2838}"/>
              </a:ext>
            </a:extLst>
          </p:cNvPr>
          <p:cNvCxnSpPr>
            <a:cxnSpLocks/>
          </p:cNvCxnSpPr>
          <p:nvPr/>
        </p:nvCxnSpPr>
        <p:spPr>
          <a:xfrm flipH="1" flipV="1">
            <a:off x="7409032" y="1272322"/>
            <a:ext cx="290496" cy="217959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BC2A39-2C62-A8AB-02D5-74B41F1FB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M/IF1220 Matematika Diskrit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E40EBE8-1555-9CF9-B293-1A668412C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4BCF9-A795-414B-A279-9A96D3DBC64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4497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5" name="Slide Number Placeholder 4">
            <a:extLst>
              <a:ext uri="{FF2B5EF4-FFF2-40B4-BE49-F238E27FC236}">
                <a16:creationId xmlns:a16="http://schemas.microsoft.com/office/drawing/2014/main" id="{D3E5A2D3-E6A4-4F21-AF75-0C2D2C830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FAF58430-B1A3-4160-ACFE-6642BE40597B}" type="slidenum">
              <a:rPr lang="en-GB" altLang="en-US" sz="1400"/>
              <a:pPr eaLnBrk="1" hangingPunct="1"/>
              <a:t>30</a:t>
            </a:fld>
            <a:endParaRPr lang="en-GB" altLang="en-US" sz="1400"/>
          </a:p>
        </p:txBody>
      </p:sp>
      <p:pic>
        <p:nvPicPr>
          <p:cNvPr id="120836" name="Picture 4">
            <a:extLst>
              <a:ext uri="{FF2B5EF4-FFF2-40B4-BE49-F238E27FC236}">
                <a16:creationId xmlns:a16="http://schemas.microsoft.com/office/drawing/2014/main" id="{F2509FB9-422F-476F-B14C-D809AF1F20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045" y="3124200"/>
            <a:ext cx="5349875" cy="278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0837" name="Rectangle 8">
            <a:extLst>
              <a:ext uri="{FF2B5EF4-FFF2-40B4-BE49-F238E27FC236}">
                <a16:creationId xmlns:a16="http://schemas.microsoft.com/office/drawing/2014/main" id="{CAA9778A-B05C-4815-9A95-0C9113B75F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133" y="530861"/>
            <a:ext cx="10385107" cy="2419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solidFill>
                  <a:srgbClr val="060504"/>
                </a:solidFill>
                <a:latin typeface="+mn-lt"/>
              </a:rPr>
              <a:t>Oleh </a:t>
            </a:r>
            <a:r>
              <a:rPr lang="en-US" altLang="en-US" sz="2800" dirty="0" err="1">
                <a:solidFill>
                  <a:srgbClr val="060504"/>
                </a:solidFill>
                <a:latin typeface="+mn-lt"/>
              </a:rPr>
              <a:t>karena</a:t>
            </a:r>
            <a:r>
              <a:rPr lang="en-US" altLang="en-US" sz="2800" dirty="0">
                <a:solidFill>
                  <a:srgbClr val="060504"/>
                </a:solidFill>
                <a:latin typeface="+mn-lt"/>
              </a:rPr>
              <a:t> </a:t>
            </a:r>
            <a:r>
              <a:rPr lang="en-US" altLang="en-US" sz="2800" dirty="0" err="1">
                <a:solidFill>
                  <a:srgbClr val="060504"/>
                </a:solidFill>
                <a:latin typeface="+mn-lt"/>
              </a:rPr>
              <a:t>itu</a:t>
            </a:r>
            <a:r>
              <a:rPr lang="en-US" altLang="en-US" sz="2800" dirty="0">
                <a:solidFill>
                  <a:srgbClr val="060504"/>
                </a:solidFill>
                <a:latin typeface="+mn-lt"/>
              </a:rPr>
              <a:t>, </a:t>
            </a:r>
            <a:r>
              <a:rPr lang="en-US" altLang="en-US" sz="2800" dirty="0" err="1">
                <a:solidFill>
                  <a:srgbClr val="060504"/>
                </a:solidFill>
                <a:latin typeface="+mn-lt"/>
              </a:rPr>
              <a:t>persoalan</a:t>
            </a:r>
            <a:r>
              <a:rPr lang="en-US" altLang="en-US" sz="2800" dirty="0">
                <a:solidFill>
                  <a:srgbClr val="060504"/>
                </a:solidFill>
                <a:latin typeface="+mn-lt"/>
              </a:rPr>
              <a:t> </a:t>
            </a:r>
            <a:r>
              <a:rPr lang="en-US" altLang="en-US" sz="2800" dirty="0" err="1">
                <a:solidFill>
                  <a:srgbClr val="060504"/>
                </a:solidFill>
                <a:latin typeface="+mn-lt"/>
              </a:rPr>
              <a:t>tukang</a:t>
            </a:r>
            <a:r>
              <a:rPr lang="en-US" altLang="en-US" sz="2800" dirty="0">
                <a:solidFill>
                  <a:srgbClr val="060504"/>
                </a:solidFill>
                <a:latin typeface="+mn-lt"/>
              </a:rPr>
              <a:t> pos </a:t>
            </a:r>
            <a:r>
              <a:rPr lang="en-US" altLang="en-US" sz="2800" dirty="0" err="1">
                <a:solidFill>
                  <a:srgbClr val="060504"/>
                </a:solidFill>
                <a:latin typeface="+mn-lt"/>
              </a:rPr>
              <a:t>Cina</a:t>
            </a:r>
            <a:r>
              <a:rPr lang="en-US" altLang="en-US" sz="2800" dirty="0">
                <a:solidFill>
                  <a:srgbClr val="060504"/>
                </a:solidFill>
                <a:latin typeface="+mn-lt"/>
              </a:rPr>
              <a:t> </a:t>
            </a:r>
            <a:r>
              <a:rPr lang="en-US" altLang="en-US" sz="2800" dirty="0" err="1">
                <a:solidFill>
                  <a:srgbClr val="060504"/>
                </a:solidFill>
                <a:latin typeface="+mn-lt"/>
              </a:rPr>
              <a:t>menjadi</a:t>
            </a:r>
            <a:r>
              <a:rPr lang="en-US" altLang="en-US" sz="2800" dirty="0">
                <a:solidFill>
                  <a:srgbClr val="060504"/>
                </a:solidFill>
                <a:latin typeface="+mn-lt"/>
              </a:rPr>
              <a:t>: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800" i="1" dirty="0">
              <a:solidFill>
                <a:srgbClr val="060504"/>
              </a:solidFill>
              <a:latin typeface="+mn-lt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800" dirty="0" err="1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Seorang</a:t>
            </a:r>
            <a:r>
              <a:rPr lang="en-US" altLang="en-US" sz="2800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tukang</a:t>
            </a:r>
            <a:r>
              <a:rPr lang="en-US" altLang="en-US" sz="2800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 pos </a:t>
            </a:r>
            <a:r>
              <a:rPr lang="en-US" altLang="en-US" sz="2800" dirty="0" err="1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akan</a:t>
            </a:r>
            <a:r>
              <a:rPr lang="en-US" altLang="en-US" sz="2800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mengantar</a:t>
            </a:r>
            <a:r>
              <a:rPr lang="en-US" altLang="en-US" sz="2800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surat</a:t>
            </a:r>
            <a:r>
              <a:rPr lang="en-US" altLang="en-US" sz="2800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ke</a:t>
            </a:r>
            <a:r>
              <a:rPr lang="en-US" altLang="en-US" sz="2800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alamat-alamat</a:t>
            </a:r>
            <a:r>
              <a:rPr lang="en-US" altLang="en-US" sz="2800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sepanjang</a:t>
            </a:r>
            <a:r>
              <a:rPr lang="en-US" altLang="en-US" sz="2800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jalan</a:t>
            </a:r>
            <a:r>
              <a:rPr lang="en-US" altLang="en-US" sz="2800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 di </a:t>
            </a:r>
            <a:r>
              <a:rPr lang="en-US" altLang="en-US" sz="2800" dirty="0" err="1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suatu</a:t>
            </a:r>
            <a:r>
              <a:rPr lang="en-US" altLang="en-US" sz="2800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daerah</a:t>
            </a:r>
            <a:r>
              <a:rPr lang="en-US" altLang="en-US" sz="2800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. </a:t>
            </a:r>
            <a:r>
              <a:rPr lang="en-US" altLang="en-US" sz="2800" dirty="0" err="1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Bagaimana</a:t>
            </a:r>
            <a:r>
              <a:rPr lang="en-US" altLang="en-US" sz="2800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ia</a:t>
            </a:r>
            <a:r>
              <a:rPr lang="en-US" altLang="en-US" sz="2800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merencanakan</a:t>
            </a:r>
            <a:r>
              <a:rPr lang="en-US" altLang="en-US" sz="2800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rute</a:t>
            </a:r>
            <a:r>
              <a:rPr lang="en-US" altLang="en-US" sz="2800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perjalanannya</a:t>
            </a:r>
            <a:r>
              <a:rPr lang="en-US" altLang="en-US" sz="2800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 yang </a:t>
            </a:r>
            <a:r>
              <a:rPr lang="en-US" altLang="en-US" sz="2800" dirty="0" err="1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mempunyai</a:t>
            </a:r>
            <a:r>
              <a:rPr lang="en-US" altLang="en-US" sz="2800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jarak</a:t>
            </a:r>
            <a:r>
              <a:rPr lang="en-US" altLang="en-US" sz="2800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terpendek</a:t>
            </a:r>
            <a:r>
              <a:rPr lang="en-US" altLang="en-US" sz="2800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supaya</a:t>
            </a:r>
            <a:r>
              <a:rPr lang="en-US" altLang="en-US" sz="2800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ia</a:t>
            </a:r>
            <a:r>
              <a:rPr lang="en-US" altLang="en-US" sz="2800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melewati</a:t>
            </a:r>
            <a:r>
              <a:rPr lang="en-US" altLang="en-US" sz="2800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setiap</a:t>
            </a:r>
            <a:r>
              <a:rPr lang="en-US" altLang="en-US" sz="2800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jalan</a:t>
            </a:r>
            <a:r>
              <a:rPr lang="en-US" altLang="en-US" sz="2800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u="sng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paling </a:t>
            </a:r>
            <a:r>
              <a:rPr lang="en-US" altLang="en-US" sz="2800" u="sng" dirty="0" err="1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sedikit</a:t>
            </a:r>
            <a:r>
              <a:rPr lang="en-US" altLang="en-US" sz="2800" u="sng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u="sng" dirty="0" err="1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sekali</a:t>
            </a:r>
            <a:r>
              <a:rPr lang="en-US" altLang="en-US" sz="2800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 dan </a:t>
            </a:r>
            <a:r>
              <a:rPr lang="en-US" altLang="en-US" sz="2800" dirty="0" err="1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kembali</a:t>
            </a:r>
            <a:r>
              <a:rPr lang="en-US" altLang="en-US" sz="2800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lagi</a:t>
            </a:r>
            <a:r>
              <a:rPr lang="en-US" altLang="en-US" sz="2800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ke</a:t>
            </a:r>
            <a:r>
              <a:rPr lang="en-US" altLang="en-US" sz="2800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tempat</a:t>
            </a:r>
            <a:r>
              <a:rPr lang="en-US" altLang="en-US" sz="2800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awal</a:t>
            </a:r>
            <a:r>
              <a:rPr lang="en-US" altLang="en-US" sz="2800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keberangkatan</a:t>
            </a:r>
            <a:r>
              <a:rPr lang="en-US" altLang="en-US" sz="2800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?</a:t>
            </a:r>
            <a:endParaRPr lang="en-GB" altLang="en-US" sz="28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A000AAB-07C9-92A7-31DB-D115768D95F3}"/>
              </a:ext>
            </a:extLst>
          </p:cNvPr>
          <p:cNvSpPr txBox="1"/>
          <p:nvPr/>
        </p:nvSpPr>
        <p:spPr>
          <a:xfrm>
            <a:off x="1079998" y="6171684"/>
            <a:ext cx="10599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dirty="0" err="1">
                <a:solidFill>
                  <a:srgbClr val="FF0000"/>
                </a:solidFill>
              </a:rPr>
              <a:t>Catatan</a:t>
            </a:r>
            <a:r>
              <a:rPr lang="en-US" dirty="0">
                <a:solidFill>
                  <a:srgbClr val="FF0000"/>
                </a:solidFill>
              </a:rPr>
              <a:t>: </a:t>
            </a:r>
            <a:r>
              <a:rPr lang="en-US" dirty="0" err="1">
                <a:solidFill>
                  <a:srgbClr val="FF0000"/>
                </a:solidFill>
              </a:rPr>
              <a:t>algoritma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penyelesaian</a:t>
            </a:r>
            <a:r>
              <a:rPr lang="en-US" dirty="0">
                <a:solidFill>
                  <a:srgbClr val="FF0000"/>
                </a:solidFill>
              </a:rPr>
              <a:t> Chinese postman problem </a:t>
            </a:r>
            <a:r>
              <a:rPr lang="en-US" dirty="0" err="1">
                <a:solidFill>
                  <a:srgbClr val="FF0000"/>
                </a:solidFill>
              </a:rPr>
              <a:t>tidak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dibahas</a:t>
            </a:r>
            <a:r>
              <a:rPr lang="en-US" dirty="0">
                <a:solidFill>
                  <a:srgbClr val="FF0000"/>
                </a:solidFill>
              </a:rPr>
              <a:t> di </a:t>
            </a:r>
            <a:r>
              <a:rPr lang="en-US" dirty="0" err="1">
                <a:solidFill>
                  <a:srgbClr val="FF0000"/>
                </a:solidFill>
              </a:rPr>
              <a:t>sini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hanya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sebagi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perkenalan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saja</a:t>
            </a:r>
            <a:r>
              <a:rPr lang="en-US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6E3B91-459D-ADAE-533E-2B9644653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M/IF1220 Matematika Diskrit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B3E487-7FE7-BA08-20D3-8BC041DC91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927" y="862445"/>
            <a:ext cx="6179127" cy="4634345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BC10BE9-7826-9C18-036E-38A719B62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M/IF1220 Matematika Diskrit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D2EB2D-BA3A-1757-3731-9ADF1F42C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4BCF9-A795-414B-A279-9A96D3DBC64D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5334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Footer Placeholder 4">
            <a:extLst>
              <a:ext uri="{FF2B5EF4-FFF2-40B4-BE49-F238E27FC236}">
                <a16:creationId xmlns:a16="http://schemas.microsoft.com/office/drawing/2014/main" id="{3C80C857-6676-42C8-AAD6-B06B8FBDE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1400"/>
              <a:t>Rinaldi M/IF1220 Matematika Diskrit</a:t>
            </a:r>
          </a:p>
        </p:txBody>
      </p:sp>
      <p:sp>
        <p:nvSpPr>
          <p:cNvPr id="121859" name="Slide Number Placeholder 5">
            <a:extLst>
              <a:ext uri="{FF2B5EF4-FFF2-40B4-BE49-F238E27FC236}">
                <a16:creationId xmlns:a16="http://schemas.microsoft.com/office/drawing/2014/main" id="{D9AE066A-406B-4CD7-9502-8851EE0E1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C54AABE7-CF6A-4505-8717-5B54C168AD81}" type="slidenum">
              <a:rPr lang="en-GB" altLang="en-US" sz="1400"/>
              <a:pPr eaLnBrk="1" hangingPunct="1"/>
              <a:t>32</a:t>
            </a:fld>
            <a:endParaRPr lang="en-GB" altLang="en-US" sz="1400"/>
          </a:p>
        </p:txBody>
      </p:sp>
      <p:sp>
        <p:nvSpPr>
          <p:cNvPr id="121860" name="Rectangle 2">
            <a:extLst>
              <a:ext uri="{FF2B5EF4-FFF2-40B4-BE49-F238E27FC236}">
                <a16:creationId xmlns:a16="http://schemas.microsoft.com/office/drawing/2014/main" id="{7FD0BE19-C93A-42B3-9674-06FE66B168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16757" y="444500"/>
            <a:ext cx="7772400" cy="685800"/>
          </a:xfrm>
        </p:spPr>
        <p:txBody>
          <a:bodyPr>
            <a:normAutofit fontScale="90000"/>
          </a:bodyPr>
          <a:lstStyle/>
          <a:p>
            <a:r>
              <a:rPr lang="en-US" altLang="en-US" b="1" dirty="0">
                <a:latin typeface="+mn-lt"/>
              </a:rPr>
              <a:t>3. </a:t>
            </a:r>
            <a:r>
              <a:rPr lang="en-US" altLang="en-US" b="1" dirty="0" err="1">
                <a:latin typeface="+mn-lt"/>
              </a:rPr>
              <a:t>Pewarnaan</a:t>
            </a:r>
            <a:r>
              <a:rPr lang="en-US" altLang="en-US" b="1" dirty="0">
                <a:latin typeface="+mn-lt"/>
              </a:rPr>
              <a:t> Graf</a:t>
            </a:r>
            <a:endParaRPr lang="en-GB" altLang="en-US" b="1" dirty="0">
              <a:latin typeface="+mn-lt"/>
            </a:endParaRPr>
          </a:p>
        </p:txBody>
      </p:sp>
      <p:sp>
        <p:nvSpPr>
          <p:cNvPr id="121861" name="Rectangle 3">
            <a:extLst>
              <a:ext uri="{FF2B5EF4-FFF2-40B4-BE49-F238E27FC236}">
                <a16:creationId xmlns:a16="http://schemas.microsoft.com/office/drawing/2014/main" id="{A3F12E4F-1035-490A-87D9-F0A6BB7EA6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12800" y="1428750"/>
            <a:ext cx="10657840" cy="4787900"/>
          </a:xfrm>
        </p:spPr>
        <p:txBody>
          <a:bodyPr/>
          <a:lstStyle/>
          <a:p>
            <a:pPr marL="609600" indent="-609600"/>
            <a:r>
              <a:rPr lang="en-US" altLang="en-US" sz="2400" dirty="0">
                <a:solidFill>
                  <a:srgbClr val="060504"/>
                </a:solidFill>
              </a:rPr>
              <a:t>Ada </a:t>
            </a:r>
            <a:r>
              <a:rPr lang="en-US" altLang="en-US" sz="2400" dirty="0" err="1">
                <a:solidFill>
                  <a:srgbClr val="060504"/>
                </a:solidFill>
              </a:rPr>
              <a:t>dua</a:t>
            </a:r>
            <a:r>
              <a:rPr lang="en-US" altLang="en-US" sz="2400" dirty="0">
                <a:solidFill>
                  <a:srgbClr val="060504"/>
                </a:solidFill>
              </a:rPr>
              <a:t> </a:t>
            </a:r>
            <a:r>
              <a:rPr lang="en-US" altLang="en-US" sz="2400" dirty="0" err="1">
                <a:solidFill>
                  <a:srgbClr val="060504"/>
                </a:solidFill>
              </a:rPr>
              <a:t>macam</a:t>
            </a:r>
            <a:r>
              <a:rPr lang="en-US" altLang="en-US" sz="2400" dirty="0">
                <a:solidFill>
                  <a:srgbClr val="060504"/>
                </a:solidFill>
              </a:rPr>
              <a:t>: </a:t>
            </a:r>
            <a:r>
              <a:rPr lang="en-US" altLang="en-US" sz="2400" dirty="0" err="1">
                <a:solidFill>
                  <a:srgbClr val="060504"/>
                </a:solidFill>
              </a:rPr>
              <a:t>pewarnaan</a:t>
            </a:r>
            <a:r>
              <a:rPr lang="en-US" altLang="en-US" sz="2400" dirty="0">
                <a:solidFill>
                  <a:srgbClr val="060504"/>
                </a:solidFill>
              </a:rPr>
              <a:t> </a:t>
            </a:r>
            <a:r>
              <a:rPr lang="en-US" altLang="en-US" sz="2400" dirty="0" err="1">
                <a:solidFill>
                  <a:srgbClr val="060504"/>
                </a:solidFill>
              </a:rPr>
              <a:t>simpul</a:t>
            </a:r>
            <a:r>
              <a:rPr lang="en-US" altLang="en-US" sz="2400" dirty="0">
                <a:solidFill>
                  <a:srgbClr val="060504"/>
                </a:solidFill>
              </a:rPr>
              <a:t>, dan </a:t>
            </a:r>
            <a:r>
              <a:rPr lang="en-US" altLang="en-US" sz="2400" dirty="0" err="1">
                <a:solidFill>
                  <a:srgbClr val="060504"/>
                </a:solidFill>
              </a:rPr>
              <a:t>pewarnaan</a:t>
            </a:r>
            <a:r>
              <a:rPr lang="en-US" altLang="en-US" sz="2400" dirty="0">
                <a:solidFill>
                  <a:srgbClr val="060504"/>
                </a:solidFill>
              </a:rPr>
              <a:t> </a:t>
            </a:r>
            <a:r>
              <a:rPr lang="en-US" altLang="en-US" sz="2400" dirty="0" err="1">
                <a:solidFill>
                  <a:srgbClr val="060504"/>
                </a:solidFill>
              </a:rPr>
              <a:t>sisi</a:t>
            </a:r>
            <a:endParaRPr lang="en-US" altLang="en-US" sz="2400" dirty="0">
              <a:solidFill>
                <a:srgbClr val="060504"/>
              </a:solidFill>
            </a:endParaRPr>
          </a:p>
          <a:p>
            <a:pPr marL="609600" indent="-609600"/>
            <a:r>
              <a:rPr lang="en-US" altLang="en-US" sz="2400" dirty="0" err="1">
                <a:solidFill>
                  <a:srgbClr val="060504"/>
                </a:solidFill>
              </a:rPr>
              <a:t>Hanya</a:t>
            </a:r>
            <a:r>
              <a:rPr lang="en-US" altLang="en-US" sz="2400" dirty="0">
                <a:solidFill>
                  <a:srgbClr val="060504"/>
                </a:solidFill>
              </a:rPr>
              <a:t> </a:t>
            </a:r>
            <a:r>
              <a:rPr lang="en-US" altLang="en-US" sz="2400" dirty="0" err="1">
                <a:solidFill>
                  <a:srgbClr val="060504"/>
                </a:solidFill>
              </a:rPr>
              <a:t>dibahas</a:t>
            </a:r>
            <a:r>
              <a:rPr lang="en-US" altLang="en-US" sz="2400" dirty="0">
                <a:solidFill>
                  <a:srgbClr val="060504"/>
                </a:solidFill>
              </a:rPr>
              <a:t> </a:t>
            </a:r>
            <a:r>
              <a:rPr lang="en-US" altLang="en-US" sz="2400" dirty="0" err="1">
                <a:solidFill>
                  <a:srgbClr val="060504"/>
                </a:solidFill>
              </a:rPr>
              <a:t>perwarnaan</a:t>
            </a:r>
            <a:r>
              <a:rPr lang="en-US" altLang="en-US" sz="2400" dirty="0">
                <a:solidFill>
                  <a:srgbClr val="060504"/>
                </a:solidFill>
              </a:rPr>
              <a:t> </a:t>
            </a:r>
            <a:r>
              <a:rPr lang="en-US" altLang="en-US" sz="2400" dirty="0" err="1">
                <a:solidFill>
                  <a:srgbClr val="060504"/>
                </a:solidFill>
              </a:rPr>
              <a:t>simpul</a:t>
            </a:r>
            <a:endParaRPr lang="en-US" altLang="en-US" sz="2400" dirty="0">
              <a:solidFill>
                <a:srgbClr val="060504"/>
              </a:solidFill>
            </a:endParaRPr>
          </a:p>
          <a:p>
            <a:pPr marL="609600" indent="-609600"/>
            <a:r>
              <a:rPr lang="en-US" altLang="en-US" sz="2400" dirty="0" err="1">
                <a:solidFill>
                  <a:srgbClr val="060504"/>
                </a:solidFill>
              </a:rPr>
              <a:t>Pewarnaan</a:t>
            </a:r>
            <a:r>
              <a:rPr lang="en-US" altLang="en-US" sz="2400" dirty="0">
                <a:solidFill>
                  <a:srgbClr val="060504"/>
                </a:solidFill>
              </a:rPr>
              <a:t> </a:t>
            </a:r>
            <a:r>
              <a:rPr lang="en-US" altLang="en-US" sz="2400" dirty="0" err="1">
                <a:solidFill>
                  <a:srgbClr val="060504"/>
                </a:solidFill>
              </a:rPr>
              <a:t>simpul</a:t>
            </a:r>
            <a:r>
              <a:rPr lang="en-US" altLang="en-US" sz="2400" dirty="0">
                <a:solidFill>
                  <a:srgbClr val="060504"/>
                </a:solidFill>
              </a:rPr>
              <a:t>: </a:t>
            </a:r>
            <a:r>
              <a:rPr lang="en-US" altLang="en-US" sz="2400" dirty="0" err="1">
                <a:solidFill>
                  <a:srgbClr val="060504"/>
                </a:solidFill>
              </a:rPr>
              <a:t>memberi</a:t>
            </a:r>
            <a:r>
              <a:rPr lang="en-US" altLang="en-US" sz="2400" dirty="0">
                <a:solidFill>
                  <a:srgbClr val="060504"/>
                </a:solidFill>
              </a:rPr>
              <a:t> </a:t>
            </a:r>
            <a:r>
              <a:rPr lang="en-US" altLang="en-US" sz="2400" dirty="0" err="1">
                <a:solidFill>
                  <a:srgbClr val="060504"/>
                </a:solidFill>
              </a:rPr>
              <a:t>warna</a:t>
            </a:r>
            <a:r>
              <a:rPr lang="en-US" altLang="en-US" sz="2400" dirty="0">
                <a:solidFill>
                  <a:srgbClr val="060504"/>
                </a:solidFill>
              </a:rPr>
              <a:t> pada </a:t>
            </a:r>
            <a:r>
              <a:rPr lang="en-US" altLang="en-US" sz="2400" dirty="0" err="1">
                <a:solidFill>
                  <a:srgbClr val="060504"/>
                </a:solidFill>
              </a:rPr>
              <a:t>simpul-simpul</a:t>
            </a:r>
            <a:r>
              <a:rPr lang="en-US" altLang="en-US" sz="2400" dirty="0">
                <a:solidFill>
                  <a:srgbClr val="060504"/>
                </a:solidFill>
              </a:rPr>
              <a:t> </a:t>
            </a:r>
            <a:r>
              <a:rPr lang="en-US" altLang="en-US" sz="2400" dirty="0" err="1">
                <a:solidFill>
                  <a:srgbClr val="060504"/>
                </a:solidFill>
              </a:rPr>
              <a:t>graf</a:t>
            </a:r>
            <a:r>
              <a:rPr lang="en-US" altLang="en-US" sz="2400" dirty="0">
                <a:solidFill>
                  <a:srgbClr val="060504"/>
                </a:solidFill>
              </a:rPr>
              <a:t> </a:t>
            </a:r>
            <a:r>
              <a:rPr lang="en-US" altLang="en-US" sz="2400" dirty="0" err="1">
                <a:solidFill>
                  <a:srgbClr val="060504"/>
                </a:solidFill>
              </a:rPr>
              <a:t>sedemikian</a:t>
            </a:r>
            <a:r>
              <a:rPr lang="en-US" altLang="en-US" sz="2400" dirty="0">
                <a:solidFill>
                  <a:srgbClr val="060504"/>
                </a:solidFill>
              </a:rPr>
              <a:t> </a:t>
            </a:r>
            <a:r>
              <a:rPr lang="en-US" altLang="en-US" sz="2400" dirty="0" err="1">
                <a:solidFill>
                  <a:srgbClr val="060504"/>
                </a:solidFill>
              </a:rPr>
              <a:t>sehingga</a:t>
            </a:r>
            <a:r>
              <a:rPr lang="en-US" altLang="en-US" sz="2400" dirty="0">
                <a:solidFill>
                  <a:srgbClr val="060504"/>
                </a:solidFill>
              </a:rPr>
              <a:t> </a:t>
            </a:r>
            <a:r>
              <a:rPr lang="en-US" altLang="en-US" sz="2400" dirty="0" err="1">
                <a:solidFill>
                  <a:srgbClr val="060504"/>
                </a:solidFill>
              </a:rPr>
              <a:t>dua</a:t>
            </a:r>
            <a:r>
              <a:rPr lang="en-US" altLang="en-US" sz="2400" dirty="0">
                <a:solidFill>
                  <a:srgbClr val="060504"/>
                </a:solidFill>
              </a:rPr>
              <a:t> </a:t>
            </a:r>
            <a:r>
              <a:rPr lang="en-US" altLang="en-US" sz="2400" dirty="0" err="1">
                <a:solidFill>
                  <a:srgbClr val="060504"/>
                </a:solidFill>
              </a:rPr>
              <a:t>simpul</a:t>
            </a:r>
            <a:r>
              <a:rPr lang="en-US" altLang="en-US" sz="2400" dirty="0">
                <a:solidFill>
                  <a:srgbClr val="060504"/>
                </a:solidFill>
              </a:rPr>
              <a:t> </a:t>
            </a:r>
            <a:r>
              <a:rPr lang="en-US" altLang="en-US" sz="2400" dirty="0" err="1">
                <a:solidFill>
                  <a:srgbClr val="060504"/>
                </a:solidFill>
              </a:rPr>
              <a:t>bertetangga</a:t>
            </a:r>
            <a:r>
              <a:rPr lang="en-US" altLang="en-US" sz="2400" dirty="0">
                <a:solidFill>
                  <a:srgbClr val="060504"/>
                </a:solidFill>
              </a:rPr>
              <a:t> </a:t>
            </a:r>
            <a:r>
              <a:rPr lang="en-US" altLang="en-US" sz="2400" dirty="0" err="1">
                <a:solidFill>
                  <a:srgbClr val="060504"/>
                </a:solidFill>
              </a:rPr>
              <a:t>mempunyai</a:t>
            </a:r>
            <a:r>
              <a:rPr lang="en-US" altLang="en-US" sz="2400" dirty="0">
                <a:solidFill>
                  <a:srgbClr val="060504"/>
                </a:solidFill>
              </a:rPr>
              <a:t> </a:t>
            </a:r>
            <a:r>
              <a:rPr lang="en-US" altLang="en-US" sz="2400" dirty="0" err="1">
                <a:solidFill>
                  <a:srgbClr val="060504"/>
                </a:solidFill>
              </a:rPr>
              <a:t>warna</a:t>
            </a:r>
            <a:r>
              <a:rPr lang="en-US" altLang="en-US" sz="2400" dirty="0">
                <a:solidFill>
                  <a:srgbClr val="060504"/>
                </a:solidFill>
              </a:rPr>
              <a:t> </a:t>
            </a:r>
            <a:r>
              <a:rPr lang="en-US" altLang="en-US" sz="2400" dirty="0" err="1">
                <a:solidFill>
                  <a:srgbClr val="060504"/>
                </a:solidFill>
              </a:rPr>
              <a:t>berbeda</a:t>
            </a:r>
            <a:r>
              <a:rPr lang="en-US" altLang="en-US" sz="2400" dirty="0">
                <a:solidFill>
                  <a:srgbClr val="060504"/>
                </a:solidFill>
              </a:rPr>
              <a:t>.</a:t>
            </a:r>
            <a:endParaRPr lang="en-GB" altLang="en-US" sz="2400" dirty="0">
              <a:solidFill>
                <a:srgbClr val="060504"/>
              </a:solidFill>
            </a:endParaRPr>
          </a:p>
        </p:txBody>
      </p:sp>
      <p:pic>
        <p:nvPicPr>
          <p:cNvPr id="121862" name="Picture 5">
            <a:extLst>
              <a:ext uri="{FF2B5EF4-FFF2-40B4-BE49-F238E27FC236}">
                <a16:creationId xmlns:a16="http://schemas.microsoft.com/office/drawing/2014/main" id="{01E0BFFC-73E4-4DB7-BA1F-528FDAD68B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063" y="3571875"/>
            <a:ext cx="3294062" cy="264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1863" name="Picture 6">
            <a:extLst>
              <a:ext uri="{FF2B5EF4-FFF2-40B4-BE49-F238E27FC236}">
                <a16:creationId xmlns:a16="http://schemas.microsoft.com/office/drawing/2014/main" id="{8E8F1369-CBAD-4BA9-A334-E5BD46A6EB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8477" y="3571875"/>
            <a:ext cx="3214687" cy="235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Footer Placeholder 3">
            <a:extLst>
              <a:ext uri="{FF2B5EF4-FFF2-40B4-BE49-F238E27FC236}">
                <a16:creationId xmlns:a16="http://schemas.microsoft.com/office/drawing/2014/main" id="{18ACD54A-9086-4123-84D4-132CEE237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1400"/>
              <a:t>Rinaldi M/IF1220 Matematika Diskrit</a:t>
            </a:r>
          </a:p>
        </p:txBody>
      </p:sp>
      <p:sp>
        <p:nvSpPr>
          <p:cNvPr id="122883" name="Slide Number Placeholder 4">
            <a:extLst>
              <a:ext uri="{FF2B5EF4-FFF2-40B4-BE49-F238E27FC236}">
                <a16:creationId xmlns:a16="http://schemas.microsoft.com/office/drawing/2014/main" id="{4ED40D4C-965B-483A-8514-CCE711823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4766734B-E3B9-400C-804B-4CCE8711737D}" type="slidenum">
              <a:rPr lang="en-GB" altLang="en-US" sz="1400"/>
              <a:pPr eaLnBrk="1" hangingPunct="1"/>
              <a:t>33</a:t>
            </a:fld>
            <a:endParaRPr lang="en-GB" altLang="en-US" sz="1400"/>
          </a:p>
        </p:txBody>
      </p:sp>
      <p:pic>
        <p:nvPicPr>
          <p:cNvPr id="122884" name="Picture 2">
            <a:extLst>
              <a:ext uri="{FF2B5EF4-FFF2-40B4-BE49-F238E27FC236}">
                <a16:creationId xmlns:a16="http://schemas.microsoft.com/office/drawing/2014/main" id="{CA1200C6-E232-480F-8A30-2B5C94DD21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438" y="1000126"/>
            <a:ext cx="4500562" cy="450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Footer Placeholder 4">
            <a:extLst>
              <a:ext uri="{FF2B5EF4-FFF2-40B4-BE49-F238E27FC236}">
                <a16:creationId xmlns:a16="http://schemas.microsoft.com/office/drawing/2014/main" id="{AC6DAA39-7AF4-4FF4-BA34-E8F92CE49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1400"/>
              <a:t>Rinaldi M/IF1220 Matematika Diskrit</a:t>
            </a:r>
          </a:p>
        </p:txBody>
      </p:sp>
      <p:sp>
        <p:nvSpPr>
          <p:cNvPr id="123907" name="Slide Number Placeholder 5">
            <a:extLst>
              <a:ext uri="{FF2B5EF4-FFF2-40B4-BE49-F238E27FC236}">
                <a16:creationId xmlns:a16="http://schemas.microsoft.com/office/drawing/2014/main" id="{10A8D284-56D0-422C-A705-998A4B0DE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CA187EE0-469A-40F4-9B7A-1F68A6591CF8}" type="slidenum">
              <a:rPr lang="en-GB" altLang="en-US" sz="1400"/>
              <a:pPr eaLnBrk="1" hangingPunct="1"/>
              <a:t>34</a:t>
            </a:fld>
            <a:endParaRPr lang="en-GB" altLang="en-US" sz="1400"/>
          </a:p>
        </p:txBody>
      </p:sp>
      <p:sp>
        <p:nvSpPr>
          <p:cNvPr id="123908" name="Rectangle 3">
            <a:extLst>
              <a:ext uri="{FF2B5EF4-FFF2-40B4-BE49-F238E27FC236}">
                <a16:creationId xmlns:a16="http://schemas.microsoft.com/office/drawing/2014/main" id="{7DF64866-1F65-4DA0-91D3-71763BEBFB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36320" y="928688"/>
            <a:ext cx="10317480" cy="5072062"/>
          </a:xfrm>
        </p:spPr>
        <p:txBody>
          <a:bodyPr/>
          <a:lstStyle/>
          <a:p>
            <a:r>
              <a:rPr lang="en-US" altLang="en-US" dirty="0" err="1">
                <a:solidFill>
                  <a:srgbClr val="060504"/>
                </a:solidFill>
              </a:rPr>
              <a:t>Aplikasi</a:t>
            </a:r>
            <a:r>
              <a:rPr lang="en-US" altLang="en-US" dirty="0">
                <a:solidFill>
                  <a:srgbClr val="060504"/>
                </a:solidFill>
              </a:rPr>
              <a:t> </a:t>
            </a:r>
            <a:r>
              <a:rPr lang="en-US" altLang="en-US" dirty="0" err="1">
                <a:solidFill>
                  <a:srgbClr val="060504"/>
                </a:solidFill>
              </a:rPr>
              <a:t>pewarnaan</a:t>
            </a:r>
            <a:r>
              <a:rPr lang="en-US" altLang="en-US" dirty="0">
                <a:solidFill>
                  <a:srgbClr val="060504"/>
                </a:solidFill>
              </a:rPr>
              <a:t> </a:t>
            </a:r>
            <a:r>
              <a:rPr lang="en-US" altLang="en-US" dirty="0" err="1">
                <a:solidFill>
                  <a:srgbClr val="060504"/>
                </a:solidFill>
              </a:rPr>
              <a:t>graf</a:t>
            </a:r>
            <a:r>
              <a:rPr lang="en-US" altLang="en-US" dirty="0">
                <a:solidFill>
                  <a:srgbClr val="060504"/>
                </a:solidFill>
              </a:rPr>
              <a:t>: </a:t>
            </a:r>
            <a:r>
              <a:rPr lang="en-US" altLang="en-US" dirty="0" err="1">
                <a:solidFill>
                  <a:srgbClr val="060504"/>
                </a:solidFill>
              </a:rPr>
              <a:t>mewarnai</a:t>
            </a:r>
            <a:r>
              <a:rPr lang="en-US" altLang="en-US" dirty="0">
                <a:solidFill>
                  <a:srgbClr val="060504"/>
                </a:solidFill>
              </a:rPr>
              <a:t> peta.</a:t>
            </a:r>
          </a:p>
          <a:p>
            <a:endParaRPr lang="en-US" altLang="en-US" dirty="0">
              <a:solidFill>
                <a:srgbClr val="060504"/>
              </a:solidFill>
            </a:endParaRPr>
          </a:p>
          <a:p>
            <a:r>
              <a:rPr lang="en-US" altLang="en-US" dirty="0">
                <a:solidFill>
                  <a:srgbClr val="060504"/>
                </a:solidFill>
              </a:rPr>
              <a:t>Peta </a:t>
            </a:r>
            <a:r>
              <a:rPr lang="en-US" altLang="en-US" dirty="0" err="1">
                <a:solidFill>
                  <a:srgbClr val="060504"/>
                </a:solidFill>
              </a:rPr>
              <a:t>terdiri</a:t>
            </a:r>
            <a:r>
              <a:rPr lang="en-US" altLang="en-US" dirty="0">
                <a:solidFill>
                  <a:srgbClr val="060504"/>
                </a:solidFill>
              </a:rPr>
              <a:t> </a:t>
            </a:r>
            <a:r>
              <a:rPr lang="en-US" altLang="en-US" dirty="0" err="1">
                <a:solidFill>
                  <a:srgbClr val="060504"/>
                </a:solidFill>
              </a:rPr>
              <a:t>atas</a:t>
            </a:r>
            <a:r>
              <a:rPr lang="en-US" altLang="en-US" dirty="0">
                <a:solidFill>
                  <a:srgbClr val="060504"/>
                </a:solidFill>
              </a:rPr>
              <a:t> </a:t>
            </a:r>
            <a:r>
              <a:rPr lang="en-US" altLang="en-US" dirty="0" err="1">
                <a:solidFill>
                  <a:srgbClr val="060504"/>
                </a:solidFill>
              </a:rPr>
              <a:t>sejumlah</a:t>
            </a:r>
            <a:r>
              <a:rPr lang="en-US" altLang="en-US" dirty="0">
                <a:solidFill>
                  <a:srgbClr val="060504"/>
                </a:solidFill>
              </a:rPr>
              <a:t> wilayah.</a:t>
            </a:r>
          </a:p>
          <a:p>
            <a:endParaRPr lang="en-US" altLang="en-US" dirty="0">
              <a:solidFill>
                <a:srgbClr val="060504"/>
              </a:solidFill>
            </a:endParaRPr>
          </a:p>
          <a:p>
            <a:r>
              <a:rPr lang="en-US" altLang="en-US" dirty="0">
                <a:solidFill>
                  <a:srgbClr val="060504"/>
                </a:solidFill>
              </a:rPr>
              <a:t>Wilayah </a:t>
            </a:r>
            <a:r>
              <a:rPr lang="en-US" altLang="en-US" dirty="0" err="1">
                <a:solidFill>
                  <a:srgbClr val="060504"/>
                </a:solidFill>
              </a:rPr>
              <a:t>dapat</a:t>
            </a:r>
            <a:r>
              <a:rPr lang="en-US" altLang="en-US" dirty="0">
                <a:solidFill>
                  <a:srgbClr val="060504"/>
                </a:solidFill>
              </a:rPr>
              <a:t> </a:t>
            </a:r>
            <a:r>
              <a:rPr lang="en-US" altLang="en-US" dirty="0" err="1">
                <a:solidFill>
                  <a:srgbClr val="060504"/>
                </a:solidFill>
              </a:rPr>
              <a:t>menyatakan</a:t>
            </a:r>
            <a:r>
              <a:rPr lang="en-US" altLang="en-US" dirty="0">
                <a:solidFill>
                  <a:srgbClr val="060504"/>
                </a:solidFill>
              </a:rPr>
              <a:t> </a:t>
            </a:r>
            <a:r>
              <a:rPr lang="en-US" altLang="en-US" dirty="0" err="1">
                <a:solidFill>
                  <a:srgbClr val="060504"/>
                </a:solidFill>
              </a:rPr>
              <a:t>kecamatan</a:t>
            </a:r>
            <a:r>
              <a:rPr lang="en-US" altLang="en-US" dirty="0">
                <a:solidFill>
                  <a:srgbClr val="060504"/>
                </a:solidFill>
              </a:rPr>
              <a:t>, </a:t>
            </a:r>
            <a:r>
              <a:rPr lang="en-US" altLang="en-US" dirty="0" err="1">
                <a:solidFill>
                  <a:srgbClr val="060504"/>
                </a:solidFill>
              </a:rPr>
              <a:t>kabupaten</a:t>
            </a:r>
            <a:r>
              <a:rPr lang="en-US" altLang="en-US" dirty="0">
                <a:solidFill>
                  <a:srgbClr val="060504"/>
                </a:solidFill>
              </a:rPr>
              <a:t>, </a:t>
            </a:r>
            <a:r>
              <a:rPr lang="en-US" altLang="en-US" dirty="0" err="1">
                <a:solidFill>
                  <a:srgbClr val="060504"/>
                </a:solidFill>
              </a:rPr>
              <a:t>provinsi</a:t>
            </a:r>
            <a:r>
              <a:rPr lang="en-US" altLang="en-US" dirty="0">
                <a:solidFill>
                  <a:srgbClr val="060504"/>
                </a:solidFill>
              </a:rPr>
              <a:t>, </a:t>
            </a:r>
            <a:r>
              <a:rPr lang="en-US" altLang="en-US" dirty="0" err="1">
                <a:solidFill>
                  <a:srgbClr val="060504"/>
                </a:solidFill>
              </a:rPr>
              <a:t>atau</a:t>
            </a:r>
            <a:r>
              <a:rPr lang="en-US" altLang="en-US" dirty="0">
                <a:solidFill>
                  <a:srgbClr val="060504"/>
                </a:solidFill>
              </a:rPr>
              <a:t> negara.</a:t>
            </a:r>
          </a:p>
          <a:p>
            <a:endParaRPr lang="en-US" altLang="en-US" dirty="0">
              <a:solidFill>
                <a:srgbClr val="060504"/>
              </a:solidFill>
            </a:endParaRPr>
          </a:p>
          <a:p>
            <a:r>
              <a:rPr lang="en-US" altLang="en-US" dirty="0">
                <a:solidFill>
                  <a:srgbClr val="060504"/>
                </a:solidFill>
              </a:rPr>
              <a:t>Peta </a:t>
            </a:r>
            <a:r>
              <a:rPr lang="en-US" altLang="en-US" dirty="0" err="1">
                <a:solidFill>
                  <a:srgbClr val="060504"/>
                </a:solidFill>
              </a:rPr>
              <a:t>diwarnai</a:t>
            </a:r>
            <a:r>
              <a:rPr lang="en-US" altLang="en-US" dirty="0">
                <a:solidFill>
                  <a:srgbClr val="060504"/>
                </a:solidFill>
              </a:rPr>
              <a:t> </a:t>
            </a:r>
            <a:r>
              <a:rPr lang="en-US" altLang="en-US" dirty="0" err="1">
                <a:solidFill>
                  <a:srgbClr val="060504"/>
                </a:solidFill>
              </a:rPr>
              <a:t>sedemikian</a:t>
            </a:r>
            <a:r>
              <a:rPr lang="en-US" altLang="en-US" dirty="0">
                <a:solidFill>
                  <a:srgbClr val="060504"/>
                </a:solidFill>
              </a:rPr>
              <a:t> </a:t>
            </a:r>
            <a:r>
              <a:rPr lang="en-US" altLang="en-US" dirty="0" err="1">
                <a:solidFill>
                  <a:srgbClr val="060504"/>
                </a:solidFill>
              </a:rPr>
              <a:t>sehingga</a:t>
            </a:r>
            <a:r>
              <a:rPr lang="en-US" altLang="en-US" dirty="0">
                <a:solidFill>
                  <a:srgbClr val="060504"/>
                </a:solidFill>
              </a:rPr>
              <a:t> </a:t>
            </a:r>
            <a:r>
              <a:rPr lang="en-US" altLang="en-US" dirty="0" err="1">
                <a:solidFill>
                  <a:srgbClr val="060504"/>
                </a:solidFill>
              </a:rPr>
              <a:t>dua</a:t>
            </a:r>
            <a:r>
              <a:rPr lang="en-US" altLang="en-US" dirty="0">
                <a:solidFill>
                  <a:srgbClr val="060504"/>
                </a:solidFill>
              </a:rPr>
              <a:t> wilayah </a:t>
            </a:r>
            <a:r>
              <a:rPr lang="en-US" altLang="en-US" dirty="0" err="1">
                <a:solidFill>
                  <a:srgbClr val="060504"/>
                </a:solidFill>
              </a:rPr>
              <a:t>bertetangga</a:t>
            </a:r>
            <a:r>
              <a:rPr lang="en-US" altLang="en-US" dirty="0">
                <a:solidFill>
                  <a:srgbClr val="060504"/>
                </a:solidFill>
              </a:rPr>
              <a:t> </a:t>
            </a:r>
            <a:r>
              <a:rPr lang="en-US" altLang="en-US" dirty="0" err="1">
                <a:solidFill>
                  <a:srgbClr val="060504"/>
                </a:solidFill>
              </a:rPr>
              <a:t>mempunyai</a:t>
            </a:r>
            <a:r>
              <a:rPr lang="en-US" altLang="en-US" dirty="0">
                <a:solidFill>
                  <a:srgbClr val="060504"/>
                </a:solidFill>
              </a:rPr>
              <a:t> </a:t>
            </a:r>
            <a:r>
              <a:rPr lang="en-US" altLang="en-US" dirty="0" err="1">
                <a:solidFill>
                  <a:srgbClr val="060504"/>
                </a:solidFill>
              </a:rPr>
              <a:t>warna</a:t>
            </a:r>
            <a:r>
              <a:rPr lang="en-US" altLang="en-US" dirty="0">
                <a:solidFill>
                  <a:srgbClr val="060504"/>
                </a:solidFill>
              </a:rPr>
              <a:t> </a:t>
            </a:r>
            <a:r>
              <a:rPr lang="en-US" altLang="en-US" dirty="0" err="1">
                <a:solidFill>
                  <a:srgbClr val="060504"/>
                </a:solidFill>
              </a:rPr>
              <a:t>berbeda</a:t>
            </a:r>
            <a:r>
              <a:rPr lang="en-US" altLang="en-US" dirty="0">
                <a:solidFill>
                  <a:srgbClr val="060504"/>
                </a:solidFill>
              </a:rPr>
              <a:t>.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dirty="0">
              <a:solidFill>
                <a:srgbClr val="060504"/>
              </a:solidFill>
            </a:endParaRPr>
          </a:p>
          <a:p>
            <a:endParaRPr lang="en-GB" alt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Footer Placeholder 4">
            <a:extLst>
              <a:ext uri="{FF2B5EF4-FFF2-40B4-BE49-F238E27FC236}">
                <a16:creationId xmlns:a16="http://schemas.microsoft.com/office/drawing/2014/main" id="{9300AAA3-E5EE-41E3-88ED-309CF7116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1400"/>
              <a:t>Rinaldi M/IF1220 Matematika Diskrit</a:t>
            </a:r>
          </a:p>
        </p:txBody>
      </p:sp>
      <p:sp>
        <p:nvSpPr>
          <p:cNvPr id="124931" name="Slide Number Placeholder 5">
            <a:extLst>
              <a:ext uri="{FF2B5EF4-FFF2-40B4-BE49-F238E27FC236}">
                <a16:creationId xmlns:a16="http://schemas.microsoft.com/office/drawing/2014/main" id="{40C1BBD9-E5FF-4C4D-91DF-A41B893D2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733EF235-6EB1-4D39-BA0B-163284296E57}" type="slidenum">
              <a:rPr lang="en-GB" altLang="en-US" sz="1400"/>
              <a:pPr eaLnBrk="1" hangingPunct="1"/>
              <a:t>35</a:t>
            </a:fld>
            <a:endParaRPr lang="en-GB" altLang="en-US" sz="1400"/>
          </a:p>
        </p:txBody>
      </p:sp>
      <p:pic>
        <p:nvPicPr>
          <p:cNvPr id="124932" name="Picture 5" descr="map">
            <a:extLst>
              <a:ext uri="{FF2B5EF4-FFF2-40B4-BE49-F238E27FC236}">
                <a16:creationId xmlns:a16="http://schemas.microsoft.com/office/drawing/2014/main" id="{EA226145-32ED-45FE-86CD-C9EAC5F86A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880" y="602518"/>
            <a:ext cx="4572000" cy="5753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Footer Placeholder 4">
            <a:extLst>
              <a:ext uri="{FF2B5EF4-FFF2-40B4-BE49-F238E27FC236}">
                <a16:creationId xmlns:a16="http://schemas.microsoft.com/office/drawing/2014/main" id="{5E2D8B49-E739-433C-895B-BCBBD5384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1400"/>
              <a:t>Rinaldi M/IF1220 Matematika Diskrit</a:t>
            </a:r>
          </a:p>
        </p:txBody>
      </p:sp>
      <p:sp>
        <p:nvSpPr>
          <p:cNvPr id="125955" name="Slide Number Placeholder 5">
            <a:extLst>
              <a:ext uri="{FF2B5EF4-FFF2-40B4-BE49-F238E27FC236}">
                <a16:creationId xmlns:a16="http://schemas.microsoft.com/office/drawing/2014/main" id="{639EB501-3864-4CC8-B380-8452DEC82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4B0FD2B5-EE49-4247-845D-01A57F2C8529}" type="slidenum">
              <a:rPr lang="en-GB" altLang="en-US" sz="1400"/>
              <a:pPr eaLnBrk="1" hangingPunct="1"/>
              <a:t>36</a:t>
            </a:fld>
            <a:endParaRPr lang="en-GB" altLang="en-US" sz="1400"/>
          </a:p>
        </p:txBody>
      </p:sp>
      <p:sp>
        <p:nvSpPr>
          <p:cNvPr id="125956" name="Rectangle 3">
            <a:extLst>
              <a:ext uri="{FF2B5EF4-FFF2-40B4-BE49-F238E27FC236}">
                <a16:creationId xmlns:a16="http://schemas.microsoft.com/office/drawing/2014/main" id="{E2E87A59-9594-488A-B93C-5B11A5CEBE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82320" y="1000760"/>
            <a:ext cx="10749280" cy="5226050"/>
          </a:xfrm>
        </p:spPr>
        <p:txBody>
          <a:bodyPr/>
          <a:lstStyle/>
          <a:p>
            <a:r>
              <a:rPr lang="en-US" altLang="en-US" dirty="0" err="1">
                <a:solidFill>
                  <a:srgbClr val="060504"/>
                </a:solidFill>
              </a:rPr>
              <a:t>Nyatakan</a:t>
            </a:r>
            <a:r>
              <a:rPr lang="en-US" altLang="en-US" dirty="0">
                <a:solidFill>
                  <a:srgbClr val="060504"/>
                </a:solidFill>
              </a:rPr>
              <a:t> wilayah </a:t>
            </a:r>
            <a:r>
              <a:rPr lang="en-US" altLang="en-US" dirty="0" err="1">
                <a:solidFill>
                  <a:srgbClr val="060504"/>
                </a:solidFill>
              </a:rPr>
              <a:t>sebagai</a:t>
            </a:r>
            <a:r>
              <a:rPr lang="en-US" altLang="en-US" dirty="0">
                <a:solidFill>
                  <a:srgbClr val="060504"/>
                </a:solidFill>
              </a:rPr>
              <a:t> </a:t>
            </a:r>
            <a:r>
              <a:rPr lang="en-US" altLang="en-US" dirty="0" err="1">
                <a:solidFill>
                  <a:srgbClr val="060504"/>
                </a:solidFill>
              </a:rPr>
              <a:t>simpul</a:t>
            </a:r>
            <a:r>
              <a:rPr lang="en-US" altLang="en-US" dirty="0">
                <a:solidFill>
                  <a:srgbClr val="060504"/>
                </a:solidFill>
              </a:rPr>
              <a:t>, dan </a:t>
            </a:r>
            <a:r>
              <a:rPr lang="en-US" altLang="en-US" dirty="0" err="1">
                <a:solidFill>
                  <a:srgbClr val="060504"/>
                </a:solidFill>
              </a:rPr>
              <a:t>batas</a:t>
            </a:r>
            <a:r>
              <a:rPr lang="en-US" altLang="en-US" dirty="0">
                <a:solidFill>
                  <a:srgbClr val="060504"/>
                </a:solidFill>
              </a:rPr>
              <a:t> </a:t>
            </a:r>
            <a:r>
              <a:rPr lang="en-US" altLang="en-US" dirty="0" err="1">
                <a:solidFill>
                  <a:srgbClr val="060504"/>
                </a:solidFill>
              </a:rPr>
              <a:t>antar</a:t>
            </a:r>
            <a:r>
              <a:rPr lang="en-US" altLang="en-US" dirty="0">
                <a:solidFill>
                  <a:srgbClr val="060504"/>
                </a:solidFill>
              </a:rPr>
              <a:t> </a:t>
            </a:r>
            <a:r>
              <a:rPr lang="en-US" altLang="en-US" dirty="0" err="1">
                <a:solidFill>
                  <a:srgbClr val="060504"/>
                </a:solidFill>
              </a:rPr>
              <a:t>dua</a:t>
            </a:r>
            <a:r>
              <a:rPr lang="en-US" altLang="en-US" dirty="0">
                <a:solidFill>
                  <a:srgbClr val="060504"/>
                </a:solidFill>
              </a:rPr>
              <a:t> wilayah </a:t>
            </a:r>
            <a:r>
              <a:rPr lang="en-US" altLang="en-US" dirty="0" err="1">
                <a:solidFill>
                  <a:srgbClr val="060504"/>
                </a:solidFill>
              </a:rPr>
              <a:t>bertetangga</a:t>
            </a:r>
            <a:r>
              <a:rPr lang="en-US" altLang="en-US" dirty="0">
                <a:solidFill>
                  <a:srgbClr val="060504"/>
                </a:solidFill>
              </a:rPr>
              <a:t> </a:t>
            </a:r>
            <a:r>
              <a:rPr lang="en-US" altLang="en-US" dirty="0" err="1">
                <a:solidFill>
                  <a:srgbClr val="060504"/>
                </a:solidFill>
              </a:rPr>
              <a:t>sebagai</a:t>
            </a:r>
            <a:r>
              <a:rPr lang="en-US" altLang="en-US" dirty="0">
                <a:solidFill>
                  <a:srgbClr val="060504"/>
                </a:solidFill>
              </a:rPr>
              <a:t> </a:t>
            </a:r>
            <a:r>
              <a:rPr lang="en-US" altLang="en-US" dirty="0" err="1">
                <a:solidFill>
                  <a:srgbClr val="060504"/>
                </a:solidFill>
              </a:rPr>
              <a:t>sisi</a:t>
            </a:r>
            <a:r>
              <a:rPr lang="en-US" altLang="en-US" dirty="0">
                <a:solidFill>
                  <a:srgbClr val="060504"/>
                </a:solidFill>
              </a:rPr>
              <a:t>.</a:t>
            </a:r>
          </a:p>
          <a:p>
            <a:endParaRPr lang="en-US" altLang="en-US" dirty="0">
              <a:solidFill>
                <a:srgbClr val="060504"/>
              </a:solidFill>
            </a:endParaRPr>
          </a:p>
          <a:p>
            <a:r>
              <a:rPr lang="en-US" altLang="en-US" dirty="0" err="1">
                <a:solidFill>
                  <a:srgbClr val="060504"/>
                </a:solidFill>
              </a:rPr>
              <a:t>Mewarnai</a:t>
            </a:r>
            <a:r>
              <a:rPr lang="en-US" altLang="en-US" dirty="0">
                <a:solidFill>
                  <a:srgbClr val="060504"/>
                </a:solidFill>
              </a:rPr>
              <a:t> wilayah pada peta </a:t>
            </a:r>
            <a:r>
              <a:rPr lang="en-US" altLang="en-US" dirty="0" err="1">
                <a:solidFill>
                  <a:srgbClr val="060504"/>
                </a:solidFill>
              </a:rPr>
              <a:t>berarti</a:t>
            </a:r>
            <a:r>
              <a:rPr lang="en-US" altLang="en-US" dirty="0">
                <a:solidFill>
                  <a:srgbClr val="060504"/>
                </a:solidFill>
              </a:rPr>
              <a:t> </a:t>
            </a:r>
            <a:r>
              <a:rPr lang="en-US" altLang="en-US" dirty="0" err="1">
                <a:solidFill>
                  <a:srgbClr val="060504"/>
                </a:solidFill>
              </a:rPr>
              <a:t>mewarnai</a:t>
            </a:r>
            <a:r>
              <a:rPr lang="en-US" altLang="en-US" dirty="0">
                <a:solidFill>
                  <a:srgbClr val="060504"/>
                </a:solidFill>
              </a:rPr>
              <a:t> </a:t>
            </a:r>
            <a:r>
              <a:rPr lang="en-US" altLang="en-US" dirty="0" err="1">
                <a:solidFill>
                  <a:srgbClr val="060504"/>
                </a:solidFill>
              </a:rPr>
              <a:t>simpul</a:t>
            </a:r>
            <a:r>
              <a:rPr lang="en-US" altLang="en-US" dirty="0">
                <a:solidFill>
                  <a:srgbClr val="060504"/>
                </a:solidFill>
              </a:rPr>
              <a:t> pada </a:t>
            </a:r>
            <a:r>
              <a:rPr lang="en-US" altLang="en-US" dirty="0" err="1">
                <a:solidFill>
                  <a:srgbClr val="060504"/>
                </a:solidFill>
              </a:rPr>
              <a:t>graf</a:t>
            </a:r>
            <a:r>
              <a:rPr lang="en-US" altLang="en-US" dirty="0">
                <a:solidFill>
                  <a:srgbClr val="060504"/>
                </a:solidFill>
              </a:rPr>
              <a:t> yang </a:t>
            </a:r>
            <a:r>
              <a:rPr lang="en-US" altLang="en-US" dirty="0" err="1">
                <a:solidFill>
                  <a:srgbClr val="060504"/>
                </a:solidFill>
              </a:rPr>
              <a:t>berkoresponden</a:t>
            </a:r>
            <a:r>
              <a:rPr lang="en-US" altLang="en-US" dirty="0">
                <a:solidFill>
                  <a:srgbClr val="060504"/>
                </a:solidFill>
              </a:rPr>
              <a:t>.</a:t>
            </a:r>
          </a:p>
          <a:p>
            <a:endParaRPr lang="en-US" altLang="en-US" dirty="0">
              <a:solidFill>
                <a:srgbClr val="060504"/>
              </a:solidFill>
            </a:endParaRPr>
          </a:p>
          <a:p>
            <a:r>
              <a:rPr lang="en-US" altLang="en-US" dirty="0" err="1">
                <a:solidFill>
                  <a:srgbClr val="060504"/>
                </a:solidFill>
              </a:rPr>
              <a:t>Setiap</a:t>
            </a:r>
            <a:r>
              <a:rPr lang="en-US" altLang="en-US" dirty="0">
                <a:solidFill>
                  <a:srgbClr val="060504"/>
                </a:solidFill>
              </a:rPr>
              <a:t> wilayah </a:t>
            </a:r>
            <a:r>
              <a:rPr lang="en-US" altLang="en-US" dirty="0" err="1">
                <a:solidFill>
                  <a:srgbClr val="060504"/>
                </a:solidFill>
              </a:rPr>
              <a:t>bertetangga</a:t>
            </a:r>
            <a:r>
              <a:rPr lang="en-US" altLang="en-US" dirty="0">
                <a:solidFill>
                  <a:srgbClr val="060504"/>
                </a:solidFill>
              </a:rPr>
              <a:t> </a:t>
            </a:r>
            <a:r>
              <a:rPr lang="en-US" altLang="en-US" dirty="0" err="1">
                <a:solidFill>
                  <a:srgbClr val="060504"/>
                </a:solidFill>
              </a:rPr>
              <a:t>harus</a:t>
            </a:r>
            <a:r>
              <a:rPr lang="en-US" altLang="en-US" dirty="0">
                <a:solidFill>
                  <a:srgbClr val="060504"/>
                </a:solidFill>
              </a:rPr>
              <a:t> </a:t>
            </a:r>
            <a:r>
              <a:rPr lang="en-US" altLang="en-US" dirty="0" err="1">
                <a:solidFill>
                  <a:srgbClr val="060504"/>
                </a:solidFill>
              </a:rPr>
              <a:t>mempunyai</a:t>
            </a:r>
            <a:r>
              <a:rPr lang="en-US" altLang="en-US" dirty="0">
                <a:solidFill>
                  <a:srgbClr val="060504"/>
                </a:solidFill>
              </a:rPr>
              <a:t> </a:t>
            </a:r>
            <a:r>
              <a:rPr lang="en-US" altLang="en-US" dirty="0" err="1">
                <a:solidFill>
                  <a:srgbClr val="060504"/>
                </a:solidFill>
              </a:rPr>
              <a:t>warna</a:t>
            </a:r>
            <a:r>
              <a:rPr lang="en-US" altLang="en-US" dirty="0">
                <a:solidFill>
                  <a:srgbClr val="060504"/>
                </a:solidFill>
              </a:rPr>
              <a:t> </a:t>
            </a:r>
            <a:r>
              <a:rPr lang="en-US" altLang="en-US" dirty="0" err="1">
                <a:solidFill>
                  <a:srgbClr val="060504"/>
                </a:solidFill>
              </a:rPr>
              <a:t>berbeda</a:t>
            </a:r>
            <a:r>
              <a:rPr lang="en-US" altLang="en-US" dirty="0">
                <a:solidFill>
                  <a:srgbClr val="060504"/>
                </a:solidFill>
              </a:rPr>
              <a:t> </a:t>
            </a:r>
            <a:r>
              <a:rPr lang="en-US" altLang="en-US" dirty="0">
                <a:solidFill>
                  <a:srgbClr val="060504"/>
                </a:solidFill>
                <a:sym typeface="Wingdings" panose="05000000000000000000" pitchFamily="2" charset="2"/>
              </a:rPr>
              <a:t> </a:t>
            </a:r>
            <a:r>
              <a:rPr lang="en-US" altLang="en-US" dirty="0" err="1">
                <a:solidFill>
                  <a:srgbClr val="060504"/>
                </a:solidFill>
                <a:sym typeface="Wingdings" panose="05000000000000000000" pitchFamily="2" charset="2"/>
              </a:rPr>
              <a:t>warna</a:t>
            </a:r>
            <a:r>
              <a:rPr lang="en-US" altLang="en-US" dirty="0">
                <a:solidFill>
                  <a:srgbClr val="060504"/>
                </a:solidFill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solidFill>
                  <a:srgbClr val="060504"/>
                </a:solidFill>
                <a:sym typeface="Wingdings" panose="05000000000000000000" pitchFamily="2" charset="2"/>
              </a:rPr>
              <a:t>setiap</a:t>
            </a:r>
            <a:r>
              <a:rPr lang="en-US" altLang="en-US" dirty="0">
                <a:solidFill>
                  <a:srgbClr val="060504"/>
                </a:solidFill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solidFill>
                  <a:srgbClr val="060504"/>
                </a:solidFill>
                <a:sym typeface="Wingdings" panose="05000000000000000000" pitchFamily="2" charset="2"/>
              </a:rPr>
              <a:t>simpul</a:t>
            </a:r>
            <a:r>
              <a:rPr lang="en-US" altLang="en-US" dirty="0">
                <a:solidFill>
                  <a:srgbClr val="060504"/>
                </a:solidFill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solidFill>
                  <a:srgbClr val="060504"/>
                </a:solidFill>
                <a:sym typeface="Wingdings" panose="05000000000000000000" pitchFamily="2" charset="2"/>
              </a:rPr>
              <a:t>harus</a:t>
            </a:r>
            <a:r>
              <a:rPr lang="en-US" altLang="en-US" dirty="0">
                <a:solidFill>
                  <a:srgbClr val="060504"/>
                </a:solidFill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solidFill>
                  <a:srgbClr val="060504"/>
                </a:solidFill>
                <a:sym typeface="Wingdings" panose="05000000000000000000" pitchFamily="2" charset="2"/>
              </a:rPr>
              <a:t>berbeda</a:t>
            </a:r>
            <a:r>
              <a:rPr lang="en-US" altLang="en-US" dirty="0">
                <a:solidFill>
                  <a:srgbClr val="060504"/>
                </a:solidFill>
                <a:sym typeface="Wingdings" panose="05000000000000000000" pitchFamily="2" charset="2"/>
              </a:rPr>
              <a:t>.</a:t>
            </a:r>
            <a:endParaRPr lang="en-GB" altLang="en-US" dirty="0">
              <a:solidFill>
                <a:srgbClr val="060504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Footer Placeholder 4">
            <a:extLst>
              <a:ext uri="{FF2B5EF4-FFF2-40B4-BE49-F238E27FC236}">
                <a16:creationId xmlns:a16="http://schemas.microsoft.com/office/drawing/2014/main" id="{353E59A3-0286-4C04-9194-923B8FB23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1400"/>
              <a:t>Rinaldi M/IF1220 Matematika Diskrit</a:t>
            </a:r>
          </a:p>
        </p:txBody>
      </p:sp>
      <p:sp>
        <p:nvSpPr>
          <p:cNvPr id="73732" name="Slide Number Placeholder 5">
            <a:extLst>
              <a:ext uri="{FF2B5EF4-FFF2-40B4-BE49-F238E27FC236}">
                <a16:creationId xmlns:a16="http://schemas.microsoft.com/office/drawing/2014/main" id="{BEED0C73-DBC2-4BA6-904A-36EF5CA71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5E07BA46-A862-40EB-BEF2-9F8297BE709F}" type="slidenum">
              <a:rPr lang="en-GB" altLang="en-US" sz="1400"/>
              <a:pPr eaLnBrk="1" hangingPunct="1"/>
              <a:t>37</a:t>
            </a:fld>
            <a:endParaRPr lang="en-GB" altLang="en-US" sz="1400"/>
          </a:p>
        </p:txBody>
      </p:sp>
      <p:sp>
        <p:nvSpPr>
          <p:cNvPr id="73733" name="Rectangle 7">
            <a:extLst>
              <a:ext uri="{FF2B5EF4-FFF2-40B4-BE49-F238E27FC236}">
                <a16:creationId xmlns:a16="http://schemas.microsoft.com/office/drawing/2014/main" id="{BC61B967-94ED-40EB-82B7-9B883A695B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1913" y="2062164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73730" name="Object 2">
            <a:extLst>
              <a:ext uri="{FF2B5EF4-FFF2-40B4-BE49-F238E27FC236}">
                <a16:creationId xmlns:a16="http://schemas.microsoft.com/office/drawing/2014/main" id="{8356B7BA-E4AA-431F-B446-C94B8E9FD9B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0224906"/>
              </p:ext>
            </p:extLst>
          </p:nvPr>
        </p:nvGraphicFramePr>
        <p:xfrm>
          <a:off x="2184400" y="322760"/>
          <a:ext cx="7162800" cy="440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6646680" imgH="4081320" progId="Visio.Drawing.5">
                  <p:embed/>
                </p:oleObj>
              </mc:Choice>
              <mc:Fallback>
                <p:oleObj r:id="rId2" imgW="6646680" imgH="4081320" progId="Visio.Drawing.5">
                  <p:embed/>
                  <p:pic>
                    <p:nvPicPr>
                      <p:cNvPr id="73730" name="Object 2">
                        <a:extLst>
                          <a:ext uri="{FF2B5EF4-FFF2-40B4-BE49-F238E27FC236}">
                            <a16:creationId xmlns:a16="http://schemas.microsoft.com/office/drawing/2014/main" id="{8356B7BA-E4AA-431F-B446-C94B8E9FD9B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4400" y="322760"/>
                        <a:ext cx="7162800" cy="4402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734" name="Rectangle 8">
            <a:extLst>
              <a:ext uri="{FF2B5EF4-FFF2-40B4-BE49-F238E27FC236}">
                <a16:creationId xmlns:a16="http://schemas.microsoft.com/office/drawing/2014/main" id="{0B0D10E1-EBD2-4044-9CBF-C9076A4B02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4883897"/>
            <a:ext cx="89916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n-US" altLang="en-US" sz="800" b="1" dirty="0">
                <a:ea typeface="Arial Unicode MS" pitchFamily="34" charset="-128"/>
              </a:rPr>
              <a:t>	                     </a:t>
            </a:r>
            <a:r>
              <a:rPr lang="en-US" altLang="en-US" sz="1600" b="1" dirty="0">
                <a:solidFill>
                  <a:srgbClr val="060504"/>
                </a:solidFill>
                <a:ea typeface="Arial Unicode MS" pitchFamily="34" charset="-128"/>
              </a:rPr>
              <a:t>Gambar 8.72</a:t>
            </a:r>
            <a:r>
              <a:rPr lang="en-US" altLang="en-US" sz="1600" dirty="0">
                <a:solidFill>
                  <a:srgbClr val="060504"/>
                </a:solidFill>
                <a:ea typeface="Arial Unicode MS" pitchFamily="34" charset="-128"/>
              </a:rPr>
              <a:t>      (a)  Peta</a:t>
            </a:r>
            <a:endParaRPr lang="en-US" altLang="en-US" sz="1600" dirty="0">
              <a:solidFill>
                <a:srgbClr val="060504"/>
              </a:solidFill>
              <a:cs typeface="Times New Roman" panose="02020603050405020304" pitchFamily="18" charset="0"/>
            </a:endParaRPr>
          </a:p>
          <a:p>
            <a:r>
              <a:rPr lang="en-US" altLang="en-US" sz="1600" dirty="0">
                <a:solidFill>
                  <a:srgbClr val="060504"/>
                </a:solidFill>
                <a:ea typeface="Arial Unicode MS" pitchFamily="34" charset="-128"/>
              </a:rPr>
              <a:t>			   (b) Peta dan </a:t>
            </a:r>
            <a:r>
              <a:rPr lang="en-US" altLang="en-US" sz="1600" dirty="0" err="1">
                <a:solidFill>
                  <a:srgbClr val="060504"/>
                </a:solidFill>
                <a:ea typeface="Arial Unicode MS" pitchFamily="34" charset="-128"/>
              </a:rPr>
              <a:t>graf</a:t>
            </a:r>
            <a:r>
              <a:rPr lang="en-US" altLang="en-US" sz="1600" dirty="0">
                <a:solidFill>
                  <a:srgbClr val="060504"/>
                </a:solidFill>
                <a:ea typeface="Arial Unicode MS" pitchFamily="34" charset="-128"/>
              </a:rPr>
              <a:t> yang </a:t>
            </a:r>
            <a:r>
              <a:rPr lang="en-US" altLang="en-US" sz="1600" dirty="0" err="1">
                <a:solidFill>
                  <a:srgbClr val="060504"/>
                </a:solidFill>
                <a:ea typeface="Arial Unicode MS" pitchFamily="34" charset="-128"/>
              </a:rPr>
              <a:t>merepresentasikannya</a:t>
            </a:r>
            <a:r>
              <a:rPr lang="en-US" altLang="en-US" sz="1600" dirty="0">
                <a:solidFill>
                  <a:srgbClr val="060504"/>
                </a:solidFill>
                <a:ea typeface="Arial Unicode MS" pitchFamily="34" charset="-128"/>
              </a:rPr>
              <a:t>, </a:t>
            </a:r>
            <a:endParaRPr lang="en-US" altLang="en-US" sz="1600" dirty="0">
              <a:solidFill>
                <a:srgbClr val="060504"/>
              </a:solidFill>
              <a:cs typeface="Times New Roman" panose="02020603050405020304" pitchFamily="18" charset="0"/>
            </a:endParaRPr>
          </a:p>
          <a:p>
            <a:pPr algn="just"/>
            <a:r>
              <a:rPr lang="en-US" altLang="en-US" sz="1600" dirty="0">
                <a:solidFill>
                  <a:srgbClr val="060504"/>
                </a:solidFill>
                <a:ea typeface="Arial Unicode MS" pitchFamily="34" charset="-128"/>
              </a:rPr>
              <a:t>			   (c)  Graf yang </a:t>
            </a:r>
            <a:r>
              <a:rPr lang="en-US" altLang="en-US" sz="1600" dirty="0" err="1">
                <a:solidFill>
                  <a:srgbClr val="060504"/>
                </a:solidFill>
                <a:ea typeface="Arial Unicode MS" pitchFamily="34" charset="-128"/>
              </a:rPr>
              <a:t>merepresentasikan</a:t>
            </a:r>
            <a:r>
              <a:rPr lang="en-US" altLang="en-US" sz="1600" dirty="0">
                <a:solidFill>
                  <a:srgbClr val="060504"/>
                </a:solidFill>
                <a:ea typeface="Arial Unicode MS" pitchFamily="34" charset="-128"/>
              </a:rPr>
              <a:t> peta,</a:t>
            </a:r>
            <a:endParaRPr lang="en-US" altLang="en-US" sz="1600" dirty="0">
              <a:solidFill>
                <a:srgbClr val="060504"/>
              </a:solidFill>
              <a:cs typeface="Times New Roman" panose="02020603050405020304" pitchFamily="18" charset="0"/>
            </a:endParaRPr>
          </a:p>
          <a:p>
            <a:pPr algn="just"/>
            <a:r>
              <a:rPr lang="en-US" altLang="en-US" sz="1600" dirty="0">
                <a:solidFill>
                  <a:srgbClr val="060504"/>
                </a:solidFill>
                <a:ea typeface="Arial Unicode MS" pitchFamily="34" charset="-128"/>
              </a:rPr>
              <a:t>			   (d)  </a:t>
            </a:r>
            <a:r>
              <a:rPr lang="en-US" altLang="en-US" sz="1600" dirty="0" err="1">
                <a:solidFill>
                  <a:srgbClr val="060504"/>
                </a:solidFill>
                <a:ea typeface="Arial Unicode MS" pitchFamily="34" charset="-128"/>
              </a:rPr>
              <a:t>Pewarnaan</a:t>
            </a:r>
            <a:r>
              <a:rPr lang="en-US" altLang="en-US" sz="1600" dirty="0">
                <a:solidFill>
                  <a:srgbClr val="060504"/>
                </a:solidFill>
                <a:ea typeface="Arial Unicode MS" pitchFamily="34" charset="-128"/>
              </a:rPr>
              <a:t> </a:t>
            </a:r>
            <a:r>
              <a:rPr lang="en-US" altLang="en-US" sz="1600" dirty="0" err="1">
                <a:solidFill>
                  <a:srgbClr val="060504"/>
                </a:solidFill>
                <a:ea typeface="Arial Unicode MS" pitchFamily="34" charset="-128"/>
              </a:rPr>
              <a:t>simpul</a:t>
            </a:r>
            <a:r>
              <a:rPr lang="en-US" altLang="en-US" sz="1600" dirty="0">
                <a:solidFill>
                  <a:srgbClr val="060504"/>
                </a:solidFill>
                <a:ea typeface="Arial Unicode MS" pitchFamily="34" charset="-128"/>
              </a:rPr>
              <a:t>, </a:t>
            </a:r>
            <a:r>
              <a:rPr lang="en-US" altLang="en-US" sz="1600" dirty="0" err="1">
                <a:solidFill>
                  <a:srgbClr val="060504"/>
                </a:solidFill>
                <a:ea typeface="Arial Unicode MS" pitchFamily="34" charset="-128"/>
              </a:rPr>
              <a:t>setiap</a:t>
            </a:r>
            <a:r>
              <a:rPr lang="en-US" altLang="en-US" sz="1600" dirty="0">
                <a:solidFill>
                  <a:srgbClr val="060504"/>
                </a:solidFill>
                <a:ea typeface="Arial Unicode MS" pitchFamily="34" charset="-128"/>
              </a:rPr>
              <a:t> </a:t>
            </a:r>
            <a:r>
              <a:rPr lang="en-US" altLang="en-US" sz="1600" dirty="0" err="1">
                <a:solidFill>
                  <a:srgbClr val="060504"/>
                </a:solidFill>
                <a:ea typeface="Arial Unicode MS" pitchFamily="34" charset="-128"/>
              </a:rPr>
              <a:t>simpul</a:t>
            </a:r>
            <a:r>
              <a:rPr lang="en-US" altLang="en-US" sz="1600" dirty="0">
                <a:solidFill>
                  <a:srgbClr val="060504"/>
                </a:solidFill>
                <a:ea typeface="Arial Unicode MS" pitchFamily="34" charset="-128"/>
              </a:rPr>
              <a:t> </a:t>
            </a:r>
            <a:r>
              <a:rPr lang="en-US" altLang="en-US" sz="1600" dirty="0" err="1">
                <a:solidFill>
                  <a:srgbClr val="060504"/>
                </a:solidFill>
                <a:ea typeface="Arial Unicode MS" pitchFamily="34" charset="-128"/>
              </a:rPr>
              <a:t>mempunai</a:t>
            </a:r>
            <a:r>
              <a:rPr lang="en-US" altLang="en-US" sz="1600" dirty="0">
                <a:solidFill>
                  <a:srgbClr val="060504"/>
                </a:solidFill>
                <a:ea typeface="Arial Unicode MS" pitchFamily="34" charset="-128"/>
              </a:rPr>
              <a:t> </a:t>
            </a:r>
            <a:r>
              <a:rPr lang="en-US" altLang="en-US" sz="1600" dirty="0" err="1">
                <a:solidFill>
                  <a:srgbClr val="060504"/>
                </a:solidFill>
                <a:ea typeface="Arial Unicode MS" pitchFamily="34" charset="-128"/>
              </a:rPr>
              <a:t>warna</a:t>
            </a:r>
            <a:r>
              <a:rPr lang="en-US" altLang="en-US" sz="1600" dirty="0">
                <a:solidFill>
                  <a:srgbClr val="060504"/>
                </a:solidFill>
                <a:ea typeface="Arial Unicode MS" pitchFamily="34" charset="-128"/>
              </a:rPr>
              <a:t> </a:t>
            </a:r>
            <a:r>
              <a:rPr lang="en-US" altLang="en-US" sz="1600" dirty="0" err="1">
                <a:solidFill>
                  <a:srgbClr val="060504"/>
                </a:solidFill>
                <a:ea typeface="Arial Unicode MS" pitchFamily="34" charset="-128"/>
              </a:rPr>
              <a:t>berbeda</a:t>
            </a:r>
            <a:r>
              <a:rPr lang="en-US" altLang="en-US" sz="1600" dirty="0">
                <a:solidFill>
                  <a:srgbClr val="060504"/>
                </a:solidFill>
                <a:ea typeface="Arial Unicode MS" pitchFamily="34" charset="-128"/>
              </a:rPr>
              <a:t>, </a:t>
            </a:r>
            <a:endParaRPr lang="en-US" altLang="en-US" sz="1600" dirty="0">
              <a:solidFill>
                <a:srgbClr val="060504"/>
              </a:solidFill>
              <a:cs typeface="Times New Roman" panose="02020603050405020304" pitchFamily="18" charset="0"/>
            </a:endParaRPr>
          </a:p>
          <a:p>
            <a:pPr algn="just"/>
            <a:r>
              <a:rPr lang="en-US" altLang="en-US" sz="1600" dirty="0">
                <a:solidFill>
                  <a:srgbClr val="060504"/>
                </a:solidFill>
                <a:ea typeface="Arial Unicode MS" pitchFamily="34" charset="-128"/>
              </a:rPr>
              <a:t>			   (e)  </a:t>
            </a:r>
            <a:r>
              <a:rPr lang="en-US" altLang="en-US" sz="1600" dirty="0" err="1">
                <a:solidFill>
                  <a:srgbClr val="060504"/>
                </a:solidFill>
                <a:ea typeface="Arial Unicode MS" pitchFamily="34" charset="-128"/>
              </a:rPr>
              <a:t>Empat</a:t>
            </a:r>
            <a:r>
              <a:rPr lang="en-US" altLang="en-US" sz="1600" dirty="0">
                <a:solidFill>
                  <a:srgbClr val="060504"/>
                </a:solidFill>
                <a:ea typeface="Arial Unicode MS" pitchFamily="34" charset="-128"/>
              </a:rPr>
              <a:t> </a:t>
            </a:r>
            <a:r>
              <a:rPr lang="en-US" altLang="en-US" sz="1600" dirty="0" err="1">
                <a:solidFill>
                  <a:srgbClr val="060504"/>
                </a:solidFill>
                <a:ea typeface="Arial Unicode MS" pitchFamily="34" charset="-128"/>
              </a:rPr>
              <a:t>warna</a:t>
            </a:r>
            <a:r>
              <a:rPr lang="en-US" altLang="en-US" sz="1600" dirty="0">
                <a:solidFill>
                  <a:srgbClr val="060504"/>
                </a:solidFill>
                <a:ea typeface="Arial Unicode MS" pitchFamily="34" charset="-128"/>
              </a:rPr>
              <a:t> </a:t>
            </a:r>
            <a:r>
              <a:rPr lang="en-US" altLang="en-US" sz="1600" dirty="0" err="1">
                <a:solidFill>
                  <a:srgbClr val="060504"/>
                </a:solidFill>
                <a:ea typeface="Arial Unicode MS" pitchFamily="34" charset="-128"/>
              </a:rPr>
              <a:t>sudah</a:t>
            </a:r>
            <a:r>
              <a:rPr lang="en-US" altLang="en-US" sz="1600" dirty="0">
                <a:solidFill>
                  <a:srgbClr val="060504"/>
                </a:solidFill>
                <a:ea typeface="Arial Unicode MS" pitchFamily="34" charset="-128"/>
              </a:rPr>
              <a:t> </a:t>
            </a:r>
            <a:r>
              <a:rPr lang="en-US" altLang="en-US" sz="1600" dirty="0" err="1">
                <a:solidFill>
                  <a:srgbClr val="060504"/>
                </a:solidFill>
                <a:ea typeface="Arial Unicode MS" pitchFamily="34" charset="-128"/>
              </a:rPr>
              <a:t>cukup</a:t>
            </a:r>
            <a:r>
              <a:rPr lang="en-US" altLang="en-US" sz="1600" dirty="0">
                <a:solidFill>
                  <a:srgbClr val="060504"/>
                </a:solidFill>
                <a:ea typeface="Arial Unicode MS" pitchFamily="34" charset="-128"/>
              </a:rPr>
              <a:t> </a:t>
            </a:r>
            <a:r>
              <a:rPr lang="en-US" altLang="en-US" sz="1600" dirty="0" err="1">
                <a:solidFill>
                  <a:srgbClr val="060504"/>
                </a:solidFill>
                <a:ea typeface="Arial Unicode MS" pitchFamily="34" charset="-128"/>
              </a:rPr>
              <a:t>untuk</a:t>
            </a:r>
            <a:r>
              <a:rPr lang="en-US" altLang="en-US" sz="1600" dirty="0">
                <a:solidFill>
                  <a:srgbClr val="060504"/>
                </a:solidFill>
                <a:ea typeface="Arial Unicode MS" pitchFamily="34" charset="-128"/>
              </a:rPr>
              <a:t> </a:t>
            </a:r>
            <a:r>
              <a:rPr lang="en-US" altLang="en-US" sz="1600" dirty="0" err="1">
                <a:solidFill>
                  <a:srgbClr val="060504"/>
                </a:solidFill>
                <a:ea typeface="Arial Unicode MS" pitchFamily="34" charset="-128"/>
              </a:rPr>
              <a:t>mewarnai</a:t>
            </a:r>
            <a:r>
              <a:rPr lang="en-US" altLang="en-US" sz="1600" dirty="0">
                <a:solidFill>
                  <a:srgbClr val="060504"/>
                </a:solidFill>
                <a:ea typeface="Arial Unicode MS" pitchFamily="34" charset="-128"/>
              </a:rPr>
              <a:t> 8 </a:t>
            </a:r>
            <a:r>
              <a:rPr lang="en-US" altLang="en-US" sz="1600" dirty="0" err="1">
                <a:solidFill>
                  <a:srgbClr val="060504"/>
                </a:solidFill>
                <a:ea typeface="Arial Unicode MS" pitchFamily="34" charset="-128"/>
              </a:rPr>
              <a:t>simpul</a:t>
            </a:r>
            <a:endParaRPr lang="en-US" altLang="en-US" sz="1600" dirty="0">
              <a:solidFill>
                <a:srgbClr val="060504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Footer Placeholder 4">
            <a:extLst>
              <a:ext uri="{FF2B5EF4-FFF2-40B4-BE49-F238E27FC236}">
                <a16:creationId xmlns:a16="http://schemas.microsoft.com/office/drawing/2014/main" id="{67A17DE2-8B4A-4151-B65C-C72B10662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1400"/>
              <a:t>Rinaldi M/IF1220 Matematika Diskrit</a:t>
            </a:r>
          </a:p>
        </p:txBody>
      </p:sp>
      <p:sp>
        <p:nvSpPr>
          <p:cNvPr id="126979" name="Slide Number Placeholder 5">
            <a:extLst>
              <a:ext uri="{FF2B5EF4-FFF2-40B4-BE49-F238E27FC236}">
                <a16:creationId xmlns:a16="http://schemas.microsoft.com/office/drawing/2014/main" id="{1642AA6E-0BEC-4652-8D68-2D7DA6CE5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7BC46372-C235-4AB0-894A-A827A7130A39}" type="slidenum">
              <a:rPr lang="en-GB" altLang="en-US" sz="1400"/>
              <a:pPr eaLnBrk="1" hangingPunct="1"/>
              <a:t>38</a:t>
            </a:fld>
            <a:endParaRPr lang="en-GB" altLang="en-US" sz="1400"/>
          </a:p>
        </p:txBody>
      </p:sp>
      <p:sp>
        <p:nvSpPr>
          <p:cNvPr id="126980" name="Rectangle 3">
            <a:extLst>
              <a:ext uri="{FF2B5EF4-FFF2-40B4-BE49-F238E27FC236}">
                <a16:creationId xmlns:a16="http://schemas.microsoft.com/office/drawing/2014/main" id="{84370334-1358-4FEC-BA1D-21EDFB008C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02640" y="695960"/>
            <a:ext cx="10779760" cy="5226050"/>
          </a:xfrm>
        </p:spPr>
        <p:txBody>
          <a:bodyPr/>
          <a:lstStyle/>
          <a:p>
            <a:pPr marL="0" indent="0">
              <a:buNone/>
            </a:pPr>
            <a:r>
              <a:rPr lang="en-US" altLang="en-US" b="1" dirty="0" err="1">
                <a:solidFill>
                  <a:srgbClr val="060504"/>
                </a:solidFill>
              </a:rPr>
              <a:t>Bilangan</a:t>
            </a:r>
            <a:r>
              <a:rPr lang="en-US" altLang="en-US" b="1" dirty="0">
                <a:solidFill>
                  <a:srgbClr val="060504"/>
                </a:solidFill>
              </a:rPr>
              <a:t> </a:t>
            </a:r>
            <a:r>
              <a:rPr lang="en-US" altLang="en-US" b="1" dirty="0" err="1">
                <a:solidFill>
                  <a:srgbClr val="060504"/>
                </a:solidFill>
              </a:rPr>
              <a:t>Kromatik</a:t>
            </a:r>
            <a:endParaRPr lang="en-US" altLang="en-US" b="1" dirty="0">
              <a:solidFill>
                <a:srgbClr val="060504"/>
              </a:solidFill>
            </a:endParaRPr>
          </a:p>
          <a:p>
            <a:r>
              <a:rPr lang="en-US" altLang="en-US" sz="2400" dirty="0" err="1">
                <a:solidFill>
                  <a:srgbClr val="060504"/>
                </a:solidFill>
              </a:rPr>
              <a:t>Bilangan</a:t>
            </a:r>
            <a:r>
              <a:rPr lang="en-US" altLang="en-US" sz="2400" dirty="0">
                <a:solidFill>
                  <a:srgbClr val="060504"/>
                </a:solidFill>
              </a:rPr>
              <a:t> </a:t>
            </a:r>
            <a:r>
              <a:rPr lang="en-US" altLang="en-US" sz="2400" dirty="0" err="1">
                <a:solidFill>
                  <a:srgbClr val="060504"/>
                </a:solidFill>
              </a:rPr>
              <a:t>kromatik</a:t>
            </a:r>
            <a:r>
              <a:rPr lang="en-US" altLang="en-US" sz="2400" dirty="0">
                <a:solidFill>
                  <a:srgbClr val="060504"/>
                </a:solidFill>
              </a:rPr>
              <a:t>: </a:t>
            </a:r>
            <a:r>
              <a:rPr lang="en-US" altLang="en-US" sz="2400" dirty="0" err="1">
                <a:solidFill>
                  <a:srgbClr val="060504"/>
                </a:solidFill>
              </a:rPr>
              <a:t>jumlah</a:t>
            </a:r>
            <a:r>
              <a:rPr lang="en-US" altLang="en-US" sz="2400" dirty="0">
                <a:solidFill>
                  <a:srgbClr val="060504"/>
                </a:solidFill>
              </a:rPr>
              <a:t> minimum </a:t>
            </a:r>
            <a:r>
              <a:rPr lang="en-US" altLang="en-US" sz="2400" dirty="0" err="1">
                <a:solidFill>
                  <a:srgbClr val="060504"/>
                </a:solidFill>
              </a:rPr>
              <a:t>warna</a:t>
            </a:r>
            <a:r>
              <a:rPr lang="en-US" altLang="en-US" sz="2400" dirty="0">
                <a:solidFill>
                  <a:srgbClr val="060504"/>
                </a:solidFill>
              </a:rPr>
              <a:t> yang </a:t>
            </a:r>
            <a:r>
              <a:rPr lang="en-US" altLang="en-US" sz="2400" dirty="0" err="1">
                <a:solidFill>
                  <a:srgbClr val="060504"/>
                </a:solidFill>
              </a:rPr>
              <a:t>dibutuhkan</a:t>
            </a:r>
            <a:r>
              <a:rPr lang="en-US" altLang="en-US" sz="2400" dirty="0">
                <a:solidFill>
                  <a:srgbClr val="060504"/>
                </a:solidFill>
              </a:rPr>
              <a:t> </a:t>
            </a:r>
            <a:r>
              <a:rPr lang="en-US" altLang="en-US" sz="2400" dirty="0" err="1">
                <a:solidFill>
                  <a:srgbClr val="060504"/>
                </a:solidFill>
              </a:rPr>
              <a:t>untuk</a:t>
            </a:r>
            <a:r>
              <a:rPr lang="en-US" altLang="en-US" sz="2400" dirty="0">
                <a:solidFill>
                  <a:srgbClr val="060504"/>
                </a:solidFill>
              </a:rPr>
              <a:t> </a:t>
            </a:r>
            <a:r>
              <a:rPr lang="en-US" altLang="en-US" sz="2400" dirty="0" err="1">
                <a:solidFill>
                  <a:srgbClr val="060504"/>
                </a:solidFill>
              </a:rPr>
              <a:t>mewarnai</a:t>
            </a:r>
            <a:r>
              <a:rPr lang="en-US" altLang="en-US" sz="2400" dirty="0">
                <a:solidFill>
                  <a:srgbClr val="060504"/>
                </a:solidFill>
              </a:rPr>
              <a:t> peta. </a:t>
            </a:r>
          </a:p>
          <a:p>
            <a:pPr algn="just"/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Simbol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: 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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solidFill>
                  <a:srgbClr val="060504"/>
                </a:solidFill>
                <a:cs typeface="Times New Roman" panose="02020603050405020304" pitchFamily="18" charset="0"/>
              </a:rPr>
              <a:t>G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). </a:t>
            </a:r>
          </a:p>
          <a:p>
            <a:pPr algn="just"/>
            <a:endParaRPr lang="en-US" altLang="en-US" sz="2400" dirty="0">
              <a:solidFill>
                <a:srgbClr val="060504"/>
              </a:solidFill>
              <a:cs typeface="Times New Roman" panose="02020603050405020304" pitchFamily="18" charset="0"/>
            </a:endParaRPr>
          </a:p>
          <a:p>
            <a:pPr algn="just"/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Suatu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graf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solidFill>
                  <a:srgbClr val="060504"/>
                </a:solidFill>
                <a:cs typeface="Times New Roman" panose="02020603050405020304" pitchFamily="18" charset="0"/>
              </a:rPr>
              <a:t>G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yang </a:t>
            </a: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mempunyai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bilangan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kromatis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solidFill>
                  <a:srgbClr val="060504"/>
                </a:solidFill>
                <a:cs typeface="Times New Roman" panose="02020603050405020304" pitchFamily="18" charset="0"/>
              </a:rPr>
              <a:t>k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dilambangkan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dengan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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solidFill>
                  <a:srgbClr val="060504"/>
                </a:solidFill>
                <a:cs typeface="Times New Roman" panose="02020603050405020304" pitchFamily="18" charset="0"/>
              </a:rPr>
              <a:t>G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) = </a:t>
            </a:r>
            <a:r>
              <a:rPr lang="en-US" altLang="en-US" sz="2400" i="1" dirty="0">
                <a:solidFill>
                  <a:srgbClr val="060504"/>
                </a:solidFill>
                <a:cs typeface="Times New Roman" panose="02020603050405020304" pitchFamily="18" charset="0"/>
              </a:rPr>
              <a:t>k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Graf di </a:t>
            </a: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bawah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ini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memiliki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 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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solidFill>
                  <a:srgbClr val="060504"/>
                </a:solidFill>
                <a:cs typeface="Times New Roman" panose="02020603050405020304" pitchFamily="18" charset="0"/>
              </a:rPr>
              <a:t>G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) = 3</a:t>
            </a:r>
          </a:p>
          <a:p>
            <a:pPr algn="just">
              <a:buFont typeface="Wingdings" panose="05000000000000000000" pitchFamily="2" charset="2"/>
              <a:buNone/>
            </a:pPr>
            <a:endParaRPr lang="en-US" altLang="en-US" sz="2400" dirty="0">
              <a:solidFill>
                <a:srgbClr val="060504"/>
              </a:solidFill>
              <a:cs typeface="Times New Roman" panose="02020603050405020304" pitchFamily="18" charset="0"/>
            </a:endParaRPr>
          </a:p>
          <a:p>
            <a:endParaRPr lang="en-GB" altLang="en-US" dirty="0">
              <a:solidFill>
                <a:srgbClr val="060504"/>
              </a:solidFill>
            </a:endParaRPr>
          </a:p>
        </p:txBody>
      </p:sp>
      <p:pic>
        <p:nvPicPr>
          <p:cNvPr id="126981" name="Picture 4">
            <a:extLst>
              <a:ext uri="{FF2B5EF4-FFF2-40B4-BE49-F238E27FC236}">
                <a16:creationId xmlns:a16="http://schemas.microsoft.com/office/drawing/2014/main" id="{9DB7AF4F-F2BC-4424-98FF-79A77E97CB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118" y="3626859"/>
            <a:ext cx="4114799" cy="2393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A824A7E-12C0-B701-2181-FF17D2BCD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M/IF1220 Matematika Diskrit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9357AFD-E02A-8A11-3F95-0D1860A5C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4BCF9-A795-414B-A279-9A96D3DBC64D}" type="slidenum">
              <a:rPr lang="en-US" smtClean="0"/>
              <a:t>39</a:t>
            </a:fld>
            <a:endParaRPr lang="en-US"/>
          </a:p>
        </p:txBody>
      </p:sp>
      <p:pic>
        <p:nvPicPr>
          <p:cNvPr id="5" name="Picture 4" descr="A colorful star with lines and dots&#10;&#10;Description automatically generated">
            <a:extLst>
              <a:ext uri="{FF2B5EF4-FFF2-40B4-BE49-F238E27FC236}">
                <a16:creationId xmlns:a16="http://schemas.microsoft.com/office/drawing/2014/main" id="{E6320B80-FA5C-3BB4-AA67-1E80089486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914" y="1548719"/>
            <a:ext cx="3123292" cy="305230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3215460-2D97-F329-9803-9C61F3D1911C}"/>
              </a:ext>
            </a:extLst>
          </p:cNvPr>
          <p:cNvSpPr txBox="1"/>
          <p:nvPr/>
        </p:nvSpPr>
        <p:spPr>
          <a:xfrm flipH="1">
            <a:off x="3497942" y="4956956"/>
            <a:ext cx="6865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Graf Petersen </a:t>
            </a:r>
            <a:r>
              <a:rPr lang="en-US" sz="2400" dirty="0" err="1"/>
              <a:t>memiliki</a:t>
            </a:r>
            <a:r>
              <a:rPr lang="en-US" sz="2400" dirty="0"/>
              <a:t> </a:t>
            </a:r>
            <a:r>
              <a:rPr lang="en-US" sz="2400" dirty="0" err="1"/>
              <a:t>bilangan</a:t>
            </a:r>
            <a:r>
              <a:rPr lang="en-US" sz="2400" dirty="0"/>
              <a:t> </a:t>
            </a:r>
            <a:r>
              <a:rPr lang="en-US" sz="2400" dirty="0" err="1"/>
              <a:t>kromatis</a:t>
            </a:r>
            <a:r>
              <a:rPr lang="en-US" sz="2400" dirty="0"/>
              <a:t> = 3</a:t>
            </a:r>
          </a:p>
        </p:txBody>
      </p:sp>
    </p:spTree>
    <p:extLst>
      <p:ext uri="{BB962C8B-B14F-4D97-AF65-F5344CB8AC3E}">
        <p14:creationId xmlns:p14="http://schemas.microsoft.com/office/powerpoint/2010/main" val="1231419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2A8F0B-B626-4B8B-A00C-4CB45DF108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18160"/>
            <a:ext cx="10515600" cy="5354003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ea typeface="Times New Roman" panose="02020603050405020304" pitchFamily="18" charset="0"/>
              </a:rPr>
              <a:t>TEOREMA 1.</a:t>
            </a:r>
            <a:r>
              <a:rPr lang="en-US" dirty="0">
                <a:ea typeface="Times New Roman" panose="02020603050405020304" pitchFamily="18" charset="0"/>
              </a:rPr>
              <a:t> Graf </a:t>
            </a:r>
            <a:r>
              <a:rPr lang="en-US" dirty="0" err="1">
                <a:ea typeface="Times New Roman" panose="02020603050405020304" pitchFamily="18" charset="0"/>
              </a:rPr>
              <a:t>tidak</a:t>
            </a:r>
            <a:r>
              <a:rPr lang="en-US" dirty="0">
                <a:ea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</a:rPr>
              <a:t>berarah</a:t>
            </a:r>
            <a:r>
              <a:rPr lang="en-US" dirty="0">
                <a:ea typeface="Times New Roman" panose="02020603050405020304" pitchFamily="18" charset="0"/>
              </a:rPr>
              <a:t> </a:t>
            </a:r>
            <a:r>
              <a:rPr lang="en-US" i="1" dirty="0">
                <a:ea typeface="Times New Roman" panose="02020603050405020304" pitchFamily="18" charset="0"/>
              </a:rPr>
              <a:t>G</a:t>
            </a:r>
            <a:r>
              <a:rPr lang="en-US" dirty="0">
                <a:ea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</a:rPr>
              <a:t>adalah</a:t>
            </a:r>
            <a:r>
              <a:rPr lang="en-US" dirty="0">
                <a:ea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</a:rPr>
              <a:t>graf</a:t>
            </a:r>
            <a:r>
              <a:rPr lang="en-US" dirty="0">
                <a:ea typeface="Times New Roman" panose="02020603050405020304" pitchFamily="18" charset="0"/>
              </a:rPr>
              <a:t> Euler (</a:t>
            </a:r>
            <a:r>
              <a:rPr lang="en-US" dirty="0" err="1">
                <a:ea typeface="Times New Roman" panose="02020603050405020304" pitchFamily="18" charset="0"/>
              </a:rPr>
              <a:t>memiliki</a:t>
            </a:r>
            <a:r>
              <a:rPr lang="en-US" dirty="0">
                <a:ea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</a:rPr>
              <a:t>sirkuit</a:t>
            </a:r>
            <a:r>
              <a:rPr lang="en-US" dirty="0">
                <a:ea typeface="Times New Roman" panose="02020603050405020304" pitchFamily="18" charset="0"/>
              </a:rPr>
              <a:t> Euler) </a:t>
            </a:r>
            <a:r>
              <a:rPr lang="en-US" dirty="0" err="1">
                <a:ea typeface="Times New Roman" panose="02020603050405020304" pitchFamily="18" charset="0"/>
              </a:rPr>
              <a:t>jika</a:t>
            </a:r>
            <a:r>
              <a:rPr lang="en-US" dirty="0">
                <a:ea typeface="Times New Roman" panose="02020603050405020304" pitchFamily="18" charset="0"/>
              </a:rPr>
              <a:t> dan </a:t>
            </a:r>
            <a:r>
              <a:rPr lang="en-US" dirty="0" err="1">
                <a:ea typeface="Times New Roman" panose="02020603050405020304" pitchFamily="18" charset="0"/>
              </a:rPr>
              <a:t>hanya</a:t>
            </a:r>
            <a:r>
              <a:rPr lang="en-US" dirty="0">
                <a:ea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</a:rPr>
              <a:t>jika</a:t>
            </a:r>
            <a:r>
              <a:rPr lang="en-US" dirty="0">
                <a:ea typeface="Times New Roman" panose="02020603050405020304" pitchFamily="18" charset="0"/>
              </a:rPr>
              <a:t> G </a:t>
            </a:r>
            <a:r>
              <a:rPr lang="en-US" dirty="0" err="1">
                <a:ea typeface="Times New Roman" panose="02020603050405020304" pitchFamily="18" charset="0"/>
              </a:rPr>
              <a:t>terhubung</a:t>
            </a:r>
            <a:r>
              <a:rPr lang="en-US" dirty="0">
                <a:ea typeface="Times New Roman" panose="02020603050405020304" pitchFamily="18" charset="0"/>
              </a:rPr>
              <a:t> dan </a:t>
            </a:r>
            <a:r>
              <a:rPr lang="en-US" dirty="0" err="1">
                <a:ea typeface="Times New Roman" panose="02020603050405020304" pitchFamily="18" charset="0"/>
              </a:rPr>
              <a:t>setiap</a:t>
            </a:r>
            <a:r>
              <a:rPr lang="en-US" dirty="0">
                <a:ea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</a:rPr>
              <a:t>simpul</a:t>
            </a:r>
            <a:r>
              <a:rPr lang="en-US" dirty="0">
                <a:ea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</a:rPr>
              <a:t>berderajat</a:t>
            </a:r>
            <a:r>
              <a:rPr lang="en-US" dirty="0">
                <a:ea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</a:rPr>
              <a:t>genap</a:t>
            </a:r>
            <a:r>
              <a:rPr lang="en-US" dirty="0">
                <a:ea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2EAC8813-6BBD-4D91-BCB5-21CF9F248B8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88268" y="1788160"/>
          <a:ext cx="8302455" cy="4225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6158520" imgH="3135240" progId="">
                  <p:embed/>
                </p:oleObj>
              </mc:Choice>
              <mc:Fallback>
                <p:oleObj r:id="rId2" imgW="6158520" imgH="3135240" progId="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2EAC8813-6BBD-4D91-BCB5-21CF9F248B8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8268" y="1788160"/>
                        <a:ext cx="8302455" cy="4225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7EDD24A8-2855-4630-8C78-5145936E4C85}"/>
              </a:ext>
            </a:extLst>
          </p:cNvPr>
          <p:cNvSpPr/>
          <p:nvPr/>
        </p:nvSpPr>
        <p:spPr>
          <a:xfrm>
            <a:off x="4131386" y="5872163"/>
            <a:ext cx="71106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err="1">
                <a:solidFill>
                  <a:srgbClr val="FF0000"/>
                </a:solidFill>
                <a:ea typeface="Times New Roman" panose="02020603050405020304" pitchFamily="18" charset="0"/>
              </a:rPr>
              <a:t>Hanya</a:t>
            </a:r>
            <a:r>
              <a:rPr lang="en-US" sz="2000" dirty="0">
                <a:solidFill>
                  <a:srgbClr val="FF0000"/>
                </a:solidFill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ea typeface="Times New Roman" panose="02020603050405020304" pitchFamily="18" charset="0"/>
              </a:rPr>
              <a:t>graf</a:t>
            </a:r>
            <a:r>
              <a:rPr lang="en-US" sz="2000" dirty="0">
                <a:solidFill>
                  <a:srgbClr val="FF0000"/>
                </a:solidFill>
                <a:ea typeface="Times New Roman" panose="02020603050405020304" pitchFamily="18" charset="0"/>
              </a:rPr>
              <a:t> (</a:t>
            </a:r>
            <a:r>
              <a:rPr lang="pt-BR" sz="2000" dirty="0">
                <a:solidFill>
                  <a:srgbClr val="FF0000"/>
                </a:solidFill>
                <a:ea typeface="Times New Roman" panose="02020603050405020304" pitchFamily="18" charset="0"/>
              </a:rPr>
              <a:t>c) dan (d) yang semua simpulnya berderajat sehingga graf (c) dan (d) memiliki sirkuit Euler (disebut graf Euler)</a:t>
            </a:r>
            <a:endParaRPr lang="en-US" sz="2000" i="1" dirty="0">
              <a:solidFill>
                <a:srgbClr val="FF0000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1D3FD82-F893-9099-D57D-013CA770A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M/IF1220 Matematika Diskrit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91C6D7-A3D4-0E0F-2FF6-68FEAA90E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4BCF9-A795-414B-A279-9A96D3DBC64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50348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Footer Placeholder 4">
            <a:extLst>
              <a:ext uri="{FF2B5EF4-FFF2-40B4-BE49-F238E27FC236}">
                <a16:creationId xmlns:a16="http://schemas.microsoft.com/office/drawing/2014/main" id="{52AB174D-211D-4BD1-9E24-1EA7A9A9F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1400"/>
              <a:t>Rinaldi M/IF1220 Matematika Diskrit</a:t>
            </a:r>
          </a:p>
        </p:txBody>
      </p:sp>
      <p:sp>
        <p:nvSpPr>
          <p:cNvPr id="128003" name="Slide Number Placeholder 5">
            <a:extLst>
              <a:ext uri="{FF2B5EF4-FFF2-40B4-BE49-F238E27FC236}">
                <a16:creationId xmlns:a16="http://schemas.microsoft.com/office/drawing/2014/main" id="{1911727C-F153-45E1-9377-2513FF1E3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18A252E4-B18E-42A7-817C-40268DEF705F}" type="slidenum">
              <a:rPr lang="en-GB" altLang="en-US" sz="1400"/>
              <a:pPr eaLnBrk="1" hangingPunct="1"/>
              <a:t>40</a:t>
            </a:fld>
            <a:endParaRPr lang="en-GB" altLang="en-US" sz="1400"/>
          </a:p>
        </p:txBody>
      </p:sp>
      <p:sp>
        <p:nvSpPr>
          <p:cNvPr id="128004" name="Rectangle 3">
            <a:extLst>
              <a:ext uri="{FF2B5EF4-FFF2-40B4-BE49-F238E27FC236}">
                <a16:creationId xmlns:a16="http://schemas.microsoft.com/office/drawing/2014/main" id="{230B77B2-7631-4F2E-807E-B7B79F2B5A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02640" y="762000"/>
            <a:ext cx="10551160" cy="5257800"/>
          </a:xfrm>
        </p:spPr>
        <p:txBody>
          <a:bodyPr/>
          <a:lstStyle/>
          <a:p>
            <a:pPr algn="just"/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Graf </a:t>
            </a: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kosong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060504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400" i="1" baseline="-300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memiliki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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solidFill>
                  <a:srgbClr val="060504"/>
                </a:solidFill>
                <a:cs typeface="Times New Roman" panose="02020603050405020304" pitchFamily="18" charset="0"/>
              </a:rPr>
              <a:t>G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) = 1, </a:t>
            </a: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karena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semua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simpul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tidak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terhubung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jadi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untuk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mewarnai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semua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simpul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cukup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dibutuhkan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satu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warna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saja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28005" name="Picture 2">
            <a:extLst>
              <a:ext uri="{FF2B5EF4-FFF2-40B4-BE49-F238E27FC236}">
                <a16:creationId xmlns:a16="http://schemas.microsoft.com/office/drawing/2014/main" id="{07AE1845-8321-4C86-8BFA-E3149C5875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76" y="2214563"/>
            <a:ext cx="1643063" cy="373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Content Placeholder 2">
            <a:extLst>
              <a:ext uri="{FF2B5EF4-FFF2-40B4-BE49-F238E27FC236}">
                <a16:creationId xmlns:a16="http://schemas.microsoft.com/office/drawing/2014/main" id="{6D030133-14FB-4F90-A8B7-51135978FA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5200" y="714376"/>
            <a:ext cx="10576560" cy="5381625"/>
          </a:xfrm>
        </p:spPr>
        <p:txBody>
          <a:bodyPr/>
          <a:lstStyle/>
          <a:p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Graf </a:t>
            </a: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lengkap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060504"/>
                </a:solidFill>
                <a:cs typeface="Times New Roman" panose="02020603050405020304" pitchFamily="18" charset="0"/>
              </a:rPr>
              <a:t>K</a:t>
            </a:r>
            <a:r>
              <a:rPr lang="en-US" altLang="en-US" sz="2400" i="1" baseline="-300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memiliki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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solidFill>
                  <a:srgbClr val="060504"/>
                </a:solidFill>
                <a:cs typeface="Times New Roman" panose="02020603050405020304" pitchFamily="18" charset="0"/>
              </a:rPr>
              <a:t>G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) = </a:t>
            </a:r>
            <a:r>
              <a:rPr lang="en-US" altLang="en-US" sz="2400" i="1" dirty="0">
                <a:solidFill>
                  <a:srgbClr val="060504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sebab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semua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simpul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saling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terhubung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sehingga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diperlukan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solidFill>
                  <a:srgbClr val="060504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buah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warna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. </a:t>
            </a:r>
          </a:p>
          <a:p>
            <a:endParaRPr lang="en-US" altLang="en-US" dirty="0"/>
          </a:p>
        </p:txBody>
      </p:sp>
      <p:sp>
        <p:nvSpPr>
          <p:cNvPr id="129027" name="Footer Placeholder 3">
            <a:extLst>
              <a:ext uri="{FF2B5EF4-FFF2-40B4-BE49-F238E27FC236}">
                <a16:creationId xmlns:a16="http://schemas.microsoft.com/office/drawing/2014/main" id="{46916A72-6A10-4A30-9792-3B3B93997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1400"/>
              <a:t>Rinaldi M/IF1220 Matematika Diskrit</a:t>
            </a:r>
          </a:p>
        </p:txBody>
      </p:sp>
      <p:sp>
        <p:nvSpPr>
          <p:cNvPr id="129028" name="Slide Number Placeholder 4">
            <a:extLst>
              <a:ext uri="{FF2B5EF4-FFF2-40B4-BE49-F238E27FC236}">
                <a16:creationId xmlns:a16="http://schemas.microsoft.com/office/drawing/2014/main" id="{C0E0CE7A-70C8-4719-BD26-991C07AE9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35D732C0-4078-4622-AE1A-7FADACF86A6B}" type="slidenum">
              <a:rPr lang="en-GB" altLang="en-US" sz="1400"/>
              <a:pPr eaLnBrk="1" hangingPunct="1"/>
              <a:t>41</a:t>
            </a:fld>
            <a:endParaRPr lang="en-GB" altLang="en-US" sz="1400"/>
          </a:p>
        </p:txBody>
      </p:sp>
      <p:pic>
        <p:nvPicPr>
          <p:cNvPr id="129029" name="Picture 2">
            <a:extLst>
              <a:ext uri="{FF2B5EF4-FFF2-40B4-BE49-F238E27FC236}">
                <a16:creationId xmlns:a16="http://schemas.microsoft.com/office/drawing/2014/main" id="{B0B8329D-DEA8-42A6-BA5D-81E5A13511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616" y="2112327"/>
            <a:ext cx="3562984" cy="3358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Content Placeholder 2">
            <a:extLst>
              <a:ext uri="{FF2B5EF4-FFF2-40B4-BE49-F238E27FC236}">
                <a16:creationId xmlns:a16="http://schemas.microsoft.com/office/drawing/2014/main" id="{5E37C678-5D58-4F9D-A5C9-43DC01F3B9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8880" y="714376"/>
            <a:ext cx="10048240" cy="5381625"/>
          </a:xfrm>
        </p:spPr>
        <p:txBody>
          <a:bodyPr/>
          <a:lstStyle/>
          <a:p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Graf </a:t>
            </a: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bipartit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060504"/>
                </a:solidFill>
                <a:cs typeface="Times New Roman" panose="02020603050405020304" pitchFamily="18" charset="0"/>
              </a:rPr>
              <a:t>K</a:t>
            </a:r>
            <a:r>
              <a:rPr lang="en-US" altLang="en-US" sz="2400" i="1" baseline="-300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sz="2400" baseline="-300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,</a:t>
            </a:r>
            <a:r>
              <a:rPr lang="en-US" altLang="en-US" sz="2400" i="1" baseline="-300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mempunyai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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solidFill>
                  <a:srgbClr val="060504"/>
                </a:solidFill>
                <a:cs typeface="Times New Roman" panose="02020603050405020304" pitchFamily="18" charset="0"/>
              </a:rPr>
              <a:t>G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) = 2, </a:t>
            </a: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satu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untuk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simpul-simpul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di </a:t>
            </a: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himpunan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solidFill>
                  <a:srgbClr val="060504"/>
                </a:solidFill>
                <a:cs typeface="Times New Roman" panose="02020603050405020304" pitchFamily="18" charset="0"/>
              </a:rPr>
              <a:t>V</a:t>
            </a:r>
            <a:r>
              <a:rPr lang="en-US" altLang="en-US" sz="2400" baseline="-30000" dirty="0">
                <a:solidFill>
                  <a:srgbClr val="060504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dan </a:t>
            </a: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satu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lagi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untuk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simpul-simpul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di </a:t>
            </a:r>
            <a:r>
              <a:rPr lang="en-US" altLang="en-US" sz="2400" i="1" dirty="0">
                <a:solidFill>
                  <a:srgbClr val="060504"/>
                </a:solidFill>
                <a:cs typeface="Times New Roman" panose="02020603050405020304" pitchFamily="18" charset="0"/>
              </a:rPr>
              <a:t>V</a:t>
            </a:r>
            <a:r>
              <a:rPr lang="en-US" altLang="en-US" sz="2400" baseline="-30000" dirty="0">
                <a:solidFill>
                  <a:srgbClr val="060504"/>
                </a:solidFill>
                <a:cs typeface="Times New Roman" panose="02020603050405020304" pitchFamily="18" charset="0"/>
              </a:rPr>
              <a:t>2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. </a:t>
            </a:r>
          </a:p>
          <a:p>
            <a:endParaRPr lang="en-US" altLang="en-US" dirty="0"/>
          </a:p>
        </p:txBody>
      </p:sp>
      <p:sp>
        <p:nvSpPr>
          <p:cNvPr id="130051" name="Footer Placeholder 3">
            <a:extLst>
              <a:ext uri="{FF2B5EF4-FFF2-40B4-BE49-F238E27FC236}">
                <a16:creationId xmlns:a16="http://schemas.microsoft.com/office/drawing/2014/main" id="{CF9E260A-25C7-42A6-B3C3-75E09C417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1400"/>
              <a:t>Rinaldi M/IF1220 Matematika Diskrit</a:t>
            </a:r>
          </a:p>
        </p:txBody>
      </p:sp>
      <p:sp>
        <p:nvSpPr>
          <p:cNvPr id="130052" name="Slide Number Placeholder 4">
            <a:extLst>
              <a:ext uri="{FF2B5EF4-FFF2-40B4-BE49-F238E27FC236}">
                <a16:creationId xmlns:a16="http://schemas.microsoft.com/office/drawing/2014/main" id="{42EBC6B7-0F98-4F66-9DD9-7EB4B7BBC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C94CD0D1-DA66-4BDC-8348-0BB735EA7725}" type="slidenum">
              <a:rPr lang="en-GB" altLang="en-US" sz="1400"/>
              <a:pPr eaLnBrk="1" hangingPunct="1"/>
              <a:t>42</a:t>
            </a:fld>
            <a:endParaRPr lang="en-GB" altLang="en-US" sz="1400"/>
          </a:p>
        </p:txBody>
      </p:sp>
      <p:pic>
        <p:nvPicPr>
          <p:cNvPr id="130053" name="Picture 2">
            <a:extLst>
              <a:ext uri="{FF2B5EF4-FFF2-40B4-BE49-F238E27FC236}">
                <a16:creationId xmlns:a16="http://schemas.microsoft.com/office/drawing/2014/main" id="{632969BF-C1CD-4C01-9772-C6F90DAD2D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1460" y="1940401"/>
            <a:ext cx="6321110" cy="2977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Content Placeholder 2">
            <a:extLst>
              <a:ext uri="{FF2B5EF4-FFF2-40B4-BE49-F238E27FC236}">
                <a16:creationId xmlns:a16="http://schemas.microsoft.com/office/drawing/2014/main" id="{A2246C3D-B19A-4765-9A5A-F8FF2CBCA0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3600" y="785814"/>
            <a:ext cx="10668000" cy="5310187"/>
          </a:xfrm>
        </p:spPr>
        <p:txBody>
          <a:bodyPr/>
          <a:lstStyle/>
          <a:p>
            <a:pPr algn="just"/>
            <a:r>
              <a:rPr lang="en-US" altLang="en-US" dirty="0">
                <a:solidFill>
                  <a:srgbClr val="060504"/>
                </a:solidFill>
                <a:cs typeface="Times New Roman" panose="02020603050405020304" pitchFamily="18" charset="0"/>
              </a:rPr>
              <a:t>Graf </a:t>
            </a:r>
            <a:r>
              <a:rPr lang="en-US" altLang="en-US" dirty="0" err="1">
                <a:solidFill>
                  <a:srgbClr val="060504"/>
                </a:solidFill>
                <a:cs typeface="Times New Roman" panose="02020603050405020304" pitchFamily="18" charset="0"/>
              </a:rPr>
              <a:t>lingkaran</a:t>
            </a:r>
            <a:r>
              <a:rPr lang="en-US" altLang="en-US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60504"/>
                </a:solidFill>
                <a:cs typeface="Times New Roman" panose="02020603050405020304" pitchFamily="18" charset="0"/>
              </a:rPr>
              <a:t>dengan</a:t>
            </a:r>
            <a:r>
              <a:rPr lang="en-US" altLang="en-US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solidFill>
                  <a:srgbClr val="060504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60504"/>
                </a:solidFill>
                <a:cs typeface="Times New Roman" panose="02020603050405020304" pitchFamily="18" charset="0"/>
              </a:rPr>
              <a:t>ganjil</a:t>
            </a:r>
            <a:r>
              <a:rPr lang="en-US" altLang="en-US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60504"/>
                </a:solidFill>
                <a:cs typeface="Times New Roman" panose="02020603050405020304" pitchFamily="18" charset="0"/>
              </a:rPr>
              <a:t>memiliki</a:t>
            </a:r>
            <a:r>
              <a:rPr lang="en-US" altLang="en-US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60504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</a:t>
            </a:r>
            <a:r>
              <a:rPr lang="en-US" altLang="en-US" dirty="0">
                <a:solidFill>
                  <a:srgbClr val="060504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solidFill>
                  <a:srgbClr val="060504"/>
                </a:solidFill>
                <a:cs typeface="Times New Roman" panose="02020603050405020304" pitchFamily="18" charset="0"/>
              </a:rPr>
              <a:t>G</a:t>
            </a:r>
            <a:r>
              <a:rPr lang="en-US" altLang="en-US" dirty="0">
                <a:solidFill>
                  <a:srgbClr val="060504"/>
                </a:solidFill>
                <a:cs typeface="Times New Roman" panose="02020603050405020304" pitchFamily="18" charset="0"/>
              </a:rPr>
              <a:t>) = 3, </a:t>
            </a:r>
            <a:r>
              <a:rPr lang="en-US" altLang="en-US" dirty="0" err="1">
                <a:solidFill>
                  <a:srgbClr val="060504"/>
                </a:solidFill>
                <a:cs typeface="Times New Roman" panose="02020603050405020304" pitchFamily="18" charset="0"/>
              </a:rPr>
              <a:t>sedangkan</a:t>
            </a:r>
            <a:r>
              <a:rPr lang="en-US" altLang="en-US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60504"/>
                </a:solidFill>
                <a:cs typeface="Times New Roman" panose="02020603050405020304" pitchFamily="18" charset="0"/>
              </a:rPr>
              <a:t>jika</a:t>
            </a:r>
            <a:r>
              <a:rPr lang="en-US" altLang="en-US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solidFill>
                  <a:srgbClr val="060504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60504"/>
                </a:solidFill>
                <a:cs typeface="Times New Roman" panose="02020603050405020304" pitchFamily="18" charset="0"/>
              </a:rPr>
              <a:t>genap</a:t>
            </a:r>
            <a:r>
              <a:rPr lang="en-US" altLang="en-US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60504"/>
                </a:solidFill>
                <a:cs typeface="Times New Roman" panose="02020603050405020304" pitchFamily="18" charset="0"/>
              </a:rPr>
              <a:t>maka</a:t>
            </a:r>
            <a:r>
              <a:rPr lang="en-US" altLang="en-US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60504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</a:t>
            </a:r>
            <a:r>
              <a:rPr lang="en-US" altLang="en-US" dirty="0">
                <a:solidFill>
                  <a:srgbClr val="060504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solidFill>
                  <a:srgbClr val="060504"/>
                </a:solidFill>
                <a:cs typeface="Times New Roman" panose="02020603050405020304" pitchFamily="18" charset="0"/>
              </a:rPr>
              <a:t>G</a:t>
            </a:r>
            <a:r>
              <a:rPr lang="en-US" altLang="en-US" dirty="0">
                <a:solidFill>
                  <a:srgbClr val="060504"/>
                </a:solidFill>
                <a:cs typeface="Times New Roman" panose="02020603050405020304" pitchFamily="18" charset="0"/>
              </a:rPr>
              <a:t>) = 2. </a:t>
            </a:r>
          </a:p>
          <a:p>
            <a:pPr algn="just"/>
            <a:endParaRPr lang="en-US" altLang="en-US" dirty="0">
              <a:solidFill>
                <a:srgbClr val="060504"/>
              </a:solidFill>
              <a:cs typeface="Times New Roman" panose="02020603050405020304" pitchFamily="18" charset="0"/>
            </a:endParaRPr>
          </a:p>
          <a:p>
            <a:pPr algn="just"/>
            <a:r>
              <a:rPr lang="en-US" altLang="en-US" dirty="0" err="1">
                <a:solidFill>
                  <a:srgbClr val="060504"/>
                </a:solidFill>
                <a:cs typeface="Times New Roman" panose="02020603050405020304" pitchFamily="18" charset="0"/>
              </a:rPr>
              <a:t>Sembarang</a:t>
            </a:r>
            <a:r>
              <a:rPr lang="en-US" altLang="en-US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60504"/>
                </a:solidFill>
                <a:cs typeface="Times New Roman" panose="02020603050405020304" pitchFamily="18" charset="0"/>
              </a:rPr>
              <a:t>pohon</a:t>
            </a:r>
            <a:r>
              <a:rPr lang="en-US" altLang="en-US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solidFill>
                  <a:srgbClr val="060504"/>
                </a:solidFill>
                <a:cs typeface="Times New Roman" panose="02020603050405020304" pitchFamily="18" charset="0"/>
              </a:rPr>
              <a:t>T</a:t>
            </a:r>
            <a:r>
              <a:rPr lang="en-US" altLang="en-US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60504"/>
                </a:solidFill>
                <a:cs typeface="Times New Roman" panose="02020603050405020304" pitchFamily="18" charset="0"/>
              </a:rPr>
              <a:t>memiliki</a:t>
            </a:r>
            <a:r>
              <a:rPr lang="en-US" altLang="en-US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60504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</a:t>
            </a:r>
            <a:r>
              <a:rPr lang="en-US" altLang="en-US" dirty="0">
                <a:solidFill>
                  <a:srgbClr val="060504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solidFill>
                  <a:srgbClr val="060504"/>
                </a:solidFill>
                <a:cs typeface="Times New Roman" panose="02020603050405020304" pitchFamily="18" charset="0"/>
              </a:rPr>
              <a:t>T</a:t>
            </a:r>
            <a:r>
              <a:rPr lang="en-US" altLang="en-US" dirty="0">
                <a:solidFill>
                  <a:srgbClr val="060504"/>
                </a:solidFill>
                <a:cs typeface="Times New Roman" panose="02020603050405020304" pitchFamily="18" charset="0"/>
              </a:rPr>
              <a:t>) = 2. </a:t>
            </a:r>
          </a:p>
          <a:p>
            <a:pPr algn="just"/>
            <a:endParaRPr lang="en-US" altLang="en-US" dirty="0">
              <a:solidFill>
                <a:srgbClr val="060504"/>
              </a:solidFill>
              <a:cs typeface="Times New Roman" panose="02020603050405020304" pitchFamily="18" charset="0"/>
            </a:endParaRPr>
          </a:p>
          <a:p>
            <a:pPr algn="just"/>
            <a:r>
              <a:rPr lang="en-US" altLang="en-US" dirty="0" err="1">
                <a:solidFill>
                  <a:srgbClr val="060504"/>
                </a:solidFill>
                <a:cs typeface="Times New Roman" panose="02020603050405020304" pitchFamily="18" charset="0"/>
              </a:rPr>
              <a:t>Untuk</a:t>
            </a:r>
            <a:r>
              <a:rPr lang="en-US" altLang="en-US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60504"/>
                </a:solidFill>
                <a:cs typeface="Times New Roman" panose="02020603050405020304" pitchFamily="18" charset="0"/>
              </a:rPr>
              <a:t>graf-graf</a:t>
            </a:r>
            <a:r>
              <a:rPr lang="en-US" altLang="en-US" dirty="0">
                <a:solidFill>
                  <a:srgbClr val="060504"/>
                </a:solidFill>
                <a:cs typeface="Times New Roman" panose="02020603050405020304" pitchFamily="18" charset="0"/>
              </a:rPr>
              <a:t> yang lain </a:t>
            </a:r>
            <a:r>
              <a:rPr lang="en-US" altLang="en-US" dirty="0" err="1">
                <a:solidFill>
                  <a:srgbClr val="060504"/>
                </a:solidFill>
                <a:cs typeface="Times New Roman" panose="02020603050405020304" pitchFamily="18" charset="0"/>
              </a:rPr>
              <a:t>tidak</a:t>
            </a:r>
            <a:r>
              <a:rPr lang="en-US" altLang="en-US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60504"/>
                </a:solidFill>
                <a:cs typeface="Times New Roman" panose="02020603050405020304" pitchFamily="18" charset="0"/>
              </a:rPr>
              <a:t>dapat</a:t>
            </a:r>
            <a:r>
              <a:rPr lang="en-US" altLang="en-US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60504"/>
                </a:solidFill>
                <a:cs typeface="Times New Roman" panose="02020603050405020304" pitchFamily="18" charset="0"/>
              </a:rPr>
              <a:t>dinyatakan</a:t>
            </a:r>
            <a:r>
              <a:rPr lang="en-US" altLang="en-US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60504"/>
                </a:solidFill>
                <a:cs typeface="Times New Roman" panose="02020603050405020304" pitchFamily="18" charset="0"/>
              </a:rPr>
              <a:t>secara</a:t>
            </a:r>
            <a:r>
              <a:rPr lang="en-US" altLang="en-US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60504"/>
                </a:solidFill>
                <a:cs typeface="Times New Roman" panose="02020603050405020304" pitchFamily="18" charset="0"/>
              </a:rPr>
              <a:t>umum</a:t>
            </a:r>
            <a:r>
              <a:rPr lang="en-US" altLang="en-US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60504"/>
                </a:solidFill>
                <a:cs typeface="Times New Roman" panose="02020603050405020304" pitchFamily="18" charset="0"/>
              </a:rPr>
              <a:t>bilangan</a:t>
            </a:r>
            <a:r>
              <a:rPr lang="en-US" altLang="en-US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60504"/>
                </a:solidFill>
                <a:cs typeface="Times New Roman" panose="02020603050405020304" pitchFamily="18" charset="0"/>
              </a:rPr>
              <a:t>kromatiknya</a:t>
            </a:r>
            <a:r>
              <a:rPr lang="en-US" altLang="en-US" dirty="0">
                <a:solidFill>
                  <a:srgbClr val="060504"/>
                </a:solidFill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altLang="en-US" dirty="0">
              <a:solidFill>
                <a:srgbClr val="060504"/>
              </a:solidFill>
              <a:cs typeface="Times New Roman" panose="02020603050405020304" pitchFamily="18" charset="0"/>
            </a:endParaRPr>
          </a:p>
          <a:p>
            <a:pPr algn="just"/>
            <a:r>
              <a:rPr lang="en-US" altLang="en-US" dirty="0" err="1">
                <a:solidFill>
                  <a:srgbClr val="060504"/>
                </a:solidFill>
                <a:cs typeface="Times New Roman" panose="02020603050405020304" pitchFamily="18" charset="0"/>
              </a:rPr>
              <a:t>Algoritma</a:t>
            </a:r>
            <a:r>
              <a:rPr lang="en-US" altLang="en-US" dirty="0">
                <a:solidFill>
                  <a:srgbClr val="060504"/>
                </a:solidFill>
                <a:cs typeface="Times New Roman" panose="02020603050405020304" pitchFamily="18" charset="0"/>
              </a:rPr>
              <a:t> Welsh-Powell </a:t>
            </a:r>
            <a:r>
              <a:rPr lang="en-US" altLang="en-US" dirty="0" err="1">
                <a:solidFill>
                  <a:srgbClr val="060504"/>
                </a:solidFill>
                <a:cs typeface="Times New Roman" panose="02020603050405020304" pitchFamily="18" charset="0"/>
              </a:rPr>
              <a:t>dapat</a:t>
            </a:r>
            <a:r>
              <a:rPr lang="en-US" altLang="en-US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60504"/>
                </a:solidFill>
                <a:cs typeface="Times New Roman" panose="02020603050405020304" pitchFamily="18" charset="0"/>
              </a:rPr>
              <a:t>digunakan</a:t>
            </a:r>
            <a:r>
              <a:rPr lang="en-US" altLang="en-US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60504"/>
                </a:solidFill>
                <a:cs typeface="Times New Roman" panose="02020603050405020304" pitchFamily="18" charset="0"/>
              </a:rPr>
              <a:t>untuk</a:t>
            </a:r>
            <a:r>
              <a:rPr lang="en-US" altLang="en-US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60504"/>
                </a:solidFill>
                <a:cs typeface="Times New Roman" panose="02020603050405020304" pitchFamily="18" charset="0"/>
              </a:rPr>
              <a:t>menemukan</a:t>
            </a:r>
            <a:r>
              <a:rPr lang="en-US" altLang="en-US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60504"/>
                </a:solidFill>
                <a:cs typeface="Times New Roman" panose="02020603050405020304" pitchFamily="18" charset="0"/>
              </a:rPr>
              <a:t>bilangan</a:t>
            </a:r>
            <a:r>
              <a:rPr lang="en-US" altLang="en-US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60504"/>
                </a:solidFill>
                <a:cs typeface="Times New Roman" panose="02020603050405020304" pitchFamily="18" charset="0"/>
              </a:rPr>
              <a:t>kromatis</a:t>
            </a:r>
            <a:r>
              <a:rPr lang="en-US" altLang="en-US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60504"/>
                </a:solidFill>
                <a:cs typeface="Times New Roman" panose="02020603050405020304" pitchFamily="18" charset="0"/>
              </a:rPr>
              <a:t>sembarang</a:t>
            </a:r>
            <a:r>
              <a:rPr lang="en-US" altLang="en-US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60504"/>
                </a:solidFill>
                <a:cs typeface="Times New Roman" panose="02020603050405020304" pitchFamily="18" charset="0"/>
              </a:rPr>
              <a:t>graf</a:t>
            </a:r>
            <a:endParaRPr lang="en-GB" altLang="en-US" dirty="0">
              <a:solidFill>
                <a:srgbClr val="060504"/>
              </a:solidFill>
            </a:endParaRPr>
          </a:p>
          <a:p>
            <a:endParaRPr lang="en-US" altLang="en-US" dirty="0">
              <a:solidFill>
                <a:srgbClr val="060504"/>
              </a:solidFill>
              <a:cs typeface="Times New Roman" panose="02020603050405020304" pitchFamily="18" charset="0"/>
            </a:endParaRPr>
          </a:p>
          <a:p>
            <a:endParaRPr lang="en-US" altLang="en-US" dirty="0"/>
          </a:p>
        </p:txBody>
      </p:sp>
      <p:sp>
        <p:nvSpPr>
          <p:cNvPr id="131075" name="Footer Placeholder 3">
            <a:extLst>
              <a:ext uri="{FF2B5EF4-FFF2-40B4-BE49-F238E27FC236}">
                <a16:creationId xmlns:a16="http://schemas.microsoft.com/office/drawing/2014/main" id="{414514A1-6D28-4998-923E-88C79247C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1400"/>
              <a:t>Rinaldi M/IF1220 Matematika Diskrit</a:t>
            </a:r>
          </a:p>
        </p:txBody>
      </p:sp>
      <p:sp>
        <p:nvSpPr>
          <p:cNvPr id="131076" name="Slide Number Placeholder 4">
            <a:extLst>
              <a:ext uri="{FF2B5EF4-FFF2-40B4-BE49-F238E27FC236}">
                <a16:creationId xmlns:a16="http://schemas.microsoft.com/office/drawing/2014/main" id="{42041DB3-E945-46D7-BECB-5D30898E7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8864C035-9E8D-4432-A76A-5DF147C0A40A}" type="slidenum">
              <a:rPr lang="en-GB" altLang="en-US" sz="1400"/>
              <a:pPr eaLnBrk="1" hangingPunct="1"/>
              <a:t>43</a:t>
            </a:fld>
            <a:endParaRPr lang="en-GB" altLang="en-US" sz="140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FCD45F-FDCE-2270-EDC3-D00F63A671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56343"/>
            <a:ext cx="10515600" cy="53206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Algoritma</a:t>
            </a:r>
            <a:r>
              <a:rPr lang="en-US" dirty="0"/>
              <a:t> Welsh-Powell</a:t>
            </a:r>
          </a:p>
          <a:p>
            <a:pPr marL="514350" indent="-514350">
              <a:buAutoNum type="arabicPeriod"/>
            </a:pPr>
            <a:r>
              <a:rPr lang="en-US" sz="2400" dirty="0" err="1"/>
              <a:t>Hitung</a:t>
            </a:r>
            <a:r>
              <a:rPr lang="en-US" sz="2400" dirty="0"/>
              <a:t> </a:t>
            </a:r>
            <a:r>
              <a:rPr lang="en-US" sz="2400" dirty="0" err="1"/>
              <a:t>derajat</a:t>
            </a:r>
            <a:r>
              <a:rPr lang="en-US" sz="2400" dirty="0"/>
              <a:t> </a:t>
            </a:r>
            <a:r>
              <a:rPr lang="en-US" sz="2400" dirty="0" err="1"/>
              <a:t>setiap</a:t>
            </a:r>
            <a:r>
              <a:rPr lang="en-US" sz="2400" dirty="0"/>
              <a:t> </a:t>
            </a:r>
            <a:r>
              <a:rPr lang="en-US" sz="2400" dirty="0" err="1"/>
              <a:t>simpul</a:t>
            </a:r>
            <a:r>
              <a:rPr lang="en-US" sz="2400" dirty="0"/>
              <a:t> di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graf</a:t>
            </a:r>
            <a:endParaRPr lang="en-US" sz="2400" dirty="0"/>
          </a:p>
          <a:p>
            <a:pPr marL="514350" indent="-514350">
              <a:buAutoNum type="arabicPeriod"/>
            </a:pPr>
            <a:r>
              <a:rPr lang="en-US" sz="2400" dirty="0" err="1"/>
              <a:t>Urutkan</a:t>
            </a:r>
            <a:r>
              <a:rPr lang="en-US" sz="2400" dirty="0"/>
              <a:t> </a:t>
            </a:r>
            <a:r>
              <a:rPr lang="en-US" sz="2400" dirty="0" err="1"/>
              <a:t>simpul-simpul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urutan</a:t>
            </a:r>
            <a:r>
              <a:rPr lang="en-US" sz="2400" dirty="0"/>
              <a:t> </a:t>
            </a:r>
            <a:r>
              <a:rPr lang="en-US" sz="2400" dirty="0" err="1"/>
              <a:t>derajat</a:t>
            </a:r>
            <a:r>
              <a:rPr lang="en-US" sz="2400" dirty="0"/>
              <a:t> yang </a:t>
            </a:r>
            <a:r>
              <a:rPr lang="en-US" sz="2400" dirty="0" err="1"/>
              <a:t>menurun</a:t>
            </a:r>
            <a:r>
              <a:rPr lang="en-US" sz="2400" dirty="0"/>
              <a:t> (</a:t>
            </a:r>
            <a:r>
              <a:rPr lang="en-US" sz="2400" dirty="0" err="1"/>
              <a:t>besar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kecil</a:t>
            </a:r>
            <a:r>
              <a:rPr lang="en-US" sz="2400" dirty="0"/>
              <a:t>).</a:t>
            </a:r>
          </a:p>
          <a:p>
            <a:pPr marL="0" indent="0">
              <a:buNone/>
            </a:pPr>
            <a:r>
              <a:rPr lang="en-US" sz="2400" dirty="0"/>
              <a:t>3.    </a:t>
            </a:r>
            <a:r>
              <a:rPr lang="en-US" sz="2400" dirty="0" err="1"/>
              <a:t>Warnai</a:t>
            </a:r>
            <a:r>
              <a:rPr lang="en-US" sz="2400" dirty="0"/>
              <a:t> </a:t>
            </a:r>
            <a:r>
              <a:rPr lang="en-US" sz="2400" dirty="0" err="1"/>
              <a:t>simpul</a:t>
            </a:r>
            <a:r>
              <a:rPr lang="en-US" sz="2400" dirty="0"/>
              <a:t> </a:t>
            </a:r>
            <a:r>
              <a:rPr lang="en-US" sz="2400" dirty="0" err="1"/>
              <a:t>pertama</a:t>
            </a:r>
            <a:r>
              <a:rPr lang="en-US" sz="2400" dirty="0"/>
              <a:t> di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urutan</a:t>
            </a:r>
            <a:r>
              <a:rPr lang="en-US" sz="2400" dirty="0"/>
              <a:t> </a:t>
            </a:r>
            <a:r>
              <a:rPr lang="en-US" sz="2400" dirty="0" err="1"/>
              <a:t>tersebut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warna</a:t>
            </a:r>
            <a:r>
              <a:rPr lang="en-US" sz="2400" dirty="0"/>
              <a:t> </a:t>
            </a:r>
            <a:r>
              <a:rPr lang="en-US" sz="2400" dirty="0" err="1"/>
              <a:t>pertama</a:t>
            </a:r>
            <a:r>
              <a:rPr lang="en-US" sz="2400" dirty="0"/>
              <a:t>.</a:t>
            </a:r>
          </a:p>
          <a:p>
            <a:pPr marL="457200" indent="-457200">
              <a:buAutoNum type="arabicPeriod" startAt="4"/>
            </a:pPr>
            <a:r>
              <a:rPr lang="en-US" sz="2400" dirty="0" err="1"/>
              <a:t>Teruskan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simpul</a:t>
            </a:r>
            <a:r>
              <a:rPr lang="en-US" sz="2400" dirty="0"/>
              <a:t> </a:t>
            </a:r>
            <a:r>
              <a:rPr lang="en-US" sz="2400" dirty="0" err="1"/>
              <a:t>berikutnya</a:t>
            </a:r>
            <a:r>
              <a:rPr lang="en-US" sz="2400" dirty="0"/>
              <a:t> di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urutan</a:t>
            </a:r>
            <a:r>
              <a:rPr lang="en-US" sz="2400" dirty="0"/>
              <a:t>, </a:t>
            </a:r>
            <a:r>
              <a:rPr lang="en-US" sz="2400" dirty="0" err="1"/>
              <a:t>warnai</a:t>
            </a:r>
            <a:r>
              <a:rPr lang="en-US" sz="2400" dirty="0"/>
              <a:t> </a:t>
            </a:r>
            <a:r>
              <a:rPr lang="en-US" sz="2400" dirty="0" err="1"/>
              <a:t>simpul</a:t>
            </a:r>
            <a:r>
              <a:rPr lang="en-US" sz="2400" dirty="0"/>
              <a:t> yang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bertetangga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simpul</a:t>
            </a:r>
            <a:r>
              <a:rPr lang="en-US" sz="2400" dirty="0"/>
              <a:t> </a:t>
            </a:r>
            <a:r>
              <a:rPr lang="en-US" sz="2400" dirty="0" err="1"/>
              <a:t>asal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warna</a:t>
            </a:r>
            <a:r>
              <a:rPr lang="en-US" sz="2400" dirty="0"/>
              <a:t> yang </a:t>
            </a:r>
            <a:r>
              <a:rPr lang="en-US" sz="2400" dirty="0" err="1"/>
              <a:t>sama</a:t>
            </a:r>
            <a:endParaRPr lang="en-US" sz="2400" dirty="0"/>
          </a:p>
          <a:p>
            <a:pPr marL="457200" indent="-457200">
              <a:buAutoNum type="arabicPeriod" startAt="4"/>
            </a:pPr>
            <a:r>
              <a:rPr lang="en-US" sz="2400" dirty="0" err="1"/>
              <a:t>Ulangi</a:t>
            </a:r>
            <a:r>
              <a:rPr lang="en-US" sz="2400" dirty="0"/>
              <a:t> </a:t>
            </a:r>
            <a:r>
              <a:rPr lang="en-US" sz="2400" dirty="0" err="1"/>
              <a:t>langkah</a:t>
            </a:r>
            <a:r>
              <a:rPr lang="en-US" sz="2400" dirty="0"/>
              <a:t> 4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semua</a:t>
            </a:r>
            <a:r>
              <a:rPr lang="en-US" sz="2400" dirty="0"/>
              <a:t> </a:t>
            </a:r>
            <a:r>
              <a:rPr lang="en-US" sz="2400" dirty="0" err="1"/>
              <a:t>simpul</a:t>
            </a:r>
            <a:r>
              <a:rPr lang="en-US" sz="2400" dirty="0"/>
              <a:t> yang </a:t>
            </a:r>
            <a:r>
              <a:rPr lang="en-US" sz="2400" dirty="0" err="1"/>
              <a:t>belum</a:t>
            </a:r>
            <a:r>
              <a:rPr lang="en-US" sz="2400" dirty="0"/>
              <a:t> </a:t>
            </a:r>
            <a:r>
              <a:rPr lang="en-US" sz="2400" dirty="0" err="1"/>
              <a:t>diwarnai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warna</a:t>
            </a:r>
            <a:r>
              <a:rPr lang="en-US" sz="2400" dirty="0"/>
              <a:t> yang </a:t>
            </a:r>
            <a:r>
              <a:rPr lang="en-US" sz="2400" dirty="0" err="1"/>
              <a:t>baru</a:t>
            </a:r>
            <a:r>
              <a:rPr lang="en-US" sz="2400" dirty="0"/>
              <a:t>, </a:t>
            </a:r>
            <a:r>
              <a:rPr lang="en-US" sz="2400" dirty="0" err="1"/>
              <a:t>mulai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simpul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derajat</a:t>
            </a:r>
            <a:r>
              <a:rPr lang="en-US" sz="2400" dirty="0"/>
              <a:t> </a:t>
            </a:r>
            <a:r>
              <a:rPr lang="en-US" sz="2400" dirty="0" err="1"/>
              <a:t>terbesar</a:t>
            </a:r>
            <a:r>
              <a:rPr lang="en-US" sz="2400" dirty="0"/>
              <a:t> </a:t>
            </a:r>
            <a:r>
              <a:rPr lang="en-US" sz="2400" dirty="0" err="1"/>
              <a:t>berikutnya</a:t>
            </a:r>
            <a:r>
              <a:rPr lang="en-US" sz="2400" dirty="0"/>
              <a:t> (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urutan</a:t>
            </a:r>
            <a:r>
              <a:rPr lang="en-US" sz="2400" dirty="0"/>
              <a:t> yang </a:t>
            </a:r>
            <a:r>
              <a:rPr lang="en-US" sz="2400" dirty="0" err="1"/>
              <a:t>menurun</a:t>
            </a:r>
            <a:r>
              <a:rPr lang="en-US" sz="2400" dirty="0"/>
              <a:t>).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DA521F-4F16-22BB-FC8B-22537E7F2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M/IF1220 Matematika Diskrit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79FDF2-71EA-7591-2ADA-239C06939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4BCF9-A795-414B-A279-9A96D3DBC64D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07246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64D259-8E9D-B890-71F9-A2ECE4F5F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20914"/>
            <a:ext cx="10515600" cy="5480277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Contoh</a:t>
            </a:r>
            <a:r>
              <a:rPr lang="en-US" dirty="0"/>
              <a:t>: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4E4ED7-93FC-557D-AD14-CED9AFCB1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M/IF1220 Matematika Diskrit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147110-09AB-8ECD-34C3-ABCDF8DCD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4BCF9-A795-414B-A279-9A96D3DBC64D}" type="slidenum">
              <a:rPr lang="en-US" smtClean="0"/>
              <a:t>45</a:t>
            </a:fld>
            <a:endParaRPr lang="en-US"/>
          </a:p>
        </p:txBody>
      </p:sp>
      <p:pic>
        <p:nvPicPr>
          <p:cNvPr id="7" name="Picture 6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50CB2439-7DE1-8D9C-D49A-2B5671FAFC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94" y="1180667"/>
            <a:ext cx="5018206" cy="4148384"/>
          </a:xfrm>
          <a:prstGeom prst="rect">
            <a:avLst/>
          </a:prstGeom>
        </p:spPr>
      </p:pic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9FE32CFB-D429-F9F5-6C55-6E711207E4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9267807"/>
              </p:ext>
            </p:extLst>
          </p:nvPr>
        </p:nvGraphicFramePr>
        <p:xfrm>
          <a:off x="6781800" y="869620"/>
          <a:ext cx="2743200" cy="4720524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val="1323698908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985559406"/>
                    </a:ext>
                  </a:extLst>
                </a:gridCol>
              </a:tblGrid>
              <a:tr h="393377">
                <a:tc>
                  <a:txBody>
                    <a:bodyPr/>
                    <a:lstStyle/>
                    <a:p>
                      <a:r>
                        <a:rPr lang="en-US" sz="1800" dirty="0" err="1"/>
                        <a:t>Simpul</a:t>
                      </a:r>
                      <a:endParaRPr lang="en-US" sz="1800" dirty="0"/>
                    </a:p>
                  </a:txBody>
                  <a:tcPr marL="90653" marR="90653" marT="45326" marB="453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err="1"/>
                        <a:t>Derajat</a:t>
                      </a:r>
                      <a:endParaRPr lang="en-US" sz="1800" dirty="0"/>
                    </a:p>
                  </a:txBody>
                  <a:tcPr marL="90653" marR="90653" marT="45326" marB="453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377673"/>
                  </a:ext>
                </a:extLst>
              </a:tr>
              <a:tr h="393377">
                <a:tc>
                  <a:txBody>
                    <a:bodyPr/>
                    <a:lstStyle/>
                    <a:p>
                      <a:r>
                        <a:rPr lang="en-US" sz="1800" dirty="0"/>
                        <a:t>A</a:t>
                      </a:r>
                    </a:p>
                  </a:txBody>
                  <a:tcPr marL="90653" marR="90653" marT="45326" marB="453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2</a:t>
                      </a:r>
                    </a:p>
                  </a:txBody>
                  <a:tcPr marL="90653" marR="90653" marT="45326" marB="453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8559774"/>
                  </a:ext>
                </a:extLst>
              </a:tr>
              <a:tr h="393377">
                <a:tc>
                  <a:txBody>
                    <a:bodyPr/>
                    <a:lstStyle/>
                    <a:p>
                      <a:r>
                        <a:rPr lang="en-US" sz="1800" dirty="0"/>
                        <a:t>B</a:t>
                      </a:r>
                    </a:p>
                  </a:txBody>
                  <a:tcPr marL="90653" marR="90653" marT="45326" marB="453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2</a:t>
                      </a:r>
                    </a:p>
                  </a:txBody>
                  <a:tcPr marL="90653" marR="90653" marT="45326" marB="453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1115412"/>
                  </a:ext>
                </a:extLst>
              </a:tr>
              <a:tr h="393377">
                <a:tc>
                  <a:txBody>
                    <a:bodyPr/>
                    <a:lstStyle/>
                    <a:p>
                      <a:r>
                        <a:rPr lang="en-US" sz="1800"/>
                        <a:t>C</a:t>
                      </a:r>
                    </a:p>
                  </a:txBody>
                  <a:tcPr marL="90653" marR="90653" marT="45326" marB="453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1</a:t>
                      </a:r>
                    </a:p>
                  </a:txBody>
                  <a:tcPr marL="90653" marR="90653" marT="45326" marB="453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7342356"/>
                  </a:ext>
                </a:extLst>
              </a:tr>
              <a:tr h="393377">
                <a:tc>
                  <a:txBody>
                    <a:bodyPr/>
                    <a:lstStyle/>
                    <a:p>
                      <a:r>
                        <a:rPr lang="en-US" sz="1800"/>
                        <a:t>D</a:t>
                      </a:r>
                    </a:p>
                  </a:txBody>
                  <a:tcPr marL="90653" marR="90653" marT="45326" marB="453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4</a:t>
                      </a:r>
                    </a:p>
                  </a:txBody>
                  <a:tcPr marL="90653" marR="90653" marT="45326" marB="453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0007097"/>
                  </a:ext>
                </a:extLst>
              </a:tr>
              <a:tr h="393377">
                <a:tc>
                  <a:txBody>
                    <a:bodyPr/>
                    <a:lstStyle/>
                    <a:p>
                      <a:r>
                        <a:rPr lang="en-US" sz="1800"/>
                        <a:t>E</a:t>
                      </a:r>
                    </a:p>
                  </a:txBody>
                  <a:tcPr marL="90653" marR="90653" marT="45326" marB="453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2</a:t>
                      </a:r>
                    </a:p>
                  </a:txBody>
                  <a:tcPr marL="90653" marR="90653" marT="45326" marB="453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812101"/>
                  </a:ext>
                </a:extLst>
              </a:tr>
              <a:tr h="393377">
                <a:tc>
                  <a:txBody>
                    <a:bodyPr/>
                    <a:lstStyle/>
                    <a:p>
                      <a:r>
                        <a:rPr lang="en-US" sz="1800"/>
                        <a:t>F</a:t>
                      </a:r>
                    </a:p>
                  </a:txBody>
                  <a:tcPr marL="90653" marR="90653" marT="45326" marB="453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2</a:t>
                      </a:r>
                    </a:p>
                  </a:txBody>
                  <a:tcPr marL="90653" marR="90653" marT="45326" marB="453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3321728"/>
                  </a:ext>
                </a:extLst>
              </a:tr>
              <a:tr h="393377">
                <a:tc>
                  <a:txBody>
                    <a:bodyPr/>
                    <a:lstStyle/>
                    <a:p>
                      <a:r>
                        <a:rPr lang="en-US" sz="1800"/>
                        <a:t>G</a:t>
                      </a:r>
                    </a:p>
                  </a:txBody>
                  <a:tcPr marL="90653" marR="90653" marT="45326" marB="453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3</a:t>
                      </a:r>
                    </a:p>
                  </a:txBody>
                  <a:tcPr marL="90653" marR="90653" marT="45326" marB="453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8071323"/>
                  </a:ext>
                </a:extLst>
              </a:tr>
              <a:tr h="393377">
                <a:tc>
                  <a:txBody>
                    <a:bodyPr/>
                    <a:lstStyle/>
                    <a:p>
                      <a:r>
                        <a:rPr lang="en-US" sz="1800"/>
                        <a:t>H</a:t>
                      </a:r>
                    </a:p>
                  </a:txBody>
                  <a:tcPr marL="90653" marR="90653" marT="45326" marB="453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5</a:t>
                      </a:r>
                    </a:p>
                  </a:txBody>
                  <a:tcPr marL="90653" marR="90653" marT="45326" marB="453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5701312"/>
                  </a:ext>
                </a:extLst>
              </a:tr>
              <a:tr h="393377">
                <a:tc>
                  <a:txBody>
                    <a:bodyPr/>
                    <a:lstStyle/>
                    <a:p>
                      <a:r>
                        <a:rPr lang="en-US" sz="1800"/>
                        <a:t>I</a:t>
                      </a:r>
                    </a:p>
                  </a:txBody>
                  <a:tcPr marL="90653" marR="90653" marT="45326" marB="453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3</a:t>
                      </a:r>
                    </a:p>
                  </a:txBody>
                  <a:tcPr marL="90653" marR="90653" marT="45326" marB="453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6886140"/>
                  </a:ext>
                </a:extLst>
              </a:tr>
              <a:tr h="393377">
                <a:tc>
                  <a:txBody>
                    <a:bodyPr/>
                    <a:lstStyle/>
                    <a:p>
                      <a:r>
                        <a:rPr lang="en-US" sz="1800"/>
                        <a:t>J</a:t>
                      </a:r>
                    </a:p>
                  </a:txBody>
                  <a:tcPr marL="90653" marR="90653" marT="45326" marB="453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3</a:t>
                      </a:r>
                    </a:p>
                  </a:txBody>
                  <a:tcPr marL="90653" marR="90653" marT="45326" marB="453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0572672"/>
                  </a:ext>
                </a:extLst>
              </a:tr>
              <a:tr h="393377">
                <a:tc>
                  <a:txBody>
                    <a:bodyPr/>
                    <a:lstStyle/>
                    <a:p>
                      <a:r>
                        <a:rPr lang="en-US" sz="1800"/>
                        <a:t>K</a:t>
                      </a:r>
                    </a:p>
                  </a:txBody>
                  <a:tcPr marL="90653" marR="90653" marT="45326" marB="453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5</a:t>
                      </a:r>
                    </a:p>
                  </a:txBody>
                  <a:tcPr marL="90653" marR="90653" marT="45326" marB="4532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9496318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6D2BB0B3-B845-7B83-D544-97294D36A27F}"/>
              </a:ext>
            </a:extLst>
          </p:cNvPr>
          <p:cNvSpPr txBox="1"/>
          <p:nvPr/>
        </p:nvSpPr>
        <p:spPr>
          <a:xfrm>
            <a:off x="767443" y="5990410"/>
            <a:ext cx="106571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Sumber</a:t>
            </a:r>
            <a:r>
              <a:rPr lang="en-US" dirty="0"/>
              <a:t>: </a:t>
            </a:r>
            <a:r>
              <a:rPr lang="en-US" dirty="0">
                <a:hlinkClick r:id="rId3"/>
              </a:rPr>
              <a:t>https://www.geeksforgeeks.org/welsh-powell-graph-colouring-algorithm/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4723902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F35F25F-D21C-5055-543A-EC5ED071B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M/IF1220 Matematika Diskrit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116F239-9DFC-A3D5-C269-DF1360477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4BCF9-A795-414B-A279-9A96D3DBC64D}" type="slidenum">
              <a:rPr lang="en-US" smtClean="0"/>
              <a:t>46</a:t>
            </a:fld>
            <a:endParaRPr lang="en-US"/>
          </a:p>
        </p:txBody>
      </p:sp>
      <p:pic>
        <p:nvPicPr>
          <p:cNvPr id="4" name="Picture 3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43D1BF1B-DF7C-A477-9486-178470EAB4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94" y="1180667"/>
            <a:ext cx="5018206" cy="414838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0D8DFA2-A869-7AD8-3AC1-C83B367E724B}"/>
              </a:ext>
            </a:extLst>
          </p:cNvPr>
          <p:cNvSpPr txBox="1"/>
          <p:nvPr/>
        </p:nvSpPr>
        <p:spPr>
          <a:xfrm>
            <a:off x="6335594" y="727299"/>
            <a:ext cx="5018206" cy="5409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Urutan</a:t>
            </a:r>
            <a:r>
              <a:rPr lang="en-US" sz="2000" dirty="0"/>
              <a:t> </a:t>
            </a:r>
            <a:r>
              <a:rPr lang="en-US" sz="2000" dirty="0" err="1"/>
              <a:t>simpul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derajat</a:t>
            </a:r>
            <a:r>
              <a:rPr lang="en-US" sz="2000" dirty="0"/>
              <a:t> yang </a:t>
            </a:r>
            <a:r>
              <a:rPr lang="en-US" sz="2000" dirty="0" err="1"/>
              <a:t>menurun</a:t>
            </a:r>
            <a:r>
              <a:rPr lang="en-US" sz="2000" dirty="0"/>
              <a:t> (</a:t>
            </a:r>
            <a:r>
              <a:rPr lang="en-US" sz="2000" dirty="0" err="1"/>
              <a:t>besar</a:t>
            </a:r>
            <a:r>
              <a:rPr lang="en-US" sz="2000" dirty="0"/>
              <a:t> </a:t>
            </a:r>
            <a:r>
              <a:rPr lang="en-US" sz="2000" dirty="0" err="1"/>
              <a:t>ke</a:t>
            </a:r>
            <a:r>
              <a:rPr lang="en-US" sz="2000" dirty="0"/>
              <a:t> </a:t>
            </a:r>
            <a:r>
              <a:rPr lang="en-US" sz="2000" dirty="0" err="1"/>
              <a:t>kecil</a:t>
            </a:r>
            <a:r>
              <a:rPr lang="en-US" sz="2000" dirty="0"/>
              <a:t>):</a:t>
            </a:r>
          </a:p>
          <a:p>
            <a:endParaRPr lang="en-US" sz="2000" dirty="0"/>
          </a:p>
          <a:p>
            <a:r>
              <a:rPr lang="en-US" sz="2000" dirty="0" err="1"/>
              <a:t>Simpul</a:t>
            </a:r>
            <a:r>
              <a:rPr lang="en-US" sz="2000" dirty="0"/>
              <a:t>		</a:t>
            </a:r>
            <a:r>
              <a:rPr lang="en-US" sz="2000" dirty="0" err="1"/>
              <a:t>Derajat</a:t>
            </a:r>
            <a:endParaRPr lang="en-US" sz="2000" dirty="0"/>
          </a:p>
          <a:p>
            <a:pPr>
              <a:spcBef>
                <a:spcPts val="300"/>
              </a:spcBef>
            </a:pPr>
            <a:r>
              <a:rPr lang="pt-BR" sz="2000" dirty="0"/>
              <a:t>H 		5                                </a:t>
            </a:r>
          </a:p>
          <a:p>
            <a:pPr>
              <a:spcBef>
                <a:spcPts val="300"/>
              </a:spcBef>
            </a:pPr>
            <a:r>
              <a:rPr lang="pt-BR" sz="2000" dirty="0"/>
              <a:t>K		5</a:t>
            </a:r>
          </a:p>
          <a:p>
            <a:pPr>
              <a:spcBef>
                <a:spcPts val="300"/>
              </a:spcBef>
            </a:pPr>
            <a:r>
              <a:rPr lang="pt-BR" sz="2000" dirty="0"/>
              <a:t>D		4</a:t>
            </a:r>
          </a:p>
          <a:p>
            <a:pPr>
              <a:spcBef>
                <a:spcPts val="300"/>
              </a:spcBef>
            </a:pPr>
            <a:r>
              <a:rPr lang="pt-BR" sz="2000" dirty="0"/>
              <a:t>G		3</a:t>
            </a:r>
          </a:p>
          <a:p>
            <a:pPr>
              <a:spcBef>
                <a:spcPts val="300"/>
              </a:spcBef>
            </a:pPr>
            <a:r>
              <a:rPr lang="pt-BR" sz="2000" dirty="0"/>
              <a:t>I		3		</a:t>
            </a:r>
          </a:p>
          <a:p>
            <a:pPr>
              <a:spcBef>
                <a:spcPts val="300"/>
              </a:spcBef>
            </a:pPr>
            <a:r>
              <a:rPr lang="pt-BR" sz="2000" dirty="0"/>
              <a:t>J		3</a:t>
            </a:r>
          </a:p>
          <a:p>
            <a:pPr>
              <a:spcBef>
                <a:spcPts val="300"/>
              </a:spcBef>
            </a:pPr>
            <a:r>
              <a:rPr lang="pt-BR" sz="2000" dirty="0"/>
              <a:t>A		2</a:t>
            </a:r>
          </a:p>
          <a:p>
            <a:pPr>
              <a:spcBef>
                <a:spcPts val="300"/>
              </a:spcBef>
            </a:pPr>
            <a:r>
              <a:rPr lang="pt-BR" sz="2000" dirty="0"/>
              <a:t>B		2</a:t>
            </a:r>
          </a:p>
          <a:p>
            <a:pPr>
              <a:spcBef>
                <a:spcPts val="300"/>
              </a:spcBef>
            </a:pPr>
            <a:r>
              <a:rPr lang="pt-BR" sz="2000" dirty="0"/>
              <a:t>E		2</a:t>
            </a:r>
          </a:p>
          <a:p>
            <a:pPr>
              <a:spcBef>
                <a:spcPts val="300"/>
              </a:spcBef>
            </a:pPr>
            <a:r>
              <a:rPr lang="pt-BR" sz="2000" dirty="0"/>
              <a:t>F		2</a:t>
            </a:r>
          </a:p>
          <a:p>
            <a:pPr>
              <a:spcBef>
                <a:spcPts val="300"/>
              </a:spcBef>
            </a:pPr>
            <a:r>
              <a:rPr lang="pt-BR" sz="2000" dirty="0"/>
              <a:t>C		1</a:t>
            </a: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65697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42E8467-F0C1-5BA6-DEC9-A61ABCF56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4BCF9-A795-414B-A279-9A96D3DBC64D}" type="slidenum">
              <a:rPr lang="en-US" smtClean="0"/>
              <a:t>47</a:t>
            </a:fld>
            <a:endParaRPr lang="en-US"/>
          </a:p>
        </p:txBody>
      </p:sp>
      <p:pic>
        <p:nvPicPr>
          <p:cNvPr id="4" name="Picture 3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84DFC784-4E6C-8144-AE46-C70E5079E7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75" y="0"/>
            <a:ext cx="3779725" cy="312457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74B7237-D7EF-EC17-1DE0-4BBA0F5CED96}"/>
              </a:ext>
            </a:extLst>
          </p:cNvPr>
          <p:cNvSpPr txBox="1"/>
          <p:nvPr/>
        </p:nvSpPr>
        <p:spPr>
          <a:xfrm>
            <a:off x="838200" y="3283951"/>
            <a:ext cx="3293286" cy="3470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Simpul</a:t>
            </a:r>
            <a:r>
              <a:rPr lang="en-US" sz="1600" dirty="0"/>
              <a:t>		</a:t>
            </a:r>
            <a:r>
              <a:rPr lang="en-US" sz="1600" dirty="0" err="1"/>
              <a:t>Derajat</a:t>
            </a:r>
            <a:endParaRPr lang="en-US" sz="1600" dirty="0"/>
          </a:p>
          <a:p>
            <a:pPr>
              <a:spcBef>
                <a:spcPts val="300"/>
              </a:spcBef>
            </a:pPr>
            <a:r>
              <a:rPr lang="pt-BR" sz="1600" dirty="0"/>
              <a:t>H 		5                                </a:t>
            </a:r>
          </a:p>
          <a:p>
            <a:pPr>
              <a:spcBef>
                <a:spcPts val="300"/>
              </a:spcBef>
            </a:pPr>
            <a:r>
              <a:rPr lang="pt-BR" sz="1600" dirty="0"/>
              <a:t>K		5</a:t>
            </a:r>
          </a:p>
          <a:p>
            <a:pPr>
              <a:spcBef>
                <a:spcPts val="300"/>
              </a:spcBef>
            </a:pPr>
            <a:r>
              <a:rPr lang="pt-BR" sz="1600" dirty="0"/>
              <a:t>D		4</a:t>
            </a:r>
          </a:p>
          <a:p>
            <a:pPr>
              <a:spcBef>
                <a:spcPts val="300"/>
              </a:spcBef>
            </a:pPr>
            <a:r>
              <a:rPr lang="pt-BR" sz="1600" dirty="0"/>
              <a:t>G		3</a:t>
            </a:r>
          </a:p>
          <a:p>
            <a:pPr>
              <a:spcBef>
                <a:spcPts val="300"/>
              </a:spcBef>
            </a:pPr>
            <a:r>
              <a:rPr lang="pt-BR" sz="1600" dirty="0"/>
              <a:t>I		3	</a:t>
            </a:r>
          </a:p>
          <a:p>
            <a:pPr>
              <a:spcBef>
                <a:spcPts val="300"/>
              </a:spcBef>
            </a:pPr>
            <a:r>
              <a:rPr lang="pt-BR" sz="1600" dirty="0"/>
              <a:t>J		3</a:t>
            </a:r>
          </a:p>
          <a:p>
            <a:pPr>
              <a:spcBef>
                <a:spcPts val="300"/>
              </a:spcBef>
            </a:pPr>
            <a:r>
              <a:rPr lang="pt-BR" sz="1600" dirty="0"/>
              <a:t>A		2</a:t>
            </a:r>
          </a:p>
          <a:p>
            <a:pPr>
              <a:spcBef>
                <a:spcPts val="300"/>
              </a:spcBef>
            </a:pPr>
            <a:r>
              <a:rPr lang="pt-BR" sz="1600" dirty="0"/>
              <a:t>B		2</a:t>
            </a:r>
          </a:p>
          <a:p>
            <a:pPr>
              <a:spcBef>
                <a:spcPts val="300"/>
              </a:spcBef>
            </a:pPr>
            <a:r>
              <a:rPr lang="pt-BR" sz="1600" dirty="0"/>
              <a:t>E		2</a:t>
            </a:r>
          </a:p>
          <a:p>
            <a:pPr>
              <a:spcBef>
                <a:spcPts val="300"/>
              </a:spcBef>
            </a:pPr>
            <a:r>
              <a:rPr lang="pt-BR" sz="1600" dirty="0"/>
              <a:t>F		2</a:t>
            </a:r>
          </a:p>
          <a:p>
            <a:pPr>
              <a:spcBef>
                <a:spcPts val="300"/>
              </a:spcBef>
            </a:pPr>
            <a:r>
              <a:rPr lang="pt-BR" sz="1600" dirty="0"/>
              <a:t>C		1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A8816A-F7EE-7B75-BE68-E5084D8A191B}"/>
              </a:ext>
            </a:extLst>
          </p:cNvPr>
          <p:cNvSpPr txBox="1"/>
          <p:nvPr/>
        </p:nvSpPr>
        <p:spPr>
          <a:xfrm>
            <a:off x="4412343" y="0"/>
            <a:ext cx="6680200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 err="1"/>
              <a:t>Iterasi</a:t>
            </a:r>
            <a:r>
              <a:rPr lang="en-US" sz="2000" b="1" dirty="0"/>
              <a:t> ke-1: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H – </a:t>
            </a:r>
            <a:r>
              <a:rPr lang="en-US" sz="2000" dirty="0" err="1"/>
              <a:t>warnai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FF0000"/>
                </a:solidFill>
              </a:rPr>
              <a:t>Merah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K – </a:t>
            </a:r>
            <a:r>
              <a:rPr lang="en-US" sz="2000" dirty="0" err="1"/>
              <a:t>jangan</a:t>
            </a:r>
            <a:r>
              <a:rPr lang="en-US" sz="2000" dirty="0"/>
              <a:t> </a:t>
            </a:r>
            <a:r>
              <a:rPr lang="en-US" sz="2000" dirty="0" err="1"/>
              <a:t>warnai</a:t>
            </a:r>
            <a:r>
              <a:rPr lang="en-US" sz="2000" dirty="0"/>
              <a:t> Merah, </a:t>
            </a:r>
            <a:r>
              <a:rPr lang="en-US" sz="2000" dirty="0" err="1"/>
              <a:t>karena</a:t>
            </a:r>
            <a:r>
              <a:rPr lang="en-US" sz="2000" dirty="0"/>
              <a:t> </a:t>
            </a:r>
            <a:r>
              <a:rPr lang="en-US" sz="2000" dirty="0" err="1"/>
              <a:t>terhubung</a:t>
            </a:r>
            <a:r>
              <a:rPr lang="en-US" sz="2000" dirty="0"/>
              <a:t> </a:t>
            </a:r>
            <a:r>
              <a:rPr lang="en-US" sz="2000" dirty="0" err="1"/>
              <a:t>ke</a:t>
            </a:r>
            <a:r>
              <a:rPr lang="en-US" sz="2000" dirty="0"/>
              <a:t> 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D – </a:t>
            </a:r>
            <a:r>
              <a:rPr lang="en-US" sz="2000" dirty="0" err="1"/>
              <a:t>warnai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FF0000"/>
                </a:solidFill>
              </a:rPr>
              <a:t>Merah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G – </a:t>
            </a:r>
            <a:r>
              <a:rPr lang="en-US" sz="2000" dirty="0" err="1"/>
              <a:t>jangan</a:t>
            </a:r>
            <a:r>
              <a:rPr lang="en-US" sz="2000" dirty="0"/>
              <a:t> </a:t>
            </a:r>
            <a:r>
              <a:rPr lang="en-US" sz="2000" dirty="0" err="1"/>
              <a:t>warnai</a:t>
            </a:r>
            <a:r>
              <a:rPr lang="en-US" sz="2000" dirty="0"/>
              <a:t> Merah, </a:t>
            </a:r>
            <a:r>
              <a:rPr lang="en-US" sz="2000" dirty="0" err="1"/>
              <a:t>karena</a:t>
            </a:r>
            <a:r>
              <a:rPr lang="en-US" sz="2000" dirty="0"/>
              <a:t> </a:t>
            </a:r>
            <a:r>
              <a:rPr lang="en-US" sz="2000" dirty="0" err="1"/>
              <a:t>terhubung</a:t>
            </a:r>
            <a:r>
              <a:rPr lang="en-US" sz="2000" dirty="0"/>
              <a:t> </a:t>
            </a:r>
            <a:r>
              <a:rPr lang="en-US" sz="2000" dirty="0" err="1"/>
              <a:t>ke</a:t>
            </a:r>
            <a:r>
              <a:rPr lang="en-US" sz="2000" dirty="0"/>
              <a:t> 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 – </a:t>
            </a:r>
            <a:r>
              <a:rPr lang="en-US" sz="2000" dirty="0" err="1"/>
              <a:t>jangan</a:t>
            </a:r>
            <a:r>
              <a:rPr lang="en-US" sz="2000" dirty="0"/>
              <a:t> </a:t>
            </a:r>
            <a:r>
              <a:rPr lang="en-US" sz="2000" dirty="0" err="1"/>
              <a:t>warnai</a:t>
            </a:r>
            <a:r>
              <a:rPr lang="en-US" sz="2000" dirty="0"/>
              <a:t> Merah, </a:t>
            </a:r>
            <a:r>
              <a:rPr lang="en-US" sz="2000" dirty="0" err="1"/>
              <a:t>karena</a:t>
            </a:r>
            <a:r>
              <a:rPr lang="en-US" sz="2000" dirty="0"/>
              <a:t> </a:t>
            </a:r>
            <a:r>
              <a:rPr lang="en-US" sz="2000" dirty="0" err="1"/>
              <a:t>terhubung</a:t>
            </a:r>
            <a:r>
              <a:rPr lang="en-US" sz="2000" dirty="0"/>
              <a:t> </a:t>
            </a:r>
            <a:r>
              <a:rPr lang="en-US" sz="2000" dirty="0" err="1"/>
              <a:t>ke</a:t>
            </a:r>
            <a:r>
              <a:rPr lang="en-US" sz="2000" dirty="0"/>
              <a:t> 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J – </a:t>
            </a:r>
            <a:r>
              <a:rPr lang="en-US" sz="2000" dirty="0" err="1"/>
              <a:t>jangan</a:t>
            </a:r>
            <a:r>
              <a:rPr lang="en-US" sz="2000" dirty="0"/>
              <a:t> </a:t>
            </a:r>
            <a:r>
              <a:rPr lang="en-US" sz="2000" dirty="0" err="1"/>
              <a:t>warnai</a:t>
            </a:r>
            <a:r>
              <a:rPr lang="en-US" sz="2000" dirty="0"/>
              <a:t> Merah, </a:t>
            </a:r>
            <a:r>
              <a:rPr lang="en-US" sz="2000" dirty="0" err="1"/>
              <a:t>karena</a:t>
            </a:r>
            <a:r>
              <a:rPr lang="en-US" sz="2000" dirty="0"/>
              <a:t> </a:t>
            </a:r>
            <a:r>
              <a:rPr lang="en-US" sz="2000" dirty="0" err="1"/>
              <a:t>terhubung</a:t>
            </a:r>
            <a:r>
              <a:rPr lang="en-US" sz="2000" dirty="0"/>
              <a:t> </a:t>
            </a:r>
            <a:r>
              <a:rPr lang="en-US" sz="2000" dirty="0" err="1"/>
              <a:t>ke</a:t>
            </a:r>
            <a:r>
              <a:rPr lang="en-US" sz="2000" dirty="0"/>
              <a:t> 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 – </a:t>
            </a:r>
            <a:r>
              <a:rPr lang="en-US" sz="2000" dirty="0" err="1"/>
              <a:t>jangan</a:t>
            </a:r>
            <a:r>
              <a:rPr lang="en-US" sz="2000" dirty="0"/>
              <a:t> </a:t>
            </a:r>
            <a:r>
              <a:rPr lang="en-US" sz="2000" dirty="0" err="1"/>
              <a:t>warnai</a:t>
            </a:r>
            <a:r>
              <a:rPr lang="en-US" sz="2000" dirty="0"/>
              <a:t> Merah, </a:t>
            </a:r>
            <a:r>
              <a:rPr lang="en-US" sz="2000" dirty="0" err="1"/>
              <a:t>karena</a:t>
            </a:r>
            <a:r>
              <a:rPr lang="en-US" sz="2000" dirty="0"/>
              <a:t> </a:t>
            </a:r>
            <a:r>
              <a:rPr lang="en-US" sz="2000" dirty="0" err="1"/>
              <a:t>terhubung</a:t>
            </a:r>
            <a:r>
              <a:rPr lang="en-US" sz="2000" dirty="0"/>
              <a:t> </a:t>
            </a:r>
            <a:r>
              <a:rPr lang="en-US" sz="2000" dirty="0" err="1"/>
              <a:t>ke</a:t>
            </a:r>
            <a:r>
              <a:rPr lang="en-US" sz="2000" dirty="0"/>
              <a:t> 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B – </a:t>
            </a:r>
            <a:r>
              <a:rPr lang="en-US" sz="2000" dirty="0" err="1"/>
              <a:t>jangan</a:t>
            </a:r>
            <a:r>
              <a:rPr lang="en-US" sz="2000" dirty="0"/>
              <a:t> </a:t>
            </a:r>
            <a:r>
              <a:rPr lang="en-US" sz="2000" dirty="0" err="1"/>
              <a:t>warnai</a:t>
            </a:r>
            <a:r>
              <a:rPr lang="en-US" sz="2000" dirty="0"/>
              <a:t> Merah, </a:t>
            </a:r>
            <a:r>
              <a:rPr lang="en-US" sz="2000" dirty="0" err="1"/>
              <a:t>karena</a:t>
            </a:r>
            <a:r>
              <a:rPr lang="en-US" sz="2000" dirty="0"/>
              <a:t> </a:t>
            </a:r>
            <a:r>
              <a:rPr lang="en-US" sz="2000" dirty="0" err="1"/>
              <a:t>terhubung</a:t>
            </a:r>
            <a:r>
              <a:rPr lang="en-US" sz="2000" dirty="0"/>
              <a:t> </a:t>
            </a:r>
            <a:r>
              <a:rPr lang="en-US" sz="2000" dirty="0" err="1"/>
              <a:t>ke</a:t>
            </a:r>
            <a:r>
              <a:rPr lang="en-US" sz="2000" dirty="0"/>
              <a:t> 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E – </a:t>
            </a:r>
            <a:r>
              <a:rPr lang="en-US" sz="2000" dirty="0" err="1"/>
              <a:t>warnai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FF0000"/>
                </a:solidFill>
              </a:rPr>
              <a:t>Merah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F – </a:t>
            </a:r>
            <a:r>
              <a:rPr lang="en-US" sz="2000" dirty="0" err="1"/>
              <a:t>jangan</a:t>
            </a:r>
            <a:r>
              <a:rPr lang="en-US" sz="2000" dirty="0"/>
              <a:t> </a:t>
            </a:r>
            <a:r>
              <a:rPr lang="en-US" sz="2000" dirty="0" err="1"/>
              <a:t>warnai</a:t>
            </a:r>
            <a:r>
              <a:rPr lang="en-US" sz="2000" dirty="0"/>
              <a:t> Merah, </a:t>
            </a:r>
            <a:r>
              <a:rPr lang="en-US" sz="2000" dirty="0" err="1"/>
              <a:t>karena</a:t>
            </a:r>
            <a:r>
              <a:rPr lang="en-US" sz="2000" dirty="0"/>
              <a:t> </a:t>
            </a:r>
            <a:r>
              <a:rPr lang="en-US" sz="2000" dirty="0" err="1"/>
              <a:t>terhubung</a:t>
            </a:r>
            <a:r>
              <a:rPr lang="en-US" sz="2000" dirty="0"/>
              <a:t> </a:t>
            </a:r>
            <a:r>
              <a:rPr lang="en-US" sz="2000" dirty="0" err="1"/>
              <a:t>ke</a:t>
            </a:r>
            <a:r>
              <a:rPr lang="en-US" sz="2000" dirty="0"/>
              <a:t> 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 – </a:t>
            </a:r>
            <a:r>
              <a:rPr lang="en-US" sz="2000" dirty="0" err="1"/>
              <a:t>jangan</a:t>
            </a:r>
            <a:r>
              <a:rPr lang="en-US" sz="2000" dirty="0"/>
              <a:t> </a:t>
            </a:r>
            <a:r>
              <a:rPr lang="en-US" sz="2000" dirty="0" err="1"/>
              <a:t>warnai</a:t>
            </a:r>
            <a:r>
              <a:rPr lang="en-US" sz="2000" dirty="0"/>
              <a:t> Merah, </a:t>
            </a:r>
            <a:r>
              <a:rPr lang="en-US" sz="2000" dirty="0" err="1"/>
              <a:t>karena</a:t>
            </a:r>
            <a:r>
              <a:rPr lang="en-US" sz="2000" dirty="0"/>
              <a:t> </a:t>
            </a:r>
            <a:r>
              <a:rPr lang="en-US" sz="2000" dirty="0" err="1"/>
              <a:t>terhubung</a:t>
            </a:r>
            <a:r>
              <a:rPr lang="en-US" sz="2000" dirty="0"/>
              <a:t> </a:t>
            </a:r>
            <a:r>
              <a:rPr lang="en-US" sz="2000" dirty="0" err="1"/>
              <a:t>ke</a:t>
            </a:r>
            <a:r>
              <a:rPr lang="en-US" sz="2000" dirty="0"/>
              <a:t> D</a:t>
            </a:r>
          </a:p>
          <a:p>
            <a:r>
              <a:rPr lang="en-US" sz="2000" b="1" dirty="0"/>
              <a:t>Hasil </a:t>
            </a:r>
            <a:r>
              <a:rPr lang="en-US" sz="2000" b="1" dirty="0" err="1"/>
              <a:t>iterasi</a:t>
            </a:r>
            <a:r>
              <a:rPr lang="en-US" sz="2000" b="1" dirty="0"/>
              <a:t> ke-1:</a:t>
            </a:r>
          </a:p>
        </p:txBody>
      </p:sp>
      <p:pic>
        <p:nvPicPr>
          <p:cNvPr id="11" name="Picture 10" descr="A diagram of a network&#10;&#10;Description automatically generated">
            <a:extLst>
              <a:ext uri="{FF2B5EF4-FFF2-40B4-BE49-F238E27FC236}">
                <a16:creationId xmlns:a16="http://schemas.microsoft.com/office/drawing/2014/main" id="{05679BB9-FD7C-0CBD-ADB7-0A26B3D466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9642" y="3853369"/>
            <a:ext cx="3709420" cy="3004631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B4BE7E5-839F-9BE1-FB46-5ABB45452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M/IF1220 Matematika Diskrit</a:t>
            </a:r>
          </a:p>
        </p:txBody>
      </p:sp>
    </p:spTree>
    <p:extLst>
      <p:ext uri="{BB962C8B-B14F-4D97-AF65-F5344CB8AC3E}">
        <p14:creationId xmlns:p14="http://schemas.microsoft.com/office/powerpoint/2010/main" val="424243755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5882B4F-C5F6-E2C6-A88B-7FD9A605C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4BCF9-A795-414B-A279-9A96D3DBC64D}" type="slidenum">
              <a:rPr lang="en-US" smtClean="0"/>
              <a:t>48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8E3F76-09C3-0CD8-A12E-4A1F03ECFF02}"/>
              </a:ext>
            </a:extLst>
          </p:cNvPr>
          <p:cNvSpPr txBox="1"/>
          <p:nvPr/>
        </p:nvSpPr>
        <p:spPr>
          <a:xfrm>
            <a:off x="5196725" y="253448"/>
            <a:ext cx="5913350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/>
              <a:t>Iterasi</a:t>
            </a:r>
            <a:r>
              <a:rPr lang="en-US" sz="2000" b="1" dirty="0"/>
              <a:t> ke-2: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K – </a:t>
            </a:r>
            <a:r>
              <a:rPr lang="en-US" sz="2000" dirty="0" err="1"/>
              <a:t>warnai</a:t>
            </a:r>
            <a:r>
              <a:rPr lang="en-US" sz="2000" dirty="0"/>
              <a:t> </a:t>
            </a:r>
            <a:r>
              <a:rPr lang="en-US" sz="2000" dirty="0" err="1">
                <a:solidFill>
                  <a:srgbClr val="00B050"/>
                </a:solidFill>
              </a:rPr>
              <a:t>hijau</a:t>
            </a:r>
            <a:endParaRPr lang="en-US" sz="2000" dirty="0">
              <a:solidFill>
                <a:srgbClr val="00B05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G – </a:t>
            </a:r>
            <a:r>
              <a:rPr lang="en-US" sz="2000" dirty="0" err="1"/>
              <a:t>jangan</a:t>
            </a:r>
            <a:r>
              <a:rPr lang="en-US" sz="2000" dirty="0"/>
              <a:t> </a:t>
            </a:r>
            <a:r>
              <a:rPr lang="en-US" sz="2000" dirty="0" err="1"/>
              <a:t>warnai</a:t>
            </a:r>
            <a:r>
              <a:rPr lang="en-US" sz="2000" dirty="0"/>
              <a:t> </a:t>
            </a:r>
            <a:r>
              <a:rPr lang="en-US" sz="2000" dirty="0" err="1"/>
              <a:t>hijau</a:t>
            </a:r>
            <a:r>
              <a:rPr lang="en-US" sz="2000" dirty="0"/>
              <a:t>, </a:t>
            </a:r>
            <a:r>
              <a:rPr lang="en-US" sz="2000" dirty="0" err="1"/>
              <a:t>karena</a:t>
            </a:r>
            <a:r>
              <a:rPr lang="en-US" sz="2000" dirty="0"/>
              <a:t> </a:t>
            </a:r>
            <a:r>
              <a:rPr lang="en-US" sz="2000" dirty="0" err="1"/>
              <a:t>terhubung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 – </a:t>
            </a:r>
            <a:r>
              <a:rPr lang="en-US" sz="2000" dirty="0" err="1"/>
              <a:t>warnai</a:t>
            </a:r>
            <a:r>
              <a:rPr lang="en-US" sz="2000" dirty="0"/>
              <a:t> </a:t>
            </a:r>
            <a:r>
              <a:rPr lang="en-US" sz="2000" dirty="0" err="1">
                <a:solidFill>
                  <a:srgbClr val="00B050"/>
                </a:solidFill>
              </a:rPr>
              <a:t>hijau</a:t>
            </a:r>
            <a:endParaRPr lang="en-US" sz="2000" dirty="0">
              <a:solidFill>
                <a:srgbClr val="00B05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J – </a:t>
            </a:r>
            <a:r>
              <a:rPr lang="en-US" sz="2000" dirty="0" err="1"/>
              <a:t>jangan</a:t>
            </a:r>
            <a:r>
              <a:rPr lang="en-US" sz="2000" dirty="0"/>
              <a:t> </a:t>
            </a:r>
            <a:r>
              <a:rPr lang="en-US" sz="2000" dirty="0" err="1"/>
              <a:t>warnai</a:t>
            </a:r>
            <a:r>
              <a:rPr lang="en-US" sz="2000" dirty="0"/>
              <a:t> </a:t>
            </a:r>
            <a:r>
              <a:rPr lang="en-US" sz="2000" dirty="0" err="1"/>
              <a:t>hijau</a:t>
            </a:r>
            <a:r>
              <a:rPr lang="en-US" sz="2000" dirty="0"/>
              <a:t>, </a:t>
            </a:r>
            <a:r>
              <a:rPr lang="en-US" sz="2000" dirty="0" err="1"/>
              <a:t>karena</a:t>
            </a:r>
            <a:r>
              <a:rPr lang="en-US" sz="2000" dirty="0"/>
              <a:t> </a:t>
            </a:r>
            <a:r>
              <a:rPr lang="en-US" sz="2000" dirty="0" err="1"/>
              <a:t>terhubung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 – </a:t>
            </a:r>
            <a:r>
              <a:rPr lang="en-US" sz="2000" dirty="0" err="1"/>
              <a:t>warna</a:t>
            </a:r>
            <a:r>
              <a:rPr lang="en-US" sz="2000" dirty="0"/>
              <a:t> </a:t>
            </a:r>
            <a:r>
              <a:rPr lang="en-US" sz="2000" dirty="0" err="1"/>
              <a:t>hijau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B – </a:t>
            </a:r>
            <a:r>
              <a:rPr lang="en-US" sz="2000" dirty="0" err="1"/>
              <a:t>jangan</a:t>
            </a:r>
            <a:r>
              <a:rPr lang="en-US" sz="2000" dirty="0"/>
              <a:t> </a:t>
            </a:r>
            <a:r>
              <a:rPr lang="en-US" sz="2000" dirty="0" err="1"/>
              <a:t>warnai</a:t>
            </a:r>
            <a:r>
              <a:rPr lang="en-US" sz="2000" dirty="0"/>
              <a:t> </a:t>
            </a:r>
            <a:r>
              <a:rPr lang="en-US" sz="2000" dirty="0" err="1"/>
              <a:t>hijau</a:t>
            </a:r>
            <a:r>
              <a:rPr lang="en-US" sz="2000" dirty="0"/>
              <a:t>, </a:t>
            </a:r>
            <a:r>
              <a:rPr lang="en-US" sz="2000" dirty="0" err="1"/>
              <a:t>karena</a:t>
            </a:r>
            <a:r>
              <a:rPr lang="en-US" sz="2000" dirty="0"/>
              <a:t> </a:t>
            </a:r>
            <a:r>
              <a:rPr lang="en-US" sz="2000" dirty="0" err="1"/>
              <a:t>terhubung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F – </a:t>
            </a:r>
            <a:r>
              <a:rPr lang="en-US" sz="2000" dirty="0" err="1"/>
              <a:t>warnai</a:t>
            </a:r>
            <a:r>
              <a:rPr lang="en-US" sz="2000" dirty="0"/>
              <a:t> </a:t>
            </a:r>
            <a:r>
              <a:rPr lang="en-US" sz="2000" dirty="0" err="1">
                <a:solidFill>
                  <a:srgbClr val="00B050"/>
                </a:solidFill>
              </a:rPr>
              <a:t>hijau</a:t>
            </a:r>
            <a:endParaRPr lang="en-US" sz="2000" dirty="0">
              <a:solidFill>
                <a:srgbClr val="00B05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 – </a:t>
            </a:r>
            <a:r>
              <a:rPr lang="en-US" sz="2000" dirty="0" err="1"/>
              <a:t>warnai</a:t>
            </a:r>
            <a:r>
              <a:rPr lang="en-US" sz="2000" dirty="0"/>
              <a:t> </a:t>
            </a:r>
            <a:r>
              <a:rPr lang="en-US" sz="2000" dirty="0" err="1">
                <a:solidFill>
                  <a:srgbClr val="00B050"/>
                </a:solidFill>
              </a:rPr>
              <a:t>hijau</a:t>
            </a:r>
            <a:endParaRPr lang="en-US" sz="2000" dirty="0">
              <a:solidFill>
                <a:srgbClr val="00B050"/>
              </a:solidFill>
            </a:endParaRPr>
          </a:p>
          <a:p>
            <a:endParaRPr lang="en-US" sz="2000" dirty="0">
              <a:solidFill>
                <a:srgbClr val="00B050"/>
              </a:solidFill>
            </a:endParaRPr>
          </a:p>
          <a:p>
            <a:r>
              <a:rPr lang="en-US" sz="2000" b="1" dirty="0"/>
              <a:t>Hasil </a:t>
            </a:r>
            <a:r>
              <a:rPr lang="en-US" sz="2000" b="1" dirty="0" err="1"/>
              <a:t>iterasi</a:t>
            </a:r>
            <a:r>
              <a:rPr lang="en-US" sz="2000" b="1" dirty="0"/>
              <a:t> ke-2:</a:t>
            </a:r>
          </a:p>
        </p:txBody>
      </p:sp>
      <p:pic>
        <p:nvPicPr>
          <p:cNvPr id="5" name="Picture 4" descr="A diagram of a network&#10;&#10;Description automatically generated">
            <a:extLst>
              <a:ext uri="{FF2B5EF4-FFF2-40B4-BE49-F238E27FC236}">
                <a16:creationId xmlns:a16="http://schemas.microsoft.com/office/drawing/2014/main" id="{96EB8BE2-74A6-7A74-917E-54931AAA76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71" y="111065"/>
            <a:ext cx="3885293" cy="314708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40D6F55-5E82-EBAE-079D-DD3DEE4087D8}"/>
              </a:ext>
            </a:extLst>
          </p:cNvPr>
          <p:cNvSpPr txBox="1"/>
          <p:nvPr/>
        </p:nvSpPr>
        <p:spPr>
          <a:xfrm>
            <a:off x="1172578" y="3194392"/>
            <a:ext cx="3293286" cy="3470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Simpul</a:t>
            </a:r>
            <a:r>
              <a:rPr lang="en-US" sz="1600" dirty="0"/>
              <a:t>		</a:t>
            </a:r>
            <a:r>
              <a:rPr lang="en-US" sz="1600" dirty="0" err="1"/>
              <a:t>Derajat</a:t>
            </a:r>
            <a:endParaRPr lang="en-US" sz="1600" dirty="0"/>
          </a:p>
          <a:p>
            <a:pPr>
              <a:spcBef>
                <a:spcPts val="300"/>
              </a:spcBef>
            </a:pPr>
            <a:r>
              <a:rPr lang="pt-BR" sz="1600" dirty="0"/>
              <a:t>H 		5  (sudah)                              </a:t>
            </a:r>
          </a:p>
          <a:p>
            <a:pPr>
              <a:spcBef>
                <a:spcPts val="300"/>
              </a:spcBef>
            </a:pPr>
            <a:r>
              <a:rPr lang="pt-BR" sz="1600" dirty="0"/>
              <a:t>K		5</a:t>
            </a:r>
          </a:p>
          <a:p>
            <a:pPr>
              <a:spcBef>
                <a:spcPts val="300"/>
              </a:spcBef>
            </a:pPr>
            <a:r>
              <a:rPr lang="pt-BR" sz="1600" dirty="0"/>
              <a:t>D		4 (sudah)</a:t>
            </a:r>
          </a:p>
          <a:p>
            <a:pPr>
              <a:spcBef>
                <a:spcPts val="300"/>
              </a:spcBef>
            </a:pPr>
            <a:r>
              <a:rPr lang="pt-BR" sz="1600" dirty="0"/>
              <a:t>G		3</a:t>
            </a:r>
          </a:p>
          <a:p>
            <a:pPr>
              <a:spcBef>
                <a:spcPts val="300"/>
              </a:spcBef>
            </a:pPr>
            <a:r>
              <a:rPr lang="pt-BR" sz="1600" dirty="0"/>
              <a:t>I		3	</a:t>
            </a:r>
          </a:p>
          <a:p>
            <a:pPr>
              <a:spcBef>
                <a:spcPts val="300"/>
              </a:spcBef>
            </a:pPr>
            <a:r>
              <a:rPr lang="pt-BR" sz="1600" dirty="0"/>
              <a:t>J		3</a:t>
            </a:r>
          </a:p>
          <a:p>
            <a:pPr>
              <a:spcBef>
                <a:spcPts val="300"/>
              </a:spcBef>
            </a:pPr>
            <a:r>
              <a:rPr lang="pt-BR" sz="1600" dirty="0"/>
              <a:t>A		2</a:t>
            </a:r>
          </a:p>
          <a:p>
            <a:pPr>
              <a:spcBef>
                <a:spcPts val="300"/>
              </a:spcBef>
            </a:pPr>
            <a:r>
              <a:rPr lang="pt-BR" sz="1600" dirty="0"/>
              <a:t>B		2</a:t>
            </a:r>
          </a:p>
          <a:p>
            <a:pPr>
              <a:spcBef>
                <a:spcPts val="300"/>
              </a:spcBef>
            </a:pPr>
            <a:r>
              <a:rPr lang="pt-BR" sz="1600" dirty="0"/>
              <a:t>E		2 (sudah)</a:t>
            </a:r>
          </a:p>
          <a:p>
            <a:pPr>
              <a:spcBef>
                <a:spcPts val="300"/>
              </a:spcBef>
            </a:pPr>
            <a:r>
              <a:rPr lang="pt-BR" sz="1600" dirty="0"/>
              <a:t>F		2</a:t>
            </a:r>
          </a:p>
          <a:p>
            <a:pPr>
              <a:spcBef>
                <a:spcPts val="300"/>
              </a:spcBef>
            </a:pPr>
            <a:r>
              <a:rPr lang="pt-BR" sz="1600" dirty="0"/>
              <a:t>C		1</a:t>
            </a:r>
            <a:endParaRPr lang="en-US" dirty="0"/>
          </a:p>
        </p:txBody>
      </p:sp>
      <p:pic>
        <p:nvPicPr>
          <p:cNvPr id="8" name="Picture 7" descr="A diagram of a network&#10;&#10;Description automatically generated">
            <a:extLst>
              <a:ext uri="{FF2B5EF4-FFF2-40B4-BE49-F238E27FC236}">
                <a16:creationId xmlns:a16="http://schemas.microsoft.com/office/drawing/2014/main" id="{3DEC4092-15F6-4C0D-6282-CC7EA54CC3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143" y="3668440"/>
            <a:ext cx="3769179" cy="3053035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2BE3241-65D3-9A04-0FF2-8DF64CE57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M/IF1220 Matematika Diskrit</a:t>
            </a:r>
          </a:p>
        </p:txBody>
      </p:sp>
    </p:spTree>
    <p:extLst>
      <p:ext uri="{BB962C8B-B14F-4D97-AF65-F5344CB8AC3E}">
        <p14:creationId xmlns:p14="http://schemas.microsoft.com/office/powerpoint/2010/main" val="69082721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A04E73F-4CD3-6BDC-838F-19A01FA2F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M/IF1220 Matematika Diskrit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F9F3BB4-027B-E6B9-F2C2-D1FCE3A3D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4BCF9-A795-414B-A279-9A96D3DBC64D}" type="slidenum">
              <a:rPr lang="en-US" smtClean="0"/>
              <a:t>49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87D2F8-AEBE-3574-3267-47F4B66F554C}"/>
              </a:ext>
            </a:extLst>
          </p:cNvPr>
          <p:cNvSpPr txBox="1"/>
          <p:nvPr/>
        </p:nvSpPr>
        <p:spPr>
          <a:xfrm>
            <a:off x="6415924" y="688876"/>
            <a:ext cx="206530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/>
              <a:t>Iterasi</a:t>
            </a:r>
            <a:r>
              <a:rPr lang="en-US" sz="2000" b="1" dirty="0"/>
              <a:t> ke-3: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G – </a:t>
            </a:r>
            <a:r>
              <a:rPr lang="en-US" sz="2000" dirty="0" err="1"/>
              <a:t>warnai</a:t>
            </a:r>
            <a:r>
              <a:rPr lang="en-US" sz="2000" dirty="0"/>
              <a:t> </a:t>
            </a:r>
            <a:r>
              <a:rPr lang="en-US" sz="2000" dirty="0" err="1">
                <a:solidFill>
                  <a:srgbClr val="00B0F0"/>
                </a:solidFill>
              </a:rPr>
              <a:t>biru</a:t>
            </a:r>
            <a:endParaRPr lang="en-US" sz="2000" dirty="0">
              <a:solidFill>
                <a:srgbClr val="00B0F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J – </a:t>
            </a:r>
            <a:r>
              <a:rPr lang="en-US" sz="2000" dirty="0" err="1"/>
              <a:t>warnai</a:t>
            </a:r>
            <a:r>
              <a:rPr lang="en-US" sz="2000" dirty="0"/>
              <a:t> </a:t>
            </a:r>
            <a:r>
              <a:rPr lang="en-US" sz="2000" dirty="0" err="1">
                <a:solidFill>
                  <a:srgbClr val="00B0F0"/>
                </a:solidFill>
              </a:rPr>
              <a:t>biru</a:t>
            </a:r>
            <a:endParaRPr lang="en-US" sz="2000" dirty="0">
              <a:solidFill>
                <a:srgbClr val="00B0F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B – </a:t>
            </a:r>
            <a:r>
              <a:rPr lang="en-US" sz="2000" dirty="0" err="1"/>
              <a:t>warnai</a:t>
            </a:r>
            <a:r>
              <a:rPr lang="en-US" sz="2000" dirty="0"/>
              <a:t> </a:t>
            </a:r>
            <a:r>
              <a:rPr lang="en-US" sz="2000" dirty="0" err="1">
                <a:solidFill>
                  <a:srgbClr val="00B0F0"/>
                </a:solidFill>
              </a:rPr>
              <a:t>biru</a:t>
            </a:r>
            <a:endParaRPr lang="en-US" sz="2000" dirty="0">
              <a:solidFill>
                <a:srgbClr val="00B0F0"/>
              </a:solidFill>
            </a:endParaRPr>
          </a:p>
        </p:txBody>
      </p:sp>
      <p:pic>
        <p:nvPicPr>
          <p:cNvPr id="5" name="Picture 4" descr="A diagram of a network&#10;&#10;Description automatically generated">
            <a:extLst>
              <a:ext uri="{FF2B5EF4-FFF2-40B4-BE49-F238E27FC236}">
                <a16:creationId xmlns:a16="http://schemas.microsoft.com/office/drawing/2014/main" id="{97FA952D-927E-1698-AB16-6F3A58126C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148" y="245336"/>
            <a:ext cx="3769179" cy="30530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4E84C1A-7F55-998A-EEDB-1B4558B1F250}"/>
              </a:ext>
            </a:extLst>
          </p:cNvPr>
          <p:cNvSpPr txBox="1"/>
          <p:nvPr/>
        </p:nvSpPr>
        <p:spPr>
          <a:xfrm>
            <a:off x="1172578" y="3194392"/>
            <a:ext cx="3293286" cy="3470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Simpul</a:t>
            </a:r>
            <a:r>
              <a:rPr lang="en-US" sz="1600" dirty="0"/>
              <a:t>		</a:t>
            </a:r>
            <a:r>
              <a:rPr lang="en-US" sz="1600" dirty="0" err="1"/>
              <a:t>Derajat</a:t>
            </a:r>
            <a:endParaRPr lang="en-US" sz="1600" dirty="0"/>
          </a:p>
          <a:p>
            <a:pPr>
              <a:spcBef>
                <a:spcPts val="300"/>
              </a:spcBef>
            </a:pPr>
            <a:r>
              <a:rPr lang="pt-BR" sz="1600" dirty="0"/>
              <a:t>H 		5  (sudah)                              </a:t>
            </a:r>
          </a:p>
          <a:p>
            <a:pPr>
              <a:spcBef>
                <a:spcPts val="300"/>
              </a:spcBef>
            </a:pPr>
            <a:r>
              <a:rPr lang="pt-BR" sz="1600" dirty="0"/>
              <a:t>K		5 (sudah)</a:t>
            </a:r>
          </a:p>
          <a:p>
            <a:pPr>
              <a:spcBef>
                <a:spcPts val="300"/>
              </a:spcBef>
            </a:pPr>
            <a:r>
              <a:rPr lang="pt-BR" sz="1600" dirty="0"/>
              <a:t>D		4 (sudah)</a:t>
            </a:r>
          </a:p>
          <a:p>
            <a:pPr>
              <a:spcBef>
                <a:spcPts val="300"/>
              </a:spcBef>
            </a:pPr>
            <a:r>
              <a:rPr lang="pt-BR" sz="1600" dirty="0"/>
              <a:t>G		3</a:t>
            </a:r>
          </a:p>
          <a:p>
            <a:pPr>
              <a:spcBef>
                <a:spcPts val="300"/>
              </a:spcBef>
            </a:pPr>
            <a:r>
              <a:rPr lang="pt-BR" sz="1600" dirty="0"/>
              <a:t>I		3 (sudah)	</a:t>
            </a:r>
          </a:p>
          <a:p>
            <a:pPr>
              <a:spcBef>
                <a:spcPts val="300"/>
              </a:spcBef>
            </a:pPr>
            <a:r>
              <a:rPr lang="pt-BR" sz="1600" dirty="0"/>
              <a:t>J		3</a:t>
            </a:r>
          </a:p>
          <a:p>
            <a:pPr>
              <a:spcBef>
                <a:spcPts val="300"/>
              </a:spcBef>
            </a:pPr>
            <a:r>
              <a:rPr lang="pt-BR" sz="1600" dirty="0"/>
              <a:t>A		2 (sudah_</a:t>
            </a:r>
          </a:p>
          <a:p>
            <a:pPr>
              <a:spcBef>
                <a:spcPts val="300"/>
              </a:spcBef>
            </a:pPr>
            <a:r>
              <a:rPr lang="pt-BR" sz="1600" dirty="0"/>
              <a:t>B		2</a:t>
            </a:r>
          </a:p>
          <a:p>
            <a:pPr>
              <a:spcBef>
                <a:spcPts val="300"/>
              </a:spcBef>
            </a:pPr>
            <a:r>
              <a:rPr lang="pt-BR" sz="1600" dirty="0"/>
              <a:t>E		2 (sudah)</a:t>
            </a:r>
          </a:p>
          <a:p>
            <a:pPr>
              <a:spcBef>
                <a:spcPts val="300"/>
              </a:spcBef>
            </a:pPr>
            <a:r>
              <a:rPr lang="pt-BR" sz="1600" dirty="0"/>
              <a:t>F		2 (sudah)</a:t>
            </a:r>
          </a:p>
          <a:p>
            <a:pPr>
              <a:spcBef>
                <a:spcPts val="300"/>
              </a:spcBef>
            </a:pPr>
            <a:r>
              <a:rPr lang="pt-BR" sz="1600" dirty="0"/>
              <a:t>C		1 (sudah)</a:t>
            </a:r>
            <a:endParaRPr lang="en-US" dirty="0"/>
          </a:p>
        </p:txBody>
      </p:sp>
      <p:pic>
        <p:nvPicPr>
          <p:cNvPr id="12" name="Picture 11" descr="A diagram of a network&#10;&#10;Description automatically generated">
            <a:extLst>
              <a:ext uri="{FF2B5EF4-FFF2-40B4-BE49-F238E27FC236}">
                <a16:creationId xmlns:a16="http://schemas.microsoft.com/office/drawing/2014/main" id="{AD9464E3-358C-C698-1E08-CF05B1AEBD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8833" y="2886169"/>
            <a:ext cx="4284174" cy="347018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ECD3079-30D9-1192-9C4F-EEA71DD62056}"/>
              </a:ext>
            </a:extLst>
          </p:cNvPr>
          <p:cNvSpPr txBox="1"/>
          <p:nvPr/>
        </p:nvSpPr>
        <p:spPr>
          <a:xfrm>
            <a:off x="6415924" y="2449242"/>
            <a:ext cx="13708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Hasil </a:t>
            </a:r>
            <a:r>
              <a:rPr lang="en-US" sz="2000" b="1" dirty="0" err="1"/>
              <a:t>akhir</a:t>
            </a:r>
            <a:r>
              <a:rPr lang="en-US" sz="2000" b="1" dirty="0"/>
              <a:t>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9D05ED8-D8A7-A07E-6D46-636B5508F932}"/>
              </a:ext>
            </a:extLst>
          </p:cNvPr>
          <p:cNvSpPr txBox="1"/>
          <p:nvPr/>
        </p:nvSpPr>
        <p:spPr>
          <a:xfrm>
            <a:off x="6419487" y="5907331"/>
            <a:ext cx="2191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Bilangan</a:t>
            </a:r>
            <a:r>
              <a:rPr lang="en-US" dirty="0"/>
              <a:t> </a:t>
            </a:r>
            <a:r>
              <a:rPr lang="en-US" dirty="0" err="1"/>
              <a:t>kromatis</a:t>
            </a:r>
            <a:r>
              <a:rPr lang="en-US" dirty="0"/>
              <a:t> = 3</a:t>
            </a:r>
          </a:p>
        </p:txBody>
      </p:sp>
    </p:spTree>
    <p:extLst>
      <p:ext uri="{BB962C8B-B14F-4D97-AF65-F5344CB8AC3E}">
        <p14:creationId xmlns:p14="http://schemas.microsoft.com/office/powerpoint/2010/main" val="9911108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Slide Number Placeholder 5">
            <a:extLst>
              <a:ext uri="{FF2B5EF4-FFF2-40B4-BE49-F238E27FC236}">
                <a16:creationId xmlns:a16="http://schemas.microsoft.com/office/drawing/2014/main" id="{B8D22AB8-AAFC-4E44-BE65-37D9B434D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AC7B3E43-896C-4889-B614-213308955683}" type="slidenum">
              <a:rPr lang="en-GB" altLang="en-US" sz="1400"/>
              <a:pPr eaLnBrk="1" hangingPunct="1"/>
              <a:t>5</a:t>
            </a:fld>
            <a:endParaRPr lang="en-GB" altLang="en-US" sz="140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F1DC915-43F9-420B-84D4-A6C88F59E966}"/>
              </a:ext>
            </a:extLst>
          </p:cNvPr>
          <p:cNvSpPr/>
          <p:nvPr/>
        </p:nvSpPr>
        <p:spPr>
          <a:xfrm>
            <a:off x="1000760" y="441742"/>
            <a:ext cx="1019048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600" b="1" dirty="0">
                <a:ea typeface="Times New Roman" panose="02020603050405020304" pitchFamily="18" charset="0"/>
              </a:rPr>
              <a:t>TEOREMA 2. </a:t>
            </a:r>
            <a:r>
              <a:rPr lang="en-US" sz="2600" dirty="0">
                <a:ea typeface="Times New Roman" panose="02020603050405020304" pitchFamily="18" charset="0"/>
              </a:rPr>
              <a:t> Graf </a:t>
            </a:r>
            <a:r>
              <a:rPr lang="en-US" sz="2600" dirty="0" err="1">
                <a:ea typeface="Times New Roman" panose="02020603050405020304" pitchFamily="18" charset="0"/>
              </a:rPr>
              <a:t>tidak</a:t>
            </a:r>
            <a:r>
              <a:rPr lang="en-US" sz="2600" dirty="0"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ea typeface="Times New Roman" panose="02020603050405020304" pitchFamily="18" charset="0"/>
              </a:rPr>
              <a:t>berarah</a:t>
            </a:r>
            <a:r>
              <a:rPr lang="en-US" sz="2600" dirty="0"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ea typeface="Times New Roman" panose="02020603050405020304" pitchFamily="18" charset="0"/>
              </a:rPr>
              <a:t>memiliki</a:t>
            </a:r>
            <a:r>
              <a:rPr lang="en-US" sz="2600" dirty="0"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ea typeface="Times New Roman" panose="02020603050405020304" pitchFamily="18" charset="0"/>
              </a:rPr>
              <a:t>lintasan</a:t>
            </a:r>
            <a:r>
              <a:rPr lang="en-US" sz="2600" dirty="0">
                <a:ea typeface="Times New Roman" panose="02020603050405020304" pitchFamily="18" charset="0"/>
              </a:rPr>
              <a:t> Euler (</a:t>
            </a:r>
            <a:r>
              <a:rPr lang="en-US" sz="2600" dirty="0" err="1">
                <a:ea typeface="Times New Roman" panose="02020603050405020304" pitchFamily="18" charset="0"/>
              </a:rPr>
              <a:t>graf</a:t>
            </a:r>
            <a:r>
              <a:rPr lang="en-US" sz="2600" dirty="0">
                <a:ea typeface="Times New Roman" panose="02020603050405020304" pitchFamily="18" charset="0"/>
              </a:rPr>
              <a:t> semi-Euler) </a:t>
            </a:r>
            <a:r>
              <a:rPr lang="en-US" sz="2600" dirty="0" err="1">
                <a:ea typeface="Times New Roman" panose="02020603050405020304" pitchFamily="18" charset="0"/>
              </a:rPr>
              <a:t>jika</a:t>
            </a:r>
            <a:r>
              <a:rPr lang="en-US" sz="2600" dirty="0">
                <a:ea typeface="Times New Roman" panose="02020603050405020304" pitchFamily="18" charset="0"/>
              </a:rPr>
              <a:t> dan </a:t>
            </a:r>
            <a:r>
              <a:rPr lang="en-US" sz="2600" dirty="0" err="1">
                <a:ea typeface="Times New Roman" panose="02020603050405020304" pitchFamily="18" charset="0"/>
              </a:rPr>
              <a:t>hanya</a:t>
            </a:r>
            <a:r>
              <a:rPr lang="en-US" sz="2600" dirty="0"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ea typeface="Times New Roman" panose="02020603050405020304" pitchFamily="18" charset="0"/>
              </a:rPr>
              <a:t>jika</a:t>
            </a:r>
            <a:r>
              <a:rPr lang="en-US" sz="2600" dirty="0"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ea typeface="Times New Roman" panose="02020603050405020304" pitchFamily="18" charset="0"/>
              </a:rPr>
              <a:t>terhubung</a:t>
            </a:r>
            <a:r>
              <a:rPr lang="en-US" sz="2600" dirty="0">
                <a:ea typeface="Times New Roman" panose="02020603050405020304" pitchFamily="18" charset="0"/>
              </a:rPr>
              <a:t> dan </a:t>
            </a:r>
            <a:r>
              <a:rPr lang="en-US" sz="2600" dirty="0" err="1">
                <a:ea typeface="Times New Roman" panose="02020603050405020304" pitchFamily="18" charset="0"/>
              </a:rPr>
              <a:t>memiliki</a:t>
            </a:r>
            <a:r>
              <a:rPr lang="en-US" sz="2600" dirty="0"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ea typeface="Times New Roman" panose="02020603050405020304" pitchFamily="18" charset="0"/>
              </a:rPr>
              <a:t>dua</a:t>
            </a:r>
            <a:r>
              <a:rPr lang="en-US" sz="2600" dirty="0"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ea typeface="Times New Roman" panose="02020603050405020304" pitchFamily="18" charset="0"/>
              </a:rPr>
              <a:t>buah</a:t>
            </a:r>
            <a:r>
              <a:rPr lang="en-US" sz="2600" dirty="0"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ea typeface="Times New Roman" panose="02020603050405020304" pitchFamily="18" charset="0"/>
              </a:rPr>
              <a:t>simpul</a:t>
            </a:r>
            <a:r>
              <a:rPr lang="en-US" sz="2600" dirty="0"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ea typeface="Times New Roman" panose="02020603050405020304" pitchFamily="18" charset="0"/>
              </a:rPr>
              <a:t>berderajat</a:t>
            </a:r>
            <a:r>
              <a:rPr lang="en-US" sz="2600" dirty="0"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ea typeface="Times New Roman" panose="02020603050405020304" pitchFamily="18" charset="0"/>
              </a:rPr>
              <a:t>ganjil</a:t>
            </a:r>
            <a:r>
              <a:rPr lang="en-US" sz="2600" dirty="0"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ea typeface="Times New Roman" panose="02020603050405020304" pitchFamily="18" charset="0"/>
              </a:rPr>
              <a:t>atau</a:t>
            </a:r>
            <a:r>
              <a:rPr lang="en-US" sz="2600" dirty="0"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ea typeface="Times New Roman" panose="02020603050405020304" pitchFamily="18" charset="0"/>
              </a:rPr>
              <a:t>tidak</a:t>
            </a:r>
            <a:r>
              <a:rPr lang="en-US" sz="2600" dirty="0"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ea typeface="Times New Roman" panose="02020603050405020304" pitchFamily="18" charset="0"/>
              </a:rPr>
              <a:t>ada</a:t>
            </a:r>
            <a:r>
              <a:rPr lang="en-US" sz="2600" dirty="0"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ea typeface="Times New Roman" panose="02020603050405020304" pitchFamily="18" charset="0"/>
              </a:rPr>
              <a:t>simpul</a:t>
            </a:r>
            <a:r>
              <a:rPr lang="en-US" sz="2600" dirty="0"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ea typeface="Times New Roman" panose="02020603050405020304" pitchFamily="18" charset="0"/>
              </a:rPr>
              <a:t>berderajat</a:t>
            </a:r>
            <a:r>
              <a:rPr lang="en-US" sz="2600" dirty="0"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ea typeface="Times New Roman" panose="02020603050405020304" pitchFamily="18" charset="0"/>
              </a:rPr>
              <a:t>ganjil</a:t>
            </a:r>
            <a:r>
              <a:rPr lang="en-US" sz="2600" dirty="0"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ea typeface="Times New Roman" panose="02020603050405020304" pitchFamily="18" charset="0"/>
              </a:rPr>
              <a:t>sama</a:t>
            </a:r>
            <a:r>
              <a:rPr lang="en-US" sz="2600" dirty="0"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ea typeface="Times New Roman" panose="02020603050405020304" pitchFamily="18" charset="0"/>
              </a:rPr>
              <a:t>sekali</a:t>
            </a:r>
            <a:r>
              <a:rPr lang="en-US" sz="2600" dirty="0">
                <a:ea typeface="Times New Roman" panose="02020603050405020304" pitchFamily="18" charset="0"/>
              </a:rPr>
              <a:t>.</a:t>
            </a:r>
            <a:endParaRPr lang="en-US" sz="2600" dirty="0">
              <a:effectLst/>
              <a:ea typeface="Times New Roman" panose="02020603050405020304" pitchFamily="18" charset="0"/>
            </a:endParaRPr>
          </a:p>
          <a:p>
            <a:pPr algn="just"/>
            <a:r>
              <a:rPr lang="en-US" sz="2600" i="1" dirty="0">
                <a:effectLst/>
                <a:ea typeface="Times New Roman" panose="02020603050405020304" pitchFamily="18" charset="0"/>
              </a:rPr>
              <a:t> </a:t>
            </a:r>
            <a:endParaRPr lang="en-US" sz="2600" dirty="0">
              <a:effectLst/>
              <a:ea typeface="Times New Roman" panose="02020603050405020304" pitchFamily="18" charset="0"/>
            </a:endParaRPr>
          </a:p>
          <a:p>
            <a:pPr algn="just"/>
            <a:r>
              <a:rPr lang="en-US" sz="2800" dirty="0">
                <a:effectLst/>
                <a:ea typeface="Times New Roman" panose="02020603050405020304" pitchFamily="18" charset="0"/>
              </a:rPr>
              <a:t> 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A36F00A8-BCA7-4453-8A80-112A3CE7996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347694"/>
              </p:ext>
            </p:extLst>
          </p:nvPr>
        </p:nvGraphicFramePr>
        <p:xfrm>
          <a:off x="1485419" y="1770987"/>
          <a:ext cx="7841812" cy="39912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6158520" imgH="3135240" progId="">
                  <p:embed/>
                </p:oleObj>
              </mc:Choice>
              <mc:Fallback>
                <p:oleObj r:id="rId2" imgW="6158520" imgH="3135240" progId="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A36F00A8-BCA7-4453-8A80-112A3CE7996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5419" y="1770987"/>
                        <a:ext cx="7841812" cy="39912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2BABC318-8AE7-483F-AC7B-E7380D0333D9}"/>
              </a:ext>
            </a:extLst>
          </p:cNvPr>
          <p:cNvSpPr/>
          <p:nvPr/>
        </p:nvSpPr>
        <p:spPr>
          <a:xfrm>
            <a:off x="3857066" y="5480050"/>
            <a:ext cx="711065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solidFill>
                  <a:srgbClr val="FF0000"/>
                </a:solidFill>
                <a:ea typeface="Times New Roman" panose="02020603050405020304" pitchFamily="18" charset="0"/>
              </a:rPr>
              <a:t>Graf (a</a:t>
            </a:r>
            <a:r>
              <a:rPr lang="pt-BR" sz="2000" dirty="0">
                <a:solidFill>
                  <a:srgbClr val="FF0000"/>
                </a:solidFill>
                <a:ea typeface="Times New Roman" panose="02020603050405020304" pitchFamily="18" charset="0"/>
              </a:rPr>
              <a:t>), (b), dan (f) memiliki dua buah simpul berderajat ganjil (dilingkari putus-putus) sehingga ketiganya memiliki lintasan Euler.</a:t>
            </a:r>
          </a:p>
          <a:p>
            <a:pPr algn="just"/>
            <a:r>
              <a:rPr lang="pt-BR" sz="2000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Perhatikan bahwa sirkuit Euler juga adalah lintasan Euler, oleh karena itu graf (c) dan (d) juga mengandung lintasan Euler </a:t>
            </a:r>
            <a:endParaRPr lang="en-US" sz="2000" dirty="0">
              <a:solidFill>
                <a:srgbClr val="FF0000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CCFBF1E-3760-4719-AF45-99B5F49E72DD}"/>
              </a:ext>
            </a:extLst>
          </p:cNvPr>
          <p:cNvSpPr/>
          <p:nvPr/>
        </p:nvSpPr>
        <p:spPr>
          <a:xfrm>
            <a:off x="3069020" y="1739455"/>
            <a:ext cx="451945" cy="488739"/>
          </a:xfrm>
          <a:prstGeom prst="ellipse">
            <a:avLst/>
          </a:prstGeom>
          <a:noFill/>
          <a:ln w="158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FA7E809-87C5-4A61-B667-93C1ADE5FC8A}"/>
              </a:ext>
            </a:extLst>
          </p:cNvPr>
          <p:cNvSpPr/>
          <p:nvPr/>
        </p:nvSpPr>
        <p:spPr>
          <a:xfrm>
            <a:off x="1939158" y="2639093"/>
            <a:ext cx="451945" cy="488739"/>
          </a:xfrm>
          <a:prstGeom prst="ellipse">
            <a:avLst/>
          </a:prstGeom>
          <a:noFill/>
          <a:ln w="158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B61DB6D-3BCD-4876-8C65-A685F4297DD2}"/>
              </a:ext>
            </a:extLst>
          </p:cNvPr>
          <p:cNvSpPr/>
          <p:nvPr/>
        </p:nvSpPr>
        <p:spPr>
          <a:xfrm>
            <a:off x="3894519" y="1739455"/>
            <a:ext cx="451945" cy="488739"/>
          </a:xfrm>
          <a:prstGeom prst="ellipse">
            <a:avLst/>
          </a:prstGeom>
          <a:noFill/>
          <a:ln w="158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1F4A3AA-5612-4638-A112-7A6D542107F7}"/>
              </a:ext>
            </a:extLst>
          </p:cNvPr>
          <p:cNvSpPr/>
          <p:nvPr/>
        </p:nvSpPr>
        <p:spPr>
          <a:xfrm>
            <a:off x="3894518" y="2639092"/>
            <a:ext cx="451945" cy="488739"/>
          </a:xfrm>
          <a:prstGeom prst="ellipse">
            <a:avLst/>
          </a:prstGeom>
          <a:noFill/>
          <a:ln w="158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1DDBC4C-20CC-45BD-AF68-9078A7B35DD2}"/>
              </a:ext>
            </a:extLst>
          </p:cNvPr>
          <p:cNvSpPr/>
          <p:nvPr/>
        </p:nvSpPr>
        <p:spPr>
          <a:xfrm>
            <a:off x="7092073" y="3815201"/>
            <a:ext cx="451945" cy="488739"/>
          </a:xfrm>
          <a:prstGeom prst="ellipse">
            <a:avLst/>
          </a:prstGeom>
          <a:noFill/>
          <a:ln w="158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CD67868-730D-44BC-8B23-415A69BEA0A5}"/>
              </a:ext>
            </a:extLst>
          </p:cNvPr>
          <p:cNvSpPr/>
          <p:nvPr/>
        </p:nvSpPr>
        <p:spPr>
          <a:xfrm>
            <a:off x="8250050" y="3894645"/>
            <a:ext cx="451945" cy="488739"/>
          </a:xfrm>
          <a:prstGeom prst="ellipse">
            <a:avLst/>
          </a:prstGeom>
          <a:noFill/>
          <a:ln w="158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059681-015D-00C9-36FD-D54CF6AE3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M/IF1220 Matematika Diskrit</a:t>
            </a:r>
          </a:p>
        </p:txBody>
      </p:sp>
    </p:spTree>
    <p:extLst>
      <p:ext uri="{BB962C8B-B14F-4D97-AF65-F5344CB8AC3E}">
        <p14:creationId xmlns:p14="http://schemas.microsoft.com/office/powerpoint/2010/main" val="177399649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Footer Placeholder 4">
            <a:extLst>
              <a:ext uri="{FF2B5EF4-FFF2-40B4-BE49-F238E27FC236}">
                <a16:creationId xmlns:a16="http://schemas.microsoft.com/office/drawing/2014/main" id="{71363E92-F410-4FF5-9287-B49E8DADC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1400"/>
              <a:t>Rinaldi M/IF1220 Matematika Diskrit</a:t>
            </a:r>
          </a:p>
        </p:txBody>
      </p:sp>
      <p:sp>
        <p:nvSpPr>
          <p:cNvPr id="132099" name="Slide Number Placeholder 5">
            <a:extLst>
              <a:ext uri="{FF2B5EF4-FFF2-40B4-BE49-F238E27FC236}">
                <a16:creationId xmlns:a16="http://schemas.microsoft.com/office/drawing/2014/main" id="{9BFAF2D2-5AB4-4577-87BA-0542A1B4D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B3326F21-CAEF-45CB-94C2-B91C1EA3F4AF}" type="slidenum">
              <a:rPr lang="en-GB" altLang="en-US" sz="1400"/>
              <a:pPr eaLnBrk="1" hangingPunct="1"/>
              <a:t>50</a:t>
            </a:fld>
            <a:endParaRPr lang="en-GB" altLang="en-US" sz="1400"/>
          </a:p>
        </p:txBody>
      </p:sp>
      <p:sp>
        <p:nvSpPr>
          <p:cNvPr id="132100" name="Rectangle 3">
            <a:extLst>
              <a:ext uri="{FF2B5EF4-FFF2-40B4-BE49-F238E27FC236}">
                <a16:creationId xmlns:a16="http://schemas.microsoft.com/office/drawing/2014/main" id="{8298AF47-6E67-4924-ADB0-92A4323ACA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24560" y="838200"/>
            <a:ext cx="10647680" cy="5149850"/>
          </a:xfrm>
        </p:spPr>
        <p:txBody>
          <a:bodyPr/>
          <a:lstStyle/>
          <a:p>
            <a:pPr marL="0" indent="0" algn="just">
              <a:buNone/>
            </a:pPr>
            <a:r>
              <a:rPr lang="en-US" altLang="en-US" sz="3600" b="1" dirty="0" err="1">
                <a:solidFill>
                  <a:srgbClr val="060504"/>
                </a:solidFill>
                <a:cs typeface="Times New Roman" panose="02020603050405020304" pitchFamily="18" charset="0"/>
              </a:rPr>
              <a:t>Perkembangan</a:t>
            </a:r>
            <a:r>
              <a:rPr lang="en-US" altLang="en-US" sz="3600" b="1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60504"/>
                </a:solidFill>
                <a:cs typeface="Times New Roman" panose="02020603050405020304" pitchFamily="18" charset="0"/>
              </a:rPr>
              <a:t>teorema</a:t>
            </a:r>
            <a:r>
              <a:rPr lang="en-US" altLang="en-US" sz="3600" b="1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60504"/>
                </a:solidFill>
                <a:cs typeface="Times New Roman" panose="02020603050405020304" pitchFamily="18" charset="0"/>
              </a:rPr>
              <a:t>pewarnaan</a:t>
            </a:r>
            <a:r>
              <a:rPr lang="en-US" altLang="en-US" sz="3600" b="1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60504"/>
                </a:solidFill>
                <a:cs typeface="Times New Roman" panose="02020603050405020304" pitchFamily="18" charset="0"/>
              </a:rPr>
              <a:t>graf</a:t>
            </a:r>
            <a:r>
              <a:rPr lang="en-US" altLang="en-US" sz="3600" b="1" dirty="0">
                <a:solidFill>
                  <a:srgbClr val="060504"/>
                </a:solidFill>
                <a:cs typeface="Times New Roman" panose="02020603050405020304" pitchFamily="18" charset="0"/>
              </a:rPr>
              <a:t>:</a:t>
            </a:r>
          </a:p>
          <a:p>
            <a:pPr algn="just">
              <a:buFont typeface="Wingdings" panose="05000000000000000000" pitchFamily="2" charset="2"/>
              <a:buNone/>
            </a:pPr>
            <a:r>
              <a:rPr lang="en-US" altLang="en-US" sz="2400" b="1" dirty="0">
                <a:solidFill>
                  <a:srgbClr val="060504"/>
                </a:solidFill>
                <a:cs typeface="Times New Roman" panose="02020603050405020304" pitchFamily="18" charset="0"/>
              </a:rPr>
              <a:t>	</a:t>
            </a:r>
          </a:p>
          <a:p>
            <a:pPr algn="just">
              <a:buFont typeface="Wingdings" panose="05000000000000000000" pitchFamily="2" charset="2"/>
              <a:buNone/>
            </a:pPr>
            <a:r>
              <a:rPr lang="en-US" altLang="en-US" sz="2400" b="1" dirty="0">
                <a:solidFill>
                  <a:srgbClr val="060504"/>
                </a:solidFill>
                <a:cs typeface="Times New Roman" panose="02020603050405020304" pitchFamily="18" charset="0"/>
              </a:rPr>
              <a:t>	TEOREMA 1. </a:t>
            </a: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Bilangan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kromatik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graf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planar 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 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6.</a:t>
            </a:r>
          </a:p>
          <a:p>
            <a:pPr algn="just">
              <a:buFont typeface="Wingdings" panose="05000000000000000000" pitchFamily="2" charset="2"/>
              <a:buNone/>
            </a:pPr>
            <a:r>
              <a:rPr lang="en-US" altLang="en-US" sz="2400" b="1" dirty="0">
                <a:solidFill>
                  <a:srgbClr val="060504"/>
                </a:solidFill>
                <a:cs typeface="Times New Roman" panose="02020603050405020304" pitchFamily="18" charset="0"/>
              </a:rPr>
              <a:t>	TEOREMA 2. </a:t>
            </a: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Bilangan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kromatik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graf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planar 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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5.</a:t>
            </a:r>
          </a:p>
          <a:p>
            <a:pPr algn="just">
              <a:buFont typeface="Wingdings" panose="05000000000000000000" pitchFamily="2" charset="2"/>
              <a:buNone/>
            </a:pPr>
            <a:r>
              <a:rPr lang="en-US" altLang="en-US" sz="2400" b="1" dirty="0">
                <a:solidFill>
                  <a:srgbClr val="060504"/>
                </a:solidFill>
                <a:cs typeface="Times New Roman" panose="02020603050405020304" pitchFamily="18" charset="0"/>
              </a:rPr>
              <a:t>	TEOREMA 3.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Bilangan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kromatik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graf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planar 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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4.</a:t>
            </a:r>
          </a:p>
          <a:p>
            <a:pPr algn="just">
              <a:buFont typeface="Wingdings" panose="05000000000000000000" pitchFamily="2" charset="2"/>
              <a:buNone/>
            </a:pPr>
            <a:endParaRPr lang="en-US" altLang="en-US" sz="2400" dirty="0">
              <a:solidFill>
                <a:srgbClr val="060504"/>
              </a:solidFill>
              <a:cs typeface="Times New Roman" panose="02020603050405020304" pitchFamily="18" charset="0"/>
            </a:endParaRPr>
          </a:p>
          <a:p>
            <a:pPr algn="just">
              <a:buFontTx/>
              <a:buChar char="•"/>
            </a:pP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Teorema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4 </a:t>
            </a: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berhasil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menjawab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persoalan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4-warna (yang </a:t>
            </a: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diajuka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pada </a:t>
            </a: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abad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19): </a:t>
            </a: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dapatkah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sembarang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graf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planar </a:t>
            </a: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diwarnai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hanya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dengan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4 </a:t>
            </a: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warna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saja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? </a:t>
            </a:r>
          </a:p>
          <a:p>
            <a:pPr algn="just">
              <a:buFontTx/>
              <a:buChar char="•"/>
            </a:pPr>
            <a:endParaRPr lang="en-US" altLang="en-US" sz="2400" dirty="0">
              <a:solidFill>
                <a:srgbClr val="060504"/>
              </a:solidFill>
              <a:cs typeface="Times New Roman" panose="02020603050405020304" pitchFamily="18" charset="0"/>
            </a:endParaRPr>
          </a:p>
          <a:p>
            <a:pPr algn="just">
              <a:buFontTx/>
              <a:buChar char="•"/>
            </a:pP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Jawaban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dari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persoalan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ini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ditemukan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oleh Appel dan Haken yang </a:t>
            </a: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menggunakan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komputer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untuk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menganalisis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hampir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2000 </a:t>
            </a: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graf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yang </a:t>
            </a: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melibatkan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jutaan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kasus</a:t>
            </a:r>
            <a:r>
              <a:rPr lang="en-GB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9418840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Footer Placeholder 3">
            <a:extLst>
              <a:ext uri="{FF2B5EF4-FFF2-40B4-BE49-F238E27FC236}">
                <a16:creationId xmlns:a16="http://schemas.microsoft.com/office/drawing/2014/main" id="{E646BFAC-D2AF-4B6E-A0B3-7320EF9E8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1400"/>
              <a:t>Rinaldi M/IF1220 Matematika Diskrit</a:t>
            </a:r>
          </a:p>
        </p:txBody>
      </p:sp>
      <p:sp>
        <p:nvSpPr>
          <p:cNvPr id="133123" name="Slide Number Placeholder 4">
            <a:extLst>
              <a:ext uri="{FF2B5EF4-FFF2-40B4-BE49-F238E27FC236}">
                <a16:creationId xmlns:a16="http://schemas.microsoft.com/office/drawing/2014/main" id="{0D280D42-3FF3-4AD2-9FEE-9C4C252DB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B0476B7F-F971-4E82-9524-C63AB95E52AD}" type="slidenum">
              <a:rPr lang="en-GB" altLang="en-US" sz="1400"/>
              <a:pPr eaLnBrk="1" hangingPunct="1"/>
              <a:t>51</a:t>
            </a:fld>
            <a:endParaRPr lang="en-GB" altLang="en-US" sz="1400"/>
          </a:p>
        </p:txBody>
      </p:sp>
      <p:pic>
        <p:nvPicPr>
          <p:cNvPr id="133124" name="Picture 3">
            <a:extLst>
              <a:ext uri="{FF2B5EF4-FFF2-40B4-BE49-F238E27FC236}">
                <a16:creationId xmlns:a16="http://schemas.microsoft.com/office/drawing/2014/main" id="{C8A93B81-C154-4424-A772-16E3BDA883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1" y="1060133"/>
            <a:ext cx="5951537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25" name="TextBox 7">
            <a:extLst>
              <a:ext uri="{FF2B5EF4-FFF2-40B4-BE49-F238E27FC236}">
                <a16:creationId xmlns:a16="http://schemas.microsoft.com/office/drawing/2014/main" id="{18B20E20-898E-4B57-9E8A-25122C39C9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4971" y="5103951"/>
            <a:ext cx="88270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dirty="0" err="1">
                <a:solidFill>
                  <a:srgbClr val="050507"/>
                </a:solidFill>
              </a:rPr>
              <a:t>Cukup</a:t>
            </a:r>
            <a:r>
              <a:rPr lang="en-US" altLang="en-US" dirty="0">
                <a:solidFill>
                  <a:srgbClr val="050507"/>
                </a:solidFill>
              </a:rPr>
              <a:t> 4 </a:t>
            </a:r>
            <a:r>
              <a:rPr lang="en-US" altLang="en-US" dirty="0" err="1">
                <a:solidFill>
                  <a:srgbClr val="050507"/>
                </a:solidFill>
              </a:rPr>
              <a:t>warna</a:t>
            </a:r>
            <a:r>
              <a:rPr lang="en-US" altLang="en-US" dirty="0">
                <a:solidFill>
                  <a:srgbClr val="050507"/>
                </a:solidFill>
              </a:rPr>
              <a:t> </a:t>
            </a:r>
            <a:r>
              <a:rPr lang="en-US" altLang="en-US" dirty="0" err="1">
                <a:solidFill>
                  <a:srgbClr val="050507"/>
                </a:solidFill>
              </a:rPr>
              <a:t>saja</a:t>
            </a:r>
            <a:r>
              <a:rPr lang="en-US" altLang="en-US" dirty="0">
                <a:solidFill>
                  <a:srgbClr val="050507"/>
                </a:solidFill>
              </a:rPr>
              <a:t> </a:t>
            </a:r>
            <a:r>
              <a:rPr lang="en-US" altLang="en-US" dirty="0" err="1">
                <a:solidFill>
                  <a:srgbClr val="050507"/>
                </a:solidFill>
              </a:rPr>
              <a:t>untuk</a:t>
            </a:r>
            <a:r>
              <a:rPr lang="en-US" altLang="en-US" dirty="0">
                <a:solidFill>
                  <a:srgbClr val="050507"/>
                </a:solidFill>
              </a:rPr>
              <a:t> </a:t>
            </a:r>
            <a:r>
              <a:rPr lang="en-US" altLang="en-US" dirty="0" err="1">
                <a:solidFill>
                  <a:srgbClr val="050507"/>
                </a:solidFill>
              </a:rPr>
              <a:t>mewarnai</a:t>
            </a:r>
            <a:r>
              <a:rPr lang="en-US" altLang="en-US" dirty="0">
                <a:solidFill>
                  <a:srgbClr val="050507"/>
                </a:solidFill>
              </a:rPr>
              <a:t> </a:t>
            </a:r>
            <a:r>
              <a:rPr lang="en-US" altLang="en-US" dirty="0" err="1">
                <a:solidFill>
                  <a:srgbClr val="050507"/>
                </a:solidFill>
              </a:rPr>
              <a:t>sembarang</a:t>
            </a:r>
            <a:r>
              <a:rPr lang="en-US" altLang="en-US" dirty="0">
                <a:solidFill>
                  <a:srgbClr val="050507"/>
                </a:solidFill>
              </a:rPr>
              <a:t> </a:t>
            </a:r>
            <a:r>
              <a:rPr lang="en-US" altLang="en-US" dirty="0" err="1">
                <a:solidFill>
                  <a:srgbClr val="050507"/>
                </a:solidFill>
              </a:rPr>
              <a:t>peta</a:t>
            </a:r>
            <a:r>
              <a:rPr lang="en-US" altLang="en-US" dirty="0">
                <a:solidFill>
                  <a:srgbClr val="050507"/>
                </a:solidFill>
              </a:rPr>
              <a:t> (</a:t>
            </a:r>
            <a:r>
              <a:rPr lang="en-US" altLang="en-US" dirty="0" err="1">
                <a:solidFill>
                  <a:srgbClr val="050507"/>
                </a:solidFill>
              </a:rPr>
              <a:t>seperti</a:t>
            </a:r>
            <a:r>
              <a:rPr lang="en-US" altLang="en-US" dirty="0">
                <a:solidFill>
                  <a:srgbClr val="050507"/>
                </a:solidFill>
              </a:rPr>
              <a:t> </a:t>
            </a:r>
            <a:r>
              <a:rPr lang="en-US" altLang="en-US" dirty="0" err="1">
                <a:solidFill>
                  <a:srgbClr val="050507"/>
                </a:solidFill>
              </a:rPr>
              <a:t>peta</a:t>
            </a:r>
            <a:r>
              <a:rPr lang="en-US" altLang="en-US" dirty="0">
                <a:solidFill>
                  <a:srgbClr val="050507"/>
                </a:solidFill>
              </a:rPr>
              <a:t> AS)</a:t>
            </a:r>
          </a:p>
        </p:txBody>
      </p:sp>
    </p:spTree>
    <p:extLst>
      <p:ext uri="{BB962C8B-B14F-4D97-AF65-F5344CB8AC3E}">
        <p14:creationId xmlns:p14="http://schemas.microsoft.com/office/powerpoint/2010/main" val="227140021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Footer Placeholder 4">
            <a:extLst>
              <a:ext uri="{FF2B5EF4-FFF2-40B4-BE49-F238E27FC236}">
                <a16:creationId xmlns:a16="http://schemas.microsoft.com/office/drawing/2014/main" id="{F271CA2A-1527-46A0-AA19-06FA6CBB8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1400"/>
              <a:t>Rinaldi M/IF1220 Matematika Diskrit</a:t>
            </a:r>
          </a:p>
        </p:txBody>
      </p:sp>
      <p:sp>
        <p:nvSpPr>
          <p:cNvPr id="74756" name="Slide Number Placeholder 5">
            <a:extLst>
              <a:ext uri="{FF2B5EF4-FFF2-40B4-BE49-F238E27FC236}">
                <a16:creationId xmlns:a16="http://schemas.microsoft.com/office/drawing/2014/main" id="{31F21DB6-9B14-4530-BA81-07FFBC29E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14C4C801-595B-49D9-BFDB-68D6071CB9EC}" type="slidenum">
              <a:rPr lang="en-GB" altLang="en-US" sz="1400"/>
              <a:pPr eaLnBrk="1" hangingPunct="1"/>
              <a:t>52</a:t>
            </a:fld>
            <a:endParaRPr lang="en-GB" altLang="en-US" sz="1400"/>
          </a:p>
        </p:txBody>
      </p:sp>
      <p:sp>
        <p:nvSpPr>
          <p:cNvPr id="74757" name="Rectangle 3">
            <a:extLst>
              <a:ext uri="{FF2B5EF4-FFF2-40B4-BE49-F238E27FC236}">
                <a16:creationId xmlns:a16="http://schemas.microsoft.com/office/drawing/2014/main" id="{E138C81A-7716-45A8-BA9B-8B291A7B12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65200" y="508000"/>
            <a:ext cx="10038080" cy="530225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3600" b="1" dirty="0" err="1"/>
              <a:t>Aplikasi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pewarnaan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graf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untuk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penjadwalan</a:t>
            </a:r>
            <a:r>
              <a:rPr lang="en-US" altLang="en-US" sz="3600" b="1" dirty="0"/>
              <a:t>.</a:t>
            </a:r>
          </a:p>
          <a:p>
            <a:pPr>
              <a:buFont typeface="Wingdings" panose="05000000000000000000" pitchFamily="2" charset="2"/>
              <a:buNone/>
            </a:pPr>
            <a:endParaRPr lang="en-GB" altLang="en-US" dirty="0"/>
          </a:p>
        </p:txBody>
      </p:sp>
      <p:graphicFrame>
        <p:nvGraphicFramePr>
          <p:cNvPr id="74754" name="Object 2">
            <a:extLst>
              <a:ext uri="{FF2B5EF4-FFF2-40B4-BE49-F238E27FC236}">
                <a16:creationId xmlns:a16="http://schemas.microsoft.com/office/drawing/2014/main" id="{F7008B3B-F8D9-45F6-8B19-A9A6A8C46E4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6408343"/>
              </p:ext>
            </p:extLst>
          </p:nvPr>
        </p:nvGraphicFramePr>
        <p:xfrm>
          <a:off x="1015966" y="1453583"/>
          <a:ext cx="10160067" cy="41997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632920" imgH="2327040" progId="Word.Document.8">
                  <p:embed/>
                </p:oleObj>
              </mc:Choice>
              <mc:Fallback>
                <p:oleObj name="Document" r:id="rId2" imgW="5632920" imgH="2327040" progId="Word.Document.8">
                  <p:embed/>
                  <p:pic>
                    <p:nvPicPr>
                      <p:cNvPr id="74754" name="Object 2">
                        <a:extLst>
                          <a:ext uri="{FF2B5EF4-FFF2-40B4-BE49-F238E27FC236}">
                            <a16:creationId xmlns:a16="http://schemas.microsoft.com/office/drawing/2014/main" id="{F7008B3B-F8D9-45F6-8B19-A9A6A8C46E4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5966" y="1453583"/>
                        <a:ext cx="10160067" cy="41997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Footer Placeholder 4">
            <a:extLst>
              <a:ext uri="{FF2B5EF4-FFF2-40B4-BE49-F238E27FC236}">
                <a16:creationId xmlns:a16="http://schemas.microsoft.com/office/drawing/2014/main" id="{CF6782AC-8624-4A0B-94FF-A5899EABC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1400"/>
              <a:t>Rinaldi M/IF1220 Matematika Diskrit</a:t>
            </a:r>
          </a:p>
        </p:txBody>
      </p:sp>
      <p:sp>
        <p:nvSpPr>
          <p:cNvPr id="134147" name="Slide Number Placeholder 5">
            <a:extLst>
              <a:ext uri="{FF2B5EF4-FFF2-40B4-BE49-F238E27FC236}">
                <a16:creationId xmlns:a16="http://schemas.microsoft.com/office/drawing/2014/main" id="{00B9DD4F-8F1C-4481-81A4-42C17C803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E4CA82AB-0158-4204-8832-BD59618B5354}" type="slidenum">
              <a:rPr lang="en-GB" altLang="en-US" sz="1400"/>
              <a:pPr eaLnBrk="1" hangingPunct="1"/>
              <a:t>53</a:t>
            </a:fld>
            <a:endParaRPr lang="en-GB" altLang="en-US" sz="1400"/>
          </a:p>
        </p:txBody>
      </p:sp>
      <p:sp>
        <p:nvSpPr>
          <p:cNvPr id="134148" name="Rectangle 3">
            <a:extLst>
              <a:ext uri="{FF2B5EF4-FFF2-40B4-BE49-F238E27FC236}">
                <a16:creationId xmlns:a16="http://schemas.microsoft.com/office/drawing/2014/main" id="{755EABE4-252A-4C45-92F7-49D574A4CB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72160" y="838200"/>
            <a:ext cx="10942320" cy="5378450"/>
          </a:xfrm>
        </p:spPr>
        <p:txBody>
          <a:bodyPr/>
          <a:lstStyle/>
          <a:p>
            <a:pPr algn="just"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rgbClr val="060504"/>
                </a:solidFill>
                <a:cs typeface="Times New Roman" panose="02020603050405020304" pitchFamily="18" charset="0"/>
              </a:rPr>
              <a:t>	</a:t>
            </a:r>
            <a:r>
              <a:rPr lang="en-US" altLang="en-US" dirty="0" err="1">
                <a:solidFill>
                  <a:srgbClr val="060504"/>
                </a:solidFill>
                <a:cs typeface="Times New Roman" panose="02020603050405020304" pitchFamily="18" charset="0"/>
              </a:rPr>
              <a:t>Berapa</a:t>
            </a:r>
            <a:r>
              <a:rPr lang="en-US" altLang="en-US" dirty="0">
                <a:solidFill>
                  <a:srgbClr val="060504"/>
                </a:solidFill>
                <a:cs typeface="Times New Roman" panose="02020603050405020304" pitchFamily="18" charset="0"/>
              </a:rPr>
              <a:t> paling </a:t>
            </a:r>
            <a:r>
              <a:rPr lang="en-US" altLang="en-US" dirty="0" err="1">
                <a:solidFill>
                  <a:srgbClr val="060504"/>
                </a:solidFill>
                <a:cs typeface="Times New Roman" panose="02020603050405020304" pitchFamily="18" charset="0"/>
              </a:rPr>
              <a:t>sedikit</a:t>
            </a:r>
            <a:r>
              <a:rPr lang="en-US" altLang="en-US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60504"/>
                </a:solidFill>
                <a:cs typeface="Times New Roman" panose="02020603050405020304" pitchFamily="18" charset="0"/>
              </a:rPr>
              <a:t>jumlah</a:t>
            </a:r>
            <a:r>
              <a:rPr lang="en-US" altLang="en-US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60504"/>
                </a:solidFill>
                <a:cs typeface="Times New Roman" panose="02020603050405020304" pitchFamily="18" charset="0"/>
              </a:rPr>
              <a:t>hari</a:t>
            </a:r>
            <a:r>
              <a:rPr lang="en-US" altLang="en-US" dirty="0">
                <a:solidFill>
                  <a:srgbClr val="060504"/>
                </a:solidFill>
                <a:cs typeface="Times New Roman" panose="02020603050405020304" pitchFamily="18" charset="0"/>
              </a:rPr>
              <a:t> yang </a:t>
            </a:r>
            <a:r>
              <a:rPr lang="en-US" altLang="en-US" dirty="0" err="1">
                <a:solidFill>
                  <a:srgbClr val="060504"/>
                </a:solidFill>
                <a:cs typeface="Times New Roman" panose="02020603050405020304" pitchFamily="18" charset="0"/>
              </a:rPr>
              <a:t>dibutuhkan</a:t>
            </a:r>
            <a:r>
              <a:rPr lang="en-US" altLang="en-US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60504"/>
                </a:solidFill>
                <a:cs typeface="Times New Roman" panose="02020603050405020304" pitchFamily="18" charset="0"/>
              </a:rPr>
              <a:t>untuk</a:t>
            </a:r>
            <a:r>
              <a:rPr lang="en-US" altLang="en-US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60504"/>
                </a:solidFill>
                <a:cs typeface="Times New Roman" panose="02020603050405020304" pitchFamily="18" charset="0"/>
              </a:rPr>
              <a:t>jadwal</a:t>
            </a:r>
            <a:r>
              <a:rPr lang="en-US" altLang="en-US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60504"/>
                </a:solidFill>
                <a:cs typeface="Times New Roman" panose="02020603050405020304" pitchFamily="18" charset="0"/>
              </a:rPr>
              <a:t>ujian</a:t>
            </a:r>
            <a:r>
              <a:rPr lang="en-US" altLang="en-US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60504"/>
                </a:solidFill>
                <a:cs typeface="Times New Roman" panose="02020603050405020304" pitchFamily="18" charset="0"/>
              </a:rPr>
              <a:t>tersebut</a:t>
            </a:r>
            <a:r>
              <a:rPr lang="en-US" altLang="en-US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60504"/>
                </a:solidFill>
                <a:cs typeface="Times New Roman" panose="02020603050405020304" pitchFamily="18" charset="0"/>
              </a:rPr>
              <a:t>sedemikian</a:t>
            </a:r>
            <a:r>
              <a:rPr lang="en-US" altLang="en-US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60504"/>
                </a:solidFill>
                <a:cs typeface="Times New Roman" panose="02020603050405020304" pitchFamily="18" charset="0"/>
              </a:rPr>
              <a:t>sehingga</a:t>
            </a:r>
            <a:r>
              <a:rPr lang="en-US" altLang="en-US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60504"/>
                </a:solidFill>
                <a:cs typeface="Times New Roman" panose="02020603050405020304" pitchFamily="18" charset="0"/>
              </a:rPr>
              <a:t>semua</a:t>
            </a:r>
            <a:r>
              <a:rPr lang="en-US" altLang="en-US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60504"/>
                </a:solidFill>
                <a:cs typeface="Times New Roman" panose="02020603050405020304" pitchFamily="18" charset="0"/>
              </a:rPr>
              <a:t>mahasiswa</a:t>
            </a:r>
            <a:r>
              <a:rPr lang="en-US" altLang="en-US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60504"/>
                </a:solidFill>
                <a:cs typeface="Times New Roman" panose="02020603050405020304" pitchFamily="18" charset="0"/>
              </a:rPr>
              <a:t>dapat</a:t>
            </a:r>
            <a:r>
              <a:rPr lang="en-US" altLang="en-US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60504"/>
                </a:solidFill>
                <a:cs typeface="Times New Roman" panose="02020603050405020304" pitchFamily="18" charset="0"/>
              </a:rPr>
              <a:t>mengikuti</a:t>
            </a:r>
            <a:r>
              <a:rPr lang="en-US" altLang="en-US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60504"/>
                </a:solidFill>
                <a:cs typeface="Times New Roman" panose="02020603050405020304" pitchFamily="18" charset="0"/>
              </a:rPr>
              <a:t>ujian</a:t>
            </a:r>
            <a:r>
              <a:rPr lang="en-US" altLang="en-US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60504"/>
                </a:solidFill>
                <a:cs typeface="Times New Roman" panose="02020603050405020304" pitchFamily="18" charset="0"/>
              </a:rPr>
              <a:t>mata</a:t>
            </a:r>
            <a:r>
              <a:rPr lang="en-US" altLang="en-US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60504"/>
                </a:solidFill>
                <a:cs typeface="Times New Roman" panose="02020603050405020304" pitchFamily="18" charset="0"/>
              </a:rPr>
              <a:t>kuliah</a:t>
            </a:r>
            <a:r>
              <a:rPr lang="en-US" altLang="en-US" dirty="0">
                <a:solidFill>
                  <a:srgbClr val="060504"/>
                </a:solidFill>
                <a:cs typeface="Times New Roman" panose="02020603050405020304" pitchFamily="18" charset="0"/>
              </a:rPr>
              <a:t> yang </a:t>
            </a:r>
            <a:r>
              <a:rPr lang="en-US" altLang="en-US" dirty="0" err="1">
                <a:solidFill>
                  <a:srgbClr val="060504"/>
                </a:solidFill>
                <a:cs typeface="Times New Roman" panose="02020603050405020304" pitchFamily="18" charset="0"/>
              </a:rPr>
              <a:t>diambilnya</a:t>
            </a:r>
            <a:r>
              <a:rPr lang="en-US" altLang="en-US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60504"/>
                </a:solidFill>
                <a:cs typeface="Times New Roman" panose="02020603050405020304" pitchFamily="18" charset="0"/>
              </a:rPr>
              <a:t>tanpa</a:t>
            </a:r>
            <a:r>
              <a:rPr lang="en-US" altLang="en-US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60504"/>
                </a:solidFill>
                <a:cs typeface="Times New Roman" panose="02020603050405020304" pitchFamily="18" charset="0"/>
              </a:rPr>
              <a:t>bertabrakan</a:t>
            </a:r>
            <a:r>
              <a:rPr lang="en-US" altLang="en-US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60504"/>
                </a:solidFill>
                <a:cs typeface="Times New Roman" panose="02020603050405020304" pitchFamily="18" charset="0"/>
              </a:rPr>
              <a:t>waktunya</a:t>
            </a:r>
            <a:r>
              <a:rPr lang="en-US" altLang="en-US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60504"/>
                </a:solidFill>
                <a:cs typeface="Times New Roman" panose="02020603050405020304" pitchFamily="18" charset="0"/>
              </a:rPr>
              <a:t>dengan</a:t>
            </a:r>
            <a:r>
              <a:rPr lang="en-US" altLang="en-US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60504"/>
                </a:solidFill>
                <a:cs typeface="Times New Roman" panose="02020603050405020304" pitchFamily="18" charset="0"/>
              </a:rPr>
              <a:t>jadwal</a:t>
            </a:r>
            <a:r>
              <a:rPr lang="en-US" altLang="en-US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60504"/>
                </a:solidFill>
                <a:cs typeface="Times New Roman" panose="02020603050405020304" pitchFamily="18" charset="0"/>
              </a:rPr>
              <a:t>ujian</a:t>
            </a:r>
            <a:r>
              <a:rPr lang="en-US" altLang="en-US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60504"/>
                </a:solidFill>
                <a:cs typeface="Times New Roman" panose="02020603050405020304" pitchFamily="18" charset="0"/>
              </a:rPr>
              <a:t>kuliah</a:t>
            </a:r>
            <a:r>
              <a:rPr lang="en-US" altLang="en-US" dirty="0">
                <a:solidFill>
                  <a:srgbClr val="060504"/>
                </a:solidFill>
                <a:cs typeface="Times New Roman" panose="02020603050405020304" pitchFamily="18" charset="0"/>
              </a:rPr>
              <a:t> lain yang juga </a:t>
            </a:r>
            <a:r>
              <a:rPr lang="en-US" altLang="en-US" dirty="0" err="1">
                <a:solidFill>
                  <a:srgbClr val="060504"/>
                </a:solidFill>
                <a:cs typeface="Times New Roman" panose="02020603050405020304" pitchFamily="18" charset="0"/>
              </a:rPr>
              <a:t>diambilnya</a:t>
            </a:r>
            <a:r>
              <a:rPr lang="en-US" altLang="en-US" dirty="0">
                <a:solidFill>
                  <a:srgbClr val="060504"/>
                </a:solidFill>
                <a:cs typeface="Times New Roman" panose="02020603050405020304" pitchFamily="18" charset="0"/>
              </a:rPr>
              <a:t>? </a:t>
            </a:r>
          </a:p>
          <a:p>
            <a:pPr algn="just">
              <a:buFont typeface="Wingdings" panose="05000000000000000000" pitchFamily="2" charset="2"/>
              <a:buNone/>
            </a:pPr>
            <a:endParaRPr lang="en-US" altLang="en-US" dirty="0">
              <a:solidFill>
                <a:srgbClr val="060504"/>
              </a:solidFill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rgbClr val="060504"/>
                </a:solidFill>
                <a:cs typeface="Times New Roman" panose="02020603050405020304" pitchFamily="18" charset="0"/>
              </a:rPr>
              <a:t>	</a:t>
            </a:r>
            <a:r>
              <a:rPr lang="en-US" altLang="en-US" u="sng" dirty="0" err="1">
                <a:solidFill>
                  <a:srgbClr val="060504"/>
                </a:solidFill>
                <a:cs typeface="Times New Roman" panose="02020603050405020304" pitchFamily="18" charset="0"/>
              </a:rPr>
              <a:t>Penyelesaian</a:t>
            </a:r>
            <a:r>
              <a:rPr lang="en-US" altLang="en-US" dirty="0">
                <a:solidFill>
                  <a:srgbClr val="060504"/>
                </a:solidFill>
                <a:cs typeface="Times New Roman" panose="02020603050405020304" pitchFamily="18" charset="0"/>
              </a:rPr>
              <a:t>:</a:t>
            </a:r>
          </a:p>
          <a:p>
            <a:pPr algn="just"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rgbClr val="060504"/>
                </a:solidFill>
                <a:cs typeface="Times New Roman" panose="02020603050405020304" pitchFamily="18" charset="0"/>
              </a:rPr>
              <a:t>		</a:t>
            </a:r>
            <a:r>
              <a:rPr lang="en-US" altLang="en-US" dirty="0" err="1">
                <a:solidFill>
                  <a:srgbClr val="060504"/>
                </a:solidFill>
                <a:cs typeface="Times New Roman" panose="02020603050405020304" pitchFamily="18" charset="0"/>
              </a:rPr>
              <a:t>simpul</a:t>
            </a:r>
            <a:r>
              <a:rPr lang="en-US" altLang="en-US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60504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altLang="en-US" dirty="0" err="1">
                <a:solidFill>
                  <a:srgbClr val="060504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mata</a:t>
            </a:r>
            <a:r>
              <a:rPr lang="en-US" altLang="en-US" dirty="0">
                <a:solidFill>
                  <a:srgbClr val="060504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solidFill>
                  <a:srgbClr val="060504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kuliah</a:t>
            </a:r>
            <a:endParaRPr lang="en-US" altLang="en-US" dirty="0">
              <a:solidFill>
                <a:srgbClr val="060504"/>
              </a:solidFill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algn="just"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rgbClr val="060504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		</a:t>
            </a:r>
            <a:r>
              <a:rPr lang="en-US" altLang="en-US" dirty="0" err="1">
                <a:solidFill>
                  <a:srgbClr val="060504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sisi</a:t>
            </a:r>
            <a:r>
              <a:rPr lang="en-US" altLang="en-US" dirty="0">
                <a:solidFill>
                  <a:srgbClr val="060504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  </a:t>
            </a:r>
            <a:r>
              <a:rPr lang="en-US" altLang="en-US" dirty="0" err="1">
                <a:solidFill>
                  <a:srgbClr val="060504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ada</a:t>
            </a:r>
            <a:r>
              <a:rPr lang="en-US" altLang="en-US" dirty="0">
                <a:solidFill>
                  <a:srgbClr val="060504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solidFill>
                  <a:srgbClr val="060504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mahasiswa</a:t>
            </a:r>
            <a:r>
              <a:rPr lang="en-US" altLang="en-US" dirty="0">
                <a:solidFill>
                  <a:srgbClr val="060504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 yang </a:t>
            </a:r>
            <a:r>
              <a:rPr lang="en-US" altLang="en-US" dirty="0" err="1">
                <a:solidFill>
                  <a:srgbClr val="060504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mengambil</a:t>
            </a:r>
            <a:r>
              <a:rPr lang="en-US" altLang="en-US" dirty="0">
                <a:solidFill>
                  <a:srgbClr val="060504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 		     		</a:t>
            </a:r>
            <a:r>
              <a:rPr lang="en-US" altLang="en-US" dirty="0" err="1">
                <a:solidFill>
                  <a:srgbClr val="060504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kedua</a:t>
            </a:r>
            <a:r>
              <a:rPr lang="en-US" altLang="en-US" dirty="0">
                <a:solidFill>
                  <a:srgbClr val="060504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solidFill>
                  <a:srgbClr val="060504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mata</a:t>
            </a:r>
            <a:r>
              <a:rPr lang="en-US" altLang="en-US" dirty="0">
                <a:solidFill>
                  <a:srgbClr val="060504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solidFill>
                  <a:srgbClr val="060504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kuliah</a:t>
            </a:r>
            <a:r>
              <a:rPr lang="en-US" altLang="en-US" dirty="0">
                <a:solidFill>
                  <a:srgbClr val="060504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 (2 </a:t>
            </a:r>
            <a:r>
              <a:rPr lang="en-US" altLang="en-US" dirty="0" err="1">
                <a:solidFill>
                  <a:srgbClr val="060504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simpul</a:t>
            </a:r>
            <a:r>
              <a:rPr lang="en-US" altLang="en-US" dirty="0">
                <a:solidFill>
                  <a:srgbClr val="060504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)</a:t>
            </a:r>
            <a:endParaRPr lang="en-GB" altLang="en-US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Footer Placeholder 4">
            <a:extLst>
              <a:ext uri="{FF2B5EF4-FFF2-40B4-BE49-F238E27FC236}">
                <a16:creationId xmlns:a16="http://schemas.microsoft.com/office/drawing/2014/main" id="{A1D20AA5-A1F2-40FD-AE7E-C0C1DD05F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1400"/>
              <a:t>Rinaldi M/IF1220 Matematika Diskrit</a:t>
            </a:r>
          </a:p>
        </p:txBody>
      </p:sp>
      <p:sp>
        <p:nvSpPr>
          <p:cNvPr id="75780" name="Slide Number Placeholder 5">
            <a:extLst>
              <a:ext uri="{FF2B5EF4-FFF2-40B4-BE49-F238E27FC236}">
                <a16:creationId xmlns:a16="http://schemas.microsoft.com/office/drawing/2014/main" id="{5E936164-6875-455A-B6CB-9552732CB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67443CA5-76EF-4734-BD97-D4934BA56010}" type="slidenum">
              <a:rPr lang="en-GB" altLang="en-US" sz="1400"/>
              <a:pPr eaLnBrk="1" hangingPunct="1"/>
              <a:t>54</a:t>
            </a:fld>
            <a:endParaRPr lang="en-GB" altLang="en-US" sz="1400"/>
          </a:p>
        </p:txBody>
      </p:sp>
      <p:graphicFrame>
        <p:nvGraphicFramePr>
          <p:cNvPr id="75778" name="Object 2">
            <a:extLst>
              <a:ext uri="{FF2B5EF4-FFF2-40B4-BE49-F238E27FC236}">
                <a16:creationId xmlns:a16="http://schemas.microsoft.com/office/drawing/2014/main" id="{044FCF98-410A-42F5-8A5E-8BDD33A550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6482225"/>
              </p:ext>
            </p:extLst>
          </p:nvPr>
        </p:nvGraphicFramePr>
        <p:xfrm>
          <a:off x="1806575" y="153988"/>
          <a:ext cx="9155113" cy="459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6437059" imgH="3240679" progId="Word.Document.8">
                  <p:embed/>
                </p:oleObj>
              </mc:Choice>
              <mc:Fallback>
                <p:oleObj name="Document" r:id="rId2" imgW="6437059" imgH="3240679" progId="Word.Document.8">
                  <p:embed/>
                  <p:pic>
                    <p:nvPicPr>
                      <p:cNvPr id="75778" name="Object 2">
                        <a:extLst>
                          <a:ext uri="{FF2B5EF4-FFF2-40B4-BE49-F238E27FC236}">
                            <a16:creationId xmlns:a16="http://schemas.microsoft.com/office/drawing/2014/main" id="{044FCF98-410A-42F5-8A5E-8BDD33A5504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6575" y="153988"/>
                        <a:ext cx="9155113" cy="4594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781" name="Rectangle 5">
            <a:extLst>
              <a:ext uri="{FF2B5EF4-FFF2-40B4-BE49-F238E27FC236}">
                <a16:creationId xmlns:a16="http://schemas.microsoft.com/office/drawing/2014/main" id="{C14F2A68-BF43-4321-BD71-70688C4807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0624" y="4806950"/>
            <a:ext cx="10163176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dirty="0">
                <a:cs typeface="Times New Roman" panose="02020603050405020304" pitchFamily="18" charset="0"/>
              </a:rPr>
              <a:t>  </a:t>
            </a:r>
            <a:r>
              <a:rPr lang="en-US" altLang="en-US" sz="2000" dirty="0" err="1">
                <a:solidFill>
                  <a:srgbClr val="060504"/>
                </a:solidFill>
                <a:latin typeface="+mn-lt"/>
                <a:cs typeface="Times New Roman" panose="02020603050405020304" pitchFamily="18" charset="0"/>
              </a:rPr>
              <a:t>Bilangan</a:t>
            </a:r>
            <a:r>
              <a:rPr lang="en-US" altLang="en-US" sz="2000" dirty="0">
                <a:solidFill>
                  <a:srgbClr val="060504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60504"/>
                </a:solidFill>
                <a:latin typeface="+mn-lt"/>
                <a:cs typeface="Times New Roman" panose="02020603050405020304" pitchFamily="18" charset="0"/>
              </a:rPr>
              <a:t>kromatik</a:t>
            </a:r>
            <a:r>
              <a:rPr lang="en-US" altLang="en-US" sz="2000" dirty="0">
                <a:solidFill>
                  <a:srgbClr val="060504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60504"/>
                </a:solidFill>
                <a:latin typeface="+mn-lt"/>
                <a:cs typeface="Times New Roman" panose="02020603050405020304" pitchFamily="18" charset="0"/>
              </a:rPr>
              <a:t>graf</a:t>
            </a:r>
            <a:r>
              <a:rPr lang="en-US" altLang="en-US" sz="2000" dirty="0">
                <a:solidFill>
                  <a:srgbClr val="060504"/>
                </a:solidFill>
                <a:latin typeface="+mn-lt"/>
                <a:cs typeface="Times New Roman" panose="02020603050405020304" pitchFamily="18" charset="0"/>
              </a:rPr>
              <a:t> pada Gambar di </a:t>
            </a:r>
            <a:r>
              <a:rPr lang="en-US" altLang="en-US" sz="2000" dirty="0" err="1">
                <a:solidFill>
                  <a:srgbClr val="060504"/>
                </a:solidFill>
                <a:latin typeface="+mn-lt"/>
                <a:cs typeface="Times New Roman" panose="02020603050405020304" pitchFamily="18" charset="0"/>
              </a:rPr>
              <a:t>atas</a:t>
            </a:r>
            <a:r>
              <a:rPr lang="en-US" altLang="en-US" sz="2000" dirty="0">
                <a:solidFill>
                  <a:srgbClr val="060504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60504"/>
                </a:solidFill>
                <a:latin typeface="+mn-lt"/>
                <a:cs typeface="Times New Roman" panose="02020603050405020304" pitchFamily="18" charset="0"/>
              </a:rPr>
              <a:t>adalah</a:t>
            </a:r>
            <a:r>
              <a:rPr lang="en-US" altLang="en-US" sz="2000" dirty="0">
                <a:solidFill>
                  <a:srgbClr val="060504"/>
                </a:solidFill>
                <a:latin typeface="+mn-lt"/>
                <a:cs typeface="Times New Roman" panose="02020603050405020304" pitchFamily="18" charset="0"/>
              </a:rPr>
              <a:t> 2. </a:t>
            </a:r>
          </a:p>
          <a:p>
            <a:pPr eaLnBrk="1" hangingPunct="1">
              <a:buFontTx/>
              <a:buChar char="•"/>
            </a:pPr>
            <a:r>
              <a:rPr lang="en-US" altLang="en-US" sz="2000" dirty="0">
                <a:solidFill>
                  <a:srgbClr val="060504"/>
                </a:solidFill>
                <a:latin typeface="+mn-lt"/>
                <a:cs typeface="Times New Roman" panose="02020603050405020304" pitchFamily="18" charset="0"/>
              </a:rPr>
              <a:t>   </a:t>
            </a:r>
            <a:r>
              <a:rPr lang="en-US" altLang="en-US" sz="2000" dirty="0" err="1">
                <a:solidFill>
                  <a:srgbClr val="060504"/>
                </a:solidFill>
                <a:latin typeface="+mn-lt"/>
                <a:cs typeface="Times New Roman" panose="02020603050405020304" pitchFamily="18" charset="0"/>
              </a:rPr>
              <a:t>Jadi</a:t>
            </a:r>
            <a:r>
              <a:rPr lang="en-US" altLang="en-US" sz="2000" dirty="0">
                <a:solidFill>
                  <a:srgbClr val="060504"/>
                </a:solidFill>
                <a:latin typeface="+mn-lt"/>
                <a:cs typeface="Times New Roman" panose="02020603050405020304" pitchFamily="18" charset="0"/>
              </a:rPr>
              <a:t>, </a:t>
            </a:r>
            <a:r>
              <a:rPr lang="en-US" altLang="en-US" sz="2000" dirty="0" err="1">
                <a:solidFill>
                  <a:srgbClr val="060504"/>
                </a:solidFill>
                <a:latin typeface="+mn-lt"/>
                <a:cs typeface="Times New Roman" panose="02020603050405020304" pitchFamily="18" charset="0"/>
              </a:rPr>
              <a:t>ujian</a:t>
            </a:r>
            <a:r>
              <a:rPr lang="en-US" altLang="en-US" sz="2000" dirty="0">
                <a:solidFill>
                  <a:srgbClr val="060504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60504"/>
                </a:solidFill>
                <a:latin typeface="+mn-lt"/>
                <a:cs typeface="Times New Roman" panose="02020603050405020304" pitchFamily="18" charset="0"/>
              </a:rPr>
              <a:t>mata</a:t>
            </a:r>
            <a:r>
              <a:rPr lang="en-US" altLang="en-US" sz="2000" dirty="0">
                <a:solidFill>
                  <a:srgbClr val="060504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60504"/>
                </a:solidFill>
                <a:latin typeface="+mn-lt"/>
                <a:cs typeface="Times New Roman" panose="02020603050405020304" pitchFamily="18" charset="0"/>
              </a:rPr>
              <a:t>kuliah</a:t>
            </a:r>
            <a:r>
              <a:rPr lang="en-US" altLang="en-US" sz="2000" dirty="0">
                <a:solidFill>
                  <a:srgbClr val="060504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000" i="1" dirty="0">
                <a:solidFill>
                  <a:srgbClr val="060504"/>
                </a:solidFill>
                <a:latin typeface="+mn-lt"/>
                <a:cs typeface="Times New Roman" panose="02020603050405020304" pitchFamily="18" charset="0"/>
              </a:rPr>
              <a:t>A</a:t>
            </a:r>
            <a:r>
              <a:rPr lang="en-US" altLang="en-US" sz="2000" dirty="0">
                <a:solidFill>
                  <a:srgbClr val="060504"/>
                </a:solidFill>
                <a:latin typeface="+mn-lt"/>
                <a:cs typeface="Times New Roman" panose="02020603050405020304" pitchFamily="18" charset="0"/>
              </a:rPr>
              <a:t>, </a:t>
            </a:r>
            <a:r>
              <a:rPr lang="en-US" altLang="en-US" sz="2000" i="1" dirty="0">
                <a:solidFill>
                  <a:srgbClr val="060504"/>
                </a:solidFill>
                <a:latin typeface="+mn-lt"/>
                <a:cs typeface="Times New Roman" panose="02020603050405020304" pitchFamily="18" charset="0"/>
              </a:rPr>
              <a:t>E</a:t>
            </a:r>
            <a:r>
              <a:rPr lang="en-US" altLang="en-US" sz="2000" dirty="0">
                <a:solidFill>
                  <a:srgbClr val="060504"/>
                </a:solidFill>
                <a:latin typeface="+mn-lt"/>
                <a:cs typeface="Times New Roman" panose="02020603050405020304" pitchFamily="18" charset="0"/>
              </a:rPr>
              <a:t>, dan </a:t>
            </a:r>
            <a:r>
              <a:rPr lang="en-US" altLang="en-US" sz="2000" i="1" dirty="0">
                <a:solidFill>
                  <a:srgbClr val="060504"/>
                </a:solidFill>
                <a:latin typeface="+mn-lt"/>
                <a:cs typeface="Times New Roman" panose="02020603050405020304" pitchFamily="18" charset="0"/>
              </a:rPr>
              <a:t>D</a:t>
            </a:r>
            <a:r>
              <a:rPr lang="en-US" altLang="en-US" sz="2000" dirty="0">
                <a:solidFill>
                  <a:srgbClr val="060504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60504"/>
                </a:solidFill>
                <a:latin typeface="+mn-lt"/>
                <a:cs typeface="Times New Roman" panose="02020603050405020304" pitchFamily="18" charset="0"/>
              </a:rPr>
              <a:t>dapat</a:t>
            </a:r>
            <a:r>
              <a:rPr lang="en-US" altLang="en-US" sz="2000" dirty="0">
                <a:solidFill>
                  <a:srgbClr val="060504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60504"/>
                </a:solidFill>
                <a:latin typeface="+mn-lt"/>
                <a:cs typeface="Times New Roman" panose="02020603050405020304" pitchFamily="18" charset="0"/>
              </a:rPr>
              <a:t>dilaksanakan</a:t>
            </a:r>
            <a:r>
              <a:rPr lang="en-US" altLang="en-US" sz="2000" dirty="0">
                <a:solidFill>
                  <a:srgbClr val="060504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60504"/>
                </a:solidFill>
                <a:latin typeface="+mn-lt"/>
                <a:cs typeface="Times New Roman" panose="02020603050405020304" pitchFamily="18" charset="0"/>
              </a:rPr>
              <a:t>bersamaan</a:t>
            </a:r>
            <a:r>
              <a:rPr lang="en-US" altLang="en-US" sz="2000" dirty="0">
                <a:solidFill>
                  <a:srgbClr val="060504"/>
                </a:solidFill>
                <a:latin typeface="+mn-lt"/>
                <a:cs typeface="Times New Roman" panose="02020603050405020304" pitchFamily="18" charset="0"/>
              </a:rPr>
              <a:t>,    </a:t>
            </a:r>
          </a:p>
          <a:p>
            <a:pPr eaLnBrk="1" hangingPunct="1"/>
            <a:r>
              <a:rPr lang="en-US" altLang="en-US" sz="2000" dirty="0">
                <a:solidFill>
                  <a:srgbClr val="060504"/>
                </a:solidFill>
                <a:latin typeface="+mn-lt"/>
                <a:cs typeface="Times New Roman" panose="02020603050405020304" pitchFamily="18" charset="0"/>
              </a:rPr>
              <a:t>     </a:t>
            </a:r>
            <a:r>
              <a:rPr lang="en-US" altLang="en-US" sz="2000" dirty="0" err="1">
                <a:solidFill>
                  <a:srgbClr val="060504"/>
                </a:solidFill>
                <a:latin typeface="+mn-lt"/>
                <a:cs typeface="Times New Roman" panose="02020603050405020304" pitchFamily="18" charset="0"/>
              </a:rPr>
              <a:t>sedangkan</a:t>
            </a:r>
            <a:r>
              <a:rPr lang="en-US" altLang="en-US" sz="2000" dirty="0">
                <a:solidFill>
                  <a:srgbClr val="060504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60504"/>
                </a:solidFill>
                <a:latin typeface="+mn-lt"/>
                <a:cs typeface="Times New Roman" panose="02020603050405020304" pitchFamily="18" charset="0"/>
              </a:rPr>
              <a:t>ujian</a:t>
            </a:r>
            <a:r>
              <a:rPr lang="en-US" altLang="en-US" sz="2000" dirty="0">
                <a:solidFill>
                  <a:srgbClr val="060504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60504"/>
                </a:solidFill>
                <a:latin typeface="+mn-lt"/>
                <a:cs typeface="Times New Roman" panose="02020603050405020304" pitchFamily="18" charset="0"/>
              </a:rPr>
              <a:t>mata</a:t>
            </a:r>
            <a:r>
              <a:rPr lang="en-US" altLang="en-US" sz="2000" dirty="0">
                <a:solidFill>
                  <a:srgbClr val="060504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60504"/>
                </a:solidFill>
                <a:latin typeface="+mn-lt"/>
                <a:cs typeface="Times New Roman" panose="02020603050405020304" pitchFamily="18" charset="0"/>
              </a:rPr>
              <a:t>kuliah</a:t>
            </a:r>
            <a:r>
              <a:rPr lang="en-US" altLang="en-US" sz="2000" dirty="0">
                <a:solidFill>
                  <a:srgbClr val="060504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000" i="1" dirty="0">
                <a:solidFill>
                  <a:srgbClr val="060504"/>
                </a:solidFill>
                <a:latin typeface="+mn-lt"/>
                <a:cs typeface="Times New Roman" panose="02020603050405020304" pitchFamily="18" charset="0"/>
              </a:rPr>
              <a:t>B</a:t>
            </a:r>
            <a:r>
              <a:rPr lang="en-US" altLang="en-US" sz="2000" dirty="0">
                <a:solidFill>
                  <a:srgbClr val="060504"/>
                </a:solidFill>
                <a:latin typeface="+mn-lt"/>
                <a:cs typeface="Times New Roman" panose="02020603050405020304" pitchFamily="18" charset="0"/>
              </a:rPr>
              <a:t> dan </a:t>
            </a:r>
            <a:r>
              <a:rPr lang="en-US" altLang="en-US" sz="2000" i="1" dirty="0">
                <a:solidFill>
                  <a:srgbClr val="060504"/>
                </a:solidFill>
                <a:latin typeface="+mn-lt"/>
                <a:cs typeface="Times New Roman" panose="02020603050405020304" pitchFamily="18" charset="0"/>
              </a:rPr>
              <a:t>C</a:t>
            </a:r>
            <a:r>
              <a:rPr lang="en-US" altLang="en-US" sz="2000" dirty="0">
                <a:solidFill>
                  <a:srgbClr val="060504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60504"/>
                </a:solidFill>
                <a:latin typeface="+mn-lt"/>
                <a:cs typeface="Times New Roman" panose="02020603050405020304" pitchFamily="18" charset="0"/>
              </a:rPr>
              <a:t>dilakukan</a:t>
            </a:r>
            <a:r>
              <a:rPr lang="en-US" altLang="en-US" sz="2000" dirty="0">
                <a:solidFill>
                  <a:srgbClr val="060504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60504"/>
                </a:solidFill>
                <a:latin typeface="+mn-lt"/>
                <a:cs typeface="Times New Roman" panose="02020603050405020304" pitchFamily="18" charset="0"/>
              </a:rPr>
              <a:t>bersamaan</a:t>
            </a:r>
            <a:r>
              <a:rPr lang="en-US" altLang="en-US" sz="2000" dirty="0">
                <a:solidFill>
                  <a:srgbClr val="060504"/>
                </a:solidFill>
                <a:latin typeface="+mn-lt"/>
                <a:cs typeface="Times New Roman" panose="02020603050405020304" pitchFamily="18" charset="0"/>
              </a:rPr>
              <a:t>  </a:t>
            </a:r>
            <a:r>
              <a:rPr lang="en-US" altLang="en-US" sz="2000" dirty="0" err="1">
                <a:solidFill>
                  <a:srgbClr val="060504"/>
                </a:solidFill>
                <a:latin typeface="+mn-lt"/>
                <a:cs typeface="Times New Roman" panose="02020603050405020304" pitchFamily="18" charset="0"/>
              </a:rPr>
              <a:t>tetapi</a:t>
            </a:r>
            <a:r>
              <a:rPr lang="en-US" altLang="en-US" sz="2000" dirty="0">
                <a:solidFill>
                  <a:srgbClr val="060504"/>
                </a:solidFill>
                <a:latin typeface="+mn-lt"/>
                <a:cs typeface="Times New Roman" panose="02020603050405020304" pitchFamily="18" charset="0"/>
              </a:rPr>
              <a:t> pada </a:t>
            </a:r>
            <a:r>
              <a:rPr lang="en-US" altLang="en-US" sz="2000" dirty="0" err="1">
                <a:solidFill>
                  <a:srgbClr val="060504"/>
                </a:solidFill>
                <a:latin typeface="+mn-lt"/>
                <a:cs typeface="Times New Roman" panose="02020603050405020304" pitchFamily="18" charset="0"/>
              </a:rPr>
              <a:t>waktu</a:t>
            </a:r>
            <a:r>
              <a:rPr lang="en-US" altLang="en-US" sz="2000" dirty="0">
                <a:solidFill>
                  <a:srgbClr val="060504"/>
                </a:solidFill>
                <a:latin typeface="+mn-lt"/>
                <a:cs typeface="Times New Roman" panose="02020603050405020304" pitchFamily="18" charset="0"/>
              </a:rPr>
              <a:t> yang </a:t>
            </a:r>
            <a:r>
              <a:rPr lang="en-US" altLang="en-US" sz="2000" dirty="0" err="1">
                <a:solidFill>
                  <a:srgbClr val="060504"/>
                </a:solidFill>
                <a:latin typeface="+mn-lt"/>
                <a:cs typeface="Times New Roman" panose="02020603050405020304" pitchFamily="18" charset="0"/>
              </a:rPr>
              <a:t>berbeda</a:t>
            </a:r>
            <a:endParaRPr lang="en-US" altLang="en-US" sz="2000" dirty="0">
              <a:solidFill>
                <a:srgbClr val="060504"/>
              </a:solidFill>
              <a:latin typeface="+mn-lt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000" dirty="0">
                <a:solidFill>
                  <a:srgbClr val="060504"/>
                </a:solidFill>
                <a:latin typeface="+mn-lt"/>
                <a:cs typeface="Times New Roman" panose="02020603050405020304" pitchFamily="18" charset="0"/>
              </a:rPr>
              <a:t>      </a:t>
            </a:r>
            <a:r>
              <a:rPr lang="en-US" altLang="en-US" sz="2000" dirty="0" err="1">
                <a:solidFill>
                  <a:srgbClr val="060504"/>
                </a:solidFill>
                <a:latin typeface="+mn-lt"/>
                <a:cs typeface="Times New Roman" panose="02020603050405020304" pitchFamily="18" charset="0"/>
              </a:rPr>
              <a:t>dengan</a:t>
            </a:r>
            <a:r>
              <a:rPr lang="en-US" altLang="en-US" sz="2000" dirty="0">
                <a:solidFill>
                  <a:srgbClr val="060504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60504"/>
                </a:solidFill>
                <a:latin typeface="+mn-lt"/>
                <a:cs typeface="Times New Roman" panose="02020603050405020304" pitchFamily="18" charset="0"/>
              </a:rPr>
              <a:t>mata</a:t>
            </a:r>
            <a:r>
              <a:rPr lang="en-US" altLang="en-US" sz="2000" dirty="0">
                <a:solidFill>
                  <a:srgbClr val="060504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60504"/>
                </a:solidFill>
                <a:latin typeface="+mn-lt"/>
                <a:cs typeface="Times New Roman" panose="02020603050405020304" pitchFamily="18" charset="0"/>
              </a:rPr>
              <a:t>kuliah</a:t>
            </a:r>
            <a:r>
              <a:rPr lang="en-US" altLang="en-US" sz="2000" dirty="0">
                <a:solidFill>
                  <a:srgbClr val="060504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000" i="1" dirty="0">
                <a:solidFill>
                  <a:srgbClr val="060504"/>
                </a:solidFill>
                <a:latin typeface="+mn-lt"/>
                <a:cs typeface="Times New Roman" panose="02020603050405020304" pitchFamily="18" charset="0"/>
              </a:rPr>
              <a:t>A</a:t>
            </a:r>
            <a:r>
              <a:rPr lang="en-US" altLang="en-US" sz="2000" dirty="0">
                <a:solidFill>
                  <a:srgbClr val="060504"/>
                </a:solidFill>
                <a:latin typeface="+mn-lt"/>
                <a:cs typeface="Times New Roman" panose="02020603050405020304" pitchFamily="18" charset="0"/>
              </a:rPr>
              <a:t>, </a:t>
            </a:r>
            <a:r>
              <a:rPr lang="en-US" altLang="en-US" sz="2000" i="1" dirty="0">
                <a:solidFill>
                  <a:srgbClr val="060504"/>
                </a:solidFill>
                <a:latin typeface="+mn-lt"/>
                <a:cs typeface="Times New Roman" panose="02020603050405020304" pitchFamily="18" charset="0"/>
              </a:rPr>
              <a:t>E</a:t>
            </a:r>
            <a:r>
              <a:rPr lang="en-US" altLang="en-US" sz="2000" dirty="0">
                <a:solidFill>
                  <a:srgbClr val="060504"/>
                </a:solidFill>
                <a:latin typeface="+mn-lt"/>
                <a:cs typeface="Times New Roman" panose="02020603050405020304" pitchFamily="18" charset="0"/>
              </a:rPr>
              <a:t>, dan </a:t>
            </a:r>
            <a:r>
              <a:rPr lang="en-US" altLang="en-US" sz="2000" i="1" dirty="0">
                <a:solidFill>
                  <a:srgbClr val="060504"/>
                </a:solidFill>
                <a:latin typeface="+mn-lt"/>
                <a:cs typeface="Times New Roman" panose="02020603050405020304" pitchFamily="18" charset="0"/>
              </a:rPr>
              <a:t>D</a:t>
            </a:r>
            <a:r>
              <a:rPr lang="en-US" altLang="en-US" sz="2000" dirty="0">
                <a:solidFill>
                  <a:srgbClr val="060504"/>
                </a:solidFill>
                <a:latin typeface="+mn-lt"/>
                <a:cs typeface="Times New Roman" panose="02020603050405020304" pitchFamily="18" charset="0"/>
              </a:rPr>
              <a:t>. </a:t>
            </a:r>
            <a:endParaRPr lang="en-GB" altLang="en-US" sz="2000" dirty="0">
              <a:latin typeface="+mn-lt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Footer Placeholder 4">
            <a:extLst>
              <a:ext uri="{FF2B5EF4-FFF2-40B4-BE49-F238E27FC236}">
                <a16:creationId xmlns:a16="http://schemas.microsoft.com/office/drawing/2014/main" id="{76E104E2-BAFF-47E5-8353-29F4CB8C5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1400"/>
              <a:t>Rinaldi M/IF1220 Matematika Diskrit</a:t>
            </a:r>
          </a:p>
        </p:txBody>
      </p:sp>
      <p:sp>
        <p:nvSpPr>
          <p:cNvPr id="135171" name="Slide Number Placeholder 5">
            <a:extLst>
              <a:ext uri="{FF2B5EF4-FFF2-40B4-BE49-F238E27FC236}">
                <a16:creationId xmlns:a16="http://schemas.microsoft.com/office/drawing/2014/main" id="{CEB73667-AB69-4414-A837-43F31F70D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8A8145DE-A03F-4092-AFE4-CCF8445F9DC0}" type="slidenum">
              <a:rPr lang="en-GB" altLang="en-US" sz="1400"/>
              <a:pPr eaLnBrk="1" hangingPunct="1"/>
              <a:t>55</a:t>
            </a:fld>
            <a:endParaRPr lang="en-GB" altLang="en-US" sz="1400"/>
          </a:p>
        </p:txBody>
      </p:sp>
      <p:sp>
        <p:nvSpPr>
          <p:cNvPr id="135172" name="Rectangle 2">
            <a:extLst>
              <a:ext uri="{FF2B5EF4-FFF2-40B4-BE49-F238E27FC236}">
                <a16:creationId xmlns:a16="http://schemas.microsoft.com/office/drawing/2014/main" id="{DD719D0B-FAA8-406D-B4DB-9621632828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75640" y="473710"/>
            <a:ext cx="7772400" cy="731838"/>
          </a:xfrm>
        </p:spPr>
        <p:txBody>
          <a:bodyPr/>
          <a:lstStyle/>
          <a:p>
            <a:r>
              <a:rPr lang="en-US" altLang="en-US" dirty="0" err="1"/>
              <a:t>Latihan</a:t>
            </a:r>
            <a:r>
              <a:rPr lang="en-US" altLang="en-US" dirty="0"/>
              <a:t> </a:t>
            </a:r>
            <a:r>
              <a:rPr lang="en-US" altLang="en-US" dirty="0" err="1"/>
              <a:t>soal</a:t>
            </a:r>
            <a:r>
              <a:rPr lang="en-US" altLang="en-US" dirty="0"/>
              <a:t> </a:t>
            </a:r>
            <a:r>
              <a:rPr lang="en-US" altLang="en-US" dirty="0" err="1"/>
              <a:t>graf</a:t>
            </a:r>
            <a:endParaRPr lang="en-GB" altLang="en-US" dirty="0"/>
          </a:p>
        </p:txBody>
      </p:sp>
      <p:sp>
        <p:nvSpPr>
          <p:cNvPr id="135173" name="Rectangle 3">
            <a:extLst>
              <a:ext uri="{FF2B5EF4-FFF2-40B4-BE49-F238E27FC236}">
                <a16:creationId xmlns:a16="http://schemas.microsoft.com/office/drawing/2014/main" id="{C3E00F76-116A-4A16-8ECB-BCFB683592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96302" y="1490028"/>
            <a:ext cx="10635297" cy="4786312"/>
          </a:xfrm>
        </p:spPr>
        <p:txBody>
          <a:bodyPr/>
          <a:lstStyle/>
          <a:p>
            <a:pPr marL="609600" indent="-609600">
              <a:buFont typeface="Wingdings" panose="05000000000000000000" pitchFamily="2" charset="2"/>
              <a:buAutoNum type="arabicPeriod"/>
            </a:pPr>
            <a:r>
              <a:rPr lang="id-ID" altLang="en-US" dirty="0">
                <a:solidFill>
                  <a:srgbClr val="060504"/>
                </a:solidFill>
                <a:cs typeface="Times New Roman" panose="02020603050405020304" pitchFamily="18" charset="0"/>
              </a:rPr>
              <a:t>Dapatkah kita menggambar graf teratur berderajat 3 dengan 7 buah simpul? Mengapa?</a:t>
            </a:r>
            <a:endParaRPr lang="en-US" altLang="en-US" dirty="0">
              <a:solidFill>
                <a:srgbClr val="060504"/>
              </a:solidFill>
              <a:cs typeface="Times New Roman" panose="02020603050405020304" pitchFamily="18" charset="0"/>
            </a:endParaRPr>
          </a:p>
          <a:p>
            <a:pPr marL="609600" indent="-609600">
              <a:buFont typeface="Wingdings" panose="05000000000000000000" pitchFamily="2" charset="2"/>
              <a:buAutoNum type="arabicPeriod"/>
            </a:pPr>
            <a:endParaRPr lang="en-US" altLang="en-US" dirty="0">
              <a:solidFill>
                <a:srgbClr val="060504"/>
              </a:solidFill>
              <a:cs typeface="Times New Roman" panose="02020603050405020304" pitchFamily="18" charset="0"/>
            </a:endParaRPr>
          </a:p>
          <a:p>
            <a:pPr marL="609600" indent="-609600" algn="just">
              <a:buFont typeface="Wingdings" panose="05000000000000000000" pitchFamily="2" charset="2"/>
              <a:buAutoNum type="arabicPeriod"/>
            </a:pPr>
            <a:r>
              <a:rPr lang="en-US" altLang="en-US" dirty="0" err="1">
                <a:solidFill>
                  <a:srgbClr val="060504"/>
                </a:solidFill>
                <a:cs typeface="Times New Roman" panose="02020603050405020304" pitchFamily="18" charset="0"/>
              </a:rPr>
              <a:t>Tentukan</a:t>
            </a:r>
            <a:r>
              <a:rPr lang="en-US" altLang="en-US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60504"/>
                </a:solidFill>
                <a:cs typeface="Times New Roman" panose="02020603050405020304" pitchFamily="18" charset="0"/>
              </a:rPr>
              <a:t>jumlah</a:t>
            </a:r>
            <a:r>
              <a:rPr lang="en-US" altLang="en-US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60504"/>
                </a:solidFill>
                <a:cs typeface="Times New Roman" panose="02020603050405020304" pitchFamily="18" charset="0"/>
              </a:rPr>
              <a:t>simpul</a:t>
            </a:r>
            <a:r>
              <a:rPr lang="en-US" altLang="en-US" dirty="0">
                <a:solidFill>
                  <a:srgbClr val="060504"/>
                </a:solidFill>
                <a:cs typeface="Times New Roman" panose="02020603050405020304" pitchFamily="18" charset="0"/>
              </a:rPr>
              <a:t> pada </a:t>
            </a:r>
            <a:r>
              <a:rPr lang="en-US" altLang="en-US" dirty="0" err="1">
                <a:solidFill>
                  <a:srgbClr val="060504"/>
                </a:solidFill>
                <a:cs typeface="Times New Roman" panose="02020603050405020304" pitchFamily="18" charset="0"/>
              </a:rPr>
              <a:t>graf</a:t>
            </a:r>
            <a:r>
              <a:rPr lang="en-US" altLang="en-US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60504"/>
                </a:solidFill>
                <a:cs typeface="Times New Roman" panose="02020603050405020304" pitchFamily="18" charset="0"/>
              </a:rPr>
              <a:t>sederhana</a:t>
            </a:r>
            <a:r>
              <a:rPr lang="en-US" altLang="en-US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60504"/>
                </a:solidFill>
                <a:cs typeface="Times New Roman" panose="02020603050405020304" pitchFamily="18" charset="0"/>
              </a:rPr>
              <a:t>bila</a:t>
            </a:r>
            <a:r>
              <a:rPr lang="en-US" altLang="en-US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60504"/>
                </a:solidFill>
                <a:cs typeface="Times New Roman" panose="02020603050405020304" pitchFamily="18" charset="0"/>
              </a:rPr>
              <a:t>mempunyai</a:t>
            </a:r>
            <a:r>
              <a:rPr lang="en-US" altLang="en-US" dirty="0">
                <a:solidFill>
                  <a:srgbClr val="060504"/>
                </a:solidFill>
                <a:cs typeface="Times New Roman" panose="02020603050405020304" pitchFamily="18" charset="0"/>
              </a:rPr>
              <a:t> 20 </a:t>
            </a:r>
            <a:r>
              <a:rPr lang="en-US" altLang="en-US" dirty="0" err="1">
                <a:solidFill>
                  <a:srgbClr val="060504"/>
                </a:solidFill>
                <a:cs typeface="Times New Roman" panose="02020603050405020304" pitchFamily="18" charset="0"/>
              </a:rPr>
              <a:t>buah</a:t>
            </a:r>
            <a:r>
              <a:rPr lang="en-US" altLang="en-US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60504"/>
                </a:solidFill>
                <a:cs typeface="Times New Roman" panose="02020603050405020304" pitchFamily="18" charset="0"/>
              </a:rPr>
              <a:t>sisi</a:t>
            </a:r>
            <a:r>
              <a:rPr lang="en-US" altLang="en-US" dirty="0">
                <a:solidFill>
                  <a:srgbClr val="060504"/>
                </a:solidFill>
                <a:cs typeface="Times New Roman" panose="02020603050405020304" pitchFamily="18" charset="0"/>
              </a:rPr>
              <a:t> dan </a:t>
            </a:r>
            <a:r>
              <a:rPr lang="en-US" altLang="en-US" dirty="0" err="1">
                <a:solidFill>
                  <a:srgbClr val="060504"/>
                </a:solidFill>
                <a:cs typeface="Times New Roman" panose="02020603050405020304" pitchFamily="18" charset="0"/>
              </a:rPr>
              <a:t>tiap</a:t>
            </a:r>
            <a:r>
              <a:rPr lang="en-US" altLang="en-US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60504"/>
                </a:solidFill>
                <a:cs typeface="Times New Roman" panose="02020603050405020304" pitchFamily="18" charset="0"/>
              </a:rPr>
              <a:t>simpul</a:t>
            </a:r>
            <a:r>
              <a:rPr lang="en-US" altLang="en-US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60504"/>
                </a:solidFill>
                <a:cs typeface="Times New Roman" panose="02020603050405020304" pitchFamily="18" charset="0"/>
              </a:rPr>
              <a:t>berderajat</a:t>
            </a:r>
            <a:r>
              <a:rPr lang="en-US" altLang="en-US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60504"/>
                </a:solidFill>
                <a:cs typeface="Times New Roman" panose="02020603050405020304" pitchFamily="18" charset="0"/>
              </a:rPr>
              <a:t>sama</a:t>
            </a:r>
            <a:r>
              <a:rPr lang="en-US" altLang="en-US" dirty="0">
                <a:solidFill>
                  <a:srgbClr val="060504"/>
                </a:solidFill>
                <a:cs typeface="Times New Roman" panose="02020603050405020304" pitchFamily="18" charset="0"/>
              </a:rPr>
              <a:t>.</a:t>
            </a:r>
          </a:p>
          <a:p>
            <a:pPr marL="609600" indent="-609600" algn="just">
              <a:buFont typeface="Wingdings" panose="05000000000000000000" pitchFamily="2" charset="2"/>
              <a:buAutoNum type="arabicPeriod"/>
            </a:pPr>
            <a:endParaRPr lang="en-US" altLang="en-US" dirty="0">
              <a:solidFill>
                <a:srgbClr val="060504"/>
              </a:solidFill>
              <a:cs typeface="Times New Roman" panose="02020603050405020304" pitchFamily="18" charset="0"/>
            </a:endParaRPr>
          </a:p>
          <a:p>
            <a:pPr marL="609600" indent="-609600" algn="just">
              <a:buFont typeface="Wingdings" panose="05000000000000000000" pitchFamily="2" charset="2"/>
              <a:buAutoNum type="arabicPeriod"/>
            </a:pPr>
            <a:r>
              <a:rPr lang="id-ID" altLang="en-US" dirty="0">
                <a:solidFill>
                  <a:srgbClr val="060504"/>
                </a:solidFill>
                <a:cs typeface="Times New Roman" panose="02020603050405020304" pitchFamily="18" charset="0"/>
              </a:rPr>
              <a:t>Berapa jumlah minimum simpul yang diperlukan agar sebuah graf dengan 6 buah sisi menjadi planar? Ulangi soal yang sama untuk 11 buah sisi.</a:t>
            </a:r>
            <a:endParaRPr lang="en-GB" altLang="en-US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Footer Placeholder 4">
            <a:extLst>
              <a:ext uri="{FF2B5EF4-FFF2-40B4-BE49-F238E27FC236}">
                <a16:creationId xmlns:a16="http://schemas.microsoft.com/office/drawing/2014/main" id="{238FE28A-9881-4F24-B0BD-32E321A4E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1400"/>
              <a:t>Rinaldi M/IF1220 Matematika Diskrit</a:t>
            </a:r>
          </a:p>
        </p:txBody>
      </p:sp>
      <p:sp>
        <p:nvSpPr>
          <p:cNvPr id="76804" name="Slide Number Placeholder 5">
            <a:extLst>
              <a:ext uri="{FF2B5EF4-FFF2-40B4-BE49-F238E27FC236}">
                <a16:creationId xmlns:a16="http://schemas.microsoft.com/office/drawing/2014/main" id="{0A5273E8-685E-4C88-86D3-5D20AA1D7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61834899-9E85-4D46-B24D-E2C2FA95CAEE}" type="slidenum">
              <a:rPr lang="en-GB" altLang="en-US" sz="1400"/>
              <a:pPr eaLnBrk="1" hangingPunct="1"/>
              <a:t>56</a:t>
            </a:fld>
            <a:endParaRPr lang="en-GB" altLang="en-US" sz="1400"/>
          </a:p>
        </p:txBody>
      </p:sp>
      <p:graphicFrame>
        <p:nvGraphicFramePr>
          <p:cNvPr id="76802" name="Object 2">
            <a:extLst>
              <a:ext uri="{FF2B5EF4-FFF2-40B4-BE49-F238E27FC236}">
                <a16:creationId xmlns:a16="http://schemas.microsoft.com/office/drawing/2014/main" id="{8DDD5FA4-40C8-428E-8C50-25D5A38DC88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0577875"/>
              </p:ext>
            </p:extLst>
          </p:nvPr>
        </p:nvGraphicFramePr>
        <p:xfrm>
          <a:off x="886620" y="1286194"/>
          <a:ext cx="10418759" cy="40986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7682760" imgH="3025800" progId="Word.Document.8">
                  <p:embed/>
                </p:oleObj>
              </mc:Choice>
              <mc:Fallback>
                <p:oleObj name="Document" r:id="rId2" imgW="7682760" imgH="3025800" progId="Word.Document.8">
                  <p:embed/>
                  <p:pic>
                    <p:nvPicPr>
                      <p:cNvPr id="76802" name="Object 2">
                        <a:extLst>
                          <a:ext uri="{FF2B5EF4-FFF2-40B4-BE49-F238E27FC236}">
                            <a16:creationId xmlns:a16="http://schemas.microsoft.com/office/drawing/2014/main" id="{8DDD5FA4-40C8-428E-8C50-25D5A38DC88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6620" y="1286194"/>
                        <a:ext cx="10418759" cy="40986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Footer Placeholder 4">
            <a:extLst>
              <a:ext uri="{FF2B5EF4-FFF2-40B4-BE49-F238E27FC236}">
                <a16:creationId xmlns:a16="http://schemas.microsoft.com/office/drawing/2014/main" id="{4F755D58-FA6A-463D-A0DD-10DB1E798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1400"/>
              <a:t>Rinaldi M/IF1220 Matematika Diskrit</a:t>
            </a:r>
          </a:p>
        </p:txBody>
      </p:sp>
      <p:sp>
        <p:nvSpPr>
          <p:cNvPr id="136195" name="Slide Number Placeholder 5">
            <a:extLst>
              <a:ext uri="{FF2B5EF4-FFF2-40B4-BE49-F238E27FC236}">
                <a16:creationId xmlns:a16="http://schemas.microsoft.com/office/drawing/2014/main" id="{8E65F8CD-5D2C-4665-A129-177465C5A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B4E00D4A-3B79-4578-B2E4-CAE759D79056}" type="slidenum">
              <a:rPr lang="en-GB" altLang="en-US" sz="1400"/>
              <a:pPr eaLnBrk="1" hangingPunct="1"/>
              <a:t>57</a:t>
            </a:fld>
            <a:endParaRPr lang="en-GB" altLang="en-US" sz="1400"/>
          </a:p>
        </p:txBody>
      </p:sp>
      <p:sp>
        <p:nvSpPr>
          <p:cNvPr id="136196" name="Rectangle 3">
            <a:extLst>
              <a:ext uri="{FF2B5EF4-FFF2-40B4-BE49-F238E27FC236}">
                <a16:creationId xmlns:a16="http://schemas.microsoft.com/office/drawing/2014/main" id="{72F77C37-8175-44B4-A880-A891BF0D68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44868" y="739775"/>
            <a:ext cx="10508932" cy="5378450"/>
          </a:xfrm>
        </p:spPr>
        <p:txBody>
          <a:bodyPr/>
          <a:lstStyle/>
          <a:p>
            <a:pPr marL="609600" indent="-609600" algn="just">
              <a:buFont typeface="Wingdings" panose="05000000000000000000" pitchFamily="2" charset="2"/>
              <a:buAutoNum type="arabicPeriod" startAt="5"/>
            </a:pPr>
            <a:r>
              <a:rPr lang="id-ID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Gambarkan 2 buah graf yang isomorfik dengan graf teratur berderajat 3 yang mempunyai 8 buah  simpul. 	</a:t>
            </a:r>
            <a:endParaRPr lang="en-US" altLang="en-US" sz="2400" i="1" dirty="0">
              <a:solidFill>
                <a:srgbClr val="060504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609600" indent="-609600" algn="just">
              <a:buFont typeface="Wingdings" panose="05000000000000000000" pitchFamily="2" charset="2"/>
              <a:buAutoNum type="arabicPeriod" startAt="5"/>
            </a:pPr>
            <a:endParaRPr lang="id-ID" altLang="en-US" sz="2400" dirty="0">
              <a:solidFill>
                <a:srgbClr val="060504"/>
              </a:solidFill>
              <a:cs typeface="Times New Roman" panose="02020603050405020304" pitchFamily="18" charset="0"/>
            </a:endParaRPr>
          </a:p>
          <a:p>
            <a:pPr marL="609600" indent="-609600" algn="just">
              <a:buFont typeface="Wingdings" panose="05000000000000000000" pitchFamily="2" charset="2"/>
              <a:buAutoNum type="arabicPeriod" startAt="5"/>
            </a:pPr>
            <a:r>
              <a:rPr lang="id-ID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Sebuah departemen mempunyai 6 kelompok kerja yang setiap bulannya masing-masing selalu mengadakan rapat satu kali. Keenam kelompok kerja dengan masing-masing anggotanya adalah: </a:t>
            </a:r>
            <a:r>
              <a:rPr lang="id-ID" altLang="en-US" sz="2400" i="1" dirty="0">
                <a:solidFill>
                  <a:srgbClr val="060504"/>
                </a:solidFill>
                <a:cs typeface="Times New Roman" panose="02020603050405020304" pitchFamily="18" charset="0"/>
              </a:rPr>
              <a:t>K</a:t>
            </a:r>
            <a:r>
              <a:rPr lang="id-ID" altLang="en-US" sz="2400" baseline="-30000" dirty="0">
                <a:solidFill>
                  <a:srgbClr val="060504"/>
                </a:solidFill>
                <a:cs typeface="Times New Roman" panose="02020603050405020304" pitchFamily="18" charset="0"/>
              </a:rPr>
              <a:t>1</a:t>
            </a:r>
            <a:r>
              <a:rPr lang="id-ID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= {</a:t>
            </a:r>
            <a:r>
              <a:rPr lang="id-ID" altLang="en-US" sz="2400" i="1" dirty="0">
                <a:solidFill>
                  <a:srgbClr val="060504"/>
                </a:solidFill>
                <a:cs typeface="Times New Roman" panose="02020603050405020304" pitchFamily="18" charset="0"/>
              </a:rPr>
              <a:t>Amir</a:t>
            </a:r>
            <a:r>
              <a:rPr lang="id-ID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, </a:t>
            </a:r>
            <a:r>
              <a:rPr lang="id-ID" altLang="en-US" sz="2400" i="1" dirty="0">
                <a:solidFill>
                  <a:srgbClr val="060504"/>
                </a:solidFill>
                <a:cs typeface="Times New Roman" panose="02020603050405020304" pitchFamily="18" charset="0"/>
              </a:rPr>
              <a:t>Budi</a:t>
            </a:r>
            <a:r>
              <a:rPr lang="id-ID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, </a:t>
            </a:r>
            <a:r>
              <a:rPr lang="id-ID" altLang="en-US" sz="2400" i="1" dirty="0">
                <a:solidFill>
                  <a:srgbClr val="060504"/>
                </a:solidFill>
                <a:cs typeface="Times New Roman" panose="02020603050405020304" pitchFamily="18" charset="0"/>
              </a:rPr>
              <a:t>Yanti</a:t>
            </a:r>
            <a:r>
              <a:rPr lang="id-ID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}, </a:t>
            </a:r>
            <a:r>
              <a:rPr lang="id-ID" altLang="en-US" sz="2400" i="1" dirty="0">
                <a:solidFill>
                  <a:srgbClr val="060504"/>
                </a:solidFill>
                <a:cs typeface="Times New Roman" panose="02020603050405020304" pitchFamily="18" charset="0"/>
              </a:rPr>
              <a:t>K</a:t>
            </a:r>
            <a:r>
              <a:rPr lang="id-ID" altLang="en-US" sz="2400" baseline="-30000" dirty="0">
                <a:solidFill>
                  <a:srgbClr val="060504"/>
                </a:solidFill>
                <a:cs typeface="Times New Roman" panose="02020603050405020304" pitchFamily="18" charset="0"/>
              </a:rPr>
              <a:t>2</a:t>
            </a:r>
            <a:r>
              <a:rPr lang="id-ID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= {</a:t>
            </a:r>
            <a:r>
              <a:rPr lang="id-ID" altLang="en-US" sz="2400" i="1" dirty="0">
                <a:solidFill>
                  <a:srgbClr val="060504"/>
                </a:solidFill>
                <a:cs typeface="Times New Roman" panose="02020603050405020304" pitchFamily="18" charset="0"/>
              </a:rPr>
              <a:t>Budi</a:t>
            </a:r>
            <a:r>
              <a:rPr lang="id-ID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, </a:t>
            </a:r>
            <a:r>
              <a:rPr lang="id-ID" altLang="en-US" sz="2400" i="1" dirty="0">
                <a:solidFill>
                  <a:srgbClr val="060504"/>
                </a:solidFill>
                <a:cs typeface="Times New Roman" panose="02020603050405020304" pitchFamily="18" charset="0"/>
              </a:rPr>
              <a:t>Hasan</a:t>
            </a:r>
            <a:r>
              <a:rPr lang="id-ID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, </a:t>
            </a:r>
            <a:r>
              <a:rPr lang="id-ID" altLang="en-US" sz="2400" i="1" dirty="0">
                <a:solidFill>
                  <a:srgbClr val="060504"/>
                </a:solidFill>
                <a:cs typeface="Times New Roman" panose="02020603050405020304" pitchFamily="18" charset="0"/>
              </a:rPr>
              <a:t>Tommy</a:t>
            </a:r>
            <a:r>
              <a:rPr lang="id-ID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}, </a:t>
            </a:r>
            <a:r>
              <a:rPr lang="id-ID" altLang="en-US" sz="2400" i="1" dirty="0">
                <a:solidFill>
                  <a:srgbClr val="060504"/>
                </a:solidFill>
                <a:cs typeface="Times New Roman" panose="02020603050405020304" pitchFamily="18" charset="0"/>
              </a:rPr>
              <a:t>K</a:t>
            </a:r>
            <a:r>
              <a:rPr lang="id-ID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3 = {</a:t>
            </a:r>
            <a:r>
              <a:rPr lang="id-ID" altLang="en-US" sz="2400" i="1" dirty="0">
                <a:solidFill>
                  <a:srgbClr val="060504"/>
                </a:solidFill>
                <a:cs typeface="Times New Roman" panose="02020603050405020304" pitchFamily="18" charset="0"/>
              </a:rPr>
              <a:t>Amir</a:t>
            </a:r>
            <a:r>
              <a:rPr lang="id-ID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, </a:t>
            </a:r>
            <a:r>
              <a:rPr lang="id-ID" altLang="en-US" sz="2400" i="1" dirty="0">
                <a:solidFill>
                  <a:srgbClr val="060504"/>
                </a:solidFill>
                <a:cs typeface="Times New Roman" panose="02020603050405020304" pitchFamily="18" charset="0"/>
              </a:rPr>
              <a:t>Tommy</a:t>
            </a:r>
            <a:r>
              <a:rPr lang="id-ID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, </a:t>
            </a:r>
            <a:r>
              <a:rPr lang="id-ID" altLang="en-US" sz="2400" i="1" dirty="0">
                <a:solidFill>
                  <a:srgbClr val="060504"/>
                </a:solidFill>
                <a:cs typeface="Times New Roman" panose="02020603050405020304" pitchFamily="18" charset="0"/>
              </a:rPr>
              <a:t>Yanti</a:t>
            </a:r>
            <a:r>
              <a:rPr lang="id-ID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}, </a:t>
            </a:r>
            <a:r>
              <a:rPr lang="id-ID" altLang="en-US" sz="2400" i="1" dirty="0">
                <a:solidFill>
                  <a:srgbClr val="060504"/>
                </a:solidFill>
                <a:cs typeface="Times New Roman" panose="02020603050405020304" pitchFamily="18" charset="0"/>
              </a:rPr>
              <a:t>K</a:t>
            </a:r>
            <a:r>
              <a:rPr lang="id-ID" altLang="en-US" sz="2400" baseline="-30000" dirty="0">
                <a:solidFill>
                  <a:srgbClr val="060504"/>
                </a:solidFill>
                <a:cs typeface="Times New Roman" panose="02020603050405020304" pitchFamily="18" charset="0"/>
              </a:rPr>
              <a:t>4</a:t>
            </a:r>
            <a:r>
              <a:rPr lang="id-ID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= {</a:t>
            </a:r>
            <a:r>
              <a:rPr lang="id-ID" altLang="en-US" sz="2400" i="1" dirty="0">
                <a:solidFill>
                  <a:srgbClr val="060504"/>
                </a:solidFill>
                <a:cs typeface="Times New Roman" panose="02020603050405020304" pitchFamily="18" charset="0"/>
              </a:rPr>
              <a:t>Hasan</a:t>
            </a:r>
            <a:r>
              <a:rPr lang="id-ID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, </a:t>
            </a:r>
            <a:r>
              <a:rPr lang="id-ID" altLang="en-US" sz="2400" i="1" dirty="0">
                <a:solidFill>
                  <a:srgbClr val="060504"/>
                </a:solidFill>
                <a:cs typeface="Times New Roman" panose="02020603050405020304" pitchFamily="18" charset="0"/>
              </a:rPr>
              <a:t>Tommy</a:t>
            </a:r>
            <a:r>
              <a:rPr lang="id-ID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, </a:t>
            </a:r>
            <a:r>
              <a:rPr lang="id-ID" altLang="en-US" sz="2400" i="1" dirty="0">
                <a:solidFill>
                  <a:srgbClr val="060504"/>
                </a:solidFill>
                <a:cs typeface="Times New Roman" panose="02020603050405020304" pitchFamily="18" charset="0"/>
              </a:rPr>
              <a:t>Yanti</a:t>
            </a:r>
            <a:r>
              <a:rPr lang="id-ID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}, </a:t>
            </a:r>
            <a:r>
              <a:rPr lang="id-ID" altLang="en-US" sz="2400" i="1" dirty="0">
                <a:solidFill>
                  <a:srgbClr val="060504"/>
                </a:solidFill>
                <a:cs typeface="Times New Roman" panose="02020603050405020304" pitchFamily="18" charset="0"/>
              </a:rPr>
              <a:t>K</a:t>
            </a:r>
            <a:r>
              <a:rPr lang="id-ID" altLang="en-US" sz="2400" baseline="-30000" dirty="0">
                <a:solidFill>
                  <a:srgbClr val="060504"/>
                </a:solidFill>
                <a:cs typeface="Times New Roman" panose="02020603050405020304" pitchFamily="18" charset="0"/>
              </a:rPr>
              <a:t>5</a:t>
            </a:r>
            <a:r>
              <a:rPr lang="id-ID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= {</a:t>
            </a:r>
            <a:r>
              <a:rPr lang="id-ID" altLang="en-US" sz="2400" i="1" dirty="0">
                <a:solidFill>
                  <a:srgbClr val="060504"/>
                </a:solidFill>
                <a:cs typeface="Times New Roman" panose="02020603050405020304" pitchFamily="18" charset="0"/>
              </a:rPr>
              <a:t>Amir</a:t>
            </a:r>
            <a:r>
              <a:rPr lang="id-ID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, </a:t>
            </a:r>
            <a:r>
              <a:rPr lang="id-ID" altLang="en-US" sz="2400" i="1" dirty="0">
                <a:solidFill>
                  <a:srgbClr val="060504"/>
                </a:solidFill>
                <a:cs typeface="Times New Roman" panose="02020603050405020304" pitchFamily="18" charset="0"/>
              </a:rPr>
              <a:t>Budi</a:t>
            </a:r>
            <a:r>
              <a:rPr lang="id-ID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}, </a:t>
            </a:r>
            <a:r>
              <a:rPr lang="id-ID" altLang="en-US" sz="2400" i="1" dirty="0">
                <a:solidFill>
                  <a:srgbClr val="060504"/>
                </a:solidFill>
                <a:cs typeface="Times New Roman" panose="02020603050405020304" pitchFamily="18" charset="0"/>
              </a:rPr>
              <a:t>K</a:t>
            </a:r>
            <a:r>
              <a:rPr lang="id-ID" altLang="en-US" sz="2400" baseline="-30000" dirty="0">
                <a:solidFill>
                  <a:srgbClr val="060504"/>
                </a:solidFill>
                <a:cs typeface="Times New Roman" panose="02020603050405020304" pitchFamily="18" charset="0"/>
              </a:rPr>
              <a:t>6</a:t>
            </a:r>
            <a:r>
              <a:rPr lang="id-ID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= {</a:t>
            </a:r>
            <a:r>
              <a:rPr lang="id-ID" altLang="en-US" sz="2400" i="1" dirty="0">
                <a:solidFill>
                  <a:srgbClr val="060504"/>
                </a:solidFill>
                <a:cs typeface="Times New Roman" panose="02020603050405020304" pitchFamily="18" charset="0"/>
              </a:rPr>
              <a:t>Budi</a:t>
            </a:r>
            <a:r>
              <a:rPr lang="id-ID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, </a:t>
            </a:r>
            <a:r>
              <a:rPr lang="id-ID" altLang="en-US" sz="2400" i="1" dirty="0">
                <a:solidFill>
                  <a:srgbClr val="060504"/>
                </a:solidFill>
                <a:cs typeface="Times New Roman" panose="02020603050405020304" pitchFamily="18" charset="0"/>
              </a:rPr>
              <a:t>Tommy</a:t>
            </a:r>
            <a:r>
              <a:rPr lang="id-ID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, </a:t>
            </a:r>
            <a:r>
              <a:rPr lang="id-ID" altLang="en-US" sz="2400" i="1" dirty="0">
                <a:solidFill>
                  <a:srgbClr val="060504"/>
                </a:solidFill>
                <a:cs typeface="Times New Roman" panose="02020603050405020304" pitchFamily="18" charset="0"/>
              </a:rPr>
              <a:t>Yanti</a:t>
            </a:r>
            <a:r>
              <a:rPr lang="id-ID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}. Berapa 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paling </a:t>
            </a: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sedikit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id-ID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waktu rapat berbeda yang harus direncanakan sehingga tidak ada anggota kelompok kerja yang dijadwalkan rapat pada waktu yang sama. Gambarkan graf yang merepresentasikan persoalan ini lalu (jelaskan</a:t>
            </a:r>
            <a:r>
              <a:rPr lang="id-ID" altLang="en-US" sz="2400" b="1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id-ID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sisi menyatakan apa, simpul menyatakan apa) tentukan jumlah waktu rapat ini. </a:t>
            </a:r>
            <a:endParaRPr lang="en-GB" altLang="en-US" sz="2400" dirty="0">
              <a:solidFill>
                <a:srgbClr val="060504"/>
              </a:solidFill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Footer Placeholder 4">
            <a:extLst>
              <a:ext uri="{FF2B5EF4-FFF2-40B4-BE49-F238E27FC236}">
                <a16:creationId xmlns:a16="http://schemas.microsoft.com/office/drawing/2014/main" id="{6788036A-C19A-4CE2-9175-DD365FD32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1400"/>
              <a:t>Rinaldi M/IF1220 Matematika Diskrit</a:t>
            </a:r>
          </a:p>
        </p:txBody>
      </p:sp>
      <p:sp>
        <p:nvSpPr>
          <p:cNvPr id="137219" name="Slide Number Placeholder 5">
            <a:extLst>
              <a:ext uri="{FF2B5EF4-FFF2-40B4-BE49-F238E27FC236}">
                <a16:creationId xmlns:a16="http://schemas.microsoft.com/office/drawing/2014/main" id="{A48C1AC3-6B78-4D22-96BC-5EB18746D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B2AE1B33-9B26-4F73-B343-CD219CA7D149}" type="slidenum">
              <a:rPr lang="en-GB" altLang="en-US" sz="1400"/>
              <a:pPr eaLnBrk="1" hangingPunct="1"/>
              <a:t>58</a:t>
            </a:fld>
            <a:endParaRPr lang="en-GB" altLang="en-US" sz="1400"/>
          </a:p>
        </p:txBody>
      </p:sp>
      <p:sp>
        <p:nvSpPr>
          <p:cNvPr id="137220" name="Rectangle 3">
            <a:extLst>
              <a:ext uri="{FF2B5EF4-FFF2-40B4-BE49-F238E27FC236}">
                <a16:creationId xmlns:a16="http://schemas.microsoft.com/office/drawing/2014/main" id="{CF4A2346-5E48-44D8-B323-3981EBD31C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054100"/>
            <a:ext cx="10805160" cy="5302250"/>
          </a:xfrm>
        </p:spPr>
        <p:txBody>
          <a:bodyPr/>
          <a:lstStyle/>
          <a:p>
            <a:pPr marL="609600" indent="-609600">
              <a:buFont typeface="Wingdings" panose="05000000000000000000" pitchFamily="2" charset="2"/>
              <a:buAutoNum type="arabicPeriod" startAt="7"/>
            </a:pP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Apakah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solidFill>
                  <a:srgbClr val="060504"/>
                </a:solidFill>
                <a:cs typeface="Times New Roman" panose="02020603050405020304" pitchFamily="18" charset="0"/>
              </a:rPr>
              <a:t>K</a:t>
            </a:r>
            <a:r>
              <a:rPr lang="en-US" altLang="en-US" sz="2400" baseline="-30000" dirty="0">
                <a:solidFill>
                  <a:srgbClr val="060504"/>
                </a:solidFill>
                <a:cs typeface="Times New Roman" panose="02020603050405020304" pitchFamily="18" charset="0"/>
              </a:rPr>
              <a:t>13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memiliki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sirkuit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Euler? </a:t>
            </a: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Sirkuit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Hamilton? </a:t>
            </a: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Ulangi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pertanyaan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yang </a:t>
            </a: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sama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untuk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K</a:t>
            </a:r>
            <a:r>
              <a:rPr lang="en-US" altLang="en-US" sz="2400" baseline="-30000" dirty="0">
                <a:solidFill>
                  <a:srgbClr val="060504"/>
                </a:solidFill>
                <a:cs typeface="Times New Roman" panose="02020603050405020304" pitchFamily="18" charset="0"/>
              </a:rPr>
              <a:t>14</a:t>
            </a:r>
            <a:r>
              <a:rPr lang="en-GB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</a:p>
          <a:p>
            <a:pPr marL="609600" indent="-609600">
              <a:buFont typeface="Wingdings" panose="05000000000000000000" pitchFamily="2" charset="2"/>
              <a:buAutoNum type="arabicPeriod" startAt="7"/>
            </a:pPr>
            <a:endParaRPr lang="en-US" altLang="en-US" sz="2400" dirty="0">
              <a:solidFill>
                <a:srgbClr val="060504"/>
              </a:solidFill>
              <a:cs typeface="Times New Roman" panose="02020603050405020304" pitchFamily="18" charset="0"/>
            </a:endParaRPr>
          </a:p>
          <a:p>
            <a:pPr marL="609600" indent="-609600" algn="just">
              <a:buFont typeface="Wingdings" panose="05000000000000000000" pitchFamily="2" charset="2"/>
              <a:buAutoNum type="arabicPeriod" startAt="7"/>
            </a:pP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Sebuah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graf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akan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dibentuk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dari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25 </a:t>
            </a: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buah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sisi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Berapa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jumlah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maksimum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simpul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di </a:t>
            </a: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dalam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graf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 </a:t>
            </a: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sederhana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terhubung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yang </a:t>
            </a: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dapat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dibuat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dari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25 </a:t>
            </a: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buah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sisi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60504"/>
                </a:solidFill>
                <a:cs typeface="Times New Roman" panose="02020603050405020304" pitchFamily="18" charset="0"/>
              </a:rPr>
              <a:t>tersebut</a:t>
            </a: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? 	</a:t>
            </a:r>
            <a:endParaRPr lang="en-US" altLang="en-US" sz="2400" b="1" dirty="0">
              <a:solidFill>
                <a:srgbClr val="060504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609600" indent="-609600">
              <a:buNone/>
            </a:pPr>
            <a:r>
              <a:rPr lang="en-US" altLang="en-US" sz="2400" dirty="0">
                <a:solidFill>
                  <a:srgbClr val="060504"/>
                </a:solidFill>
                <a:cs typeface="Times New Roman" panose="02020603050405020304" pitchFamily="18" charset="0"/>
              </a:rPr>
              <a:t>	</a:t>
            </a:r>
            <a:endParaRPr lang="en-US" altLang="en-US" sz="2400" b="1" dirty="0">
              <a:solidFill>
                <a:srgbClr val="060504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609600" indent="-609600">
              <a:buFont typeface="Wingdings" panose="05000000000000000000" pitchFamily="2" charset="2"/>
              <a:buAutoNum type="arabicPeriod" startAt="7"/>
            </a:pPr>
            <a:endParaRPr lang="en-GB" altLang="en-US" dirty="0">
              <a:solidFill>
                <a:srgbClr val="060504"/>
              </a:solidFill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Footer Placeholder 3">
            <a:extLst>
              <a:ext uri="{FF2B5EF4-FFF2-40B4-BE49-F238E27FC236}">
                <a16:creationId xmlns:a16="http://schemas.microsoft.com/office/drawing/2014/main" id="{1F080184-B266-4D26-9318-ED19FBBC8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1400"/>
              <a:t>Rinaldi M/IF1220 Matematika Diskrit</a:t>
            </a:r>
          </a:p>
        </p:txBody>
      </p:sp>
      <p:sp>
        <p:nvSpPr>
          <p:cNvPr id="138243" name="Slide Number Placeholder 4">
            <a:extLst>
              <a:ext uri="{FF2B5EF4-FFF2-40B4-BE49-F238E27FC236}">
                <a16:creationId xmlns:a16="http://schemas.microsoft.com/office/drawing/2014/main" id="{89CBF8B4-C97B-436F-9261-567CBB35B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833D639A-DB31-4D79-854B-2C685D0550BC}" type="slidenum">
              <a:rPr lang="en-GB" altLang="en-US" sz="1400"/>
              <a:pPr eaLnBrk="1" hangingPunct="1"/>
              <a:t>59</a:t>
            </a:fld>
            <a:endParaRPr lang="en-GB" altLang="en-US" sz="14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A39513C-B16D-486F-93F0-138218333B67}"/>
              </a:ext>
            </a:extLst>
          </p:cNvPr>
          <p:cNvSpPr txBox="1"/>
          <p:nvPr/>
        </p:nvSpPr>
        <p:spPr>
          <a:xfrm>
            <a:off x="701039" y="352029"/>
            <a:ext cx="15410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Soal</a:t>
            </a:r>
            <a:r>
              <a:rPr lang="en-US" sz="2800" dirty="0"/>
              <a:t> </a:t>
            </a:r>
            <a:r>
              <a:rPr lang="en-US" sz="2800" dirty="0" err="1"/>
              <a:t>kuis</a:t>
            </a:r>
            <a:r>
              <a:rPr lang="en-US" sz="2800" dirty="0"/>
              <a:t>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239BAA-FBA3-4F9C-8005-B4CA42672F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905" y="1110615"/>
            <a:ext cx="9963150" cy="512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0146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Footer Placeholder 4">
            <a:extLst>
              <a:ext uri="{FF2B5EF4-FFF2-40B4-BE49-F238E27FC236}">
                <a16:creationId xmlns:a16="http://schemas.microsoft.com/office/drawing/2014/main" id="{43DDD084-1EDA-41CA-8412-2D0B0627B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1400"/>
              <a:t>Rinaldi M/IF1220 Matematika Diskrit</a:t>
            </a:r>
          </a:p>
        </p:txBody>
      </p:sp>
      <p:sp>
        <p:nvSpPr>
          <p:cNvPr id="62468" name="Slide Number Placeholder 5">
            <a:extLst>
              <a:ext uri="{FF2B5EF4-FFF2-40B4-BE49-F238E27FC236}">
                <a16:creationId xmlns:a16="http://schemas.microsoft.com/office/drawing/2014/main" id="{1C46AE34-EBCC-4FF7-BDA7-B6B06B463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CD092D6C-5A1A-45A3-8B5B-027DD98BEF11}" type="slidenum">
              <a:rPr lang="en-GB" altLang="en-US" sz="1400"/>
              <a:pPr eaLnBrk="1" hangingPunct="1"/>
              <a:t>6</a:t>
            </a:fld>
            <a:endParaRPr lang="en-GB" altLang="en-US" sz="1400"/>
          </a:p>
        </p:txBody>
      </p:sp>
      <p:graphicFrame>
        <p:nvGraphicFramePr>
          <p:cNvPr id="62466" name="Object 4">
            <a:extLst>
              <a:ext uri="{FF2B5EF4-FFF2-40B4-BE49-F238E27FC236}">
                <a16:creationId xmlns:a16="http://schemas.microsoft.com/office/drawing/2014/main" id="{5DA2A77D-C713-4734-BC40-3681182361F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17663" y="561975"/>
          <a:ext cx="8364537" cy="615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487655" imgH="4052020" progId="Word.Document.8">
                  <p:embed/>
                </p:oleObj>
              </mc:Choice>
              <mc:Fallback>
                <p:oleObj name="Document" r:id="rId2" imgW="5487655" imgH="4052020" progId="Word.Document.8">
                  <p:embed/>
                  <p:pic>
                    <p:nvPicPr>
                      <p:cNvPr id="62466" name="Object 4">
                        <a:extLst>
                          <a:ext uri="{FF2B5EF4-FFF2-40B4-BE49-F238E27FC236}">
                            <a16:creationId xmlns:a16="http://schemas.microsoft.com/office/drawing/2014/main" id="{5DA2A77D-C713-4734-BC40-3681182361F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7663" y="561975"/>
                        <a:ext cx="8364537" cy="615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Footer Placeholder 4">
            <a:extLst>
              <a:ext uri="{FF2B5EF4-FFF2-40B4-BE49-F238E27FC236}">
                <a16:creationId xmlns:a16="http://schemas.microsoft.com/office/drawing/2014/main" id="{5A1D5273-5B89-4E28-8ED5-8E3F71A27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1400"/>
              <a:t>Rinaldi M/IF1220 Matematika Diskrit</a:t>
            </a:r>
          </a:p>
        </p:txBody>
      </p:sp>
      <p:sp>
        <p:nvSpPr>
          <p:cNvPr id="63492" name="Slide Number Placeholder 5">
            <a:extLst>
              <a:ext uri="{FF2B5EF4-FFF2-40B4-BE49-F238E27FC236}">
                <a16:creationId xmlns:a16="http://schemas.microsoft.com/office/drawing/2014/main" id="{033264C0-FDBC-43BB-825D-707DFDD44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5FAA67DC-3F46-4B9A-BA88-2A77A5EA66F6}" type="slidenum">
              <a:rPr lang="en-GB" altLang="en-US" sz="1400"/>
              <a:pPr eaLnBrk="1" hangingPunct="1"/>
              <a:t>7</a:t>
            </a:fld>
            <a:endParaRPr lang="en-GB" altLang="en-US" sz="140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C934BE4-DB55-4441-B50C-1745EDD9AEFB}"/>
              </a:ext>
            </a:extLst>
          </p:cNvPr>
          <p:cNvCxnSpPr/>
          <p:nvPr/>
        </p:nvCxnSpPr>
        <p:spPr>
          <a:xfrm>
            <a:off x="3200400" y="4185920"/>
            <a:ext cx="0" cy="914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E4000EB-7A4B-4EF0-872C-13D943EAECE3}"/>
              </a:ext>
            </a:extLst>
          </p:cNvPr>
          <p:cNvCxnSpPr>
            <a:cxnSpLocks/>
          </p:cNvCxnSpPr>
          <p:nvPr/>
        </p:nvCxnSpPr>
        <p:spPr>
          <a:xfrm flipH="1">
            <a:off x="3103179" y="4277360"/>
            <a:ext cx="194441" cy="20923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3E0459C7-8705-45D2-B245-F0D828131B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850" y="300355"/>
            <a:ext cx="10782300" cy="6019800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50437F4-2EED-41C5-A0A7-9CE8FD01B4A1}"/>
              </a:ext>
            </a:extLst>
          </p:cNvPr>
          <p:cNvCxnSpPr>
            <a:cxnSpLocks/>
          </p:cNvCxnSpPr>
          <p:nvPr/>
        </p:nvCxnSpPr>
        <p:spPr>
          <a:xfrm flipH="1">
            <a:off x="3200399" y="3976687"/>
            <a:ext cx="193041" cy="183527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12C2714-EF99-4580-A21A-564978D5BCFC}"/>
              </a:ext>
            </a:extLst>
          </p:cNvPr>
          <p:cNvCxnSpPr>
            <a:cxnSpLocks/>
          </p:cNvCxnSpPr>
          <p:nvPr/>
        </p:nvCxnSpPr>
        <p:spPr>
          <a:xfrm flipH="1" flipV="1">
            <a:off x="2532993" y="4068450"/>
            <a:ext cx="169567" cy="11747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709B8093-6CB8-4F7F-ABD9-4FDBC4BAFE83}"/>
              </a:ext>
            </a:extLst>
          </p:cNvPr>
          <p:cNvSpPr txBox="1"/>
          <p:nvPr/>
        </p:nvSpPr>
        <p:spPr>
          <a:xfrm>
            <a:off x="1950720" y="21868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3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Footer Placeholder 4">
            <a:extLst>
              <a:ext uri="{FF2B5EF4-FFF2-40B4-BE49-F238E27FC236}">
                <a16:creationId xmlns:a16="http://schemas.microsoft.com/office/drawing/2014/main" id="{4C4D77E2-171F-472B-9682-D867D04E1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1400"/>
              <a:t>Rinaldi M/IF1220 Matematika Diskrit</a:t>
            </a:r>
          </a:p>
        </p:txBody>
      </p:sp>
      <p:sp>
        <p:nvSpPr>
          <p:cNvPr id="111619" name="Slide Number Placeholder 5">
            <a:extLst>
              <a:ext uri="{FF2B5EF4-FFF2-40B4-BE49-F238E27FC236}">
                <a16:creationId xmlns:a16="http://schemas.microsoft.com/office/drawing/2014/main" id="{712A2E68-09A8-4E80-9F49-AD66FFB6A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E8162929-81AF-44DC-90B4-ECA748A5D572}" type="slidenum">
              <a:rPr lang="en-GB" altLang="en-US" sz="1400"/>
              <a:pPr eaLnBrk="1" hangingPunct="1"/>
              <a:t>8</a:t>
            </a:fld>
            <a:endParaRPr lang="en-GB" altLang="en-US" sz="1400"/>
          </a:p>
        </p:txBody>
      </p:sp>
      <p:sp>
        <p:nvSpPr>
          <p:cNvPr id="111620" name="Rectangle 2">
            <a:extLst>
              <a:ext uri="{FF2B5EF4-FFF2-40B4-BE49-F238E27FC236}">
                <a16:creationId xmlns:a16="http://schemas.microsoft.com/office/drawing/2014/main" id="{2B65A177-E440-4298-A693-3287628A62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565627"/>
            <a:ext cx="7772400" cy="57308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 dirty="0" err="1"/>
              <a:t>Latihan</a:t>
            </a:r>
            <a:endParaRPr lang="en-US" altLang="en-US" sz="4000" dirty="0"/>
          </a:p>
        </p:txBody>
      </p:sp>
      <p:sp>
        <p:nvSpPr>
          <p:cNvPr id="111621" name="Rectangle 3">
            <a:extLst>
              <a:ext uri="{FF2B5EF4-FFF2-40B4-BE49-F238E27FC236}">
                <a16:creationId xmlns:a16="http://schemas.microsoft.com/office/drawing/2014/main" id="{E68C20A2-D04B-44EC-B1B3-A317AA43E9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9800" y="1423354"/>
            <a:ext cx="10896600" cy="4611687"/>
          </a:xfrm>
        </p:spPr>
        <p:txBody>
          <a:bodyPr/>
          <a:lstStyle/>
          <a:p>
            <a:pPr marL="609600" indent="-609600"/>
            <a:r>
              <a:rPr lang="en-US" altLang="en-US" sz="2400" dirty="0" err="1">
                <a:solidFill>
                  <a:srgbClr val="050507"/>
                </a:solidFill>
              </a:rPr>
              <a:t>Manakah</a:t>
            </a:r>
            <a:r>
              <a:rPr lang="en-US" altLang="en-US" sz="2400" dirty="0">
                <a:solidFill>
                  <a:srgbClr val="050507"/>
                </a:solidFill>
              </a:rPr>
              <a:t> di </a:t>
            </a:r>
            <a:r>
              <a:rPr lang="en-US" altLang="en-US" sz="2400" dirty="0" err="1">
                <a:solidFill>
                  <a:srgbClr val="050507"/>
                </a:solidFill>
              </a:rPr>
              <a:t>antara</a:t>
            </a:r>
            <a:r>
              <a:rPr lang="en-US" altLang="en-US" sz="2400" dirty="0">
                <a:solidFill>
                  <a:srgbClr val="050507"/>
                </a:solidFill>
              </a:rPr>
              <a:t> </a:t>
            </a:r>
            <a:r>
              <a:rPr lang="en-US" altLang="en-US" sz="2400" dirty="0" err="1">
                <a:solidFill>
                  <a:srgbClr val="050507"/>
                </a:solidFill>
              </a:rPr>
              <a:t>graf</a:t>
            </a:r>
            <a:r>
              <a:rPr lang="en-US" altLang="en-US" sz="2400" dirty="0">
                <a:solidFill>
                  <a:srgbClr val="050507"/>
                </a:solidFill>
              </a:rPr>
              <a:t> di </a:t>
            </a:r>
            <a:r>
              <a:rPr lang="en-US" altLang="en-US" sz="2400" dirty="0" err="1">
                <a:solidFill>
                  <a:srgbClr val="050507"/>
                </a:solidFill>
              </a:rPr>
              <a:t>bawah</a:t>
            </a:r>
            <a:r>
              <a:rPr lang="en-US" altLang="en-US" sz="2400" dirty="0">
                <a:solidFill>
                  <a:srgbClr val="050507"/>
                </a:solidFill>
              </a:rPr>
              <a:t> </a:t>
            </a:r>
            <a:r>
              <a:rPr lang="en-US" altLang="en-US" sz="2400" dirty="0" err="1">
                <a:solidFill>
                  <a:srgbClr val="050507"/>
                </a:solidFill>
              </a:rPr>
              <a:t>ini</a:t>
            </a:r>
            <a:r>
              <a:rPr lang="en-US" altLang="en-US" sz="2400" dirty="0">
                <a:solidFill>
                  <a:srgbClr val="050507"/>
                </a:solidFill>
              </a:rPr>
              <a:t> yang </a:t>
            </a:r>
            <a:r>
              <a:rPr lang="en-US" altLang="en-US" sz="2400" dirty="0" err="1">
                <a:solidFill>
                  <a:srgbClr val="050507"/>
                </a:solidFill>
              </a:rPr>
              <a:t>dapat</a:t>
            </a:r>
            <a:r>
              <a:rPr lang="en-US" altLang="en-US" sz="2400" dirty="0">
                <a:solidFill>
                  <a:srgbClr val="050507"/>
                </a:solidFill>
              </a:rPr>
              <a:t> </a:t>
            </a:r>
            <a:r>
              <a:rPr lang="en-US" altLang="en-US" sz="2400" dirty="0" err="1">
                <a:solidFill>
                  <a:srgbClr val="050507"/>
                </a:solidFill>
              </a:rPr>
              <a:t>dilukis</a:t>
            </a:r>
            <a:r>
              <a:rPr lang="en-US" altLang="en-US" sz="2400" dirty="0">
                <a:solidFill>
                  <a:srgbClr val="050507"/>
                </a:solidFill>
              </a:rPr>
              <a:t> </a:t>
            </a:r>
            <a:r>
              <a:rPr lang="en-US" altLang="en-US" sz="2400" dirty="0" err="1">
                <a:solidFill>
                  <a:srgbClr val="050507"/>
                </a:solidFill>
              </a:rPr>
              <a:t>garisnya</a:t>
            </a:r>
            <a:r>
              <a:rPr lang="en-US" altLang="en-US" sz="2400" dirty="0">
                <a:solidFill>
                  <a:srgbClr val="050507"/>
                </a:solidFill>
              </a:rPr>
              <a:t> </a:t>
            </a:r>
            <a:r>
              <a:rPr lang="en-US" altLang="en-US" sz="2400" dirty="0" err="1">
                <a:solidFill>
                  <a:srgbClr val="050507"/>
                </a:solidFill>
              </a:rPr>
              <a:t>sekali</a:t>
            </a:r>
            <a:r>
              <a:rPr lang="en-US" altLang="en-US" sz="2400" dirty="0">
                <a:solidFill>
                  <a:srgbClr val="050507"/>
                </a:solidFill>
              </a:rPr>
              <a:t> </a:t>
            </a:r>
            <a:r>
              <a:rPr lang="en-US" altLang="en-US" sz="2400" dirty="0" err="1">
                <a:solidFill>
                  <a:srgbClr val="050507"/>
                </a:solidFill>
              </a:rPr>
              <a:t>tanpa</a:t>
            </a:r>
            <a:r>
              <a:rPr lang="en-US" altLang="en-US" sz="2400" dirty="0">
                <a:solidFill>
                  <a:srgbClr val="050507"/>
                </a:solidFill>
              </a:rPr>
              <a:t> </a:t>
            </a:r>
            <a:r>
              <a:rPr lang="en-US" altLang="en-US" sz="2400" dirty="0" err="1">
                <a:solidFill>
                  <a:srgbClr val="050507"/>
                </a:solidFill>
              </a:rPr>
              <a:t>mengangkat</a:t>
            </a:r>
            <a:r>
              <a:rPr lang="en-US" altLang="en-US" sz="2400" dirty="0">
                <a:solidFill>
                  <a:srgbClr val="050507"/>
                </a:solidFill>
              </a:rPr>
              <a:t> </a:t>
            </a:r>
            <a:r>
              <a:rPr lang="en-US" altLang="en-US" sz="2400" dirty="0" err="1">
                <a:solidFill>
                  <a:srgbClr val="050507"/>
                </a:solidFill>
              </a:rPr>
              <a:t>pensil</a:t>
            </a:r>
            <a:r>
              <a:rPr lang="en-US" altLang="en-US" sz="2400" dirty="0">
                <a:solidFill>
                  <a:srgbClr val="050507"/>
                </a:solidFill>
              </a:rPr>
              <a:t> </a:t>
            </a:r>
            <a:r>
              <a:rPr lang="en-US" altLang="en-US" sz="2400" dirty="0" err="1">
                <a:solidFill>
                  <a:srgbClr val="050507"/>
                </a:solidFill>
              </a:rPr>
              <a:t>sekalipun</a:t>
            </a:r>
            <a:r>
              <a:rPr lang="en-US" altLang="en-US" sz="2400" dirty="0">
                <a:solidFill>
                  <a:srgbClr val="050507"/>
                </a:solidFill>
              </a:rPr>
              <a:t>?</a:t>
            </a:r>
          </a:p>
        </p:txBody>
      </p:sp>
      <p:pic>
        <p:nvPicPr>
          <p:cNvPr id="111622" name="Picture 4">
            <a:extLst>
              <a:ext uri="{FF2B5EF4-FFF2-40B4-BE49-F238E27FC236}">
                <a16:creationId xmlns:a16="http://schemas.microsoft.com/office/drawing/2014/main" id="{161723C5-A778-48EC-A2BB-3B1F4EB1E9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488" y="2333308"/>
            <a:ext cx="5472112" cy="386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Footer Placeholder 4">
            <a:extLst>
              <a:ext uri="{FF2B5EF4-FFF2-40B4-BE49-F238E27FC236}">
                <a16:creationId xmlns:a16="http://schemas.microsoft.com/office/drawing/2014/main" id="{7FE25939-7680-4B3F-9C67-1ECDE7D76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1400"/>
              <a:t>Rinaldi M/IF1220 Matematika Diskrit</a:t>
            </a:r>
          </a:p>
        </p:txBody>
      </p:sp>
      <p:sp>
        <p:nvSpPr>
          <p:cNvPr id="64516" name="Slide Number Placeholder 5">
            <a:extLst>
              <a:ext uri="{FF2B5EF4-FFF2-40B4-BE49-F238E27FC236}">
                <a16:creationId xmlns:a16="http://schemas.microsoft.com/office/drawing/2014/main" id="{24F70DDD-EB66-4DAC-9ABE-7E7A6E457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E4F58F72-A4A8-4F20-97BE-5663613A9EFA}" type="slidenum">
              <a:rPr lang="en-GB" altLang="en-US" sz="1400"/>
              <a:pPr eaLnBrk="1" hangingPunct="1"/>
              <a:t>9</a:t>
            </a:fld>
            <a:endParaRPr lang="en-GB" altLang="en-US" sz="1400"/>
          </a:p>
        </p:txBody>
      </p:sp>
      <p:sp>
        <p:nvSpPr>
          <p:cNvPr id="64517" name="Rectangle 2">
            <a:extLst>
              <a:ext uri="{FF2B5EF4-FFF2-40B4-BE49-F238E27FC236}">
                <a16:creationId xmlns:a16="http://schemas.microsoft.com/office/drawing/2014/main" id="{6A176B0A-D2C5-4A9D-87C9-0BA130FAAA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err="1">
                <a:latin typeface="+mn-lt"/>
                <a:cs typeface="Times New Roman" panose="02020603050405020304" pitchFamily="18" charset="0"/>
              </a:rPr>
              <a:t>Lintasan</a:t>
            </a:r>
            <a:r>
              <a:rPr lang="en-US" altLang="en-US" b="1" dirty="0">
                <a:latin typeface="+mn-lt"/>
                <a:cs typeface="Times New Roman" panose="02020603050405020304" pitchFamily="18" charset="0"/>
              </a:rPr>
              <a:t> dan </a:t>
            </a:r>
            <a:r>
              <a:rPr lang="en-US" altLang="en-US" b="1" dirty="0" err="1">
                <a:latin typeface="+mn-lt"/>
                <a:cs typeface="Times New Roman" panose="02020603050405020304" pitchFamily="18" charset="0"/>
              </a:rPr>
              <a:t>Sirkuit</a:t>
            </a:r>
            <a:r>
              <a:rPr lang="en-US" altLang="en-US" b="1" dirty="0">
                <a:latin typeface="+mn-lt"/>
                <a:cs typeface="Times New Roman" panose="02020603050405020304" pitchFamily="18" charset="0"/>
              </a:rPr>
              <a:t> Hamilton</a:t>
            </a:r>
            <a:endParaRPr lang="en-GB" altLang="en-US" b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7824725-178A-481B-A0EB-4205CF42EC21}"/>
              </a:ext>
            </a:extLst>
          </p:cNvPr>
          <p:cNvSpPr/>
          <p:nvPr/>
        </p:nvSpPr>
        <p:spPr>
          <a:xfrm>
            <a:off x="838200" y="1822916"/>
            <a:ext cx="1073404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800" b="1" dirty="0" err="1">
                <a:ea typeface="Times New Roman" panose="02020603050405020304" pitchFamily="18" charset="0"/>
              </a:rPr>
              <a:t>Lintasan</a:t>
            </a:r>
            <a:r>
              <a:rPr lang="en-US" sz="2800" b="1" dirty="0">
                <a:ea typeface="Times New Roman" panose="02020603050405020304" pitchFamily="18" charset="0"/>
              </a:rPr>
              <a:t> Hamilton</a:t>
            </a:r>
            <a:r>
              <a:rPr lang="en-US" sz="2800" dirty="0"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</a:rPr>
              <a:t>ialah</a:t>
            </a:r>
            <a:r>
              <a:rPr lang="en-US" sz="2800" dirty="0"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</a:rPr>
              <a:t>lintasan</a:t>
            </a:r>
            <a:r>
              <a:rPr lang="en-US" sz="2800" dirty="0">
                <a:ea typeface="Times New Roman" panose="02020603050405020304" pitchFamily="18" charset="0"/>
              </a:rPr>
              <a:t> yang </a:t>
            </a:r>
            <a:r>
              <a:rPr lang="en-US" sz="2800" dirty="0" err="1">
                <a:ea typeface="Times New Roman" panose="02020603050405020304" pitchFamily="18" charset="0"/>
              </a:rPr>
              <a:t>melalui</a:t>
            </a:r>
            <a:r>
              <a:rPr lang="en-US" sz="2800" dirty="0"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</a:rPr>
              <a:t>tiap</a:t>
            </a:r>
            <a:r>
              <a:rPr lang="en-US" sz="2800" dirty="0"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</a:rPr>
              <a:t>simpul</a:t>
            </a:r>
            <a:r>
              <a:rPr lang="en-US" sz="2800" dirty="0">
                <a:ea typeface="Times New Roman" panose="02020603050405020304" pitchFamily="18" charset="0"/>
              </a:rPr>
              <a:t> di </a:t>
            </a:r>
            <a:r>
              <a:rPr lang="en-US" sz="2800" dirty="0" err="1">
                <a:ea typeface="Times New Roman" panose="02020603050405020304" pitchFamily="18" charset="0"/>
              </a:rPr>
              <a:t>dalam</a:t>
            </a:r>
            <a:r>
              <a:rPr lang="en-US" sz="2800" dirty="0"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</a:rPr>
              <a:t>graf</a:t>
            </a:r>
            <a:r>
              <a:rPr lang="en-US" sz="2800" dirty="0"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</a:rPr>
              <a:t>tepat</a:t>
            </a:r>
            <a:r>
              <a:rPr lang="en-US" sz="2800" dirty="0"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</a:rPr>
              <a:t>satu</a:t>
            </a:r>
            <a:r>
              <a:rPr lang="en-US" sz="2800" dirty="0">
                <a:ea typeface="Times New Roman" panose="02020603050405020304" pitchFamily="18" charset="0"/>
              </a:rPr>
              <a:t> kali. </a:t>
            </a:r>
            <a:endParaRPr lang="en-US" sz="2800" dirty="0">
              <a:effectLst/>
              <a:ea typeface="Times New Roman" panose="02020603050405020304" pitchFamily="18" charset="0"/>
            </a:endParaRPr>
          </a:p>
          <a:p>
            <a:pPr algn="just"/>
            <a:r>
              <a:rPr lang="en-US" sz="2800" dirty="0">
                <a:ea typeface="Times New Roman" panose="02020603050405020304" pitchFamily="18" charset="0"/>
              </a:rPr>
              <a:t> </a:t>
            </a:r>
            <a:endParaRPr lang="en-US" sz="2800" dirty="0">
              <a:effectLst/>
              <a:ea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800" b="1" dirty="0" err="1">
                <a:ea typeface="Times New Roman" panose="02020603050405020304" pitchFamily="18" charset="0"/>
              </a:rPr>
              <a:t>Sirkuit</a:t>
            </a:r>
            <a:r>
              <a:rPr lang="en-US" sz="2800" b="1" dirty="0">
                <a:ea typeface="Times New Roman" panose="02020603050405020304" pitchFamily="18" charset="0"/>
              </a:rPr>
              <a:t> Hamilton</a:t>
            </a:r>
            <a:r>
              <a:rPr lang="en-US" sz="2800" dirty="0"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</a:rPr>
              <a:t>ialah</a:t>
            </a:r>
            <a:r>
              <a:rPr lang="en-US" sz="2800" dirty="0"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</a:rPr>
              <a:t>sirkuit</a:t>
            </a:r>
            <a:r>
              <a:rPr lang="en-US" sz="2800" dirty="0">
                <a:ea typeface="Times New Roman" panose="02020603050405020304" pitchFamily="18" charset="0"/>
              </a:rPr>
              <a:t> yang </a:t>
            </a:r>
            <a:r>
              <a:rPr lang="en-US" sz="2800" dirty="0" err="1">
                <a:ea typeface="Times New Roman" panose="02020603050405020304" pitchFamily="18" charset="0"/>
              </a:rPr>
              <a:t>melalui</a:t>
            </a:r>
            <a:r>
              <a:rPr lang="en-US" sz="2800" dirty="0"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</a:rPr>
              <a:t>tiap</a:t>
            </a:r>
            <a:r>
              <a:rPr lang="en-US" sz="2800" dirty="0"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</a:rPr>
              <a:t>simpul</a:t>
            </a:r>
            <a:r>
              <a:rPr lang="en-US" sz="2800" dirty="0">
                <a:ea typeface="Times New Roman" panose="02020603050405020304" pitchFamily="18" charset="0"/>
              </a:rPr>
              <a:t> di </a:t>
            </a:r>
            <a:r>
              <a:rPr lang="en-US" sz="2800" dirty="0" err="1">
                <a:ea typeface="Times New Roman" panose="02020603050405020304" pitchFamily="18" charset="0"/>
              </a:rPr>
              <a:t>dalam</a:t>
            </a:r>
            <a:r>
              <a:rPr lang="en-US" sz="2800" dirty="0"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</a:rPr>
              <a:t>graf</a:t>
            </a:r>
            <a:r>
              <a:rPr lang="en-US" sz="2800" dirty="0"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</a:rPr>
              <a:t>tepat</a:t>
            </a:r>
            <a:r>
              <a:rPr lang="en-US" sz="2800" dirty="0"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</a:rPr>
              <a:t>satu</a:t>
            </a:r>
            <a:r>
              <a:rPr lang="en-US" sz="2800" dirty="0">
                <a:ea typeface="Times New Roman" panose="02020603050405020304" pitchFamily="18" charset="0"/>
              </a:rPr>
              <a:t> kali, </a:t>
            </a:r>
            <a:r>
              <a:rPr lang="en-US" sz="2800" dirty="0" err="1">
                <a:ea typeface="Times New Roman" panose="02020603050405020304" pitchFamily="18" charset="0"/>
              </a:rPr>
              <a:t>kecuali</a:t>
            </a:r>
            <a:r>
              <a:rPr lang="en-US" sz="2800" dirty="0"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</a:rPr>
              <a:t>simpul</a:t>
            </a:r>
            <a:r>
              <a:rPr lang="en-US" sz="2800" dirty="0"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</a:rPr>
              <a:t>asal</a:t>
            </a:r>
            <a:r>
              <a:rPr lang="en-US" sz="2800" dirty="0">
                <a:ea typeface="Times New Roman" panose="02020603050405020304" pitchFamily="18" charset="0"/>
              </a:rPr>
              <a:t> (</a:t>
            </a:r>
            <a:r>
              <a:rPr lang="en-US" sz="2800" dirty="0" err="1">
                <a:ea typeface="Times New Roman" panose="02020603050405020304" pitchFamily="18" charset="0"/>
              </a:rPr>
              <a:t>sekaligus</a:t>
            </a:r>
            <a:r>
              <a:rPr lang="en-US" sz="2800" dirty="0"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</a:rPr>
              <a:t>simpul</a:t>
            </a:r>
            <a:r>
              <a:rPr lang="en-US" sz="2800" dirty="0"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</a:rPr>
              <a:t>akhir</a:t>
            </a:r>
            <a:r>
              <a:rPr lang="en-US" sz="2800" dirty="0">
                <a:ea typeface="Times New Roman" panose="02020603050405020304" pitchFamily="18" charset="0"/>
              </a:rPr>
              <a:t>) yang </a:t>
            </a:r>
            <a:r>
              <a:rPr lang="en-US" sz="2800" dirty="0" err="1">
                <a:ea typeface="Times New Roman" panose="02020603050405020304" pitchFamily="18" charset="0"/>
              </a:rPr>
              <a:t>dilalui</a:t>
            </a:r>
            <a:r>
              <a:rPr lang="en-US" sz="2800" dirty="0"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</a:rPr>
              <a:t>dua</a:t>
            </a:r>
            <a:r>
              <a:rPr lang="en-US" sz="2800" dirty="0">
                <a:ea typeface="Times New Roman" panose="02020603050405020304" pitchFamily="18" charset="0"/>
              </a:rPr>
              <a:t> kali.</a:t>
            </a:r>
            <a:endParaRPr lang="en-US" sz="2800" dirty="0">
              <a:effectLst/>
              <a:ea typeface="Times New Roman" panose="02020603050405020304" pitchFamily="18" charset="0"/>
            </a:endParaRPr>
          </a:p>
          <a:p>
            <a:pPr algn="just"/>
            <a:r>
              <a:rPr lang="en-US" sz="2800" dirty="0">
                <a:ea typeface="Times New Roman" panose="02020603050405020304" pitchFamily="18" charset="0"/>
              </a:rPr>
              <a:t> </a:t>
            </a:r>
            <a:endParaRPr lang="en-US" sz="2800" dirty="0">
              <a:effectLst/>
              <a:ea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800" dirty="0">
                <a:ea typeface="Times New Roman" panose="02020603050405020304" pitchFamily="18" charset="0"/>
              </a:rPr>
              <a:t>Graf yang </a:t>
            </a:r>
            <a:r>
              <a:rPr lang="en-US" sz="2800" dirty="0" err="1">
                <a:ea typeface="Times New Roman" panose="02020603050405020304" pitchFamily="18" charset="0"/>
              </a:rPr>
              <a:t>memiliki</a:t>
            </a:r>
            <a:r>
              <a:rPr lang="en-US" sz="2800" dirty="0"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</a:rPr>
              <a:t>sirkuit</a:t>
            </a:r>
            <a:r>
              <a:rPr lang="en-US" sz="2800" dirty="0">
                <a:ea typeface="Times New Roman" panose="02020603050405020304" pitchFamily="18" charset="0"/>
              </a:rPr>
              <a:t> Hamilton </a:t>
            </a:r>
            <a:r>
              <a:rPr lang="en-US" sz="2800" dirty="0" err="1">
                <a:ea typeface="Times New Roman" panose="02020603050405020304" pitchFamily="18" charset="0"/>
              </a:rPr>
              <a:t>dinamakan</a:t>
            </a:r>
            <a:r>
              <a:rPr lang="en-US" sz="2800" dirty="0"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a typeface="Times New Roman" panose="02020603050405020304" pitchFamily="18" charset="0"/>
              </a:rPr>
              <a:t>graf</a:t>
            </a:r>
            <a:r>
              <a:rPr lang="en-US" sz="2800" b="1" dirty="0">
                <a:ea typeface="Times New Roman" panose="02020603050405020304" pitchFamily="18" charset="0"/>
              </a:rPr>
              <a:t> Hamilton</a:t>
            </a:r>
            <a:r>
              <a:rPr lang="en-US" sz="2800" dirty="0"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a typeface="Times New Roman" panose="02020603050405020304" pitchFamily="18" charset="0"/>
              </a:rPr>
              <a:t>sedangkan</a:t>
            </a:r>
            <a:r>
              <a:rPr lang="en-US" sz="2800" dirty="0"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</a:rPr>
              <a:t>graf</a:t>
            </a:r>
            <a:r>
              <a:rPr lang="en-US" sz="2800" dirty="0">
                <a:ea typeface="Times New Roman" panose="02020603050405020304" pitchFamily="18" charset="0"/>
              </a:rPr>
              <a:t> yang </a:t>
            </a:r>
            <a:r>
              <a:rPr lang="en-US" sz="2800" dirty="0" err="1">
                <a:ea typeface="Times New Roman" panose="02020603050405020304" pitchFamily="18" charset="0"/>
              </a:rPr>
              <a:t>hanya</a:t>
            </a:r>
            <a:r>
              <a:rPr lang="en-US" sz="2800" dirty="0"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</a:rPr>
              <a:t>memiliki</a:t>
            </a:r>
            <a:r>
              <a:rPr lang="en-US" sz="2800" dirty="0"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a typeface="Times New Roman" panose="02020603050405020304" pitchFamily="18" charset="0"/>
              </a:rPr>
              <a:t>lintasan</a:t>
            </a:r>
            <a:r>
              <a:rPr lang="en-US" sz="2800" dirty="0">
                <a:ea typeface="Times New Roman" panose="02020603050405020304" pitchFamily="18" charset="0"/>
              </a:rPr>
              <a:t> Hamilton </a:t>
            </a:r>
            <a:r>
              <a:rPr lang="en-US" sz="2800" dirty="0" err="1">
                <a:ea typeface="Times New Roman" panose="02020603050405020304" pitchFamily="18" charset="0"/>
              </a:rPr>
              <a:t>disebut</a:t>
            </a:r>
            <a:r>
              <a:rPr lang="en-US" sz="2800" dirty="0"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a typeface="Times New Roman" panose="02020603050405020304" pitchFamily="18" charset="0"/>
              </a:rPr>
              <a:t>graf</a:t>
            </a:r>
            <a:r>
              <a:rPr lang="en-US" sz="2800" b="1" dirty="0">
                <a:ea typeface="Times New Roman" panose="02020603050405020304" pitchFamily="18" charset="0"/>
              </a:rPr>
              <a:t> semi-Hamilton</a:t>
            </a:r>
            <a:r>
              <a:rPr lang="en-US" sz="2800" dirty="0">
                <a:ea typeface="Times New Roman" panose="02020603050405020304" pitchFamily="18" charset="0"/>
              </a:rPr>
              <a:t>. </a:t>
            </a:r>
            <a:endParaRPr lang="en-US" sz="2800" dirty="0">
              <a:effectLst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1961</TotalTime>
  <Words>3327</Words>
  <Application>Microsoft Office PowerPoint</Application>
  <PresentationFormat>Widescreen</PresentationFormat>
  <Paragraphs>421</Paragraphs>
  <Slides>59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59</vt:i4>
      </vt:variant>
    </vt:vector>
  </HeadingPairs>
  <TitlesOfParts>
    <vt:vector size="74" baseType="lpstr">
      <vt:lpstr>Aptos</vt:lpstr>
      <vt:lpstr>Arial</vt:lpstr>
      <vt:lpstr>Arial Unicode MS</vt:lpstr>
      <vt:lpstr>Calibri</vt:lpstr>
      <vt:lpstr>Calibri Light</vt:lpstr>
      <vt:lpstr>Century Gothic</vt:lpstr>
      <vt:lpstr>Courier New</vt:lpstr>
      <vt:lpstr>Symbol</vt:lpstr>
      <vt:lpstr>Times New Roman</vt:lpstr>
      <vt:lpstr>Wingdings</vt:lpstr>
      <vt:lpstr>Office Theme</vt:lpstr>
      <vt:lpstr>Document</vt:lpstr>
      <vt:lpstr>Bitmap Image</vt:lpstr>
      <vt:lpstr>Visio</vt:lpstr>
      <vt:lpstr>Visio.Drawing.5</vt:lpstr>
      <vt:lpstr>Graf  (Bag. 3) </vt:lpstr>
      <vt:lpstr>Lintasan dan Sirkuit Euler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Latihan</vt:lpstr>
      <vt:lpstr>Lintasan dan Sirkuit Hamilton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Latihan</vt:lpstr>
      <vt:lpstr>Jawaban:</vt:lpstr>
      <vt:lpstr>Latihan (Kuis 2022)</vt:lpstr>
      <vt:lpstr>PowerPoint Presentation</vt:lpstr>
      <vt:lpstr>Beberapa Aplikasi Graf</vt:lpstr>
      <vt:lpstr>1. Persoalan Pedagang Keliling     (Travelling Salesperson Problem atau TSP) *)</vt:lpstr>
      <vt:lpstr>PowerPoint Presentation</vt:lpstr>
      <vt:lpstr>PowerPoint Presentation</vt:lpstr>
      <vt:lpstr>PowerPoint Presentation</vt:lpstr>
      <vt:lpstr>PowerPoint Presentation</vt:lpstr>
      <vt:lpstr>2. Persoalan Tukang Pos Cina (Chinese Postman Problem)</vt:lpstr>
      <vt:lpstr>PowerPoint Presentation</vt:lpstr>
      <vt:lpstr>PowerPoint Presentation</vt:lpstr>
      <vt:lpstr>PowerPoint Presentation</vt:lpstr>
      <vt:lpstr>PowerPoint Presentation</vt:lpstr>
      <vt:lpstr>3. Pewarnaan Graf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Latihan soal graf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Rinaldi Munir</dc:creator>
  <cp:lastModifiedBy>Dr. Ir. Rinaldi, M.T.</cp:lastModifiedBy>
  <cp:revision>53</cp:revision>
  <dcterms:created xsi:type="dcterms:W3CDTF">2020-08-02T06:42:50Z</dcterms:created>
  <dcterms:modified xsi:type="dcterms:W3CDTF">2026-04-29T13:24:05Z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8b525e5-f3da-4501-8f1e-526b6769fc56_Enabled">
    <vt:lpwstr>true</vt:lpwstr>
  </property>
  <property fmtid="{D5CDD505-2E9C-101B-9397-08002B2CF9AE}" pid="3" name="MSIP_Label_38b525e5-f3da-4501-8f1e-526b6769fc56_SetDate">
    <vt:lpwstr>2024-11-17T07:05:47Z</vt:lpwstr>
  </property>
  <property fmtid="{D5CDD505-2E9C-101B-9397-08002B2CF9AE}" pid="4" name="MSIP_Label_38b525e5-f3da-4501-8f1e-526b6769fc56_Method">
    <vt:lpwstr>Standard</vt:lpwstr>
  </property>
  <property fmtid="{D5CDD505-2E9C-101B-9397-08002B2CF9AE}" pid="5" name="MSIP_Label_38b525e5-f3da-4501-8f1e-526b6769fc56_Name">
    <vt:lpwstr>defa4170-0d19-0005-0004-bc88714345d2</vt:lpwstr>
  </property>
  <property fmtid="{D5CDD505-2E9C-101B-9397-08002B2CF9AE}" pid="6" name="MSIP_Label_38b525e5-f3da-4501-8f1e-526b6769fc56_SiteId">
    <vt:lpwstr>db6e1183-4c65-405c-82ce-7cd53fa6e9dc</vt:lpwstr>
  </property>
  <property fmtid="{D5CDD505-2E9C-101B-9397-08002B2CF9AE}" pid="7" name="MSIP_Label_38b525e5-f3da-4501-8f1e-526b6769fc56_ActionId">
    <vt:lpwstr>aee8d083-192c-4974-b7cb-a27c8f86b6b9</vt:lpwstr>
  </property>
  <property fmtid="{D5CDD505-2E9C-101B-9397-08002B2CF9AE}" pid="8" name="MSIP_Label_38b525e5-f3da-4501-8f1e-526b6769fc56_ContentBits">
    <vt:lpwstr>0</vt:lpwstr>
  </property>
</Properties>
</file>