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23" r:id="rId3"/>
    <p:sldId id="324" r:id="rId4"/>
    <p:sldId id="325" r:id="rId5"/>
    <p:sldId id="326" r:id="rId6"/>
    <p:sldId id="327" r:id="rId7"/>
    <p:sldId id="334" r:id="rId8"/>
    <p:sldId id="328" r:id="rId9"/>
    <p:sldId id="329" r:id="rId10"/>
    <p:sldId id="330" r:id="rId11"/>
    <p:sldId id="331" r:id="rId12"/>
    <p:sldId id="332" r:id="rId13"/>
    <p:sldId id="335" r:id="rId14"/>
    <p:sldId id="336" r:id="rId15"/>
    <p:sldId id="337" r:id="rId16"/>
    <p:sldId id="338" r:id="rId17"/>
    <p:sldId id="339" r:id="rId18"/>
    <p:sldId id="340" r:id="rId19"/>
    <p:sldId id="345" r:id="rId20"/>
    <p:sldId id="346" r:id="rId21"/>
    <p:sldId id="333" r:id="rId22"/>
    <p:sldId id="34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E2237-4226-405F-B90F-248A0257DD00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20CDF-6AEC-49C7-A787-07924CE0B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52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DAB96-1A25-46A0-A3F9-398340997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C27E1-20E1-4E2E-9E94-C73320F04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F4E4C-B78B-404D-8DE4-3852972A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DAB4D-8E77-424F-A220-36A1976A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1DC4-48EB-4E2E-A56F-5A217B2D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4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AB0BB-5FBC-439F-B8BB-C45ECCA1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49A8E-6135-4D83-8360-2C25E81F9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5ED3D-BA04-45AA-800E-C1539D40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0C4B-D6F1-4BE8-A6F3-B49F01985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3D7B-3DCE-4526-B368-C9C3B0E7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1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C0F996-9D61-4381-BABB-5CE8218E0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A03EF-C469-4949-BBF0-E493A46CD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A3158-8ECE-46C1-BFFE-37227E4D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29631-C450-4690-8F16-B4CEB3EC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EEB76-34F9-4057-8F0A-5A187422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AF56-1507-436D-9E71-062EACD6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2DBF5-1E45-4E71-A80E-16DB4D488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24ADF-7D91-4386-89F4-94EF2682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43E9D-6533-4866-BDD0-096FCEA1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58B15-2E51-47B5-8D31-7D2B3EB0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7AAD-D0C6-4E57-86E2-00DA612F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6DC05-E722-4553-AA4A-9669F9C2A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12F06-6C37-44FC-8B3C-20302D614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0E425-1EBA-458D-8A8A-2FEF3E0D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FFE-2EB5-4217-B511-957A0A1E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6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3E16E-621E-4623-A23C-62573AF7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6FA7D-77C5-4BCF-9F82-ECA1A15C9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06F2F-86F4-4C50-8FEF-77D852B87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1DCD9-0D02-464A-83C3-83181F05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E78C6-A960-4FD6-8332-49F5F076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A4FD7-5032-4C17-8126-23335E71B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AA72-9642-4DCD-9FF4-FF908BA4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4C4DD-8361-4D13-A893-8BFC55716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B0685-8A85-4F3D-BF40-CB187D170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269810-72FF-471D-9CA7-2ABE44D04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1E7F25-CB99-4DB3-88DD-02532009E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5A417-1B15-4487-A6B2-526E115A3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FC2C5-9277-4B19-BE3C-28E0EC57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475F43-02C9-4FDF-A48C-17A1C5D4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87E76-56DE-40A7-9B88-B4C0EEB4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90318-2B47-41F2-B77C-87B98C4E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D09E4-C05C-436E-9565-A85DDE7F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657DB-74C6-4C08-81B1-56AF189D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8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54491A-352E-4034-BE3F-99E365D8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34B960-758A-4571-9D5B-900F5B68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0A6E2-9E17-419C-BBBB-B04ECF7B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9A94-7367-43F2-A36A-80579A87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50DB-B2E3-4569-BAC8-EC9021976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5919-D3F0-42B1-93FE-68210B5F9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7AF57-5F26-4EF3-9CF2-25F1F869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54E41-374F-4ABD-93E5-90DEFAF5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0006C-9DC3-40BD-9B86-66D6E5E1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2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B8205-2A4F-4F7A-AFCB-B53216FB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26428-0CCC-4791-82F4-64DAB6DCC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CFFDE-C498-414A-89C7-1AFC320A1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667AA-F827-43E0-88CA-FFFA6DD0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3A39E-D3D0-4DA8-99D7-6EF90A4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7B4FE-4AB7-4D26-AFF2-3E72CFBC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6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CED00-C158-41D5-A623-85BCDD00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F84C8-1966-4186-9072-01CF31D57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23ED0-CEBB-4EC6-BA02-25675085D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6DAA2-8D63-4A9C-B914-A40766187D2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C1B19-2043-48AB-B3D9-2D50914A3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F112B-D43F-4D76-865A-3948432DB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1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0226" y="1698625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sz="7200" b="1" dirty="0" err="1"/>
              <a:t>Aljabar</a:t>
            </a:r>
            <a:r>
              <a:rPr lang="en-US" sz="7200" b="1" dirty="0"/>
              <a:t> Boolean</a:t>
            </a:r>
            <a:br>
              <a:rPr lang="en-US" sz="7200" b="1" dirty="0"/>
            </a:br>
            <a:r>
              <a:rPr lang="en-US" sz="4400" b="1" dirty="0"/>
              <a:t>(Bag.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79576B-3793-8D2A-D969-EE9E72F53233}"/>
              </a:ext>
            </a:extLst>
          </p:cNvPr>
          <p:cNvSpPr txBox="1"/>
          <p:nvPr/>
        </p:nvSpPr>
        <p:spPr>
          <a:xfrm>
            <a:off x="3048000" y="52279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IF1220 </a:t>
            </a:r>
            <a:r>
              <a:rPr lang="en-US" sz="2400" dirty="0" err="1"/>
              <a:t>Matematika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7B5CC4-AA9A-6276-2436-6EB90F470B0F}"/>
              </a:ext>
            </a:extLst>
          </p:cNvPr>
          <p:cNvSpPr txBox="1"/>
          <p:nvPr/>
        </p:nvSpPr>
        <p:spPr>
          <a:xfrm>
            <a:off x="7780004" y="2466110"/>
            <a:ext cx="1980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(Update 2026)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7B5EEF-A0C5-7F68-A4F5-FC52B661F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7426" y="3886200"/>
            <a:ext cx="7162800" cy="261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Oleh: Rinaldi 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Teknik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Teknik Elektro dan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ITB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243" y="642919"/>
            <a:ext cx="9978887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600" dirty="0"/>
              <a:t>5. </a:t>
            </a:r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instruksi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sebuah</a:t>
            </a:r>
            <a:r>
              <a:rPr lang="en-US" sz="2600" dirty="0"/>
              <a:t> program </a:t>
            </a:r>
            <a:r>
              <a:rPr lang="en-US" sz="2600" dirty="0" err="1"/>
              <a:t>adalah</a:t>
            </a:r>
            <a:endParaRPr lang="id-ID" sz="2600" dirty="0"/>
          </a:p>
          <a:p>
            <a:pPr>
              <a:buNone/>
            </a:pPr>
            <a:r>
              <a:rPr lang="en-US" sz="2600" dirty="0"/>
              <a:t> </a:t>
            </a:r>
            <a:endParaRPr lang="id-ID" sz="2600" dirty="0"/>
          </a:p>
          <a:p>
            <a:pPr>
              <a:buNone/>
            </a:pPr>
            <a:r>
              <a:rPr lang="en-US" sz="2600" b="1" dirty="0"/>
              <a:t>	if</a:t>
            </a:r>
            <a:r>
              <a:rPr lang="en-US" sz="2600" dirty="0"/>
              <a:t> A &gt; B </a:t>
            </a:r>
            <a:r>
              <a:rPr lang="en-US" sz="2600" b="1" dirty="0"/>
              <a:t>then </a:t>
            </a:r>
            <a:r>
              <a:rPr lang="en-US" sz="2600" b="1" dirty="0" err="1"/>
              <a:t>writeln</a:t>
            </a:r>
            <a:r>
              <a:rPr lang="en-US" sz="2600" dirty="0"/>
              <a:t>(A) </a:t>
            </a:r>
            <a:r>
              <a:rPr lang="en-US" sz="2600" b="1" dirty="0"/>
              <a:t>else </a:t>
            </a:r>
            <a:r>
              <a:rPr lang="en-US" sz="2600" b="1" dirty="0" err="1"/>
              <a:t>writeln</a:t>
            </a:r>
            <a:r>
              <a:rPr lang="en-US" sz="2600" dirty="0"/>
              <a:t>(B);</a:t>
            </a:r>
            <a:endParaRPr lang="id-ID" sz="2600" dirty="0"/>
          </a:p>
          <a:p>
            <a:pPr>
              <a:buNone/>
            </a:pPr>
            <a:r>
              <a:rPr lang="en-US" sz="2600" dirty="0"/>
              <a:t> </a:t>
            </a:r>
            <a:endParaRPr lang="id-ID" sz="2600" dirty="0"/>
          </a:p>
          <a:p>
            <a:pPr>
              <a:buNone/>
            </a:pPr>
            <a:r>
              <a:rPr lang="id-ID" sz="2600" dirty="0"/>
              <a:t>      </a:t>
            </a:r>
            <a:r>
              <a:rPr lang="en-US" sz="2600" dirty="0" err="1"/>
              <a:t>Nilai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dirty="0"/>
              <a:t> yang </a:t>
            </a:r>
            <a:r>
              <a:rPr lang="en-US" sz="2600" dirty="0" err="1"/>
              <a:t>dibandingkan</a:t>
            </a:r>
            <a:r>
              <a:rPr lang="en-US" sz="2600" dirty="0"/>
              <a:t> </a:t>
            </a:r>
            <a:r>
              <a:rPr lang="en-US" sz="2600" dirty="0" err="1"/>
              <a:t>masing-masing</a:t>
            </a:r>
            <a:r>
              <a:rPr lang="en-US" sz="2600" dirty="0"/>
              <a:t> </a:t>
            </a:r>
            <a:r>
              <a:rPr lang="en-US" sz="2600" dirty="0" err="1"/>
              <a:t>panjangnya</a:t>
            </a:r>
            <a:r>
              <a:rPr lang="en-US" sz="2600" dirty="0"/>
              <a:t> </a:t>
            </a:r>
            <a:r>
              <a:rPr lang="en-US" sz="2600" dirty="0" err="1"/>
              <a:t>dua</a:t>
            </a:r>
            <a:r>
              <a:rPr lang="en-US" sz="2600" dirty="0"/>
              <a:t> bit (</a:t>
            </a:r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baseline="-25000" dirty="0"/>
              <a:t>1</a:t>
            </a:r>
            <a:r>
              <a:rPr lang="en-US" sz="2600" i="1" dirty="0"/>
              <a:t>b</a:t>
            </a:r>
            <a:r>
              <a:rPr lang="en-US" sz="2600" baseline="-25000" dirty="0"/>
              <a:t>2</a:t>
            </a:r>
            <a:r>
              <a:rPr lang="en-US" sz="2600" dirty="0"/>
              <a:t>). </a:t>
            </a:r>
            <a:endParaRPr lang="id-ID" sz="2600" dirty="0"/>
          </a:p>
          <a:p>
            <a:pPr>
              <a:buNone/>
            </a:pPr>
            <a:endParaRPr lang="id-ID" sz="2600" dirty="0"/>
          </a:p>
          <a:p>
            <a:pPr marL="514350" indent="-514350">
              <a:buAutoNum type="alphaLcParenBoth"/>
            </a:pPr>
            <a:r>
              <a:rPr lang="en-US" sz="2600" dirty="0" err="1"/>
              <a:t>Buatlah</a:t>
            </a:r>
            <a:r>
              <a:rPr lang="en-US" sz="2600" dirty="0"/>
              <a:t> </a:t>
            </a:r>
            <a:r>
              <a:rPr lang="en-US" sz="2600" dirty="0" err="1"/>
              <a:t>rangkaian</a:t>
            </a:r>
            <a:r>
              <a:rPr lang="en-US" sz="2600" dirty="0"/>
              <a:t> </a:t>
            </a:r>
            <a:r>
              <a:rPr lang="en-US" sz="2600" dirty="0" err="1"/>
              <a:t>logika</a:t>
            </a:r>
            <a:r>
              <a:rPr lang="en-US" sz="2600" dirty="0"/>
              <a:t> (yang </a:t>
            </a:r>
            <a:r>
              <a:rPr lang="en-US" sz="2600" dirty="0" err="1"/>
              <a:t>sudah</a:t>
            </a:r>
            <a:r>
              <a:rPr lang="en-US" sz="2600" dirty="0"/>
              <a:t> </a:t>
            </a:r>
            <a:r>
              <a:rPr lang="en-US" sz="2600" dirty="0" err="1"/>
              <a:t>disederhanakan</a:t>
            </a:r>
            <a:r>
              <a:rPr lang="en-US" sz="2600" dirty="0"/>
              <a:t> </a:t>
            </a:r>
            <a:r>
              <a:rPr lang="en-US" sz="2600" dirty="0" err="1"/>
              <a:t>tentunya</a:t>
            </a:r>
            <a:r>
              <a:rPr lang="en-US" sz="2600" dirty="0"/>
              <a:t>)  yang </a:t>
            </a:r>
            <a:r>
              <a:rPr lang="en-US" sz="2600" dirty="0" err="1"/>
              <a:t>menghasilkan</a:t>
            </a:r>
            <a:r>
              <a:rPr lang="en-US" sz="2600" dirty="0"/>
              <a:t> </a:t>
            </a:r>
            <a:r>
              <a:rPr lang="en-US" sz="2600" dirty="0" err="1"/>
              <a:t>keluaran</a:t>
            </a:r>
            <a:r>
              <a:rPr lang="en-US" sz="2600" dirty="0"/>
              <a:t> 1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 &gt; </a:t>
            </a:r>
            <a:r>
              <a:rPr lang="en-US" sz="2600" i="1" dirty="0"/>
              <a:t>B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0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dirty="0" err="1"/>
              <a:t>tidak</a:t>
            </a:r>
            <a:r>
              <a:rPr lang="en-US" sz="2600" dirty="0"/>
              <a:t>.</a:t>
            </a:r>
            <a:endParaRPr lang="id-ID" sz="2600" dirty="0"/>
          </a:p>
          <a:p>
            <a:pPr marL="514350" indent="-514350">
              <a:buAutoNum type="alphaLcParenBoth"/>
            </a:pPr>
            <a:endParaRPr lang="id-ID" sz="2600" dirty="0"/>
          </a:p>
          <a:p>
            <a:pPr marL="534988" indent="-534988">
              <a:buNone/>
            </a:pPr>
            <a:r>
              <a:rPr lang="id-ID" sz="2600" dirty="0"/>
              <a:t>(b)   </a:t>
            </a:r>
            <a:r>
              <a:rPr lang="en-US" sz="2600" dirty="0" err="1"/>
              <a:t>Gambarkan</a:t>
            </a:r>
            <a:r>
              <a:rPr lang="en-US" sz="2600" dirty="0"/>
              <a:t> </a:t>
            </a:r>
            <a:r>
              <a:rPr lang="en-US" sz="2600" dirty="0" err="1"/>
              <a:t>kembali</a:t>
            </a:r>
            <a:r>
              <a:rPr lang="en-US" sz="2600" dirty="0"/>
              <a:t> </a:t>
            </a:r>
            <a:r>
              <a:rPr lang="en-US" sz="2600" dirty="0" err="1"/>
              <a:t>rangkaian</a:t>
            </a:r>
            <a:r>
              <a:rPr lang="en-US" sz="2600" dirty="0"/>
              <a:t> </a:t>
            </a:r>
            <a:r>
              <a:rPr lang="en-US" sz="2600" dirty="0" err="1"/>
              <a:t>logikanya</a:t>
            </a:r>
            <a:r>
              <a:rPr lang="en-US" sz="2600" dirty="0"/>
              <a:t>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dirty="0" err="1"/>
              <a:t>hanya</a:t>
            </a:r>
            <a:r>
              <a:rPr lang="en-US" sz="2600" dirty="0"/>
              <a:t> </a:t>
            </a:r>
            <a:r>
              <a:rPr lang="id-ID" sz="2600" dirty="0"/>
              <a:t> </a:t>
            </a:r>
            <a:r>
              <a:rPr lang="en-US" sz="2600" dirty="0" err="1"/>
              <a:t>menggunakan</a:t>
            </a:r>
            <a:r>
              <a:rPr lang="en-US" sz="2600" dirty="0"/>
              <a:t> </a:t>
            </a:r>
            <a:r>
              <a:rPr lang="en-US" sz="2600" dirty="0" err="1"/>
              <a:t>gerbang</a:t>
            </a:r>
            <a:r>
              <a:rPr lang="en-US" sz="2600" dirty="0"/>
              <a:t> </a:t>
            </a:r>
            <a:r>
              <a:rPr lang="en-US" sz="2600" i="1" dirty="0"/>
              <a:t>NAND</a:t>
            </a:r>
            <a:r>
              <a:rPr lang="en-US" sz="2600" dirty="0"/>
              <a:t> </a:t>
            </a:r>
            <a:r>
              <a:rPr lang="en-US" sz="2600" dirty="0" err="1"/>
              <a:t>saja</a:t>
            </a:r>
            <a:r>
              <a:rPr lang="en-US" sz="2600" dirty="0"/>
              <a:t> (</a:t>
            </a:r>
            <a:r>
              <a:rPr lang="en-US" sz="2600" dirty="0" err="1"/>
              <a:t>petunjuk</a:t>
            </a:r>
            <a:r>
              <a:rPr lang="en-US" sz="2600" dirty="0"/>
              <a:t>: </a:t>
            </a:r>
            <a:r>
              <a:rPr lang="en-US" sz="2600" dirty="0" err="1"/>
              <a:t>gunakan</a:t>
            </a:r>
            <a:r>
              <a:rPr lang="en-US" sz="2600" dirty="0"/>
              <a:t> </a:t>
            </a:r>
            <a:r>
              <a:rPr lang="en-US" sz="2600" dirty="0" err="1"/>
              <a:t>hukum</a:t>
            </a:r>
            <a:r>
              <a:rPr lang="en-US" sz="2600" dirty="0"/>
              <a:t> de Morgan) </a:t>
            </a:r>
            <a:endParaRPr lang="id-ID" sz="2600" dirty="0"/>
          </a:p>
          <a:p>
            <a:pPr>
              <a:buNone/>
            </a:pP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158" y="214291"/>
            <a:ext cx="8443914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u="sng" dirty="0"/>
              <a:t>Penyelesaian:</a:t>
            </a:r>
          </a:p>
          <a:p>
            <a:pPr>
              <a:buNone/>
            </a:pPr>
            <a:r>
              <a:rPr lang="id-ID" sz="2400" dirty="0"/>
              <a:t>(a)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24" y="714356"/>
            <a:ext cx="4214842" cy="3680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6881818" y="857232"/>
          <a:ext cx="3276848" cy="2714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052828" imgH="1706880" progId="Visio.Drawing.5">
                  <p:embed/>
                </p:oleObj>
              </mc:Choice>
              <mc:Fallback>
                <p:oleObj r:id="rId3" imgW="2052828" imgH="1706880" progId="Visio.Drawing.5">
                  <p:embed/>
                  <p:pic>
                    <p:nvPicPr>
                      <p:cNvPr id="931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818" y="857232"/>
                        <a:ext cx="3276848" cy="27146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679408" y="3714752"/>
            <a:ext cx="3988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) =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’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‘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’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’</a:t>
            </a:r>
            <a:endParaRPr lang="id-ID" dirty="0"/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596066" y="4214818"/>
          <a:ext cx="3857620" cy="2176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162044" imgH="2334768" progId="Visio.Drawing.5">
                  <p:embed/>
                </p:oleObj>
              </mc:Choice>
              <mc:Fallback>
                <p:oleObj r:id="rId5" imgW="4162044" imgH="2334768" progId="Visio.Drawing.5">
                  <p:embed/>
                  <p:pic>
                    <p:nvPicPr>
                      <p:cNvPr id="931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6066" y="4214818"/>
                        <a:ext cx="3857620" cy="21764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42919"/>
            <a:ext cx="8229600" cy="5483245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id-ID" sz="2400" dirty="0"/>
              <a:t>(b)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’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‘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’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’</a:t>
            </a:r>
            <a:endParaRPr lang="id-ID" sz="2400" dirty="0"/>
          </a:p>
          <a:p>
            <a:pPr>
              <a:buNone/>
            </a:pPr>
            <a:r>
              <a:rPr lang="en-US" sz="2400" dirty="0"/>
              <a:t>		  </a:t>
            </a:r>
            <a:r>
              <a:rPr lang="id-ID" sz="2400" dirty="0"/>
              <a:t>                  </a:t>
            </a:r>
            <a:r>
              <a:rPr lang="en-US" sz="2400" dirty="0"/>
              <a:t>= ((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’)’ (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‘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’)’ (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’)’)’	(De Morgan)</a:t>
            </a:r>
            <a:endParaRPr lang="id-ID" sz="2400" dirty="0"/>
          </a:p>
          <a:p>
            <a:pPr>
              <a:buNone/>
            </a:pPr>
            <a:r>
              <a:rPr lang="en-US" sz="2400" dirty="0"/>
              <a:t> </a:t>
            </a:r>
            <a:endParaRPr lang="id-ID" sz="2400" dirty="0"/>
          </a:p>
          <a:p>
            <a:pPr>
              <a:buNone/>
            </a:pP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:</a:t>
            </a:r>
            <a:endParaRPr lang="id-ID" sz="2400" dirty="0"/>
          </a:p>
          <a:p>
            <a:pPr>
              <a:buNone/>
            </a:pPr>
            <a:endParaRPr lang="id-ID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5233" name="Object 1"/>
          <p:cNvGraphicFramePr>
            <a:graphicFrameLocks noChangeAspect="1"/>
          </p:cNvGraphicFramePr>
          <p:nvPr/>
        </p:nvGraphicFramePr>
        <p:xfrm>
          <a:off x="3595671" y="2500306"/>
          <a:ext cx="4777965" cy="2928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782824" imgH="1706880" progId="Visio.Drawing.5">
                  <p:embed/>
                </p:oleObj>
              </mc:Choice>
              <mc:Fallback>
                <p:oleObj r:id="rId2" imgW="2782824" imgH="1706880" progId="Visio.Drawing.5">
                  <p:embed/>
                  <p:pic>
                    <p:nvPicPr>
                      <p:cNvPr id="9523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71" y="2500306"/>
                        <a:ext cx="4777965" cy="29289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45695-DBF0-FF28-7C70-CA8A8643E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BDC55-0BB0-F37F-008D-C4A3B5C92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Buatlah sebuah rangkaian logika dengan memanfaatkan Peta Karnaugh untuk menentukan apakah suatu </a:t>
            </a:r>
            <a:r>
              <a:rPr lang="en-US" sz="2400" b="1" u="none" strike="noStrike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none" strike="noStrike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desimal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(0 – 9) </a:t>
            </a:r>
            <a:r>
              <a:rPr lang="id-ID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merupakan bilangan ganjil dan memiliki minimal dua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bit 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d-ID" sz="240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u="none" strike="noStrike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desimal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4 bit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direpresentasikan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wxyz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w, x, y, z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bernilai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  <a:p>
            <a:pPr marL="0" indent="0">
              <a:buNone/>
            </a:pP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susunan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desimal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4 bit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desimal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minimal dua bit 1.</a:t>
            </a:r>
          </a:p>
          <a:p>
            <a:pPr marL="0" indent="0">
              <a:buNone/>
            </a:pP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u="none" strike="noStrike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543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91FF40-8C6A-9F84-042E-7D469923D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532" y="886691"/>
            <a:ext cx="6286500" cy="4419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1065E-6341-BC28-ADAB-1B30980CE6BD}"/>
              </a:ext>
            </a:extLst>
          </p:cNvPr>
          <p:cNvSpPr txBox="1"/>
          <p:nvPr/>
        </p:nvSpPr>
        <p:spPr>
          <a:xfrm>
            <a:off x="7036377" y="886691"/>
            <a:ext cx="47399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Peta Karnaugh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di </a:t>
            </a:r>
            <a:r>
              <a:rPr lang="en-US" dirty="0" err="1"/>
              <a:t>samping</a:t>
            </a:r>
            <a:r>
              <a:rPr lang="en-US" dirty="0"/>
              <a:t>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6081A3-FA19-3CF3-9C56-2A94185A4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4251" y="1707356"/>
            <a:ext cx="3775652" cy="34432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9A49B79-137E-886F-FFB1-3F9458D40325}"/>
              </a:ext>
            </a:extLst>
          </p:cNvPr>
          <p:cNvSpPr txBox="1"/>
          <p:nvPr/>
        </p:nvSpPr>
        <p:spPr>
          <a:xfrm>
            <a:off x="7233515" y="5306291"/>
            <a:ext cx="4345709" cy="88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6700" marR="0">
              <a:spcBef>
                <a:spcPts val="0"/>
              </a:spcBef>
              <a:spcAft>
                <a:spcPts val="40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penyederhanaan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 </a:t>
            </a:r>
          </a:p>
          <a:p>
            <a:pPr marL="266700" marR="0">
              <a:spcBef>
                <a:spcPts val="0"/>
              </a:spcBef>
              <a:spcAft>
                <a:spcPts val="40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F(w, x, y, z) =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yz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xz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wz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570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3A4DB2-1951-7F35-D7C5-1A00D3C8E430}"/>
              </a:ext>
            </a:extLst>
          </p:cNvPr>
          <p:cNvSpPr txBox="1"/>
          <p:nvPr/>
        </p:nvSpPr>
        <p:spPr>
          <a:xfrm>
            <a:off x="1205346" y="722806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B71C9F-A8CF-34A0-A67D-5034424C7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018" y="1678420"/>
            <a:ext cx="6847673" cy="350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78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FF72E-9A27-5551-87E0-94BF98C3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CE0F6-ABE2-494E-2A14-CCA988361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Peta Karnaugh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decimal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4 bit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ganjil</a:t>
            </a:r>
            <a:r>
              <a:rPr lang="en-US" sz="2400" dirty="0"/>
              <a:t> dan </a:t>
            </a:r>
            <a:r>
              <a:rPr lang="en-US" sz="2400" dirty="0" err="1"/>
              <a:t>memiliki</a:t>
            </a:r>
            <a:r>
              <a:rPr lang="en-US" sz="2400" dirty="0"/>
              <a:t> minimal dua bit 0.</a:t>
            </a: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decimal 4 bit </a:t>
            </a:r>
            <a:r>
              <a:rPr lang="en-US" sz="2400" dirty="0" err="1"/>
              <a:t>direpresentasikan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wxyz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w, x, y, z </a:t>
            </a:r>
            <a:r>
              <a:rPr lang="en-US" sz="2400" dirty="0" err="1"/>
              <a:t>bernilai</a:t>
            </a:r>
            <a:r>
              <a:rPr lang="en-US" sz="2400" dirty="0"/>
              <a:t> 1 </a:t>
            </a:r>
            <a:r>
              <a:rPr lang="en-US" sz="2400" dirty="0" err="1"/>
              <a:t>atau</a:t>
            </a:r>
            <a:r>
              <a:rPr lang="en-US" sz="2400" dirty="0"/>
              <a:t> 0.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kebenaran</a:t>
            </a:r>
            <a:r>
              <a:rPr lang="en-US" sz="2400" dirty="0"/>
              <a:t> yang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decimal </a:t>
            </a:r>
            <a:r>
              <a:rPr lang="en-US" sz="2400" dirty="0" err="1"/>
              <a:t>dalam</a:t>
            </a:r>
            <a:r>
              <a:rPr lang="en-US" sz="2400" dirty="0"/>
              <a:t> 4 bit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ganjil</a:t>
            </a:r>
            <a:r>
              <a:rPr lang="en-US" sz="2400" dirty="0"/>
              <a:t> pada </a:t>
            </a:r>
            <a:r>
              <a:rPr lang="en-US" sz="2400" dirty="0" err="1"/>
              <a:t>desimal</a:t>
            </a:r>
            <a:r>
              <a:rPr lang="en-US" sz="2400" dirty="0"/>
              <a:t> dan </a:t>
            </a:r>
            <a:r>
              <a:rPr lang="en-US" sz="2400" dirty="0" err="1"/>
              <a:t>memiliki</a:t>
            </a:r>
            <a:r>
              <a:rPr lang="en-US" sz="2400" dirty="0"/>
              <a:t> minimal dua bit 0.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6723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372E24-EC7D-92FE-CB54-E9EDC65C0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323" y="934750"/>
            <a:ext cx="5199807" cy="47733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7F9D84-0CD9-9ED7-A007-E918DCE04361}"/>
              </a:ext>
            </a:extLst>
          </p:cNvPr>
          <p:cNvSpPr txBox="1"/>
          <p:nvPr/>
        </p:nvSpPr>
        <p:spPr>
          <a:xfrm>
            <a:off x="6294316" y="934750"/>
            <a:ext cx="53153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Peta Karnaugh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di </a:t>
            </a:r>
            <a:r>
              <a:rPr lang="en-US" dirty="0" err="1"/>
              <a:t>samping</a:t>
            </a:r>
            <a:r>
              <a:rPr lang="en-US" dirty="0"/>
              <a:t>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5B191F-35FC-AE41-0B3E-D40247C97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5666" y="1818408"/>
            <a:ext cx="4043363" cy="26289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33C04D-0D1A-4EF1-C4EA-41995E3B0461}"/>
              </a:ext>
            </a:extLst>
          </p:cNvPr>
          <p:cNvSpPr txBox="1"/>
          <p:nvPr/>
        </p:nvSpPr>
        <p:spPr>
          <a:xfrm>
            <a:off x="6294316" y="4684635"/>
            <a:ext cx="506641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ea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penyederhanaan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 F(w, x, y, z) =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w’x’z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w’y’z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x’y’z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069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12EE3C-C938-BCF1-2565-73A0051A2715}"/>
              </a:ext>
            </a:extLst>
          </p:cNvPr>
          <p:cNvSpPr txBox="1"/>
          <p:nvPr/>
        </p:nvSpPr>
        <p:spPr>
          <a:xfrm>
            <a:off x="1136072" y="84749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Berikut ini adalah rangkaian logika: </a:t>
            </a:r>
            <a:endParaRPr lang="en-US" sz="2400" dirty="0"/>
          </a:p>
        </p:txBody>
      </p:sp>
      <p:pic>
        <p:nvPicPr>
          <p:cNvPr id="21506" name="image8.png">
            <a:extLst>
              <a:ext uri="{FF2B5EF4-FFF2-40B4-BE49-F238E27FC236}">
                <a16:creationId xmlns:a16="http://schemas.microsoft.com/office/drawing/2014/main" id="{44F35437-C5C2-B1F5-EDB4-E366E0324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743" y="1695018"/>
            <a:ext cx="6371297" cy="406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82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78706-6058-6B10-791E-13A5324E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81318-4BDD-0784-B2DE-014C04DD9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elevator di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Labtek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berhenti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Elevator yang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logik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HIGH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elevator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berhenti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sinyalnya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LOW. Di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labtek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lantai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F1, F2, F3.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elevator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sejajar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lantai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F1,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logika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F1 yang HIGH,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F2 dan F3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bernilai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LOW. Dari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sinyal-sinyal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elevator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mengeluarkan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dua output,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OPEN yang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HIGH dan NOT OPEN yang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sinyalnya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LOW.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Tentukanlah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Kebenaran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Peta Karnaugh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</a:pP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disederhanakan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Rangkaian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logika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5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Perancangan Rangkaian Logika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1. </a:t>
            </a:r>
            <a:r>
              <a:rPr lang="en-US" i="1" dirty="0"/>
              <a:t>Majority gate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digital yang </a:t>
            </a:r>
            <a:r>
              <a:rPr lang="en-US" dirty="0" err="1"/>
              <a:t>keluarannya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masukannya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1</a:t>
            </a:r>
            <a:r>
              <a:rPr lang="id-ID" dirty="0"/>
              <a:t> (mayoritas = 50% + 1)</a:t>
            </a:r>
            <a:r>
              <a:rPr lang="en-US" dirty="0"/>
              <a:t>. </a:t>
            </a:r>
            <a:r>
              <a:rPr lang="en-US" dirty="0" err="1"/>
              <a:t>Luaran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0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, </a:t>
            </a:r>
            <a:r>
              <a:rPr lang="en-US" dirty="0" err="1"/>
              <a:t>carilah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 yang </a:t>
            </a:r>
            <a:r>
              <a:rPr lang="en-US" dirty="0" err="1"/>
              <a:t>diimplementasikan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3-input majority gate</a:t>
            </a:r>
            <a:r>
              <a:rPr lang="en-US" dirty="0"/>
              <a:t>. </a:t>
            </a:r>
            <a:r>
              <a:rPr lang="en-US" dirty="0" err="1"/>
              <a:t>Sederhanakan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gambarkan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logikanya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C686A-A639-F634-076E-C81AF27D7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33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 </a:t>
            </a:r>
            <a:r>
              <a:rPr lang="en-US" sz="2400" dirty="0"/>
              <a:t>Ada 4 </a:t>
            </a:r>
            <a:r>
              <a:rPr lang="en-US" sz="2400" dirty="0" err="1"/>
              <a:t>peubah</a:t>
            </a:r>
            <a:r>
              <a:rPr lang="en-US" sz="2400" dirty="0"/>
              <a:t> yang </a:t>
            </a:r>
            <a:r>
              <a:rPr lang="en-US" sz="2400" dirty="0" err="1"/>
              <a:t>menyatakan</a:t>
            </a:r>
            <a:r>
              <a:rPr lang="en-US" sz="2400" dirty="0"/>
              <a:t> state elevator: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State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pergerakan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elevator = w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State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sejajar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F1 = x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State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sejajar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F2 = y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State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sejajar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F3 = z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kebenaran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</a:pP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E72B8E-AEF8-7ADE-76C5-43C30669D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10345"/>
            <a:ext cx="4741443" cy="37476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323CCF-143A-F7E1-FE5F-D12BE909D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359" y="880196"/>
            <a:ext cx="4533467" cy="576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214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35" y="1315226"/>
            <a:ext cx="10379765" cy="5143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Peraga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digital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tujuh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segmen</a:t>
            </a:r>
            <a:r>
              <a:rPr lang="en-US" sz="2400" dirty="0"/>
              <a:t> (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i="1" dirty="0" err="1"/>
              <a:t>dekoder</a:t>
            </a:r>
            <a:r>
              <a:rPr lang="en-US" sz="2400" i="1" dirty="0"/>
              <a:t> </a:t>
            </a:r>
            <a:r>
              <a:rPr lang="en-US" sz="2400" i="1" dirty="0" err="1"/>
              <a:t>tujuh</a:t>
            </a:r>
            <a:r>
              <a:rPr lang="en-US" sz="2400" dirty="0" err="1"/>
              <a:t>-</a:t>
            </a:r>
            <a:r>
              <a:rPr lang="en-US" sz="2400" i="1" dirty="0" err="1"/>
              <a:t>segmen</a:t>
            </a:r>
            <a:r>
              <a:rPr lang="en-US" sz="2400" dirty="0"/>
              <a:t>). </a:t>
            </a: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id-ID" sz="2400" dirty="0"/>
              <a:t>	              </a:t>
            </a:r>
            <a:r>
              <a:rPr lang="en-US" sz="2400" dirty="0"/>
              <a:t> </a:t>
            </a:r>
            <a:r>
              <a:rPr lang="id-ID" sz="2400" dirty="0"/>
              <a:t> </a:t>
            </a:r>
            <a:r>
              <a:rPr lang="en-US" sz="1800" dirty="0" err="1"/>
              <a:t>dekoder</a:t>
            </a:r>
            <a:r>
              <a:rPr lang="en-US" sz="1800" dirty="0"/>
              <a:t> 7-segmen         </a:t>
            </a:r>
            <a:r>
              <a:rPr lang="en-US" sz="1800" dirty="0" err="1"/>
              <a:t>angka</a:t>
            </a:r>
            <a:r>
              <a:rPr lang="en-US" sz="1800" dirty="0"/>
              <a:t> 4	</a:t>
            </a:r>
            <a:endParaRPr lang="id-ID" sz="1800" dirty="0"/>
          </a:p>
          <a:p>
            <a:pPr marL="0" indent="0">
              <a:buNone/>
            </a:pPr>
            <a:r>
              <a:rPr lang="en-US" sz="2400" dirty="0" err="1"/>
              <a:t>Piranti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 4-bit </a:t>
            </a:r>
            <a:r>
              <a:rPr lang="id-ID" sz="2400" dirty="0"/>
              <a:t>m</a:t>
            </a:r>
            <a:r>
              <a:rPr lang="en-US" sz="2400" dirty="0" err="1"/>
              <a:t>enjadi</a:t>
            </a:r>
            <a:r>
              <a:rPr lang="en-US" sz="2400" dirty="0"/>
              <a:t> </a:t>
            </a:r>
            <a:r>
              <a:rPr lang="en-US" sz="2400" dirty="0" err="1"/>
              <a:t>keluaran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 yang </a:t>
            </a:r>
            <a:r>
              <a:rPr lang="en-US" sz="2400" dirty="0" err="1"/>
              <a:t>dinyatakannya</a:t>
            </a:r>
            <a:r>
              <a:rPr lang="en-US" sz="2400" dirty="0"/>
              <a:t> (</a:t>
            </a:r>
            <a:r>
              <a:rPr lang="en-US" sz="2400" dirty="0" err="1"/>
              <a:t>misalnya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0100 (</a:t>
            </a:r>
            <a:r>
              <a:rPr lang="en-US" sz="2400" dirty="0" err="1"/>
              <a:t>angka</a:t>
            </a:r>
            <a:r>
              <a:rPr lang="en-US" sz="2400" dirty="0"/>
              <a:t> 4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batang</a:t>
            </a:r>
            <a:r>
              <a:rPr lang="en-US" sz="2400" dirty="0"/>
              <a:t>/</a:t>
            </a:r>
            <a:r>
              <a:rPr lang="en-US" sz="2400" dirty="0" err="1"/>
              <a:t>segmen</a:t>
            </a:r>
            <a:r>
              <a:rPr lang="en-US" sz="2400" dirty="0"/>
              <a:t> yang </a:t>
            </a:r>
            <a:r>
              <a:rPr lang="en-US" sz="2400" dirty="0" err="1"/>
              <a:t>menyala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a, d, c, </a:t>
            </a:r>
            <a:r>
              <a:rPr lang="en-US" sz="2400" dirty="0" err="1"/>
              <a:t>dan</a:t>
            </a:r>
            <a:r>
              <a:rPr lang="en-US" sz="2400" dirty="0"/>
              <a:t> e). </a:t>
            </a:r>
            <a:r>
              <a:rPr lang="en-US" sz="2400" dirty="0" err="1"/>
              <a:t>Tulislah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segmen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gambarkan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kombinasionalnya</a:t>
            </a:r>
            <a:r>
              <a:rPr lang="en-US" sz="2400" dirty="0"/>
              <a:t>.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62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733731"/>
              </p:ext>
            </p:extLst>
          </p:nvPr>
        </p:nvGraphicFramePr>
        <p:xfrm>
          <a:off x="3167042" y="2162996"/>
          <a:ext cx="2928958" cy="1620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79092" imgH="1042416" progId="Visio.Drawing.5">
                  <p:embed/>
                </p:oleObj>
              </mc:Choice>
              <mc:Fallback>
                <p:oleObj r:id="rId2" imgW="1879092" imgH="1042416" progId="Visio.Drawing.5">
                  <p:embed/>
                  <p:pic>
                    <p:nvPicPr>
                      <p:cNvPr id="9625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42" y="2162996"/>
                        <a:ext cx="2928958" cy="16205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F1D8D-9F7F-AC2D-71B7-8C72EE526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2087C-49AA-6355-2802-6D58DAAAED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8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1" y="500043"/>
            <a:ext cx="9568069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u="sng" dirty="0"/>
              <a:t>Penyelesaian</a:t>
            </a:r>
            <a:r>
              <a:rPr lang="id-ID" sz="2400" dirty="0"/>
              <a:t>:</a:t>
            </a:r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r>
              <a:rPr lang="id-ID" sz="2400" i="1" dirty="0"/>
              <a:t>						</a:t>
            </a:r>
            <a:endParaRPr lang="id-ID" sz="2400" dirty="0"/>
          </a:p>
          <a:p>
            <a:pPr>
              <a:buNone/>
            </a:pPr>
            <a:endParaRPr lang="id-ID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472" y="1357299"/>
            <a:ext cx="3786214" cy="260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/>
        </p:nvGraphicFramePr>
        <p:xfrm>
          <a:off x="2166910" y="4071943"/>
          <a:ext cx="3643338" cy="1909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979676" imgH="1036320" progId="Visio.Drawing.5">
                  <p:embed/>
                </p:oleObj>
              </mc:Choice>
              <mc:Fallback>
                <p:oleObj r:id="rId3" imgW="1979676" imgH="1036320" progId="Visio.Drawing.5">
                  <p:embed/>
                  <p:pic>
                    <p:nvPicPr>
                      <p:cNvPr id="860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10" y="4071943"/>
                        <a:ext cx="3643338" cy="19092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6167438" y="3286124"/>
          <a:ext cx="4299410" cy="2286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3072600" imgH="1635480" progId="">
                  <p:embed/>
                </p:oleObj>
              </mc:Choice>
              <mc:Fallback>
                <p:oleObj r:id="rId5" imgW="3072600" imgH="1635480" progId="">
                  <p:embed/>
                  <p:pic>
                    <p:nvPicPr>
                      <p:cNvPr id="860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3286124"/>
                        <a:ext cx="4299410" cy="22860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81290" y="6072206"/>
            <a:ext cx="2531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i="1" dirty="0"/>
              <a:t>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= </a:t>
            </a:r>
            <a:r>
              <a:rPr lang="en-US" sz="2000" i="1" dirty="0" err="1"/>
              <a:t>xz</a:t>
            </a:r>
            <a:r>
              <a:rPr lang="en-US" sz="2000" dirty="0"/>
              <a:t> + </a:t>
            </a:r>
            <a:r>
              <a:rPr lang="en-US" sz="2000" i="1" dirty="0" err="1"/>
              <a:t>xy</a:t>
            </a:r>
            <a:r>
              <a:rPr lang="en-US" sz="2000" dirty="0"/>
              <a:t> + </a:t>
            </a:r>
            <a:r>
              <a:rPr lang="en-US" sz="2000" i="1" dirty="0" err="1"/>
              <a:t>yz</a:t>
            </a:r>
            <a:endParaRPr lang="id-ID" sz="2000" dirty="0"/>
          </a:p>
        </p:txBody>
      </p:sp>
      <p:sp>
        <p:nvSpPr>
          <p:cNvPr id="11" name="Rectangle 10"/>
          <p:cNvSpPr/>
          <p:nvPr/>
        </p:nvSpPr>
        <p:spPr>
          <a:xfrm>
            <a:off x="6310314" y="2857496"/>
            <a:ext cx="2029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dirty="0"/>
              <a:t>Rangkaian logika: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52728" y="1071546"/>
            <a:ext cx="1962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dirty="0"/>
              <a:t>Tabel kebenaran: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947" y="1000109"/>
            <a:ext cx="10704443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2.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Karnaugh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desimal</a:t>
            </a:r>
            <a:r>
              <a:rPr lang="en-US" dirty="0"/>
              <a:t> yang 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bit </a:t>
            </a:r>
            <a:r>
              <a:rPr lang="en-US" dirty="0" err="1"/>
              <a:t>biner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1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0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).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/>
              <a:t>	</a:t>
            </a:r>
            <a:r>
              <a:rPr lang="en-US" u="sng" dirty="0" err="1"/>
              <a:t>Penyelesaian</a:t>
            </a:r>
            <a:r>
              <a:rPr lang="en-US" dirty="0"/>
              <a:t>:</a:t>
            </a:r>
            <a:endParaRPr lang="id-ID" dirty="0"/>
          </a:p>
          <a:p>
            <a:pPr>
              <a:buNone/>
            </a:pPr>
            <a:r>
              <a:rPr lang="id-ID" dirty="0"/>
              <a:t>	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desimal</a:t>
            </a:r>
            <a:r>
              <a:rPr lang="en-US" dirty="0"/>
              <a:t>: 0 .. 9 (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4 bit </a:t>
            </a:r>
            <a:r>
              <a:rPr lang="en-US" dirty="0" err="1"/>
              <a:t>biner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). </a:t>
            </a:r>
            <a:endParaRPr lang="id-ID" dirty="0"/>
          </a:p>
          <a:p>
            <a:pPr>
              <a:buNone/>
            </a:pPr>
            <a:r>
              <a:rPr lang="id-ID" dirty="0"/>
              <a:t>	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)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desimal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0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id-ID" dirty="0"/>
              <a:t>.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2597" y="642918"/>
            <a:ext cx="4946075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24034" y="214290"/>
            <a:ext cx="1962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dirty="0"/>
              <a:t>Tabel kebenaran: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7267712" y="1214422"/>
          <a:ext cx="3400289" cy="285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025396" imgH="1706880" progId="Visio.Drawing.5">
                  <p:embed/>
                </p:oleObj>
              </mc:Choice>
              <mc:Fallback>
                <p:oleObj r:id="rId3" imgW="2025396" imgH="1706880" progId="Visio.Drawing.5">
                  <p:embed/>
                  <p:pic>
                    <p:nvPicPr>
                      <p:cNvPr id="880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7712" y="1214422"/>
                        <a:ext cx="3400289" cy="2857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082036" y="4214819"/>
            <a:ext cx="2585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dirty="0"/>
              <a:t>’</a:t>
            </a:r>
            <a:endParaRPr lang="id-ID" sz="2400" dirty="0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3738547" y="5214950"/>
          <a:ext cx="3265737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694688" imgH="452628" progId="Visio.Drawing.5">
                  <p:embed/>
                </p:oleObj>
              </mc:Choice>
              <mc:Fallback>
                <p:oleObj r:id="rId5" imgW="1694688" imgH="452628" progId="Visio.Drawing.5">
                  <p:embed/>
                  <p:pic>
                    <p:nvPicPr>
                      <p:cNvPr id="880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547" y="5214950"/>
                        <a:ext cx="3265737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738546" y="4714884"/>
            <a:ext cx="2029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dirty="0"/>
              <a:t>Rangkaian logika: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548" y="428605"/>
            <a:ext cx="10300252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200" dirty="0"/>
              <a:t>3.  </a:t>
            </a:r>
            <a:r>
              <a:rPr lang="en-US" sz="2200" dirty="0"/>
              <a:t>Di </a:t>
            </a:r>
            <a:r>
              <a:rPr lang="en-US" sz="2200" dirty="0" err="1"/>
              <a:t>dalam</a:t>
            </a:r>
            <a:r>
              <a:rPr lang="en-US" sz="2200" dirty="0"/>
              <a:t> unit </a:t>
            </a:r>
            <a:r>
              <a:rPr lang="en-US" sz="2200" dirty="0" err="1"/>
              <a:t>aritmetika</a:t>
            </a:r>
            <a:r>
              <a:rPr lang="en-US" sz="2200" dirty="0"/>
              <a:t> </a:t>
            </a:r>
            <a:r>
              <a:rPr lang="en-US" sz="2200" dirty="0" err="1"/>
              <a:t>komputer</a:t>
            </a:r>
            <a:r>
              <a:rPr lang="en-US" sz="2200" dirty="0"/>
              <a:t> (</a:t>
            </a:r>
            <a:r>
              <a:rPr lang="en-US" sz="2200" i="1" dirty="0"/>
              <a:t>Arithmetic Logical Unit</a:t>
            </a:r>
            <a:r>
              <a:rPr lang="en-US" sz="2200" dirty="0"/>
              <a:t> – </a:t>
            </a:r>
            <a:r>
              <a:rPr lang="en-US" sz="2200" i="1" dirty="0"/>
              <a:t>ALU</a:t>
            </a:r>
            <a:r>
              <a:rPr lang="en-US" sz="2200" dirty="0"/>
              <a:t>)  </a:t>
            </a:r>
            <a:r>
              <a:rPr lang="en-US" sz="2200" dirty="0" err="1"/>
              <a:t>terdapat</a:t>
            </a:r>
            <a:r>
              <a:rPr lang="en-US" sz="2200" dirty="0"/>
              <a:t> </a:t>
            </a:r>
            <a:r>
              <a:rPr lang="en-US" sz="2200" dirty="0" err="1"/>
              <a:t>rangkaian</a:t>
            </a:r>
            <a:r>
              <a:rPr lang="en-US" sz="2200" dirty="0"/>
              <a:t> </a:t>
            </a:r>
            <a:r>
              <a:rPr lang="en-US" sz="2200" dirty="0" err="1"/>
              <a:t>penjumlah</a:t>
            </a:r>
            <a:r>
              <a:rPr lang="en-US" sz="2200" dirty="0"/>
              <a:t> (</a:t>
            </a:r>
            <a:r>
              <a:rPr lang="en-US" sz="2200" i="1" dirty="0"/>
              <a:t>adder</a:t>
            </a:r>
            <a:r>
              <a:rPr lang="en-US" sz="2200" dirty="0"/>
              <a:t>). </a:t>
            </a:r>
            <a:r>
              <a:rPr lang="en-US" sz="2200" dirty="0" err="1"/>
              <a:t>Salah</a:t>
            </a:r>
            <a:r>
              <a:rPr lang="en-US" sz="2200" dirty="0"/>
              <a:t>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jenis</a:t>
            </a:r>
            <a:r>
              <a:rPr lang="en-US" sz="2200" dirty="0"/>
              <a:t> </a:t>
            </a:r>
            <a:r>
              <a:rPr lang="en-US" sz="2200" dirty="0" err="1"/>
              <a:t>rangkaian</a:t>
            </a:r>
            <a:r>
              <a:rPr lang="en-US" sz="2200" dirty="0"/>
              <a:t> </a:t>
            </a:r>
            <a:r>
              <a:rPr lang="en-US" sz="2200" dirty="0" err="1"/>
              <a:t>penjumlah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penjumlah-paruh</a:t>
            </a:r>
            <a:r>
              <a:rPr lang="en-US" sz="2200" dirty="0"/>
              <a:t> (</a:t>
            </a:r>
            <a:r>
              <a:rPr lang="en-US" sz="2200" i="1" dirty="0"/>
              <a:t>half adder</a:t>
            </a:r>
            <a:r>
              <a:rPr lang="en-US" sz="2200" dirty="0"/>
              <a:t>). </a:t>
            </a:r>
            <a:r>
              <a:rPr lang="en-US" sz="2200" dirty="0" err="1"/>
              <a:t>Rangkaian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menjumlahkan</a:t>
            </a:r>
            <a:r>
              <a:rPr lang="en-US" sz="2200" dirty="0"/>
              <a:t> 2 bit </a:t>
            </a:r>
            <a:r>
              <a:rPr lang="en-US" sz="2200" dirty="0" err="1"/>
              <a:t>masukan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keluarannya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 </a:t>
            </a:r>
            <a:r>
              <a:rPr lang="en-US" sz="2200" i="1" dirty="0"/>
              <a:t>SUM</a:t>
            </a:r>
            <a:r>
              <a:rPr lang="en-US" sz="2200" dirty="0"/>
              <a:t> (</a:t>
            </a:r>
            <a:r>
              <a:rPr lang="en-US" sz="2200" dirty="0" err="1"/>
              <a:t>jumlah</a:t>
            </a:r>
            <a:r>
              <a:rPr lang="en-US" sz="2200" dirty="0"/>
              <a:t>)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i="1" dirty="0"/>
              <a:t>CARRY</a:t>
            </a:r>
            <a:r>
              <a:rPr lang="en-US" sz="2200" dirty="0"/>
              <a:t> (</a:t>
            </a:r>
            <a:r>
              <a:rPr lang="en-US" sz="2200" dirty="0" err="1"/>
              <a:t>pindahan</a:t>
            </a:r>
            <a:r>
              <a:rPr lang="en-US" sz="2200" dirty="0"/>
              <a:t>). </a:t>
            </a:r>
            <a:endParaRPr lang="id-ID" sz="2200" dirty="0"/>
          </a:p>
          <a:p>
            <a:pPr>
              <a:buNone/>
            </a:pPr>
            <a:endParaRPr lang="id-ID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4789" y="1782513"/>
            <a:ext cx="3790349" cy="164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1" y="3714752"/>
            <a:ext cx="6283549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7667637" y="4357694"/>
          <a:ext cx="2745843" cy="1571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036520" imgH="1006920" progId="">
                  <p:embed/>
                </p:oleObj>
              </mc:Choice>
              <mc:Fallback>
                <p:oleObj r:id="rId4" imgW="2036520" imgH="1006920" progId="">
                  <p:embed/>
                  <p:pic>
                    <p:nvPicPr>
                      <p:cNvPr id="90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7" y="4357694"/>
                        <a:ext cx="2745843" cy="1571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8239140" y="3714752"/>
            <a:ext cx="2029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dirty="0"/>
              <a:t>Rangkaian logika: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692697"/>
            <a:ext cx="11191461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Sekedar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full adder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086" y="1268761"/>
            <a:ext cx="3110314" cy="25412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1" y="1432265"/>
            <a:ext cx="4250457" cy="2297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191" y="4250803"/>
            <a:ext cx="5325218" cy="17052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66077" y="6036203"/>
            <a:ext cx="50598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gambar</a:t>
            </a:r>
            <a:r>
              <a:rPr lang="en-US" sz="1400" dirty="0"/>
              <a:t>: http://www.circuitstoday.com/ripple-carry-adder </a:t>
            </a:r>
          </a:p>
        </p:txBody>
      </p:sp>
    </p:spTree>
    <p:extLst>
      <p:ext uri="{BB962C8B-B14F-4D97-AF65-F5344CB8AC3E}">
        <p14:creationId xmlns:p14="http://schemas.microsoft.com/office/powerpoint/2010/main" val="144925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71481"/>
            <a:ext cx="10634870" cy="5554683"/>
          </a:xfrm>
        </p:spPr>
        <p:txBody>
          <a:bodyPr/>
          <a:lstStyle/>
          <a:p>
            <a:pPr>
              <a:buNone/>
            </a:pPr>
            <a:r>
              <a:rPr lang="id-ID" sz="2400" dirty="0"/>
              <a:t>4. </a:t>
            </a:r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yang </a:t>
            </a:r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-bit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keluaran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kudrat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.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masukannya</a:t>
            </a:r>
            <a:r>
              <a:rPr lang="en-US" sz="2400" dirty="0"/>
              <a:t> 11 (3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keluarannya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1001 (9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).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r>
              <a:rPr lang="id-ID" sz="2400" dirty="0"/>
              <a:t>	</a:t>
            </a:r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  <a:endParaRPr lang="id-ID" sz="2400" dirty="0"/>
          </a:p>
          <a:p>
            <a:pPr>
              <a:buNone/>
            </a:pPr>
            <a:r>
              <a:rPr lang="id-ID" sz="2400" dirty="0"/>
              <a:t>	</a:t>
            </a:r>
            <a:r>
              <a:rPr lang="en-US" sz="2400" dirty="0" err="1"/>
              <a:t>Misalkan</a:t>
            </a:r>
            <a:r>
              <a:rPr lang="en-US" sz="2400" dirty="0"/>
              <a:t> 2-bit </a:t>
            </a:r>
            <a:r>
              <a:rPr lang="en-US" sz="2400" dirty="0" err="1"/>
              <a:t>masukan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simbolkan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 err="1"/>
              <a:t>xy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kuadratnya</a:t>
            </a:r>
            <a:r>
              <a:rPr lang="en-US" sz="2400" dirty="0"/>
              <a:t> (4-bit)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simbolkan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 err="1"/>
              <a:t>abcd</a:t>
            </a:r>
            <a:r>
              <a:rPr lang="en-US" sz="2400" dirty="0"/>
              <a:t>. </a:t>
            </a:r>
            <a:endParaRPr lang="id-ID" sz="2400" dirty="0"/>
          </a:p>
          <a:p>
            <a:pPr>
              <a:buNone/>
            </a:pPr>
            <a:r>
              <a:rPr lang="id-ID" sz="2400" dirty="0"/>
              <a:t>	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kebenaran</a:t>
            </a:r>
            <a:r>
              <a:rPr lang="id-ID" sz="2400" dirty="0"/>
              <a:t>: 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4383163" cy="210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IF2120  Matematika Diskrit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4099" y="428604"/>
            <a:ext cx="7438051" cy="58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1076</Words>
  <Application>Microsoft Office PowerPoint</Application>
  <PresentationFormat>Widescreen</PresentationFormat>
  <Paragraphs>124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Visio.Drawing.5</vt:lpstr>
      <vt:lpstr>Aljabar Boolean (Bag. 3)</vt:lpstr>
      <vt:lpstr>Perancangan Rangkaian Logika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2022)</vt:lpstr>
      <vt:lpstr>PowerPoint Presentation</vt:lpstr>
      <vt:lpstr>PowerPoint Presentation</vt:lpstr>
      <vt:lpstr>Latihan (Kuis 2020)</vt:lpstr>
      <vt:lpstr>PowerPoint Presentation</vt:lpstr>
      <vt:lpstr>PowerPoint Presentation</vt:lpstr>
      <vt:lpstr>Latihan</vt:lpstr>
      <vt:lpstr>PowerPoint Presentation</vt:lpstr>
      <vt:lpstr>Latihan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12</cp:revision>
  <dcterms:created xsi:type="dcterms:W3CDTF">2020-07-25T09:38:49Z</dcterms:created>
  <dcterms:modified xsi:type="dcterms:W3CDTF">2026-03-07T10:37:39Z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2024-10-10T09:37:16Z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74021b0d-df97-408a-9217-1695af405f43</vt:lpwstr>
  </property>
  <property fmtid="{D5CDD505-2E9C-101B-9397-08002B2CF9AE}" pid="8" name="MSIP_Label_38b525e5-f3da-4501-8f1e-526b6769fc56_ContentBits">
    <vt:lpwstr>0</vt:lpwstr>
  </property>
</Properties>
</file>