
<file path=[Content_Types].xml><?xml version="1.0" encoding="utf-8"?>
<Types xmlns="http://schemas.openxmlformats.org/package/2006/content-types">
  <Default Extension="bin" ContentType="application/vnd.openxmlformats-officedocument.oleObject"/>
  <Default Extension="docx" ContentType="application/vnd.openxmlformats-officedocument.wordprocessingml.documen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sldIdLst>
    <p:sldId id="257" r:id="rId2"/>
    <p:sldId id="284" r:id="rId3"/>
    <p:sldId id="285" r:id="rId4"/>
    <p:sldId id="286" r:id="rId5"/>
    <p:sldId id="339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303" r:id="rId18"/>
    <p:sldId id="304" r:id="rId19"/>
    <p:sldId id="306" r:id="rId20"/>
    <p:sldId id="299" r:id="rId21"/>
    <p:sldId id="298" r:id="rId22"/>
    <p:sldId id="301" r:id="rId23"/>
    <p:sldId id="302" r:id="rId24"/>
    <p:sldId id="305" r:id="rId25"/>
    <p:sldId id="300" r:id="rId26"/>
    <p:sldId id="308" r:id="rId27"/>
    <p:sldId id="309" r:id="rId28"/>
    <p:sldId id="310" r:id="rId29"/>
    <p:sldId id="312" r:id="rId30"/>
    <p:sldId id="311" r:id="rId31"/>
    <p:sldId id="313" r:id="rId32"/>
    <p:sldId id="321" r:id="rId33"/>
    <p:sldId id="322" r:id="rId34"/>
    <p:sldId id="337" r:id="rId35"/>
    <p:sldId id="338" r:id="rId36"/>
    <p:sldId id="315" r:id="rId37"/>
    <p:sldId id="316" r:id="rId38"/>
    <p:sldId id="317" r:id="rId39"/>
    <p:sldId id="318" r:id="rId40"/>
    <p:sldId id="319" r:id="rId41"/>
    <p:sldId id="320" r:id="rId42"/>
    <p:sldId id="340" r:id="rId43"/>
    <p:sldId id="341" r:id="rId44"/>
    <p:sldId id="346" r:id="rId4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9E2237-4226-405F-B90F-248A0257DD00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520CDF-6AEC-49C7-A787-07924CE0B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9526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FB9429-CC67-4DE4-979E-AC4EF4E6589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271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DAB96-1A25-46A0-A3F9-3983409978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8C27E1-20E1-4E2E-9E94-C73320F049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BF4E4C-B78B-404D-8DE4-3852972A8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4350E-B7B5-471F-B589-7CEBCD1662C1}" type="datetime1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1DAB4D-8E77-424F-A220-36A1976A5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 - IF1220  Matematika Diskrit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271DC4-48EB-4E2E-A56F-5A217B2DC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D64-1C21-414B-8A9B-FC344E87D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241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CAB0BB-5FBC-439F-B8BB-C45ECCA11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A49A8E-6135-4D83-8360-2C25E81F9A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C5ED3D-BA04-45AA-800E-C1539D408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8FB67-88B7-41DB-BF72-E9504258003E}" type="datetime1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A0C4B-D6F1-4BE8-A6F3-B49F01985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 - IF1220  Matematika Diskrit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D03D7B-3DCE-4526-B368-C9C3B0E74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D64-1C21-414B-8A9B-FC344E87D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416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C0F996-9D61-4381-BABB-5CE8218E0D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4A03EF-C469-4949-BBF0-E493A46CD9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2A3158-8ECE-46C1-BFFE-37227E4D7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859FB-8DDC-4D7B-9D2B-D9D5029267B7}" type="datetime1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F29631-C450-4690-8F16-B4CEB3EC3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 - IF1220  Matematika Diskrit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0EEB76-34F9-4057-8F0A-5A1874220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D64-1C21-414B-8A9B-FC344E87D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05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7AF56-1507-436D-9E71-062EACD6F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02DBF5-1E45-4E71-A80E-16DB4D488B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724ADF-7D91-4386-89F4-94EF26829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8068E-591C-4A1E-9CC6-FAB4F8C0C5FD}" type="datetime1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543E9D-6533-4866-BDD0-096FCEA18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 - IF1220  Matematika Diskrit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558B15-2E51-47B5-8D31-7D2B3EB06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D64-1C21-414B-8A9B-FC344E87D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981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F7AAD-D0C6-4E57-86E2-00DA612F1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C6DC05-E722-4553-AA4A-9669F9C2A9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A12F06-6C37-44FC-8B3C-20302D614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8C760-FBCC-4E7C-95F2-7E78DE14E99E}" type="datetime1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F0E425-1EBA-458D-8A8A-2FEF3E0DE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 - IF1220  Matematika Diskrit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62FFE-2EB5-4217-B511-957A0A1E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D64-1C21-414B-8A9B-FC344E87D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666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3E16E-621E-4623-A23C-62573AF72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A6FA7D-77C5-4BCF-9F82-ECA1A15C92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B06F2F-86F4-4C50-8FEF-77D852B874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A1DCD9-0D02-464A-83C3-83181F05E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1608B-717F-4A87-831E-ADF70236ED97}" type="datetime1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FE78C6-A960-4FD6-8332-49F5F0767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 - IF1220  Matematika Diskrit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4A4FD7-5032-4C17-8126-23335E71B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D64-1C21-414B-8A9B-FC344E87D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94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3AA72-9642-4DCD-9FF4-FF908BA4C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64C4DD-8361-4D13-A893-8BFC557168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BB0685-8A85-4F3D-BF40-CB187D1706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269810-72FF-471D-9CA7-2ABE44D04F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1E7F25-CB99-4DB3-88DD-02532009E5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85A417-1B15-4487-A6B2-526E115A3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0048F-46DA-42CE-93A5-5D521B1F1F63}" type="datetime1">
              <a:rPr lang="en-US" smtClean="0"/>
              <a:t>3/7/2026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3FC2C5-9277-4B19-BE3C-28E0EC578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 - IF1220  Matematika Diskrit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475F43-02C9-4FDF-A48C-17A1C5D45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D64-1C21-414B-8A9B-FC344E87D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12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87E76-56DE-40A7-9B88-B4C0EEB4A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990318-2B47-41F2-B77C-87B98C4E3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BFA84-F3ED-4150-9879-54EA452DE7B2}" type="datetime1">
              <a:rPr lang="en-US" smtClean="0"/>
              <a:t>3/7/2026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BD09E4-C05C-436E-9565-A85DDE7FE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 - IF1220  Matematika Diskrit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8657DB-74C6-4C08-81B1-56AF189D6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D64-1C21-414B-8A9B-FC344E87D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882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54491A-352E-4034-BE3F-99E365D81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1211-7D75-49BF-A4AE-CAA8C6495BA2}" type="datetime1">
              <a:rPr lang="en-US" smtClean="0"/>
              <a:t>3/7/2026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34B960-758A-4571-9D5B-900F5B682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 - IF1220  Matematika Diskrit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B0A6E2-9E17-419C-BBBB-B04ECF7B8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D64-1C21-414B-8A9B-FC344E87D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974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F9A94-7367-43F2-A36A-80579A87C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8A50DB-B2E3-4569-BAC8-EC9021976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695919-D3F0-42B1-93FE-68210B5F97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C7AF57-5F26-4EF3-9CF2-25F1F8699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D31CD-9141-4A2B-B9D9-B9D35AB17718}" type="datetime1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854E41-374F-4ABD-93E5-90DEFAF5A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 - IF1220  Matematika Diskrit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B0006C-9DC3-40BD-9B86-66D6E5E12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D64-1C21-414B-8A9B-FC344E87D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927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B8205-2A4F-4F7A-AFCB-B53216FB0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E26428-0CCC-4791-82F4-64DAB6DCC6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CCFFDE-C498-414A-89C7-1AFC320A14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3667AA-F827-43E0-88CA-FFFA6DD0A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A4F13-07A1-4C4C-8CEB-EED3995D326B}" type="datetime1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83A39E-D3D0-4DA8-99D7-6EF90A424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 - IF1220  Matematika Diskrit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37B4FE-4AB7-4D26-AFF2-3E72CFBCB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D64-1C21-414B-8A9B-FC344E87D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764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8CED00-C158-41D5-A623-85BCDD00D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CF84C8-1966-4186-9072-01CF31D57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623ED0-CEBB-4EC6-BA02-25675085D1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3CA1A-62E1-4970-9610-F63FE43B81A9}" type="datetime1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6C1B19-2043-48AB-B3D9-2D50914A3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Rinaldi Munir - IF1220  Matematika Diskrit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F112B-D43F-4D76-865A-3948432DB2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3C5D64-1C21-414B-8A9B-FC344E87D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917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package" Target="../embeddings/Microsoft_Word_Document2.docx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wmf"/><Relationship Id="rId4" Type="http://schemas.openxmlformats.org/officeDocument/2006/relationships/oleObject" Target="../embeddings/oleObject5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pn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wmf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4.png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Karnaugh_map" TargetMode="External"/><Relationship Id="rId2" Type="http://schemas.openxmlformats.org/officeDocument/2006/relationships/hyperlink" Target="https://en.wikipedia.org/wiki/Help:IPA/English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jpg"/><Relationship Id="rId4" Type="http://schemas.openxmlformats.org/officeDocument/2006/relationships/hyperlink" Target="https://en.wikipedia.org/wiki/Boolean_algebra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package" Target="../embeddings/Microsoft_Word_Document.docx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package" Target="../embeddings/Microsoft_Word_Document1.docx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0226" y="1698625"/>
            <a:ext cx="8077200" cy="1470025"/>
          </a:xfrm>
        </p:spPr>
        <p:txBody>
          <a:bodyPr>
            <a:normAutofit fontScale="90000"/>
          </a:bodyPr>
          <a:lstStyle/>
          <a:p>
            <a:r>
              <a:rPr lang="en-US" sz="7200" b="1" dirty="0" err="1"/>
              <a:t>Aljabar</a:t>
            </a:r>
            <a:r>
              <a:rPr lang="en-US" sz="7200" b="1" dirty="0"/>
              <a:t> Boolean</a:t>
            </a:r>
            <a:br>
              <a:rPr lang="en-US" sz="7200" b="1" dirty="0"/>
            </a:br>
            <a:r>
              <a:rPr lang="en-US" sz="4400" b="1" dirty="0"/>
              <a:t>(Bag.2)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9399-CFCF-4275-804F-E2CC1C7438E6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181068C-E7CE-32DE-2386-042B7D1AC0AA}"/>
              </a:ext>
            </a:extLst>
          </p:cNvPr>
          <p:cNvSpPr txBox="1"/>
          <p:nvPr/>
        </p:nvSpPr>
        <p:spPr>
          <a:xfrm>
            <a:off x="7780004" y="2466110"/>
            <a:ext cx="19802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(Update 2026)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A36E565-E2E7-C6D7-735E-62CA73866401}"/>
              </a:ext>
            </a:extLst>
          </p:cNvPr>
          <p:cNvSpPr txBox="1"/>
          <p:nvPr/>
        </p:nvSpPr>
        <p:spPr>
          <a:xfrm>
            <a:off x="3048000" y="522799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/>
              <a:t>IF1220 </a:t>
            </a:r>
            <a:r>
              <a:rPr lang="en-US" sz="2400" dirty="0" err="1"/>
              <a:t>Matematika</a:t>
            </a:r>
            <a:r>
              <a:rPr lang="en-US" sz="2400" dirty="0"/>
              <a:t> </a:t>
            </a:r>
            <a:r>
              <a:rPr lang="en-US" sz="2400" dirty="0" err="1"/>
              <a:t>Diskrit</a:t>
            </a:r>
            <a:endParaRPr lang="en-US" sz="2400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EC3E86DD-776E-E240-0CB1-ED65CB2B43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97426" y="3886200"/>
            <a:ext cx="7162800" cy="26162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Oleh: Rinaldi M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Program </a:t>
            </a:r>
            <a:r>
              <a:rPr lang="en-US" dirty="0" err="1"/>
              <a:t>Studi</a:t>
            </a:r>
            <a:r>
              <a:rPr lang="en-US" dirty="0"/>
              <a:t> Teknik </a:t>
            </a:r>
            <a:r>
              <a:rPr lang="en-US" dirty="0" err="1"/>
              <a:t>Informatika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 Teknik Elektro dan </a:t>
            </a:r>
            <a:r>
              <a:rPr lang="en-US" dirty="0" err="1"/>
              <a:t>Informatika</a:t>
            </a:r>
            <a:endParaRPr lang="en-US" dirty="0"/>
          </a:p>
          <a:p>
            <a:r>
              <a:rPr lang="en-US" dirty="0"/>
              <a:t>ITB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617" y="714357"/>
            <a:ext cx="10436087" cy="54118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dirty="0"/>
              <a:t>Contoh: 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, </a:t>
            </a:r>
            <a:r>
              <a:rPr lang="en-US" i="1" dirty="0"/>
              <a:t>y, z</a:t>
            </a:r>
            <a:r>
              <a:rPr lang="en-US" dirty="0"/>
              <a:t>) = </a:t>
            </a:r>
            <a:r>
              <a:rPr lang="en-US" i="1" dirty="0" err="1"/>
              <a:t>xz</a:t>
            </a:r>
            <a:r>
              <a:rPr lang="en-US" dirty="0"/>
              <a:t>’ + </a:t>
            </a:r>
            <a:r>
              <a:rPr lang="en-US" i="1" dirty="0"/>
              <a:t>y</a:t>
            </a:r>
            <a:r>
              <a:rPr lang="en-US" dirty="0"/>
              <a:t> </a:t>
            </a:r>
          </a:p>
          <a:p>
            <a:pPr>
              <a:buNone/>
            </a:pPr>
            <a:endParaRPr lang="id-ID" dirty="0"/>
          </a:p>
          <a:p>
            <a:pPr lvl="0">
              <a:buNone/>
            </a:pPr>
            <a:r>
              <a:rPr lang="en-US" sz="2400" i="1" dirty="0" err="1"/>
              <a:t>xz</a:t>
            </a:r>
            <a:r>
              <a:rPr lang="en-US" sz="2400" dirty="0"/>
              <a:t>’:</a:t>
            </a:r>
            <a:r>
              <a:rPr lang="id-ID" sz="2400" dirty="0"/>
              <a:t> Irisan antara:</a:t>
            </a:r>
          </a:p>
          <a:p>
            <a:pPr>
              <a:buNone/>
            </a:pPr>
            <a:r>
              <a:rPr lang="en-US" sz="2400" dirty="0"/>
              <a:t>        </a:t>
            </a:r>
            <a:r>
              <a:rPr lang="en-US" sz="2400" i="1" dirty="0"/>
              <a:t>x </a:t>
            </a:r>
            <a:r>
              <a:rPr lang="en-US" sz="2400" dirty="0">
                <a:sym typeface="Wingdings"/>
              </a:rPr>
              <a:t></a:t>
            </a:r>
            <a:r>
              <a:rPr lang="en-US" sz="2400" dirty="0"/>
              <a:t>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kotak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baris</a:t>
            </a:r>
            <a:r>
              <a:rPr lang="en-US" sz="2400" dirty="0"/>
              <a:t> ke-2</a:t>
            </a:r>
            <a:endParaRPr lang="id-ID" sz="2400" dirty="0"/>
          </a:p>
          <a:p>
            <a:pPr>
              <a:buNone/>
            </a:pPr>
            <a:r>
              <a:rPr lang="en-US" sz="2400" dirty="0"/>
              <a:t>       </a:t>
            </a:r>
            <a:r>
              <a:rPr lang="en-US" sz="2400" i="1" dirty="0"/>
              <a:t>z</a:t>
            </a:r>
            <a:r>
              <a:rPr lang="en-US" sz="2400" dirty="0"/>
              <a:t>’ </a:t>
            </a:r>
            <a:r>
              <a:rPr lang="en-US" sz="2400" dirty="0">
                <a:sym typeface="Wingdings"/>
              </a:rPr>
              <a:t></a:t>
            </a:r>
            <a:r>
              <a:rPr lang="en-US" sz="2400" dirty="0"/>
              <a:t>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kotak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kolom</a:t>
            </a:r>
            <a:r>
              <a:rPr lang="en-US" sz="2400" dirty="0"/>
              <a:t> ke-1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kolom</a:t>
            </a:r>
            <a:r>
              <a:rPr lang="en-US" sz="2400" dirty="0"/>
              <a:t> ke-4</a:t>
            </a:r>
            <a:endParaRPr lang="id-ID" sz="2400" dirty="0"/>
          </a:p>
          <a:p>
            <a:pPr lvl="0">
              <a:buNone/>
            </a:pPr>
            <a:endParaRPr lang="en-US" sz="2400" i="1" dirty="0"/>
          </a:p>
          <a:p>
            <a:pPr lvl="0">
              <a:buNone/>
            </a:pPr>
            <a:r>
              <a:rPr lang="en-US" sz="2400" i="1" dirty="0"/>
              <a:t>y</a:t>
            </a:r>
            <a:r>
              <a:rPr lang="en-US" sz="2400" dirty="0"/>
              <a:t>:</a:t>
            </a:r>
            <a:endParaRPr lang="id-ID" sz="2400" dirty="0"/>
          </a:p>
          <a:p>
            <a:pPr>
              <a:buNone/>
            </a:pPr>
            <a:r>
              <a:rPr lang="en-US" sz="2400" dirty="0"/>
              <a:t>        </a:t>
            </a:r>
            <a:r>
              <a:rPr lang="en-US" sz="2400" i="1" dirty="0"/>
              <a:t>y</a:t>
            </a:r>
            <a:r>
              <a:rPr lang="en-US" sz="2400" dirty="0"/>
              <a:t> </a:t>
            </a:r>
            <a:r>
              <a:rPr lang="en-US" sz="2400" dirty="0">
                <a:sym typeface="Wingdings"/>
              </a:rPr>
              <a:t></a:t>
            </a:r>
            <a:r>
              <a:rPr lang="en-US" sz="2400" dirty="0"/>
              <a:t>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kotak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kolom</a:t>
            </a:r>
            <a:r>
              <a:rPr lang="en-US" sz="2400" dirty="0"/>
              <a:t> ke-3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kolom</a:t>
            </a:r>
            <a:r>
              <a:rPr lang="en-US" sz="2400" dirty="0"/>
              <a:t> ke-4</a:t>
            </a:r>
            <a:endParaRPr lang="id-ID" sz="2400" dirty="0"/>
          </a:p>
          <a:p>
            <a:pPr>
              <a:buNone/>
            </a:pPr>
            <a:endParaRPr lang="id-ID" sz="2400" dirty="0"/>
          </a:p>
          <a:p>
            <a:pPr>
              <a:buNone/>
            </a:pPr>
            <a:endParaRPr lang="id-ID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4915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7584126"/>
              </p:ext>
            </p:extLst>
          </p:nvPr>
        </p:nvGraphicFramePr>
        <p:xfrm>
          <a:off x="213635" y="4459654"/>
          <a:ext cx="9388802" cy="23983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735681" imgH="1209936" progId="Word.Document.12">
                  <p:embed/>
                </p:oleObj>
              </mc:Choice>
              <mc:Fallback>
                <p:oleObj name="Document" r:id="rId2" imgW="4735681" imgH="1209936" progId="Word.Document.12">
                  <p:embed/>
                  <p:pic>
                    <p:nvPicPr>
                      <p:cNvPr id="4915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635" y="4459654"/>
                        <a:ext cx="9388802" cy="239834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00043"/>
            <a:ext cx="10634870" cy="5626121"/>
          </a:xfrm>
        </p:spPr>
        <p:txBody>
          <a:bodyPr/>
          <a:lstStyle/>
          <a:p>
            <a:pPr>
              <a:buNone/>
            </a:pPr>
            <a:r>
              <a:rPr lang="id-ID" dirty="0"/>
              <a:t>Pengisian peta Karnaugh dari tabel kebenaran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50182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90908" y="1195536"/>
            <a:ext cx="3576332" cy="3131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Rectangle 10"/>
          <p:cNvSpPr/>
          <p:nvPr/>
        </p:nvSpPr>
        <p:spPr>
          <a:xfrm>
            <a:off x="5267320" y="1330929"/>
            <a:ext cx="66865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/>
              <a:t>Tinjau</a:t>
            </a:r>
            <a:r>
              <a:rPr lang="en-US" sz="2400" dirty="0"/>
              <a:t>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yang </a:t>
            </a:r>
            <a:r>
              <a:rPr lang="en-US" sz="2400" dirty="0" err="1"/>
              <a:t>memberikan</a:t>
            </a:r>
            <a:r>
              <a:rPr lang="en-US" sz="2400" dirty="0"/>
              <a:t> 1. </a:t>
            </a:r>
            <a:r>
              <a:rPr lang="en-US" sz="2400" dirty="0" err="1"/>
              <a:t>Fungsi</a:t>
            </a:r>
            <a:r>
              <a:rPr lang="en-US" sz="2400" dirty="0"/>
              <a:t> Boolean yang </a:t>
            </a:r>
            <a:r>
              <a:rPr lang="en-US" sz="2400" dirty="0" err="1"/>
              <a:t>merepresentasikan</a:t>
            </a:r>
            <a:r>
              <a:rPr lang="en-US" sz="2400" dirty="0"/>
              <a:t> </a:t>
            </a:r>
            <a:r>
              <a:rPr lang="en-US" sz="2400" dirty="0" err="1"/>
              <a:t>tabel</a:t>
            </a:r>
            <a:r>
              <a:rPr lang="en-US" sz="2400" dirty="0"/>
              <a:t> </a:t>
            </a:r>
            <a:r>
              <a:rPr lang="en-US" sz="2400" dirty="0" err="1"/>
              <a:t>kebenaran</a:t>
            </a:r>
            <a:r>
              <a:rPr lang="en-US" sz="2400" dirty="0"/>
              <a:t> 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i="1" dirty="0"/>
              <a:t>f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dirty="0"/>
              <a:t>, </a:t>
            </a:r>
            <a:r>
              <a:rPr lang="en-US" sz="2400" i="1" dirty="0"/>
              <a:t>y</a:t>
            </a:r>
            <a:r>
              <a:rPr lang="en-US" sz="2400" dirty="0"/>
              <a:t>) = </a:t>
            </a:r>
            <a:r>
              <a:rPr lang="en-US" sz="2400" i="1" dirty="0" err="1"/>
              <a:t>x</a:t>
            </a:r>
            <a:r>
              <a:rPr lang="en-US" sz="2400" dirty="0" err="1"/>
              <a:t>’</a:t>
            </a:r>
            <a:r>
              <a:rPr lang="en-US" sz="2400" i="1" dirty="0" err="1"/>
              <a:t>y</a:t>
            </a:r>
            <a:r>
              <a:rPr lang="en-US" sz="2400" dirty="0" err="1"/>
              <a:t>’</a:t>
            </a:r>
            <a:r>
              <a:rPr lang="en-US" sz="2400" i="1" dirty="0" err="1"/>
              <a:t>z</a:t>
            </a:r>
            <a:r>
              <a:rPr lang="en-US" sz="2400" dirty="0"/>
              <a:t> + </a:t>
            </a:r>
            <a:r>
              <a:rPr lang="en-US" sz="2400" i="1" dirty="0" err="1"/>
              <a:t>xy</a:t>
            </a:r>
            <a:r>
              <a:rPr lang="en-US" sz="2400" dirty="0" err="1"/>
              <a:t>’</a:t>
            </a:r>
            <a:r>
              <a:rPr lang="en-US" sz="2400" i="1" dirty="0" err="1"/>
              <a:t>z</a:t>
            </a:r>
            <a:r>
              <a:rPr lang="en-US" sz="2400" dirty="0"/>
              <a:t>’ + </a:t>
            </a:r>
            <a:r>
              <a:rPr lang="en-US" sz="2400" i="1" dirty="0" err="1"/>
              <a:t>xy</a:t>
            </a:r>
            <a:r>
              <a:rPr lang="en-US" sz="2400" dirty="0" err="1"/>
              <a:t>’</a:t>
            </a:r>
            <a:r>
              <a:rPr lang="en-US" sz="2400" i="1" dirty="0" err="1"/>
              <a:t>z</a:t>
            </a:r>
            <a:r>
              <a:rPr lang="en-US" sz="2400" dirty="0"/>
              <a:t>+ </a:t>
            </a:r>
            <a:r>
              <a:rPr lang="en-US" sz="2400" i="1" dirty="0"/>
              <a:t>xyz</a:t>
            </a:r>
            <a:r>
              <a:rPr lang="en-US" sz="2400" dirty="0"/>
              <a:t>. </a:t>
            </a:r>
            <a:endParaRPr lang="id-ID" sz="2400" dirty="0"/>
          </a:p>
        </p:txBody>
      </p:sp>
      <p:pic>
        <p:nvPicPr>
          <p:cNvPr id="50183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47997" y="2761444"/>
            <a:ext cx="3925046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Teknik</a:t>
            </a:r>
            <a:r>
              <a:rPr lang="en-US" b="1" dirty="0"/>
              <a:t> </a:t>
            </a:r>
            <a:r>
              <a:rPr lang="en-US" b="1" dirty="0" err="1"/>
              <a:t>Minimisasi</a:t>
            </a:r>
            <a:r>
              <a:rPr lang="en-US" b="1" dirty="0"/>
              <a:t> </a:t>
            </a:r>
            <a:r>
              <a:rPr lang="en-US" b="1" dirty="0" err="1"/>
              <a:t>Fungsi</a:t>
            </a:r>
            <a:r>
              <a:rPr lang="en-US" b="1" dirty="0"/>
              <a:t> Boolean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Peta</a:t>
            </a:r>
            <a:r>
              <a:rPr lang="en-US" b="1" dirty="0"/>
              <a:t> </a:t>
            </a:r>
            <a:r>
              <a:rPr lang="en-US" b="1" dirty="0" err="1"/>
              <a:t>Karnaug</a:t>
            </a:r>
            <a:r>
              <a:rPr lang="id-ID" b="1" dirty="0"/>
              <a:t>h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Peta</a:t>
            </a:r>
            <a:r>
              <a:rPr lang="en-US" dirty="0"/>
              <a:t> </a:t>
            </a:r>
            <a:r>
              <a:rPr lang="en-US" dirty="0" err="1"/>
              <a:t>Karnaugh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penyederhanaan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Boolean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menggabungkan</a:t>
            </a:r>
            <a:r>
              <a:rPr lang="en-US" dirty="0"/>
              <a:t> </a:t>
            </a:r>
            <a:r>
              <a:rPr lang="en-US" dirty="0" err="1"/>
              <a:t>kotak-kotak</a:t>
            </a:r>
            <a:r>
              <a:rPr lang="en-US" dirty="0"/>
              <a:t> yang </a:t>
            </a:r>
            <a:r>
              <a:rPr lang="en-US" dirty="0" err="1"/>
              <a:t>bernilai</a:t>
            </a:r>
            <a:r>
              <a:rPr lang="en-US" dirty="0"/>
              <a:t> 1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bersisian</a:t>
            </a:r>
            <a:r>
              <a:rPr lang="en-US" dirty="0"/>
              <a:t>. </a:t>
            </a:r>
            <a:endParaRPr lang="id-ID" dirty="0"/>
          </a:p>
          <a:p>
            <a:endParaRPr lang="id-ID" dirty="0"/>
          </a:p>
          <a:p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kotak</a:t>
            </a:r>
            <a:r>
              <a:rPr lang="en-US" dirty="0"/>
              <a:t> yang </a:t>
            </a:r>
            <a:r>
              <a:rPr lang="en-US" dirty="0" err="1"/>
              <a:t>bernilai</a:t>
            </a:r>
            <a:r>
              <a:rPr lang="en-US" dirty="0"/>
              <a:t> 1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id-ID" dirty="0"/>
              <a:t>:</a:t>
            </a:r>
          </a:p>
          <a:p>
            <a:pPr>
              <a:buNone/>
            </a:pPr>
            <a:r>
              <a:rPr lang="id-ID" dirty="0"/>
              <a:t>	-</a:t>
            </a:r>
            <a:r>
              <a:rPr lang="en-US" dirty="0"/>
              <a:t> </a:t>
            </a:r>
            <a:r>
              <a:rPr lang="en-US" dirty="0" err="1"/>
              <a:t>pasangan</a:t>
            </a:r>
            <a:r>
              <a:rPr lang="en-US" dirty="0"/>
              <a:t> (</a:t>
            </a:r>
            <a:r>
              <a:rPr lang="en-US" dirty="0" err="1"/>
              <a:t>dua</a:t>
            </a:r>
            <a:r>
              <a:rPr lang="en-US" dirty="0"/>
              <a:t>), </a:t>
            </a:r>
            <a:endParaRPr lang="id-ID" dirty="0"/>
          </a:p>
          <a:p>
            <a:pPr>
              <a:buNone/>
            </a:pPr>
            <a:r>
              <a:rPr lang="id-ID" dirty="0"/>
              <a:t>	-</a:t>
            </a:r>
            <a:r>
              <a:rPr lang="en-US" dirty="0"/>
              <a:t> </a:t>
            </a:r>
            <a:r>
              <a:rPr lang="en-US" dirty="0" err="1"/>
              <a:t>kuad</a:t>
            </a:r>
            <a:r>
              <a:rPr lang="en-US" dirty="0"/>
              <a:t> (</a:t>
            </a:r>
            <a:r>
              <a:rPr lang="en-US" dirty="0" err="1"/>
              <a:t>empat</a:t>
            </a:r>
            <a:r>
              <a:rPr lang="en-US" dirty="0"/>
              <a:t>),  </a:t>
            </a:r>
            <a:endParaRPr lang="id-ID" dirty="0"/>
          </a:p>
          <a:p>
            <a:pPr>
              <a:buNone/>
            </a:pPr>
            <a:r>
              <a:rPr lang="id-ID" dirty="0"/>
              <a:t>	- </a:t>
            </a:r>
            <a:r>
              <a:rPr lang="en-US" dirty="0" err="1"/>
              <a:t>oktet</a:t>
            </a:r>
            <a:r>
              <a:rPr lang="en-US" dirty="0"/>
              <a:t> (</a:t>
            </a:r>
            <a:r>
              <a:rPr lang="en-US" dirty="0" err="1"/>
              <a:t>delapan</a:t>
            </a:r>
            <a:r>
              <a:rPr lang="en-US" dirty="0"/>
              <a:t>).</a:t>
            </a:r>
            <a:endParaRPr lang="id-ID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4095" y="857233"/>
            <a:ext cx="10088217" cy="5268931"/>
          </a:xfrm>
        </p:spPr>
        <p:txBody>
          <a:bodyPr/>
          <a:lstStyle/>
          <a:p>
            <a:pPr>
              <a:buNone/>
            </a:pPr>
            <a:r>
              <a:rPr lang="id-ID" b="1" dirty="0"/>
              <a:t>Pasangan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5120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24034" y="1500174"/>
            <a:ext cx="3485308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2216011" y="4572009"/>
            <a:ext cx="7659469" cy="150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Sebelum</a:t>
            </a:r>
            <a:r>
              <a:rPr lang="en-US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disederhanakan</a:t>
            </a:r>
            <a:r>
              <a:rPr lang="id-ID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  <a:r>
              <a:rPr lang="en-US" sz="24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F</a:t>
            </a:r>
            <a:r>
              <a:rPr lang="en-US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lang="en-US" sz="24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w</a:t>
            </a:r>
            <a:r>
              <a:rPr lang="en-US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en-US" sz="24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x</a:t>
            </a:r>
            <a:r>
              <a:rPr lang="en-US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en-US" sz="24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y</a:t>
            </a:r>
            <a:r>
              <a:rPr lang="en-US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en-US" sz="24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z</a:t>
            </a:r>
            <a:r>
              <a:rPr lang="en-US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) = </a:t>
            </a:r>
            <a:r>
              <a:rPr lang="en-US" sz="2400" i="1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wxyz</a:t>
            </a:r>
            <a:r>
              <a:rPr lang="en-US" sz="24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+ </a:t>
            </a:r>
            <a:r>
              <a:rPr lang="en-US" sz="2400" i="1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wxyz</a:t>
            </a:r>
            <a:r>
              <a:rPr lang="en-US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’</a:t>
            </a:r>
            <a:endParaRPr lang="id-ID" sz="24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id-ID" sz="2400" dirty="0">
              <a:latin typeface="Arial" pitchFamily="34" charset="0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id-ID" sz="2400" dirty="0">
                <a:latin typeface="Arial" pitchFamily="34" charset="0"/>
                <a:cs typeface="Arial" pitchFamily="34" charset="0"/>
              </a:rPr>
              <a:t>Sesudah disederhanakan: </a:t>
            </a:r>
            <a:r>
              <a:rPr lang="en-US" sz="2400" i="1" dirty="0"/>
              <a:t>F</a:t>
            </a:r>
            <a:r>
              <a:rPr lang="en-US" sz="2400" dirty="0"/>
              <a:t>(</a:t>
            </a:r>
            <a:r>
              <a:rPr lang="en-US" sz="2400" i="1" dirty="0"/>
              <a:t>w</a:t>
            </a:r>
            <a:r>
              <a:rPr lang="en-US" sz="2400" dirty="0"/>
              <a:t>, </a:t>
            </a:r>
            <a:r>
              <a:rPr lang="en-US" sz="2400" i="1" dirty="0"/>
              <a:t>x</a:t>
            </a:r>
            <a:r>
              <a:rPr lang="en-US" sz="2400" dirty="0"/>
              <a:t>, </a:t>
            </a:r>
            <a:r>
              <a:rPr lang="en-US" sz="2400" i="1" dirty="0"/>
              <a:t>y</a:t>
            </a:r>
            <a:r>
              <a:rPr lang="en-US" sz="2400" dirty="0"/>
              <a:t>, </a:t>
            </a:r>
            <a:r>
              <a:rPr lang="en-US" sz="2400" i="1" dirty="0"/>
              <a:t>z</a:t>
            </a:r>
            <a:r>
              <a:rPr lang="en-US" sz="2400" dirty="0"/>
              <a:t>) = </a:t>
            </a:r>
            <a:r>
              <a:rPr lang="en-US" sz="2400" i="1" dirty="0" err="1"/>
              <a:t>wxy</a:t>
            </a:r>
            <a:endParaRPr lang="id-ID" sz="2400" dirty="0"/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78113" y="2089692"/>
            <a:ext cx="4350574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21904" y="500043"/>
            <a:ext cx="10031896" cy="5626121"/>
          </a:xfrm>
        </p:spPr>
        <p:txBody>
          <a:bodyPr/>
          <a:lstStyle/>
          <a:p>
            <a:pPr>
              <a:buNone/>
            </a:pPr>
            <a:r>
              <a:rPr lang="id-ID" b="1" dirty="0"/>
              <a:t>Kuad (1)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95472" y="1357298"/>
            <a:ext cx="3335134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38348" y="4143380"/>
            <a:ext cx="705193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Sebelum</a:t>
            </a:r>
            <a:r>
              <a:rPr lang="id-ID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:  </a:t>
            </a:r>
            <a:r>
              <a:rPr lang="en-US" sz="2400" i="1" dirty="0"/>
              <a:t>F</a:t>
            </a:r>
            <a:r>
              <a:rPr lang="en-US" sz="2400" dirty="0"/>
              <a:t>(</a:t>
            </a:r>
            <a:r>
              <a:rPr lang="en-US" sz="2400" i="1" dirty="0"/>
              <a:t>w</a:t>
            </a:r>
            <a:r>
              <a:rPr lang="en-US" sz="2400" dirty="0"/>
              <a:t>, </a:t>
            </a:r>
            <a:r>
              <a:rPr lang="en-US" sz="2400" i="1" dirty="0"/>
              <a:t>x</a:t>
            </a:r>
            <a:r>
              <a:rPr lang="en-US" sz="2400" dirty="0"/>
              <a:t>, </a:t>
            </a:r>
            <a:r>
              <a:rPr lang="en-US" sz="2400" i="1" dirty="0"/>
              <a:t>y</a:t>
            </a:r>
            <a:r>
              <a:rPr lang="en-US" sz="2400" dirty="0"/>
              <a:t>, </a:t>
            </a:r>
            <a:r>
              <a:rPr lang="en-US" sz="2400" i="1" dirty="0"/>
              <a:t>z</a:t>
            </a:r>
            <a:r>
              <a:rPr lang="en-US" sz="2400" dirty="0"/>
              <a:t>) = </a:t>
            </a:r>
            <a:r>
              <a:rPr lang="en-US" sz="2400" i="1" dirty="0" err="1"/>
              <a:t>wxy</a:t>
            </a:r>
            <a:r>
              <a:rPr lang="en-US" sz="2400" dirty="0" err="1"/>
              <a:t>’</a:t>
            </a:r>
            <a:r>
              <a:rPr lang="en-US" sz="2400" i="1" dirty="0" err="1"/>
              <a:t>z</a:t>
            </a:r>
            <a:r>
              <a:rPr lang="en-US" sz="2400" dirty="0"/>
              <a:t>’ + </a:t>
            </a:r>
            <a:r>
              <a:rPr lang="en-US" sz="2400" i="1" dirty="0" err="1"/>
              <a:t>wxy</a:t>
            </a:r>
            <a:r>
              <a:rPr lang="en-US" sz="2400" dirty="0" err="1"/>
              <a:t>’</a:t>
            </a:r>
            <a:r>
              <a:rPr lang="en-US" sz="2400" i="1" dirty="0" err="1"/>
              <a:t>z</a:t>
            </a:r>
            <a:r>
              <a:rPr lang="en-US" sz="2400" dirty="0"/>
              <a:t> + </a:t>
            </a:r>
            <a:r>
              <a:rPr lang="en-US" sz="2400" i="1" dirty="0" err="1"/>
              <a:t>wxyz</a:t>
            </a:r>
            <a:r>
              <a:rPr lang="en-US" sz="2400" dirty="0"/>
              <a:t> + </a:t>
            </a:r>
            <a:r>
              <a:rPr lang="en-US" sz="2400" i="1" dirty="0" err="1"/>
              <a:t>wxyz</a:t>
            </a:r>
            <a:r>
              <a:rPr lang="en-US" sz="2400" dirty="0"/>
              <a:t>’</a:t>
            </a:r>
            <a:endParaRPr lang="id-ID" sz="2400" dirty="0"/>
          </a:p>
          <a:p>
            <a:endParaRPr lang="id-ID" sz="2400" dirty="0">
              <a:latin typeface="Arial" pitchFamily="34" charset="0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id-ID" sz="2400" dirty="0">
                <a:latin typeface="Arial" pitchFamily="34" charset="0"/>
                <a:cs typeface="Arial" pitchFamily="34" charset="0"/>
              </a:rPr>
              <a:t>Sesudah:  </a:t>
            </a:r>
            <a:r>
              <a:rPr lang="en-US" sz="2400" i="1" dirty="0"/>
              <a:t>F</a:t>
            </a:r>
            <a:r>
              <a:rPr lang="en-US" sz="2400" dirty="0"/>
              <a:t>(</a:t>
            </a:r>
            <a:r>
              <a:rPr lang="en-US" sz="2400" i="1" dirty="0"/>
              <a:t>w</a:t>
            </a:r>
            <a:r>
              <a:rPr lang="en-US" sz="2400" dirty="0"/>
              <a:t>, </a:t>
            </a:r>
            <a:r>
              <a:rPr lang="en-US" sz="2400" i="1" dirty="0"/>
              <a:t>x</a:t>
            </a:r>
            <a:r>
              <a:rPr lang="en-US" sz="2400" dirty="0"/>
              <a:t>, </a:t>
            </a:r>
            <a:r>
              <a:rPr lang="en-US" sz="2400" i="1" dirty="0"/>
              <a:t>y</a:t>
            </a:r>
            <a:r>
              <a:rPr lang="en-US" sz="2400" dirty="0"/>
              <a:t>, </a:t>
            </a:r>
            <a:r>
              <a:rPr lang="en-US" sz="2400" i="1" dirty="0"/>
              <a:t>z</a:t>
            </a:r>
            <a:r>
              <a:rPr lang="en-US" sz="2400" dirty="0"/>
              <a:t>) = </a:t>
            </a:r>
            <a:r>
              <a:rPr lang="en-US" sz="2400" i="1" dirty="0" err="1"/>
              <a:t>wx</a:t>
            </a:r>
            <a:endParaRPr lang="id-ID" sz="2400" dirty="0"/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63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64054" y="1857364"/>
            <a:ext cx="5203947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4339" y="500043"/>
            <a:ext cx="10614991" cy="5626121"/>
          </a:xfrm>
        </p:spPr>
        <p:txBody>
          <a:bodyPr/>
          <a:lstStyle/>
          <a:p>
            <a:pPr>
              <a:buNone/>
            </a:pPr>
            <a:r>
              <a:rPr lang="id-ID" b="1" dirty="0"/>
              <a:t>Kuad (2)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583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08680" y="984125"/>
            <a:ext cx="3648711" cy="3139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945766" y="4304271"/>
            <a:ext cx="7428637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Sebelum</a:t>
            </a:r>
            <a:r>
              <a:rPr lang="id-ID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:  </a:t>
            </a:r>
            <a:r>
              <a:rPr lang="en-US" sz="2400" i="1" dirty="0"/>
              <a:t>F</a:t>
            </a:r>
            <a:r>
              <a:rPr lang="en-US" sz="2400" dirty="0"/>
              <a:t>(</a:t>
            </a:r>
            <a:r>
              <a:rPr lang="en-US" sz="2400" i="1" dirty="0"/>
              <a:t>w</a:t>
            </a:r>
            <a:r>
              <a:rPr lang="en-US" sz="2400" dirty="0"/>
              <a:t>, </a:t>
            </a:r>
            <a:r>
              <a:rPr lang="en-US" sz="2400" i="1" dirty="0"/>
              <a:t>x</a:t>
            </a:r>
            <a:r>
              <a:rPr lang="en-US" sz="2400" dirty="0"/>
              <a:t>, </a:t>
            </a:r>
            <a:r>
              <a:rPr lang="en-US" sz="2400" i="1" dirty="0"/>
              <a:t>y</a:t>
            </a:r>
            <a:r>
              <a:rPr lang="en-US" sz="2400" dirty="0"/>
              <a:t>, </a:t>
            </a:r>
            <a:r>
              <a:rPr lang="en-US" sz="2400" i="1" dirty="0"/>
              <a:t>z</a:t>
            </a:r>
            <a:r>
              <a:rPr lang="en-US" sz="2400" dirty="0"/>
              <a:t>) = </a:t>
            </a:r>
            <a:r>
              <a:rPr lang="en-US" sz="2400" i="1" dirty="0" err="1"/>
              <a:t>wxy</a:t>
            </a:r>
            <a:r>
              <a:rPr lang="en-US" sz="2400" dirty="0" err="1"/>
              <a:t>’</a:t>
            </a:r>
            <a:r>
              <a:rPr lang="en-US" sz="2400" i="1" dirty="0" err="1"/>
              <a:t>z</a:t>
            </a:r>
            <a:r>
              <a:rPr lang="en-US" sz="2400" dirty="0"/>
              <a:t>’ + </a:t>
            </a:r>
            <a:r>
              <a:rPr lang="en-US" sz="2400" i="1" dirty="0" err="1"/>
              <a:t>wxy</a:t>
            </a:r>
            <a:r>
              <a:rPr lang="en-US" sz="2400" dirty="0" err="1"/>
              <a:t>’</a:t>
            </a:r>
            <a:r>
              <a:rPr lang="en-US" sz="2400" i="1" dirty="0" err="1"/>
              <a:t>z</a:t>
            </a:r>
            <a:r>
              <a:rPr lang="en-US" sz="2400" dirty="0"/>
              <a:t> + </a:t>
            </a:r>
            <a:r>
              <a:rPr lang="en-US" sz="2400" i="1" dirty="0" err="1"/>
              <a:t>wx</a:t>
            </a:r>
            <a:r>
              <a:rPr lang="en-US" sz="2400" dirty="0" err="1"/>
              <a:t>’</a:t>
            </a:r>
            <a:r>
              <a:rPr lang="en-US" sz="2400" i="1" dirty="0" err="1"/>
              <a:t>y</a:t>
            </a:r>
            <a:r>
              <a:rPr lang="en-US" sz="2400" dirty="0" err="1"/>
              <a:t>’</a:t>
            </a:r>
            <a:r>
              <a:rPr lang="en-US" sz="2400" i="1" dirty="0" err="1"/>
              <a:t>z</a:t>
            </a:r>
            <a:r>
              <a:rPr lang="en-US" sz="2400" dirty="0"/>
              <a:t>’ + </a:t>
            </a:r>
            <a:r>
              <a:rPr lang="en-US" sz="2400" i="1" dirty="0" err="1"/>
              <a:t>wx</a:t>
            </a:r>
            <a:r>
              <a:rPr lang="en-US" sz="2400" dirty="0" err="1"/>
              <a:t>’</a:t>
            </a:r>
            <a:r>
              <a:rPr lang="en-US" sz="2400" i="1" dirty="0" err="1"/>
              <a:t>y</a:t>
            </a:r>
            <a:r>
              <a:rPr lang="en-US" sz="2400" dirty="0" err="1"/>
              <a:t>’</a:t>
            </a:r>
            <a:r>
              <a:rPr lang="en-US" sz="2400" i="1" dirty="0" err="1"/>
              <a:t>z</a:t>
            </a:r>
            <a:r>
              <a:rPr lang="en-US" sz="2400" dirty="0"/>
              <a:t> </a:t>
            </a:r>
            <a:endParaRPr lang="id-ID" sz="2400" dirty="0"/>
          </a:p>
          <a:p>
            <a:endParaRPr lang="id-ID" sz="2400" dirty="0">
              <a:latin typeface="Arial" pitchFamily="34" charset="0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id-ID" sz="2400" dirty="0">
                <a:latin typeface="Arial" pitchFamily="34" charset="0"/>
                <a:cs typeface="Arial" pitchFamily="34" charset="0"/>
              </a:rPr>
              <a:t>Sesudah:  </a:t>
            </a:r>
            <a:r>
              <a:rPr lang="en-US" sz="2400" i="1" dirty="0"/>
              <a:t>F</a:t>
            </a:r>
            <a:r>
              <a:rPr lang="en-US" sz="2400" dirty="0"/>
              <a:t>(</a:t>
            </a:r>
            <a:r>
              <a:rPr lang="en-US" sz="2400" i="1" dirty="0"/>
              <a:t>w</a:t>
            </a:r>
            <a:r>
              <a:rPr lang="en-US" sz="2400" dirty="0"/>
              <a:t>, </a:t>
            </a:r>
            <a:r>
              <a:rPr lang="en-US" sz="2400" i="1" dirty="0"/>
              <a:t>x</a:t>
            </a:r>
            <a:r>
              <a:rPr lang="en-US" sz="2400" dirty="0"/>
              <a:t>, </a:t>
            </a:r>
            <a:r>
              <a:rPr lang="en-US" sz="2400" i="1" dirty="0"/>
              <a:t>y</a:t>
            </a:r>
            <a:r>
              <a:rPr lang="en-US" sz="2400" dirty="0"/>
              <a:t>, </a:t>
            </a:r>
            <a:r>
              <a:rPr lang="en-US" sz="2400" i="1" dirty="0"/>
              <a:t>z</a:t>
            </a:r>
            <a:r>
              <a:rPr lang="en-US" sz="2400" dirty="0"/>
              <a:t>) = </a:t>
            </a:r>
            <a:r>
              <a:rPr lang="en-US" sz="2400" i="1" dirty="0" err="1"/>
              <a:t>wy</a:t>
            </a:r>
            <a:r>
              <a:rPr lang="en-US" sz="2400" i="1" dirty="0"/>
              <a:t>’</a:t>
            </a:r>
            <a:endParaRPr lang="id-ID" sz="2400" dirty="0"/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2939" y="428605"/>
            <a:ext cx="9998765" cy="5697559"/>
          </a:xfrm>
        </p:spPr>
        <p:txBody>
          <a:bodyPr/>
          <a:lstStyle/>
          <a:p>
            <a:pPr>
              <a:buNone/>
            </a:pPr>
            <a:r>
              <a:rPr lang="id-ID" b="1" dirty="0"/>
              <a:t>Oktet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593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22957" y="640023"/>
            <a:ext cx="3986226" cy="3363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183801" y="4279952"/>
            <a:ext cx="782439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Sebelum</a:t>
            </a:r>
            <a:r>
              <a:rPr lang="id-ID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:  </a:t>
            </a:r>
            <a:r>
              <a:rPr lang="en-US" sz="2400" i="1" dirty="0" err="1"/>
              <a:t>f</a:t>
            </a:r>
            <a:r>
              <a:rPr lang="en-US" sz="2400" dirty="0" err="1"/>
              <a:t>F</a:t>
            </a:r>
            <a:r>
              <a:rPr lang="en-US" sz="2400" i="1" dirty="0" err="1"/>
              <a:t>w</a:t>
            </a:r>
            <a:r>
              <a:rPr lang="en-US" sz="2400" dirty="0"/>
              <a:t>, </a:t>
            </a:r>
            <a:r>
              <a:rPr lang="en-US" sz="2400" i="1" dirty="0"/>
              <a:t>x</a:t>
            </a:r>
            <a:r>
              <a:rPr lang="en-US" sz="2400" dirty="0"/>
              <a:t>, </a:t>
            </a:r>
            <a:r>
              <a:rPr lang="en-US" sz="2400" i="1" dirty="0"/>
              <a:t>y</a:t>
            </a:r>
            <a:r>
              <a:rPr lang="en-US" sz="2400" dirty="0"/>
              <a:t>, </a:t>
            </a:r>
            <a:r>
              <a:rPr lang="en-US" sz="2400" i="1" dirty="0"/>
              <a:t>z</a:t>
            </a:r>
            <a:r>
              <a:rPr lang="en-US" sz="2400" dirty="0"/>
              <a:t>) = </a:t>
            </a:r>
            <a:r>
              <a:rPr lang="en-US" sz="2400" i="1" dirty="0" err="1"/>
              <a:t>wxy</a:t>
            </a:r>
            <a:r>
              <a:rPr lang="en-US" sz="2400" dirty="0" err="1"/>
              <a:t>’</a:t>
            </a:r>
            <a:r>
              <a:rPr lang="en-US" sz="2400" i="1" dirty="0" err="1"/>
              <a:t>z</a:t>
            </a:r>
            <a:r>
              <a:rPr lang="en-US" sz="2400" dirty="0"/>
              <a:t>’ + </a:t>
            </a:r>
            <a:r>
              <a:rPr lang="en-US" sz="2400" i="1" dirty="0" err="1"/>
              <a:t>wxy</a:t>
            </a:r>
            <a:r>
              <a:rPr lang="en-US" sz="2400" dirty="0" err="1"/>
              <a:t>’</a:t>
            </a:r>
            <a:r>
              <a:rPr lang="en-US" sz="2400" i="1" dirty="0" err="1"/>
              <a:t>z</a:t>
            </a:r>
            <a:r>
              <a:rPr lang="en-US" sz="2400" dirty="0"/>
              <a:t> + </a:t>
            </a:r>
            <a:r>
              <a:rPr lang="en-US" sz="2400" i="1" dirty="0" err="1"/>
              <a:t>wxyz</a:t>
            </a:r>
            <a:r>
              <a:rPr lang="en-US" sz="2400" dirty="0"/>
              <a:t>’ + </a:t>
            </a:r>
            <a:r>
              <a:rPr lang="en-US" sz="2400" i="1" dirty="0" err="1"/>
              <a:t>wxy</a:t>
            </a:r>
            <a:r>
              <a:rPr lang="en-US" sz="2400" dirty="0" err="1"/>
              <a:t>’</a:t>
            </a:r>
            <a:r>
              <a:rPr lang="en-US" sz="2400" i="1" dirty="0" err="1"/>
              <a:t>z</a:t>
            </a:r>
            <a:r>
              <a:rPr lang="en-US" sz="2400" i="1" dirty="0"/>
              <a:t> + </a:t>
            </a:r>
            <a:endParaRPr lang="id-ID" sz="2400" i="1" dirty="0"/>
          </a:p>
          <a:p>
            <a:r>
              <a:rPr lang="id-ID" sz="2400" i="1" dirty="0"/>
              <a:t>                                            </a:t>
            </a:r>
            <a:r>
              <a:rPr lang="en-US" sz="2400" dirty="0"/>
              <a:t> </a:t>
            </a:r>
            <a:r>
              <a:rPr lang="en-US" sz="2400" i="1" dirty="0" err="1"/>
              <a:t>wx</a:t>
            </a:r>
            <a:r>
              <a:rPr lang="en-US" sz="2400" dirty="0" err="1"/>
              <a:t>’</a:t>
            </a:r>
            <a:r>
              <a:rPr lang="en-US" sz="2400" i="1" dirty="0" err="1"/>
              <a:t>y</a:t>
            </a:r>
            <a:r>
              <a:rPr lang="en-US" sz="2400" dirty="0" err="1"/>
              <a:t>’</a:t>
            </a:r>
            <a:r>
              <a:rPr lang="en-US" sz="2400" i="1" dirty="0" err="1"/>
              <a:t>z</a:t>
            </a:r>
            <a:r>
              <a:rPr lang="en-US" sz="2400" dirty="0"/>
              <a:t>’ + </a:t>
            </a:r>
            <a:r>
              <a:rPr lang="en-US" sz="2400" i="1" dirty="0" err="1"/>
              <a:t>wx</a:t>
            </a:r>
            <a:r>
              <a:rPr lang="en-US" sz="2400" dirty="0" err="1"/>
              <a:t>’</a:t>
            </a:r>
            <a:r>
              <a:rPr lang="en-US" sz="2400" i="1" dirty="0" err="1"/>
              <a:t>y</a:t>
            </a:r>
            <a:r>
              <a:rPr lang="en-US" sz="2400" dirty="0" err="1"/>
              <a:t>’</a:t>
            </a:r>
            <a:r>
              <a:rPr lang="en-US" sz="2400" i="1" dirty="0" err="1"/>
              <a:t>z</a:t>
            </a:r>
            <a:r>
              <a:rPr lang="en-US" sz="2400" dirty="0"/>
              <a:t> + </a:t>
            </a:r>
            <a:r>
              <a:rPr lang="en-US" sz="2400" i="1" dirty="0" err="1"/>
              <a:t>wx</a:t>
            </a:r>
            <a:r>
              <a:rPr lang="en-US" sz="2400" dirty="0" err="1"/>
              <a:t>’</a:t>
            </a:r>
            <a:r>
              <a:rPr lang="en-US" sz="2400" i="1" dirty="0" err="1"/>
              <a:t>yz</a:t>
            </a:r>
            <a:r>
              <a:rPr lang="en-US" sz="2400" dirty="0"/>
              <a:t> + </a:t>
            </a:r>
            <a:r>
              <a:rPr lang="en-US" sz="2400" i="1" dirty="0" err="1"/>
              <a:t>wx</a:t>
            </a:r>
            <a:r>
              <a:rPr lang="en-US" sz="2400" dirty="0" err="1"/>
              <a:t>’</a:t>
            </a:r>
            <a:r>
              <a:rPr lang="en-US" sz="2400" i="1" dirty="0" err="1"/>
              <a:t>yz</a:t>
            </a:r>
            <a:r>
              <a:rPr lang="en-US" sz="2400" dirty="0"/>
              <a:t>’</a:t>
            </a:r>
            <a:endParaRPr lang="id-ID" sz="2400" dirty="0"/>
          </a:p>
          <a:p>
            <a:endParaRPr lang="id-ID" sz="2400" dirty="0">
              <a:latin typeface="Arial" pitchFamily="34" charset="0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id-ID" sz="2400" dirty="0">
                <a:latin typeface="Arial" pitchFamily="34" charset="0"/>
                <a:cs typeface="Arial" pitchFamily="34" charset="0"/>
              </a:rPr>
              <a:t>Sesudah:  </a:t>
            </a:r>
            <a:r>
              <a:rPr lang="en-US" sz="2400" i="1" dirty="0"/>
              <a:t>F</a:t>
            </a:r>
            <a:r>
              <a:rPr lang="en-US" sz="2400" dirty="0"/>
              <a:t>(</a:t>
            </a:r>
            <a:r>
              <a:rPr lang="en-US" sz="2400" i="1" dirty="0"/>
              <a:t>w</a:t>
            </a:r>
            <a:r>
              <a:rPr lang="en-US" sz="2400" dirty="0"/>
              <a:t>, </a:t>
            </a:r>
            <a:r>
              <a:rPr lang="en-US" sz="2400" i="1" dirty="0"/>
              <a:t>x</a:t>
            </a:r>
            <a:r>
              <a:rPr lang="en-US" sz="2400" dirty="0"/>
              <a:t>, </a:t>
            </a:r>
            <a:r>
              <a:rPr lang="en-US" sz="2400" i="1" dirty="0"/>
              <a:t>y</a:t>
            </a:r>
            <a:r>
              <a:rPr lang="en-US" sz="2400" dirty="0"/>
              <a:t>, </a:t>
            </a:r>
            <a:r>
              <a:rPr lang="en-US" sz="2400" i="1" dirty="0"/>
              <a:t>z</a:t>
            </a:r>
            <a:r>
              <a:rPr lang="en-US" sz="2400" dirty="0"/>
              <a:t>) = </a:t>
            </a:r>
            <a:r>
              <a:rPr lang="en-US" sz="2400" i="1" dirty="0"/>
              <a:t>w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9" y="428605"/>
            <a:ext cx="10137913" cy="5697559"/>
          </a:xfrm>
        </p:spPr>
        <p:txBody>
          <a:bodyPr/>
          <a:lstStyle/>
          <a:p>
            <a:pPr>
              <a:buNone/>
            </a:pPr>
            <a:r>
              <a:rPr lang="id-ID" b="1" dirty="0"/>
              <a:t>Penggulungan (1)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634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01981" y="1416933"/>
            <a:ext cx="8788038" cy="381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9" y="428605"/>
            <a:ext cx="10654748" cy="5697559"/>
          </a:xfrm>
        </p:spPr>
        <p:txBody>
          <a:bodyPr/>
          <a:lstStyle/>
          <a:p>
            <a:pPr>
              <a:buNone/>
            </a:pPr>
            <a:r>
              <a:rPr lang="id-ID" b="1" dirty="0"/>
              <a:t>Penggulungan (2)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645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479" y="2071677"/>
            <a:ext cx="4975195" cy="2540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952728" y="5000637"/>
            <a:ext cx="587693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Sebelum</a:t>
            </a:r>
            <a:r>
              <a:rPr lang="id-ID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:  </a:t>
            </a:r>
            <a:r>
              <a:rPr lang="en-US" sz="2400" i="1" dirty="0"/>
              <a:t>F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dirty="0"/>
              <a:t>, </a:t>
            </a:r>
            <a:r>
              <a:rPr lang="en-US" sz="2400" i="1" dirty="0"/>
              <a:t>y</a:t>
            </a:r>
            <a:r>
              <a:rPr lang="en-US" sz="2400" dirty="0"/>
              <a:t>, </a:t>
            </a:r>
            <a:r>
              <a:rPr lang="en-US" sz="2400" i="1" dirty="0"/>
              <a:t>z</a:t>
            </a:r>
            <a:r>
              <a:rPr lang="en-US" sz="2400" dirty="0"/>
              <a:t>)  = </a:t>
            </a:r>
            <a:r>
              <a:rPr lang="en-US" sz="2400" i="1" dirty="0" err="1"/>
              <a:t>x</a:t>
            </a:r>
            <a:r>
              <a:rPr lang="en-US" sz="2400" dirty="0" err="1"/>
              <a:t>’</a:t>
            </a:r>
            <a:r>
              <a:rPr lang="en-US" sz="2400" i="1" dirty="0" err="1"/>
              <a:t>yz</a:t>
            </a:r>
            <a:r>
              <a:rPr lang="en-US" sz="2400" dirty="0"/>
              <a:t> + </a:t>
            </a:r>
            <a:r>
              <a:rPr lang="en-US" sz="2400" i="1" dirty="0" err="1"/>
              <a:t>xy</a:t>
            </a:r>
            <a:r>
              <a:rPr lang="en-US" sz="2400" dirty="0" err="1"/>
              <a:t>’</a:t>
            </a:r>
            <a:r>
              <a:rPr lang="en-US" sz="2400" i="1" dirty="0" err="1"/>
              <a:t>z</a:t>
            </a:r>
            <a:r>
              <a:rPr lang="en-US" sz="2400" dirty="0"/>
              <a:t>’ + </a:t>
            </a:r>
            <a:r>
              <a:rPr lang="en-US" sz="2400" i="1" dirty="0"/>
              <a:t>xyz</a:t>
            </a:r>
            <a:r>
              <a:rPr lang="en-US" sz="2400" dirty="0"/>
              <a:t> + </a:t>
            </a:r>
            <a:r>
              <a:rPr lang="en-US" sz="2400" i="1" dirty="0"/>
              <a:t>xyz</a:t>
            </a:r>
            <a:r>
              <a:rPr lang="en-US" sz="2400" dirty="0"/>
              <a:t>’</a:t>
            </a:r>
            <a:endParaRPr lang="id-ID" sz="2400" dirty="0"/>
          </a:p>
          <a:p>
            <a:endParaRPr lang="id-ID" sz="2400" dirty="0">
              <a:latin typeface="Arial" pitchFamily="34" charset="0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id-ID" sz="2400" dirty="0">
                <a:latin typeface="Arial" pitchFamily="34" charset="0"/>
                <a:cs typeface="Arial" pitchFamily="34" charset="0"/>
              </a:rPr>
              <a:t>Sesudah:  </a:t>
            </a:r>
            <a:r>
              <a:rPr lang="en-US" sz="2400" i="1" dirty="0"/>
              <a:t>F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dirty="0"/>
              <a:t>, </a:t>
            </a:r>
            <a:r>
              <a:rPr lang="en-US" sz="2400" i="1" dirty="0"/>
              <a:t>y</a:t>
            </a:r>
            <a:r>
              <a:rPr lang="en-US" sz="2400" dirty="0"/>
              <a:t>, </a:t>
            </a:r>
            <a:r>
              <a:rPr lang="en-US" sz="2400" i="1" dirty="0"/>
              <a:t>z</a:t>
            </a:r>
            <a:r>
              <a:rPr lang="en-US" sz="2400" dirty="0"/>
              <a:t>)  =  </a:t>
            </a:r>
            <a:r>
              <a:rPr lang="en-US" sz="2400" i="1" dirty="0" err="1"/>
              <a:t>yz</a:t>
            </a:r>
            <a:r>
              <a:rPr lang="en-US" sz="2400" dirty="0"/>
              <a:t> + </a:t>
            </a:r>
            <a:r>
              <a:rPr lang="en-US" sz="2400" i="1" dirty="0" err="1"/>
              <a:t>xz</a:t>
            </a:r>
            <a:r>
              <a:rPr lang="en-US" sz="2400" dirty="0"/>
              <a:t>’ 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4513" name="Rectangle 1"/>
          <p:cNvSpPr>
            <a:spLocks noChangeArrowheads="1"/>
          </p:cNvSpPr>
          <p:nvPr/>
        </p:nvSpPr>
        <p:spPr bwMode="auto">
          <a:xfrm>
            <a:off x="1423364" y="1340778"/>
            <a:ext cx="856337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id-ID" sz="24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Contoh</a:t>
            </a:r>
            <a:r>
              <a:rPr lang="id-ID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  <a:r>
              <a:rPr lang="en-US" sz="24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Sederhanakan</a:t>
            </a:r>
            <a:r>
              <a:rPr lang="en-US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F</a:t>
            </a:r>
            <a:r>
              <a:rPr lang="en-US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lang="en-US" sz="24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x</a:t>
            </a:r>
            <a:r>
              <a:rPr lang="en-US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en-US" sz="24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y</a:t>
            </a:r>
            <a:r>
              <a:rPr lang="en-US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en-US" sz="24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z</a:t>
            </a:r>
            <a:r>
              <a:rPr lang="en-US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)  = </a:t>
            </a:r>
            <a:r>
              <a:rPr lang="en-US" sz="2400" i="1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x</a:t>
            </a:r>
            <a:r>
              <a:rPr lang="en-US" sz="24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’</a:t>
            </a:r>
            <a:r>
              <a:rPr lang="en-US" sz="2400" i="1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yz</a:t>
            </a:r>
            <a:r>
              <a:rPr lang="en-US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+ </a:t>
            </a:r>
            <a:r>
              <a:rPr lang="en-US" sz="2400" i="1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xy</a:t>
            </a:r>
            <a:r>
              <a:rPr lang="en-US" sz="24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’</a:t>
            </a:r>
            <a:r>
              <a:rPr lang="en-US" sz="2400" i="1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z</a:t>
            </a:r>
            <a:r>
              <a:rPr lang="en-US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’ + </a:t>
            </a:r>
            <a:r>
              <a:rPr lang="en-US" sz="24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xyz</a:t>
            </a:r>
            <a:r>
              <a:rPr lang="en-US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+ </a:t>
            </a:r>
            <a:r>
              <a:rPr lang="en-US" sz="24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xyz</a:t>
            </a:r>
            <a:r>
              <a:rPr lang="en-US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’. 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5130" y="500043"/>
            <a:ext cx="10558670" cy="5626121"/>
          </a:xfrm>
        </p:spPr>
        <p:txBody>
          <a:bodyPr/>
          <a:lstStyle/>
          <a:p>
            <a:pPr>
              <a:buNone/>
            </a:pPr>
            <a:r>
              <a:rPr lang="id-ID" b="1" dirty="0"/>
              <a:t>Ketidakunikan Hasil Penyederhanaan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012107" y="1123069"/>
            <a:ext cx="952914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2400" dirty="0"/>
              <a:t>H</a:t>
            </a:r>
            <a:r>
              <a:rPr lang="en-US" sz="2400" dirty="0" err="1"/>
              <a:t>asil</a:t>
            </a:r>
            <a:r>
              <a:rPr lang="en-US" sz="2400" dirty="0"/>
              <a:t> </a:t>
            </a:r>
            <a:r>
              <a:rPr lang="en-US" sz="2400" dirty="0" err="1"/>
              <a:t>penyederhanaan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peta</a:t>
            </a:r>
            <a:r>
              <a:rPr lang="en-US" sz="2400" dirty="0"/>
              <a:t> </a:t>
            </a:r>
            <a:r>
              <a:rPr lang="en-US" sz="2400" dirty="0" err="1"/>
              <a:t>Karnaugh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selalu</a:t>
            </a:r>
            <a:r>
              <a:rPr lang="en-US" sz="2400" dirty="0"/>
              <a:t> </a:t>
            </a:r>
            <a:r>
              <a:rPr lang="en-US" sz="2400" dirty="0" err="1"/>
              <a:t>unik</a:t>
            </a:r>
            <a:r>
              <a:rPr lang="en-US" sz="2400" dirty="0"/>
              <a:t>. </a:t>
            </a:r>
            <a:endParaRPr lang="id-ID" sz="2400" dirty="0"/>
          </a:p>
          <a:p>
            <a:r>
              <a:rPr lang="en-US" sz="2400" dirty="0" err="1"/>
              <a:t>Artinya</a:t>
            </a:r>
            <a:r>
              <a:rPr lang="en-US" sz="2400" dirty="0"/>
              <a:t>, </a:t>
            </a:r>
            <a:r>
              <a:rPr lang="en-US" sz="2400" dirty="0" err="1"/>
              <a:t>mungkin</a:t>
            </a:r>
            <a:r>
              <a:rPr lang="en-US" sz="2400" dirty="0"/>
              <a:t> </a:t>
            </a:r>
            <a:r>
              <a:rPr lang="en-US" sz="2400" dirty="0" err="1"/>
              <a:t>terdapat</a:t>
            </a:r>
            <a:r>
              <a:rPr lang="en-US" sz="2400" dirty="0"/>
              <a:t>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dirty="0" err="1"/>
              <a:t>minimasi</a:t>
            </a:r>
            <a:r>
              <a:rPr lang="en-US" sz="2400" dirty="0"/>
              <a:t> yang </a:t>
            </a:r>
            <a:r>
              <a:rPr lang="en-US" sz="2400" dirty="0" err="1"/>
              <a:t>berbeda</a:t>
            </a:r>
            <a:r>
              <a:rPr lang="en-US" sz="2400" dirty="0"/>
              <a:t> </a:t>
            </a:r>
            <a:endParaRPr lang="id-ID" sz="2400" dirty="0"/>
          </a:p>
          <a:p>
            <a:r>
              <a:rPr lang="en-US" sz="2400" dirty="0" err="1"/>
              <a:t>meskipun</a:t>
            </a:r>
            <a:r>
              <a:rPr lang="en-US" sz="2400" dirty="0"/>
              <a:t> </a:t>
            </a:r>
            <a:r>
              <a:rPr lang="id-ID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literal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i="1" dirty="0"/>
              <a:t>term</a:t>
            </a:r>
            <a:r>
              <a:rPr lang="en-US" sz="2400" dirty="0"/>
              <a:t>-</a:t>
            </a:r>
            <a:r>
              <a:rPr lang="en-US" sz="2400" dirty="0" err="1"/>
              <a:t>nya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endParaRPr lang="id-ID" sz="2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1750" y="2400299"/>
            <a:ext cx="3829050" cy="33242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1225" y="2377597"/>
            <a:ext cx="3714750" cy="334327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121473" y="5685222"/>
            <a:ext cx="40730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F(</a:t>
            </a:r>
            <a:r>
              <a:rPr lang="en-US" dirty="0" err="1"/>
              <a:t>w,x,y,z</a:t>
            </a:r>
            <a:r>
              <a:rPr lang="en-US" dirty="0"/>
              <a:t>) = </a:t>
            </a:r>
            <a:r>
              <a:rPr lang="en-US" dirty="0" err="1"/>
              <a:t>w’x’y</a:t>
            </a:r>
            <a:r>
              <a:rPr lang="en-US" dirty="0"/>
              <a:t> + </a:t>
            </a:r>
            <a:r>
              <a:rPr lang="en-US" dirty="0" err="1"/>
              <a:t>w’xy’z</a:t>
            </a:r>
            <a:r>
              <a:rPr lang="en-US" dirty="0"/>
              <a:t> + </a:t>
            </a:r>
            <a:r>
              <a:rPr lang="en-US" dirty="0" err="1"/>
              <a:t>wxy</a:t>
            </a:r>
            <a:r>
              <a:rPr lang="en-US" dirty="0"/>
              <a:t> + </a:t>
            </a:r>
            <a:r>
              <a:rPr lang="en-US" dirty="0" err="1"/>
              <a:t>wy’z</a:t>
            </a:r>
            <a:r>
              <a:rPr lang="en-US" dirty="0"/>
              <a:t>’ +</a:t>
            </a:r>
          </a:p>
          <a:p>
            <a:r>
              <a:rPr lang="en-US" dirty="0"/>
              <a:t>                   </a:t>
            </a:r>
            <a:r>
              <a:rPr lang="en-US" dirty="0" err="1"/>
              <a:t>wx’z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310518" y="5697621"/>
            <a:ext cx="41148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F(</a:t>
            </a:r>
            <a:r>
              <a:rPr lang="en-US" dirty="0" err="1"/>
              <a:t>w,x,y,z</a:t>
            </a:r>
            <a:r>
              <a:rPr lang="en-US" dirty="0"/>
              <a:t>) = </a:t>
            </a:r>
            <a:r>
              <a:rPr lang="en-US" dirty="0" err="1"/>
              <a:t>w’x’y</a:t>
            </a:r>
            <a:r>
              <a:rPr lang="en-US" dirty="0"/>
              <a:t> + </a:t>
            </a:r>
            <a:r>
              <a:rPr lang="en-US" dirty="0" err="1"/>
              <a:t>w’xy’z</a:t>
            </a:r>
            <a:r>
              <a:rPr lang="en-US" dirty="0"/>
              <a:t> + </a:t>
            </a:r>
            <a:r>
              <a:rPr lang="en-US" dirty="0" err="1"/>
              <a:t>wxz</a:t>
            </a:r>
            <a:r>
              <a:rPr lang="en-US" dirty="0"/>
              <a:t>’ + </a:t>
            </a:r>
            <a:r>
              <a:rPr lang="en-US" dirty="0" err="1"/>
              <a:t>wyz</a:t>
            </a:r>
            <a:r>
              <a:rPr lang="en-US" dirty="0"/>
              <a:t> +</a:t>
            </a:r>
          </a:p>
          <a:p>
            <a:r>
              <a:rPr lang="en-US" dirty="0"/>
              <a:t>                   </a:t>
            </a:r>
            <a:r>
              <a:rPr lang="en-US" dirty="0" err="1"/>
              <a:t>wx’y</a:t>
            </a:r>
            <a:r>
              <a:rPr lang="en-US" dirty="0"/>
              <a:t>’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+mn-lt"/>
              </a:rPr>
              <a:t>Penyederhanaan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Fungsi</a:t>
            </a:r>
            <a:r>
              <a:rPr lang="en-US" b="1" dirty="0">
                <a:latin typeface="+mn-lt"/>
              </a:rPr>
              <a:t> Boolean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89365" cy="4351338"/>
          </a:xfrm>
        </p:spPr>
        <p:txBody>
          <a:bodyPr>
            <a:normAutofit/>
          </a:bodyPr>
          <a:lstStyle/>
          <a:p>
            <a:r>
              <a:rPr lang="en-US" dirty="0" err="1"/>
              <a:t>Menyederhanakan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Boolean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lain yang </a:t>
            </a:r>
            <a:r>
              <a:rPr lang="en-US" dirty="0" err="1"/>
              <a:t>ekivalen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literal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sedikit</a:t>
            </a:r>
            <a:r>
              <a:rPr lang="id-ID" dirty="0"/>
              <a:t>.</a:t>
            </a:r>
          </a:p>
          <a:p>
            <a:endParaRPr lang="id-ID" dirty="0"/>
          </a:p>
          <a:p>
            <a:r>
              <a:rPr lang="en-US" dirty="0" err="1"/>
              <a:t>Contoh</a:t>
            </a:r>
            <a:r>
              <a:rPr lang="id-ID" dirty="0"/>
              <a:t>: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, </a:t>
            </a:r>
            <a:r>
              <a:rPr lang="en-US" i="1" dirty="0"/>
              <a:t>y</a:t>
            </a:r>
            <a:r>
              <a:rPr lang="en-US" dirty="0"/>
              <a:t>) = </a:t>
            </a:r>
            <a:r>
              <a:rPr lang="en-US" i="1" dirty="0" err="1"/>
              <a:t>x</a:t>
            </a:r>
            <a:r>
              <a:rPr lang="en-US" dirty="0" err="1"/>
              <a:t>’</a:t>
            </a:r>
            <a:r>
              <a:rPr lang="en-US" i="1" dirty="0" err="1"/>
              <a:t>y</a:t>
            </a:r>
            <a:r>
              <a:rPr lang="en-US" dirty="0"/>
              <a:t> + </a:t>
            </a:r>
            <a:r>
              <a:rPr lang="en-US" i="1" dirty="0" err="1"/>
              <a:t>xy</a:t>
            </a:r>
            <a:r>
              <a:rPr lang="en-US" dirty="0"/>
              <a:t>’ + </a:t>
            </a:r>
            <a:r>
              <a:rPr lang="en-US" i="1" dirty="0"/>
              <a:t>y</a:t>
            </a:r>
            <a:r>
              <a:rPr lang="en-US" dirty="0"/>
              <a:t>’ </a:t>
            </a:r>
            <a:r>
              <a:rPr lang="en-US" dirty="0" err="1"/>
              <a:t>disederhanakan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id-ID" dirty="0"/>
              <a:t> </a:t>
            </a:r>
            <a:r>
              <a:rPr lang="en-US" dirty="0"/>
              <a:t>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, </a:t>
            </a:r>
            <a:r>
              <a:rPr lang="en-US" i="1" dirty="0"/>
              <a:t>y</a:t>
            </a:r>
            <a:r>
              <a:rPr lang="en-US" dirty="0"/>
              <a:t>) = </a:t>
            </a:r>
            <a:r>
              <a:rPr lang="en-US" i="1" dirty="0"/>
              <a:t>x</a:t>
            </a:r>
            <a:r>
              <a:rPr lang="en-US" dirty="0"/>
              <a:t>’ + </a:t>
            </a:r>
            <a:r>
              <a:rPr lang="en-US" i="1" dirty="0"/>
              <a:t>y</a:t>
            </a:r>
            <a:r>
              <a:rPr lang="en-US" dirty="0"/>
              <a:t>’</a:t>
            </a:r>
            <a:endParaRPr lang="id-ID" dirty="0"/>
          </a:p>
          <a:p>
            <a:endParaRPr lang="id-ID" dirty="0"/>
          </a:p>
          <a:p>
            <a:r>
              <a:rPr lang="en-US" dirty="0" err="1"/>
              <a:t>Dipandang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segi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aljabar</a:t>
            </a:r>
            <a:r>
              <a:rPr lang="en-US" dirty="0"/>
              <a:t> Boolean, </a:t>
            </a:r>
            <a:r>
              <a:rPr lang="en-US" dirty="0" err="1"/>
              <a:t>fungsi</a:t>
            </a:r>
            <a:r>
              <a:rPr lang="en-US" dirty="0"/>
              <a:t> Boolean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sederhana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rangkaian</a:t>
            </a:r>
            <a:r>
              <a:rPr lang="en-US" dirty="0"/>
              <a:t> </a:t>
            </a:r>
            <a:r>
              <a:rPr lang="en-US" dirty="0" err="1"/>
              <a:t>logikanya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sederhana</a:t>
            </a:r>
            <a:r>
              <a:rPr lang="en-US" dirty="0"/>
              <a:t> (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gerbang</a:t>
            </a:r>
            <a:r>
              <a:rPr lang="en-US" dirty="0"/>
              <a:t> </a:t>
            </a:r>
            <a:r>
              <a:rPr lang="en-US" dirty="0" err="1"/>
              <a:t>logika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sedikit</a:t>
            </a:r>
            <a:r>
              <a:rPr lang="en-US" dirty="0"/>
              <a:t>).</a:t>
            </a:r>
            <a:endParaRPr lang="id-ID" dirty="0"/>
          </a:p>
          <a:p>
            <a:endParaRPr lang="id-ID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6577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029122" cy="1325563"/>
          </a:xfrm>
        </p:spPr>
        <p:txBody>
          <a:bodyPr>
            <a:normAutofit/>
          </a:bodyPr>
          <a:lstStyle/>
          <a:p>
            <a:r>
              <a:rPr lang="id-ID" dirty="0"/>
              <a:t>Tips menyederhanakan dengan Peta Karnaugh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Kelompokkan</a:t>
            </a:r>
            <a:r>
              <a:rPr lang="en-US" dirty="0"/>
              <a:t> 1 yang </a:t>
            </a:r>
            <a:r>
              <a:rPr lang="en-US" dirty="0" err="1"/>
              <a:t>bertetangga</a:t>
            </a:r>
            <a:r>
              <a:rPr lang="en-US" dirty="0"/>
              <a:t> </a:t>
            </a:r>
            <a:r>
              <a:rPr lang="en-US" dirty="0" err="1"/>
              <a:t>sebanyak</a:t>
            </a:r>
            <a:r>
              <a:rPr lang="en-US" dirty="0"/>
              <a:t> </a:t>
            </a:r>
            <a:r>
              <a:rPr lang="en-US" dirty="0" err="1"/>
              <a:t>mungkin</a:t>
            </a:r>
            <a:endParaRPr lang="id-ID" dirty="0"/>
          </a:p>
          <a:p>
            <a:endParaRPr lang="id-ID" dirty="0"/>
          </a:p>
          <a:p>
            <a:r>
              <a:rPr lang="id-ID" dirty="0"/>
              <a:t>D</a:t>
            </a:r>
            <a:r>
              <a:rPr lang="en-US" dirty="0" err="1"/>
              <a:t>imulai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oktet</a:t>
            </a:r>
            <a:r>
              <a:rPr lang="en-US" dirty="0"/>
              <a:t> </a:t>
            </a:r>
            <a:r>
              <a:rPr lang="en-US" dirty="0" err="1"/>
              <a:t>sebanyak-banyaknya</a:t>
            </a:r>
            <a:r>
              <a:rPr lang="en-US" dirty="0"/>
              <a:t> </a:t>
            </a:r>
            <a:r>
              <a:rPr lang="en-US" dirty="0" err="1"/>
              <a:t>terlebih</a:t>
            </a:r>
            <a:r>
              <a:rPr lang="en-US" dirty="0"/>
              <a:t> </a:t>
            </a:r>
            <a:r>
              <a:rPr lang="en-US" dirty="0" err="1"/>
              <a:t>dahulu</a:t>
            </a:r>
            <a:r>
              <a:rPr lang="en-US" dirty="0"/>
              <a:t>,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kuad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terakhir</a:t>
            </a:r>
            <a:r>
              <a:rPr lang="en-US" dirty="0"/>
              <a:t> </a:t>
            </a:r>
            <a:r>
              <a:rPr lang="en-US" dirty="0" err="1"/>
              <a:t>pasangan</a:t>
            </a:r>
            <a:r>
              <a:rPr lang="en-US" dirty="0"/>
              <a:t>. </a:t>
            </a:r>
            <a:endParaRPr lang="id-ID" dirty="0"/>
          </a:p>
          <a:p>
            <a:endParaRPr lang="id-ID" dirty="0"/>
          </a:p>
          <a:p>
            <a:endParaRPr lang="id-ID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Contoh minimisasi 1: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21</a:t>
            </a:fld>
            <a:endParaRPr lang="en-US"/>
          </a:p>
        </p:txBody>
      </p:sp>
      <p:pic>
        <p:nvPicPr>
          <p:cNvPr id="604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23071" y="1585898"/>
            <a:ext cx="3838172" cy="3294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526946" y="5130253"/>
            <a:ext cx="844585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id-ID" sz="2800" dirty="0"/>
              <a:t>H</a:t>
            </a:r>
            <a:r>
              <a:rPr lang="en-US" sz="2800" dirty="0" err="1"/>
              <a:t>asil</a:t>
            </a:r>
            <a:r>
              <a:rPr lang="en-US" sz="2800" dirty="0"/>
              <a:t> </a:t>
            </a:r>
            <a:r>
              <a:rPr lang="en-US" sz="2800" dirty="0" err="1"/>
              <a:t>penyederhanaan</a:t>
            </a:r>
            <a:r>
              <a:rPr lang="id-ID" sz="2800" dirty="0"/>
              <a:t>:</a:t>
            </a:r>
            <a:r>
              <a:rPr lang="en-US" sz="2800" dirty="0"/>
              <a:t>  </a:t>
            </a:r>
            <a:r>
              <a:rPr lang="en-US" sz="2800" i="1" dirty="0"/>
              <a:t>F</a:t>
            </a:r>
            <a:r>
              <a:rPr lang="en-US" sz="2800" dirty="0"/>
              <a:t>(</a:t>
            </a:r>
            <a:r>
              <a:rPr lang="en-US" sz="2800" i="1" dirty="0"/>
              <a:t>w</a:t>
            </a:r>
            <a:r>
              <a:rPr lang="en-US" sz="2800" dirty="0"/>
              <a:t>, </a:t>
            </a:r>
            <a:r>
              <a:rPr lang="en-US" sz="2800" i="1" dirty="0"/>
              <a:t>x</a:t>
            </a:r>
            <a:r>
              <a:rPr lang="en-US" sz="2800" dirty="0"/>
              <a:t>, </a:t>
            </a:r>
            <a:r>
              <a:rPr lang="en-US" sz="2800" i="1" dirty="0"/>
              <a:t>y</a:t>
            </a:r>
            <a:r>
              <a:rPr lang="en-US" sz="2800" dirty="0"/>
              <a:t>, </a:t>
            </a:r>
            <a:r>
              <a:rPr lang="en-US" sz="2800" i="1" dirty="0"/>
              <a:t>z</a:t>
            </a:r>
            <a:r>
              <a:rPr lang="en-US" sz="2800" dirty="0"/>
              <a:t>) = </a:t>
            </a:r>
            <a:r>
              <a:rPr lang="en-US" sz="2800" i="1" dirty="0" err="1"/>
              <a:t>wy</a:t>
            </a:r>
            <a:r>
              <a:rPr lang="en-US" sz="2800" dirty="0"/>
              <a:t>’ + </a:t>
            </a:r>
            <a:r>
              <a:rPr lang="en-US" sz="2800" i="1" dirty="0" err="1"/>
              <a:t>yz</a:t>
            </a:r>
            <a:r>
              <a:rPr lang="en-US" sz="2800" dirty="0"/>
              <a:t>’ + </a:t>
            </a:r>
            <a:r>
              <a:rPr lang="en-US" sz="2800" i="1" dirty="0" err="1"/>
              <a:t>w</a:t>
            </a:r>
            <a:r>
              <a:rPr lang="en-US" sz="2800" dirty="0" err="1"/>
              <a:t>’</a:t>
            </a:r>
            <a:r>
              <a:rPr lang="en-US" sz="2800" i="1" dirty="0" err="1"/>
              <a:t>x</a:t>
            </a:r>
            <a:r>
              <a:rPr lang="en-US" sz="2800" dirty="0" err="1"/>
              <a:t>’</a:t>
            </a:r>
            <a:r>
              <a:rPr lang="en-US" sz="2800" i="1" dirty="0" err="1"/>
              <a:t>z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Contoh minimisasi 2: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22</a:t>
            </a:fld>
            <a:endParaRPr lang="en-US"/>
          </a:p>
        </p:txBody>
      </p:sp>
      <p:pic>
        <p:nvPicPr>
          <p:cNvPr id="614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90731" y="1631526"/>
            <a:ext cx="4191000" cy="35949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206609" y="5349867"/>
            <a:ext cx="756187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id-ID" sz="2800" dirty="0"/>
              <a:t>H</a:t>
            </a:r>
            <a:r>
              <a:rPr lang="en-US" sz="2800" dirty="0" err="1"/>
              <a:t>asil</a:t>
            </a:r>
            <a:r>
              <a:rPr lang="en-US" sz="2800" dirty="0"/>
              <a:t> </a:t>
            </a:r>
            <a:r>
              <a:rPr lang="en-US" sz="2800" dirty="0" err="1"/>
              <a:t>penyederhanaan</a:t>
            </a:r>
            <a:r>
              <a:rPr lang="id-ID" sz="2800" dirty="0"/>
              <a:t>:</a:t>
            </a:r>
            <a:r>
              <a:rPr lang="en-US" sz="2800" dirty="0"/>
              <a:t> </a:t>
            </a:r>
            <a:r>
              <a:rPr lang="en-US" sz="2800" i="1" dirty="0"/>
              <a:t>F</a:t>
            </a:r>
            <a:r>
              <a:rPr lang="en-US" sz="2800" dirty="0"/>
              <a:t>(</a:t>
            </a:r>
            <a:r>
              <a:rPr lang="en-US" sz="2800" i="1" dirty="0"/>
              <a:t>w</a:t>
            </a:r>
            <a:r>
              <a:rPr lang="en-US" sz="2800" dirty="0"/>
              <a:t>, </a:t>
            </a:r>
            <a:r>
              <a:rPr lang="en-US" sz="2800" i="1" dirty="0"/>
              <a:t>x</a:t>
            </a:r>
            <a:r>
              <a:rPr lang="en-US" sz="2800" dirty="0"/>
              <a:t>, </a:t>
            </a:r>
            <a:r>
              <a:rPr lang="en-US" sz="2800" i="1" dirty="0"/>
              <a:t>y</a:t>
            </a:r>
            <a:r>
              <a:rPr lang="en-US" sz="2800" dirty="0"/>
              <a:t>, </a:t>
            </a:r>
            <a:r>
              <a:rPr lang="en-US" sz="2800" i="1" dirty="0"/>
              <a:t>z</a:t>
            </a:r>
            <a:r>
              <a:rPr lang="en-US" sz="2800" dirty="0"/>
              <a:t>) = </a:t>
            </a:r>
            <a:r>
              <a:rPr lang="en-US" sz="2800" i="1" dirty="0"/>
              <a:t>z</a:t>
            </a:r>
            <a:r>
              <a:rPr lang="en-US" sz="2800" dirty="0"/>
              <a:t> + </a:t>
            </a:r>
            <a:r>
              <a:rPr lang="en-US" sz="2800" i="1" dirty="0" err="1"/>
              <a:t>xy</a:t>
            </a:r>
            <a:r>
              <a:rPr lang="en-US" sz="2800" dirty="0"/>
              <a:t> + </a:t>
            </a:r>
            <a:r>
              <a:rPr lang="en-US" sz="2800" i="1" dirty="0" err="1"/>
              <a:t>wx</a:t>
            </a:r>
            <a:r>
              <a:rPr lang="en-US" sz="2800" dirty="0" err="1"/>
              <a:t>’</a:t>
            </a:r>
            <a:r>
              <a:rPr lang="en-US" sz="2800" i="1" dirty="0" err="1"/>
              <a:t>y</a:t>
            </a:r>
            <a:r>
              <a:rPr lang="en-US" sz="2800" dirty="0"/>
              <a:t>’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Contoh minimisasi 3: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517375" y="5239092"/>
            <a:ext cx="854342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id-ID" sz="2800" dirty="0"/>
              <a:t>H</a:t>
            </a:r>
            <a:r>
              <a:rPr lang="en-US" sz="2800" dirty="0" err="1"/>
              <a:t>asil</a:t>
            </a:r>
            <a:r>
              <a:rPr lang="en-US" sz="2800" dirty="0"/>
              <a:t> </a:t>
            </a:r>
            <a:r>
              <a:rPr lang="en-US" sz="2800" dirty="0" err="1"/>
              <a:t>penyederhanaan</a:t>
            </a:r>
            <a:r>
              <a:rPr lang="id-ID" sz="2800" dirty="0"/>
              <a:t>:</a:t>
            </a:r>
            <a:r>
              <a:rPr lang="en-US" sz="2800" dirty="0"/>
              <a:t> </a:t>
            </a:r>
            <a:r>
              <a:rPr lang="en-US" sz="2800" i="1" dirty="0"/>
              <a:t>F</a:t>
            </a:r>
            <a:r>
              <a:rPr lang="en-US" sz="2800" dirty="0"/>
              <a:t>(</a:t>
            </a:r>
            <a:r>
              <a:rPr lang="en-US" sz="2800" i="1" dirty="0"/>
              <a:t>w</a:t>
            </a:r>
            <a:r>
              <a:rPr lang="en-US" sz="2800" dirty="0"/>
              <a:t>, </a:t>
            </a:r>
            <a:r>
              <a:rPr lang="en-US" sz="2800" i="1" dirty="0"/>
              <a:t>x</a:t>
            </a:r>
            <a:r>
              <a:rPr lang="en-US" sz="2800" dirty="0"/>
              <a:t>, </a:t>
            </a:r>
            <a:r>
              <a:rPr lang="en-US" sz="2800" i="1" dirty="0"/>
              <a:t>y</a:t>
            </a:r>
            <a:r>
              <a:rPr lang="en-US" sz="2800" dirty="0"/>
              <a:t>, </a:t>
            </a:r>
            <a:r>
              <a:rPr lang="en-US" sz="2800" i="1" dirty="0"/>
              <a:t>z</a:t>
            </a:r>
            <a:r>
              <a:rPr lang="en-US" sz="2800" dirty="0"/>
              <a:t>)  =  </a:t>
            </a:r>
            <a:r>
              <a:rPr lang="en-US" sz="2800" i="1" dirty="0" err="1"/>
              <a:t>wx</a:t>
            </a:r>
            <a:r>
              <a:rPr lang="en-US" sz="2800" dirty="0"/>
              <a:t> + </a:t>
            </a:r>
            <a:r>
              <a:rPr lang="en-US" sz="2800" i="1" dirty="0" err="1"/>
              <a:t>wz</a:t>
            </a:r>
            <a:r>
              <a:rPr lang="en-US" sz="2800" dirty="0"/>
              <a:t> + </a:t>
            </a:r>
            <a:r>
              <a:rPr lang="en-US" sz="2800" i="1" dirty="0" err="1"/>
              <a:t>wy</a:t>
            </a:r>
            <a:r>
              <a:rPr lang="en-US" sz="2800" dirty="0"/>
              <a:t> + </a:t>
            </a:r>
            <a:r>
              <a:rPr lang="en-US" sz="2800" i="1" dirty="0"/>
              <a:t>xyz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24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22385" y="1644658"/>
            <a:ext cx="4140075" cy="3548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Contoh minimisasi 4: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24</a:t>
            </a:fld>
            <a:endParaRPr lang="en-US"/>
          </a:p>
        </p:txBody>
      </p:sp>
      <p:pic>
        <p:nvPicPr>
          <p:cNvPr id="58369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12249" y="1809745"/>
            <a:ext cx="8339104" cy="4427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25</a:t>
            </a:fld>
            <a:endParaRPr lang="en-US"/>
          </a:p>
        </p:txBody>
      </p:sp>
      <p:pic>
        <p:nvPicPr>
          <p:cNvPr id="593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69411" y="316508"/>
            <a:ext cx="6566476" cy="6039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Contoh minimisasi </a:t>
            </a:r>
            <a:r>
              <a:rPr lang="en-US" dirty="0"/>
              <a:t>5</a:t>
            </a:r>
            <a:r>
              <a:rPr lang="id-ID" dirty="0"/>
              <a:t>: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70657" name="Rectangle 1"/>
          <p:cNvSpPr>
            <a:spLocks noChangeArrowheads="1"/>
          </p:cNvSpPr>
          <p:nvPr/>
        </p:nvSpPr>
        <p:spPr bwMode="auto">
          <a:xfrm>
            <a:off x="2358888" y="1500175"/>
            <a:ext cx="764183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Minimisasi</a:t>
            </a:r>
            <a:r>
              <a:rPr lang="en-US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fungsi</a:t>
            </a:r>
            <a:r>
              <a:rPr lang="en-US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Boolean </a:t>
            </a:r>
            <a:r>
              <a:rPr lang="en-US" sz="24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F</a:t>
            </a:r>
            <a:r>
              <a:rPr lang="en-US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lang="en-US" sz="24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x</a:t>
            </a:r>
            <a:r>
              <a:rPr lang="en-US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en-US" sz="24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y</a:t>
            </a:r>
            <a:r>
              <a:rPr lang="en-US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en-US" sz="24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z</a:t>
            </a:r>
            <a:r>
              <a:rPr lang="en-US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)  =  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</a:t>
            </a:r>
            <a:r>
              <a:rPr lang="en-US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(0, 2, 4, 5, 6)</a:t>
            </a:r>
            <a:endParaRPr lang="en-US" sz="2400" dirty="0">
              <a:latin typeface="Times New Roman" pitchFamily="18" charset="0"/>
              <a:ea typeface="Times New Roman" pitchFamily="18" charset="0"/>
              <a:cs typeface="Arial" pitchFamily="34" charset="0"/>
              <a:sym typeface="Symbol" pitchFamily="18" charset="2"/>
            </a:endParaRPr>
          </a:p>
        </p:txBody>
      </p:sp>
      <p:pic>
        <p:nvPicPr>
          <p:cNvPr id="7065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52663" y="2285992"/>
            <a:ext cx="7400537" cy="3799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Contoh minimisasi </a:t>
            </a:r>
            <a:r>
              <a:rPr lang="en-US" dirty="0"/>
              <a:t>6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2939" y="1600200"/>
            <a:ext cx="9750287" cy="468632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dirty="0" err="1"/>
              <a:t>Minimisasi</a:t>
            </a:r>
            <a:r>
              <a:rPr lang="en-US" sz="2400" dirty="0"/>
              <a:t> </a:t>
            </a:r>
            <a:r>
              <a:rPr lang="id-ID" sz="2400" dirty="0"/>
              <a:t> </a:t>
            </a:r>
            <a:r>
              <a:rPr lang="en-US" sz="2400" i="1" dirty="0"/>
              <a:t>F</a:t>
            </a:r>
            <a:r>
              <a:rPr lang="en-US" sz="2400" dirty="0"/>
              <a:t>(</a:t>
            </a:r>
            <a:r>
              <a:rPr lang="en-US" sz="2400" i="1" dirty="0"/>
              <a:t>w</a:t>
            </a:r>
            <a:r>
              <a:rPr lang="en-US" sz="2400" dirty="0"/>
              <a:t>, </a:t>
            </a:r>
            <a:r>
              <a:rPr lang="en-US" sz="2400" i="1" dirty="0"/>
              <a:t>x</a:t>
            </a:r>
            <a:r>
              <a:rPr lang="en-US" sz="2400" dirty="0"/>
              <a:t>, </a:t>
            </a:r>
            <a:r>
              <a:rPr lang="en-US" sz="2400" i="1" dirty="0"/>
              <a:t>y</a:t>
            </a:r>
            <a:r>
              <a:rPr lang="en-US" sz="2400" dirty="0"/>
              <a:t>, </a:t>
            </a:r>
            <a:r>
              <a:rPr lang="en-US" sz="2400" i="1" dirty="0"/>
              <a:t>z</a:t>
            </a:r>
            <a:r>
              <a:rPr lang="en-US" sz="2400" dirty="0"/>
              <a:t>)  =  </a:t>
            </a:r>
            <a:r>
              <a:rPr lang="en-US" sz="2400" i="1" dirty="0" err="1"/>
              <a:t>w</a:t>
            </a:r>
            <a:r>
              <a:rPr lang="en-US" sz="2400" dirty="0" err="1"/>
              <a:t>’</a:t>
            </a:r>
            <a:r>
              <a:rPr lang="en-US" sz="2400" i="1" dirty="0" err="1"/>
              <a:t>x</a:t>
            </a:r>
            <a:r>
              <a:rPr lang="en-US" sz="2400" dirty="0" err="1"/>
              <a:t>’</a:t>
            </a:r>
            <a:r>
              <a:rPr lang="en-US" sz="2400" i="1" dirty="0" err="1"/>
              <a:t>y</a:t>
            </a:r>
            <a:r>
              <a:rPr lang="en-US" sz="2400" dirty="0"/>
              <a:t>’ + </a:t>
            </a:r>
            <a:r>
              <a:rPr lang="en-US" sz="2400" i="1" dirty="0" err="1"/>
              <a:t>x</a:t>
            </a:r>
            <a:r>
              <a:rPr lang="en-US" sz="2400" dirty="0" err="1"/>
              <a:t>’</a:t>
            </a:r>
            <a:r>
              <a:rPr lang="en-US" sz="2400" i="1" dirty="0" err="1"/>
              <a:t>yz</a:t>
            </a:r>
            <a:r>
              <a:rPr lang="en-US" sz="2400" dirty="0"/>
              <a:t>’ + </a:t>
            </a:r>
            <a:r>
              <a:rPr lang="en-US" sz="2400" i="1" dirty="0" err="1"/>
              <a:t>w</a:t>
            </a:r>
            <a:r>
              <a:rPr lang="en-US" sz="2400" dirty="0" err="1"/>
              <a:t>’</a:t>
            </a:r>
            <a:r>
              <a:rPr lang="en-US" sz="2400" i="1" dirty="0" err="1"/>
              <a:t>xyz</a:t>
            </a:r>
            <a:r>
              <a:rPr lang="en-US" sz="2400" dirty="0"/>
              <a:t>’ + </a:t>
            </a:r>
            <a:r>
              <a:rPr lang="en-US" sz="2400" i="1" dirty="0" err="1"/>
              <a:t>wx</a:t>
            </a:r>
            <a:r>
              <a:rPr lang="en-US" sz="2400" dirty="0" err="1"/>
              <a:t>’</a:t>
            </a:r>
            <a:r>
              <a:rPr lang="en-US" sz="2400" i="1" dirty="0" err="1"/>
              <a:t>y</a:t>
            </a:r>
            <a:r>
              <a:rPr lang="en-US" sz="2400" dirty="0"/>
              <a:t>’</a:t>
            </a:r>
            <a:endParaRPr lang="id-ID" sz="2400" dirty="0"/>
          </a:p>
          <a:p>
            <a:pPr>
              <a:buNone/>
            </a:pPr>
            <a:r>
              <a:rPr lang="en-US" sz="2400" u="sng" dirty="0" err="1"/>
              <a:t>Penyelesaian</a:t>
            </a:r>
            <a:r>
              <a:rPr lang="en-US" sz="2400" dirty="0"/>
              <a:t>: </a:t>
            </a:r>
            <a:endParaRPr lang="id-ID" sz="2400" dirty="0"/>
          </a:p>
          <a:p>
            <a:pPr>
              <a:buNone/>
            </a:pPr>
            <a:endParaRPr lang="id-ID" sz="2400" dirty="0"/>
          </a:p>
          <a:p>
            <a:pPr>
              <a:buNone/>
            </a:pPr>
            <a:endParaRPr lang="id-ID" sz="2400" dirty="0"/>
          </a:p>
          <a:p>
            <a:pPr>
              <a:buNone/>
            </a:pPr>
            <a:endParaRPr lang="id-ID" sz="2400" dirty="0"/>
          </a:p>
          <a:p>
            <a:pPr>
              <a:buNone/>
            </a:pPr>
            <a:endParaRPr lang="id-ID" sz="2400" dirty="0"/>
          </a:p>
          <a:p>
            <a:pPr>
              <a:buNone/>
            </a:pPr>
            <a:endParaRPr lang="id-ID" sz="2400" dirty="0"/>
          </a:p>
          <a:p>
            <a:pPr>
              <a:buNone/>
            </a:pPr>
            <a:endParaRPr lang="id-ID" sz="2400" dirty="0"/>
          </a:p>
          <a:p>
            <a:pPr>
              <a:buNone/>
            </a:pPr>
            <a:endParaRPr lang="id-ID" sz="2400" dirty="0"/>
          </a:p>
          <a:p>
            <a:pPr>
              <a:buNone/>
            </a:pPr>
            <a:endParaRPr lang="id-ID" sz="2400" dirty="0"/>
          </a:p>
          <a:p>
            <a:pPr>
              <a:buNone/>
            </a:pPr>
            <a:r>
              <a:rPr lang="en-US" sz="2400" dirty="0"/>
              <a:t>Hasil </a:t>
            </a:r>
            <a:r>
              <a:rPr lang="en-US" sz="2400" dirty="0" err="1"/>
              <a:t>penyederhanaan</a:t>
            </a:r>
            <a:r>
              <a:rPr lang="en-US" sz="2400" dirty="0"/>
              <a:t>:</a:t>
            </a:r>
            <a:r>
              <a:rPr lang="id-ID" sz="2400" dirty="0"/>
              <a:t> </a:t>
            </a:r>
            <a:r>
              <a:rPr lang="en-US" sz="2400" i="1" dirty="0"/>
              <a:t>F</a:t>
            </a:r>
            <a:r>
              <a:rPr lang="en-US" sz="2400" dirty="0"/>
              <a:t>(</a:t>
            </a:r>
            <a:r>
              <a:rPr lang="en-US" sz="2400" i="1" dirty="0"/>
              <a:t>w</a:t>
            </a:r>
            <a:r>
              <a:rPr lang="en-US" sz="2400" dirty="0"/>
              <a:t>, </a:t>
            </a:r>
            <a:r>
              <a:rPr lang="en-US" sz="2400" i="1" dirty="0"/>
              <a:t>x</a:t>
            </a:r>
            <a:r>
              <a:rPr lang="en-US" sz="2400" dirty="0"/>
              <a:t>, </a:t>
            </a:r>
            <a:r>
              <a:rPr lang="en-US" sz="2400" i="1" dirty="0"/>
              <a:t>y</a:t>
            </a:r>
            <a:r>
              <a:rPr lang="en-US" sz="2400" dirty="0"/>
              <a:t>, </a:t>
            </a:r>
            <a:r>
              <a:rPr lang="en-US" sz="2400" i="1" dirty="0"/>
              <a:t>z</a:t>
            </a:r>
            <a:r>
              <a:rPr lang="en-US" sz="2400" dirty="0"/>
              <a:t>)  =  </a:t>
            </a:r>
            <a:r>
              <a:rPr lang="en-US" sz="2400" i="1" dirty="0" err="1"/>
              <a:t>x</a:t>
            </a:r>
            <a:r>
              <a:rPr lang="en-US" sz="2400" dirty="0" err="1"/>
              <a:t>’</a:t>
            </a:r>
            <a:r>
              <a:rPr lang="en-US" sz="2400" i="1" dirty="0" err="1"/>
              <a:t>y</a:t>
            </a:r>
            <a:r>
              <a:rPr lang="en-US" sz="2400" dirty="0"/>
              <a:t>’ + </a:t>
            </a:r>
            <a:r>
              <a:rPr lang="en-US" sz="2400" i="1" dirty="0" err="1"/>
              <a:t>x</a:t>
            </a:r>
            <a:r>
              <a:rPr lang="en-US" sz="2400" dirty="0" err="1"/>
              <a:t>’</a:t>
            </a:r>
            <a:r>
              <a:rPr lang="en-US" sz="2400" i="1" dirty="0" err="1"/>
              <a:t>z</a:t>
            </a:r>
            <a:r>
              <a:rPr lang="en-US" sz="2400" dirty="0"/>
              <a:t>’ + </a:t>
            </a:r>
            <a:r>
              <a:rPr lang="en-US" sz="2400" i="1" dirty="0" err="1"/>
              <a:t>w</a:t>
            </a:r>
            <a:r>
              <a:rPr lang="en-US" sz="2400" dirty="0" err="1"/>
              <a:t>’</a:t>
            </a:r>
            <a:r>
              <a:rPr lang="en-US" sz="2400" i="1" dirty="0" err="1"/>
              <a:t>yz</a:t>
            </a:r>
            <a:r>
              <a:rPr lang="en-US" sz="2400" dirty="0"/>
              <a:t>’</a:t>
            </a:r>
            <a:endParaRPr lang="id-ID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71682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graphicFrame>
        <p:nvGraphicFramePr>
          <p:cNvPr id="7168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1386521"/>
              </p:ext>
            </p:extLst>
          </p:nvPr>
        </p:nvGraphicFramePr>
        <p:xfrm>
          <a:off x="3278862" y="2255033"/>
          <a:ext cx="3857433" cy="33290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2081784" imgH="1795272" progId="Visio.Drawing.5">
                  <p:embed/>
                </p:oleObj>
              </mc:Choice>
              <mc:Fallback>
                <p:oleObj r:id="rId2" imgW="2081784" imgH="1795272" progId="Visio.Drawing.5">
                  <p:embed/>
                  <p:pic>
                    <p:nvPicPr>
                      <p:cNvPr id="71681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8862" y="2255033"/>
                        <a:ext cx="3857433" cy="33290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Contoh minimisasi </a:t>
            </a:r>
            <a:r>
              <a:rPr lang="en-US" dirty="0"/>
              <a:t>7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2817" y="1357298"/>
            <a:ext cx="9879496" cy="492922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dirty="0" err="1"/>
              <a:t>Minimisasi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Boolean </a:t>
            </a:r>
            <a:r>
              <a:rPr lang="en-US" sz="2400" i="1" dirty="0"/>
              <a:t>F</a:t>
            </a:r>
            <a:r>
              <a:rPr lang="en-US" sz="2400" dirty="0"/>
              <a:t>(</a:t>
            </a:r>
            <a:r>
              <a:rPr lang="en-US" sz="2400" i="1" dirty="0"/>
              <a:t>w</a:t>
            </a:r>
            <a:r>
              <a:rPr lang="en-US" sz="2400" dirty="0"/>
              <a:t>, </a:t>
            </a:r>
            <a:r>
              <a:rPr lang="en-US" sz="2400" i="1" dirty="0"/>
              <a:t>x</a:t>
            </a:r>
            <a:r>
              <a:rPr lang="en-US" sz="2400" dirty="0"/>
              <a:t>, </a:t>
            </a:r>
            <a:r>
              <a:rPr lang="en-US" sz="2400" i="1" dirty="0"/>
              <a:t>y</a:t>
            </a:r>
            <a:r>
              <a:rPr lang="en-US" sz="2400" dirty="0"/>
              <a:t>, </a:t>
            </a:r>
            <a:r>
              <a:rPr lang="en-US" sz="2400" i="1" dirty="0"/>
              <a:t>z</a:t>
            </a:r>
            <a:r>
              <a:rPr lang="en-US" sz="2400" dirty="0"/>
              <a:t>)  =  </a:t>
            </a:r>
            <a:r>
              <a:rPr lang="en-US" sz="2400" dirty="0">
                <a:sym typeface="Symbol"/>
              </a:rPr>
              <a:t></a:t>
            </a:r>
            <a:r>
              <a:rPr lang="en-US" sz="2400" dirty="0"/>
              <a:t> (0,1,2,4,5,6,8,9,12,13,14)</a:t>
            </a:r>
            <a:endParaRPr lang="id-ID" sz="2400" dirty="0"/>
          </a:p>
          <a:p>
            <a:pPr>
              <a:buNone/>
            </a:pPr>
            <a:r>
              <a:rPr lang="en-US" sz="2400" u="sng" dirty="0" err="1"/>
              <a:t>Penyelesaian</a:t>
            </a:r>
            <a:r>
              <a:rPr lang="en-US" sz="2400" dirty="0"/>
              <a:t>: </a:t>
            </a:r>
            <a:endParaRPr lang="id-ID" sz="2400" dirty="0"/>
          </a:p>
          <a:p>
            <a:pPr>
              <a:buNone/>
            </a:pPr>
            <a:endParaRPr lang="id-ID" sz="2400" dirty="0"/>
          </a:p>
          <a:p>
            <a:pPr>
              <a:buNone/>
            </a:pPr>
            <a:endParaRPr lang="id-ID" sz="2400" dirty="0"/>
          </a:p>
          <a:p>
            <a:pPr>
              <a:buNone/>
            </a:pPr>
            <a:endParaRPr lang="id-ID" sz="2400" dirty="0"/>
          </a:p>
          <a:p>
            <a:pPr>
              <a:buNone/>
            </a:pPr>
            <a:endParaRPr lang="id-ID" sz="2400" dirty="0"/>
          </a:p>
          <a:p>
            <a:pPr>
              <a:buNone/>
            </a:pPr>
            <a:endParaRPr lang="id-ID" sz="2400" dirty="0"/>
          </a:p>
          <a:p>
            <a:pPr>
              <a:buNone/>
            </a:pPr>
            <a:endParaRPr lang="id-ID" sz="2400" dirty="0"/>
          </a:p>
          <a:p>
            <a:pPr>
              <a:buNone/>
            </a:pPr>
            <a:endParaRPr lang="id-ID" sz="2400" dirty="0"/>
          </a:p>
          <a:p>
            <a:pPr>
              <a:buNone/>
            </a:pPr>
            <a:endParaRPr lang="id-ID" sz="2400" dirty="0"/>
          </a:p>
          <a:p>
            <a:pPr>
              <a:buNone/>
            </a:pPr>
            <a:r>
              <a:rPr lang="en-US" sz="2400" dirty="0"/>
              <a:t>Hasil </a:t>
            </a:r>
            <a:r>
              <a:rPr lang="en-US" sz="2400" dirty="0" err="1"/>
              <a:t>penyederhanaan</a:t>
            </a:r>
            <a:r>
              <a:rPr lang="en-US" sz="2400" dirty="0"/>
              <a:t>:</a:t>
            </a:r>
            <a:r>
              <a:rPr lang="id-ID" sz="2400" dirty="0"/>
              <a:t> </a:t>
            </a:r>
            <a:r>
              <a:rPr lang="en-US" sz="2400" i="1" dirty="0"/>
              <a:t>F</a:t>
            </a:r>
            <a:r>
              <a:rPr lang="en-US" sz="2400" dirty="0"/>
              <a:t>(</a:t>
            </a:r>
            <a:r>
              <a:rPr lang="en-US" sz="2400" i="1" dirty="0"/>
              <a:t>w</a:t>
            </a:r>
            <a:r>
              <a:rPr lang="en-US" sz="2400" dirty="0"/>
              <a:t>, </a:t>
            </a:r>
            <a:r>
              <a:rPr lang="en-US" sz="2400" i="1" dirty="0"/>
              <a:t>x</a:t>
            </a:r>
            <a:r>
              <a:rPr lang="en-US" sz="2400" dirty="0"/>
              <a:t>, </a:t>
            </a:r>
            <a:r>
              <a:rPr lang="en-US" sz="2400" i="1" dirty="0"/>
              <a:t>y</a:t>
            </a:r>
            <a:r>
              <a:rPr lang="en-US" sz="2400" dirty="0"/>
              <a:t>, </a:t>
            </a:r>
            <a:r>
              <a:rPr lang="en-US" sz="2400" i="1" dirty="0"/>
              <a:t>z</a:t>
            </a:r>
            <a:r>
              <a:rPr lang="en-US" sz="2400" dirty="0"/>
              <a:t>)  =  </a:t>
            </a:r>
            <a:r>
              <a:rPr lang="en-US" sz="2400" i="1" dirty="0"/>
              <a:t>y</a:t>
            </a:r>
            <a:r>
              <a:rPr lang="en-US" sz="2400" dirty="0"/>
              <a:t>’ + </a:t>
            </a:r>
            <a:r>
              <a:rPr lang="en-US" sz="2400" i="1" dirty="0" err="1"/>
              <a:t>w</a:t>
            </a:r>
            <a:r>
              <a:rPr lang="en-US" sz="2400" dirty="0" err="1"/>
              <a:t>’</a:t>
            </a:r>
            <a:r>
              <a:rPr lang="en-US" sz="2400" i="1" dirty="0" err="1"/>
              <a:t>z</a:t>
            </a:r>
            <a:r>
              <a:rPr lang="en-US" sz="2400" dirty="0"/>
              <a:t>’ + </a:t>
            </a:r>
            <a:r>
              <a:rPr lang="en-US" sz="2400" i="1" dirty="0" err="1"/>
              <a:t>xz</a:t>
            </a:r>
            <a:r>
              <a:rPr lang="en-US" sz="2400" dirty="0"/>
              <a:t>’	</a:t>
            </a:r>
            <a:endParaRPr lang="id-ID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71682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73732" name="Rectangle 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graphicFrame>
        <p:nvGraphicFramePr>
          <p:cNvPr id="7373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9717112"/>
              </p:ext>
            </p:extLst>
          </p:nvPr>
        </p:nvGraphicFramePr>
        <p:xfrm>
          <a:off x="3787623" y="1871147"/>
          <a:ext cx="3826204" cy="32147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2081784" imgH="1751076" progId="Visio.Drawing.5">
                  <p:embed/>
                </p:oleObj>
              </mc:Choice>
              <mc:Fallback>
                <p:oleObj r:id="rId2" imgW="2081784" imgH="1751076" progId="Visio.Drawing.5">
                  <p:embed/>
                  <p:pic>
                    <p:nvPicPr>
                      <p:cNvPr id="7373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7623" y="1871147"/>
                        <a:ext cx="3826204" cy="321471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Contoh minimisasi </a:t>
            </a:r>
            <a:r>
              <a:rPr lang="en-US" dirty="0"/>
              <a:t>8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3913" y="1357297"/>
            <a:ext cx="10227365" cy="536417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err="1"/>
              <a:t>Sederhanakan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i="1" dirty="0"/>
              <a:t>F</a:t>
            </a:r>
            <a:r>
              <a:rPr lang="en-US" sz="2400" dirty="0"/>
              <a:t>(</a:t>
            </a:r>
            <a:r>
              <a:rPr lang="en-US" sz="2400" i="1" dirty="0" err="1"/>
              <a:t>w</a:t>
            </a:r>
            <a:r>
              <a:rPr lang="en-US" sz="2400" dirty="0" err="1"/>
              <a:t>,</a:t>
            </a:r>
            <a:r>
              <a:rPr lang="en-US" sz="2400" i="1" dirty="0" err="1"/>
              <a:t>x</a:t>
            </a:r>
            <a:r>
              <a:rPr lang="en-US" sz="2400" dirty="0" err="1"/>
              <a:t>,</a:t>
            </a:r>
            <a:r>
              <a:rPr lang="en-US" sz="2400" i="1" dirty="0" err="1"/>
              <a:t>y</a:t>
            </a:r>
            <a:r>
              <a:rPr lang="en-US" sz="2400" dirty="0" err="1"/>
              <a:t>,</a:t>
            </a:r>
            <a:r>
              <a:rPr lang="en-US" sz="2400" i="1" dirty="0" err="1"/>
              <a:t>z</a:t>
            </a:r>
            <a:r>
              <a:rPr lang="en-US" sz="2400" dirty="0"/>
              <a:t>) = (</a:t>
            </a:r>
            <a:r>
              <a:rPr lang="en-US" sz="2400" i="1" dirty="0"/>
              <a:t>w</a:t>
            </a:r>
            <a:r>
              <a:rPr lang="en-US" sz="2400" dirty="0"/>
              <a:t> + </a:t>
            </a:r>
            <a:r>
              <a:rPr lang="en-US" sz="2400" i="1" dirty="0"/>
              <a:t>x</a:t>
            </a:r>
            <a:r>
              <a:rPr lang="en-US" sz="2400" dirty="0"/>
              <a:t>’)(</a:t>
            </a:r>
            <a:r>
              <a:rPr lang="en-US" sz="2400" i="1" dirty="0"/>
              <a:t>w</a:t>
            </a:r>
            <a:r>
              <a:rPr lang="en-US" sz="2400" dirty="0"/>
              <a:t> + </a:t>
            </a:r>
            <a:r>
              <a:rPr lang="en-US" sz="2400" i="1" dirty="0"/>
              <a:t>x</a:t>
            </a:r>
            <a:r>
              <a:rPr lang="en-US" sz="2400" dirty="0"/>
              <a:t> + </a:t>
            </a:r>
            <a:r>
              <a:rPr lang="en-US" sz="2400" i="1" dirty="0"/>
              <a:t>y</a:t>
            </a:r>
            <a:r>
              <a:rPr lang="en-US" sz="2400" dirty="0"/>
              <a:t>)(</a:t>
            </a:r>
            <a:r>
              <a:rPr lang="en-US" sz="2400" i="1" dirty="0"/>
              <a:t>w</a:t>
            </a:r>
            <a:r>
              <a:rPr lang="en-US" sz="2400" dirty="0"/>
              <a:t>’ + </a:t>
            </a:r>
            <a:r>
              <a:rPr lang="en-US" sz="2400" i="1" dirty="0"/>
              <a:t>x</a:t>
            </a:r>
            <a:r>
              <a:rPr lang="en-US" sz="2400" dirty="0"/>
              <a:t>’ + </a:t>
            </a:r>
            <a:r>
              <a:rPr lang="en-US" sz="2400" i="1" dirty="0"/>
              <a:t>y</a:t>
            </a:r>
            <a:r>
              <a:rPr lang="en-US" sz="2400" dirty="0"/>
              <a:t>’)(</a:t>
            </a:r>
            <a:r>
              <a:rPr lang="en-US" sz="2400" i="1" dirty="0"/>
              <a:t>w</a:t>
            </a:r>
            <a:r>
              <a:rPr lang="en-US" sz="2400" dirty="0"/>
              <a:t>’ + </a:t>
            </a:r>
            <a:r>
              <a:rPr lang="en-US" sz="2400" i="1" dirty="0"/>
              <a:t>x</a:t>
            </a:r>
            <a:r>
              <a:rPr lang="en-US" sz="2400" dirty="0"/>
              <a:t> + </a:t>
            </a:r>
            <a:r>
              <a:rPr lang="en-US" sz="2400" i="1" dirty="0"/>
              <a:t>y</a:t>
            </a:r>
            <a:r>
              <a:rPr lang="en-US" sz="2400" dirty="0"/>
              <a:t> + </a:t>
            </a:r>
            <a:r>
              <a:rPr lang="en-US" sz="2400" i="1" dirty="0"/>
              <a:t>z</a:t>
            </a:r>
            <a:r>
              <a:rPr lang="en-US" sz="2400" dirty="0"/>
              <a:t>’) .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penyederhanaan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baku</a:t>
            </a:r>
            <a:r>
              <a:rPr lang="en-US" sz="2400" dirty="0"/>
              <a:t> SOP </a:t>
            </a:r>
            <a:r>
              <a:rPr lang="en-US" sz="2400" dirty="0" err="1"/>
              <a:t>dan</a:t>
            </a:r>
            <a:r>
              <a:rPr lang="en-US" sz="2400" dirty="0"/>
              <a:t> POS.	</a:t>
            </a:r>
            <a:endParaRPr lang="id-ID" sz="2400" dirty="0"/>
          </a:p>
          <a:p>
            <a:pPr marL="0" indent="0">
              <a:buNone/>
            </a:pPr>
            <a:r>
              <a:rPr lang="en-US" sz="2400" u="sng" dirty="0" err="1"/>
              <a:t>Penyelesaian</a:t>
            </a:r>
            <a:r>
              <a:rPr lang="en-US" sz="2400" dirty="0"/>
              <a:t>: </a:t>
            </a:r>
            <a:endParaRPr lang="id-ID" sz="2400" dirty="0"/>
          </a:p>
          <a:p>
            <a:pPr>
              <a:buNone/>
            </a:pPr>
            <a:endParaRPr lang="id-ID" sz="2400" dirty="0"/>
          </a:p>
          <a:p>
            <a:pPr>
              <a:buNone/>
            </a:pPr>
            <a:endParaRPr lang="id-ID" sz="2400" dirty="0"/>
          </a:p>
          <a:p>
            <a:pPr>
              <a:buNone/>
            </a:pPr>
            <a:endParaRPr lang="id-ID" sz="2400" dirty="0"/>
          </a:p>
          <a:p>
            <a:pPr>
              <a:buNone/>
            </a:pPr>
            <a:endParaRPr lang="id-ID" sz="2400" dirty="0"/>
          </a:p>
          <a:p>
            <a:pPr>
              <a:buNone/>
            </a:pPr>
            <a:endParaRPr lang="id-ID" sz="2400" dirty="0"/>
          </a:p>
          <a:p>
            <a:pPr>
              <a:buNone/>
            </a:pPr>
            <a:endParaRPr lang="id-ID" sz="2400" dirty="0"/>
          </a:p>
          <a:p>
            <a:pPr>
              <a:buNone/>
            </a:pPr>
            <a:r>
              <a:rPr lang="en-US" sz="2400" dirty="0"/>
              <a:t>Hasil </a:t>
            </a:r>
            <a:r>
              <a:rPr lang="en-US" sz="2400" dirty="0" err="1"/>
              <a:t>penyederhanaan</a:t>
            </a:r>
            <a:r>
              <a:rPr lang="en-US" sz="2400" dirty="0"/>
              <a:t> </a:t>
            </a:r>
            <a:endParaRPr lang="id-ID" sz="2400" dirty="0"/>
          </a:p>
          <a:p>
            <a:pPr>
              <a:buNone/>
            </a:pPr>
            <a:r>
              <a:rPr lang="en-US" sz="2000" dirty="0"/>
              <a:t>SOP: 	</a:t>
            </a:r>
            <a:r>
              <a:rPr lang="en-US" sz="2000" i="1" dirty="0"/>
              <a:t>F</a:t>
            </a:r>
            <a:r>
              <a:rPr lang="en-US" sz="2000" dirty="0"/>
              <a:t>(</a:t>
            </a:r>
            <a:r>
              <a:rPr lang="en-US" sz="2000" i="1" dirty="0"/>
              <a:t>w</a:t>
            </a:r>
            <a:r>
              <a:rPr lang="en-US" sz="2000" dirty="0"/>
              <a:t>, </a:t>
            </a:r>
            <a:r>
              <a:rPr lang="en-US" sz="2000" i="1" dirty="0"/>
              <a:t>x</a:t>
            </a:r>
            <a:r>
              <a:rPr lang="en-US" sz="2000" dirty="0"/>
              <a:t>, </a:t>
            </a:r>
            <a:r>
              <a:rPr lang="en-US" sz="2000" i="1" dirty="0"/>
              <a:t>y</a:t>
            </a:r>
            <a:r>
              <a:rPr lang="en-US" sz="2000" dirty="0"/>
              <a:t>, </a:t>
            </a:r>
            <a:r>
              <a:rPr lang="en-US" sz="2000" i="1" dirty="0"/>
              <a:t>z</a:t>
            </a:r>
            <a:r>
              <a:rPr lang="en-US" sz="2000" dirty="0"/>
              <a:t>) = </a:t>
            </a:r>
            <a:r>
              <a:rPr lang="en-US" sz="2000" i="1" dirty="0" err="1"/>
              <a:t>x</a:t>
            </a:r>
            <a:r>
              <a:rPr lang="en-US" sz="2000" dirty="0" err="1"/>
              <a:t>’</a:t>
            </a:r>
            <a:r>
              <a:rPr lang="en-US" sz="2000" i="1" dirty="0" err="1"/>
              <a:t>y</a:t>
            </a:r>
            <a:r>
              <a:rPr lang="en-US" sz="2000" dirty="0"/>
              <a:t> + </a:t>
            </a:r>
            <a:r>
              <a:rPr lang="en-US" sz="2000" i="1" dirty="0" err="1"/>
              <a:t>wxy</a:t>
            </a:r>
            <a:r>
              <a:rPr lang="en-US" sz="2000" dirty="0"/>
              <a:t>’ + </a:t>
            </a:r>
            <a:r>
              <a:rPr lang="en-US" sz="2000" i="1" dirty="0" err="1"/>
              <a:t>wy</a:t>
            </a:r>
            <a:r>
              <a:rPr lang="en-US" sz="2000" dirty="0" err="1"/>
              <a:t>’</a:t>
            </a:r>
            <a:r>
              <a:rPr lang="en-US" sz="2000" i="1" dirty="0" err="1"/>
              <a:t>z</a:t>
            </a:r>
            <a:r>
              <a:rPr lang="en-US" sz="2000" dirty="0"/>
              <a:t>’		(garis </a:t>
            </a:r>
            <a:r>
              <a:rPr lang="en-US" sz="2000" dirty="0" err="1"/>
              <a:t>penuh</a:t>
            </a:r>
            <a:r>
              <a:rPr lang="en-US" sz="2000" dirty="0"/>
              <a:t>)	</a:t>
            </a:r>
            <a:endParaRPr lang="id-ID" sz="2000" dirty="0"/>
          </a:p>
          <a:p>
            <a:pPr>
              <a:buNone/>
            </a:pPr>
            <a:r>
              <a:rPr lang="en-US" sz="2000" dirty="0"/>
              <a:t>POS:	</a:t>
            </a:r>
            <a:r>
              <a:rPr lang="en-US" sz="2000" i="1" dirty="0"/>
              <a:t>F</a:t>
            </a:r>
            <a:r>
              <a:rPr lang="en-US" sz="2000" dirty="0"/>
              <a:t>(</a:t>
            </a:r>
            <a:r>
              <a:rPr lang="en-US" sz="2000" i="1" dirty="0"/>
              <a:t>w</a:t>
            </a:r>
            <a:r>
              <a:rPr lang="en-US" sz="2000" dirty="0"/>
              <a:t>, </a:t>
            </a:r>
            <a:r>
              <a:rPr lang="en-US" sz="2000" i="1" dirty="0"/>
              <a:t>x</a:t>
            </a:r>
            <a:r>
              <a:rPr lang="en-US" sz="2000" dirty="0"/>
              <a:t>, </a:t>
            </a:r>
            <a:r>
              <a:rPr lang="en-US" sz="2000" i="1" dirty="0"/>
              <a:t>y</a:t>
            </a:r>
            <a:r>
              <a:rPr lang="en-US" sz="2000" dirty="0"/>
              <a:t>, </a:t>
            </a:r>
            <a:r>
              <a:rPr lang="en-US" sz="2000" i="1" dirty="0"/>
              <a:t>z</a:t>
            </a:r>
            <a:r>
              <a:rPr lang="en-US" sz="2000" dirty="0"/>
              <a:t>) = (</a:t>
            </a:r>
            <a:r>
              <a:rPr lang="en-US" sz="2000" i="1" dirty="0"/>
              <a:t>x</a:t>
            </a:r>
            <a:r>
              <a:rPr lang="en-US" sz="2000" dirty="0"/>
              <a:t>’ + </a:t>
            </a:r>
            <a:r>
              <a:rPr lang="en-US" sz="2000" i="1" dirty="0"/>
              <a:t>y</a:t>
            </a:r>
            <a:r>
              <a:rPr lang="en-US" sz="2000" dirty="0"/>
              <a:t>’)(</a:t>
            </a:r>
            <a:r>
              <a:rPr lang="en-US" sz="2000" i="1" dirty="0"/>
              <a:t>w</a:t>
            </a:r>
            <a:r>
              <a:rPr lang="en-US" sz="2000" dirty="0"/>
              <a:t> + </a:t>
            </a:r>
            <a:r>
              <a:rPr lang="en-US" sz="2000" i="1" dirty="0"/>
              <a:t>y</a:t>
            </a:r>
            <a:r>
              <a:rPr lang="en-US" sz="2000" dirty="0"/>
              <a:t>)(</a:t>
            </a:r>
            <a:r>
              <a:rPr lang="en-US" sz="2000" i="1" dirty="0"/>
              <a:t>x</a:t>
            </a:r>
            <a:r>
              <a:rPr lang="en-US" sz="2000" dirty="0"/>
              <a:t> + </a:t>
            </a:r>
            <a:r>
              <a:rPr lang="en-US" sz="2000" i="1" dirty="0"/>
              <a:t>y</a:t>
            </a:r>
            <a:r>
              <a:rPr lang="en-US" sz="2000" dirty="0"/>
              <a:t> + </a:t>
            </a:r>
            <a:r>
              <a:rPr lang="en-US" sz="2000" i="1" dirty="0"/>
              <a:t>z</a:t>
            </a:r>
            <a:r>
              <a:rPr lang="en-US" sz="2000" dirty="0"/>
              <a:t>’)	(garis </a:t>
            </a:r>
            <a:r>
              <a:rPr lang="en-US" sz="2000" dirty="0" err="1"/>
              <a:t>putus-putus</a:t>
            </a:r>
            <a:r>
              <a:rPr lang="en-US" sz="2000" dirty="0"/>
              <a:t>)</a:t>
            </a:r>
            <a:endParaRPr lang="id-ID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71682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73732" name="Rectangle 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graphicFrame>
        <p:nvGraphicFramePr>
          <p:cNvPr id="7475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9808024"/>
              </p:ext>
            </p:extLst>
          </p:nvPr>
        </p:nvGraphicFramePr>
        <p:xfrm>
          <a:off x="3658416" y="2113724"/>
          <a:ext cx="3484715" cy="30718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2010156" imgH="1766316" progId="Visio.Drawing.5">
                  <p:embed/>
                </p:oleObj>
              </mc:Choice>
              <mc:Fallback>
                <p:oleObj r:id="rId2" imgW="2010156" imgH="1766316" progId="Visio.Drawing.5">
                  <p:embed/>
                  <p:pic>
                    <p:nvPicPr>
                      <p:cNvPr id="7475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8416" y="2113724"/>
                        <a:ext cx="3484715" cy="307183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5130" y="785795"/>
            <a:ext cx="10558670" cy="5340369"/>
          </a:xfrm>
        </p:spPr>
        <p:txBody>
          <a:bodyPr>
            <a:normAutofit/>
          </a:bodyPr>
          <a:lstStyle/>
          <a:p>
            <a:r>
              <a:rPr lang="id-ID" dirty="0"/>
              <a:t>T</a:t>
            </a:r>
            <a:r>
              <a:rPr lang="en-US" dirty="0" err="1"/>
              <a:t>iga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menyederhanakan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Boolean:</a:t>
            </a:r>
            <a:endParaRPr lang="id-ID" dirty="0"/>
          </a:p>
          <a:p>
            <a:pPr marL="717550" indent="-358775">
              <a:buFont typeface="+mj-lt"/>
              <a:buAutoNum type="arabicPeriod"/>
            </a:pP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aljabar</a:t>
            </a:r>
            <a:r>
              <a:rPr lang="en-US" dirty="0"/>
              <a:t>,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hukum-hukum</a:t>
            </a:r>
            <a:r>
              <a:rPr lang="en-US" dirty="0"/>
              <a:t> </a:t>
            </a:r>
            <a:r>
              <a:rPr lang="en-US" dirty="0" err="1"/>
              <a:t>aljabar</a:t>
            </a:r>
            <a:r>
              <a:rPr lang="en-US" dirty="0"/>
              <a:t> Boolean.</a:t>
            </a:r>
            <a:endParaRPr lang="id-ID" dirty="0"/>
          </a:p>
          <a:p>
            <a:pPr marL="717550" indent="-358775">
              <a:buFont typeface="+mj-lt"/>
              <a:buAutoNum type="arabicPeriod"/>
            </a:pP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Peta</a:t>
            </a:r>
            <a:r>
              <a:rPr lang="en-US" dirty="0"/>
              <a:t> </a:t>
            </a:r>
            <a:r>
              <a:rPr lang="en-US" dirty="0" err="1"/>
              <a:t>Karnaugh</a:t>
            </a:r>
            <a:r>
              <a:rPr lang="en-US" dirty="0"/>
              <a:t>.</a:t>
            </a:r>
            <a:endParaRPr lang="id-ID" dirty="0"/>
          </a:p>
          <a:p>
            <a:pPr marL="717550" indent="-358775">
              <a:buFont typeface="+mj-lt"/>
              <a:buAutoNum type="arabicPeriod"/>
            </a:pP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Quine-McCluskey</a:t>
            </a:r>
            <a:r>
              <a:rPr lang="en-US" dirty="0"/>
              <a:t> (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tabulasi</a:t>
            </a:r>
            <a:r>
              <a:rPr lang="en-US" dirty="0"/>
              <a:t>)</a:t>
            </a:r>
            <a:endParaRPr lang="id-ID" dirty="0"/>
          </a:p>
          <a:p>
            <a:pPr marL="717550" indent="-358775">
              <a:buFont typeface="+mj-lt"/>
              <a:buAutoNum type="arabicPeriod"/>
            </a:pPr>
            <a:endParaRPr lang="id-ID" dirty="0"/>
          </a:p>
          <a:p>
            <a:pPr marL="358775" indent="-358775"/>
            <a:r>
              <a:rPr lang="id-ID" dirty="0"/>
              <a:t>Yang dibahas </a:t>
            </a:r>
            <a:r>
              <a:rPr lang="en-US" dirty="0"/>
              <a:t>di </a:t>
            </a:r>
            <a:r>
              <a:rPr lang="en-US" dirty="0" err="1"/>
              <a:t>sini</a:t>
            </a:r>
            <a:r>
              <a:rPr lang="en-US" dirty="0"/>
              <a:t> </a:t>
            </a:r>
            <a:r>
              <a:rPr lang="id-ID" dirty="0"/>
              <a:t>hanyalah </a:t>
            </a:r>
            <a:r>
              <a:rPr lang="id-ID" b="1" dirty="0"/>
              <a:t>Metode Peta Karnaugh</a:t>
            </a:r>
          </a:p>
          <a:p>
            <a:endParaRPr lang="id-ID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Contoh minimisasi </a:t>
            </a:r>
            <a:r>
              <a:rPr lang="en-US" dirty="0"/>
              <a:t>9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3670" y="1428737"/>
            <a:ext cx="9849678" cy="4697427"/>
          </a:xfrm>
        </p:spPr>
        <p:txBody>
          <a:bodyPr/>
          <a:lstStyle/>
          <a:p>
            <a:pPr>
              <a:buNone/>
            </a:pPr>
            <a:r>
              <a:rPr lang="en-US" sz="2400" dirty="0" err="1"/>
              <a:t>Sederhanakan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i="1" dirty="0"/>
              <a:t>F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dirty="0"/>
              <a:t>, </a:t>
            </a:r>
            <a:r>
              <a:rPr lang="en-US" sz="2400" i="1" dirty="0"/>
              <a:t>y</a:t>
            </a:r>
            <a:r>
              <a:rPr lang="en-US" sz="2400" dirty="0"/>
              <a:t>, </a:t>
            </a:r>
            <a:r>
              <a:rPr lang="en-US" sz="2400" i="1" dirty="0"/>
              <a:t>z</a:t>
            </a:r>
            <a:r>
              <a:rPr lang="en-US" sz="2400" dirty="0"/>
              <a:t>, </a:t>
            </a:r>
            <a:r>
              <a:rPr lang="en-US" sz="2400" i="1" dirty="0"/>
              <a:t>t</a:t>
            </a:r>
            <a:r>
              <a:rPr lang="en-US" sz="2400" dirty="0"/>
              <a:t>) = </a:t>
            </a:r>
            <a:r>
              <a:rPr lang="en-US" sz="2400" i="1" dirty="0" err="1"/>
              <a:t>xy</a:t>
            </a:r>
            <a:r>
              <a:rPr lang="en-US" sz="2400" dirty="0"/>
              <a:t>’ + </a:t>
            </a:r>
            <a:r>
              <a:rPr lang="en-US" sz="2400" i="1" dirty="0"/>
              <a:t>xyz</a:t>
            </a:r>
            <a:r>
              <a:rPr lang="en-US" sz="2400" dirty="0"/>
              <a:t> + </a:t>
            </a:r>
            <a:r>
              <a:rPr lang="en-US" sz="2400" i="1" dirty="0" err="1"/>
              <a:t>x</a:t>
            </a:r>
            <a:r>
              <a:rPr lang="en-US" sz="2400" dirty="0" err="1"/>
              <a:t>’</a:t>
            </a:r>
            <a:r>
              <a:rPr lang="en-US" sz="2400" i="1" dirty="0" err="1"/>
              <a:t>y</a:t>
            </a:r>
            <a:r>
              <a:rPr lang="en-US" sz="2400" dirty="0" err="1"/>
              <a:t>’</a:t>
            </a:r>
            <a:r>
              <a:rPr lang="en-US" sz="2400" i="1" dirty="0" err="1"/>
              <a:t>z</a:t>
            </a:r>
            <a:r>
              <a:rPr lang="en-US" sz="2400" dirty="0"/>
              <a:t>’ + </a:t>
            </a:r>
            <a:r>
              <a:rPr lang="en-US" sz="2400" i="1" dirty="0" err="1"/>
              <a:t>x</a:t>
            </a:r>
            <a:r>
              <a:rPr lang="en-US" sz="2400" dirty="0" err="1"/>
              <a:t>’</a:t>
            </a:r>
            <a:r>
              <a:rPr lang="en-US" sz="2400" i="1" dirty="0" err="1"/>
              <a:t>yzt</a:t>
            </a:r>
            <a:r>
              <a:rPr lang="en-US" sz="2400" dirty="0"/>
              <a:t>’</a:t>
            </a:r>
            <a:endParaRPr lang="id-ID" sz="2400" dirty="0"/>
          </a:p>
          <a:p>
            <a:pPr>
              <a:buNone/>
            </a:pPr>
            <a:r>
              <a:rPr lang="en-US" sz="2400" u="sng" dirty="0" err="1"/>
              <a:t>Penyelesaian</a:t>
            </a:r>
            <a:r>
              <a:rPr lang="en-US" sz="2400" dirty="0"/>
              <a:t>:</a:t>
            </a:r>
            <a:endParaRPr lang="id-ID" sz="2400" dirty="0"/>
          </a:p>
          <a:p>
            <a:pPr>
              <a:buNone/>
            </a:pPr>
            <a:endParaRPr lang="id-ID" sz="2400" dirty="0"/>
          </a:p>
          <a:p>
            <a:pPr>
              <a:buNone/>
            </a:pPr>
            <a:endParaRPr lang="id-ID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75778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graphicFrame>
        <p:nvGraphicFramePr>
          <p:cNvPr id="75777" name="Object 1"/>
          <p:cNvGraphicFramePr>
            <a:graphicFrameLocks noChangeAspect="1"/>
          </p:cNvGraphicFramePr>
          <p:nvPr/>
        </p:nvGraphicFramePr>
        <p:xfrm>
          <a:off x="2524100" y="2857496"/>
          <a:ext cx="3176534" cy="2845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2008632" imgH="1795272" progId="Visio.Drawing.5">
                  <p:embed/>
                </p:oleObj>
              </mc:Choice>
              <mc:Fallback>
                <p:oleObj r:id="rId2" imgW="2008632" imgH="1795272" progId="Visio.Drawing.5">
                  <p:embed/>
                  <p:pic>
                    <p:nvPicPr>
                      <p:cNvPr id="75777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4100" y="2857496"/>
                        <a:ext cx="3176534" cy="28453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graphicFrame>
        <p:nvGraphicFramePr>
          <p:cNvPr id="75779" name="Object 3"/>
          <p:cNvGraphicFramePr>
            <a:graphicFrameLocks noChangeAspect="1"/>
          </p:cNvGraphicFramePr>
          <p:nvPr/>
        </p:nvGraphicFramePr>
        <p:xfrm>
          <a:off x="6238876" y="2928934"/>
          <a:ext cx="3105096" cy="27813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2008632" imgH="1795272" progId="Visio.Drawing.5">
                  <p:embed/>
                </p:oleObj>
              </mc:Choice>
              <mc:Fallback>
                <p:oleObj r:id="rId4" imgW="2008632" imgH="1795272" progId="Visio.Drawing.5">
                  <p:embed/>
                  <p:pic>
                    <p:nvPicPr>
                      <p:cNvPr id="7577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8876" y="2928934"/>
                        <a:ext cx="3105096" cy="27813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666977" y="2357430"/>
            <a:ext cx="3256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/>
              <a:t>Pengelompokan yang berlebihan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67504" y="2357430"/>
            <a:ext cx="27915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/>
              <a:t>Pengelompokan yang benar</a:t>
            </a:r>
          </a:p>
        </p:txBody>
      </p:sp>
      <p:sp>
        <p:nvSpPr>
          <p:cNvPr id="75781" name="Rectangle 5"/>
          <p:cNvSpPr>
            <a:spLocks noChangeArrowheads="1"/>
          </p:cNvSpPr>
          <p:nvPr/>
        </p:nvSpPr>
        <p:spPr bwMode="auto">
          <a:xfrm>
            <a:off x="2705485" y="5718165"/>
            <a:ext cx="535781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Fungsi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minimasi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en-US" sz="2000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lang="en-US" sz="2000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000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000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z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000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= </a:t>
            </a:r>
            <a:r>
              <a:rPr lang="en-US" sz="2000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’</a:t>
            </a:r>
            <a:r>
              <a:rPr lang="en-US" sz="2000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z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’ + </a:t>
            </a:r>
            <a:r>
              <a:rPr lang="en-US" sz="2000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xz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+ </a:t>
            </a:r>
            <a:r>
              <a:rPr lang="en-US" sz="2000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yzt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’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Contoh minimisasi 1</a:t>
            </a:r>
            <a:r>
              <a:rPr lang="en-US" dirty="0"/>
              <a:t>0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3913" y="1500175"/>
            <a:ext cx="10359887" cy="4625989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err="1"/>
              <a:t>Minimasi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yang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dipetakan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peta</a:t>
            </a:r>
            <a:r>
              <a:rPr lang="en-US" sz="2400" dirty="0"/>
              <a:t> </a:t>
            </a:r>
            <a:r>
              <a:rPr lang="en-US" sz="2400" dirty="0" err="1"/>
              <a:t>Karnaugh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bawah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baku</a:t>
            </a:r>
            <a:r>
              <a:rPr lang="en-US" sz="2400" dirty="0"/>
              <a:t> SOP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baku</a:t>
            </a:r>
            <a:r>
              <a:rPr lang="en-US" sz="2400" dirty="0"/>
              <a:t> POS</a:t>
            </a:r>
            <a:r>
              <a:rPr lang="en-US" dirty="0"/>
              <a:t>.</a:t>
            </a:r>
            <a:endParaRPr lang="id-ID" dirty="0"/>
          </a:p>
          <a:p>
            <a:pPr>
              <a:buNone/>
            </a:pPr>
            <a:endParaRPr lang="id-ID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76802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graphicFrame>
        <p:nvGraphicFramePr>
          <p:cNvPr id="76801" name="Object 1"/>
          <p:cNvGraphicFramePr>
            <a:graphicFrameLocks noChangeAspect="1"/>
          </p:cNvGraphicFramePr>
          <p:nvPr/>
        </p:nvGraphicFramePr>
        <p:xfrm>
          <a:off x="4024298" y="2285992"/>
          <a:ext cx="3786214" cy="33712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2083308" imgH="1859280" progId="Visio.Drawing.5">
                  <p:embed/>
                </p:oleObj>
              </mc:Choice>
              <mc:Fallback>
                <p:oleObj r:id="rId2" imgW="2083308" imgH="1859280" progId="Visio.Drawing.5">
                  <p:embed/>
                  <p:pic>
                    <p:nvPicPr>
                      <p:cNvPr id="76801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4298" y="2285992"/>
                        <a:ext cx="3786214" cy="33712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381224" y="5357827"/>
            <a:ext cx="78581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000" dirty="0"/>
              <a:t>Penyelesaian:</a:t>
            </a:r>
          </a:p>
          <a:p>
            <a:r>
              <a:rPr lang="en-US" sz="2000" dirty="0"/>
              <a:t>SOP : </a:t>
            </a:r>
            <a:r>
              <a:rPr lang="en-US" sz="2000" i="1" dirty="0"/>
              <a:t>F</a:t>
            </a:r>
            <a:r>
              <a:rPr lang="en-US" sz="2000" dirty="0"/>
              <a:t>(</a:t>
            </a:r>
            <a:r>
              <a:rPr lang="en-US" sz="2000" i="1" dirty="0"/>
              <a:t>w</a:t>
            </a:r>
            <a:r>
              <a:rPr lang="en-US" sz="2000" dirty="0"/>
              <a:t>, </a:t>
            </a:r>
            <a:r>
              <a:rPr lang="en-US" sz="2000" i="1" dirty="0"/>
              <a:t>x</a:t>
            </a:r>
            <a:r>
              <a:rPr lang="en-US" sz="2000" dirty="0"/>
              <a:t>, </a:t>
            </a:r>
            <a:r>
              <a:rPr lang="en-US" sz="2000" i="1" dirty="0"/>
              <a:t>y</a:t>
            </a:r>
            <a:r>
              <a:rPr lang="en-US" sz="2000" dirty="0"/>
              <a:t>, </a:t>
            </a:r>
            <a:r>
              <a:rPr lang="en-US" sz="2000" i="1" dirty="0"/>
              <a:t>z</a:t>
            </a:r>
            <a:r>
              <a:rPr lang="en-US" sz="2000" dirty="0"/>
              <a:t>)  =  </a:t>
            </a:r>
            <a:r>
              <a:rPr lang="en-US" sz="2000" i="1" dirty="0" err="1"/>
              <a:t>yz</a:t>
            </a:r>
            <a:r>
              <a:rPr lang="en-US" sz="2000" dirty="0"/>
              <a:t> + </a:t>
            </a:r>
            <a:r>
              <a:rPr lang="en-US" sz="2000" i="1" dirty="0" err="1"/>
              <a:t>wz</a:t>
            </a:r>
            <a:r>
              <a:rPr lang="en-US" sz="2000" dirty="0"/>
              <a:t> + </a:t>
            </a:r>
            <a:r>
              <a:rPr lang="en-US" sz="2000" i="1" dirty="0" err="1"/>
              <a:t>xz</a:t>
            </a:r>
            <a:r>
              <a:rPr lang="en-US" sz="2000" dirty="0"/>
              <a:t> + </a:t>
            </a:r>
            <a:r>
              <a:rPr lang="en-US" sz="2000" i="1" dirty="0" err="1"/>
              <a:t>w</a:t>
            </a:r>
            <a:r>
              <a:rPr lang="en-US" sz="2000" dirty="0" err="1"/>
              <a:t>’</a:t>
            </a:r>
            <a:r>
              <a:rPr lang="en-US" sz="2000" i="1" dirty="0" err="1"/>
              <a:t>xy</a:t>
            </a:r>
            <a:r>
              <a:rPr lang="en-US" sz="2000" dirty="0"/>
              <a:t>’		(garis </a:t>
            </a:r>
            <a:r>
              <a:rPr lang="en-US" sz="2000" dirty="0" err="1"/>
              <a:t>penuh</a:t>
            </a:r>
            <a:r>
              <a:rPr lang="en-US" sz="2000" dirty="0"/>
              <a:t>)</a:t>
            </a:r>
            <a:endParaRPr lang="id-ID" sz="2000" dirty="0"/>
          </a:p>
          <a:p>
            <a:r>
              <a:rPr lang="en-US" sz="2000" dirty="0"/>
              <a:t>POS:  </a:t>
            </a:r>
            <a:r>
              <a:rPr lang="en-US" sz="2000" i="1" dirty="0"/>
              <a:t>F</a:t>
            </a:r>
            <a:r>
              <a:rPr lang="en-US" sz="2000" dirty="0"/>
              <a:t>(</a:t>
            </a:r>
            <a:r>
              <a:rPr lang="en-US" sz="2000" i="1" dirty="0"/>
              <a:t>w</a:t>
            </a:r>
            <a:r>
              <a:rPr lang="en-US" sz="2000" dirty="0"/>
              <a:t>, </a:t>
            </a:r>
            <a:r>
              <a:rPr lang="en-US" sz="2000" i="1" dirty="0"/>
              <a:t>x</a:t>
            </a:r>
            <a:r>
              <a:rPr lang="en-US" sz="2000" dirty="0"/>
              <a:t>, </a:t>
            </a:r>
            <a:r>
              <a:rPr lang="en-US" sz="2000" i="1" dirty="0"/>
              <a:t>y</a:t>
            </a:r>
            <a:r>
              <a:rPr lang="en-US" sz="2000" dirty="0"/>
              <a:t>, </a:t>
            </a:r>
            <a:r>
              <a:rPr lang="en-US" sz="2000" i="1" dirty="0"/>
              <a:t>z</a:t>
            </a:r>
            <a:r>
              <a:rPr lang="en-US" sz="2000" dirty="0"/>
              <a:t>) = (</a:t>
            </a:r>
            <a:r>
              <a:rPr lang="en-US" sz="2000" i="1" dirty="0"/>
              <a:t>y</a:t>
            </a:r>
            <a:r>
              <a:rPr lang="en-US" sz="2000" dirty="0"/>
              <a:t>’ + </a:t>
            </a:r>
            <a:r>
              <a:rPr lang="en-US" sz="2000" i="1" dirty="0"/>
              <a:t>z</a:t>
            </a:r>
            <a:r>
              <a:rPr lang="en-US" sz="2000" dirty="0"/>
              <a:t>)(</a:t>
            </a:r>
            <a:r>
              <a:rPr lang="en-US" sz="2000" i="1" dirty="0"/>
              <a:t>w</a:t>
            </a:r>
            <a:r>
              <a:rPr lang="en-US" sz="2000" dirty="0"/>
              <a:t>’ + </a:t>
            </a:r>
            <a:r>
              <a:rPr lang="en-US" sz="2000" i="1" dirty="0"/>
              <a:t>z</a:t>
            </a:r>
            <a:r>
              <a:rPr lang="en-US" sz="2000" dirty="0"/>
              <a:t>)(</a:t>
            </a:r>
            <a:r>
              <a:rPr lang="en-US" sz="2000" i="1" dirty="0"/>
              <a:t>x</a:t>
            </a:r>
            <a:r>
              <a:rPr lang="en-US" sz="2000" dirty="0"/>
              <a:t> + </a:t>
            </a:r>
            <a:r>
              <a:rPr lang="en-US" sz="2000" i="1" dirty="0"/>
              <a:t>z</a:t>
            </a:r>
            <a:r>
              <a:rPr lang="en-US" sz="2000" dirty="0"/>
              <a:t>)(</a:t>
            </a:r>
            <a:r>
              <a:rPr lang="en-US" sz="2000" i="1" dirty="0"/>
              <a:t>w</a:t>
            </a:r>
            <a:r>
              <a:rPr lang="en-US" sz="2000" dirty="0"/>
              <a:t> + </a:t>
            </a:r>
            <a:r>
              <a:rPr lang="en-US" sz="2000" i="1" dirty="0"/>
              <a:t>x</a:t>
            </a:r>
            <a:r>
              <a:rPr lang="en-US" sz="2000" dirty="0"/>
              <a:t> + </a:t>
            </a:r>
            <a:r>
              <a:rPr lang="en-US" sz="2000" i="1" dirty="0"/>
              <a:t>y</a:t>
            </a:r>
            <a:r>
              <a:rPr lang="en-US" sz="2000" dirty="0"/>
              <a:t>)	(garis </a:t>
            </a:r>
            <a:r>
              <a:rPr lang="en-US" sz="2000" dirty="0" err="1"/>
              <a:t>putus-putus</a:t>
            </a:r>
            <a:endParaRPr lang="id-ID" sz="20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Contoh minimisasi 1</a:t>
            </a:r>
            <a:r>
              <a:rPr lang="en-US" dirty="0"/>
              <a:t>1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4217" y="1428737"/>
            <a:ext cx="9266583" cy="469742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dirty="0"/>
              <a:t>Sederhanakan rangkaian logika berikuit: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32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5641" y="2362693"/>
            <a:ext cx="5972175" cy="3781425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571481"/>
            <a:ext cx="10744200" cy="55546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u="sng" dirty="0"/>
              <a:t>Penyelesaian</a:t>
            </a:r>
            <a:r>
              <a:rPr lang="id-ID" dirty="0"/>
              <a:t>: Fungsi yang berkoresponden dengan rangkaian logika tsb: 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, </a:t>
            </a:r>
            <a:r>
              <a:rPr lang="en-US" i="1" dirty="0"/>
              <a:t>y</a:t>
            </a:r>
            <a:r>
              <a:rPr lang="en-US" dirty="0"/>
              <a:t>, </a:t>
            </a:r>
            <a:r>
              <a:rPr lang="en-US" i="1" dirty="0"/>
              <a:t>z</a:t>
            </a:r>
            <a:r>
              <a:rPr lang="en-US" dirty="0"/>
              <a:t>)  = </a:t>
            </a:r>
            <a:r>
              <a:rPr lang="en-US" i="1" dirty="0" err="1"/>
              <a:t>x</a:t>
            </a:r>
            <a:r>
              <a:rPr lang="en-US" dirty="0" err="1"/>
              <a:t>’</a:t>
            </a:r>
            <a:r>
              <a:rPr lang="en-US" i="1" dirty="0" err="1"/>
              <a:t>yz</a:t>
            </a:r>
            <a:r>
              <a:rPr lang="en-US" dirty="0"/>
              <a:t> + </a:t>
            </a:r>
            <a:r>
              <a:rPr lang="en-US" i="1" dirty="0" err="1"/>
              <a:t>x</a:t>
            </a:r>
            <a:r>
              <a:rPr lang="en-US" dirty="0" err="1"/>
              <a:t>’</a:t>
            </a:r>
            <a:r>
              <a:rPr lang="en-US" i="1" dirty="0" err="1"/>
              <a:t>yz</a:t>
            </a:r>
            <a:r>
              <a:rPr lang="en-US" dirty="0"/>
              <a:t>’ + </a:t>
            </a:r>
            <a:r>
              <a:rPr lang="en-US" i="1" dirty="0" err="1"/>
              <a:t>xy</a:t>
            </a:r>
            <a:r>
              <a:rPr lang="en-US" dirty="0" err="1"/>
              <a:t>’</a:t>
            </a:r>
            <a:r>
              <a:rPr lang="en-US" i="1" dirty="0" err="1"/>
              <a:t>z</a:t>
            </a:r>
            <a:r>
              <a:rPr lang="en-US" dirty="0"/>
              <a:t>’ + </a:t>
            </a:r>
            <a:r>
              <a:rPr lang="en-US" i="1" dirty="0" err="1"/>
              <a:t>xy</a:t>
            </a:r>
            <a:r>
              <a:rPr lang="en-US" dirty="0" err="1"/>
              <a:t>’</a:t>
            </a:r>
            <a:r>
              <a:rPr lang="en-US" i="1" dirty="0" err="1"/>
              <a:t>z</a:t>
            </a:r>
            <a:endParaRPr lang="id-ID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84994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8" name="TextBox 7"/>
          <p:cNvSpPr txBox="1"/>
          <p:nvPr/>
        </p:nvSpPr>
        <p:spPr>
          <a:xfrm>
            <a:off x="5667373" y="2452506"/>
            <a:ext cx="419057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Fungsi</a:t>
            </a:r>
            <a:r>
              <a:rPr lang="en-US" sz="2400" dirty="0"/>
              <a:t> Boolean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minimisasi</a:t>
            </a:r>
            <a:r>
              <a:rPr lang="id-ID" sz="2400" dirty="0"/>
              <a:t>:</a:t>
            </a:r>
          </a:p>
          <a:p>
            <a:r>
              <a:rPr lang="id-ID" sz="2400" dirty="0"/>
              <a:t>  </a:t>
            </a:r>
            <a:r>
              <a:rPr lang="en-US" sz="2400" dirty="0"/>
              <a:t>  </a:t>
            </a:r>
            <a:r>
              <a:rPr lang="id-ID" sz="2400" dirty="0"/>
              <a:t>  </a:t>
            </a:r>
            <a:r>
              <a:rPr lang="en-US" sz="2400" i="1" dirty="0"/>
              <a:t>F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dirty="0"/>
              <a:t>, </a:t>
            </a:r>
            <a:r>
              <a:rPr lang="en-US" sz="2400" i="1" dirty="0"/>
              <a:t>y</a:t>
            </a:r>
            <a:r>
              <a:rPr lang="en-US" sz="2400" dirty="0"/>
              <a:t>, </a:t>
            </a:r>
            <a:r>
              <a:rPr lang="en-US" sz="2400" i="1" dirty="0"/>
              <a:t>z</a:t>
            </a:r>
            <a:r>
              <a:rPr lang="en-US" sz="2400" dirty="0"/>
              <a:t>)  =  </a:t>
            </a:r>
            <a:r>
              <a:rPr lang="en-US" sz="2400" i="1" dirty="0" err="1"/>
              <a:t>x</a:t>
            </a:r>
            <a:r>
              <a:rPr lang="en-US" sz="2400" dirty="0" err="1"/>
              <a:t>’</a:t>
            </a:r>
            <a:r>
              <a:rPr lang="en-US" sz="2400" i="1" dirty="0" err="1"/>
              <a:t>y</a:t>
            </a:r>
            <a:r>
              <a:rPr lang="en-US" sz="2400" dirty="0"/>
              <a:t> + </a:t>
            </a:r>
            <a:r>
              <a:rPr lang="en-US" sz="2400" i="1" dirty="0" err="1"/>
              <a:t>xy</a:t>
            </a:r>
            <a:r>
              <a:rPr lang="en-US" sz="2400" dirty="0"/>
              <a:t>’</a:t>
            </a:r>
            <a:endParaRPr lang="id-ID" sz="2400" dirty="0"/>
          </a:p>
        </p:txBody>
      </p:sp>
      <p:graphicFrame>
        <p:nvGraphicFramePr>
          <p:cNvPr id="849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769611"/>
              </p:ext>
            </p:extLst>
          </p:nvPr>
        </p:nvGraphicFramePr>
        <p:xfrm>
          <a:off x="6085005" y="3459113"/>
          <a:ext cx="5268795" cy="263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3472560" imgH="1738800" progId="">
                  <p:embed/>
                </p:oleObj>
              </mc:Choice>
              <mc:Fallback>
                <p:oleObj r:id="rId2" imgW="3472560" imgH="1738800" progId="">
                  <p:embed/>
                  <p:pic>
                    <p:nvPicPr>
                      <p:cNvPr id="8499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5005" y="3459113"/>
                        <a:ext cx="5268795" cy="26369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1420230" y="4377472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d-ID" sz="2000" dirty="0"/>
              <a:t>Rangkaian logika hasil penyederhanaan: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25C4D8-5B98-4342-BA9C-FCACB4A921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8483" y="1720850"/>
            <a:ext cx="4200233" cy="21272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11A6AFD-A53B-45FF-87CF-1B321695A633}"/>
              </a:ext>
            </a:extLst>
          </p:cNvPr>
          <p:cNvSpPr txBox="1"/>
          <p:nvPr/>
        </p:nvSpPr>
        <p:spPr>
          <a:xfrm>
            <a:off x="2032370" y="2498672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0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58687" y="487565"/>
            <a:ext cx="686540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en-US" altLang="en-US" sz="3600" b="1" dirty="0">
                <a:latin typeface="Chiltons Bold"/>
                <a:ea typeface="Times New Roman" panose="02020603050405020304" pitchFamily="18" charset="0"/>
                <a:cs typeface="Times New Roman" panose="02020603050405020304" pitchFamily="18" charset="0"/>
              </a:rPr>
              <a:t>Peta </a:t>
            </a:r>
            <a:r>
              <a:rPr lang="en-US" altLang="en-US" sz="3600" b="1" dirty="0" err="1">
                <a:latin typeface="Chiltons Bold"/>
                <a:ea typeface="Times New Roman" panose="02020603050405020304" pitchFamily="18" charset="0"/>
                <a:cs typeface="Times New Roman" panose="02020603050405020304" pitchFamily="18" charset="0"/>
              </a:rPr>
              <a:t>Karnaugh</a:t>
            </a:r>
            <a:r>
              <a:rPr lang="en-US" altLang="en-US" sz="3600" b="1" dirty="0">
                <a:latin typeface="Chiltons Bold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Chiltons Bold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altLang="en-US" sz="3600" b="1" dirty="0">
                <a:latin typeface="Chiltons Bold"/>
                <a:ea typeface="Times New Roman" panose="02020603050405020304" pitchFamily="18" charset="0"/>
                <a:cs typeface="Times New Roman" panose="02020603050405020304" pitchFamily="18" charset="0"/>
              </a:rPr>
              <a:t> Lima </a:t>
            </a:r>
            <a:r>
              <a:rPr lang="en-US" altLang="en-US" sz="3600" b="1" dirty="0" err="1">
                <a:latin typeface="Chiltons Bold"/>
                <a:ea typeface="Times New Roman" panose="02020603050405020304" pitchFamily="18" charset="0"/>
                <a:cs typeface="Times New Roman" panose="02020603050405020304" pitchFamily="18" charset="0"/>
              </a:rPr>
              <a:t>Peubah</a:t>
            </a:r>
            <a:r>
              <a:rPr lang="en-US" altLang="en-US" sz="3600" dirty="0"/>
              <a:t> </a:t>
            </a:r>
            <a:endParaRPr lang="en-US" altLang="en-US" sz="3600" dirty="0">
              <a:latin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7364" y="1412776"/>
            <a:ext cx="9424461" cy="395128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389068" y="5364064"/>
            <a:ext cx="782173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Dua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kotak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dianggap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bertetangga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jika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secara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fisik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berdekatan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merupakan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pencerminan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terhadap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garis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ganda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23796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3913" y="692697"/>
            <a:ext cx="10048461" cy="5544615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err="1"/>
              <a:t>Contoh</a:t>
            </a:r>
            <a:r>
              <a:rPr lang="en-US" sz="2400" dirty="0"/>
              <a:t>: </a:t>
            </a:r>
            <a:r>
              <a:rPr lang="en-US" sz="2400" dirty="0" err="1"/>
              <a:t>Carilah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dirty="0" err="1"/>
              <a:t>sederhana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 </a:t>
            </a:r>
          </a:p>
          <a:p>
            <a:pPr marL="0" indent="0">
              <a:buNone/>
            </a:pPr>
            <a:r>
              <a:rPr lang="en-US" sz="2400" i="1" dirty="0"/>
              <a:t>F</a:t>
            </a:r>
            <a:r>
              <a:rPr lang="en-US" sz="2400" dirty="0"/>
              <a:t>(</a:t>
            </a:r>
            <a:r>
              <a:rPr lang="en-US" sz="2400" i="1" dirty="0"/>
              <a:t>v</a:t>
            </a:r>
            <a:r>
              <a:rPr lang="en-US" sz="2400" dirty="0"/>
              <a:t>, </a:t>
            </a:r>
            <a:r>
              <a:rPr lang="en-US" sz="2400" i="1" dirty="0"/>
              <a:t>w</a:t>
            </a:r>
            <a:r>
              <a:rPr lang="en-US" sz="2400" dirty="0"/>
              <a:t>, </a:t>
            </a:r>
            <a:r>
              <a:rPr lang="en-US" sz="2400" i="1" dirty="0"/>
              <a:t>x</a:t>
            </a:r>
            <a:r>
              <a:rPr lang="en-US" sz="2400" dirty="0"/>
              <a:t>, </a:t>
            </a:r>
            <a:r>
              <a:rPr lang="en-US" sz="2400" i="1" dirty="0"/>
              <a:t>y</a:t>
            </a:r>
            <a:r>
              <a:rPr lang="en-US" sz="2400" dirty="0"/>
              <a:t>, </a:t>
            </a:r>
            <a:r>
              <a:rPr lang="en-US" sz="2400" i="1" dirty="0"/>
              <a:t>z</a:t>
            </a:r>
            <a:r>
              <a:rPr lang="en-US" sz="2400" dirty="0"/>
              <a:t>) = </a:t>
            </a:r>
            <a:r>
              <a:rPr lang="en-US" sz="2400" dirty="0">
                <a:sym typeface="Symbol" panose="05050102010706020507" pitchFamily="18" charset="2"/>
              </a:rPr>
              <a:t></a:t>
            </a:r>
            <a:r>
              <a:rPr lang="en-US" sz="2400" dirty="0"/>
              <a:t> (0, 2, 4, 6, 9, 11, 13, 15, 17, 21, 25, 27, 29, 31)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35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1D2CE9D-E9B8-471E-AA46-43CF95B098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300" y="1893912"/>
            <a:ext cx="8382000" cy="43434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217F6BC-F8F3-47C3-85F3-E66436894A47}"/>
              </a:ext>
            </a:extLst>
          </p:cNvPr>
          <p:cNvSpPr txBox="1"/>
          <p:nvPr/>
        </p:nvSpPr>
        <p:spPr>
          <a:xfrm>
            <a:off x="5128104" y="2489200"/>
            <a:ext cx="5741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011</a:t>
            </a:r>
          </a:p>
        </p:txBody>
      </p:sp>
    </p:spTree>
    <p:extLst>
      <p:ext uri="{BB962C8B-B14F-4D97-AF65-F5344CB8AC3E}">
        <p14:creationId xmlns:p14="http://schemas.microsoft.com/office/powerpoint/2010/main" val="273864822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/>
              <a:t>Keadaan </a:t>
            </a:r>
            <a:r>
              <a:rPr lang="id-ID" i="1" dirty="0"/>
              <a:t>don’t care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4156" y="1500175"/>
            <a:ext cx="10515599" cy="4625989"/>
          </a:xfrm>
        </p:spPr>
        <p:txBody>
          <a:bodyPr>
            <a:normAutofit/>
          </a:bodyPr>
          <a:lstStyle/>
          <a:p>
            <a:pPr marL="276225" indent="-276225"/>
            <a:r>
              <a:rPr lang="id-ID" sz="2400" dirty="0"/>
              <a:t> </a:t>
            </a:r>
            <a:r>
              <a:rPr lang="en-US" sz="2400" dirty="0" err="1"/>
              <a:t>Keadaan</a:t>
            </a:r>
            <a:r>
              <a:rPr lang="en-US" sz="2400" dirty="0"/>
              <a:t> </a:t>
            </a:r>
            <a:r>
              <a:rPr lang="en-US" sz="2400" i="1" dirty="0"/>
              <a:t>don’t care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kondisi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peubah</a:t>
            </a:r>
            <a:r>
              <a:rPr lang="en-US" sz="2400" dirty="0"/>
              <a:t> yang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diperhitungkan</a:t>
            </a:r>
            <a:r>
              <a:rPr lang="en-US" sz="2400" dirty="0"/>
              <a:t> oleh </a:t>
            </a:r>
            <a:r>
              <a:rPr lang="en-US" sz="2400" dirty="0" err="1"/>
              <a:t>fungsinya</a:t>
            </a:r>
            <a:r>
              <a:rPr lang="en-US" sz="2400" dirty="0"/>
              <a:t>. </a:t>
            </a:r>
            <a:endParaRPr lang="id-ID" sz="2400" dirty="0"/>
          </a:p>
          <a:p>
            <a:pPr marL="0" indent="0"/>
            <a:endParaRPr lang="id-ID" sz="2400" dirty="0"/>
          </a:p>
          <a:p>
            <a:pPr marL="276225" indent="-276225"/>
            <a:r>
              <a:rPr lang="id-ID" sz="2400" dirty="0"/>
              <a:t> </a:t>
            </a:r>
            <a:r>
              <a:rPr lang="en-US" sz="2400" dirty="0" err="1"/>
              <a:t>Artinya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1 </a:t>
            </a:r>
            <a:r>
              <a:rPr lang="en-US" sz="2400" dirty="0" err="1"/>
              <a:t>atau</a:t>
            </a:r>
            <a:r>
              <a:rPr lang="en-US" sz="2400" dirty="0"/>
              <a:t>  0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peubah</a:t>
            </a:r>
            <a:r>
              <a:rPr lang="en-US" sz="2400" dirty="0"/>
              <a:t> </a:t>
            </a:r>
            <a:r>
              <a:rPr lang="en-US" sz="2400" i="1" dirty="0"/>
              <a:t>don’t  care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berpengaruh</a:t>
            </a:r>
            <a:r>
              <a:rPr lang="en-US" sz="2400" dirty="0"/>
              <a:t> pada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id-ID" sz="2400" dirty="0"/>
              <a:t>.</a:t>
            </a:r>
          </a:p>
          <a:p>
            <a:pPr marL="276225" indent="-276225"/>
            <a:endParaRPr lang="id-ID" sz="2400" dirty="0"/>
          </a:p>
          <a:p>
            <a:pPr marL="276225" indent="-276225"/>
            <a:r>
              <a:rPr lang="en-US" sz="2400" dirty="0" err="1"/>
              <a:t>Contoh</a:t>
            </a:r>
            <a:r>
              <a:rPr lang="id-ID" sz="2400" dirty="0"/>
              <a:t>: </a:t>
            </a:r>
          </a:p>
          <a:p>
            <a:pPr marL="276225" indent="-276225">
              <a:buNone/>
            </a:pPr>
            <a:r>
              <a:rPr lang="id-ID" sz="2400" dirty="0"/>
              <a:t>	</a:t>
            </a:r>
            <a:r>
              <a:rPr lang="en-US" sz="2400" dirty="0"/>
              <a:t>-</a:t>
            </a:r>
            <a:r>
              <a:rPr lang="id-ID" sz="2400" dirty="0"/>
              <a:t> </a:t>
            </a:r>
            <a:r>
              <a:rPr lang="en-US" sz="2400" dirty="0"/>
              <a:t>P</a:t>
            </a:r>
            <a:r>
              <a:rPr lang="id-ID" sz="2400" dirty="0"/>
              <a:t>eraga digital angka desimal </a:t>
            </a:r>
            <a:r>
              <a:rPr lang="en-US" sz="2400" dirty="0"/>
              <a:t>0 </a:t>
            </a:r>
            <a:r>
              <a:rPr lang="en-US" sz="2400" dirty="0" err="1"/>
              <a:t>sampai</a:t>
            </a:r>
            <a:r>
              <a:rPr lang="en-US" sz="2400" dirty="0"/>
              <a:t> 9. </a:t>
            </a:r>
            <a:endParaRPr lang="id-ID" sz="2400" dirty="0"/>
          </a:p>
          <a:p>
            <a:pPr marL="276225" indent="-276225">
              <a:buNone/>
            </a:pPr>
            <a:r>
              <a:rPr lang="id-ID" sz="2400" dirty="0"/>
              <a:t>	- </a:t>
            </a:r>
            <a:r>
              <a:rPr lang="en-US" sz="2400" dirty="0" err="1"/>
              <a:t>Jumlah</a:t>
            </a:r>
            <a:r>
              <a:rPr lang="en-US" sz="2400" dirty="0"/>
              <a:t> bit yang </a:t>
            </a:r>
            <a:r>
              <a:rPr lang="en-US" sz="2400" dirty="0" err="1"/>
              <a:t>diperlukan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merepresentasikan</a:t>
            </a:r>
            <a:r>
              <a:rPr lang="en-US" sz="2400" dirty="0"/>
              <a:t> </a:t>
            </a:r>
            <a:r>
              <a:rPr lang="en-US" sz="2400" dirty="0" err="1"/>
              <a:t>angka</a:t>
            </a:r>
            <a:r>
              <a:rPr lang="en-US" sz="2400" dirty="0"/>
              <a:t> 0 </a:t>
            </a:r>
            <a:r>
              <a:rPr lang="en-US" sz="2400" dirty="0" err="1"/>
              <a:t>sampai</a:t>
            </a:r>
            <a:r>
              <a:rPr lang="en-US" sz="2400" dirty="0"/>
              <a:t> 9 </a:t>
            </a:r>
            <a:r>
              <a:rPr lang="id-ID" sz="2400" dirty="0"/>
              <a:t>=  4 bit.</a:t>
            </a:r>
          </a:p>
          <a:p>
            <a:pPr marL="276225" indent="-276225">
              <a:buNone/>
            </a:pPr>
            <a:r>
              <a:rPr lang="id-ID" sz="2400" dirty="0"/>
              <a:t>	- </a:t>
            </a:r>
            <a:r>
              <a:rPr lang="en-US" sz="2400" dirty="0" err="1"/>
              <a:t>Sehingga</a:t>
            </a:r>
            <a:r>
              <a:rPr lang="en-US" sz="2400" dirty="0"/>
              <a:t>, b</a:t>
            </a:r>
            <a:r>
              <a:rPr lang="id-ID" sz="2400" dirty="0"/>
              <a:t>it-bit untuk angka 10-15 tidak terpakai </a:t>
            </a:r>
          </a:p>
          <a:p>
            <a:pPr marL="276225" indent="-276225"/>
            <a:endParaRPr lang="id-ID" sz="2400" dirty="0"/>
          </a:p>
          <a:p>
            <a:pPr marL="276225" indent="-276225"/>
            <a:endParaRPr lang="id-ID" sz="2400" dirty="0"/>
          </a:p>
          <a:p>
            <a:pPr marL="276225" indent="-276225"/>
            <a:endParaRPr lang="id-ID" dirty="0"/>
          </a:p>
          <a:p>
            <a:pPr>
              <a:buNone/>
            </a:pPr>
            <a:endParaRPr lang="id-ID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76802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37</a:t>
            </a:fld>
            <a:endParaRPr lang="en-US"/>
          </a:p>
        </p:txBody>
      </p:sp>
      <p:pic>
        <p:nvPicPr>
          <p:cNvPr id="788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81356" y="857233"/>
            <a:ext cx="3929090" cy="4779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6881818" y="3786190"/>
          <a:ext cx="3143272" cy="185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98400" imgH="393480" progId="Equation.3">
                  <p:embed/>
                </p:oleObj>
              </mc:Choice>
              <mc:Fallback>
                <p:oleObj name="Equation" r:id="rId3" imgW="698400" imgH="393480" progId="Equation.3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1818" y="3786190"/>
                        <a:ext cx="3143272" cy="1857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4727" y="642919"/>
            <a:ext cx="9351818" cy="5340369"/>
          </a:xfrm>
        </p:spPr>
        <p:txBody>
          <a:bodyPr>
            <a:noAutofit/>
          </a:bodyPr>
          <a:lstStyle/>
          <a:p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menyederhanakan</a:t>
            </a:r>
            <a:r>
              <a:rPr lang="en-US" sz="2400" dirty="0"/>
              <a:t> </a:t>
            </a:r>
            <a:r>
              <a:rPr lang="en-US" sz="2400" dirty="0" err="1"/>
              <a:t>Peta</a:t>
            </a:r>
            <a:r>
              <a:rPr lang="en-US" sz="2400" dirty="0"/>
              <a:t> </a:t>
            </a:r>
            <a:r>
              <a:rPr lang="en-US" sz="2400" dirty="0" err="1"/>
              <a:t>Karnaugh</a:t>
            </a:r>
            <a:r>
              <a:rPr lang="en-US" sz="2400" dirty="0"/>
              <a:t> yang </a:t>
            </a:r>
            <a:r>
              <a:rPr lang="en-US" sz="2400" dirty="0" err="1"/>
              <a:t>mengandung</a:t>
            </a:r>
            <a:r>
              <a:rPr lang="en-US" sz="2400" dirty="0"/>
              <a:t> </a:t>
            </a:r>
            <a:r>
              <a:rPr lang="en-US" sz="2400" dirty="0" err="1"/>
              <a:t>keadaan</a:t>
            </a:r>
            <a:r>
              <a:rPr lang="en-US" sz="2400" dirty="0"/>
              <a:t> </a:t>
            </a:r>
            <a:r>
              <a:rPr lang="en-US" sz="2400" i="1" dirty="0"/>
              <a:t>don’t care</a:t>
            </a:r>
            <a:r>
              <a:rPr lang="en-US" sz="2400" dirty="0"/>
              <a:t>,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penting</a:t>
            </a:r>
            <a:r>
              <a:rPr lang="en-US" sz="2400" dirty="0"/>
              <a:t> </a:t>
            </a:r>
            <a:r>
              <a:rPr lang="id-ID" sz="2400" dirty="0"/>
              <a:t>sebagai </a:t>
            </a:r>
            <a:r>
              <a:rPr lang="en-US" sz="2400" dirty="0"/>
              <a:t> </a:t>
            </a:r>
            <a:r>
              <a:rPr lang="en-US" sz="2400" dirty="0" err="1"/>
              <a:t>pegangan</a:t>
            </a:r>
            <a:r>
              <a:rPr lang="en-US" sz="2400" dirty="0"/>
              <a:t>. </a:t>
            </a:r>
            <a:endParaRPr lang="id-ID" sz="2400" dirty="0"/>
          </a:p>
          <a:p>
            <a:endParaRPr lang="id-ID" sz="2400" dirty="0"/>
          </a:p>
          <a:p>
            <a:r>
              <a:rPr lang="en-US" sz="2400" dirty="0" err="1"/>
              <a:t>Pertama</a:t>
            </a:r>
            <a:r>
              <a:rPr lang="en-US" sz="2400" dirty="0"/>
              <a:t>,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anggap</a:t>
            </a:r>
            <a:r>
              <a:rPr lang="en-US" sz="2400" dirty="0"/>
              <a:t>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i="1" dirty="0"/>
              <a:t>don’t care</a:t>
            </a:r>
            <a:r>
              <a:rPr lang="en-US" sz="2400" dirty="0"/>
              <a:t> (</a:t>
            </a:r>
            <a:r>
              <a:rPr lang="en-US" sz="2400" i="1" dirty="0"/>
              <a:t>X</a:t>
            </a:r>
            <a:r>
              <a:rPr lang="en-US" sz="2400" dirty="0"/>
              <a:t>)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1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kemudian</a:t>
            </a:r>
            <a:r>
              <a:rPr lang="en-US" sz="2400" dirty="0"/>
              <a:t> </a:t>
            </a:r>
            <a:r>
              <a:rPr lang="en-US" sz="2400" dirty="0" err="1"/>
              <a:t>membentuk</a:t>
            </a:r>
            <a:r>
              <a:rPr lang="en-US" sz="2400" dirty="0"/>
              <a:t> </a:t>
            </a:r>
            <a:r>
              <a:rPr lang="en-US" sz="2400" dirty="0" err="1"/>
              <a:t>kelompok</a:t>
            </a:r>
            <a:r>
              <a:rPr lang="en-US" sz="2400" dirty="0"/>
              <a:t> </a:t>
            </a:r>
            <a:r>
              <a:rPr lang="en-US" sz="2400" dirty="0" err="1"/>
              <a:t>sebesar</a:t>
            </a:r>
            <a:r>
              <a:rPr lang="en-US" sz="2400" dirty="0"/>
              <a:t> </a:t>
            </a:r>
            <a:r>
              <a:rPr lang="en-US" sz="2400" dirty="0" err="1"/>
              <a:t>mungkin</a:t>
            </a:r>
            <a:r>
              <a:rPr lang="en-US" sz="2400" dirty="0"/>
              <a:t> yang </a:t>
            </a:r>
            <a:r>
              <a:rPr lang="en-US" sz="2400" dirty="0" err="1"/>
              <a:t>melibatkan</a:t>
            </a:r>
            <a:r>
              <a:rPr lang="en-US" sz="2400" dirty="0"/>
              <a:t> </a:t>
            </a:r>
            <a:r>
              <a:rPr lang="en-US" sz="2400" dirty="0" err="1"/>
              <a:t>angka</a:t>
            </a:r>
            <a:r>
              <a:rPr lang="en-US" sz="2400" dirty="0"/>
              <a:t> 1 </a:t>
            </a:r>
            <a:r>
              <a:rPr lang="en-US" sz="2400" dirty="0" err="1"/>
              <a:t>termasuk</a:t>
            </a:r>
            <a:r>
              <a:rPr lang="en-US" sz="2400" dirty="0"/>
              <a:t> </a:t>
            </a:r>
            <a:r>
              <a:rPr lang="en-US" sz="2400" dirty="0" err="1"/>
              <a:t>tanda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. </a:t>
            </a:r>
            <a:endParaRPr lang="id-ID" sz="2400" dirty="0"/>
          </a:p>
          <a:p>
            <a:endParaRPr lang="id-ID" sz="2400" dirty="0"/>
          </a:p>
          <a:p>
            <a:r>
              <a:rPr lang="en-US" sz="2400" dirty="0" err="1"/>
              <a:t>Kedua</a:t>
            </a:r>
            <a:r>
              <a:rPr lang="en-US" sz="2400" dirty="0"/>
              <a:t>,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 yang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termasuk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kelompok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anggap</a:t>
            </a:r>
            <a:r>
              <a:rPr lang="en-US" sz="2400" dirty="0"/>
              <a:t> </a:t>
            </a:r>
            <a:r>
              <a:rPr lang="en-US" sz="2400" dirty="0" err="1"/>
              <a:t>bernilai</a:t>
            </a:r>
            <a:r>
              <a:rPr lang="en-US" sz="2400" dirty="0"/>
              <a:t> 0. </a:t>
            </a:r>
            <a:endParaRPr lang="id-ID" sz="2400" dirty="0"/>
          </a:p>
          <a:p>
            <a:endParaRPr lang="id-ID" sz="2400" dirty="0"/>
          </a:p>
          <a:p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cara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, </a:t>
            </a:r>
            <a:r>
              <a:rPr lang="en-US" sz="2400" dirty="0" err="1"/>
              <a:t>keadaan-keadaan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dimanfaatkan</a:t>
            </a:r>
            <a:r>
              <a:rPr lang="en-US" sz="2400" dirty="0"/>
              <a:t> </a:t>
            </a:r>
            <a:r>
              <a:rPr lang="en-US" sz="2400" dirty="0" err="1"/>
              <a:t>semaksimal</a:t>
            </a:r>
            <a:r>
              <a:rPr lang="en-US" sz="2400" dirty="0"/>
              <a:t> </a:t>
            </a:r>
            <a:r>
              <a:rPr lang="en-US" sz="2400" dirty="0" err="1"/>
              <a:t>mungkin</a:t>
            </a:r>
            <a:r>
              <a:rPr lang="id-ID" sz="2400" dirty="0"/>
              <a:t>,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boleh</a:t>
            </a:r>
            <a:r>
              <a:rPr lang="en-US" sz="2400" dirty="0"/>
              <a:t> </a:t>
            </a:r>
            <a:r>
              <a:rPr lang="en-US" sz="2400" dirty="0" err="1"/>
              <a:t>melakukannya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bebas</a:t>
            </a:r>
            <a:r>
              <a:rPr lang="id-ID" sz="2400" dirty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3548" y="785795"/>
            <a:ext cx="10147852" cy="5340369"/>
          </a:xfrm>
        </p:spPr>
        <p:txBody>
          <a:bodyPr/>
          <a:lstStyle/>
          <a:p>
            <a:pPr marL="0" indent="0">
              <a:buNone/>
            </a:pPr>
            <a:r>
              <a:rPr lang="id-ID" sz="2400" b="1" dirty="0"/>
              <a:t>Contoh</a:t>
            </a:r>
            <a:r>
              <a:rPr lang="id-ID" sz="2400" dirty="0"/>
              <a:t>:  S</a:t>
            </a:r>
            <a:r>
              <a:rPr lang="en-US" sz="2400" dirty="0" err="1"/>
              <a:t>ebuah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Boolean, </a:t>
            </a:r>
            <a:r>
              <a:rPr lang="en-US" sz="2400" i="1" dirty="0"/>
              <a:t>F</a:t>
            </a:r>
            <a:r>
              <a:rPr lang="id-ID" sz="2400" dirty="0"/>
              <a:t>,</a:t>
            </a:r>
            <a:r>
              <a:rPr lang="en-US" sz="2400" dirty="0"/>
              <a:t> </a:t>
            </a:r>
            <a:r>
              <a:rPr lang="id-ID" sz="2400" dirty="0"/>
              <a:t> dinyatakan dengan tabel  berikut. </a:t>
            </a:r>
            <a:r>
              <a:rPr lang="en-US" sz="2400" dirty="0" err="1"/>
              <a:t>Minimisasi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i="1" dirty="0"/>
              <a:t>F</a:t>
            </a:r>
            <a:r>
              <a:rPr lang="en-US" sz="2400" dirty="0"/>
              <a:t> </a:t>
            </a:r>
            <a:r>
              <a:rPr lang="en-US" sz="2400" dirty="0" err="1"/>
              <a:t>sesederhana</a:t>
            </a:r>
            <a:r>
              <a:rPr lang="en-US" sz="2400" dirty="0"/>
              <a:t> </a:t>
            </a:r>
            <a:r>
              <a:rPr lang="en-US" sz="2400" dirty="0" err="1"/>
              <a:t>mungkin</a:t>
            </a:r>
            <a:r>
              <a:rPr lang="en-US" sz="2400" dirty="0"/>
              <a:t>.</a:t>
            </a:r>
            <a:endParaRPr lang="id-ID" sz="2400" dirty="0"/>
          </a:p>
          <a:p>
            <a:pPr>
              <a:buNone/>
            </a:pPr>
            <a:endParaRPr lang="id-ID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39</a:t>
            </a:fld>
            <a:endParaRPr lang="en-US"/>
          </a:p>
        </p:txBody>
      </p:sp>
      <p:pic>
        <p:nvPicPr>
          <p:cNvPr id="798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37279" y="1690713"/>
            <a:ext cx="4388603" cy="4550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latin typeface="+mn-lt"/>
              </a:rPr>
              <a:t>Peta Karnaugh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Peta</a:t>
            </a:r>
            <a:r>
              <a:rPr lang="en-US" dirty="0"/>
              <a:t> </a:t>
            </a:r>
            <a:r>
              <a:rPr lang="en-US" dirty="0" err="1"/>
              <a:t>Karnaugh</a:t>
            </a:r>
            <a:r>
              <a:rPr lang="en-US" dirty="0"/>
              <a:t> (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i="1" dirty="0"/>
              <a:t>K-map</a:t>
            </a:r>
            <a:r>
              <a:rPr lang="en-US" dirty="0"/>
              <a:t>)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grafis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menyederhanakan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Boolean. </a:t>
            </a:r>
            <a:endParaRPr lang="id-ID" dirty="0"/>
          </a:p>
          <a:p>
            <a:endParaRPr lang="id-ID" dirty="0"/>
          </a:p>
          <a:p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ditemukan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Maurice </a:t>
            </a:r>
            <a:r>
              <a:rPr lang="en-US" dirty="0" err="1"/>
              <a:t>Karnaugh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1953. </a:t>
            </a:r>
            <a:r>
              <a:rPr lang="en-US" dirty="0" err="1"/>
              <a:t>Peta</a:t>
            </a:r>
            <a:r>
              <a:rPr lang="en-US" dirty="0"/>
              <a:t> </a:t>
            </a:r>
            <a:r>
              <a:rPr lang="en-US" dirty="0" err="1"/>
              <a:t>Karnaugh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diagram/</a:t>
            </a:r>
            <a:r>
              <a:rPr lang="en-US" dirty="0" err="1"/>
              <a:t>peta</a:t>
            </a:r>
            <a:r>
              <a:rPr lang="en-US" dirty="0"/>
              <a:t> yang </a:t>
            </a:r>
            <a:r>
              <a:rPr lang="en-US" dirty="0" err="1"/>
              <a:t>terbentuk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kotak-kotak</a:t>
            </a:r>
            <a:r>
              <a:rPr lang="en-US" dirty="0"/>
              <a:t> (</a:t>
            </a:r>
            <a:r>
              <a:rPr lang="en-US" dirty="0" err="1"/>
              <a:t>berbentuk</a:t>
            </a:r>
            <a:r>
              <a:rPr lang="en-US" dirty="0"/>
              <a:t> </a:t>
            </a:r>
            <a:r>
              <a:rPr lang="en-US" dirty="0" err="1"/>
              <a:t>bujursangkar</a:t>
            </a:r>
            <a:r>
              <a:rPr lang="en-US" dirty="0"/>
              <a:t>) yang </a:t>
            </a:r>
            <a:r>
              <a:rPr lang="en-US" dirty="0" err="1"/>
              <a:t>bersisian</a:t>
            </a:r>
            <a:r>
              <a:rPr lang="en-US" dirty="0"/>
              <a:t>. </a:t>
            </a:r>
            <a:endParaRPr lang="id-ID" dirty="0"/>
          </a:p>
          <a:p>
            <a:endParaRPr lang="id-ID" dirty="0"/>
          </a:p>
          <a:p>
            <a:r>
              <a:rPr lang="en-US" dirty="0" err="1"/>
              <a:t>Tiap</a:t>
            </a:r>
            <a:r>
              <a:rPr lang="en-US" dirty="0"/>
              <a:t> </a:t>
            </a:r>
            <a:r>
              <a:rPr lang="en-US" dirty="0" err="1"/>
              <a:t>kotak</a:t>
            </a:r>
            <a:r>
              <a:rPr lang="en-US" dirty="0"/>
              <a:t> </a:t>
            </a:r>
            <a:r>
              <a:rPr lang="en-US" dirty="0" err="1"/>
              <a:t>merepresentasikan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i="1" dirty="0" err="1"/>
              <a:t>minterm</a:t>
            </a:r>
            <a:r>
              <a:rPr lang="en-US" dirty="0"/>
              <a:t>. </a:t>
            </a:r>
            <a:endParaRPr lang="id-ID" dirty="0"/>
          </a:p>
          <a:p>
            <a:endParaRPr lang="id-ID" dirty="0"/>
          </a:p>
          <a:p>
            <a:r>
              <a:rPr lang="en-US" dirty="0" err="1"/>
              <a:t>Tiap</a:t>
            </a:r>
            <a:r>
              <a:rPr lang="en-US" dirty="0"/>
              <a:t> </a:t>
            </a:r>
            <a:r>
              <a:rPr lang="en-US" dirty="0" err="1"/>
              <a:t>kotak</a:t>
            </a:r>
            <a:r>
              <a:rPr lang="en-US" dirty="0"/>
              <a:t> </a:t>
            </a:r>
            <a:r>
              <a:rPr lang="en-US" dirty="0" err="1"/>
              <a:t>dikatakan</a:t>
            </a:r>
            <a:r>
              <a:rPr lang="en-US" dirty="0"/>
              <a:t> </a:t>
            </a:r>
            <a:r>
              <a:rPr lang="en-US" dirty="0" err="1"/>
              <a:t>bertetangga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i="1" dirty="0" err="1"/>
              <a:t>minterm-minterm</a:t>
            </a:r>
            <a:r>
              <a:rPr lang="en-US" dirty="0"/>
              <a:t> yang </a:t>
            </a:r>
            <a:r>
              <a:rPr lang="en-US" dirty="0" err="1"/>
              <a:t>merepresentasikannya</a:t>
            </a:r>
            <a:r>
              <a:rPr lang="en-US" dirty="0"/>
              <a:t>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1 </a:t>
            </a:r>
            <a:r>
              <a:rPr lang="en-US" dirty="0" err="1"/>
              <a:t>buah</a:t>
            </a:r>
            <a:r>
              <a:rPr lang="en-US" dirty="0"/>
              <a:t> literal.</a:t>
            </a:r>
            <a:endParaRPr lang="id-ID" dirty="0"/>
          </a:p>
          <a:p>
            <a:endParaRPr lang="id-ID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9" y="785795"/>
            <a:ext cx="9680713" cy="534036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dirty="0"/>
              <a:t>Penyelesaian:</a:t>
            </a:r>
          </a:p>
          <a:p>
            <a:pPr>
              <a:buNone/>
            </a:pPr>
            <a:endParaRPr lang="id-ID" dirty="0"/>
          </a:p>
          <a:p>
            <a:pPr>
              <a:buNone/>
            </a:pPr>
            <a:endParaRPr lang="id-ID" dirty="0"/>
          </a:p>
          <a:p>
            <a:pPr>
              <a:buNone/>
            </a:pPr>
            <a:endParaRPr lang="id-ID" dirty="0"/>
          </a:p>
          <a:p>
            <a:pPr>
              <a:buNone/>
            </a:pPr>
            <a:endParaRPr lang="id-ID" dirty="0"/>
          </a:p>
          <a:p>
            <a:pPr>
              <a:buNone/>
            </a:pPr>
            <a:endParaRPr lang="id-ID" dirty="0"/>
          </a:p>
          <a:p>
            <a:pPr>
              <a:buNone/>
            </a:pPr>
            <a:endParaRPr lang="id-ID" dirty="0"/>
          </a:p>
          <a:p>
            <a:pPr>
              <a:buNone/>
            </a:pPr>
            <a:endParaRPr lang="id-ID" dirty="0"/>
          </a:p>
          <a:p>
            <a:pPr>
              <a:buNone/>
            </a:pPr>
            <a:endParaRPr lang="id-ID" dirty="0"/>
          </a:p>
          <a:p>
            <a:pPr>
              <a:buNone/>
            </a:pPr>
            <a:r>
              <a:rPr lang="en-US" dirty="0"/>
              <a:t>Hasil </a:t>
            </a:r>
            <a:r>
              <a:rPr lang="en-US" dirty="0" err="1"/>
              <a:t>penyederhanaan</a:t>
            </a:r>
            <a:r>
              <a:rPr lang="en-US" dirty="0"/>
              <a:t>: 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w</a:t>
            </a:r>
            <a:r>
              <a:rPr lang="en-US" dirty="0"/>
              <a:t>, </a:t>
            </a:r>
            <a:r>
              <a:rPr lang="en-US" i="1" dirty="0"/>
              <a:t>x</a:t>
            </a:r>
            <a:r>
              <a:rPr lang="en-US" dirty="0"/>
              <a:t>, </a:t>
            </a:r>
            <a:r>
              <a:rPr lang="en-US" i="1" dirty="0"/>
              <a:t>y</a:t>
            </a:r>
            <a:r>
              <a:rPr lang="en-US" dirty="0"/>
              <a:t>, </a:t>
            </a:r>
            <a:r>
              <a:rPr lang="en-US" i="1" dirty="0"/>
              <a:t>z</a:t>
            </a:r>
            <a:r>
              <a:rPr lang="en-US" dirty="0"/>
              <a:t>) = </a:t>
            </a:r>
            <a:r>
              <a:rPr lang="en-US" i="1" dirty="0" err="1"/>
              <a:t>xz</a:t>
            </a:r>
            <a:r>
              <a:rPr lang="en-US" dirty="0"/>
              <a:t> + </a:t>
            </a:r>
            <a:r>
              <a:rPr lang="en-US" i="1" dirty="0" err="1"/>
              <a:t>y</a:t>
            </a:r>
            <a:r>
              <a:rPr lang="en-US" dirty="0" err="1"/>
              <a:t>’</a:t>
            </a:r>
            <a:r>
              <a:rPr lang="en-US" i="1" dirty="0" err="1"/>
              <a:t>z</a:t>
            </a:r>
            <a:r>
              <a:rPr lang="en-US" dirty="0"/>
              <a:t>’ + </a:t>
            </a:r>
            <a:r>
              <a:rPr lang="en-US" i="1" dirty="0" err="1"/>
              <a:t>yz</a:t>
            </a:r>
            <a:r>
              <a:rPr lang="en-US" dirty="0"/>
              <a:t>  	</a:t>
            </a:r>
            <a:endParaRPr lang="id-ID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80898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C915F0B-913F-425B-8231-3965B7BA0F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6262" y="1212850"/>
            <a:ext cx="4562475" cy="38481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21AA1CF-935D-40DC-8B38-0A98A91AD7C5}"/>
              </a:ext>
            </a:extLst>
          </p:cNvPr>
          <p:cNvSpPr txBox="1"/>
          <p:nvPr/>
        </p:nvSpPr>
        <p:spPr>
          <a:xfrm>
            <a:off x="5226619" y="4368800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191" y="785795"/>
            <a:ext cx="10376452" cy="5340369"/>
          </a:xfrm>
        </p:spPr>
        <p:txBody>
          <a:bodyPr/>
          <a:lstStyle/>
          <a:p>
            <a:pPr marL="0" indent="0">
              <a:buNone/>
            </a:pPr>
            <a:r>
              <a:rPr lang="id-ID" sz="2400" b="1" dirty="0"/>
              <a:t>Contoh</a:t>
            </a:r>
            <a:r>
              <a:rPr lang="id-ID" sz="2400" dirty="0"/>
              <a:t>: </a:t>
            </a:r>
            <a:r>
              <a:rPr lang="en-US" sz="2400" dirty="0" err="1"/>
              <a:t>Minimisasi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Boolean </a:t>
            </a:r>
            <a:r>
              <a:rPr lang="en-US" sz="2400" dirty="0" err="1"/>
              <a:t>berikut</a:t>
            </a:r>
            <a:r>
              <a:rPr lang="en-US" sz="2400" dirty="0"/>
              <a:t> (</a:t>
            </a:r>
            <a:r>
              <a:rPr lang="id-ID" sz="2400" dirty="0"/>
              <a:t> dalam bentuk </a:t>
            </a:r>
            <a:r>
              <a:rPr lang="en-US" sz="2400" dirty="0" err="1"/>
              <a:t>baku</a:t>
            </a:r>
            <a:r>
              <a:rPr lang="en-US" sz="2400" dirty="0"/>
              <a:t> SOP dan 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baku</a:t>
            </a:r>
            <a:r>
              <a:rPr lang="en-US" sz="2400" dirty="0"/>
              <a:t> POS):</a:t>
            </a:r>
            <a:r>
              <a:rPr lang="id-ID" sz="2400" dirty="0"/>
              <a:t> </a:t>
            </a:r>
            <a:r>
              <a:rPr lang="en-US" sz="2400" dirty="0"/>
              <a:t> </a:t>
            </a:r>
            <a:r>
              <a:rPr lang="en-US" sz="2400" i="1" dirty="0"/>
              <a:t>F</a:t>
            </a:r>
            <a:r>
              <a:rPr lang="en-US" sz="2400" dirty="0"/>
              <a:t>(</a:t>
            </a:r>
            <a:r>
              <a:rPr lang="en-US" sz="2400" i="1" dirty="0"/>
              <a:t>w</a:t>
            </a:r>
            <a:r>
              <a:rPr lang="en-US" sz="2400" dirty="0"/>
              <a:t>, </a:t>
            </a:r>
            <a:r>
              <a:rPr lang="en-US" sz="2400" i="1" dirty="0"/>
              <a:t>x</a:t>
            </a:r>
            <a:r>
              <a:rPr lang="en-US" sz="2400" dirty="0"/>
              <a:t>, </a:t>
            </a:r>
            <a:r>
              <a:rPr lang="en-US" sz="2400" i="1" dirty="0"/>
              <a:t>y</a:t>
            </a:r>
            <a:r>
              <a:rPr lang="en-US" sz="2400" dirty="0"/>
              <a:t>, </a:t>
            </a:r>
            <a:r>
              <a:rPr lang="en-US" sz="2400" i="1" dirty="0"/>
              <a:t>z</a:t>
            </a:r>
            <a:r>
              <a:rPr lang="en-US" sz="2400" dirty="0"/>
              <a:t>) = </a:t>
            </a:r>
            <a:r>
              <a:rPr lang="en-US" sz="2400" dirty="0">
                <a:sym typeface="Symbol"/>
              </a:rPr>
              <a:t></a:t>
            </a:r>
            <a:r>
              <a:rPr lang="en-US" sz="2400" dirty="0"/>
              <a:t> (1, 3, 7, 11, 15)</a:t>
            </a:r>
            <a:endParaRPr lang="id-ID" sz="2400" dirty="0"/>
          </a:p>
          <a:p>
            <a:pPr>
              <a:buNone/>
            </a:pPr>
            <a:r>
              <a:rPr lang="en-US" sz="2400" dirty="0"/>
              <a:t> 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kondisi</a:t>
            </a:r>
            <a:r>
              <a:rPr lang="en-US" sz="2400" dirty="0"/>
              <a:t> </a:t>
            </a:r>
            <a:r>
              <a:rPr lang="en-US" sz="2400" i="1" dirty="0"/>
              <a:t>don’t care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i="1" dirty="0"/>
              <a:t>d</a:t>
            </a:r>
            <a:r>
              <a:rPr lang="en-US" sz="2400" dirty="0"/>
              <a:t>(</a:t>
            </a:r>
            <a:r>
              <a:rPr lang="en-US" sz="2400" i="1" dirty="0"/>
              <a:t>w</a:t>
            </a:r>
            <a:r>
              <a:rPr lang="en-US" sz="2400" dirty="0"/>
              <a:t>, </a:t>
            </a:r>
            <a:r>
              <a:rPr lang="en-US" sz="2400" i="1" dirty="0"/>
              <a:t>x</a:t>
            </a:r>
            <a:r>
              <a:rPr lang="en-US" sz="2400" dirty="0"/>
              <a:t>, </a:t>
            </a:r>
            <a:r>
              <a:rPr lang="en-US" sz="2400" i="1" dirty="0"/>
              <a:t>y</a:t>
            </a:r>
            <a:r>
              <a:rPr lang="en-US" sz="2400" dirty="0"/>
              <a:t>, </a:t>
            </a:r>
            <a:r>
              <a:rPr lang="en-US" sz="2400" i="1" dirty="0"/>
              <a:t>z</a:t>
            </a:r>
            <a:r>
              <a:rPr lang="en-US" sz="2400" dirty="0"/>
              <a:t>) = </a:t>
            </a:r>
            <a:r>
              <a:rPr lang="en-US" sz="2400" dirty="0">
                <a:sym typeface="Symbol"/>
              </a:rPr>
              <a:t></a:t>
            </a:r>
            <a:r>
              <a:rPr lang="en-US" sz="2400" dirty="0"/>
              <a:t> (0, 2, 5)</a:t>
            </a:r>
            <a:r>
              <a:rPr lang="id-ID" sz="2400" dirty="0"/>
              <a:t>.</a:t>
            </a:r>
          </a:p>
          <a:p>
            <a:pPr>
              <a:buNone/>
            </a:pPr>
            <a:r>
              <a:rPr lang="id-ID" sz="2400" u="sng" dirty="0"/>
              <a:t>Penyelesaian</a:t>
            </a:r>
            <a:r>
              <a:rPr lang="id-ID" sz="2400" dirty="0"/>
              <a:t>:</a:t>
            </a:r>
          </a:p>
          <a:p>
            <a:pPr>
              <a:buNone/>
            </a:pPr>
            <a:endParaRPr lang="id-ID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82946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graphicFrame>
        <p:nvGraphicFramePr>
          <p:cNvPr id="82945" name="Object 1"/>
          <p:cNvGraphicFramePr>
            <a:graphicFrameLocks noChangeAspect="1"/>
          </p:cNvGraphicFramePr>
          <p:nvPr/>
        </p:nvGraphicFramePr>
        <p:xfrm>
          <a:off x="4095736" y="2071679"/>
          <a:ext cx="3786214" cy="32252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2054352" imgH="1751076" progId="Visio.Drawing.5">
                  <p:embed/>
                </p:oleObj>
              </mc:Choice>
              <mc:Fallback>
                <p:oleObj r:id="rId2" imgW="2054352" imgH="1751076" progId="Visio.Drawing.5">
                  <p:embed/>
                  <p:pic>
                    <p:nvPicPr>
                      <p:cNvPr id="82945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5736" y="2071679"/>
                        <a:ext cx="3786214" cy="32252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242077" y="5340687"/>
            <a:ext cx="700204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Hasil</a:t>
            </a:r>
            <a:r>
              <a:rPr lang="en-US" sz="2000" dirty="0"/>
              <a:t> </a:t>
            </a:r>
            <a:r>
              <a:rPr lang="en-US" sz="2000" dirty="0" err="1"/>
              <a:t>penyederhanaan</a:t>
            </a:r>
            <a:r>
              <a:rPr lang="id-ID" sz="2000" dirty="0"/>
              <a:t>: </a:t>
            </a:r>
            <a:r>
              <a:rPr lang="en-US" sz="2000" dirty="0"/>
              <a:t> </a:t>
            </a:r>
            <a:endParaRPr lang="id-ID" sz="2000" dirty="0"/>
          </a:p>
          <a:p>
            <a:r>
              <a:rPr lang="id-ID" sz="2000" dirty="0"/>
              <a:t>  SOP: </a:t>
            </a:r>
            <a:r>
              <a:rPr lang="en-US" sz="2000" i="1" dirty="0"/>
              <a:t>F</a:t>
            </a:r>
            <a:r>
              <a:rPr lang="en-US" sz="2000" dirty="0"/>
              <a:t>(</a:t>
            </a:r>
            <a:r>
              <a:rPr lang="en-US" sz="2000" i="1" dirty="0"/>
              <a:t>w</a:t>
            </a:r>
            <a:r>
              <a:rPr lang="en-US" sz="2000" dirty="0"/>
              <a:t>, </a:t>
            </a:r>
            <a:r>
              <a:rPr lang="en-US" sz="2000" i="1" dirty="0"/>
              <a:t>x</a:t>
            </a:r>
            <a:r>
              <a:rPr lang="en-US" sz="2000" dirty="0"/>
              <a:t>, </a:t>
            </a:r>
            <a:r>
              <a:rPr lang="en-US" sz="2000" i="1" dirty="0"/>
              <a:t>y</a:t>
            </a:r>
            <a:r>
              <a:rPr lang="en-US" sz="2000" dirty="0"/>
              <a:t>, </a:t>
            </a:r>
            <a:r>
              <a:rPr lang="en-US" sz="2000" i="1" dirty="0"/>
              <a:t>z</a:t>
            </a:r>
            <a:r>
              <a:rPr lang="en-US" sz="2000" dirty="0"/>
              <a:t>) = </a:t>
            </a:r>
            <a:r>
              <a:rPr lang="en-US" sz="2000" i="1" dirty="0" err="1"/>
              <a:t>yz</a:t>
            </a:r>
            <a:r>
              <a:rPr lang="en-US" sz="2000" dirty="0"/>
              <a:t> + </a:t>
            </a:r>
            <a:r>
              <a:rPr lang="en-US" sz="2000" i="1" dirty="0" err="1"/>
              <a:t>w</a:t>
            </a:r>
            <a:r>
              <a:rPr lang="en-US" sz="2000" dirty="0" err="1"/>
              <a:t>’</a:t>
            </a:r>
            <a:r>
              <a:rPr lang="en-US" sz="2000" i="1" dirty="0" err="1"/>
              <a:t>z</a:t>
            </a:r>
            <a:r>
              <a:rPr lang="en-US" sz="2000" dirty="0"/>
              <a:t>	</a:t>
            </a:r>
            <a:r>
              <a:rPr lang="id-ID" sz="2000" dirty="0"/>
              <a:t>(</a:t>
            </a:r>
            <a:r>
              <a:rPr lang="en-US" sz="2000" dirty="0" err="1"/>
              <a:t>kelompok</a:t>
            </a:r>
            <a:r>
              <a:rPr lang="en-US" sz="2000" dirty="0"/>
              <a:t> </a:t>
            </a:r>
            <a:r>
              <a:rPr lang="en-US" sz="2000" dirty="0" err="1"/>
              <a:t>garis</a:t>
            </a:r>
            <a:r>
              <a:rPr lang="en-US" sz="2000" dirty="0"/>
              <a:t> </a:t>
            </a:r>
            <a:r>
              <a:rPr lang="en-US" sz="2000" dirty="0" err="1"/>
              <a:t>penuh</a:t>
            </a:r>
            <a:r>
              <a:rPr lang="en-US" sz="2000" dirty="0"/>
              <a:t>)</a:t>
            </a:r>
            <a:endParaRPr lang="id-ID" sz="2000" dirty="0"/>
          </a:p>
          <a:p>
            <a:r>
              <a:rPr lang="id-ID" sz="2000" dirty="0"/>
              <a:t>  POS: </a:t>
            </a:r>
            <a:r>
              <a:rPr lang="en-US" sz="2000" i="1" dirty="0"/>
              <a:t>F</a:t>
            </a:r>
            <a:r>
              <a:rPr lang="en-US" sz="2000" dirty="0"/>
              <a:t>(</a:t>
            </a:r>
            <a:r>
              <a:rPr lang="en-US" sz="2000" i="1" dirty="0"/>
              <a:t>w</a:t>
            </a:r>
            <a:r>
              <a:rPr lang="en-US" sz="2000" dirty="0"/>
              <a:t>, </a:t>
            </a:r>
            <a:r>
              <a:rPr lang="en-US" sz="2000" i="1" dirty="0"/>
              <a:t>x</a:t>
            </a:r>
            <a:r>
              <a:rPr lang="en-US" sz="2000" dirty="0"/>
              <a:t>, </a:t>
            </a:r>
            <a:r>
              <a:rPr lang="en-US" sz="2000" i="1" dirty="0"/>
              <a:t>y</a:t>
            </a:r>
            <a:r>
              <a:rPr lang="en-US" sz="2000" dirty="0"/>
              <a:t>, </a:t>
            </a:r>
            <a:r>
              <a:rPr lang="en-US" sz="2000" i="1" dirty="0"/>
              <a:t>z</a:t>
            </a:r>
            <a:r>
              <a:rPr lang="en-US" sz="2000" dirty="0"/>
              <a:t>) = </a:t>
            </a:r>
            <a:r>
              <a:rPr lang="en-US" sz="2000" i="1" dirty="0"/>
              <a:t>z</a:t>
            </a:r>
            <a:r>
              <a:rPr lang="en-US" sz="2000" dirty="0"/>
              <a:t> (</a:t>
            </a:r>
            <a:r>
              <a:rPr lang="en-US" sz="2000" i="1" dirty="0"/>
              <a:t>w</a:t>
            </a:r>
            <a:r>
              <a:rPr lang="en-US" sz="2000" dirty="0"/>
              <a:t>’ + </a:t>
            </a:r>
            <a:r>
              <a:rPr lang="en-US" sz="2000" i="1" dirty="0"/>
              <a:t>y</a:t>
            </a:r>
            <a:r>
              <a:rPr lang="en-US" sz="2000" dirty="0"/>
              <a:t>)	(</a:t>
            </a:r>
            <a:r>
              <a:rPr lang="en-US" sz="2000" dirty="0" err="1"/>
              <a:t>kelompok</a:t>
            </a:r>
            <a:r>
              <a:rPr lang="en-US" sz="2000" dirty="0"/>
              <a:t> garis </a:t>
            </a:r>
            <a:r>
              <a:rPr lang="en-US" sz="2000" dirty="0" err="1"/>
              <a:t>putus-putus</a:t>
            </a:r>
            <a:r>
              <a:rPr lang="id-ID" sz="2000" dirty="0"/>
              <a:t>)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613AF-B73F-28C0-023A-3D85B1313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Latihan (UTS 2022)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9407C5-489D-F663-4CA8-2A5699D9F3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370127" cy="4351338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err="1"/>
              <a:t>Diberikan</a:t>
            </a:r>
            <a:r>
              <a:rPr lang="en-US" sz="2400" dirty="0"/>
              <a:t> dua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Boolean F dan G. Maka, </a:t>
            </a:r>
            <a:r>
              <a:rPr lang="en-US" sz="2400" dirty="0" err="1"/>
              <a:t>fungsi</a:t>
            </a:r>
            <a:r>
              <a:rPr lang="en-US" sz="2400" dirty="0"/>
              <a:t> H = F + G </a:t>
            </a:r>
            <a:r>
              <a:rPr lang="en-US" sz="2400" dirty="0" err="1"/>
              <a:t>diperoleh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meng-OR-</a:t>
            </a:r>
            <a:r>
              <a:rPr lang="en-US" sz="2400" dirty="0" err="1"/>
              <a:t>kan</a:t>
            </a:r>
            <a:r>
              <a:rPr lang="en-US" sz="2400" dirty="0"/>
              <a:t>  F  dan G: </a:t>
            </a:r>
          </a:p>
          <a:p>
            <a:pPr marL="0" indent="0">
              <a:buNone/>
            </a:pPr>
            <a:r>
              <a:rPr lang="en-US" sz="2400" dirty="0"/>
              <a:t>	F = </a:t>
            </a:r>
            <a:r>
              <a:rPr lang="en-US" sz="2400" dirty="0" err="1"/>
              <a:t>wxy</a:t>
            </a:r>
            <a:r>
              <a:rPr lang="en-US" sz="2400" dirty="0"/>
              <a:t>’ + </a:t>
            </a:r>
            <a:r>
              <a:rPr lang="en-US" sz="2400" dirty="0" err="1"/>
              <a:t>y’z</a:t>
            </a:r>
            <a:r>
              <a:rPr lang="en-US" sz="2400" dirty="0"/>
              <a:t> + </a:t>
            </a:r>
            <a:r>
              <a:rPr lang="en-US" sz="2400" dirty="0" err="1"/>
              <a:t>w’yz</a:t>
            </a:r>
            <a:r>
              <a:rPr lang="en-US" sz="2400" dirty="0"/>
              <a:t>’ + </a:t>
            </a:r>
            <a:r>
              <a:rPr lang="en-US" sz="2400" dirty="0" err="1"/>
              <a:t>x’yz</a:t>
            </a:r>
            <a:r>
              <a:rPr lang="en-US" sz="2400" dirty="0"/>
              <a:t>’</a:t>
            </a:r>
          </a:p>
          <a:p>
            <a:pPr marL="0" indent="0">
              <a:buNone/>
            </a:pPr>
            <a:r>
              <a:rPr lang="en-US" sz="2400" dirty="0"/>
              <a:t>	G = (w + x + y’ + z’) (x’ + y’ + z) (w’ + y + z’ )</a:t>
            </a:r>
          </a:p>
          <a:p>
            <a:pPr marL="0" indent="0">
              <a:buNone/>
            </a:pP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mengunakan</a:t>
            </a:r>
            <a:r>
              <a:rPr lang="en-US" sz="2400" dirty="0"/>
              <a:t> </a:t>
            </a:r>
            <a:r>
              <a:rPr lang="en-US" sz="2400" dirty="0" err="1"/>
              <a:t>peta</a:t>
            </a:r>
            <a:r>
              <a:rPr lang="en-US" sz="2400" dirty="0"/>
              <a:t> Karnaugh, </a:t>
            </a:r>
            <a:r>
              <a:rPr lang="en-US" sz="2400" dirty="0" err="1"/>
              <a:t>temukan</a:t>
            </a:r>
            <a:r>
              <a:rPr lang="en-US" sz="2400" dirty="0"/>
              <a:t> </a:t>
            </a:r>
            <a:r>
              <a:rPr lang="en-US" sz="2400" dirty="0" err="1"/>
              <a:t>bentuk</a:t>
            </a:r>
            <a:r>
              <a:rPr lang="en-US" sz="2400" dirty="0"/>
              <a:t> yang paling </a:t>
            </a:r>
            <a:r>
              <a:rPr lang="en-US" sz="2400" dirty="0" err="1"/>
              <a:t>sederhana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H = F + G. </a:t>
            </a:r>
            <a:r>
              <a:rPr lang="en-US" sz="2400" dirty="0" err="1"/>
              <a:t>Gambarkan</a:t>
            </a:r>
            <a:r>
              <a:rPr lang="en-US" sz="2400" dirty="0"/>
              <a:t> juga </a:t>
            </a:r>
            <a:r>
              <a:rPr lang="en-US" sz="2400" dirty="0" err="1"/>
              <a:t>rangkaian</a:t>
            </a:r>
            <a:r>
              <a:rPr lang="en-US" sz="2400" dirty="0"/>
              <a:t> </a:t>
            </a:r>
            <a:r>
              <a:rPr lang="en-US" sz="2400" dirty="0" err="1"/>
              <a:t>logika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akhirnya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CC89F1-65AA-F5C6-96A4-C10C42566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D64-1C21-414B-8A9B-FC344E87DEDD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41027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311119-5706-BEFC-1509-735A8C66EB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81890"/>
            <a:ext cx="10515600" cy="5262563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 err="1"/>
              <a:t>Jawaban</a:t>
            </a:r>
            <a:r>
              <a:rPr lang="en-US" sz="2400" b="1" dirty="0"/>
              <a:t>: </a:t>
            </a:r>
          </a:p>
          <a:p>
            <a:pPr marL="0" indent="0">
              <a:buNone/>
            </a:pPr>
            <a:endParaRPr lang="en-US" sz="2400" b="1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7964AC1-A02E-113A-9056-74CCC5F046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170708"/>
            <a:ext cx="5187810" cy="526256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179BC99-24D3-642A-A545-0225CA8E21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70567" y="171090"/>
            <a:ext cx="3939887" cy="3520063"/>
          </a:xfrm>
          <a:prstGeom prst="rect">
            <a:avLst/>
          </a:prstGeom>
        </p:spPr>
      </p:pic>
      <p:pic>
        <p:nvPicPr>
          <p:cNvPr id="10" name="Picture 9" descr="A picture containing antenna&#10;&#10;Description automatically generated">
            <a:extLst>
              <a:ext uri="{FF2B5EF4-FFF2-40B4-BE49-F238E27FC236}">
                <a16:creationId xmlns:a16="http://schemas.microsoft.com/office/drawing/2014/main" id="{832895C6-364B-E618-76B9-0CAB4FB090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11305" y="3811754"/>
            <a:ext cx="4142495" cy="2938693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303B66-2AA9-0C0F-15AC-ADCA5D595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D64-1C21-414B-8A9B-FC344E87DEDD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13479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4D57A-6115-876B-7759-83444063A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err="1"/>
              <a:t>Bersambung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Bagian 3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1D90BF-1CF3-D94A-C915-4EE01C1357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9381A2-D18F-B4EC-5E0E-F9F568311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D64-1C21-414B-8A9B-FC344E87DEDD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083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767B188-E793-08D7-E6FD-F2D522DB5AFD}"/>
              </a:ext>
            </a:extLst>
          </p:cNvPr>
          <p:cNvSpPr txBox="1"/>
          <p:nvPr/>
        </p:nvSpPr>
        <p:spPr>
          <a:xfrm>
            <a:off x="2299855" y="5082615"/>
            <a:ext cx="671945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Maurice Karnaugh</a:t>
            </a:r>
            <a:r>
              <a:rPr lang="en-US" dirty="0"/>
              <a:t> (</a:t>
            </a:r>
            <a:r>
              <a:rPr lang="en-US" dirty="0">
                <a:hlinkClick r:id="rId2" tooltip="Help:IPA/English"/>
              </a:rPr>
              <a:t>/</a:t>
            </a:r>
            <a:r>
              <a:rPr lang="en-US" dirty="0">
                <a:effectLst/>
                <a:hlinkClick r:id="rId2" tooltip="Help:IPA/English"/>
              </a:rPr>
              <a:t>ˈ</a:t>
            </a:r>
            <a:r>
              <a:rPr lang="en-US" dirty="0" err="1">
                <a:effectLst/>
                <a:hlinkClick r:id="rId2" tooltip="Help:IPA/English"/>
              </a:rPr>
              <a:t>kɑːrnɔ</a:t>
            </a:r>
            <a:r>
              <a:rPr lang="en-US" dirty="0">
                <a:effectLst/>
                <a:hlinkClick r:id="rId2" tooltip="Help:IPA/English"/>
              </a:rPr>
              <a:t>ː</a:t>
            </a:r>
            <a:r>
              <a:rPr lang="en-US" dirty="0">
                <a:hlinkClick r:id="rId2" tooltip="Help:IPA/English"/>
              </a:rPr>
              <a:t>/</a:t>
            </a:r>
            <a:r>
              <a:rPr lang="en-US" dirty="0"/>
              <a:t>; October 4, 1924 – November 8, 2022) was an American physicist, mathematician, computer scientist, and inventor known for the </a:t>
            </a:r>
            <a:r>
              <a:rPr lang="en-US" dirty="0">
                <a:hlinkClick r:id="rId3" tooltip="Karnaugh map"/>
              </a:rPr>
              <a:t>Karnaugh map</a:t>
            </a:r>
            <a:r>
              <a:rPr lang="en-US" dirty="0"/>
              <a:t> used in </a:t>
            </a:r>
            <a:r>
              <a:rPr lang="en-US" dirty="0">
                <a:hlinkClick r:id="rId4" tooltip="Boolean algebra"/>
              </a:rPr>
              <a:t>Boolean algebra</a:t>
            </a:r>
            <a:r>
              <a:rPr lang="en-US" dirty="0"/>
              <a:t>. </a:t>
            </a:r>
          </a:p>
          <a:p>
            <a:r>
              <a:rPr lang="en-US" dirty="0"/>
              <a:t>(</a:t>
            </a:r>
            <a:r>
              <a:rPr lang="en-US" dirty="0" err="1"/>
              <a:t>Sumber</a:t>
            </a:r>
            <a:r>
              <a:rPr lang="en-US" dirty="0"/>
              <a:t>: Wikipedia)</a:t>
            </a:r>
          </a:p>
        </p:txBody>
      </p:sp>
      <p:pic>
        <p:nvPicPr>
          <p:cNvPr id="7" name="Picture 6" descr="A person wearing glasses and a suit&#10;&#10;Description automatically generated">
            <a:extLst>
              <a:ext uri="{FF2B5EF4-FFF2-40B4-BE49-F238E27FC236}">
                <a16:creationId xmlns:a16="http://schemas.microsoft.com/office/drawing/2014/main" id="{317EBBA6-D7FC-2A78-A4C1-3E8FBEB94FD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7070" y="779484"/>
            <a:ext cx="4170218" cy="4170218"/>
          </a:xfrm>
          <a:prstGeom prst="rect">
            <a:avLst/>
          </a:prstGeom>
        </p:spPr>
      </p:pic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C37CD1-3169-36A6-12C2-6441B0373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C5D64-1C21-414B-8A9B-FC344E87DED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086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2939" y="607851"/>
            <a:ext cx="9057861" cy="5268931"/>
          </a:xfrm>
        </p:spPr>
        <p:txBody>
          <a:bodyPr/>
          <a:lstStyle/>
          <a:p>
            <a:pPr>
              <a:buNone/>
            </a:pPr>
            <a:r>
              <a:rPr lang="id-ID" b="1" dirty="0"/>
              <a:t>Peta Karnaugh dengan dua peubah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3581" y="1159267"/>
            <a:ext cx="10133467" cy="2802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15640C5-D137-98D8-30B1-0EFE48B5F0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5351" y="4239727"/>
            <a:ext cx="3209925" cy="22288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EAB9971-6C3A-AD6E-D722-EEE926496831}"/>
              </a:ext>
            </a:extLst>
          </p:cNvPr>
          <p:cNvSpPr txBox="1"/>
          <p:nvPr/>
        </p:nvSpPr>
        <p:spPr>
          <a:xfrm>
            <a:off x="4988410" y="6346703"/>
            <a:ext cx="13869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Penyajian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1721" y="785795"/>
            <a:ext cx="9316279" cy="5340369"/>
          </a:xfrm>
        </p:spPr>
        <p:txBody>
          <a:bodyPr/>
          <a:lstStyle/>
          <a:p>
            <a:pPr>
              <a:buNone/>
            </a:pPr>
            <a:r>
              <a:rPr lang="id-ID" b="1" dirty="0"/>
              <a:t>Peta Karnaugh dengan tiga peubah</a:t>
            </a:r>
          </a:p>
          <a:p>
            <a:pPr>
              <a:buNone/>
            </a:pPr>
            <a:endParaRPr lang="id-ID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4608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0351657"/>
              </p:ext>
            </p:extLst>
          </p:nvPr>
        </p:nvGraphicFramePr>
        <p:xfrm>
          <a:off x="1444762" y="1928802"/>
          <a:ext cx="9223239" cy="21859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735681" imgH="1122432" progId="Word.Document.12">
                  <p:embed/>
                </p:oleObj>
              </mc:Choice>
              <mc:Fallback>
                <p:oleObj name="Document" r:id="rId2" imgW="4735681" imgH="1122432" progId="Word.Document.12">
                  <p:embed/>
                  <p:pic>
                    <p:nvPicPr>
                      <p:cNvPr id="4608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4762" y="1928802"/>
                        <a:ext cx="9223239" cy="21859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9204" y="758815"/>
            <a:ext cx="8229600" cy="5340369"/>
          </a:xfrm>
        </p:spPr>
        <p:txBody>
          <a:bodyPr/>
          <a:lstStyle/>
          <a:p>
            <a:pPr>
              <a:buNone/>
            </a:pPr>
            <a:r>
              <a:rPr lang="id-ID" b="1" dirty="0"/>
              <a:t>Peta Karnaugh dengan empat peubah</a:t>
            </a:r>
          </a:p>
          <a:p>
            <a:pPr>
              <a:buNone/>
            </a:pPr>
            <a:endParaRPr lang="id-ID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471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9700600"/>
              </p:ext>
            </p:extLst>
          </p:nvPr>
        </p:nvGraphicFramePr>
        <p:xfrm>
          <a:off x="1149928" y="1642325"/>
          <a:ext cx="8608152" cy="32147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735681" imgH="1767731" progId="Word.Document.12">
                  <p:embed/>
                </p:oleObj>
              </mc:Choice>
              <mc:Fallback>
                <p:oleObj name="Document" r:id="rId2" imgW="4735681" imgH="1767731" progId="Word.Document.12">
                  <p:embed/>
                  <p:pic>
                    <p:nvPicPr>
                      <p:cNvPr id="4710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9928" y="1642325"/>
                        <a:ext cx="8608152" cy="32147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1235" y="785795"/>
            <a:ext cx="9922565" cy="5340369"/>
          </a:xfrm>
        </p:spPr>
        <p:txBody>
          <a:bodyPr/>
          <a:lstStyle/>
          <a:p>
            <a:pPr>
              <a:buNone/>
            </a:pPr>
            <a:r>
              <a:rPr lang="id-ID" b="1" dirty="0"/>
              <a:t>Cara mengisi peta Karnaugh</a:t>
            </a:r>
          </a:p>
          <a:p>
            <a:r>
              <a:rPr lang="id-ID" dirty="0"/>
              <a:t>Kotak yang menyatakan </a:t>
            </a:r>
            <a:r>
              <a:rPr lang="id-ID" i="1" dirty="0"/>
              <a:t>minterm</a:t>
            </a:r>
            <a:r>
              <a:rPr lang="id-ID" dirty="0"/>
              <a:t> diisi “1”</a:t>
            </a:r>
          </a:p>
          <a:p>
            <a:r>
              <a:rPr lang="id-ID" dirty="0"/>
              <a:t>Sisanya diisi “0”</a:t>
            </a:r>
          </a:p>
          <a:p>
            <a:endParaRPr lang="id-ID" dirty="0"/>
          </a:p>
          <a:p>
            <a:r>
              <a:rPr lang="id-ID" dirty="0"/>
              <a:t>Contoh: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, </a:t>
            </a:r>
            <a:r>
              <a:rPr lang="en-US" i="1" dirty="0"/>
              <a:t>y, z</a:t>
            </a:r>
            <a:r>
              <a:rPr lang="en-US" dirty="0"/>
              <a:t>) = </a:t>
            </a:r>
            <a:r>
              <a:rPr lang="en-US" i="1" dirty="0" err="1"/>
              <a:t>x</a:t>
            </a:r>
            <a:r>
              <a:rPr lang="en-US" dirty="0" err="1"/>
              <a:t>’</a:t>
            </a:r>
            <a:r>
              <a:rPr lang="en-US" i="1" dirty="0" err="1"/>
              <a:t>yz</a:t>
            </a:r>
            <a:r>
              <a:rPr lang="en-US" dirty="0"/>
              <a:t>’ + </a:t>
            </a:r>
            <a:r>
              <a:rPr lang="en-US" i="1" dirty="0"/>
              <a:t>xyz</a:t>
            </a:r>
            <a:r>
              <a:rPr lang="en-US" dirty="0"/>
              <a:t>’ + </a:t>
            </a:r>
            <a:r>
              <a:rPr lang="en-US" i="1" dirty="0"/>
              <a:t>xyz</a:t>
            </a:r>
            <a:endParaRPr lang="id-ID" dirty="0"/>
          </a:p>
          <a:p>
            <a:endParaRPr lang="id-ID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4813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7885" y="3543923"/>
            <a:ext cx="4218379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1845</Words>
  <Application>Microsoft Office PowerPoint</Application>
  <PresentationFormat>Widescreen</PresentationFormat>
  <Paragraphs>248</Paragraphs>
  <Slides>44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44</vt:i4>
      </vt:variant>
    </vt:vector>
  </HeadingPairs>
  <TitlesOfParts>
    <vt:vector size="55" baseType="lpstr">
      <vt:lpstr>Arial</vt:lpstr>
      <vt:lpstr>Calibri</vt:lpstr>
      <vt:lpstr>Calibri Light</vt:lpstr>
      <vt:lpstr>Chiltons Bold</vt:lpstr>
      <vt:lpstr>Symbol</vt:lpstr>
      <vt:lpstr>Times New Roman</vt:lpstr>
      <vt:lpstr>Wingdings</vt:lpstr>
      <vt:lpstr>Office Theme</vt:lpstr>
      <vt:lpstr>Document</vt:lpstr>
      <vt:lpstr>Visio.Drawing.5</vt:lpstr>
      <vt:lpstr>Equation</vt:lpstr>
      <vt:lpstr>Aljabar Boolean (Bag.2)</vt:lpstr>
      <vt:lpstr>Penyederhanaan Fungsi Boolean</vt:lpstr>
      <vt:lpstr>PowerPoint Presentation</vt:lpstr>
      <vt:lpstr>Peta Karnaugh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Teknik Minimisasi Fungsi Boolean dengan Peta Karnaugh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Tips menyederhanakan dengan Peta Karnaugh</vt:lpstr>
      <vt:lpstr>Contoh minimisasi 1:</vt:lpstr>
      <vt:lpstr>Contoh minimisasi 2:</vt:lpstr>
      <vt:lpstr>Contoh minimisasi 3:</vt:lpstr>
      <vt:lpstr>Contoh minimisasi 4:</vt:lpstr>
      <vt:lpstr>PowerPoint Presentation</vt:lpstr>
      <vt:lpstr>Contoh minimisasi 5:</vt:lpstr>
      <vt:lpstr>Contoh minimisasi 6</vt:lpstr>
      <vt:lpstr>Contoh minimisasi 7</vt:lpstr>
      <vt:lpstr>Contoh minimisasi 8</vt:lpstr>
      <vt:lpstr>Contoh minimisasi 9</vt:lpstr>
      <vt:lpstr>Contoh minimisasi 10</vt:lpstr>
      <vt:lpstr>Contoh minimisasi 11</vt:lpstr>
      <vt:lpstr>PowerPoint Presentation</vt:lpstr>
      <vt:lpstr>Peta Karnaugh untuk Lima Peubah </vt:lpstr>
      <vt:lpstr>PowerPoint Presentation</vt:lpstr>
      <vt:lpstr>Keadaan don’t care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Latihan (UTS 2022)</vt:lpstr>
      <vt:lpstr>PowerPoint Presentation</vt:lpstr>
      <vt:lpstr>Bersambung ke Bagian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Rinaldi Munir</dc:creator>
  <cp:lastModifiedBy>Dr. Ir. Rinaldi, M.T.</cp:lastModifiedBy>
  <cp:revision>10</cp:revision>
  <dcterms:created xsi:type="dcterms:W3CDTF">2020-07-25T09:38:49Z</dcterms:created>
  <dcterms:modified xsi:type="dcterms:W3CDTF">2026-03-07T10:35:44Z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2024-10-10T09:35:59Z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fc15523e-66e1-4dc0-8ace-796d45a96e1c</vt:lpwstr>
  </property>
  <property fmtid="{D5CDD505-2E9C-101B-9397-08002B2CF9AE}" pid="8" name="MSIP_Label_38b525e5-f3da-4501-8f1e-526b6769fc56_ContentBits">
    <vt:lpwstr>0</vt:lpwstr>
  </property>
</Properties>
</file>