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0"/>
  </p:notesMasterIdLst>
  <p:sldIdLst>
    <p:sldId id="257" r:id="rId2"/>
    <p:sldId id="258" r:id="rId3"/>
    <p:sldId id="336" r:id="rId4"/>
    <p:sldId id="347" r:id="rId5"/>
    <p:sldId id="348" r:id="rId6"/>
    <p:sldId id="260" r:id="rId7"/>
    <p:sldId id="263" r:id="rId8"/>
    <p:sldId id="264" r:id="rId9"/>
    <p:sldId id="265" r:id="rId10"/>
    <p:sldId id="266" r:id="rId11"/>
    <p:sldId id="337" r:id="rId12"/>
    <p:sldId id="341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338" r:id="rId27"/>
    <p:sldId id="339" r:id="rId28"/>
    <p:sldId id="280" r:id="rId29"/>
    <p:sldId id="281" r:id="rId30"/>
    <p:sldId id="282" r:id="rId31"/>
    <p:sldId id="340" r:id="rId32"/>
    <p:sldId id="283" r:id="rId33"/>
    <p:sldId id="335" r:id="rId34"/>
    <p:sldId id="342" r:id="rId35"/>
    <p:sldId id="343" r:id="rId36"/>
    <p:sldId id="344" r:id="rId37"/>
    <p:sldId id="345" r:id="rId38"/>
    <p:sldId id="346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E2237-4226-405F-B90F-248A0257DD00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20CDF-6AEC-49C7-A787-07924CE0B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52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B9429-CC67-4DE4-979E-AC4EF4E658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71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DAB96-1A25-46A0-A3F9-398340997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8C27E1-20E1-4E2E-9E94-C73320F04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F4E4C-B78B-404D-8DE4-3852972A8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C353-366D-47E4-BC52-9FDFED7B1C34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DAB4D-8E77-424F-A220-36A1976A5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71DC4-48EB-4E2E-A56F-5A217B2DC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4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AB0BB-5FBC-439F-B8BB-C45ECCA11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A49A8E-6135-4D83-8360-2C25E81F9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5ED3D-BA04-45AA-800E-C1539D40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D6FC-A9D7-414B-B31D-684E203A5EE0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0C4B-D6F1-4BE8-A6F3-B49F01985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03D7B-3DCE-4526-B368-C9C3B0E7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1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C0F996-9D61-4381-BABB-5CE8218E0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4A03EF-C469-4949-BBF0-E493A46CD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A3158-8ECE-46C1-BFFE-37227E4D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B2AC-D032-4034-B0B8-2E37B20BD942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29631-C450-4690-8F16-B4CEB3EC3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EEB76-34F9-4057-8F0A-5A187422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0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7AF56-1507-436D-9E71-062EACD6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2DBF5-1E45-4E71-A80E-16DB4D488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24ADF-7D91-4386-89F4-94EF26829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33A3-E5E1-408B-99E4-36A16260B4A6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43E9D-6533-4866-BDD0-096FCEA1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58B15-2E51-47B5-8D31-7D2B3EB06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F7AAD-D0C6-4E57-86E2-00DA612F1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6DC05-E722-4553-AA4A-9669F9C2A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12F06-6C37-44FC-8B3C-20302D614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E9CF-7C11-4697-ACA0-EE3B9E1A2B08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0E425-1EBA-458D-8A8A-2FEF3E0DE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2FFE-2EB5-4217-B511-957A0A1E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6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3E16E-621E-4623-A23C-62573AF72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6FA7D-77C5-4BCF-9F82-ECA1A15C9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06F2F-86F4-4C50-8FEF-77D852B87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1DCD9-0D02-464A-83C3-83181F05E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CDC5-03F6-419D-BEE7-E7240A56EF58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E78C6-A960-4FD6-8332-49F5F0767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A4FD7-5032-4C17-8126-23335E71B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4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3AA72-9642-4DCD-9FF4-FF908BA4C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4C4DD-8361-4D13-A893-8BFC55716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B0685-8A85-4F3D-BF40-CB187D170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269810-72FF-471D-9CA7-2ABE44D04F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1E7F25-CB99-4DB3-88DD-02532009E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85A417-1B15-4487-A6B2-526E115A3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0ED84-B6B8-4E32-914B-06B0029FBA91}" type="datetime1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3FC2C5-9277-4B19-BE3C-28E0EC57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475F43-02C9-4FDF-A48C-17A1C5D45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87E76-56DE-40A7-9B88-B4C0EEB4A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90318-2B47-41F2-B77C-87B98C4E3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4771-E1E1-4EAF-A0F3-3374FA647491}" type="datetime1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BD09E4-C05C-436E-9565-A85DDE7FE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8657DB-74C6-4C08-81B1-56AF189D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8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54491A-352E-4034-BE3F-99E365D81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EE688-E24A-49E2-B524-A85D9113BCA2}" type="datetime1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34B960-758A-4571-9D5B-900F5B68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0A6E2-9E17-419C-BBBB-B04ECF7B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9A94-7367-43F2-A36A-80579A87C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A50DB-B2E3-4569-BAC8-EC9021976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95919-D3F0-42B1-93FE-68210B5F9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7AF57-5F26-4EF3-9CF2-25F1F8699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2681-D8D9-4FDD-B43E-7AEE0A6136D0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54E41-374F-4ABD-93E5-90DEFAF5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0006C-9DC3-40BD-9B86-66D6E5E1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2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B8205-2A4F-4F7A-AFCB-B53216FB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E26428-0CCC-4791-82F4-64DAB6DCC6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CCFFDE-C498-414A-89C7-1AFC320A1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667AA-F827-43E0-88CA-FFFA6DD0A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3CE3-FFC4-493C-990C-0D56E55528E8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3A39E-D3D0-4DA8-99D7-6EF90A424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IF2120  Matematika Diskrit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7B4FE-4AB7-4D26-AFF2-3E72CFBC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6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CED00-C158-41D5-A623-85BCDD00D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F84C8-1966-4186-9072-01CF31D57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23ED0-CEBB-4EC6-BA02-25675085D1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B1F74-491B-4418-99A8-7C69DE6589C0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C1B19-2043-48AB-B3D9-2D50914A3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 - IF2120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F112B-D43F-4D76-865A-3948432DB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1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g"/><Relationship Id="rId4" Type="http://schemas.openxmlformats.org/officeDocument/2006/relationships/image" Target="../media/image19.gi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0226" y="1219201"/>
            <a:ext cx="8077200" cy="1949450"/>
          </a:xfrm>
        </p:spPr>
        <p:txBody>
          <a:bodyPr>
            <a:normAutofit/>
          </a:bodyPr>
          <a:lstStyle/>
          <a:p>
            <a:r>
              <a:rPr lang="en-US" sz="7200" b="1" dirty="0" err="1"/>
              <a:t>Aljabar</a:t>
            </a:r>
            <a:r>
              <a:rPr lang="en-US" sz="7200" b="1" dirty="0"/>
              <a:t> Boolean </a:t>
            </a:r>
            <a:br>
              <a:rPr lang="en-US" sz="7200" b="1" dirty="0"/>
            </a:br>
            <a:r>
              <a:rPr lang="en-US" sz="4400" b="1" dirty="0"/>
              <a:t>(Bag. 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7426" y="3886200"/>
            <a:ext cx="7162800" cy="2616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Oleh: Rinaldi 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Program </a:t>
            </a:r>
            <a:r>
              <a:rPr lang="en-US" dirty="0" err="1"/>
              <a:t>Studi</a:t>
            </a:r>
            <a:r>
              <a:rPr lang="en-US" dirty="0"/>
              <a:t> Teknik </a:t>
            </a:r>
            <a:r>
              <a:rPr lang="en-US" dirty="0" err="1"/>
              <a:t>Informatika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Teknik Elektro dan </a:t>
            </a:r>
            <a:r>
              <a:rPr lang="en-US" dirty="0" err="1"/>
              <a:t>Informatika</a:t>
            </a:r>
            <a:endParaRPr lang="en-US" dirty="0"/>
          </a:p>
          <a:p>
            <a:r>
              <a:rPr lang="en-US" dirty="0"/>
              <a:t>ITB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D482B-F717-FFEF-1D28-1F52D3217351}"/>
              </a:ext>
            </a:extLst>
          </p:cNvPr>
          <p:cNvSpPr txBox="1"/>
          <p:nvPr/>
        </p:nvSpPr>
        <p:spPr>
          <a:xfrm>
            <a:off x="7780004" y="2466110"/>
            <a:ext cx="1980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(Update 2026)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327D0B-D9BD-C6D9-EBE2-FB763CD255A5}"/>
              </a:ext>
            </a:extLst>
          </p:cNvPr>
          <p:cNvSpPr txBox="1"/>
          <p:nvPr/>
        </p:nvSpPr>
        <p:spPr>
          <a:xfrm>
            <a:off x="3048000" y="522799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IF1220 </a:t>
            </a:r>
            <a:r>
              <a:rPr lang="en-US" sz="2400" dirty="0" err="1"/>
              <a:t>Matematika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8960"/>
          </a:xfrm>
        </p:spPr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Boolean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487" y="1394087"/>
            <a:ext cx="10515600" cy="532738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Fungsi</a:t>
            </a:r>
            <a:r>
              <a:rPr lang="en-US" dirty="0"/>
              <a:t> Boolean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ekspresi</a:t>
            </a:r>
            <a:r>
              <a:rPr lang="en-US" dirty="0"/>
              <a:t> Boolean, yang </a:t>
            </a:r>
            <a:r>
              <a:rPr lang="en-US" dirty="0" err="1"/>
              <a:t>bernilai</a:t>
            </a:r>
            <a:r>
              <a:rPr lang="en-US" dirty="0"/>
              <a:t> 1 </a:t>
            </a:r>
            <a:r>
              <a:rPr lang="en-US" dirty="0" err="1"/>
              <a:t>atau</a:t>
            </a:r>
            <a:r>
              <a:rPr lang="en-US" dirty="0"/>
              <a:t> 0,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nilai</a:t>
            </a:r>
            <a:r>
              <a:rPr lang="en-US" dirty="0"/>
              <a:t> pada </a:t>
            </a:r>
            <a:r>
              <a:rPr lang="en-US" dirty="0" err="1"/>
              <a:t>peubah-peubahnya</a:t>
            </a:r>
            <a:endParaRPr lang="en-US" dirty="0"/>
          </a:p>
          <a:p>
            <a:r>
              <a:rPr lang="en-US" dirty="0"/>
              <a:t>Contoh-contoh </a:t>
            </a:r>
            <a:r>
              <a:rPr lang="en-US" dirty="0" err="1"/>
              <a:t>fungsi</a:t>
            </a:r>
            <a:r>
              <a:rPr lang="en-US" dirty="0"/>
              <a:t> Boolean:</a:t>
            </a:r>
          </a:p>
          <a:p>
            <a:pPr marL="0" indent="685800">
              <a:buNone/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dirty="0"/>
              <a:t> </a:t>
            </a:r>
          </a:p>
          <a:p>
            <a:pPr marL="0" indent="685800">
              <a:buNone/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= </a:t>
            </a:r>
            <a:r>
              <a:rPr lang="en-US" i="1" dirty="0" err="1"/>
              <a:t>x</a:t>
            </a:r>
            <a:r>
              <a:rPr lang="en-US" dirty="0" err="1"/>
              <a:t>’</a:t>
            </a:r>
            <a:r>
              <a:rPr lang="en-US" i="1" dirty="0" err="1"/>
              <a:t>y</a:t>
            </a:r>
            <a:r>
              <a:rPr lang="en-US" dirty="0"/>
              <a:t> + </a:t>
            </a:r>
            <a:r>
              <a:rPr lang="en-US" i="1" dirty="0" err="1"/>
              <a:t>xy</a:t>
            </a:r>
            <a:r>
              <a:rPr lang="en-US" dirty="0"/>
              <a:t>’+ </a:t>
            </a:r>
            <a:r>
              <a:rPr lang="en-US" i="1" dirty="0"/>
              <a:t>y</a:t>
            </a:r>
            <a:r>
              <a:rPr lang="en-US" dirty="0"/>
              <a:t>’</a:t>
            </a:r>
          </a:p>
          <a:p>
            <a:pPr marL="0" indent="685800">
              <a:buNone/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dirty="0"/>
              <a:t>’</a:t>
            </a:r>
            <a:r>
              <a:rPr lang="en-US" i="1" dirty="0"/>
              <a:t> y</a:t>
            </a:r>
            <a:r>
              <a:rPr lang="en-US" dirty="0"/>
              <a:t>’</a:t>
            </a:r>
          </a:p>
          <a:p>
            <a:pPr marL="0" indent="685800">
              <a:buNone/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= 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)’ </a:t>
            </a:r>
          </a:p>
          <a:p>
            <a:pPr marL="0" indent="685800">
              <a:buNone/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</a:t>
            </a:r>
            <a:r>
              <a:rPr lang="en-US" i="1" dirty="0"/>
              <a:t>xyz</a:t>
            </a:r>
            <a:r>
              <a:rPr lang="en-US" dirty="0"/>
              <a:t>’</a:t>
            </a:r>
          </a:p>
          <a:p>
            <a:endParaRPr lang="en-US" dirty="0"/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Boolean,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komplemennya</a:t>
            </a:r>
            <a:r>
              <a:rPr lang="en-US" dirty="0"/>
              <a:t>,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/>
              <a:t>literal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</a:t>
            </a:r>
            <a:r>
              <a:rPr lang="en-US" i="1" dirty="0"/>
              <a:t>xyz</a:t>
            </a:r>
            <a:r>
              <a:rPr lang="en-US" dirty="0"/>
              <a:t>’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buah</a:t>
            </a:r>
            <a:r>
              <a:rPr lang="en-US" dirty="0"/>
              <a:t> literal,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dan </a:t>
            </a:r>
            <a:r>
              <a:rPr lang="en-US" i="1" dirty="0"/>
              <a:t>z</a:t>
            </a:r>
            <a:r>
              <a:rPr lang="en-US" dirty="0"/>
              <a:t>’.  Jika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1, </a:t>
            </a:r>
            <a:r>
              <a:rPr lang="en-US" i="1" dirty="0"/>
              <a:t>y</a:t>
            </a:r>
            <a:r>
              <a:rPr lang="en-US" dirty="0"/>
              <a:t> = 1, </a:t>
            </a:r>
            <a:r>
              <a:rPr lang="en-US" i="1" dirty="0"/>
              <a:t>z</a:t>
            </a:r>
            <a:r>
              <a:rPr lang="en-US" dirty="0"/>
              <a:t> = 0,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:  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/>
              <a:t>F</a:t>
            </a:r>
            <a:r>
              <a:rPr lang="en-US" dirty="0"/>
              <a:t>(1, 1, 0) = 1 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1 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 0’ = (1 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 1) 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 1 = 1 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 1 =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05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EE834-7F6A-6551-C30A-A41C75C13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D5AB2-102C-0537-5623-29DB4222D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hukum-hukum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Boolean,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komplemen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Boolean F(</a:t>
            </a:r>
            <a:r>
              <a:rPr lang="en-US" sz="2400" dirty="0" err="1"/>
              <a:t>x,y,z</a:t>
            </a:r>
            <a:r>
              <a:rPr lang="en-US" sz="2400" dirty="0"/>
              <a:t>) = </a:t>
            </a:r>
            <a:r>
              <a:rPr lang="en-US" sz="2400" dirty="0" err="1"/>
              <a:t>x'y</a:t>
            </a:r>
            <a:r>
              <a:rPr lang="en-US" sz="2400" dirty="0"/>
              <a:t>(x + z + </a:t>
            </a:r>
            <a:r>
              <a:rPr lang="en-US" sz="2400" dirty="0" err="1"/>
              <a:t>yz</a:t>
            </a:r>
            <a:r>
              <a:rPr lang="en-US" sz="2400" dirty="0"/>
              <a:t>’)</a:t>
            </a:r>
          </a:p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dirty="0"/>
              <a:t>F'(</a:t>
            </a:r>
            <a:r>
              <a:rPr lang="en-US" dirty="0" err="1"/>
              <a:t>x,y,z</a:t>
            </a:r>
            <a:r>
              <a:rPr lang="en-US" dirty="0"/>
              <a:t>) = (</a:t>
            </a:r>
            <a:r>
              <a:rPr lang="en-US" dirty="0" err="1"/>
              <a:t>x’y</a:t>
            </a:r>
            <a:r>
              <a:rPr lang="en-US" dirty="0"/>
              <a:t> (x + z + </a:t>
            </a:r>
            <a:r>
              <a:rPr lang="en-US" dirty="0" err="1"/>
              <a:t>yz</a:t>
            </a:r>
            <a:r>
              <a:rPr lang="en-US" dirty="0"/>
              <a:t>’))’</a:t>
            </a:r>
          </a:p>
          <a:p>
            <a:pPr marL="0" indent="0">
              <a:buNone/>
            </a:pPr>
            <a:r>
              <a:rPr lang="en-US" dirty="0"/>
              <a:t>	 = (</a:t>
            </a:r>
            <a:r>
              <a:rPr lang="en-US" dirty="0" err="1"/>
              <a:t>x’y</a:t>
            </a:r>
            <a:r>
              <a:rPr lang="en-US" dirty="0"/>
              <a:t>)’+ (x + z + </a:t>
            </a:r>
            <a:r>
              <a:rPr lang="en-US" dirty="0" err="1"/>
              <a:t>yz</a:t>
            </a:r>
            <a:r>
              <a:rPr lang="en-US" dirty="0"/>
              <a:t>’)’ 	  (Hukum De Morgan)</a:t>
            </a:r>
          </a:p>
          <a:p>
            <a:pPr marL="0" indent="0">
              <a:buNone/>
            </a:pPr>
            <a:r>
              <a:rPr lang="en-US" dirty="0"/>
              <a:t>             = (x + y’) + </a:t>
            </a:r>
            <a:r>
              <a:rPr lang="en-US" dirty="0" err="1"/>
              <a:t>x’z</a:t>
            </a:r>
            <a:r>
              <a:rPr lang="en-US" dirty="0"/>
              <a:t>'(</a:t>
            </a:r>
            <a:r>
              <a:rPr lang="en-US" dirty="0" err="1"/>
              <a:t>yz</a:t>
            </a:r>
            <a:r>
              <a:rPr lang="en-US" dirty="0"/>
              <a:t>')'                 (Hukum De Morgan)</a:t>
            </a:r>
          </a:p>
          <a:p>
            <a:pPr marL="0" indent="0">
              <a:buNone/>
            </a:pPr>
            <a:r>
              <a:rPr lang="en-US" dirty="0"/>
              <a:t>             = x + y’ + </a:t>
            </a:r>
            <a:r>
              <a:rPr lang="en-US" dirty="0" err="1"/>
              <a:t>x’z</a:t>
            </a:r>
            <a:r>
              <a:rPr lang="en-US" dirty="0"/>
              <a:t>’(y’ + z)               (Hukum De Morgan)</a:t>
            </a:r>
          </a:p>
          <a:p>
            <a:pPr marL="0" indent="0">
              <a:buNone/>
            </a:pPr>
            <a:r>
              <a:rPr lang="en-US" dirty="0"/>
              <a:t>              = x + y’+ </a:t>
            </a:r>
            <a:r>
              <a:rPr lang="en-US" dirty="0" err="1"/>
              <a:t>x’y’z</a:t>
            </a:r>
            <a:r>
              <a:rPr lang="en-US" dirty="0"/>
              <a:t>’ + </a:t>
            </a:r>
            <a:r>
              <a:rPr lang="en-US" dirty="0" err="1"/>
              <a:t>x’z’z</a:t>
            </a:r>
            <a:r>
              <a:rPr lang="en-US" dirty="0"/>
              <a:t>            (Hukum </a:t>
            </a:r>
            <a:r>
              <a:rPr lang="en-US" dirty="0" err="1"/>
              <a:t>Distributif</a:t>
            </a:r>
            <a:r>
              <a:rPr lang="en-US" dirty="0"/>
              <a:t>)           </a:t>
            </a:r>
          </a:p>
          <a:p>
            <a:pPr marL="0" indent="0">
              <a:buNone/>
            </a:pPr>
            <a:r>
              <a:rPr lang="en-US" dirty="0"/>
              <a:t>              = x + y’+ </a:t>
            </a:r>
            <a:r>
              <a:rPr lang="en-US" dirty="0" err="1"/>
              <a:t>x’yz</a:t>
            </a:r>
            <a:r>
              <a:rPr lang="en-US" dirty="0"/>
              <a:t>’ + 0          </a:t>
            </a:r>
          </a:p>
          <a:p>
            <a:pPr marL="0" indent="0">
              <a:buNone/>
            </a:pPr>
            <a:r>
              <a:rPr lang="en-US" dirty="0"/>
              <a:t>	  = x + y’+ </a:t>
            </a:r>
            <a:r>
              <a:rPr lang="en-US" dirty="0" err="1"/>
              <a:t>x’yz</a:t>
            </a:r>
            <a:r>
              <a:rPr lang="en-US" dirty="0"/>
              <a:t>’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08E597-C649-FFDE-B88F-7987B092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56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A3CFB-C34C-6D3A-1F2B-BA8747819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(2015)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7384C-D9C0-198D-2F4E-370834047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Nyatakan </a:t>
            </a:r>
            <a:r>
              <a:rPr lang="en-US" sz="2400" dirty="0" err="1"/>
              <a:t>fungsi</a:t>
            </a:r>
            <a:r>
              <a:rPr lang="en-US" sz="2400" dirty="0"/>
              <a:t> Boolean F(</a:t>
            </a:r>
            <a:r>
              <a:rPr lang="en-US" sz="2400" dirty="0" err="1"/>
              <a:t>x,y,z</a:t>
            </a:r>
            <a:r>
              <a:rPr lang="en-US" sz="2400" dirty="0"/>
              <a:t>) = x’(x + y’ + z’)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operator + dan </a:t>
            </a:r>
            <a:r>
              <a:rPr lang="en-US" sz="2400" dirty="0" err="1"/>
              <a:t>komplemen</a:t>
            </a:r>
            <a:r>
              <a:rPr lang="en-US" sz="2400" dirty="0"/>
              <a:t> (‘) </a:t>
            </a:r>
            <a:r>
              <a:rPr lang="en-US" sz="2400" dirty="0" err="1"/>
              <a:t>saja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F(</a:t>
            </a:r>
            <a:r>
              <a:rPr lang="en-US" sz="2400" dirty="0" err="1"/>
              <a:t>x,y</a:t>
            </a:r>
            <a:r>
              <a:rPr lang="en-US" sz="2400" dirty="0"/>
              <a:t>) = x’(</a:t>
            </a:r>
            <a:r>
              <a:rPr lang="en-US" sz="2400" dirty="0" err="1"/>
              <a:t>x+y</a:t>
            </a:r>
            <a:r>
              <a:rPr lang="en-US" sz="2400" dirty="0"/>
              <a:t>’+z’)</a:t>
            </a:r>
          </a:p>
          <a:p>
            <a:pPr marL="0" indent="0">
              <a:buNone/>
            </a:pPr>
            <a:r>
              <a:rPr lang="en-US" sz="2400" dirty="0"/>
              <a:t>          = </a:t>
            </a:r>
            <a:r>
              <a:rPr lang="en-US" sz="2400" dirty="0" err="1"/>
              <a:t>x’x</a:t>
            </a:r>
            <a:r>
              <a:rPr lang="en-US" sz="2400" dirty="0"/>
              <a:t> + </a:t>
            </a:r>
            <a:r>
              <a:rPr lang="en-US" sz="2400" dirty="0" err="1"/>
              <a:t>x’y</a:t>
            </a:r>
            <a:r>
              <a:rPr lang="en-US" sz="2400" dirty="0"/>
              <a:t>’ + </a:t>
            </a:r>
            <a:r>
              <a:rPr lang="en-US" sz="2400" dirty="0" err="1"/>
              <a:t>x’z</a:t>
            </a:r>
            <a:r>
              <a:rPr lang="en-US" sz="2400" dirty="0"/>
              <a:t>’</a:t>
            </a:r>
          </a:p>
          <a:p>
            <a:pPr marL="0" indent="0">
              <a:buNone/>
            </a:pPr>
            <a:r>
              <a:rPr lang="en-US" sz="2400" dirty="0"/>
              <a:t>          = 0 + </a:t>
            </a:r>
            <a:r>
              <a:rPr lang="en-US" sz="2400" dirty="0" err="1"/>
              <a:t>x’y</a:t>
            </a:r>
            <a:r>
              <a:rPr lang="en-US" sz="2400" dirty="0"/>
              <a:t>’ + </a:t>
            </a:r>
            <a:r>
              <a:rPr lang="en-US" sz="2400" dirty="0" err="1"/>
              <a:t>x’z</a:t>
            </a:r>
            <a:r>
              <a:rPr lang="en-US" sz="2400" dirty="0"/>
              <a:t>’</a:t>
            </a:r>
          </a:p>
          <a:p>
            <a:pPr marL="0" indent="0">
              <a:buNone/>
            </a:pPr>
            <a:r>
              <a:rPr lang="en-US" sz="2400" dirty="0"/>
              <a:t>          = </a:t>
            </a:r>
            <a:r>
              <a:rPr lang="en-US" sz="2400" dirty="0" err="1"/>
              <a:t>x’y</a:t>
            </a:r>
            <a:r>
              <a:rPr lang="en-US" sz="2400" dirty="0"/>
              <a:t>’ + </a:t>
            </a:r>
            <a:r>
              <a:rPr lang="en-US" sz="2400" dirty="0" err="1"/>
              <a:t>x’z</a:t>
            </a:r>
            <a:r>
              <a:rPr lang="en-US" sz="2400" dirty="0"/>
              <a:t>’</a:t>
            </a:r>
          </a:p>
          <a:p>
            <a:pPr marL="0" indent="0">
              <a:buNone/>
            </a:pPr>
            <a:r>
              <a:rPr lang="en-US" sz="2400" dirty="0"/>
              <a:t>          = (</a:t>
            </a:r>
            <a:r>
              <a:rPr lang="en-US" sz="2400" dirty="0" err="1"/>
              <a:t>x+y</a:t>
            </a:r>
            <a:r>
              <a:rPr lang="en-US" sz="2400" dirty="0"/>
              <a:t>)’ + (</a:t>
            </a:r>
            <a:r>
              <a:rPr lang="en-US" sz="2400" dirty="0" err="1"/>
              <a:t>x+z</a:t>
            </a:r>
            <a:r>
              <a:rPr lang="en-US" sz="2400" dirty="0"/>
              <a:t>)’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C58C4-B420-EB04-B3A9-D0341083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53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Kanonik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729" y="1600200"/>
            <a:ext cx="10605053" cy="475615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Ekspresi</a:t>
            </a:r>
            <a:r>
              <a:rPr lang="en-US" dirty="0"/>
              <a:t> Boolean yang </a:t>
            </a:r>
            <a:r>
              <a:rPr lang="en-US" dirty="0" err="1"/>
              <a:t>menspesifikasikan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penjumlahan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hasil</a:t>
            </a:r>
            <a:r>
              <a:rPr lang="en-US" b="1" dirty="0"/>
              <a:t> kali </a:t>
            </a:r>
            <a:r>
              <a:rPr lang="en-US" dirty="0"/>
              <a:t>(</a:t>
            </a:r>
            <a:r>
              <a:rPr lang="en-US" i="1" dirty="0"/>
              <a:t>sum of product</a:t>
            </a:r>
            <a:r>
              <a:rPr lang="en-US" dirty="0"/>
              <a:t>) dan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perkalian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hasil</a:t>
            </a:r>
            <a:r>
              <a:rPr lang="en-US" b="1" dirty="0"/>
              <a:t> </a:t>
            </a:r>
            <a:r>
              <a:rPr lang="en-US" b="1" dirty="0" err="1"/>
              <a:t>jumlah</a:t>
            </a:r>
            <a:r>
              <a:rPr lang="en-US" dirty="0"/>
              <a:t> (</a:t>
            </a:r>
            <a:r>
              <a:rPr lang="en-US" i="1" dirty="0"/>
              <a:t>product of sum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b="1" dirty="0" err="1"/>
              <a:t>Contoh</a:t>
            </a:r>
            <a:r>
              <a:rPr lang="en-US" b="1" dirty="0"/>
              <a:t> 3: </a:t>
            </a:r>
            <a:r>
              <a:rPr lang="en-US" dirty="0" err="1"/>
              <a:t>Fungsi</a:t>
            </a:r>
            <a:r>
              <a:rPr lang="en-US" dirty="0"/>
              <a:t> F dan G </a:t>
            </a:r>
            <a:r>
              <a:rPr lang="en-US" dirty="0" err="1"/>
              <a:t>berikut</a:t>
            </a:r>
            <a:endParaRPr lang="en-US" b="1" dirty="0"/>
          </a:p>
          <a:p>
            <a:pPr marL="0" indent="0">
              <a:buNone/>
            </a:pPr>
            <a:r>
              <a:rPr lang="en-US" i="1" dirty="0"/>
              <a:t>       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</a:t>
            </a:r>
            <a:r>
              <a:rPr lang="en-US" i="1" dirty="0" err="1"/>
              <a:t>x</a:t>
            </a:r>
            <a:r>
              <a:rPr lang="en-US" dirty="0" err="1"/>
              <a:t>’</a:t>
            </a:r>
            <a:r>
              <a:rPr lang="en-US" i="1" dirty="0" err="1"/>
              <a:t>y</a:t>
            </a:r>
            <a:r>
              <a:rPr lang="en-US" dirty="0" err="1"/>
              <a:t>’</a:t>
            </a:r>
            <a:r>
              <a:rPr lang="en-US" i="1" dirty="0" err="1"/>
              <a:t>z</a:t>
            </a:r>
            <a:r>
              <a:rPr lang="en-US" dirty="0"/>
              <a:t> + </a:t>
            </a:r>
            <a:r>
              <a:rPr lang="en-US" i="1" dirty="0" err="1"/>
              <a:t>xy</a:t>
            </a:r>
            <a:r>
              <a:rPr lang="en-US" dirty="0" err="1"/>
              <a:t>’</a:t>
            </a:r>
            <a:r>
              <a:rPr lang="en-US" i="1" dirty="0" err="1"/>
              <a:t>z</a:t>
            </a:r>
            <a:r>
              <a:rPr lang="en-US" dirty="0"/>
              <a:t>’ + </a:t>
            </a:r>
            <a:r>
              <a:rPr lang="en-US" i="1" dirty="0"/>
              <a:t>xyz</a:t>
            </a: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dan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        </a:t>
            </a:r>
            <a:r>
              <a:rPr lang="en-US" dirty="0"/>
              <a:t>G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 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’)(</a:t>
            </a:r>
            <a:r>
              <a:rPr lang="en-US" i="1" dirty="0"/>
              <a:t>x</a:t>
            </a:r>
            <a:r>
              <a:rPr lang="en-US" dirty="0"/>
              <a:t>’ + </a:t>
            </a:r>
            <a:r>
              <a:rPr lang="en-US" i="1" dirty="0"/>
              <a:t>y</a:t>
            </a:r>
            <a:r>
              <a:rPr lang="en-US" dirty="0"/>
              <a:t> + </a:t>
            </a:r>
            <a:r>
              <a:rPr lang="en-US" i="1" dirty="0"/>
              <a:t>z</a:t>
            </a:r>
            <a:r>
              <a:rPr lang="en-US" dirty="0"/>
              <a:t>’)(</a:t>
            </a:r>
            <a:r>
              <a:rPr lang="en-US" i="1" dirty="0"/>
              <a:t>x</a:t>
            </a:r>
            <a:r>
              <a:rPr lang="en-US" dirty="0"/>
              <a:t>’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Boolean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penyajian</a:t>
            </a:r>
            <a:r>
              <a:rPr lang="en-US" dirty="0"/>
              <a:t>  </a:t>
            </a:r>
            <a:r>
              <a:rPr lang="en-US" dirty="0" err="1"/>
              <a:t>berbeda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423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278" y="762001"/>
            <a:ext cx="10177670" cy="5364163"/>
          </a:xfrm>
        </p:spPr>
        <p:txBody>
          <a:bodyPr>
            <a:normAutofit/>
          </a:bodyPr>
          <a:lstStyle/>
          <a:p>
            <a:r>
              <a:rPr lang="en-US" sz="2400" i="1" dirty="0" err="1"/>
              <a:t>Minterm</a:t>
            </a:r>
            <a:r>
              <a:rPr lang="en-US" sz="2400" dirty="0"/>
              <a:t>: </a:t>
            </a:r>
            <a:r>
              <a:rPr lang="en-US" sz="2400" dirty="0" err="1"/>
              <a:t>suku</a:t>
            </a:r>
            <a:r>
              <a:rPr lang="en-US" sz="2400" dirty="0"/>
              <a:t> (</a:t>
            </a:r>
            <a:r>
              <a:rPr lang="en-US" sz="2400" i="1" dirty="0"/>
              <a:t>term</a:t>
            </a:r>
            <a:r>
              <a:rPr lang="en-US" sz="2400" dirty="0"/>
              <a:t>)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ekspresi</a:t>
            </a:r>
            <a:r>
              <a:rPr lang="en-US" sz="2400" dirty="0"/>
              <a:t> </a:t>
            </a:r>
            <a:r>
              <a:rPr lang="en-US" sz="2400" dirty="0" err="1"/>
              <a:t>boolean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literal yang </a:t>
            </a:r>
            <a:r>
              <a:rPr lang="en-US" sz="2400" dirty="0" err="1"/>
              <a:t>lengkap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kali</a:t>
            </a:r>
          </a:p>
          <a:p>
            <a:endParaRPr lang="en-US" sz="2400" dirty="0"/>
          </a:p>
          <a:p>
            <a:r>
              <a:rPr lang="en-US" sz="2400" i="1" dirty="0" err="1"/>
              <a:t>Maxterm</a:t>
            </a:r>
            <a:r>
              <a:rPr lang="en-US" sz="2400" dirty="0"/>
              <a:t>: </a:t>
            </a:r>
            <a:r>
              <a:rPr lang="en-US" sz="2400" dirty="0" err="1"/>
              <a:t>suku</a:t>
            </a:r>
            <a:r>
              <a:rPr lang="en-US" sz="2400" dirty="0"/>
              <a:t> (</a:t>
            </a:r>
            <a:r>
              <a:rPr lang="en-US" sz="2400" i="1" dirty="0"/>
              <a:t>term</a:t>
            </a:r>
            <a:r>
              <a:rPr lang="en-US" sz="2400" dirty="0"/>
              <a:t>)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ekspresi</a:t>
            </a:r>
            <a:r>
              <a:rPr lang="en-US" sz="2400" dirty="0"/>
              <a:t> </a:t>
            </a:r>
            <a:r>
              <a:rPr lang="en-US" sz="2400" dirty="0" err="1"/>
              <a:t>boolean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literal yang </a:t>
            </a:r>
            <a:r>
              <a:rPr lang="en-US" sz="2400" dirty="0" err="1"/>
              <a:t>lengkap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b="1" dirty="0" err="1"/>
              <a:t>Contoh</a:t>
            </a:r>
            <a:r>
              <a:rPr lang="en-US" sz="2400" b="1" dirty="0"/>
              <a:t> 4: </a:t>
            </a:r>
          </a:p>
          <a:p>
            <a:pPr marL="0" indent="0">
              <a:buNone/>
            </a:pPr>
            <a:r>
              <a:rPr lang="en-US" sz="2300" i="1" dirty="0"/>
              <a:t>       F</a:t>
            </a:r>
            <a:r>
              <a:rPr lang="en-US" sz="2300" dirty="0"/>
              <a:t>(</a:t>
            </a:r>
            <a:r>
              <a:rPr lang="en-US" sz="2300" i="1" dirty="0"/>
              <a:t>x</a:t>
            </a:r>
            <a:r>
              <a:rPr lang="en-US" sz="2300" dirty="0"/>
              <a:t>, </a:t>
            </a:r>
            <a:r>
              <a:rPr lang="en-US" sz="2300" i="1" dirty="0"/>
              <a:t>y</a:t>
            </a:r>
            <a:r>
              <a:rPr lang="en-US" sz="2300" dirty="0"/>
              <a:t>, </a:t>
            </a:r>
            <a:r>
              <a:rPr lang="en-US" sz="2300" i="1" dirty="0"/>
              <a:t>z</a:t>
            </a:r>
            <a:r>
              <a:rPr lang="en-US" sz="2300" dirty="0"/>
              <a:t>) = </a:t>
            </a:r>
            <a:r>
              <a:rPr lang="en-US" sz="2300" i="1" dirty="0" err="1"/>
              <a:t>x</a:t>
            </a:r>
            <a:r>
              <a:rPr lang="en-US" sz="2300" dirty="0" err="1"/>
              <a:t>’</a:t>
            </a:r>
            <a:r>
              <a:rPr lang="en-US" sz="2300" i="1" dirty="0" err="1"/>
              <a:t>y</a:t>
            </a:r>
            <a:r>
              <a:rPr lang="en-US" sz="2300" dirty="0" err="1"/>
              <a:t>’</a:t>
            </a:r>
            <a:r>
              <a:rPr lang="en-US" sz="2300" i="1" dirty="0" err="1"/>
              <a:t>z</a:t>
            </a:r>
            <a:r>
              <a:rPr lang="en-US" sz="2300" dirty="0"/>
              <a:t> + </a:t>
            </a:r>
            <a:r>
              <a:rPr lang="en-US" sz="2300" i="1" dirty="0" err="1"/>
              <a:t>xy</a:t>
            </a:r>
            <a:r>
              <a:rPr lang="en-US" sz="2300" dirty="0" err="1"/>
              <a:t>’</a:t>
            </a:r>
            <a:r>
              <a:rPr lang="en-US" sz="2300" i="1" dirty="0" err="1"/>
              <a:t>z</a:t>
            </a:r>
            <a:r>
              <a:rPr lang="en-US" sz="2300" dirty="0"/>
              <a:t>’ + </a:t>
            </a:r>
            <a:r>
              <a:rPr lang="en-US" sz="2300" i="1" dirty="0"/>
              <a:t>xyz</a:t>
            </a:r>
            <a:r>
              <a:rPr lang="en-US" sz="2300" dirty="0"/>
              <a:t>   </a:t>
            </a:r>
            <a:r>
              <a:rPr lang="en-US" sz="2300" dirty="0">
                <a:sym typeface="Wingdings" panose="05000000000000000000" pitchFamily="2" charset="2"/>
              </a:rPr>
              <a:t> 3 </a:t>
            </a:r>
            <a:r>
              <a:rPr lang="en-US" sz="2300" dirty="0" err="1">
                <a:sym typeface="Wingdings" panose="05000000000000000000" pitchFamily="2" charset="2"/>
              </a:rPr>
              <a:t>buah</a:t>
            </a:r>
            <a:r>
              <a:rPr lang="en-US" sz="2300" dirty="0">
                <a:sym typeface="Wingdings" panose="05000000000000000000" pitchFamily="2" charset="2"/>
              </a:rPr>
              <a:t> </a:t>
            </a:r>
            <a:r>
              <a:rPr lang="en-US" sz="2300" i="1" dirty="0" err="1">
                <a:sym typeface="Wingdings" panose="05000000000000000000" pitchFamily="2" charset="2"/>
              </a:rPr>
              <a:t>minterm</a:t>
            </a:r>
            <a:r>
              <a:rPr lang="en-US" sz="2300" dirty="0">
                <a:sym typeface="Wingdings" panose="05000000000000000000" pitchFamily="2" charset="2"/>
              </a:rPr>
              <a:t>: </a:t>
            </a:r>
            <a:r>
              <a:rPr lang="en-US" sz="2300" i="1" dirty="0" err="1"/>
              <a:t>x</a:t>
            </a:r>
            <a:r>
              <a:rPr lang="en-US" sz="2300" dirty="0" err="1"/>
              <a:t>’</a:t>
            </a:r>
            <a:r>
              <a:rPr lang="en-US" sz="2300" i="1" dirty="0" err="1"/>
              <a:t>y</a:t>
            </a:r>
            <a:r>
              <a:rPr lang="en-US" sz="2300" dirty="0" err="1"/>
              <a:t>’</a:t>
            </a:r>
            <a:r>
              <a:rPr lang="en-US" sz="2300" i="1" dirty="0" err="1"/>
              <a:t>z</a:t>
            </a:r>
            <a:r>
              <a:rPr lang="en-US" sz="2300" i="1" dirty="0"/>
              <a:t>, </a:t>
            </a:r>
            <a:r>
              <a:rPr lang="en-US" sz="2300" i="1" dirty="0" err="1"/>
              <a:t>xy</a:t>
            </a:r>
            <a:r>
              <a:rPr lang="en-US" sz="2300" dirty="0" err="1"/>
              <a:t>’</a:t>
            </a:r>
            <a:r>
              <a:rPr lang="en-US" sz="2300" i="1" dirty="0" err="1"/>
              <a:t>z</a:t>
            </a:r>
            <a:r>
              <a:rPr lang="en-US" sz="2300" dirty="0"/>
              <a:t>’, </a:t>
            </a:r>
            <a:r>
              <a:rPr lang="en-US" sz="2300" i="1" dirty="0"/>
              <a:t>xyz</a:t>
            </a:r>
            <a:r>
              <a:rPr lang="en-US" sz="2300" dirty="0"/>
              <a:t> </a:t>
            </a:r>
          </a:p>
          <a:p>
            <a:pPr marL="0" indent="0">
              <a:buNone/>
            </a:pPr>
            <a:endParaRPr lang="en-US" sz="2300" i="1" dirty="0"/>
          </a:p>
          <a:p>
            <a:pPr marL="0" indent="0">
              <a:buNone/>
            </a:pPr>
            <a:r>
              <a:rPr lang="en-US" sz="2300" i="1" dirty="0"/>
              <a:t>       G</a:t>
            </a:r>
            <a:r>
              <a:rPr lang="en-US" sz="2300" dirty="0"/>
              <a:t>(</a:t>
            </a:r>
            <a:r>
              <a:rPr lang="en-US" sz="2300" i="1" dirty="0"/>
              <a:t>x</a:t>
            </a:r>
            <a:r>
              <a:rPr lang="en-US" sz="2300" dirty="0"/>
              <a:t>, </a:t>
            </a:r>
            <a:r>
              <a:rPr lang="en-US" sz="2300" i="1" dirty="0"/>
              <a:t>y</a:t>
            </a:r>
            <a:r>
              <a:rPr lang="en-US" sz="2300" dirty="0"/>
              <a:t>, </a:t>
            </a:r>
            <a:r>
              <a:rPr lang="en-US" sz="2300" i="1" dirty="0"/>
              <a:t>z</a:t>
            </a:r>
            <a:r>
              <a:rPr lang="en-US" sz="2300" dirty="0"/>
              <a:t>) = (</a:t>
            </a:r>
            <a:r>
              <a:rPr lang="en-US" sz="2300" i="1" dirty="0"/>
              <a:t>x</a:t>
            </a:r>
            <a:r>
              <a:rPr lang="en-US" sz="2300" dirty="0"/>
              <a:t> + </a:t>
            </a:r>
            <a:r>
              <a:rPr lang="en-US" sz="2300" i="1" dirty="0"/>
              <a:t>y</a:t>
            </a:r>
            <a:r>
              <a:rPr lang="en-US" sz="2300" dirty="0"/>
              <a:t> + </a:t>
            </a:r>
            <a:r>
              <a:rPr lang="en-US" sz="2300" i="1" dirty="0"/>
              <a:t>z</a:t>
            </a:r>
            <a:r>
              <a:rPr lang="en-US" sz="2300" dirty="0"/>
              <a:t>)(</a:t>
            </a:r>
            <a:r>
              <a:rPr lang="en-US" sz="2300" i="1" dirty="0"/>
              <a:t>x</a:t>
            </a:r>
            <a:r>
              <a:rPr lang="en-US" sz="2300" dirty="0"/>
              <a:t> + </a:t>
            </a:r>
            <a:r>
              <a:rPr lang="en-US" sz="2300" i="1" dirty="0"/>
              <a:t>y</a:t>
            </a:r>
            <a:r>
              <a:rPr lang="en-US" sz="2300" dirty="0"/>
              <a:t>’ + </a:t>
            </a:r>
            <a:r>
              <a:rPr lang="en-US" sz="2300" i="1" dirty="0"/>
              <a:t>z</a:t>
            </a:r>
            <a:r>
              <a:rPr lang="en-US" sz="2300" dirty="0"/>
              <a:t>)(</a:t>
            </a:r>
            <a:r>
              <a:rPr lang="en-US" sz="2300" i="1" dirty="0"/>
              <a:t>x</a:t>
            </a:r>
            <a:r>
              <a:rPr lang="en-US" sz="2300" dirty="0"/>
              <a:t> + </a:t>
            </a:r>
            <a:r>
              <a:rPr lang="en-US" sz="2300" i="1" dirty="0"/>
              <a:t>y</a:t>
            </a:r>
            <a:r>
              <a:rPr lang="en-US" sz="2300" dirty="0"/>
              <a:t>’ + </a:t>
            </a:r>
            <a:r>
              <a:rPr lang="en-US" sz="2300" i="1" dirty="0"/>
              <a:t>z</a:t>
            </a:r>
            <a:r>
              <a:rPr lang="en-US" sz="2300" dirty="0"/>
              <a:t>’)(</a:t>
            </a:r>
            <a:r>
              <a:rPr lang="en-US" sz="2300" i="1" dirty="0"/>
              <a:t>x</a:t>
            </a:r>
            <a:r>
              <a:rPr lang="en-US" sz="2300" dirty="0"/>
              <a:t>’ + </a:t>
            </a:r>
            <a:r>
              <a:rPr lang="en-US" sz="2300" i="1" dirty="0"/>
              <a:t>y</a:t>
            </a:r>
            <a:r>
              <a:rPr lang="en-US" sz="2300" dirty="0"/>
              <a:t> + </a:t>
            </a:r>
            <a:r>
              <a:rPr lang="en-US" sz="2300" i="1" dirty="0"/>
              <a:t>z</a:t>
            </a:r>
            <a:r>
              <a:rPr lang="en-US" sz="2300" dirty="0"/>
              <a:t>’)(</a:t>
            </a:r>
            <a:r>
              <a:rPr lang="en-US" sz="2300" i="1" dirty="0"/>
              <a:t>x</a:t>
            </a:r>
            <a:r>
              <a:rPr lang="en-US" sz="2300" dirty="0"/>
              <a:t>’ + </a:t>
            </a:r>
            <a:r>
              <a:rPr lang="en-US" sz="2300" i="1" dirty="0"/>
              <a:t>y</a:t>
            </a:r>
            <a:r>
              <a:rPr lang="en-US" sz="2300" dirty="0"/>
              <a:t>’ + </a:t>
            </a:r>
            <a:r>
              <a:rPr lang="en-US" sz="2300" i="1" dirty="0"/>
              <a:t>z</a:t>
            </a:r>
            <a:r>
              <a:rPr lang="en-US" sz="2300" dirty="0"/>
              <a:t>)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>
                <a:sym typeface="Wingdings" panose="05000000000000000000" pitchFamily="2" charset="2"/>
              </a:rPr>
              <a:t> 5 </a:t>
            </a:r>
            <a:r>
              <a:rPr lang="en-US" sz="2400" dirty="0" err="1">
                <a:sym typeface="Wingdings" panose="05000000000000000000" pitchFamily="2" charset="2"/>
              </a:rPr>
              <a:t>buah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sym typeface="Wingdings" panose="05000000000000000000" pitchFamily="2" charset="2"/>
              </a:rPr>
              <a:t>maxterm</a:t>
            </a:r>
            <a:r>
              <a:rPr lang="en-US" sz="2400" dirty="0">
                <a:sym typeface="Wingdings" panose="05000000000000000000" pitchFamily="2" charset="2"/>
              </a:rPr>
              <a:t>: 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y</a:t>
            </a:r>
            <a:r>
              <a:rPr lang="en-US" sz="2400" dirty="0"/>
              <a:t> + </a:t>
            </a:r>
            <a:r>
              <a:rPr lang="en-US" sz="2400" i="1" dirty="0"/>
              <a:t>z</a:t>
            </a:r>
            <a:r>
              <a:rPr lang="en-US" sz="2400" dirty="0"/>
              <a:t>), (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y</a:t>
            </a:r>
            <a:r>
              <a:rPr lang="en-US" sz="2400" dirty="0"/>
              <a:t>’ + </a:t>
            </a:r>
            <a:r>
              <a:rPr lang="en-US" sz="2400" i="1" dirty="0"/>
              <a:t>z</a:t>
            </a:r>
            <a:r>
              <a:rPr lang="en-US" sz="2400" dirty="0"/>
              <a:t>), (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y</a:t>
            </a:r>
            <a:r>
              <a:rPr lang="en-US" sz="2400" dirty="0"/>
              <a:t>’ + </a:t>
            </a:r>
            <a:r>
              <a:rPr lang="en-US" sz="2400" i="1" dirty="0"/>
              <a:t>z</a:t>
            </a:r>
            <a:r>
              <a:rPr lang="en-US" sz="2400" dirty="0"/>
              <a:t>’), </a:t>
            </a:r>
          </a:p>
          <a:p>
            <a:pPr marL="0" indent="0">
              <a:buNone/>
            </a:pPr>
            <a:r>
              <a:rPr lang="en-US" sz="2400" dirty="0"/>
              <a:t>			           (</a:t>
            </a:r>
            <a:r>
              <a:rPr lang="en-US" sz="2400" i="1" dirty="0"/>
              <a:t>x</a:t>
            </a:r>
            <a:r>
              <a:rPr lang="en-US" sz="2400" dirty="0"/>
              <a:t>’ + </a:t>
            </a:r>
            <a:r>
              <a:rPr lang="en-US" sz="2400" i="1" dirty="0"/>
              <a:t>y</a:t>
            </a:r>
            <a:r>
              <a:rPr lang="en-US" sz="2400" dirty="0"/>
              <a:t> + </a:t>
            </a:r>
            <a:r>
              <a:rPr lang="en-US" sz="2400" i="1" dirty="0"/>
              <a:t>z</a:t>
            </a:r>
            <a:r>
              <a:rPr lang="en-US" sz="2400" dirty="0"/>
              <a:t>’), </a:t>
            </a:r>
            <a:r>
              <a:rPr lang="en-US" sz="2400" dirty="0" err="1"/>
              <a:t>dan</a:t>
            </a:r>
            <a:r>
              <a:rPr lang="en-US" sz="2400" dirty="0"/>
              <a:t> (</a:t>
            </a:r>
            <a:r>
              <a:rPr lang="en-US" sz="2400" i="1" dirty="0"/>
              <a:t>x</a:t>
            </a:r>
            <a:r>
              <a:rPr lang="en-US" sz="2400" dirty="0"/>
              <a:t>’ + </a:t>
            </a:r>
            <a:r>
              <a:rPr lang="en-US" sz="2400" i="1" dirty="0"/>
              <a:t>y</a:t>
            </a:r>
            <a:r>
              <a:rPr lang="en-US" sz="2400" dirty="0"/>
              <a:t>’ + </a:t>
            </a:r>
            <a:r>
              <a:rPr lang="en-US" sz="2400" i="1" dirty="0"/>
              <a:t>z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17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10939670" cy="5518150"/>
          </a:xfrm>
        </p:spPr>
        <p:txBody>
          <a:bodyPr>
            <a:normAutofit/>
          </a:bodyPr>
          <a:lstStyle/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peubah</a:t>
            </a:r>
            <a:r>
              <a:rPr lang="en-US" sz="2400" dirty="0"/>
              <a:t> (</a:t>
            </a:r>
            <a:r>
              <a:rPr lang="en-US" sz="2400" i="1" dirty="0"/>
              <a:t>variable</a:t>
            </a:r>
            <a:r>
              <a:rPr lang="en-US" sz="2400" dirty="0"/>
              <a:t>) </a:t>
            </a:r>
            <a:r>
              <a:rPr lang="en-US" sz="2400" dirty="0" err="1"/>
              <a:t>fungsi</a:t>
            </a:r>
            <a:r>
              <a:rPr lang="en-US" sz="2400" dirty="0"/>
              <a:t> Boolean </a:t>
            </a:r>
            <a:r>
              <a:rPr lang="en-US" sz="2400" dirty="0" err="1"/>
              <a:t>adalah</a:t>
            </a:r>
            <a:r>
              <a:rPr lang="en-US" sz="2400" dirty="0"/>
              <a:t> x, y, </a:t>
            </a:r>
            <a:r>
              <a:rPr lang="en-US" sz="2400" dirty="0" err="1"/>
              <a:t>dan</a:t>
            </a:r>
            <a:r>
              <a:rPr lang="en-US" sz="2400" dirty="0"/>
              <a:t> z</a:t>
            </a:r>
          </a:p>
          <a:p>
            <a:pPr marL="0" indent="0">
              <a:buNone/>
            </a:pPr>
            <a:r>
              <a:rPr lang="en-US" sz="2400" dirty="0"/>
              <a:t>     </a:t>
            </a:r>
            <a:r>
              <a:rPr lang="en-US" sz="2400" dirty="0" err="1"/>
              <a:t>Maka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x’y</a:t>
            </a:r>
            <a:r>
              <a:rPr lang="en-US" sz="2400" dirty="0"/>
              <a:t>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bukan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sym typeface="Wingdings" panose="05000000000000000000" pitchFamily="2" charset="2"/>
              </a:rPr>
              <a:t>minterm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karena</a:t>
            </a:r>
            <a:r>
              <a:rPr lang="en-US" sz="2400" dirty="0">
                <a:sym typeface="Wingdings" panose="05000000000000000000" pitchFamily="2" charset="2"/>
              </a:rPr>
              <a:t> literal </a:t>
            </a:r>
            <a:r>
              <a:rPr lang="en-US" sz="2400" dirty="0" err="1">
                <a:sym typeface="Wingdings" panose="05000000000000000000" pitchFamily="2" charset="2"/>
              </a:rPr>
              <a:t>tidak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lengkap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</a:t>
            </a:r>
            <a:r>
              <a:rPr lang="en-US" sz="2400" dirty="0" err="1">
                <a:sym typeface="Wingdings" panose="05000000000000000000" pitchFamily="2" charset="2"/>
              </a:rPr>
              <a:t>y’z</a:t>
            </a:r>
            <a:r>
              <a:rPr lang="en-US" sz="2400" dirty="0">
                <a:sym typeface="Wingdings" panose="05000000000000000000" pitchFamily="2" charset="2"/>
              </a:rPr>
              <a:t>’  </a:t>
            </a:r>
            <a:r>
              <a:rPr lang="en-US" sz="2400" dirty="0" err="1">
                <a:sym typeface="Wingdings" panose="05000000000000000000" pitchFamily="2" charset="2"/>
              </a:rPr>
              <a:t>bukan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minterm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karena</a:t>
            </a:r>
            <a:r>
              <a:rPr lang="en-US" sz="2400" dirty="0">
                <a:sym typeface="Wingdings" panose="05000000000000000000" pitchFamily="2" charset="2"/>
              </a:rPr>
              <a:t> literal </a:t>
            </a:r>
            <a:r>
              <a:rPr lang="en-US" sz="2400" dirty="0" err="1">
                <a:sym typeface="Wingdings" panose="05000000000000000000" pitchFamily="2" charset="2"/>
              </a:rPr>
              <a:t>tidak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lengkap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</a:t>
            </a:r>
            <a:r>
              <a:rPr lang="en-US" sz="2400" dirty="0" err="1">
                <a:sym typeface="Wingdings" panose="05000000000000000000" pitchFamily="2" charset="2"/>
              </a:rPr>
              <a:t>xy’z</a:t>
            </a:r>
            <a:r>
              <a:rPr lang="en-US" sz="2400" dirty="0">
                <a:sym typeface="Wingdings" panose="05000000000000000000" pitchFamily="2" charset="2"/>
              </a:rPr>
              <a:t>, xyz’, </a:t>
            </a:r>
            <a:r>
              <a:rPr lang="en-US" sz="2400" dirty="0" err="1">
                <a:sym typeface="Wingdings" panose="05000000000000000000" pitchFamily="2" charset="2"/>
              </a:rPr>
              <a:t>x’y’z</a:t>
            </a:r>
            <a:r>
              <a:rPr lang="en-US" sz="2400" dirty="0">
                <a:sym typeface="Wingdings" panose="05000000000000000000" pitchFamily="2" charset="2"/>
              </a:rPr>
              <a:t>  </a:t>
            </a:r>
            <a:r>
              <a:rPr lang="en-US" sz="2400" i="1" dirty="0" err="1">
                <a:sym typeface="Wingdings" panose="05000000000000000000" pitchFamily="2" charset="2"/>
              </a:rPr>
              <a:t>minterm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karena</a:t>
            </a:r>
            <a:r>
              <a:rPr lang="en-US" sz="2400" dirty="0">
                <a:sym typeface="Wingdings" panose="05000000000000000000" pitchFamily="2" charset="2"/>
              </a:rPr>
              <a:t> literal </a:t>
            </a:r>
            <a:r>
              <a:rPr lang="en-US" sz="2400" dirty="0" err="1">
                <a:sym typeface="Wingdings" panose="05000000000000000000" pitchFamily="2" charset="2"/>
              </a:rPr>
              <a:t>lengkap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(x + z)  </a:t>
            </a:r>
            <a:r>
              <a:rPr lang="en-US" sz="2400" dirty="0" err="1">
                <a:sym typeface="Wingdings" panose="05000000000000000000" pitchFamily="2" charset="2"/>
              </a:rPr>
              <a:t>bukan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maxterm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karena</a:t>
            </a:r>
            <a:r>
              <a:rPr lang="en-US" sz="2400" dirty="0">
                <a:sym typeface="Wingdings" panose="05000000000000000000" pitchFamily="2" charset="2"/>
              </a:rPr>
              <a:t> literal </a:t>
            </a:r>
            <a:r>
              <a:rPr lang="en-US" sz="2400" dirty="0" err="1">
                <a:sym typeface="Wingdings" panose="05000000000000000000" pitchFamily="2" charset="2"/>
              </a:rPr>
              <a:t>tidak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lengkap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(x’ + y + z’)  </a:t>
            </a:r>
            <a:r>
              <a:rPr lang="en-US" sz="2400" i="1" dirty="0" err="1">
                <a:sym typeface="Wingdings" panose="05000000000000000000" pitchFamily="2" charset="2"/>
              </a:rPr>
              <a:t>maxterm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karena</a:t>
            </a:r>
            <a:r>
              <a:rPr lang="en-US" sz="2400" dirty="0">
                <a:sym typeface="Wingdings" panose="05000000000000000000" pitchFamily="2" charset="2"/>
              </a:rPr>
              <a:t> literal </a:t>
            </a:r>
            <a:r>
              <a:rPr lang="en-US" sz="2400" dirty="0" err="1">
                <a:sym typeface="Wingdings" panose="05000000000000000000" pitchFamily="2" charset="2"/>
              </a:rPr>
              <a:t>lengkap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(</a:t>
            </a:r>
            <a:r>
              <a:rPr lang="en-US" sz="2400" dirty="0" err="1">
                <a:sym typeface="Wingdings" panose="05000000000000000000" pitchFamily="2" charset="2"/>
              </a:rPr>
              <a:t>xy</a:t>
            </a:r>
            <a:r>
              <a:rPr lang="en-US" sz="2400" dirty="0">
                <a:sym typeface="Wingdings" panose="05000000000000000000" pitchFamily="2" charset="2"/>
              </a:rPr>
              <a:t>’ + y’ + z)  </a:t>
            </a:r>
            <a:r>
              <a:rPr lang="en-US" sz="2400" dirty="0" err="1">
                <a:sym typeface="Wingdings" panose="05000000000000000000" pitchFamily="2" charset="2"/>
              </a:rPr>
              <a:t>bukan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sym typeface="Wingdings" panose="05000000000000000000" pitchFamily="2" charset="2"/>
              </a:rPr>
              <a:t>maxterm</a:t>
            </a:r>
            <a:r>
              <a:rPr lang="en-US" sz="2400" dirty="0"/>
              <a:t>	</a:t>
            </a:r>
          </a:p>
          <a:p>
            <a:endParaRPr lang="en-US" sz="2400" dirty="0"/>
          </a:p>
          <a:p>
            <a:r>
              <a:rPr lang="en-US" sz="2400" dirty="0" err="1"/>
              <a:t>Ekspresi</a:t>
            </a:r>
            <a:r>
              <a:rPr lang="en-US" sz="2400" dirty="0"/>
              <a:t> Boolean yang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i="1" dirty="0" err="1"/>
              <a:t>minterm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i="1" dirty="0" err="1"/>
              <a:t>maxterm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b="1" dirty="0" err="1"/>
              <a:t>bentuk</a:t>
            </a:r>
            <a:r>
              <a:rPr lang="en-US" sz="2400" b="1" dirty="0"/>
              <a:t> </a:t>
            </a:r>
            <a:r>
              <a:rPr lang="en-US" sz="2400" b="1" dirty="0" err="1"/>
              <a:t>kanonik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33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938" y="685801"/>
            <a:ext cx="10525539" cy="5440363"/>
          </a:xfrm>
        </p:spPr>
        <p:txBody>
          <a:bodyPr>
            <a:normAutofit/>
          </a:bodyPr>
          <a:lstStyle/>
          <a:p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kanonik</a:t>
            </a:r>
            <a:r>
              <a:rPr lang="en-US" dirty="0"/>
              <a:t>:</a:t>
            </a:r>
          </a:p>
          <a:p>
            <a:pPr marL="685800">
              <a:buFont typeface="+mj-lt"/>
              <a:buAutoNum type="arabicPeriod"/>
            </a:pP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(</a:t>
            </a:r>
            <a:r>
              <a:rPr lang="en-US" i="1" dirty="0"/>
              <a:t>sum-of-product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SOP)</a:t>
            </a:r>
          </a:p>
          <a:p>
            <a:pPr marL="685800">
              <a:buFont typeface="+mj-lt"/>
              <a:buAutoNum type="arabicPeriod"/>
            </a:pP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(</a:t>
            </a:r>
            <a:r>
              <a:rPr lang="en-US" i="1" dirty="0"/>
              <a:t>product-of-sum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POS)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 err="1"/>
              <a:t>Fungsi</a:t>
            </a:r>
            <a:r>
              <a:rPr lang="en-US" dirty="0"/>
              <a:t> 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</a:t>
            </a:r>
            <a:r>
              <a:rPr lang="en-US" i="1" dirty="0" err="1"/>
              <a:t>x</a:t>
            </a:r>
            <a:r>
              <a:rPr lang="en-US" dirty="0" err="1"/>
              <a:t>’</a:t>
            </a:r>
            <a:r>
              <a:rPr lang="en-US" i="1" dirty="0" err="1"/>
              <a:t>y</a:t>
            </a:r>
            <a:r>
              <a:rPr lang="en-US" dirty="0" err="1"/>
              <a:t>’</a:t>
            </a:r>
            <a:r>
              <a:rPr lang="en-US" i="1" dirty="0" err="1"/>
              <a:t>z</a:t>
            </a:r>
            <a:r>
              <a:rPr lang="en-US" dirty="0"/>
              <a:t> + </a:t>
            </a:r>
            <a:r>
              <a:rPr lang="en-US" i="1" dirty="0" err="1"/>
              <a:t>xy</a:t>
            </a:r>
            <a:r>
              <a:rPr lang="en-US" dirty="0" err="1"/>
              <a:t>’</a:t>
            </a:r>
            <a:r>
              <a:rPr lang="en-US" i="1" dirty="0" err="1"/>
              <a:t>z</a:t>
            </a:r>
            <a:r>
              <a:rPr lang="en-US" dirty="0"/>
              <a:t>’ + </a:t>
            </a:r>
            <a:r>
              <a:rPr lang="en-US" i="1" dirty="0"/>
              <a:t>xyz</a:t>
            </a:r>
            <a:r>
              <a:rPr lang="en-US" dirty="0"/>
              <a:t> 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SOP </a:t>
            </a:r>
          </a:p>
          <a:p>
            <a:endParaRPr lang="en-US" dirty="0"/>
          </a:p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 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’)(</a:t>
            </a:r>
            <a:r>
              <a:rPr lang="en-US" i="1" dirty="0"/>
              <a:t>x</a:t>
            </a:r>
            <a:r>
              <a:rPr lang="en-US" dirty="0"/>
              <a:t>’ + </a:t>
            </a:r>
            <a:r>
              <a:rPr lang="en-US" i="1" dirty="0"/>
              <a:t>y</a:t>
            </a:r>
            <a:r>
              <a:rPr lang="en-US" dirty="0"/>
              <a:t> + </a:t>
            </a:r>
            <a:r>
              <a:rPr lang="en-US" i="1" dirty="0"/>
              <a:t>z</a:t>
            </a:r>
            <a:r>
              <a:rPr lang="en-US" dirty="0"/>
              <a:t>’)(</a:t>
            </a:r>
            <a:r>
              <a:rPr lang="en-US" i="1" dirty="0"/>
              <a:t>x</a:t>
            </a:r>
            <a:r>
              <a:rPr lang="en-US" dirty="0"/>
              <a:t>’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POS </a:t>
            </a:r>
          </a:p>
          <a:p>
            <a:pPr marL="0" indent="0">
              <a:buNone/>
            </a:pPr>
            <a:endParaRPr lang="en-US" dirty="0"/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68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2270" y="914401"/>
            <a:ext cx="1009153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Cara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i="1" dirty="0" err="1"/>
              <a:t>minterm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 err="1"/>
              <a:t>maxterm</a:t>
            </a:r>
            <a:r>
              <a:rPr lang="en-US" dirty="0"/>
              <a:t>:</a:t>
            </a:r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i="1" dirty="0" err="1"/>
              <a:t>minterm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 yang </a:t>
            </a:r>
            <a:r>
              <a:rPr lang="en-US" dirty="0" err="1"/>
              <a:t>bernilai</a:t>
            </a:r>
            <a:r>
              <a:rPr lang="en-US" dirty="0"/>
              <a:t> 0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komplemen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 yang </a:t>
            </a:r>
            <a:r>
              <a:rPr lang="en-US" dirty="0" err="1"/>
              <a:t>bernilai</a:t>
            </a:r>
            <a:r>
              <a:rPr lang="en-US" dirty="0"/>
              <a:t> 1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komplemen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i="1" dirty="0" err="1"/>
              <a:t>maxterm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 yang </a:t>
            </a:r>
            <a:r>
              <a:rPr lang="en-US" dirty="0" err="1"/>
              <a:t>bernilai</a:t>
            </a:r>
            <a:r>
              <a:rPr lang="en-US" dirty="0"/>
              <a:t> 0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komplemen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 yang </a:t>
            </a:r>
            <a:r>
              <a:rPr lang="en-US" dirty="0" err="1"/>
              <a:t>bernilai</a:t>
            </a:r>
            <a:r>
              <a:rPr lang="en-US" dirty="0"/>
              <a:t> 1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komplemen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60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1"/>
            <a:ext cx="10147852" cy="5211763"/>
          </a:xfrm>
        </p:spPr>
        <p:txBody>
          <a:bodyPr>
            <a:normAutofit/>
          </a:bodyPr>
          <a:lstStyle/>
          <a:p>
            <a:r>
              <a:rPr lang="en-US" dirty="0"/>
              <a:t>Cara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i="1" dirty="0" err="1"/>
              <a:t>minterm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 err="1"/>
              <a:t>maxterm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: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002218"/>
            <a:ext cx="9918986" cy="282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655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4157" y="762001"/>
            <a:ext cx="10127973" cy="5364163"/>
          </a:xfrm>
        </p:spPr>
        <p:txBody>
          <a:bodyPr>
            <a:normAutofit/>
          </a:bodyPr>
          <a:lstStyle/>
          <a:p>
            <a:r>
              <a:rPr lang="en-US" dirty="0"/>
              <a:t>Cara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i="1" dirty="0" err="1"/>
              <a:t>minterm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 err="1"/>
              <a:t>maxterm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: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514" y="1553817"/>
            <a:ext cx="8508710" cy="375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419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3365" y="1600199"/>
            <a:ext cx="10270435" cy="4892675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err="1"/>
              <a:t>Aljabar</a:t>
            </a:r>
            <a:r>
              <a:rPr lang="en-US" sz="3100" dirty="0"/>
              <a:t> Boolean </a:t>
            </a:r>
            <a:r>
              <a:rPr lang="en-US" sz="3100" dirty="0" err="1"/>
              <a:t>ditemukan</a:t>
            </a:r>
            <a:r>
              <a:rPr lang="en-US" sz="3100" dirty="0"/>
              <a:t> </a:t>
            </a:r>
            <a:r>
              <a:rPr lang="en-US" sz="3100" dirty="0" err="1"/>
              <a:t>oleh</a:t>
            </a:r>
            <a:r>
              <a:rPr lang="en-US" sz="3100" dirty="0"/>
              <a:t> George Boole, </a:t>
            </a:r>
            <a:r>
              <a:rPr lang="en-US" sz="3100" dirty="0" err="1"/>
              <a:t>pada</a:t>
            </a:r>
            <a:r>
              <a:rPr lang="en-US" sz="3100" dirty="0"/>
              <a:t> </a:t>
            </a:r>
            <a:r>
              <a:rPr lang="en-US" sz="3100" dirty="0" err="1"/>
              <a:t>tahun</a:t>
            </a:r>
            <a:r>
              <a:rPr lang="en-US" sz="3100" dirty="0"/>
              <a:t> 1854.</a:t>
            </a:r>
          </a:p>
          <a:p>
            <a:endParaRPr lang="en-US" sz="3100" dirty="0"/>
          </a:p>
          <a:p>
            <a:r>
              <a:rPr lang="en-US" sz="3100" dirty="0"/>
              <a:t>Boole </a:t>
            </a:r>
            <a:r>
              <a:rPr lang="en-US" sz="3100" dirty="0" err="1"/>
              <a:t>melihat</a:t>
            </a:r>
            <a:r>
              <a:rPr lang="en-US" sz="3100" dirty="0"/>
              <a:t> </a:t>
            </a:r>
            <a:r>
              <a:rPr lang="en-US" sz="3100" dirty="0" err="1"/>
              <a:t>bahwa</a:t>
            </a:r>
            <a:r>
              <a:rPr lang="en-US" sz="3100" dirty="0"/>
              <a:t> </a:t>
            </a:r>
            <a:r>
              <a:rPr lang="en-US" sz="3100" dirty="0" err="1"/>
              <a:t>himpunan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err="1"/>
              <a:t>logika</a:t>
            </a:r>
            <a:r>
              <a:rPr lang="en-US" sz="3100" dirty="0"/>
              <a:t> </a:t>
            </a:r>
            <a:r>
              <a:rPr lang="en-US" sz="3100" dirty="0" err="1"/>
              <a:t>proposisi</a:t>
            </a:r>
            <a:r>
              <a:rPr lang="en-US" sz="3100" dirty="0"/>
              <a:t> </a:t>
            </a:r>
            <a:r>
              <a:rPr lang="en-US" sz="3100" dirty="0" err="1"/>
              <a:t>mempunyai</a:t>
            </a:r>
            <a:r>
              <a:rPr lang="en-US" sz="3100" dirty="0"/>
              <a:t> </a:t>
            </a:r>
            <a:r>
              <a:rPr lang="en-US" sz="3100" dirty="0" err="1"/>
              <a:t>sifat-sifat</a:t>
            </a:r>
            <a:r>
              <a:rPr lang="en-US" sz="3100" dirty="0"/>
              <a:t> yang </a:t>
            </a:r>
            <a:r>
              <a:rPr lang="en-US" sz="3100" dirty="0" err="1"/>
              <a:t>serupa</a:t>
            </a:r>
            <a:r>
              <a:rPr lang="en-US" sz="3100" dirty="0"/>
              <a:t> (</a:t>
            </a:r>
            <a:r>
              <a:rPr lang="en-US" sz="3100" dirty="0" err="1"/>
              <a:t>perhatikan</a:t>
            </a:r>
            <a:r>
              <a:rPr lang="en-US" sz="3100" dirty="0"/>
              <a:t> </a:t>
            </a:r>
            <a:r>
              <a:rPr lang="en-US" sz="3100" dirty="0" err="1"/>
              <a:t>kemiripan</a:t>
            </a:r>
            <a:r>
              <a:rPr lang="en-US" sz="3100" dirty="0"/>
              <a:t> </a:t>
            </a:r>
            <a:r>
              <a:rPr lang="en-US" sz="3100" dirty="0" err="1"/>
              <a:t>hukum-hukum</a:t>
            </a:r>
            <a:r>
              <a:rPr lang="en-US" sz="3100" dirty="0"/>
              <a:t> </a:t>
            </a:r>
            <a:r>
              <a:rPr lang="en-US" sz="3100" dirty="0" err="1"/>
              <a:t>aljabar</a:t>
            </a:r>
            <a:r>
              <a:rPr lang="en-US" sz="3100" dirty="0"/>
              <a:t> </a:t>
            </a:r>
            <a:r>
              <a:rPr lang="en-US" sz="3100" dirty="0" err="1"/>
              <a:t>logika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err="1"/>
              <a:t>hukum-hukum</a:t>
            </a:r>
            <a:r>
              <a:rPr lang="en-US" sz="3100" dirty="0"/>
              <a:t> </a:t>
            </a:r>
            <a:r>
              <a:rPr lang="en-US" sz="3100" dirty="0" err="1"/>
              <a:t>aljabar</a:t>
            </a:r>
            <a:r>
              <a:rPr lang="en-US" sz="3100" dirty="0"/>
              <a:t> </a:t>
            </a:r>
            <a:r>
              <a:rPr lang="en-US" sz="3100" dirty="0" err="1"/>
              <a:t>himpunan</a:t>
            </a:r>
            <a:r>
              <a:rPr lang="en-US" sz="3100" dirty="0"/>
              <a:t>).</a:t>
            </a:r>
          </a:p>
          <a:p>
            <a:endParaRPr lang="en-US" sz="3100" dirty="0"/>
          </a:p>
          <a:p>
            <a:r>
              <a:rPr lang="en-US" sz="3100" dirty="0" err="1"/>
              <a:t>Dalam</a:t>
            </a:r>
            <a:r>
              <a:rPr lang="en-US" sz="3100" dirty="0"/>
              <a:t> </a:t>
            </a:r>
            <a:r>
              <a:rPr lang="en-US" sz="3100" dirty="0" err="1"/>
              <a:t>buku</a:t>
            </a:r>
            <a:r>
              <a:rPr lang="en-US" sz="3100" dirty="0"/>
              <a:t> </a:t>
            </a:r>
            <a:r>
              <a:rPr lang="en-US" sz="3100" i="1" dirty="0"/>
              <a:t>The Laws of Thought</a:t>
            </a:r>
            <a:r>
              <a:rPr lang="en-US" sz="3100" dirty="0"/>
              <a:t>, Boole </a:t>
            </a:r>
            <a:r>
              <a:rPr lang="en-US" sz="3100" dirty="0" err="1"/>
              <a:t>memaparkan</a:t>
            </a:r>
            <a:r>
              <a:rPr lang="en-US" sz="3100" dirty="0"/>
              <a:t> </a:t>
            </a:r>
            <a:r>
              <a:rPr lang="en-US" sz="3100" dirty="0" err="1"/>
              <a:t>aturan-aturan</a:t>
            </a:r>
            <a:r>
              <a:rPr lang="en-US" sz="3100" dirty="0"/>
              <a:t> </a:t>
            </a:r>
            <a:r>
              <a:rPr lang="en-US" sz="3100" dirty="0" err="1"/>
              <a:t>dasar</a:t>
            </a:r>
            <a:r>
              <a:rPr lang="en-US" sz="3100" dirty="0"/>
              <a:t> </a:t>
            </a:r>
            <a:r>
              <a:rPr lang="en-US" sz="3100" dirty="0" err="1"/>
              <a:t>logika</a:t>
            </a:r>
            <a:r>
              <a:rPr lang="en-US" sz="3100" dirty="0"/>
              <a:t>. </a:t>
            </a:r>
          </a:p>
          <a:p>
            <a:endParaRPr lang="en-US" sz="3100" dirty="0"/>
          </a:p>
          <a:p>
            <a:r>
              <a:rPr lang="en-US" sz="3100" dirty="0" err="1"/>
              <a:t>Aturan</a:t>
            </a:r>
            <a:r>
              <a:rPr lang="en-US" sz="3100" dirty="0"/>
              <a:t> </a:t>
            </a:r>
            <a:r>
              <a:rPr lang="en-US" sz="3100" dirty="0" err="1"/>
              <a:t>dasar</a:t>
            </a:r>
            <a:r>
              <a:rPr lang="en-US" sz="3100" dirty="0"/>
              <a:t> </a:t>
            </a:r>
            <a:r>
              <a:rPr lang="en-US" sz="3100" dirty="0" err="1"/>
              <a:t>logika</a:t>
            </a:r>
            <a:r>
              <a:rPr lang="en-US" sz="3100" dirty="0"/>
              <a:t> </a:t>
            </a:r>
            <a:r>
              <a:rPr lang="en-US" sz="3100" dirty="0" err="1"/>
              <a:t>ini</a:t>
            </a:r>
            <a:r>
              <a:rPr lang="en-US" sz="3100" dirty="0"/>
              <a:t> </a:t>
            </a:r>
            <a:r>
              <a:rPr lang="en-US" sz="3100" dirty="0" err="1"/>
              <a:t>membentuk</a:t>
            </a:r>
            <a:r>
              <a:rPr lang="en-US" sz="3100" dirty="0"/>
              <a:t> </a:t>
            </a:r>
            <a:r>
              <a:rPr lang="en-US" sz="3100" dirty="0" err="1"/>
              <a:t>struktur</a:t>
            </a:r>
            <a:r>
              <a:rPr lang="en-US" sz="3100" dirty="0"/>
              <a:t> </a:t>
            </a:r>
            <a:r>
              <a:rPr lang="en-US" sz="3100" dirty="0" err="1"/>
              <a:t>matematika</a:t>
            </a:r>
            <a:r>
              <a:rPr lang="en-US" sz="3100" dirty="0"/>
              <a:t> yang </a:t>
            </a:r>
            <a:r>
              <a:rPr lang="en-US" sz="3100" dirty="0" err="1"/>
              <a:t>disebut</a:t>
            </a:r>
            <a:r>
              <a:rPr lang="en-US" sz="3100" dirty="0"/>
              <a:t> </a:t>
            </a:r>
            <a:r>
              <a:rPr lang="en-US" sz="3100" b="1" dirty="0" err="1"/>
              <a:t>aljabar</a:t>
            </a:r>
            <a:r>
              <a:rPr lang="en-US" sz="3100" b="1" dirty="0"/>
              <a:t> Boolean.</a:t>
            </a:r>
          </a:p>
          <a:p>
            <a:endParaRPr lang="en-US" sz="3100" b="1" dirty="0"/>
          </a:p>
          <a:p>
            <a:r>
              <a:rPr lang="en-US" sz="3100" dirty="0" err="1"/>
              <a:t>Aplikasi</a:t>
            </a:r>
            <a:r>
              <a:rPr lang="en-US" sz="3100" dirty="0"/>
              <a:t> </a:t>
            </a:r>
            <a:r>
              <a:rPr lang="en-US" sz="3100" dirty="0" err="1"/>
              <a:t>Aljabar</a:t>
            </a:r>
            <a:r>
              <a:rPr lang="en-US" sz="3100" dirty="0"/>
              <a:t> Boolean: </a:t>
            </a:r>
            <a:r>
              <a:rPr lang="en-US" sz="3100" dirty="0" err="1"/>
              <a:t>perancangan</a:t>
            </a:r>
            <a:r>
              <a:rPr lang="en-US" sz="3100" dirty="0"/>
              <a:t> </a:t>
            </a:r>
            <a:r>
              <a:rPr lang="en-US" sz="3100" dirty="0" err="1"/>
              <a:t>rangkaian</a:t>
            </a:r>
            <a:r>
              <a:rPr lang="en-US" sz="3100" dirty="0"/>
              <a:t> </a:t>
            </a:r>
            <a:r>
              <a:rPr lang="en-US" sz="3100" dirty="0" err="1"/>
              <a:t>pensaklaran</a:t>
            </a:r>
            <a:r>
              <a:rPr lang="en-US" sz="3100" dirty="0"/>
              <a:t>, </a:t>
            </a:r>
            <a:r>
              <a:rPr lang="en-US" sz="3100" dirty="0" err="1"/>
              <a:t>rangkaian</a:t>
            </a:r>
            <a:r>
              <a:rPr lang="en-US" sz="3100" dirty="0"/>
              <a:t> digital, dan </a:t>
            </a:r>
            <a:r>
              <a:rPr lang="en-US" sz="3100" dirty="0" err="1"/>
              <a:t>rangkaian</a:t>
            </a:r>
            <a:r>
              <a:rPr lang="en-US" sz="3100" dirty="0"/>
              <a:t> </a:t>
            </a:r>
            <a:r>
              <a:rPr lang="en-US" sz="3100" i="1" dirty="0"/>
              <a:t>IC</a:t>
            </a:r>
            <a:r>
              <a:rPr lang="en-US" sz="3100" dirty="0"/>
              <a:t> (</a:t>
            </a:r>
            <a:r>
              <a:rPr lang="en-US" sz="3100" i="1" dirty="0"/>
              <a:t>integrated circuit</a:t>
            </a:r>
            <a:r>
              <a:rPr lang="en-US" sz="3100" dirty="0"/>
              <a:t>) </a:t>
            </a:r>
            <a:r>
              <a:rPr lang="en-US" sz="3100" dirty="0" err="1"/>
              <a:t>komputer</a:t>
            </a:r>
            <a:endParaRPr lang="en-US" sz="31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94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557" y="609601"/>
            <a:ext cx="11072191" cy="5516563"/>
          </a:xfrm>
        </p:spPr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Boolean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kanonik</a:t>
            </a:r>
            <a:r>
              <a:rPr lang="en-US" dirty="0"/>
              <a:t> (SOP </a:t>
            </a:r>
            <a:r>
              <a:rPr lang="en-US" dirty="0" err="1"/>
              <a:t>atau</a:t>
            </a:r>
            <a:r>
              <a:rPr lang="en-US" dirty="0"/>
              <a:t> POS)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:</a:t>
            </a:r>
          </a:p>
          <a:p>
            <a:endParaRPr lang="en-US" dirty="0"/>
          </a:p>
          <a:p>
            <a:pPr marL="685800" indent="-685800">
              <a:buNone/>
            </a:pPr>
            <a:r>
              <a:rPr lang="en-US" dirty="0"/>
              <a:t>     - 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i="1" dirty="0" err="1"/>
              <a:t>minterm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bernilai</a:t>
            </a:r>
            <a:r>
              <a:rPr lang="en-US" dirty="0"/>
              <a:t> 1 (</a:t>
            </a:r>
            <a:r>
              <a:rPr lang="en-US" dirty="0" err="1"/>
              <a:t>untuk</a:t>
            </a:r>
            <a:r>
              <a:rPr lang="en-US" dirty="0"/>
              <a:t> SOP) 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atau</a:t>
            </a: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-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i="1" dirty="0"/>
              <a:t>maxterm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bernilai</a:t>
            </a:r>
            <a:r>
              <a:rPr lang="en-US" dirty="0"/>
              <a:t> 0 (</a:t>
            </a:r>
            <a:r>
              <a:rPr lang="en-US" dirty="0" err="1"/>
              <a:t>untuk</a:t>
            </a:r>
            <a:r>
              <a:rPr lang="en-US" dirty="0"/>
              <a:t> POS).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72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1885"/>
            <a:ext cx="10515600" cy="632958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100" b="1" dirty="0" err="1"/>
              <a:t>Contoh</a:t>
            </a:r>
            <a:r>
              <a:rPr lang="en-US" sz="3100" b="1" dirty="0"/>
              <a:t> 5</a:t>
            </a:r>
            <a:r>
              <a:rPr lang="en-US" sz="3100" dirty="0"/>
              <a:t>: </a:t>
            </a:r>
            <a:r>
              <a:rPr lang="en-US" sz="3100" dirty="0" err="1"/>
              <a:t>Tinjau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Boolean yang </a:t>
            </a:r>
            <a:r>
              <a:rPr lang="en-US" sz="3100" dirty="0" err="1"/>
              <a:t>dinyatakan</a:t>
            </a:r>
            <a:r>
              <a:rPr lang="en-US" sz="3100" dirty="0"/>
              <a:t> </a:t>
            </a:r>
            <a:r>
              <a:rPr lang="en-US" sz="3100" dirty="0" err="1"/>
              <a:t>oleh</a:t>
            </a:r>
            <a:r>
              <a:rPr lang="en-US" sz="3100" dirty="0"/>
              <a:t> </a:t>
            </a:r>
            <a:r>
              <a:rPr lang="en-US" sz="3100" dirty="0" err="1"/>
              <a:t>Tabel</a:t>
            </a:r>
            <a:r>
              <a:rPr lang="en-US" sz="3100" dirty="0"/>
              <a:t> di </a:t>
            </a:r>
            <a:r>
              <a:rPr lang="en-US" sz="3100" dirty="0" err="1"/>
              <a:t>bawah</a:t>
            </a:r>
            <a:r>
              <a:rPr lang="en-US" sz="3100" dirty="0"/>
              <a:t> </a:t>
            </a:r>
            <a:r>
              <a:rPr lang="en-US" sz="3100" dirty="0" err="1"/>
              <a:t>ini</a:t>
            </a:r>
            <a:r>
              <a:rPr lang="en-US" sz="3100" dirty="0"/>
              <a:t>. </a:t>
            </a:r>
            <a:r>
              <a:rPr lang="en-US" sz="3100" dirty="0" err="1"/>
              <a:t>Nyatakan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</a:t>
            </a:r>
            <a:r>
              <a:rPr lang="en-US" sz="3100" dirty="0" err="1"/>
              <a:t>tersebut</a:t>
            </a:r>
            <a:r>
              <a:rPr lang="en-US" sz="3100" dirty="0"/>
              <a:t> </a:t>
            </a:r>
            <a:r>
              <a:rPr lang="en-US" sz="3100" dirty="0" err="1"/>
              <a:t>dalam</a:t>
            </a:r>
            <a:r>
              <a:rPr lang="en-US" sz="3100" dirty="0"/>
              <a:t> </a:t>
            </a:r>
            <a:r>
              <a:rPr lang="en-US" sz="3100" dirty="0" err="1"/>
              <a:t>bentuk</a:t>
            </a:r>
            <a:r>
              <a:rPr lang="en-US" sz="3100" dirty="0"/>
              <a:t> </a:t>
            </a:r>
            <a:r>
              <a:rPr lang="en-US" sz="3100" dirty="0" err="1"/>
              <a:t>kanonik</a:t>
            </a:r>
            <a:r>
              <a:rPr lang="en-US" sz="3100" dirty="0"/>
              <a:t> SOP </a:t>
            </a:r>
            <a:r>
              <a:rPr lang="en-US" sz="3100" dirty="0" err="1"/>
              <a:t>dan</a:t>
            </a:r>
            <a:r>
              <a:rPr lang="en-US" sz="3100" dirty="0"/>
              <a:t> POS</a:t>
            </a:r>
          </a:p>
          <a:p>
            <a:endParaRPr lang="en-US" sz="3100" dirty="0"/>
          </a:p>
          <a:p>
            <a:endParaRPr lang="en-US" sz="3100" dirty="0"/>
          </a:p>
          <a:p>
            <a:endParaRPr lang="en-US" sz="3100" dirty="0"/>
          </a:p>
          <a:p>
            <a:endParaRPr lang="en-US" sz="3100" dirty="0"/>
          </a:p>
          <a:p>
            <a:endParaRPr lang="en-US" sz="3100" dirty="0"/>
          </a:p>
          <a:p>
            <a:endParaRPr lang="en-US" sz="3100" dirty="0"/>
          </a:p>
          <a:p>
            <a:pPr marL="0" indent="0">
              <a:buNone/>
            </a:pPr>
            <a:r>
              <a:rPr lang="en-US" sz="3100" b="1" u="sng" dirty="0" err="1"/>
              <a:t>Penyelesaian</a:t>
            </a:r>
            <a:r>
              <a:rPr lang="en-US" sz="3100" b="1" dirty="0"/>
              <a:t>:</a:t>
            </a:r>
          </a:p>
          <a:p>
            <a:r>
              <a:rPr lang="en-US" sz="3100" b="1" dirty="0"/>
              <a:t>SOP</a:t>
            </a:r>
          </a:p>
          <a:p>
            <a:pPr indent="0">
              <a:buNone/>
            </a:pPr>
            <a:r>
              <a:rPr lang="en-US" sz="3100" dirty="0" err="1"/>
              <a:t>Kombinasi</a:t>
            </a:r>
            <a:r>
              <a:rPr lang="en-US" sz="3100" dirty="0"/>
              <a:t> </a:t>
            </a:r>
            <a:r>
              <a:rPr lang="en-US" sz="3100" dirty="0" err="1"/>
              <a:t>nilai-nilai</a:t>
            </a:r>
            <a:r>
              <a:rPr lang="en-US" sz="3100" dirty="0"/>
              <a:t> </a:t>
            </a:r>
            <a:r>
              <a:rPr lang="en-US" sz="3100" dirty="0" err="1"/>
              <a:t>peubah</a:t>
            </a:r>
            <a:r>
              <a:rPr lang="en-US" sz="3100" dirty="0"/>
              <a:t> yang </a:t>
            </a:r>
            <a:r>
              <a:rPr lang="en-US" sz="3100" dirty="0" err="1"/>
              <a:t>menghasilkan</a:t>
            </a:r>
            <a:r>
              <a:rPr lang="en-US" sz="3100" dirty="0"/>
              <a:t> </a:t>
            </a:r>
            <a:r>
              <a:rPr lang="en-US" sz="3100" dirty="0" err="1"/>
              <a:t>nilai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1 </a:t>
            </a:r>
            <a:r>
              <a:rPr lang="en-US" sz="3100" dirty="0" err="1"/>
              <a:t>adalah</a:t>
            </a:r>
            <a:r>
              <a:rPr lang="en-US" sz="3100" dirty="0"/>
              <a:t> 001, 100, </a:t>
            </a:r>
            <a:r>
              <a:rPr lang="en-US" sz="3100" dirty="0" err="1"/>
              <a:t>dan</a:t>
            </a:r>
            <a:r>
              <a:rPr lang="en-US" sz="3100" dirty="0"/>
              <a:t> 111, </a:t>
            </a:r>
            <a:r>
              <a:rPr lang="en-US" sz="3100" dirty="0" err="1"/>
              <a:t>maka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</a:t>
            </a:r>
            <a:r>
              <a:rPr lang="en-US" sz="3100" dirty="0" err="1"/>
              <a:t>Booleannya</a:t>
            </a:r>
            <a:r>
              <a:rPr lang="en-US" sz="3100" dirty="0"/>
              <a:t> </a:t>
            </a:r>
            <a:r>
              <a:rPr lang="en-US" sz="3100" dirty="0" err="1"/>
              <a:t>dalam</a:t>
            </a:r>
            <a:r>
              <a:rPr lang="en-US" sz="3100" dirty="0"/>
              <a:t> </a:t>
            </a:r>
            <a:r>
              <a:rPr lang="en-US" sz="3100" dirty="0" err="1"/>
              <a:t>bentuk</a:t>
            </a:r>
            <a:r>
              <a:rPr lang="en-US" sz="3100" dirty="0"/>
              <a:t> </a:t>
            </a:r>
            <a:r>
              <a:rPr lang="en-US" sz="3100" dirty="0" err="1"/>
              <a:t>kanonik</a:t>
            </a:r>
            <a:r>
              <a:rPr lang="en-US" sz="3100" dirty="0"/>
              <a:t> SOP </a:t>
            </a:r>
            <a:r>
              <a:rPr lang="en-US" sz="3100" dirty="0" err="1"/>
              <a:t>adalah</a:t>
            </a:r>
            <a:endParaRPr lang="en-US" sz="3100" dirty="0"/>
          </a:p>
          <a:p>
            <a:pPr marL="0" indent="0">
              <a:buNone/>
            </a:pPr>
            <a:r>
              <a:rPr lang="en-US" sz="3100" i="1" dirty="0"/>
              <a:t> </a:t>
            </a:r>
            <a:endParaRPr lang="en-US" sz="3100" dirty="0"/>
          </a:p>
          <a:p>
            <a:pPr marL="0" indent="0">
              <a:buNone/>
            </a:pPr>
            <a:r>
              <a:rPr lang="en-US" sz="3100" i="1" dirty="0"/>
              <a:t>	F</a:t>
            </a:r>
            <a:r>
              <a:rPr lang="en-US" sz="3100" dirty="0"/>
              <a:t>(</a:t>
            </a:r>
            <a:r>
              <a:rPr lang="en-US" sz="3100" i="1" dirty="0"/>
              <a:t>x</a:t>
            </a:r>
            <a:r>
              <a:rPr lang="en-US" sz="3100" dirty="0"/>
              <a:t>, </a:t>
            </a:r>
            <a:r>
              <a:rPr lang="en-US" sz="3100" i="1" dirty="0"/>
              <a:t>y</a:t>
            </a:r>
            <a:r>
              <a:rPr lang="en-US" sz="3100" dirty="0"/>
              <a:t>, </a:t>
            </a:r>
            <a:r>
              <a:rPr lang="en-US" sz="3100" i="1" dirty="0"/>
              <a:t>z</a:t>
            </a:r>
            <a:r>
              <a:rPr lang="en-US" sz="3100" dirty="0"/>
              <a:t>) =  </a:t>
            </a:r>
            <a:r>
              <a:rPr lang="en-US" sz="3100" i="1" dirty="0" err="1"/>
              <a:t>x</a:t>
            </a:r>
            <a:r>
              <a:rPr lang="en-US" sz="3100" dirty="0" err="1"/>
              <a:t>’</a:t>
            </a:r>
            <a:r>
              <a:rPr lang="en-US" sz="3100" i="1" dirty="0" err="1"/>
              <a:t>y</a:t>
            </a:r>
            <a:r>
              <a:rPr lang="en-US" sz="3100" dirty="0" err="1"/>
              <a:t>’</a:t>
            </a:r>
            <a:r>
              <a:rPr lang="en-US" sz="3100" i="1" dirty="0" err="1"/>
              <a:t>z</a:t>
            </a:r>
            <a:r>
              <a:rPr lang="en-US" sz="3100" dirty="0"/>
              <a:t> + </a:t>
            </a:r>
            <a:r>
              <a:rPr lang="en-US" sz="3100" i="1" dirty="0" err="1"/>
              <a:t>xy</a:t>
            </a:r>
            <a:r>
              <a:rPr lang="en-US" sz="3100" dirty="0" err="1"/>
              <a:t>’</a:t>
            </a:r>
            <a:r>
              <a:rPr lang="en-US" sz="3100" i="1" dirty="0" err="1"/>
              <a:t>z</a:t>
            </a:r>
            <a:r>
              <a:rPr lang="en-US" sz="3100" dirty="0"/>
              <a:t>’ + </a:t>
            </a:r>
            <a:r>
              <a:rPr lang="en-US" sz="3100" i="1" dirty="0"/>
              <a:t>xyz</a:t>
            </a:r>
            <a:endParaRPr lang="en-US" sz="3100" dirty="0"/>
          </a:p>
          <a:p>
            <a:pPr marL="0" indent="0">
              <a:buNone/>
            </a:pPr>
            <a:r>
              <a:rPr lang="en-US" sz="3100" dirty="0"/>
              <a:t> </a:t>
            </a:r>
          </a:p>
          <a:p>
            <a:pPr marL="0" indent="0">
              <a:buNone/>
            </a:pPr>
            <a:r>
              <a:rPr lang="en-US" sz="3100" dirty="0"/>
              <a:t>      </a:t>
            </a:r>
            <a:r>
              <a:rPr lang="en-US" sz="3100" dirty="0" err="1"/>
              <a:t>atau</a:t>
            </a:r>
            <a:r>
              <a:rPr lang="en-US" sz="3100" dirty="0"/>
              <a:t> (</a:t>
            </a:r>
            <a:r>
              <a:rPr lang="en-US" sz="3100" dirty="0" err="1"/>
              <a:t>dengan</a:t>
            </a:r>
            <a:r>
              <a:rPr lang="en-US" sz="3100" dirty="0"/>
              <a:t> </a:t>
            </a:r>
            <a:r>
              <a:rPr lang="en-US" sz="3100" dirty="0" err="1"/>
              <a:t>menggunakan</a:t>
            </a:r>
            <a:r>
              <a:rPr lang="en-US" sz="3100" dirty="0"/>
              <a:t> </a:t>
            </a:r>
            <a:r>
              <a:rPr lang="en-US" sz="3100" dirty="0" err="1"/>
              <a:t>lambang</a:t>
            </a:r>
            <a:r>
              <a:rPr lang="en-US" sz="3100" dirty="0"/>
              <a:t> </a:t>
            </a:r>
            <a:r>
              <a:rPr lang="en-US" sz="3100" i="1" dirty="0" err="1"/>
              <a:t>minterm</a:t>
            </a:r>
            <a:r>
              <a:rPr lang="en-US" sz="3100" dirty="0"/>
              <a:t>),		</a:t>
            </a:r>
          </a:p>
          <a:p>
            <a:pPr marL="0" indent="0">
              <a:buNone/>
            </a:pPr>
            <a:r>
              <a:rPr lang="en-US" sz="3100" dirty="0"/>
              <a:t> </a:t>
            </a:r>
          </a:p>
          <a:p>
            <a:pPr marL="0" indent="0">
              <a:buNone/>
            </a:pPr>
            <a:r>
              <a:rPr lang="en-US" sz="3100" i="1" dirty="0"/>
              <a:t>	F</a:t>
            </a:r>
            <a:r>
              <a:rPr lang="en-US" sz="3100" dirty="0"/>
              <a:t>(</a:t>
            </a:r>
            <a:r>
              <a:rPr lang="en-US" sz="3100" i="1" dirty="0"/>
              <a:t>x</a:t>
            </a:r>
            <a:r>
              <a:rPr lang="en-US" sz="3100" dirty="0"/>
              <a:t>, </a:t>
            </a:r>
            <a:r>
              <a:rPr lang="en-US" sz="3100" i="1" dirty="0"/>
              <a:t>y</a:t>
            </a:r>
            <a:r>
              <a:rPr lang="en-US" sz="3100" dirty="0"/>
              <a:t>, </a:t>
            </a:r>
            <a:r>
              <a:rPr lang="en-US" sz="3100" i="1" dirty="0"/>
              <a:t>z</a:t>
            </a:r>
            <a:r>
              <a:rPr lang="en-US" sz="3100" dirty="0"/>
              <a:t>) =  </a:t>
            </a:r>
            <a:r>
              <a:rPr lang="en-US" sz="3100" i="1" dirty="0"/>
              <a:t>m</a:t>
            </a:r>
            <a:r>
              <a:rPr lang="en-US" sz="3100" baseline="-25000" dirty="0"/>
              <a:t>1</a:t>
            </a:r>
            <a:r>
              <a:rPr lang="en-US" sz="3100" dirty="0"/>
              <a:t> + </a:t>
            </a:r>
            <a:r>
              <a:rPr lang="en-US" sz="3100" i="1" dirty="0"/>
              <a:t>m</a:t>
            </a:r>
            <a:r>
              <a:rPr lang="en-US" sz="3100" baseline="-25000" dirty="0"/>
              <a:t>4 </a:t>
            </a:r>
            <a:r>
              <a:rPr lang="en-US" sz="3100" dirty="0"/>
              <a:t>+ </a:t>
            </a:r>
            <a:r>
              <a:rPr lang="en-US" sz="3100" i="1" dirty="0"/>
              <a:t>m</a:t>
            </a:r>
            <a:r>
              <a:rPr lang="en-US" sz="3100" baseline="-25000" dirty="0"/>
              <a:t>7</a:t>
            </a:r>
            <a:r>
              <a:rPr lang="en-US" sz="3100" dirty="0"/>
              <a:t> = </a:t>
            </a:r>
            <a:r>
              <a:rPr lang="en-US" sz="3100" dirty="0">
                <a:sym typeface="Symbol" panose="05050102010706020507" pitchFamily="18" charset="2"/>
              </a:rPr>
              <a:t></a:t>
            </a:r>
            <a:r>
              <a:rPr lang="en-US" sz="3100" dirty="0"/>
              <a:t> (1, 4, 7)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122" y="537029"/>
            <a:ext cx="7337980" cy="289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423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729" y="609599"/>
            <a:ext cx="10485783" cy="6111875"/>
          </a:xfrm>
        </p:spPr>
        <p:txBody>
          <a:bodyPr>
            <a:normAutofit/>
          </a:bodyPr>
          <a:lstStyle/>
          <a:p>
            <a:pPr lvl="0"/>
            <a:r>
              <a:rPr lang="en-US" sz="2000" b="1" dirty="0"/>
              <a:t>POS</a:t>
            </a:r>
            <a:r>
              <a:rPr lang="en-US" sz="2000" dirty="0"/>
              <a:t>	</a:t>
            </a:r>
          </a:p>
          <a:p>
            <a:pPr indent="0">
              <a:buNone/>
            </a:pPr>
            <a:endParaRPr lang="en-US" sz="2000" dirty="0"/>
          </a:p>
          <a:p>
            <a:pPr indent="0">
              <a:buNone/>
            </a:pPr>
            <a:endParaRPr lang="en-US" sz="2000" dirty="0"/>
          </a:p>
          <a:p>
            <a:pPr indent="0">
              <a:buNone/>
            </a:pPr>
            <a:endParaRPr lang="en-US" sz="2000" dirty="0"/>
          </a:p>
          <a:p>
            <a:pPr indent="0">
              <a:buNone/>
            </a:pPr>
            <a:endParaRPr lang="en-US" sz="2000" dirty="0"/>
          </a:p>
          <a:p>
            <a:pPr indent="0">
              <a:buNone/>
            </a:pPr>
            <a:endParaRPr lang="en-US" sz="2000" dirty="0"/>
          </a:p>
          <a:p>
            <a:pPr indent="0">
              <a:buNone/>
            </a:pPr>
            <a:endParaRPr lang="en-US" sz="2000" dirty="0"/>
          </a:p>
          <a:p>
            <a:pPr indent="0">
              <a:buNone/>
            </a:pPr>
            <a:r>
              <a:rPr lang="en-US" sz="2000" dirty="0" err="1"/>
              <a:t>Kombinasi</a:t>
            </a:r>
            <a:r>
              <a:rPr lang="en-US" sz="2000" dirty="0"/>
              <a:t> </a:t>
            </a:r>
            <a:r>
              <a:rPr lang="en-US" sz="2000" dirty="0" err="1"/>
              <a:t>nilai-nilai</a:t>
            </a:r>
            <a:r>
              <a:rPr lang="en-US" sz="2000" dirty="0"/>
              <a:t> </a:t>
            </a:r>
            <a:r>
              <a:rPr lang="en-US" sz="2000" dirty="0" err="1"/>
              <a:t>peubah</a:t>
            </a:r>
            <a:r>
              <a:rPr lang="en-US" sz="2000" dirty="0"/>
              <a:t> yang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0 </a:t>
            </a:r>
            <a:r>
              <a:rPr lang="en-US" sz="2000" dirty="0" err="1"/>
              <a:t>adalah</a:t>
            </a:r>
            <a:r>
              <a:rPr lang="en-US" sz="2000" dirty="0"/>
              <a:t> 000, 010,  011, 101, </a:t>
            </a:r>
            <a:r>
              <a:rPr lang="en-US" sz="2000" dirty="0" err="1"/>
              <a:t>dan</a:t>
            </a:r>
            <a:r>
              <a:rPr lang="en-US" sz="2000" dirty="0"/>
              <a:t> 110,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Booleannya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kanonik</a:t>
            </a:r>
            <a:r>
              <a:rPr lang="en-US" sz="2000" dirty="0"/>
              <a:t> POS </a:t>
            </a:r>
            <a:r>
              <a:rPr lang="en-US" sz="2000" dirty="0" err="1"/>
              <a:t>adalah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 = 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’+ </a:t>
            </a:r>
            <a:r>
              <a:rPr lang="en-US" sz="2000" i="1" dirty="0"/>
              <a:t>z</a:t>
            </a:r>
            <a:r>
              <a:rPr lang="en-US" sz="2000" dirty="0"/>
              <a:t>)(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’+ </a:t>
            </a:r>
            <a:r>
              <a:rPr lang="en-US" sz="2000" i="1" dirty="0"/>
              <a:t>z</a:t>
            </a:r>
            <a:r>
              <a:rPr lang="en-US" sz="2000" dirty="0"/>
              <a:t>’)(</a:t>
            </a:r>
            <a:r>
              <a:rPr lang="en-US" sz="2000" i="1" dirty="0"/>
              <a:t>x</a:t>
            </a:r>
            <a:r>
              <a:rPr lang="en-US" sz="2000" dirty="0"/>
              <a:t>’+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’)(</a:t>
            </a:r>
            <a:r>
              <a:rPr lang="en-US" sz="2000" i="1" dirty="0"/>
              <a:t>x</a:t>
            </a:r>
            <a:r>
              <a:rPr lang="en-US" sz="2000" dirty="0"/>
              <a:t>’+ </a:t>
            </a:r>
            <a:r>
              <a:rPr lang="en-US" sz="2000" i="1" dirty="0"/>
              <a:t>y</a:t>
            </a:r>
            <a:r>
              <a:rPr lang="en-US" sz="2000" dirty="0"/>
              <a:t>’+ </a:t>
            </a:r>
            <a:r>
              <a:rPr lang="en-US" sz="2000" i="1" dirty="0"/>
              <a:t>z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		                     </a:t>
            </a:r>
          </a:p>
          <a:p>
            <a:pPr marL="0" indent="0">
              <a:buNone/>
            </a:pPr>
            <a:r>
              <a:rPr lang="en-US" sz="2000" dirty="0"/>
              <a:t>     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lain,		</a:t>
            </a:r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pPr marL="0" indent="0">
              <a:buNone/>
            </a:pPr>
            <a:r>
              <a:rPr lang="en-US" sz="2000" i="1" dirty="0"/>
              <a:t>      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 </a:t>
            </a:r>
            <a:r>
              <a:rPr lang="en-US" sz="2000" i="1" dirty="0"/>
              <a:t>M</a:t>
            </a:r>
            <a:r>
              <a:rPr lang="en-US" sz="2000" baseline="-25000" dirty="0"/>
              <a:t>0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baseline="-25000" dirty="0"/>
              <a:t>3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baseline="-25000" dirty="0"/>
              <a:t>5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baseline="-25000" dirty="0"/>
              <a:t>6</a:t>
            </a:r>
            <a:r>
              <a:rPr lang="en-US" sz="2000" dirty="0"/>
              <a:t> = </a:t>
            </a:r>
            <a:r>
              <a:rPr lang="en-US" sz="2000" dirty="0">
                <a:sym typeface="Symbol" panose="05050102010706020507" pitchFamily="18" charset="2"/>
              </a:rPr>
              <a:t></a:t>
            </a:r>
            <a:r>
              <a:rPr lang="en-US" sz="2000" dirty="0"/>
              <a:t>(0, 2, 3, 5, 6)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374" y="387625"/>
            <a:ext cx="7339584" cy="2892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82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457200"/>
            <a:ext cx="10880035" cy="609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/>
              <a:t>Contoh</a:t>
            </a:r>
            <a:r>
              <a:rPr lang="en-US" sz="2000" b="1" dirty="0"/>
              <a:t> 6: </a:t>
            </a:r>
            <a:r>
              <a:rPr lang="en-US" sz="2000" dirty="0"/>
              <a:t>Nyatakan </a:t>
            </a:r>
            <a:r>
              <a:rPr lang="en-US" sz="2000" dirty="0" err="1"/>
              <a:t>fungsi</a:t>
            </a:r>
            <a:r>
              <a:rPr lang="en-US" sz="2000" dirty="0"/>
              <a:t> Boolean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 err="1"/>
              <a:t>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kanonik</a:t>
            </a:r>
            <a:r>
              <a:rPr lang="en-US" sz="2000" dirty="0"/>
              <a:t> SOP dan POS.</a:t>
            </a:r>
          </a:p>
          <a:p>
            <a:pPr marL="0" indent="0">
              <a:buNone/>
            </a:pPr>
            <a:r>
              <a:rPr lang="en-US" sz="2000" u="sng" dirty="0" err="1"/>
              <a:t>Penyelesaian</a:t>
            </a:r>
            <a:r>
              <a:rPr lang="en-US" sz="2000" dirty="0"/>
              <a:t>:</a:t>
            </a:r>
          </a:p>
          <a:p>
            <a:pPr marL="457200" lvl="1" indent="-457200">
              <a:buNone/>
            </a:pPr>
            <a:r>
              <a:rPr lang="en-US" sz="2000" dirty="0"/>
              <a:t>(a) SOP</a:t>
            </a:r>
          </a:p>
          <a:p>
            <a:pPr marL="0" indent="0">
              <a:buNone/>
            </a:pPr>
            <a:r>
              <a:rPr lang="en-US" sz="2000" dirty="0" err="1"/>
              <a:t>Lengkapi</a:t>
            </a:r>
            <a:r>
              <a:rPr lang="en-US" sz="2000" dirty="0"/>
              <a:t> </a:t>
            </a:r>
            <a:r>
              <a:rPr lang="en-US" sz="2000" dirty="0" err="1"/>
              <a:t>terlebih</a:t>
            </a:r>
            <a:r>
              <a:rPr lang="en-US" sz="2000" dirty="0"/>
              <a:t> </a:t>
            </a:r>
            <a:r>
              <a:rPr lang="en-US" sz="2000" dirty="0" err="1"/>
              <a:t>dahulu</a:t>
            </a:r>
            <a:r>
              <a:rPr lang="en-US" sz="2000" dirty="0"/>
              <a:t> literal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 agar </a:t>
            </a:r>
            <a:r>
              <a:rPr lang="en-US" sz="2000" dirty="0" err="1"/>
              <a:t>jumlahnya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i="1" dirty="0"/>
              <a:t>x</a:t>
            </a:r>
            <a:r>
              <a:rPr lang="en-US" sz="2000" dirty="0"/>
              <a:t>  = </a:t>
            </a:r>
            <a:r>
              <a:rPr lang="en-US" sz="2000" i="1" dirty="0"/>
              <a:t>x</a:t>
            </a:r>
            <a:r>
              <a:rPr lang="en-US" sz="2000" dirty="0"/>
              <a:t>(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’)</a:t>
            </a:r>
          </a:p>
          <a:p>
            <a:pPr marL="0" indent="0">
              <a:buNone/>
            </a:pPr>
            <a:r>
              <a:rPr lang="en-US" sz="2000" dirty="0"/>
              <a:t>	    = </a:t>
            </a:r>
            <a:r>
              <a:rPr lang="en-US" sz="2000" i="1" dirty="0" err="1"/>
              <a:t>xy</a:t>
            </a:r>
            <a:r>
              <a:rPr lang="en-US" sz="2000" i="1" dirty="0"/>
              <a:t> </a:t>
            </a:r>
            <a:r>
              <a:rPr lang="en-US" sz="2000" dirty="0"/>
              <a:t>+ </a:t>
            </a:r>
            <a:r>
              <a:rPr lang="en-US" sz="2000" i="1" dirty="0" err="1"/>
              <a:t>xy</a:t>
            </a:r>
            <a:r>
              <a:rPr lang="en-US" sz="2000" dirty="0"/>
              <a:t>’</a:t>
            </a:r>
          </a:p>
          <a:p>
            <a:pPr marL="0" indent="0">
              <a:buNone/>
            </a:pPr>
            <a:r>
              <a:rPr lang="en-US" sz="2000" dirty="0"/>
              <a:t>	    = </a:t>
            </a:r>
            <a:r>
              <a:rPr lang="en-US" sz="2000" i="1" dirty="0" err="1"/>
              <a:t>xy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i="1" dirty="0"/>
              <a:t>z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’) + </a:t>
            </a:r>
            <a:r>
              <a:rPr lang="en-US" sz="2000" i="1" dirty="0" err="1"/>
              <a:t>xy</a:t>
            </a:r>
            <a:r>
              <a:rPr lang="en-US" sz="2000" dirty="0"/>
              <a:t>’(</a:t>
            </a:r>
            <a:r>
              <a:rPr lang="en-US" sz="2000" i="1" dirty="0"/>
              <a:t>z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’)</a:t>
            </a:r>
          </a:p>
          <a:p>
            <a:pPr marL="0" indent="0">
              <a:buNone/>
            </a:pPr>
            <a:r>
              <a:rPr lang="en-US" sz="2000" dirty="0"/>
              <a:t>	    = </a:t>
            </a:r>
            <a:r>
              <a:rPr lang="en-US" sz="2000" i="1" dirty="0"/>
              <a:t>xyz </a:t>
            </a:r>
            <a:r>
              <a:rPr lang="en-US" sz="2000" dirty="0"/>
              <a:t>+ </a:t>
            </a:r>
            <a:r>
              <a:rPr lang="en-US" sz="2000" i="1" dirty="0"/>
              <a:t>xyz</a:t>
            </a:r>
            <a:r>
              <a:rPr lang="en-US" sz="2000" dirty="0"/>
              <a:t>’ + </a:t>
            </a:r>
            <a:r>
              <a:rPr lang="en-US" sz="2000" i="1" dirty="0" err="1"/>
              <a:t>xy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+ </a:t>
            </a:r>
            <a:r>
              <a:rPr lang="en-US" sz="2000" i="1" dirty="0" err="1"/>
              <a:t>xy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’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dirty="0" err="1"/>
              <a:t>dan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i="1" dirty="0" err="1"/>
              <a:t>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= </a:t>
            </a:r>
            <a:r>
              <a:rPr lang="en-US" sz="2000" i="1" dirty="0" err="1"/>
              <a:t>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x</a:t>
            </a:r>
            <a:r>
              <a:rPr lang="en-US" sz="2000" dirty="0"/>
              <a:t>’) = </a:t>
            </a:r>
            <a:r>
              <a:rPr lang="en-US" sz="2000" dirty="0" err="1"/>
              <a:t>xy’z</a:t>
            </a:r>
            <a:r>
              <a:rPr lang="en-US" sz="2000" dirty="0"/>
              <a:t> + </a:t>
            </a:r>
            <a:r>
              <a:rPr lang="en-US" sz="2000" dirty="0" err="1"/>
              <a:t>x’y’z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Jadi 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  = 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 err="1"/>
              <a:t>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  	          = </a:t>
            </a:r>
            <a:r>
              <a:rPr lang="en-US" sz="2000" i="1" dirty="0"/>
              <a:t>xyz </a:t>
            </a:r>
            <a:r>
              <a:rPr lang="en-US" sz="2000" dirty="0"/>
              <a:t>+ </a:t>
            </a:r>
            <a:r>
              <a:rPr lang="en-US" sz="2000" i="1" dirty="0"/>
              <a:t>xyz</a:t>
            </a:r>
            <a:r>
              <a:rPr lang="en-US" sz="2000" dirty="0"/>
              <a:t>’ + </a:t>
            </a:r>
            <a:r>
              <a:rPr lang="en-US" sz="2000" i="1" dirty="0" err="1"/>
              <a:t>xy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+ </a:t>
            </a:r>
            <a:r>
              <a:rPr lang="en-US" sz="2000" i="1" dirty="0" err="1"/>
              <a:t>xy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’ + </a:t>
            </a:r>
            <a:r>
              <a:rPr lang="en-US" sz="2000" i="1" dirty="0" err="1"/>
              <a:t>xy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+ </a:t>
            </a:r>
            <a:r>
              <a:rPr lang="en-US" sz="2000" i="1" dirty="0" err="1"/>
              <a:t>x</a:t>
            </a:r>
            <a:r>
              <a:rPr lang="en-US" sz="2000" dirty="0" err="1"/>
              <a:t>’</a:t>
            </a:r>
            <a:r>
              <a:rPr lang="en-US" sz="2000" i="1" dirty="0" err="1"/>
              <a:t>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  	          = </a:t>
            </a:r>
            <a:r>
              <a:rPr lang="en-US" sz="2000" i="1" dirty="0" err="1"/>
              <a:t>x</a:t>
            </a:r>
            <a:r>
              <a:rPr lang="en-US" sz="2000" dirty="0" err="1"/>
              <a:t>’</a:t>
            </a:r>
            <a:r>
              <a:rPr lang="en-US" sz="2000" i="1" dirty="0" err="1"/>
              <a:t>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+ </a:t>
            </a:r>
            <a:r>
              <a:rPr lang="en-US" sz="2000" i="1" dirty="0" err="1"/>
              <a:t>xy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’ + </a:t>
            </a:r>
            <a:r>
              <a:rPr lang="en-US" sz="2000" i="1" dirty="0" err="1"/>
              <a:t>xy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+ </a:t>
            </a:r>
            <a:r>
              <a:rPr lang="en-US" sz="2000" i="1" dirty="0"/>
              <a:t>xyz</a:t>
            </a:r>
            <a:r>
              <a:rPr lang="en-US" sz="2000" dirty="0"/>
              <a:t>’ + </a:t>
            </a:r>
            <a:r>
              <a:rPr lang="en-US" sz="2000" i="1" dirty="0"/>
              <a:t>xyz</a:t>
            </a:r>
            <a:r>
              <a:rPr lang="en-US" sz="2000" dirty="0"/>
              <a:t>	          </a:t>
            </a:r>
          </a:p>
          <a:p>
            <a:pPr marL="0" indent="0">
              <a:buNone/>
            </a:pPr>
            <a:r>
              <a:rPr lang="en-US" sz="2000" dirty="0" err="1"/>
              <a:t>atau</a:t>
            </a:r>
            <a:r>
              <a:rPr lang="en-US" sz="2000" dirty="0"/>
              <a:t> 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  = </a:t>
            </a:r>
            <a:r>
              <a:rPr lang="en-US" sz="2000" i="1" dirty="0"/>
              <a:t>m</a:t>
            </a:r>
            <a:r>
              <a:rPr lang="en-US" sz="2000" baseline="-25000" dirty="0"/>
              <a:t>1</a:t>
            </a:r>
            <a:r>
              <a:rPr lang="en-US" sz="2000" dirty="0"/>
              <a:t> + </a:t>
            </a:r>
            <a:r>
              <a:rPr lang="en-US" sz="2000" i="1" dirty="0"/>
              <a:t>m</a:t>
            </a:r>
            <a:r>
              <a:rPr lang="en-US" sz="2000" baseline="-25000" dirty="0"/>
              <a:t>4 </a:t>
            </a:r>
            <a:r>
              <a:rPr lang="en-US" sz="2000" dirty="0"/>
              <a:t>+ </a:t>
            </a:r>
            <a:r>
              <a:rPr lang="en-US" sz="2000" i="1" dirty="0"/>
              <a:t>m</a:t>
            </a:r>
            <a:r>
              <a:rPr lang="en-US" sz="2000" baseline="-25000" dirty="0"/>
              <a:t>5 </a:t>
            </a:r>
            <a:r>
              <a:rPr lang="en-US" sz="2000" dirty="0"/>
              <a:t>+ </a:t>
            </a:r>
            <a:r>
              <a:rPr lang="en-US" sz="2000" i="1" dirty="0"/>
              <a:t>m</a:t>
            </a:r>
            <a:r>
              <a:rPr lang="en-US" sz="2000" baseline="-25000" dirty="0"/>
              <a:t>6 </a:t>
            </a:r>
            <a:r>
              <a:rPr lang="en-US" sz="2000" dirty="0"/>
              <a:t>+ </a:t>
            </a:r>
            <a:r>
              <a:rPr lang="en-US" sz="2000" i="1" dirty="0"/>
              <a:t>m</a:t>
            </a:r>
            <a:r>
              <a:rPr lang="en-US" sz="2000" baseline="-25000" dirty="0"/>
              <a:t>7</a:t>
            </a:r>
            <a:r>
              <a:rPr lang="en-US" sz="2000" dirty="0"/>
              <a:t> = </a:t>
            </a:r>
            <a:r>
              <a:rPr lang="en-US" sz="2000" dirty="0">
                <a:sym typeface="Symbol" panose="05050102010706020507" pitchFamily="18" charset="2"/>
              </a:rPr>
              <a:t></a:t>
            </a:r>
            <a:r>
              <a:rPr lang="en-US" sz="2000" dirty="0"/>
              <a:t> (1,4,5,6,7)</a:t>
            </a:r>
            <a:endParaRPr lang="en-US" sz="20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92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217" y="685801"/>
            <a:ext cx="10409583" cy="5440363"/>
          </a:xfrm>
        </p:spPr>
        <p:txBody>
          <a:bodyPr>
            <a:normAutofit fontScale="77500" lnSpcReduction="20000"/>
          </a:bodyPr>
          <a:lstStyle/>
          <a:p>
            <a:pPr marL="457200" lvl="1" indent="-457200">
              <a:buNone/>
            </a:pPr>
            <a:r>
              <a:rPr lang="en-US" dirty="0"/>
              <a:t>(b) POS</a:t>
            </a:r>
          </a:p>
          <a:p>
            <a:pPr marL="0" indent="0">
              <a:buNone/>
            </a:pPr>
            <a:r>
              <a:rPr lang="en-US" i="1" dirty="0"/>
              <a:t>      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</a:t>
            </a:r>
            <a:r>
              <a:rPr lang="en-US" i="1" dirty="0"/>
              <a:t>x </a:t>
            </a:r>
            <a:r>
              <a:rPr lang="en-US" dirty="0"/>
              <a:t>+ </a:t>
            </a:r>
            <a:r>
              <a:rPr lang="en-US" i="1" dirty="0" err="1"/>
              <a:t>y</a:t>
            </a:r>
            <a:r>
              <a:rPr lang="en-US" dirty="0" err="1"/>
              <a:t>’</a:t>
            </a:r>
            <a:r>
              <a:rPr lang="en-US" i="1" dirty="0" err="1"/>
              <a:t>z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= 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z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Lengkapi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literal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agar </a:t>
            </a:r>
            <a:r>
              <a:rPr lang="en-US" dirty="0" err="1"/>
              <a:t>jumlahnya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/>
              <a:t>x </a:t>
            </a:r>
            <a:r>
              <a:rPr lang="en-US" dirty="0"/>
              <a:t>+ </a:t>
            </a:r>
            <a:r>
              <a:rPr lang="en-US" i="1" dirty="0"/>
              <a:t>y</a:t>
            </a:r>
            <a:r>
              <a:rPr lang="en-US" dirty="0"/>
              <a:t>’ = 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 err="1"/>
              <a:t>zz</a:t>
            </a:r>
            <a:r>
              <a:rPr lang="en-US" dirty="0"/>
              <a:t>’</a:t>
            </a:r>
          </a:p>
          <a:p>
            <a:pPr marL="0" indent="0">
              <a:buNone/>
            </a:pPr>
            <a:r>
              <a:rPr lang="en-US" dirty="0"/>
              <a:t>	          = (</a:t>
            </a:r>
            <a:r>
              <a:rPr lang="en-US" i="1" dirty="0"/>
              <a:t>x </a:t>
            </a:r>
            <a:r>
              <a:rPr lang="en-US" dirty="0"/>
              <a:t>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’)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z</a:t>
            </a:r>
            <a:r>
              <a:rPr lang="en-US" dirty="0"/>
              <a:t> = 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z</a:t>
            </a:r>
            <a:r>
              <a:rPr lang="en-US" dirty="0"/>
              <a:t> + </a:t>
            </a:r>
            <a:r>
              <a:rPr lang="en-US" i="1" dirty="0" err="1"/>
              <a:t>yy</a:t>
            </a:r>
            <a:r>
              <a:rPr lang="en-US" dirty="0"/>
              <a:t>’	</a:t>
            </a:r>
          </a:p>
          <a:p>
            <a:pPr marL="0" indent="0">
              <a:buNone/>
            </a:pPr>
            <a:r>
              <a:rPr lang="en-US" dirty="0"/>
              <a:t>	        = 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 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’)(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 </a:t>
            </a:r>
            <a:r>
              <a:rPr lang="en-US" dirty="0"/>
              <a:t>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 </a:t>
            </a:r>
            <a:r>
              <a:rPr lang="en-US" dirty="0"/>
              <a:t>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	        = (</a:t>
            </a:r>
            <a:r>
              <a:rPr lang="en-US" i="1" dirty="0"/>
              <a:t>x </a:t>
            </a:r>
            <a:r>
              <a:rPr lang="en-US" dirty="0"/>
              <a:t>+ </a:t>
            </a:r>
            <a:r>
              <a:rPr lang="en-US" i="1" dirty="0"/>
              <a:t>y</a:t>
            </a:r>
            <a:r>
              <a:rPr lang="en-US" dirty="0"/>
              <a:t>  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)(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’ + </a:t>
            </a:r>
            <a:r>
              <a:rPr lang="en-US" i="1" dirty="0"/>
              <a:t>z</a:t>
            </a:r>
            <a:r>
              <a:rPr lang="en-US" dirty="0"/>
              <a:t>’)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</a:t>
            </a:r>
            <a:r>
              <a:rPr lang="en-US" i="1" dirty="0"/>
              <a:t>M</a:t>
            </a:r>
            <a:r>
              <a:rPr lang="en-US" baseline="-25000" dirty="0"/>
              <a:t>0</a:t>
            </a:r>
            <a:r>
              <a:rPr lang="en-US" i="1" dirty="0"/>
              <a:t>M</a:t>
            </a:r>
            <a:r>
              <a:rPr lang="en-US" baseline="-25000" dirty="0"/>
              <a:t>2</a:t>
            </a:r>
            <a:r>
              <a:rPr lang="en-US" i="1" dirty="0"/>
              <a:t>M</a:t>
            </a:r>
            <a:r>
              <a:rPr lang="en-US" baseline="-25000" dirty="0"/>
              <a:t>3</a:t>
            </a:r>
            <a:r>
              <a:rPr lang="en-US" dirty="0"/>
              <a:t> = </a:t>
            </a:r>
            <a:r>
              <a:rPr lang="en-US" dirty="0">
                <a:sym typeface="Symbol" panose="05050102010706020507" pitchFamily="18" charset="2"/>
              </a:rPr>
              <a:t></a:t>
            </a:r>
            <a:r>
              <a:rPr lang="en-US" dirty="0"/>
              <a:t>(0, 2, 3)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59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521" y="762001"/>
            <a:ext cx="10843591" cy="55943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/>
              <a:t>Contoh</a:t>
            </a:r>
            <a:r>
              <a:rPr lang="en-US" sz="2000" b="1" dirty="0"/>
              <a:t> 7</a:t>
            </a:r>
            <a:r>
              <a:rPr lang="en-US" sz="2000" dirty="0"/>
              <a:t>: Nyatakan </a:t>
            </a:r>
            <a:r>
              <a:rPr lang="en-US" sz="2000" dirty="0" err="1"/>
              <a:t>fungsi</a:t>
            </a:r>
            <a:r>
              <a:rPr lang="en-US" sz="2000" dirty="0"/>
              <a:t> Boolean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</a:t>
            </a:r>
            <a:r>
              <a:rPr lang="en-US" sz="2000" i="1" dirty="0" err="1"/>
              <a:t>xy</a:t>
            </a:r>
            <a:r>
              <a:rPr lang="en-US" sz="2000" dirty="0"/>
              <a:t> + </a:t>
            </a:r>
            <a:r>
              <a:rPr lang="en-US" sz="2000" i="1" dirty="0" err="1"/>
              <a:t>x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kanonik</a:t>
            </a:r>
            <a:r>
              <a:rPr lang="en-US" sz="2000" dirty="0"/>
              <a:t> POS.</a:t>
            </a:r>
          </a:p>
          <a:p>
            <a:pPr marL="0" indent="0">
              <a:buNone/>
            </a:pPr>
            <a:r>
              <a:rPr lang="en-US" sz="2000" dirty="0"/>
              <a:t> </a:t>
            </a:r>
            <a:r>
              <a:rPr lang="en-US" sz="2000" u="sng" dirty="0" err="1"/>
              <a:t>Penyelesaian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i="1" dirty="0"/>
              <a:t>        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 </a:t>
            </a:r>
            <a:r>
              <a:rPr lang="en-US" sz="2000" i="1" dirty="0" err="1"/>
              <a:t>xy</a:t>
            </a:r>
            <a:r>
              <a:rPr lang="en-US" sz="2000" dirty="0"/>
              <a:t> + </a:t>
            </a:r>
            <a:r>
              <a:rPr lang="en-US" sz="2000" i="1" dirty="0" err="1"/>
              <a:t>x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	       =  (</a:t>
            </a:r>
            <a:r>
              <a:rPr lang="en-US" sz="2000" i="1" dirty="0" err="1"/>
              <a:t>xy</a:t>
            </a:r>
            <a:r>
              <a:rPr lang="en-US" sz="2000" dirty="0"/>
              <a:t> + </a:t>
            </a:r>
            <a:r>
              <a:rPr lang="en-US" sz="2000" i="1" dirty="0"/>
              <a:t>x</a:t>
            </a:r>
            <a:r>
              <a:rPr lang="en-US" sz="2000" dirty="0"/>
              <a:t>’) (</a:t>
            </a:r>
            <a:r>
              <a:rPr lang="en-US" sz="2000" i="1" dirty="0" err="1"/>
              <a:t>xy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	       = 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x</a:t>
            </a:r>
            <a:r>
              <a:rPr lang="en-US" sz="2000" dirty="0"/>
              <a:t>’) (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x</a:t>
            </a:r>
            <a:r>
              <a:rPr lang="en-US" sz="2000" dirty="0"/>
              <a:t>’)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	       =  (</a:t>
            </a:r>
            <a:r>
              <a:rPr lang="en-US" sz="2000" i="1" dirty="0"/>
              <a:t>x</a:t>
            </a:r>
            <a:r>
              <a:rPr lang="en-US" sz="2000" dirty="0"/>
              <a:t>’ + </a:t>
            </a:r>
            <a:r>
              <a:rPr lang="en-US" sz="2000" i="1" dirty="0"/>
              <a:t>y</a:t>
            </a:r>
            <a:r>
              <a:rPr lang="en-US" sz="2000" dirty="0"/>
              <a:t>)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pPr marL="0" indent="0">
              <a:buNone/>
            </a:pPr>
            <a:r>
              <a:rPr lang="en-US" sz="2000" dirty="0" err="1"/>
              <a:t>Lengkapi</a:t>
            </a:r>
            <a:r>
              <a:rPr lang="en-US" sz="2000" dirty="0"/>
              <a:t> literal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 agar </a:t>
            </a:r>
            <a:r>
              <a:rPr lang="en-US" sz="2000" dirty="0" err="1"/>
              <a:t>jumlahnya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i="1" dirty="0"/>
              <a:t>x</a:t>
            </a:r>
            <a:r>
              <a:rPr lang="en-US" sz="2000" dirty="0"/>
              <a:t>’ + </a:t>
            </a:r>
            <a:r>
              <a:rPr lang="en-US" sz="2000" i="1" dirty="0"/>
              <a:t>y</a:t>
            </a:r>
            <a:r>
              <a:rPr lang="en-US" sz="2000" dirty="0"/>
              <a:t> = </a:t>
            </a:r>
            <a:r>
              <a:rPr lang="en-US" sz="2000" i="1" dirty="0"/>
              <a:t>x</a:t>
            </a:r>
            <a:r>
              <a:rPr lang="en-US" sz="2000" dirty="0"/>
              <a:t>’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 err="1"/>
              <a:t>zz</a:t>
            </a:r>
            <a:r>
              <a:rPr lang="en-US" sz="2000" dirty="0"/>
              <a:t>’  = (</a:t>
            </a:r>
            <a:r>
              <a:rPr lang="en-US" sz="2000" i="1" dirty="0"/>
              <a:t>x</a:t>
            </a:r>
            <a:r>
              <a:rPr lang="en-US" sz="2000" dirty="0"/>
              <a:t>’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x</a:t>
            </a:r>
            <a:r>
              <a:rPr lang="en-US" sz="2000" dirty="0"/>
              <a:t>’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’)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   = 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 + </a:t>
            </a:r>
            <a:r>
              <a:rPr lang="en-US" sz="2000" i="1" dirty="0" err="1"/>
              <a:t>yy</a:t>
            </a:r>
            <a:r>
              <a:rPr lang="en-US" sz="2000" dirty="0"/>
              <a:t>’   =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’+ </a:t>
            </a:r>
            <a:r>
              <a:rPr lang="en-US" sz="2000" i="1" dirty="0"/>
              <a:t>z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   =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 + </a:t>
            </a:r>
            <a:r>
              <a:rPr lang="en-US" sz="2000" i="1" dirty="0"/>
              <a:t>xx</a:t>
            </a:r>
            <a:r>
              <a:rPr lang="en-US" sz="2000" dirty="0"/>
              <a:t>’   =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x</a:t>
            </a:r>
            <a:r>
              <a:rPr lang="en-US" sz="2000" dirty="0"/>
              <a:t>’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pPr marL="0" indent="0">
              <a:buNone/>
            </a:pPr>
            <a:r>
              <a:rPr lang="en-US" sz="2000" dirty="0"/>
              <a:t>Jadi,  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’+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x</a:t>
            </a:r>
            <a:r>
              <a:rPr lang="en-US" sz="2000" dirty="0"/>
              <a:t>’+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x</a:t>
            </a:r>
            <a:r>
              <a:rPr lang="en-US" sz="2000" dirty="0"/>
              <a:t>’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’)</a:t>
            </a:r>
          </a:p>
          <a:p>
            <a:pPr marL="0" indent="0">
              <a:buNone/>
            </a:pPr>
            <a:r>
              <a:rPr lang="en-US" sz="2000" dirty="0"/>
              <a:t> </a:t>
            </a:r>
            <a:r>
              <a:rPr lang="en-US" sz="2000" dirty="0" err="1"/>
              <a:t>atau</a:t>
            </a:r>
            <a:r>
              <a:rPr lang="en-US" sz="2000" dirty="0"/>
              <a:t> 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</a:t>
            </a:r>
            <a:r>
              <a:rPr lang="en-US" sz="2000" i="1" dirty="0"/>
              <a:t>M</a:t>
            </a:r>
            <a:r>
              <a:rPr lang="en-US" sz="2000" baseline="-25000" dirty="0"/>
              <a:t>0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baseline="-25000" dirty="0"/>
              <a:t>2</a:t>
            </a:r>
            <a:r>
              <a:rPr lang="en-US" sz="2000" i="1" dirty="0"/>
              <a:t>M</a:t>
            </a:r>
            <a:r>
              <a:rPr lang="en-US" sz="2000" baseline="-25000" dirty="0"/>
              <a:t>4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baseline="-25000" dirty="0"/>
              <a:t>5</a:t>
            </a:r>
            <a:r>
              <a:rPr lang="en-US" sz="2000" dirty="0"/>
              <a:t> = </a:t>
            </a:r>
            <a:r>
              <a:rPr lang="en-US" sz="2000" dirty="0">
                <a:sym typeface="Symbol" panose="05050102010706020507" pitchFamily="18" charset="2"/>
              </a:rPr>
              <a:t></a:t>
            </a:r>
            <a:r>
              <a:rPr lang="en-US" sz="2000" dirty="0"/>
              <a:t> (0,2,4,5)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931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F9EC-6847-81DA-8D89-1FBB0AE8D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983DB-C499-CC24-28AD-5F932BFD7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3178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Nyatakan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fungsi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Boolean  F(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x,y,z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=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x'y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y'z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kanonik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SOP dan POS</a:t>
            </a:r>
            <a:endParaRPr lang="en-US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400" b="1" dirty="0" err="1"/>
              <a:t>Jawaban</a:t>
            </a:r>
            <a:r>
              <a:rPr lang="en-US" sz="3400" dirty="0"/>
              <a:t>: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(a) </a:t>
            </a:r>
            <a:r>
              <a:rPr lang="en-US" sz="3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SOP</a:t>
            </a:r>
          </a:p>
          <a:p>
            <a:pPr marL="17145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Lengkapi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terlebih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dahulu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literal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suku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agar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jumlahnya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endParaRPr lang="en-US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x'y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x' y (z + z' )</a:t>
            </a:r>
          </a:p>
          <a:p>
            <a:pPr marL="4572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= x'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x'yz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</a:t>
            </a:r>
          </a:p>
          <a:p>
            <a:pPr marL="4572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y'z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y'z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x+x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')</a:t>
            </a:r>
          </a:p>
          <a:p>
            <a:pPr marL="4572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=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xy'z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x'y'z</a:t>
            </a:r>
            <a:endParaRPr lang="en-US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1143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F(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x,y,z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=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x'yz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x'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' + 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xy'z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x'y'z</a:t>
            </a:r>
            <a:endParaRPr lang="en-US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F(</a:t>
            </a:r>
            <a:r>
              <a:rPr lang="en-US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x,y,z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= m</a:t>
            </a:r>
            <a:r>
              <a:rPr lang="en-US" sz="3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m</a:t>
            </a:r>
            <a:r>
              <a:rPr lang="en-US" sz="3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m</a:t>
            </a:r>
            <a:r>
              <a:rPr lang="en-US" sz="3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+m</a:t>
            </a:r>
            <a:r>
              <a:rPr lang="en-US" sz="3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 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(1,2,3,5)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85B4E3-3391-FD35-41D4-1601408DD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531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606F2-D779-A53D-EF67-8E0C03382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3564"/>
            <a:ext cx="10515600" cy="5373399"/>
          </a:xfrm>
        </p:spPr>
        <p:txBody>
          <a:bodyPr/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(b) 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(a)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konversi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kanonik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Morgan,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6858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x,y,z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= (F '(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x,y,z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))’</a:t>
            </a:r>
          </a:p>
          <a:p>
            <a:pPr marL="6858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x,y,z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= (0,4,6,7) = (x + y + z)(x’ + y + z)(x’ + y’ + z)(x’ + y’ + z')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36D976-17E6-9DA4-3410-A7F9ED508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98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/>
          <a:lstStyle/>
          <a:p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Kanonik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035" y="1295400"/>
            <a:ext cx="10379765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/>
              <a:t>Misalkan</a:t>
            </a:r>
            <a:r>
              <a:rPr lang="en-US" sz="2000" dirty="0"/>
              <a:t> </a:t>
            </a:r>
            <a:r>
              <a:rPr lang="en-US" sz="2000" i="1" dirty="0"/>
              <a:t>f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Boolean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SOP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tiga</a:t>
            </a:r>
            <a:r>
              <a:rPr lang="en-US" sz="2000" dirty="0"/>
              <a:t> </a:t>
            </a:r>
            <a:r>
              <a:rPr lang="en-US" sz="2000" dirty="0" err="1"/>
              <a:t>peubah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 	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z)  = </a:t>
            </a:r>
            <a:r>
              <a:rPr lang="en-US" sz="2000" dirty="0">
                <a:sym typeface="Symbol" panose="05050102010706020507" pitchFamily="18" charset="2"/>
              </a:rPr>
              <a:t></a:t>
            </a:r>
            <a:r>
              <a:rPr lang="en-US" sz="2000" dirty="0"/>
              <a:t> (1, 4, 5, 6, 7)</a:t>
            </a:r>
          </a:p>
          <a:p>
            <a:pPr marL="0" indent="0">
              <a:buNone/>
            </a:pPr>
            <a:r>
              <a:rPr lang="en-US" sz="2000" dirty="0"/>
              <a:t> 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i="1" dirty="0"/>
              <a:t>f</a:t>
            </a:r>
            <a:r>
              <a:rPr lang="en-US" sz="2000" dirty="0"/>
              <a:t> ’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komplemen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i="1" dirty="0"/>
              <a:t>f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i="1" dirty="0"/>
              <a:t>	</a:t>
            </a:r>
            <a:r>
              <a:rPr lang="en-US" sz="2000" dirty="0"/>
              <a:t>F’(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</a:t>
            </a:r>
            <a:r>
              <a:rPr lang="en-US" sz="2000" dirty="0">
                <a:sym typeface="Symbol" panose="05050102010706020507" pitchFamily="18" charset="2"/>
              </a:rPr>
              <a:t></a:t>
            </a:r>
            <a:r>
              <a:rPr lang="en-US" sz="2000" dirty="0"/>
              <a:t> (0, 2, 3)  = </a:t>
            </a:r>
            <a:r>
              <a:rPr lang="en-US" sz="2000" i="1" dirty="0"/>
              <a:t>m</a:t>
            </a:r>
            <a:r>
              <a:rPr lang="en-US" sz="2000" baseline="-25000" dirty="0"/>
              <a:t>0</a:t>
            </a:r>
            <a:r>
              <a:rPr lang="en-US" sz="2000" dirty="0"/>
              <a:t>+ </a:t>
            </a:r>
            <a:r>
              <a:rPr lang="en-US" sz="2000" i="1" dirty="0"/>
              <a:t>m</a:t>
            </a:r>
            <a:r>
              <a:rPr lang="en-US" sz="2000" baseline="-25000" dirty="0"/>
              <a:t>2 </a:t>
            </a:r>
            <a:r>
              <a:rPr lang="en-US" sz="2000" dirty="0"/>
              <a:t>+ </a:t>
            </a:r>
            <a:r>
              <a:rPr lang="en-US" sz="2000" i="1" dirty="0"/>
              <a:t>m</a:t>
            </a:r>
            <a:r>
              <a:rPr lang="en-US" sz="2000" baseline="-25000" dirty="0"/>
              <a:t>3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pPr marL="0" indent="0">
              <a:buNone/>
            </a:pP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De Morgan,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i="1" dirty="0"/>
              <a:t>f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POS:</a:t>
            </a:r>
          </a:p>
          <a:p>
            <a:pPr marL="0" indent="0">
              <a:buNone/>
            </a:pPr>
            <a:r>
              <a:rPr lang="en-US" sz="2000" dirty="0"/>
              <a:t> </a:t>
            </a:r>
            <a:r>
              <a:rPr lang="en-US" sz="2000" i="1" dirty="0"/>
              <a:t>	F 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 = (</a:t>
            </a:r>
            <a:r>
              <a:rPr lang="en-US" sz="2000" i="1" dirty="0"/>
              <a:t>f</a:t>
            </a:r>
            <a:r>
              <a:rPr lang="en-US" sz="2000" dirty="0"/>
              <a:t> ’(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))’ = (</a:t>
            </a:r>
            <a:r>
              <a:rPr lang="en-US" sz="2000" i="1" dirty="0"/>
              <a:t>m</a:t>
            </a:r>
            <a:r>
              <a:rPr lang="en-US" sz="2000" baseline="-25000" dirty="0"/>
              <a:t>0</a:t>
            </a:r>
            <a:r>
              <a:rPr lang="en-US" sz="2000" dirty="0"/>
              <a:t> + </a:t>
            </a:r>
            <a:r>
              <a:rPr lang="en-US" sz="2000" i="1" dirty="0"/>
              <a:t>m</a:t>
            </a:r>
            <a:r>
              <a:rPr lang="en-US" sz="2000" baseline="-25000" dirty="0"/>
              <a:t>2 </a:t>
            </a:r>
            <a:r>
              <a:rPr lang="en-US" sz="2000" dirty="0"/>
              <a:t>+ </a:t>
            </a:r>
            <a:r>
              <a:rPr lang="en-US" sz="2000" i="1" dirty="0"/>
              <a:t>m</a:t>
            </a:r>
            <a:r>
              <a:rPr lang="en-US" sz="2000" baseline="-25000" dirty="0"/>
              <a:t>3</a:t>
            </a:r>
            <a:r>
              <a:rPr lang="en-US" sz="2000" dirty="0"/>
              <a:t>)’  = </a:t>
            </a:r>
            <a:r>
              <a:rPr lang="en-US" sz="2000" i="1" dirty="0"/>
              <a:t>m</a:t>
            </a:r>
            <a:r>
              <a:rPr lang="en-US" sz="2000" baseline="-25000" dirty="0"/>
              <a:t>0</a:t>
            </a:r>
            <a:r>
              <a:rPr lang="en-US" sz="2000" dirty="0"/>
              <a:t>’ . </a:t>
            </a:r>
            <a:r>
              <a:rPr lang="en-US" sz="2000" i="1" dirty="0"/>
              <a:t>m</a:t>
            </a:r>
            <a:r>
              <a:rPr lang="en-US" sz="2000" baseline="-25000" dirty="0"/>
              <a:t>2</a:t>
            </a:r>
            <a:r>
              <a:rPr lang="en-US" sz="2000" dirty="0"/>
              <a:t>’ . </a:t>
            </a:r>
            <a:r>
              <a:rPr lang="en-US" sz="2000" i="1" dirty="0"/>
              <a:t>m</a:t>
            </a:r>
            <a:r>
              <a:rPr lang="en-US" sz="2000" baseline="-25000" dirty="0"/>
              <a:t>3</a:t>
            </a:r>
            <a:r>
              <a:rPr lang="en-US" sz="2000" dirty="0"/>
              <a:t>’</a:t>
            </a:r>
          </a:p>
          <a:p>
            <a:pPr marL="0" indent="0">
              <a:buNone/>
            </a:pPr>
            <a:r>
              <a:rPr lang="en-US" sz="2000" dirty="0"/>
              <a:t>	                 = (</a:t>
            </a:r>
            <a:r>
              <a:rPr lang="en-US" sz="2000" i="1" dirty="0" err="1"/>
              <a:t>x</a:t>
            </a:r>
            <a:r>
              <a:rPr lang="en-US" sz="2000" dirty="0" err="1"/>
              <a:t>’</a:t>
            </a:r>
            <a:r>
              <a:rPr lang="en-US" sz="2000" i="1" dirty="0" err="1"/>
              <a:t>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’)’ (</a:t>
            </a:r>
            <a:r>
              <a:rPr lang="en-US" sz="2000" i="1" dirty="0" err="1"/>
              <a:t>x</a:t>
            </a:r>
            <a:r>
              <a:rPr lang="en-US" sz="2000" dirty="0" err="1"/>
              <a:t>’</a:t>
            </a:r>
            <a:r>
              <a:rPr lang="en-US" sz="2000" i="1" dirty="0" err="1"/>
              <a:t>y</a:t>
            </a:r>
            <a:r>
              <a:rPr lang="en-US" sz="2000" i="1" dirty="0"/>
              <a:t> z’</a:t>
            </a:r>
            <a:r>
              <a:rPr lang="en-US" sz="2000" dirty="0"/>
              <a:t>)’ (</a:t>
            </a:r>
            <a:r>
              <a:rPr lang="en-US" sz="2000" i="1" dirty="0" err="1"/>
              <a:t>x</a:t>
            </a:r>
            <a:r>
              <a:rPr lang="en-US" sz="2000" dirty="0" err="1"/>
              <a:t>’</a:t>
            </a:r>
            <a:r>
              <a:rPr lang="en-US" sz="2000" i="1" dirty="0" err="1"/>
              <a:t>y</a:t>
            </a:r>
            <a:r>
              <a:rPr lang="en-US" sz="2000" dirty="0"/>
              <a:t> </a:t>
            </a:r>
            <a:r>
              <a:rPr lang="en-US" sz="2000" i="1" dirty="0"/>
              <a:t>z</a:t>
            </a:r>
            <a:r>
              <a:rPr lang="en-US" sz="2000" dirty="0"/>
              <a:t>)’</a:t>
            </a:r>
          </a:p>
          <a:p>
            <a:pPr marL="0" indent="0">
              <a:buNone/>
            </a:pPr>
            <a:r>
              <a:rPr lang="en-US" sz="2000" dirty="0"/>
              <a:t>	                 =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’ + </a:t>
            </a:r>
            <a:r>
              <a:rPr lang="en-US" sz="2000" i="1" dirty="0"/>
              <a:t>z</a:t>
            </a:r>
            <a:r>
              <a:rPr lang="en-US" sz="2000" dirty="0"/>
              <a:t>) 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’ + z’)</a:t>
            </a:r>
          </a:p>
          <a:p>
            <a:pPr marL="0" indent="0">
              <a:buNone/>
            </a:pPr>
            <a:r>
              <a:rPr lang="en-US" sz="2000" dirty="0"/>
              <a:t>	                 = </a:t>
            </a:r>
            <a:r>
              <a:rPr lang="en-US" sz="2000" i="1" dirty="0"/>
              <a:t>M</a:t>
            </a:r>
            <a:r>
              <a:rPr lang="en-US" sz="2000" baseline="-25000" dirty="0"/>
              <a:t>0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baseline="-25000" dirty="0"/>
              <a:t>2 </a:t>
            </a:r>
            <a:r>
              <a:rPr lang="en-US" sz="2000" i="1" dirty="0"/>
              <a:t>M</a:t>
            </a:r>
            <a:r>
              <a:rPr lang="en-US" sz="2000" baseline="-25000" dirty="0"/>
              <a:t>3 </a:t>
            </a:r>
            <a:r>
              <a:rPr lang="en-US" sz="2000" dirty="0"/>
              <a:t>  = </a:t>
            </a:r>
            <a:r>
              <a:rPr lang="en-US" sz="2000" dirty="0">
                <a:sym typeface="Symbol" panose="05050102010706020507" pitchFamily="18" charset="2"/>
              </a:rPr>
              <a:t></a:t>
            </a:r>
            <a:r>
              <a:rPr lang="en-US" sz="2000" dirty="0"/>
              <a:t> (0,2,3)</a:t>
            </a:r>
          </a:p>
          <a:p>
            <a:pPr marL="0" indent="0">
              <a:buNone/>
            </a:pPr>
            <a:r>
              <a:rPr lang="en-US" sz="2000" dirty="0"/>
              <a:t> Jadi, 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z) = </a:t>
            </a:r>
            <a:r>
              <a:rPr lang="en-US" sz="2000" dirty="0">
                <a:sym typeface="Symbol" panose="05050102010706020507" pitchFamily="18" charset="2"/>
              </a:rPr>
              <a:t></a:t>
            </a:r>
            <a:r>
              <a:rPr lang="en-US" sz="2000" dirty="0"/>
              <a:t> (1, 4, 5, 6, 7) = </a:t>
            </a:r>
            <a:r>
              <a:rPr lang="en-US" sz="2000" dirty="0">
                <a:sym typeface="Symbol" panose="05050102010706020507" pitchFamily="18" charset="2"/>
              </a:rPr>
              <a:t></a:t>
            </a:r>
            <a:r>
              <a:rPr lang="en-US" sz="2000" dirty="0"/>
              <a:t> (0,2,3).</a:t>
            </a:r>
          </a:p>
          <a:p>
            <a:pPr marL="0" indent="0">
              <a:buNone/>
            </a:pPr>
            <a:endParaRPr lang="en-US" sz="2000" b="1" u="sng" dirty="0"/>
          </a:p>
          <a:p>
            <a:pPr marL="0" indent="0">
              <a:buNone/>
            </a:pPr>
            <a:r>
              <a:rPr lang="en-US" sz="2000" b="1" u="sng" dirty="0" err="1"/>
              <a:t>Kesimpulan</a:t>
            </a:r>
            <a:r>
              <a:rPr lang="en-US" sz="2000" b="1" dirty="0"/>
              <a:t>:  </a:t>
            </a:r>
            <a:r>
              <a:rPr lang="en-US" sz="2000" i="1" dirty="0" err="1"/>
              <a:t>m</a:t>
            </a:r>
            <a:r>
              <a:rPr lang="en-US" sz="2000" i="1" baseline="-25000" dirty="0" err="1"/>
              <a:t>j</a:t>
            </a:r>
            <a:r>
              <a:rPr lang="en-US" sz="2000" dirty="0"/>
              <a:t>’ = </a:t>
            </a:r>
            <a:r>
              <a:rPr lang="en-US" sz="2000" i="1" dirty="0" err="1"/>
              <a:t>M</a:t>
            </a:r>
            <a:r>
              <a:rPr lang="en-US" sz="2000" i="1" baseline="-25000" dirty="0" err="1"/>
              <a:t>j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04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Logika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Fungsi</a:t>
            </a:r>
            <a:r>
              <a:rPr lang="en-US" sz="2400" dirty="0"/>
              <a:t> Boolean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juag</a:t>
            </a:r>
            <a:r>
              <a:rPr lang="en-US" sz="2400" dirty="0"/>
              <a:t> </a:t>
            </a:r>
            <a:r>
              <a:rPr lang="en-US" sz="2400" dirty="0" err="1"/>
              <a:t>direpresentasikan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Ada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gerbang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: </a:t>
            </a:r>
            <a:r>
              <a:rPr lang="en-US" sz="2400" dirty="0" err="1"/>
              <a:t>gerbang</a:t>
            </a:r>
            <a:r>
              <a:rPr lang="en-US" sz="2400" dirty="0"/>
              <a:t> AND, </a:t>
            </a:r>
            <a:r>
              <a:rPr lang="en-US" sz="2400" dirty="0" err="1"/>
              <a:t>gerbang</a:t>
            </a:r>
            <a:r>
              <a:rPr lang="en-US" sz="2400" dirty="0"/>
              <a:t> OR,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gerbang</a:t>
            </a:r>
            <a:r>
              <a:rPr lang="en-US" sz="2400" dirty="0"/>
              <a:t> NOT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705" y="3627783"/>
            <a:ext cx="9564590" cy="229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17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548680"/>
            <a:ext cx="3563888" cy="24788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992" y="548680"/>
            <a:ext cx="3600400" cy="23402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27648" y="3140968"/>
            <a:ext cx="1442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Peraga</a:t>
            </a:r>
            <a:r>
              <a:rPr lang="en-US" dirty="0"/>
              <a:t> digital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54362" y="3116720"/>
            <a:ext cx="2189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Integarted</a:t>
            </a:r>
            <a:r>
              <a:rPr lang="en-US" dirty="0"/>
              <a:t> Circuit (IC)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784" y="3713833"/>
            <a:ext cx="3633192" cy="232524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015881" y="6057941"/>
            <a:ext cx="156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saklar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82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913" y="533401"/>
            <a:ext cx="10359887" cy="55927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8</a:t>
            </a:r>
            <a:r>
              <a:rPr lang="en-US" sz="2400" dirty="0"/>
              <a:t>: Nyatakan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) = </a:t>
            </a:r>
            <a:r>
              <a:rPr lang="en-US" sz="2400" i="1" dirty="0" err="1"/>
              <a:t>xy</a:t>
            </a:r>
            <a:r>
              <a:rPr lang="en-US" sz="2400" dirty="0"/>
              <a:t> + 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u="sng" dirty="0" err="1"/>
              <a:t>Penyelesaian</a:t>
            </a:r>
            <a:r>
              <a:rPr lang="en-US" sz="2400" dirty="0"/>
              <a:t>: Ada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penggambaran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200754"/>
              </p:ext>
            </p:extLst>
          </p:nvPr>
        </p:nvGraphicFramePr>
        <p:xfrm>
          <a:off x="4267200" y="1447801"/>
          <a:ext cx="4121426" cy="1543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468624" imgH="1412748" progId="">
                  <p:embed/>
                </p:oleObj>
              </mc:Choice>
              <mc:Fallback>
                <p:oleObj r:id="rId2" imgW="3468624" imgH="1412748" progId="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47801"/>
                        <a:ext cx="4121426" cy="15435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742683"/>
              </p:ext>
            </p:extLst>
          </p:nvPr>
        </p:nvGraphicFramePr>
        <p:xfrm>
          <a:off x="4267200" y="3205084"/>
          <a:ext cx="3886200" cy="147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354324" imgH="1380744" progId="">
                  <p:embed/>
                </p:oleObj>
              </mc:Choice>
              <mc:Fallback>
                <p:oleObj r:id="rId4" imgW="3354324" imgH="1380744" progId="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05084"/>
                        <a:ext cx="3886200" cy="14731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635176"/>
              </p:ext>
            </p:extLst>
          </p:nvPr>
        </p:nvGraphicFramePr>
        <p:xfrm>
          <a:off x="4114801" y="4661454"/>
          <a:ext cx="3260034" cy="1580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3407664" imgH="1699260" progId="">
                  <p:embed/>
                </p:oleObj>
              </mc:Choice>
              <mc:Fallback>
                <p:oleObj r:id="rId6" imgW="3407664" imgH="1699260" progId="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1" y="4661454"/>
                        <a:ext cx="3260034" cy="15802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38400" y="2057400"/>
            <a:ext cx="1517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Cara </a:t>
            </a:r>
            <a:r>
              <a:rPr lang="en-US" dirty="0" err="1"/>
              <a:t>pertama</a:t>
            </a:r>
            <a:r>
              <a:rPr lang="en-US" dirty="0"/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38401" y="3581400"/>
            <a:ext cx="1286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Cara </a:t>
            </a:r>
            <a:r>
              <a:rPr lang="en-US" dirty="0" err="1"/>
              <a:t>kedua</a:t>
            </a:r>
            <a:r>
              <a:rPr lang="en-US" dirty="0"/>
              <a:t>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31196" y="5245933"/>
            <a:ext cx="1276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Cara </a:t>
            </a:r>
            <a:r>
              <a:rPr lang="en-US" dirty="0" err="1"/>
              <a:t>ketiga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77884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7E6B-0A9A-E5BF-E51F-EAF09E8D3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3455"/>
            <a:ext cx="10515600" cy="5553508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9.</a:t>
            </a:r>
            <a:r>
              <a:rPr lang="en-US" sz="2400" dirty="0"/>
              <a:t> Nyatakan 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F(w, x, y, z) =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wz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x’yz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xyz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rangkaian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logika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3.png" descr="Diagram&#10;&#10;Description automatically generated">
            <a:extLst>
              <a:ext uri="{FF2B5EF4-FFF2-40B4-BE49-F238E27FC236}">
                <a16:creationId xmlns:a16="http://schemas.microsoft.com/office/drawing/2014/main" id="{3DBE3B46-0F16-89A0-C9F6-54F6EA7FED13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528337" y="1596678"/>
            <a:ext cx="5784389" cy="4790267"/>
          </a:xfrm>
          <a:prstGeom prst="rect">
            <a:avLst/>
          </a:prstGeom>
          <a:ln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8DEFD7C-4B68-B03D-A699-EF10D821C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8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035" y="533401"/>
            <a:ext cx="10157791" cy="5592763"/>
          </a:xfrm>
        </p:spPr>
        <p:txBody>
          <a:bodyPr>
            <a:normAutofit/>
          </a:bodyPr>
          <a:lstStyle/>
          <a:p>
            <a:r>
              <a:rPr lang="en-US" sz="2400" dirty="0" err="1"/>
              <a:t>Gerbang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</a:t>
            </a:r>
            <a:r>
              <a:rPr lang="en-US" sz="2400" dirty="0" err="1"/>
              <a:t>turunan</a:t>
            </a:r>
            <a:r>
              <a:rPr lang="en-US" sz="2400" dirty="0"/>
              <a:t>: NAND, NOR, XOR, </a:t>
            </a:r>
            <a:r>
              <a:rPr lang="en-US" sz="2400" dirty="0" err="1"/>
              <a:t>dan</a:t>
            </a:r>
            <a:r>
              <a:rPr lang="en-US" sz="2400" dirty="0"/>
              <a:t> XNOR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17" y="1060214"/>
            <a:ext cx="7799680" cy="19317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9056" y="3222186"/>
            <a:ext cx="7633641" cy="34682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5D8EA9C-FFFE-833E-A45C-8854789409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5094" y="1443509"/>
            <a:ext cx="1247775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8423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1478" y="692697"/>
            <a:ext cx="8819322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Transistor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gerbang</a:t>
            </a:r>
            <a:r>
              <a:rPr lang="en-US" b="1" dirty="0"/>
              <a:t> </a:t>
            </a:r>
            <a:r>
              <a:rPr lang="en-US" b="1" dirty="0" err="1"/>
              <a:t>logika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044" y="1525372"/>
            <a:ext cx="2028825" cy="27908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625" y="1507747"/>
            <a:ext cx="1977321" cy="27188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854" y="1525372"/>
            <a:ext cx="2019300" cy="27908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46061" y="4249122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06284" y="4223725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429420" y="4226563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99657" y="5445225"/>
            <a:ext cx="696807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gambar</a:t>
            </a:r>
            <a:r>
              <a:rPr lang="en-US" sz="1400" dirty="0"/>
              <a:t>: http://hyperphysics.phy-astr.gsu.edu/hbase/electronic/trangate.html#c3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164" y="1544422"/>
            <a:ext cx="2549445" cy="277177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666797" y="4250427"/>
            <a:ext cx="592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</a:t>
            </a:r>
          </a:p>
        </p:txBody>
      </p:sp>
    </p:spTree>
    <p:extLst>
      <p:ext uri="{BB962C8B-B14F-4D97-AF65-F5344CB8AC3E}">
        <p14:creationId xmlns:p14="http://schemas.microsoft.com/office/powerpoint/2010/main" val="18170521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D5627-1588-6EDF-1170-620293830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(2015)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B0119-6656-5850-D7B4-2A8558760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effectLst/>
                <a:ea typeface="Calibri" panose="020F0502020204030204" pitchFamily="34" charset="0"/>
              </a:rPr>
              <a:t>Carilah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keluaran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dari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rangkaian-rangkaian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logika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berikut</a:t>
            </a:r>
            <a:r>
              <a:rPr lang="en-US" sz="2400" dirty="0">
                <a:effectLst/>
                <a:ea typeface="Calibri" panose="020F0502020204030204" pitchFamily="34" charset="0"/>
              </a:rPr>
              <a:t>!</a:t>
            </a:r>
          </a:p>
          <a:p>
            <a:pPr marL="0" indent="0">
              <a:buNone/>
            </a:pPr>
            <a:r>
              <a:rPr lang="en-US" sz="2400" dirty="0">
                <a:ea typeface="Calibri" panose="020F0502020204030204" pitchFamily="34" charset="0"/>
              </a:rPr>
              <a:t>a)</a:t>
            </a:r>
            <a:r>
              <a:rPr lang="en-US" sz="2400" dirty="0">
                <a:effectLst/>
                <a:ea typeface="Calibri" panose="020F0502020204030204" pitchFamily="34" charset="0"/>
              </a:rPr>
              <a:t> 						b) </a:t>
            </a: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9D5F6B-251A-E515-E230-7137FAB0AC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400" y="2733603"/>
            <a:ext cx="4680600" cy="206007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5680C8-E577-7285-0F61-EDE1AD4DFE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397" y="2733603"/>
            <a:ext cx="4351094" cy="2060070"/>
          </a:xfrm>
          <a:prstGeom prst="rect">
            <a:avLst/>
          </a:prstGeom>
          <a:noFill/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490F5-D768-E797-72E1-F7EB72D73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628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62DD3-C416-A265-4E1C-1096DAECE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9709"/>
            <a:ext cx="10515600" cy="5387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sz="2400" b="1" dirty="0"/>
              <a:t>a) 						 b)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2520F5-9260-C607-5EA7-EA149120DF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343" y="2008462"/>
            <a:ext cx="4566629" cy="20093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1141BFF-617A-5BEF-FD70-410B9AAC5D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9115" y="2008462"/>
            <a:ext cx="5589222" cy="2309596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7E7AD0-DB5F-F191-EEBF-E20B62DB1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849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F06AB-6AC7-B4F9-D88F-5436DD420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56C90-BF59-A666-2618-5C56E2BE4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 err="1">
                <a:effectLst/>
                <a:ea typeface="Arial" panose="020B0604020202020204" pitchFamily="34" charset="0"/>
              </a:rPr>
              <a:t>Sistem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penerangan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jalan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mengatur</a:t>
            </a:r>
            <a:r>
              <a:rPr lang="en-US" sz="2400" dirty="0">
                <a:effectLst/>
                <a:ea typeface="Arial" panose="020B0604020202020204" pitchFamily="34" charset="0"/>
              </a:rPr>
              <a:t> nyala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atau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tidaknya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lampu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berdasarkan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tiga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faktor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yaitu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switch</a:t>
            </a:r>
            <a:r>
              <a:rPr lang="en-US" sz="2400" dirty="0">
                <a:effectLst/>
                <a:ea typeface="Arial" panose="020B0604020202020204" pitchFamily="34" charset="0"/>
              </a:rPr>
              <a:t>/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tombol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i="1" dirty="0">
                <a:effectLst/>
                <a:ea typeface="Arial" panose="020B0604020202020204" pitchFamily="34" charset="0"/>
              </a:rPr>
              <a:t>timer</a:t>
            </a:r>
            <a:r>
              <a:rPr lang="en-US" sz="2400" dirty="0">
                <a:effectLst/>
                <a:ea typeface="Arial" panose="020B0604020202020204" pitchFamily="34" charset="0"/>
              </a:rPr>
              <a:t>, dan sensor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cahaya</a:t>
            </a:r>
            <a:r>
              <a:rPr lang="en-US" sz="2400" dirty="0">
                <a:effectLst/>
                <a:ea typeface="Arial" panose="020B0604020202020204" pitchFamily="34" charset="0"/>
              </a:rPr>
              <a:t>. Ketika </a:t>
            </a:r>
            <a:r>
              <a:rPr lang="en-US" sz="2400" i="1" dirty="0">
                <a:effectLst/>
                <a:ea typeface="Arial" panose="020B0604020202020204" pitchFamily="34" charset="0"/>
              </a:rPr>
              <a:t>switch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dinyalakan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lampu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pasti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menyala</a:t>
            </a:r>
            <a:r>
              <a:rPr lang="en-US" sz="2400" dirty="0">
                <a:effectLst/>
                <a:ea typeface="Arial" panose="020B0604020202020204" pitchFamily="34" charset="0"/>
              </a:rPr>
              <a:t>. Ketika </a:t>
            </a:r>
            <a:r>
              <a:rPr lang="en-US" sz="2400" i="1" dirty="0">
                <a:effectLst/>
                <a:ea typeface="Arial" panose="020B0604020202020204" pitchFamily="34" charset="0"/>
              </a:rPr>
              <a:t>switch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dinyalakan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lampu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menyala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hanya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timer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menunjukkan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waktu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malam</a:t>
            </a:r>
            <a:r>
              <a:rPr lang="en-US" sz="2400" dirty="0">
                <a:effectLst/>
                <a:ea typeface="Arial" panose="020B0604020202020204" pitchFamily="34" charset="0"/>
              </a:rPr>
              <a:t> dan sensor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cahaya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menangkap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sedikit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cahaya</a:t>
            </a:r>
            <a:r>
              <a:rPr lang="en-US" sz="2400" dirty="0">
                <a:effectLst/>
                <a:ea typeface="Arial" panose="020B0604020202020204" pitchFamily="34" charset="0"/>
              </a:rPr>
              <a:t>.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Buatlah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dirty="0">
                <a:effectLst/>
                <a:ea typeface="Arial" panose="020B0604020202020204" pitchFamily="34" charset="0"/>
              </a:rPr>
              <a:t> Boolean dan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rangkaian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logika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untuk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sistem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penerangan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jalan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ini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dengan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permisalan</a:t>
            </a:r>
            <a:r>
              <a:rPr lang="en-US" sz="2400" dirty="0">
                <a:effectLst/>
                <a:ea typeface="Arial" panose="020B0604020202020204" pitchFamily="34" charset="0"/>
              </a:rPr>
              <a:t> x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sebagai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switch</a:t>
            </a:r>
            <a:r>
              <a:rPr lang="en-US" sz="2400" dirty="0">
                <a:effectLst/>
                <a:ea typeface="Arial" panose="020B0604020202020204" pitchFamily="34" charset="0"/>
              </a:rPr>
              <a:t>, y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sebagai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timer</a:t>
            </a:r>
            <a:r>
              <a:rPr lang="en-US" sz="2400" dirty="0">
                <a:effectLst/>
                <a:ea typeface="Arial" panose="020B0604020202020204" pitchFamily="34" charset="0"/>
              </a:rPr>
              <a:t>, dan z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sebagai</a:t>
            </a:r>
            <a:r>
              <a:rPr lang="en-US" sz="2400" dirty="0">
                <a:effectLst/>
                <a:ea typeface="Arial" panose="020B0604020202020204" pitchFamily="34" charset="0"/>
              </a:rPr>
              <a:t> sensor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cahaya</a:t>
            </a:r>
            <a:r>
              <a:rPr lang="en-US" sz="2400" dirty="0">
                <a:effectLst/>
                <a:ea typeface="Arial" panose="020B0604020202020204" pitchFamily="34" charset="0"/>
              </a:rPr>
              <a:t>! </a:t>
            </a:r>
          </a:p>
          <a:p>
            <a:pPr marL="0" indent="0">
              <a:buNone/>
            </a:pPr>
            <a:r>
              <a:rPr lang="en-US" sz="2400" b="1" dirty="0" err="1">
                <a:ea typeface="Arial" panose="020B0604020202020204" pitchFamily="34" charset="0"/>
              </a:rPr>
              <a:t>Jawaban</a:t>
            </a:r>
            <a:r>
              <a:rPr lang="en-US" sz="2400" dirty="0">
                <a:ea typeface="Arial" panose="020B0604020202020204" pitchFamily="34" charset="0"/>
              </a:rPr>
              <a:t>:</a:t>
            </a:r>
          </a:p>
          <a:p>
            <a:pPr marL="457200" marR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2400" dirty="0">
                <a:effectLst/>
                <a:ea typeface="Arial" panose="020B0604020202020204" pitchFamily="34" charset="0"/>
              </a:rPr>
              <a:t>x = </a:t>
            </a:r>
            <a:r>
              <a:rPr lang="en-US" sz="2400" i="1" dirty="0">
                <a:effectLst/>
                <a:ea typeface="Arial" panose="020B0604020202020204" pitchFamily="34" charset="0"/>
              </a:rPr>
              <a:t>Switch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bernilai</a:t>
            </a:r>
            <a:r>
              <a:rPr lang="en-US" sz="2400" dirty="0">
                <a:effectLst/>
                <a:ea typeface="Arial" panose="020B0604020202020204" pitchFamily="34" charset="0"/>
              </a:rPr>
              <a:t> 1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dinyalakan</a:t>
            </a:r>
            <a:r>
              <a:rPr lang="en-US" sz="2400" dirty="0">
                <a:effectLst/>
                <a:ea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bernilai</a:t>
            </a:r>
            <a:r>
              <a:rPr lang="en-US" sz="2400" dirty="0">
                <a:effectLst/>
                <a:ea typeface="Arial" panose="020B0604020202020204" pitchFamily="34" charset="0"/>
              </a:rPr>
              <a:t> 0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dimatikan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457200" marR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2400" dirty="0">
                <a:effectLst/>
                <a:ea typeface="Arial" panose="020B0604020202020204" pitchFamily="34" charset="0"/>
              </a:rPr>
              <a:t>y = </a:t>
            </a:r>
            <a:r>
              <a:rPr lang="en-US" sz="2400" i="1" dirty="0">
                <a:effectLst/>
                <a:ea typeface="Arial" panose="020B0604020202020204" pitchFamily="34" charset="0"/>
              </a:rPr>
              <a:t>Timer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bernilai</a:t>
            </a:r>
            <a:r>
              <a:rPr lang="en-US" sz="2400" dirty="0">
                <a:effectLst/>
                <a:ea typeface="Arial" panose="020B0604020202020204" pitchFamily="34" charset="0"/>
              </a:rPr>
              <a:t> 1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malam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hari</a:t>
            </a:r>
            <a:r>
              <a:rPr lang="en-US" sz="2400" dirty="0">
                <a:effectLst/>
                <a:ea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bernilai</a:t>
            </a:r>
            <a:r>
              <a:rPr lang="en-US" sz="2400" dirty="0">
                <a:effectLst/>
                <a:ea typeface="Arial" panose="020B0604020202020204" pitchFamily="34" charset="0"/>
              </a:rPr>
              <a:t> 0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siang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hari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457200" marR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2400" dirty="0">
                <a:effectLst/>
                <a:ea typeface="Arial" panose="020B0604020202020204" pitchFamily="34" charset="0"/>
              </a:rPr>
              <a:t>z = Sensor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cahaya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bernilai</a:t>
            </a:r>
            <a:r>
              <a:rPr lang="en-US" sz="2400" dirty="0">
                <a:effectLst/>
                <a:ea typeface="Arial" panose="020B0604020202020204" pitchFamily="34" charset="0"/>
              </a:rPr>
              <a:t> 1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menangkap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banyak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cahaya</a:t>
            </a:r>
            <a:r>
              <a:rPr lang="en-US" sz="2400" dirty="0">
                <a:effectLst/>
                <a:ea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bernilai</a:t>
            </a:r>
            <a:r>
              <a:rPr lang="en-US" sz="2400" dirty="0">
                <a:effectLst/>
                <a:ea typeface="Arial" panose="020B0604020202020204" pitchFamily="34" charset="0"/>
              </a:rPr>
              <a:t> 0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menangkap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sedikit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cahaya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171501-D81D-BFF9-8242-1B1FDEC19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123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4B41A-3C54-E87B-47C3-B98FB34A5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8145"/>
            <a:ext cx="10744200" cy="542881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Karena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ketika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switch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dinyalakan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lampu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pasti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menyala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maka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berlaku</a:t>
            </a:r>
            <a:r>
              <a:rPr lang="en-US" sz="2400" dirty="0">
                <a:effectLst/>
                <a:ea typeface="Arial" panose="020B0604020202020204" pitchFamily="34" charset="0"/>
              </a:rPr>
              <a:t> f(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x,y,z</a:t>
            </a:r>
            <a:r>
              <a:rPr lang="en-US" sz="2400" dirty="0">
                <a:effectLst/>
                <a:ea typeface="Arial" panose="020B0604020202020204" pitchFamily="34" charset="0"/>
              </a:rPr>
              <a:t>) = x. 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Ketika </a:t>
            </a:r>
            <a:r>
              <a:rPr lang="en-US" sz="2400" i="1" dirty="0">
                <a:effectLst/>
                <a:ea typeface="Arial" panose="020B0604020202020204" pitchFamily="34" charset="0"/>
              </a:rPr>
              <a:t>switch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dimatikan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lampu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menyala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hanya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jika</a:t>
            </a:r>
            <a:r>
              <a:rPr lang="en-US" sz="2400" dirty="0">
                <a:effectLst/>
                <a:ea typeface="Arial" panose="020B0604020202020204" pitchFamily="34" charset="0"/>
              </a:rPr>
              <a:t> timer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menunjukkan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malam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hari</a:t>
            </a:r>
            <a:r>
              <a:rPr lang="en-US" sz="2400" dirty="0">
                <a:effectLst/>
                <a:ea typeface="Arial" panose="020B0604020202020204" pitchFamily="34" charset="0"/>
              </a:rPr>
              <a:t> dan sensor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cahaya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menangkap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sedikit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cahaya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maka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berlaku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b="1" dirty="0">
                <a:effectLst/>
                <a:ea typeface="Arial" panose="020B0604020202020204" pitchFamily="34" charset="0"/>
              </a:rPr>
              <a:t>f(</a:t>
            </a:r>
            <a:r>
              <a:rPr lang="en-US" sz="2400" b="1" dirty="0" err="1">
                <a:effectLst/>
                <a:ea typeface="Arial" panose="020B0604020202020204" pitchFamily="34" charset="0"/>
              </a:rPr>
              <a:t>x,y,z</a:t>
            </a:r>
            <a:r>
              <a:rPr lang="en-US" sz="2400" b="1" dirty="0">
                <a:effectLst/>
                <a:ea typeface="Arial" panose="020B0604020202020204" pitchFamily="34" charset="0"/>
              </a:rPr>
              <a:t>) = x + </a:t>
            </a:r>
            <a:r>
              <a:rPr lang="en-US" sz="2400" b="1" dirty="0" err="1">
                <a:effectLst/>
                <a:ea typeface="Arial" panose="020B0604020202020204" pitchFamily="34" charset="0"/>
              </a:rPr>
              <a:t>yz</a:t>
            </a:r>
            <a:r>
              <a:rPr lang="en-US" sz="2400" b="1" dirty="0">
                <a:effectLst/>
                <a:ea typeface="Arial" panose="020B0604020202020204" pitchFamily="34" charset="0"/>
              </a:rPr>
              <a:t>’</a:t>
            </a:r>
            <a:r>
              <a:rPr lang="en-US" sz="2400" dirty="0">
                <a:effectLst/>
                <a:ea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400" dirty="0" err="1">
                <a:effectLst/>
                <a:ea typeface="Arial" panose="020B0604020202020204" pitchFamily="34" charset="0"/>
              </a:rPr>
              <a:t>Sehingga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susunan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rangkaian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logika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dari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dirty="0">
                <a:effectLst/>
                <a:ea typeface="Arial" panose="020B0604020202020204" pitchFamily="34" charset="0"/>
              </a:rPr>
              <a:t> Boolean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tersebut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adalah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5.png">
            <a:extLst>
              <a:ext uri="{FF2B5EF4-FFF2-40B4-BE49-F238E27FC236}">
                <a16:creationId xmlns:a16="http://schemas.microsoft.com/office/drawing/2014/main" id="{81862669-16F3-A218-52AB-10280E99B19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866779" y="2843414"/>
            <a:ext cx="6458441" cy="3598949"/>
          </a:xfrm>
          <a:prstGeom prst="rect">
            <a:avLst/>
          </a:prstGeom>
          <a:ln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325E1-62CB-5B73-BF55-98AB0AAFE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066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6E73E-95C8-04FA-BC73-3DAC0518B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Bersambung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Bagian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7CBD3-0748-27C0-98E1-2FFB53F3EA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70D19-FBF3-1A0A-C514-0BB96CC6B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1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4BC83-E398-CF29-5D0E-4ECEE56AB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Definisi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Aljabar</a:t>
            </a:r>
            <a:r>
              <a:rPr lang="en-US" b="1" dirty="0">
                <a:latin typeface="+mn-lt"/>
              </a:rPr>
              <a:t> Boolean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B4620-630C-B203-02F3-D2B979AC3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Aljabar Boolean (Boolean Algebra)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memanipulasi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benar</a:t>
            </a:r>
            <a:r>
              <a:rPr lang="en-US" sz="2400" dirty="0"/>
              <a:t> (1) dan salah (0),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Secara</a:t>
            </a:r>
            <a:r>
              <a:rPr lang="en-US" sz="2400" dirty="0"/>
              <a:t> formal, </a:t>
            </a:r>
            <a:r>
              <a:rPr lang="en-US" sz="2400" b="1" dirty="0" err="1"/>
              <a:t>Aljabar</a:t>
            </a:r>
            <a:r>
              <a:rPr lang="en-US" sz="2400" b="1" dirty="0"/>
              <a:t> Boolean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endParaRPr lang="en-US" sz="2400" dirty="0"/>
          </a:p>
          <a:p>
            <a:pPr marL="0" indent="0">
              <a:buNone/>
            </a:pPr>
            <a:r>
              <a:rPr lang="en-US" sz="2600" dirty="0"/>
              <a:t>                      &lt;</a:t>
            </a:r>
            <a:r>
              <a:rPr lang="en-US" sz="2600" i="1" dirty="0"/>
              <a:t>B</a:t>
            </a:r>
            <a:r>
              <a:rPr lang="en-US" sz="2600" dirty="0"/>
              <a:t>, +, </a:t>
            </a:r>
            <a:r>
              <a:rPr lang="en-US" sz="2600" dirty="0">
                <a:sym typeface="Symbol" panose="05050102010706020507" pitchFamily="18" charset="2"/>
              </a:rPr>
              <a:t></a:t>
            </a:r>
            <a:r>
              <a:rPr lang="en-US" sz="2600" dirty="0"/>
              <a:t>, ’, 0, 1&gt;</a:t>
            </a:r>
          </a:p>
          <a:p>
            <a:pPr marL="0" indent="0">
              <a:buNone/>
            </a:pPr>
            <a:r>
              <a:rPr lang="en-US" sz="2400" dirty="0"/>
              <a:t>    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en-US" sz="2600" dirty="0"/>
              <a:t>B : </a:t>
            </a:r>
            <a:r>
              <a:rPr lang="en-US" sz="2600" dirty="0" err="1"/>
              <a:t>himpunan</a:t>
            </a:r>
            <a:r>
              <a:rPr lang="en-US" sz="2600" dirty="0"/>
              <a:t> </a:t>
            </a:r>
            <a:r>
              <a:rPr lang="en-US" sz="2600" dirty="0" err="1"/>
              <a:t>elemen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           + : </a:t>
            </a:r>
            <a:r>
              <a:rPr lang="en-US" sz="2600" dirty="0" err="1"/>
              <a:t>operasi</a:t>
            </a:r>
            <a:r>
              <a:rPr lang="en-US" sz="2600" dirty="0"/>
              <a:t> OR</a:t>
            </a:r>
          </a:p>
          <a:p>
            <a:pPr marL="0" indent="0">
              <a:buNone/>
            </a:pPr>
            <a:r>
              <a:rPr lang="en-US" sz="2600" dirty="0"/>
              <a:t>           </a:t>
            </a:r>
            <a:r>
              <a:rPr lang="en-US" sz="2600" dirty="0">
                <a:sym typeface="Symbol" panose="05050102010706020507" pitchFamily="18" charset="2"/>
              </a:rPr>
              <a:t>  :</a:t>
            </a:r>
            <a:r>
              <a:rPr lang="en-US" sz="2600" dirty="0"/>
              <a:t> </a:t>
            </a:r>
            <a:r>
              <a:rPr lang="en-US" sz="2600" dirty="0" err="1"/>
              <a:t>operasi</a:t>
            </a:r>
            <a:r>
              <a:rPr lang="en-US" sz="2600" dirty="0"/>
              <a:t> AND</a:t>
            </a:r>
          </a:p>
          <a:p>
            <a:pPr marL="0" indent="0">
              <a:buNone/>
            </a:pPr>
            <a:r>
              <a:rPr lang="en-US" sz="2600" dirty="0"/>
              <a:t>           ’  : </a:t>
            </a:r>
            <a:r>
              <a:rPr lang="en-US" sz="2600" dirty="0" err="1"/>
              <a:t>operasi</a:t>
            </a:r>
            <a:r>
              <a:rPr lang="en-US" sz="2600" dirty="0"/>
              <a:t> </a:t>
            </a:r>
            <a:r>
              <a:rPr lang="en-US" sz="2600" dirty="0" err="1"/>
              <a:t>komplemen</a:t>
            </a:r>
            <a:r>
              <a:rPr lang="en-US" sz="2600" dirty="0"/>
              <a:t> (NOT)</a:t>
            </a:r>
          </a:p>
          <a:p>
            <a:pPr marL="0" indent="0">
              <a:buNone/>
            </a:pPr>
            <a:r>
              <a:rPr lang="en-US" sz="2600" dirty="0"/>
              <a:t>          0 dan 1 </a:t>
            </a:r>
            <a:r>
              <a:rPr lang="en-US" sz="2600" dirty="0" err="1"/>
              <a:t>adalah</a:t>
            </a:r>
            <a:r>
              <a:rPr lang="en-US" sz="2600" dirty="0"/>
              <a:t> dua </a:t>
            </a:r>
            <a:r>
              <a:rPr lang="en-US" sz="2600" dirty="0" err="1"/>
              <a:t>elemen</a:t>
            </a:r>
            <a:r>
              <a:rPr lang="en-US" sz="2600" dirty="0"/>
              <a:t> </a:t>
            </a:r>
            <a:r>
              <a:rPr lang="en-US" sz="2600" dirty="0" err="1"/>
              <a:t>unik</a:t>
            </a:r>
            <a:r>
              <a:rPr lang="en-US" sz="2600" dirty="0"/>
              <a:t> </a:t>
            </a:r>
            <a:r>
              <a:rPr lang="en-US" sz="2600" dirty="0">
                <a:sym typeface="Symbol" panose="05050102010706020507" pitchFamily="18" charset="2"/>
              </a:rPr>
              <a:t> B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    yang </a:t>
            </a:r>
            <a:r>
              <a:rPr lang="en-US" sz="2600" dirty="0" err="1"/>
              <a:t>memenuhi</a:t>
            </a:r>
            <a:r>
              <a:rPr lang="en-US" sz="2600" dirty="0"/>
              <a:t> </a:t>
            </a:r>
            <a:r>
              <a:rPr lang="en-US" sz="2600" dirty="0" err="1"/>
              <a:t>sejumlah</a:t>
            </a:r>
            <a:r>
              <a:rPr lang="en-US" sz="2600" dirty="0"/>
              <a:t> </a:t>
            </a:r>
            <a:r>
              <a:rPr lang="en-US" sz="2600" b="1" dirty="0" err="1"/>
              <a:t>aksioma</a:t>
            </a:r>
            <a:r>
              <a:rPr lang="en-US" sz="2600" b="1" dirty="0"/>
              <a:t> </a:t>
            </a:r>
            <a:r>
              <a:rPr lang="en-US" sz="2600" b="1" dirty="0" err="1"/>
              <a:t>tertentu</a:t>
            </a:r>
            <a:r>
              <a:rPr lang="en-US" sz="2600" dirty="0"/>
              <a:t>.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F98B9D-83F0-B2B8-DA11-713A958F2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54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2FAAA-2961-97E5-F9B9-E74DA542A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1886"/>
            <a:ext cx="5502639" cy="632958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800" dirty="0" err="1"/>
              <a:t>Aksioma-aksioma</a:t>
            </a:r>
            <a:r>
              <a:rPr lang="en-US" sz="3800" dirty="0"/>
              <a:t> </a:t>
            </a:r>
            <a:r>
              <a:rPr lang="en-US" sz="3800" dirty="0" err="1"/>
              <a:t>tersebut</a:t>
            </a:r>
            <a:r>
              <a:rPr lang="en-US" sz="3800" dirty="0"/>
              <a:t> </a:t>
            </a:r>
            <a:r>
              <a:rPr lang="en-US" sz="3800" dirty="0" err="1"/>
              <a:t>adalah</a:t>
            </a:r>
            <a:r>
              <a:rPr lang="en-US" sz="3800" dirty="0"/>
              <a:t>: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b="1" dirty="0"/>
              <a:t>1. </a:t>
            </a:r>
            <a:r>
              <a:rPr lang="en-US" sz="3800" b="1" dirty="0" err="1"/>
              <a:t>Identitas</a:t>
            </a:r>
            <a:endParaRPr lang="en-US" sz="3800" b="1" dirty="0"/>
          </a:p>
          <a:p>
            <a:pPr marL="0" indent="0">
              <a:buNone/>
            </a:pPr>
            <a:r>
              <a:rPr lang="en-US" sz="3800" dirty="0"/>
              <a:t>     (</a:t>
            </a:r>
            <a:r>
              <a:rPr lang="en-US" sz="3800" dirty="0" err="1"/>
              <a:t>i</a:t>
            </a:r>
            <a:r>
              <a:rPr lang="en-US" sz="3800" dirty="0"/>
              <a:t>)  a + 0 = a</a:t>
            </a:r>
          </a:p>
          <a:p>
            <a:pPr marL="0" indent="0">
              <a:buNone/>
            </a:pPr>
            <a:r>
              <a:rPr lang="en-US" sz="3800" dirty="0"/>
              <a:t>     (ii) a </a:t>
            </a:r>
            <a:r>
              <a:rPr lang="en-US" sz="3800" dirty="0">
                <a:sym typeface="Symbol" panose="05050102010706020507" pitchFamily="18" charset="2"/>
              </a:rPr>
              <a:t></a:t>
            </a:r>
            <a:r>
              <a:rPr lang="en-US" sz="3800" dirty="0"/>
              <a:t> 1 = a</a:t>
            </a:r>
          </a:p>
          <a:p>
            <a:pPr marL="0" indent="0">
              <a:buNone/>
            </a:pPr>
            <a:r>
              <a:rPr lang="en-US" sz="3800" dirty="0"/>
              <a:t>			</a:t>
            </a:r>
          </a:p>
          <a:p>
            <a:pPr marL="0" indent="0">
              <a:buNone/>
            </a:pPr>
            <a:r>
              <a:rPr lang="en-US" sz="3800" b="1" dirty="0"/>
              <a:t>2. </a:t>
            </a:r>
            <a:r>
              <a:rPr lang="en-US" sz="3800" b="1" dirty="0" err="1"/>
              <a:t>Komutatif</a:t>
            </a:r>
            <a:endParaRPr lang="en-US" sz="3800" b="1" dirty="0"/>
          </a:p>
          <a:p>
            <a:pPr marL="0" indent="0">
              <a:buNone/>
            </a:pPr>
            <a:r>
              <a:rPr lang="en-US" sz="3800" dirty="0"/>
              <a:t>    (</a:t>
            </a:r>
            <a:r>
              <a:rPr lang="en-US" sz="3800" dirty="0" err="1"/>
              <a:t>i</a:t>
            </a:r>
            <a:r>
              <a:rPr lang="en-US" sz="3800" dirty="0"/>
              <a:t>)  a + b = b + a</a:t>
            </a:r>
          </a:p>
          <a:p>
            <a:pPr marL="0" indent="0">
              <a:buNone/>
            </a:pPr>
            <a:r>
              <a:rPr lang="en-US" sz="3800" dirty="0"/>
              <a:t>    (ii)  a </a:t>
            </a:r>
            <a:r>
              <a:rPr lang="en-US" sz="3800" dirty="0">
                <a:sym typeface="Symbol" panose="05050102010706020507" pitchFamily="18" charset="2"/>
              </a:rPr>
              <a:t></a:t>
            </a:r>
            <a:r>
              <a:rPr lang="en-US" sz="3800" dirty="0"/>
              <a:t> b = b </a:t>
            </a:r>
            <a:r>
              <a:rPr lang="en-US" sz="3800" dirty="0">
                <a:sym typeface="Symbol" panose="05050102010706020507" pitchFamily="18" charset="2"/>
              </a:rPr>
              <a:t></a:t>
            </a:r>
            <a:r>
              <a:rPr lang="en-US" sz="3800" dirty="0"/>
              <a:t> a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b="1" dirty="0"/>
              <a:t>3. </a:t>
            </a:r>
            <a:r>
              <a:rPr lang="en-US" sz="3800" b="1" dirty="0" err="1"/>
              <a:t>Komplemen</a:t>
            </a:r>
            <a:r>
              <a:rPr lang="en-US" sz="3800" b="1" dirty="0"/>
              <a:t> </a:t>
            </a:r>
          </a:p>
          <a:p>
            <a:pPr marL="290513" indent="-290513">
              <a:buNone/>
            </a:pPr>
            <a:r>
              <a:rPr lang="en-US" sz="3800" dirty="0"/>
              <a:t>     </a:t>
            </a:r>
            <a:r>
              <a:rPr lang="en-US" sz="3800" dirty="0" err="1"/>
              <a:t>Untuk</a:t>
            </a:r>
            <a:r>
              <a:rPr lang="en-US" sz="3800" dirty="0"/>
              <a:t> </a:t>
            </a:r>
            <a:r>
              <a:rPr lang="en-US" sz="3800" dirty="0" err="1"/>
              <a:t>setiap</a:t>
            </a:r>
            <a:r>
              <a:rPr lang="en-US" sz="3800" dirty="0"/>
              <a:t> a </a:t>
            </a:r>
            <a:r>
              <a:rPr lang="en-US" sz="3800" dirty="0">
                <a:sym typeface="Symbol" panose="05050102010706020507" pitchFamily="18" charset="2"/>
              </a:rPr>
              <a:t></a:t>
            </a:r>
            <a:r>
              <a:rPr lang="en-US" sz="3800" dirty="0"/>
              <a:t> B </a:t>
            </a:r>
            <a:r>
              <a:rPr lang="en-US" sz="3800" dirty="0" err="1"/>
              <a:t>terdapat</a:t>
            </a:r>
            <a:r>
              <a:rPr lang="en-US" sz="3800" dirty="0"/>
              <a:t> </a:t>
            </a:r>
            <a:r>
              <a:rPr lang="en-US" sz="3800" dirty="0" err="1"/>
              <a:t>elemen</a:t>
            </a:r>
            <a:r>
              <a:rPr lang="en-US" sz="3800" dirty="0"/>
              <a:t> </a:t>
            </a:r>
            <a:r>
              <a:rPr lang="en-US" sz="3800" dirty="0" err="1"/>
              <a:t>unik</a:t>
            </a:r>
            <a:r>
              <a:rPr lang="en-US" sz="3800" dirty="0"/>
              <a:t>  a‘ </a:t>
            </a:r>
            <a:r>
              <a:rPr lang="en-US" sz="3800" dirty="0">
                <a:sym typeface="Symbol" panose="05050102010706020507" pitchFamily="18" charset="2"/>
              </a:rPr>
              <a:t></a:t>
            </a:r>
            <a:r>
              <a:rPr lang="en-US" sz="3800" dirty="0"/>
              <a:t> B   </a:t>
            </a:r>
            <a:r>
              <a:rPr lang="en-US" sz="3800" dirty="0" err="1"/>
              <a:t>sehingga</a:t>
            </a:r>
            <a:endParaRPr lang="en-US" sz="3800" dirty="0"/>
          </a:p>
          <a:p>
            <a:pPr marL="0" indent="0">
              <a:buNone/>
            </a:pPr>
            <a:r>
              <a:rPr lang="en-US" sz="3800" dirty="0"/>
              <a:t>     (</a:t>
            </a:r>
            <a:r>
              <a:rPr lang="en-US" sz="3800" dirty="0" err="1"/>
              <a:t>i</a:t>
            </a:r>
            <a:r>
              <a:rPr lang="en-US" sz="3800" dirty="0"/>
              <a:t>)  a + a’ = 1 </a:t>
            </a:r>
          </a:p>
          <a:p>
            <a:pPr marL="0" indent="0">
              <a:buNone/>
            </a:pPr>
            <a:r>
              <a:rPr lang="en-US" sz="3800" dirty="0"/>
              <a:t>     (ii) a </a:t>
            </a:r>
            <a:r>
              <a:rPr lang="en-US" sz="3800" dirty="0">
                <a:sym typeface="Symbol" panose="05050102010706020507" pitchFamily="18" charset="2"/>
              </a:rPr>
              <a:t></a:t>
            </a:r>
            <a:r>
              <a:rPr lang="en-US" sz="3800" dirty="0"/>
              <a:t> a’ = 0</a:t>
            </a:r>
            <a:endParaRPr lang="en-US" sz="2600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F0D7B-1214-44A0-1D20-302F36A2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5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A0FAA8-C490-0D22-A3E2-5725242E32C1}"/>
              </a:ext>
            </a:extLst>
          </p:cNvPr>
          <p:cNvSpPr txBox="1"/>
          <p:nvPr/>
        </p:nvSpPr>
        <p:spPr>
          <a:xfrm>
            <a:off x="5884829" y="1439434"/>
            <a:ext cx="580934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600" b="1" dirty="0"/>
              <a:t>   </a:t>
            </a:r>
            <a:r>
              <a:rPr lang="en-US" sz="2400" b="1" dirty="0"/>
              <a:t>4. </a:t>
            </a:r>
            <a:r>
              <a:rPr lang="en-US" sz="2400" b="1" dirty="0" err="1"/>
              <a:t>Distributif</a:t>
            </a:r>
            <a:endParaRPr lang="en-US" sz="2400" b="1" dirty="0"/>
          </a:p>
          <a:p>
            <a:r>
              <a:rPr lang="en-US" sz="2400" dirty="0"/>
              <a:t>      (</a:t>
            </a:r>
            <a:r>
              <a:rPr lang="en-US" sz="2400" dirty="0" err="1"/>
              <a:t>i</a:t>
            </a:r>
            <a:r>
              <a:rPr lang="en-US" sz="2400" dirty="0"/>
              <a:t>)   a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(b + c) = (a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b) + (a </a:t>
            </a:r>
            <a:r>
              <a:rPr lang="en-US" sz="2400" dirty="0">
                <a:sym typeface="Symbol" panose="05050102010706020507" pitchFamily="18" charset="2"/>
              </a:rPr>
              <a:t> </a:t>
            </a:r>
            <a:r>
              <a:rPr lang="en-US" sz="2400" dirty="0"/>
              <a:t>c)</a:t>
            </a:r>
          </a:p>
          <a:p>
            <a:r>
              <a:rPr lang="en-US" sz="2400" dirty="0"/>
              <a:t>      (ii)  a + (b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c) = (a + b)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(a + c)</a:t>
            </a:r>
          </a:p>
          <a:p>
            <a:endParaRPr lang="en-US" sz="2400" dirty="0"/>
          </a:p>
          <a:p>
            <a:r>
              <a:rPr lang="en-US" sz="2400" dirty="0"/>
              <a:t>   </a:t>
            </a:r>
            <a:r>
              <a:rPr lang="en-US" sz="2400" b="1" dirty="0"/>
              <a:t>5. </a:t>
            </a:r>
            <a:r>
              <a:rPr lang="en-US" sz="2400" b="1" dirty="0" err="1"/>
              <a:t>Asosiatif</a:t>
            </a:r>
            <a:endParaRPr lang="en-US" sz="2400" b="1" dirty="0"/>
          </a:p>
          <a:p>
            <a:r>
              <a:rPr lang="en-US" sz="2400" dirty="0"/>
              <a:t>       (</a:t>
            </a:r>
            <a:r>
              <a:rPr lang="en-US" sz="2400" dirty="0" err="1"/>
              <a:t>i</a:t>
            </a:r>
            <a:r>
              <a:rPr lang="en-US" sz="2400" dirty="0"/>
              <a:t>)   a + (b + c) = (a + b) + c</a:t>
            </a:r>
          </a:p>
          <a:p>
            <a:r>
              <a:rPr lang="en-US" sz="2400" dirty="0"/>
              <a:t>       (ii)  a </a:t>
            </a:r>
            <a:r>
              <a:rPr lang="en-US" sz="2400" dirty="0">
                <a:sym typeface="Symbol" panose="05050102010706020507" pitchFamily="18" charset="2"/>
              </a:rPr>
              <a:t> </a:t>
            </a:r>
            <a:r>
              <a:rPr lang="en-US" sz="2400" dirty="0"/>
              <a:t> (b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c) = (a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b)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c</a:t>
            </a:r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B187E2-C90A-8502-F6C9-BAE331D5A51E}"/>
              </a:ext>
            </a:extLst>
          </p:cNvPr>
          <p:cNvSpPr txBox="1"/>
          <p:nvPr/>
        </p:nvSpPr>
        <p:spPr>
          <a:xfrm>
            <a:off x="6167724" y="4725134"/>
            <a:ext cx="524355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Catatan</a:t>
            </a:r>
            <a:r>
              <a:rPr lang="en-US" sz="2000" b="1" dirty="0">
                <a:solidFill>
                  <a:srgbClr val="FF0000"/>
                </a:solidFill>
              </a:rPr>
              <a:t>: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Perhatikan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bahwa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kesamaan</a:t>
            </a:r>
            <a:r>
              <a:rPr lang="en-US" sz="2000" dirty="0">
                <a:solidFill>
                  <a:srgbClr val="FF0000"/>
                </a:solidFill>
              </a:rPr>
              <a:t> (ii) </a:t>
            </a:r>
            <a:r>
              <a:rPr lang="en-US" sz="2000" dirty="0" err="1">
                <a:solidFill>
                  <a:srgbClr val="FF0000"/>
                </a:solidFill>
              </a:rPr>
              <a:t>adalah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bentuk</a:t>
            </a:r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rgbClr val="FF0000"/>
                </a:solidFill>
              </a:rPr>
              <a:t>dual </a:t>
            </a:r>
            <a:r>
              <a:rPr lang="en-US" sz="2000" dirty="0" err="1">
                <a:solidFill>
                  <a:srgbClr val="FF0000"/>
                </a:solidFill>
              </a:rPr>
              <a:t>dari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kesamaan</a:t>
            </a:r>
            <a:r>
              <a:rPr lang="en-US" sz="2000" dirty="0">
                <a:solidFill>
                  <a:srgbClr val="FF0000"/>
                </a:solidFill>
              </a:rPr>
              <a:t> (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). </a:t>
            </a:r>
            <a:r>
              <a:rPr lang="en-US" sz="2000" dirty="0" err="1">
                <a:solidFill>
                  <a:srgbClr val="FF0000"/>
                </a:solidFill>
              </a:rPr>
              <a:t>Defenisi</a:t>
            </a:r>
            <a:r>
              <a:rPr lang="en-US" sz="2000" dirty="0">
                <a:solidFill>
                  <a:srgbClr val="FF0000"/>
                </a:solidFill>
              </a:rPr>
              <a:t> dual </a:t>
            </a:r>
            <a:r>
              <a:rPr lang="en-US" sz="2000" dirty="0" err="1">
                <a:solidFill>
                  <a:srgbClr val="FF0000"/>
                </a:solidFill>
              </a:rPr>
              <a:t>sudah</a:t>
            </a:r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 err="1">
                <a:solidFill>
                  <a:srgbClr val="FF0000"/>
                </a:solidFill>
              </a:rPr>
              <a:t>dijelaskan</a:t>
            </a:r>
            <a:r>
              <a:rPr lang="en-US" sz="2000" dirty="0">
                <a:solidFill>
                  <a:srgbClr val="FF0000"/>
                </a:solidFill>
              </a:rPr>
              <a:t> di </a:t>
            </a:r>
            <a:r>
              <a:rPr lang="en-US" sz="2000" dirty="0" err="1">
                <a:solidFill>
                  <a:srgbClr val="FF0000"/>
                </a:solidFill>
              </a:rPr>
              <a:t>dalam</a:t>
            </a:r>
            <a:r>
              <a:rPr lang="en-US" sz="2000" dirty="0">
                <a:solidFill>
                  <a:srgbClr val="FF0000"/>
                </a:solidFill>
              </a:rPr>
              <a:t> Bab </a:t>
            </a:r>
            <a:r>
              <a:rPr lang="en-US" sz="2000" dirty="0" err="1">
                <a:solidFill>
                  <a:srgbClr val="FF0000"/>
                </a:solidFill>
              </a:rPr>
              <a:t>Himpunan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yaitu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dengan</a:t>
            </a:r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 err="1">
                <a:solidFill>
                  <a:srgbClr val="FF0000"/>
                </a:solidFill>
              </a:rPr>
              <a:t>mengganti</a:t>
            </a:r>
            <a:r>
              <a:rPr lang="en-US" sz="2000" dirty="0">
                <a:solidFill>
                  <a:srgbClr val="FF0000"/>
                </a:solidFill>
              </a:rPr>
              <a:t> + </a:t>
            </a:r>
            <a:r>
              <a:rPr lang="en-US" sz="2000" dirty="0" err="1">
                <a:solidFill>
                  <a:srgbClr val="FF0000"/>
                </a:solidFill>
              </a:rPr>
              <a:t>dengan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 dan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mengganti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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dengan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+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99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1127123"/>
            <a:ext cx="10515599" cy="4830763"/>
          </a:xfrm>
        </p:spPr>
        <p:txBody>
          <a:bodyPr>
            <a:normAutofit/>
          </a:bodyPr>
          <a:lstStyle/>
          <a:p>
            <a:r>
              <a:rPr lang="en-US" sz="2400" dirty="0" err="1"/>
              <a:t>Operasi</a:t>
            </a:r>
            <a:r>
              <a:rPr lang="en-US" sz="2400" dirty="0"/>
              <a:t> + </a:t>
            </a:r>
            <a:r>
              <a:rPr lang="en-US" sz="2400" dirty="0" err="1"/>
              <a:t>dinamakan</a:t>
            </a:r>
            <a:r>
              <a:rPr lang="en-US" sz="2400" dirty="0"/>
              <a:t> juga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(sum)</a:t>
            </a:r>
          </a:p>
          <a:p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 </a:t>
            </a:r>
            <a:r>
              <a:rPr lang="en-US" sz="2400" dirty="0" err="1">
                <a:sym typeface="Symbol" panose="05050102010706020507" pitchFamily="18" charset="2"/>
              </a:rPr>
              <a:t>dinamakan</a:t>
            </a:r>
            <a:r>
              <a:rPr lang="en-US" sz="2400" dirty="0">
                <a:sym typeface="Symbol" panose="05050102010706020507" pitchFamily="18" charset="2"/>
              </a:rPr>
              <a:t> juga </a:t>
            </a:r>
            <a:r>
              <a:rPr lang="en-US" sz="2400" dirty="0" err="1">
                <a:sym typeface="Symbol" panose="05050102010706020507" pitchFamily="18" charset="2"/>
              </a:rPr>
              <a:t>operasi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perkalian</a:t>
            </a:r>
            <a:r>
              <a:rPr lang="en-US" sz="2400" dirty="0">
                <a:sym typeface="Symbol" panose="05050102010706020507" pitchFamily="18" charset="2"/>
              </a:rPr>
              <a:t> (product)</a:t>
            </a:r>
          </a:p>
          <a:p>
            <a:r>
              <a:rPr lang="en-US" sz="2400" dirty="0"/>
              <a:t>Operator + dan </a:t>
            </a:r>
            <a:r>
              <a:rPr lang="en-US" sz="2400" dirty="0">
                <a:sym typeface="Symbol" panose="05050102010706020507" pitchFamily="18" charset="2"/>
              </a:rPr>
              <a:t>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operator biner </a:t>
            </a:r>
            <a:r>
              <a:rPr lang="en-US" sz="2400" dirty="0" err="1">
                <a:sym typeface="Symbol" panose="05050102010706020507" pitchFamily="18" charset="2"/>
              </a:rPr>
              <a:t>karena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memerlukan</a:t>
            </a:r>
            <a:r>
              <a:rPr lang="en-US" sz="2400" dirty="0">
                <a:sym typeface="Symbol" panose="05050102010706020507" pitchFamily="18" charset="2"/>
              </a:rPr>
              <a:t> dua operand</a:t>
            </a:r>
          </a:p>
          <a:p>
            <a:r>
              <a:rPr lang="en-US" sz="2400" dirty="0" err="1">
                <a:sym typeface="Symbol" panose="05050102010706020507" pitchFamily="18" charset="2"/>
              </a:rPr>
              <a:t>Operasi</a:t>
            </a:r>
            <a:r>
              <a:rPr lang="en-US" sz="2400" dirty="0">
                <a:sym typeface="Symbol" panose="05050102010706020507" pitchFamily="18" charset="2"/>
              </a:rPr>
              <a:t> ‘ </a:t>
            </a:r>
            <a:r>
              <a:rPr lang="en-US" sz="2400" dirty="0" err="1">
                <a:sym typeface="Symbol" panose="05050102010706020507" pitchFamily="18" charset="2"/>
              </a:rPr>
              <a:t>dinamakan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operasi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komplemen</a:t>
            </a:r>
            <a:r>
              <a:rPr lang="en-US" sz="2400" dirty="0">
                <a:sym typeface="Symbol" panose="05050102010706020507" pitchFamily="18" charset="2"/>
              </a:rPr>
              <a:t>. Operator ‘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operator </a:t>
            </a:r>
            <a:r>
              <a:rPr lang="en-US" sz="2400" dirty="0" err="1">
                <a:sym typeface="Symbol" panose="05050102010706020507" pitchFamily="18" charset="2"/>
              </a:rPr>
              <a:t>uner</a:t>
            </a:r>
            <a:endParaRPr lang="en-US" sz="2400" dirty="0"/>
          </a:p>
          <a:p>
            <a:r>
              <a:rPr lang="en-US" sz="2400" dirty="0" err="1"/>
              <a:t>Kaidah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00" y="3616211"/>
            <a:ext cx="9286800" cy="234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91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Ekspresi</a:t>
            </a:r>
            <a:r>
              <a:rPr lang="en-US" dirty="0"/>
              <a:t> Boolean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913" y="1600199"/>
            <a:ext cx="10207487" cy="5121275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err="1"/>
              <a:t>Ekspresi</a:t>
            </a:r>
            <a:r>
              <a:rPr lang="en-US" sz="2600" dirty="0"/>
              <a:t> Boolean </a:t>
            </a:r>
            <a:r>
              <a:rPr lang="en-US" sz="2600" dirty="0" err="1"/>
              <a:t>dibentuk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elemen-elemen</a:t>
            </a:r>
            <a:r>
              <a:rPr lang="en-US" sz="2600" dirty="0"/>
              <a:t> </a:t>
            </a:r>
            <a:r>
              <a:rPr lang="en-US" sz="2600" i="1" dirty="0"/>
              <a:t>B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peubah</a:t>
            </a:r>
            <a:r>
              <a:rPr lang="en-US" sz="2600" dirty="0"/>
              <a:t> (</a:t>
            </a:r>
            <a:r>
              <a:rPr lang="en-US" sz="2600" dirty="0" err="1"/>
              <a:t>variabel</a:t>
            </a:r>
            <a:r>
              <a:rPr lang="en-US" sz="2600" dirty="0"/>
              <a:t>) yang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dikombinasikan</a:t>
            </a:r>
            <a:r>
              <a:rPr lang="en-US" sz="2600" dirty="0"/>
              <a:t> </a:t>
            </a:r>
            <a:r>
              <a:rPr lang="en-US" sz="2600" dirty="0" err="1"/>
              <a:t>satu</a:t>
            </a:r>
            <a:r>
              <a:rPr lang="en-US" sz="2600" dirty="0"/>
              <a:t> </a:t>
            </a:r>
            <a:r>
              <a:rPr lang="en-US" sz="2600" dirty="0" err="1"/>
              <a:t>sama</a:t>
            </a:r>
            <a:r>
              <a:rPr lang="en-US" sz="2600" dirty="0"/>
              <a:t> lain </a:t>
            </a:r>
            <a:r>
              <a:rPr lang="en-US" sz="2600" dirty="0" err="1"/>
              <a:t>dengan</a:t>
            </a:r>
            <a:r>
              <a:rPr lang="en-US" sz="2600" dirty="0"/>
              <a:t> operator +, </a:t>
            </a:r>
            <a:r>
              <a:rPr lang="en-US" sz="2600" dirty="0">
                <a:sym typeface="Symbol" panose="05050102010706020507" pitchFamily="18" charset="2"/>
              </a:rPr>
              <a:t></a:t>
            </a:r>
            <a:r>
              <a:rPr lang="en-US" sz="2600" dirty="0"/>
              <a:t>, dan ’.</a:t>
            </a:r>
          </a:p>
          <a:p>
            <a:endParaRPr lang="en-US" sz="2600" dirty="0"/>
          </a:p>
          <a:p>
            <a:r>
              <a:rPr lang="en-US" sz="2600" b="1" dirty="0" err="1"/>
              <a:t>Contoh</a:t>
            </a:r>
            <a:r>
              <a:rPr lang="en-US" sz="2600" b="1" dirty="0"/>
              <a:t> 1:  </a:t>
            </a:r>
            <a:r>
              <a:rPr lang="en-US" sz="2600" dirty="0" err="1"/>
              <a:t>Semua</a:t>
            </a:r>
            <a:r>
              <a:rPr lang="en-US" sz="2600" dirty="0"/>
              <a:t> </a:t>
            </a:r>
            <a:r>
              <a:rPr lang="en-US" sz="2600" dirty="0" err="1"/>
              <a:t>pernyataan</a:t>
            </a:r>
            <a:r>
              <a:rPr lang="en-US" sz="2600" dirty="0"/>
              <a:t> di </a:t>
            </a:r>
            <a:r>
              <a:rPr lang="en-US" sz="2600" dirty="0" err="1"/>
              <a:t>bawah</a:t>
            </a:r>
            <a:r>
              <a:rPr lang="en-US" sz="2600" dirty="0"/>
              <a:t>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ekspresi</a:t>
            </a:r>
            <a:r>
              <a:rPr lang="en-US" sz="2600" dirty="0"/>
              <a:t> </a:t>
            </a:r>
            <a:r>
              <a:rPr lang="en-US" sz="2600" dirty="0" err="1"/>
              <a:t>boolean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	0</a:t>
            </a:r>
          </a:p>
          <a:p>
            <a:pPr marL="0" indent="0">
              <a:buNone/>
            </a:pPr>
            <a:r>
              <a:rPr lang="en-US" sz="2600" dirty="0"/>
              <a:t>	1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i="1" dirty="0"/>
              <a:t>x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i="1" dirty="0"/>
              <a:t>y</a:t>
            </a:r>
            <a:endParaRPr lang="en-US" sz="2600" dirty="0"/>
          </a:p>
          <a:p>
            <a:pPr marL="0" indent="0">
              <a:buNone/>
            </a:pPr>
            <a:r>
              <a:rPr lang="en-US" sz="2600" i="1" dirty="0"/>
              <a:t>	x</a:t>
            </a:r>
            <a:r>
              <a:rPr lang="en-US" sz="2600" dirty="0"/>
              <a:t> + </a:t>
            </a:r>
            <a:r>
              <a:rPr lang="en-US" sz="2600" i="1" dirty="0"/>
              <a:t>y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i="1" dirty="0"/>
              <a:t>x</a:t>
            </a:r>
            <a:r>
              <a:rPr lang="en-US" sz="2600" dirty="0"/>
              <a:t> </a:t>
            </a:r>
            <a:r>
              <a:rPr lang="en-US" sz="2600" dirty="0">
                <a:sym typeface="Symbol" panose="05050102010706020507" pitchFamily="18" charset="2"/>
              </a:rPr>
              <a:t></a:t>
            </a:r>
            <a:r>
              <a:rPr lang="en-US" sz="2600" dirty="0"/>
              <a:t> </a:t>
            </a:r>
            <a:r>
              <a:rPr lang="en-US" sz="2600" i="1" dirty="0"/>
              <a:t>y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i="1" dirty="0"/>
              <a:t>x</a:t>
            </a:r>
            <a:r>
              <a:rPr lang="en-US" sz="2600" dirty="0"/>
              <a:t>’</a:t>
            </a:r>
            <a:r>
              <a:rPr lang="en-US" sz="2600" dirty="0">
                <a:sym typeface="Symbol" panose="05050102010706020507" pitchFamily="18" charset="2"/>
              </a:rPr>
              <a:t></a:t>
            </a:r>
            <a:r>
              <a:rPr lang="en-US" sz="2600" dirty="0"/>
              <a:t> (</a:t>
            </a:r>
            <a:r>
              <a:rPr lang="en-US" sz="2600" i="1" dirty="0"/>
              <a:t>y</a:t>
            </a:r>
            <a:r>
              <a:rPr lang="en-US" sz="2600" dirty="0"/>
              <a:t> + </a:t>
            </a:r>
            <a:r>
              <a:rPr lang="en-US" sz="2600" i="1" dirty="0"/>
              <a:t>z</a:t>
            </a:r>
            <a:r>
              <a:rPr lang="en-US" sz="2600" dirty="0"/>
              <a:t>)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i="1" dirty="0"/>
              <a:t>x</a:t>
            </a:r>
            <a:r>
              <a:rPr lang="en-US" sz="2600" dirty="0"/>
              <a:t> </a:t>
            </a:r>
            <a:r>
              <a:rPr lang="en-US" sz="2600" dirty="0">
                <a:sym typeface="Symbol" panose="05050102010706020507" pitchFamily="18" charset="2"/>
              </a:rPr>
              <a:t></a:t>
            </a:r>
            <a:r>
              <a:rPr lang="en-US" sz="2600" dirty="0"/>
              <a:t> </a:t>
            </a:r>
            <a:r>
              <a:rPr lang="en-US" sz="2600" i="1" dirty="0"/>
              <a:t>y</a:t>
            </a:r>
            <a:r>
              <a:rPr lang="en-US" sz="2600" dirty="0"/>
              <a:t>’ + </a:t>
            </a:r>
            <a:r>
              <a:rPr lang="en-US" sz="2600" i="1" dirty="0"/>
              <a:t>x </a:t>
            </a:r>
            <a:r>
              <a:rPr lang="en-US" sz="2600" dirty="0">
                <a:sym typeface="Symbol" panose="05050102010706020507" pitchFamily="18" charset="2"/>
              </a:rPr>
              <a:t></a:t>
            </a:r>
            <a:r>
              <a:rPr lang="en-US" sz="2600" dirty="0"/>
              <a:t> </a:t>
            </a:r>
            <a:r>
              <a:rPr lang="en-US" sz="2600" i="1" dirty="0"/>
              <a:t>y </a:t>
            </a:r>
            <a:r>
              <a:rPr lang="en-US" sz="2600" dirty="0">
                <a:sym typeface="Symbol" panose="05050102010706020507" pitchFamily="18" charset="2"/>
              </a:rPr>
              <a:t></a:t>
            </a:r>
            <a:r>
              <a:rPr lang="en-US" sz="2600" dirty="0"/>
              <a:t> </a:t>
            </a:r>
            <a:r>
              <a:rPr lang="en-US" sz="2600" i="1" dirty="0"/>
              <a:t>z</a:t>
            </a:r>
            <a:r>
              <a:rPr lang="en-US" sz="2600" dirty="0"/>
              <a:t>’ + </a:t>
            </a:r>
            <a:r>
              <a:rPr lang="en-US" sz="2600" i="1" dirty="0"/>
              <a:t>y</a:t>
            </a:r>
            <a:r>
              <a:rPr lang="en-US" sz="2600" dirty="0"/>
              <a:t>’ </a:t>
            </a:r>
            <a:r>
              <a:rPr lang="en-US" sz="2600" dirty="0">
                <a:sym typeface="Symbol" panose="05050102010706020507" pitchFamily="18" charset="2"/>
              </a:rPr>
              <a:t> z</a:t>
            </a:r>
          </a:p>
          <a:p>
            <a:pPr marL="0" indent="0">
              <a:buNone/>
            </a:pPr>
            <a:r>
              <a:rPr lang="en-US" sz="2600" dirty="0"/>
              <a:t>           dan </a:t>
            </a:r>
            <a:r>
              <a:rPr lang="en-US" sz="2600" dirty="0" err="1"/>
              <a:t>sebagainya</a:t>
            </a:r>
            <a:endParaRPr lang="en-US" sz="26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565938-2806-4AA6-4281-6EB4F29A0EFD}"/>
              </a:ext>
            </a:extLst>
          </p:cNvPr>
          <p:cNvSpPr txBox="1"/>
          <p:nvPr/>
        </p:nvSpPr>
        <p:spPr>
          <a:xfrm>
            <a:off x="5677669" y="4417358"/>
            <a:ext cx="55999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Catatan</a:t>
            </a:r>
            <a:r>
              <a:rPr lang="en-US" sz="2000" b="1" dirty="0">
                <a:solidFill>
                  <a:srgbClr val="FF0000"/>
                </a:solidFill>
              </a:rPr>
              <a:t>: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Untuk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selanjutnya</a:t>
            </a:r>
            <a:r>
              <a:rPr lang="en-US" sz="2000" dirty="0">
                <a:solidFill>
                  <a:srgbClr val="FF0000"/>
                </a:solidFill>
              </a:rPr>
              <a:t>, operator 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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boleh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dihilangkan</a:t>
            </a:r>
            <a:endParaRPr lang="en-US" sz="2000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dari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penulisan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sehingga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  <a:p>
            <a:r>
              <a:rPr lang="en-US" sz="2000" i="1" dirty="0">
                <a:solidFill>
                  <a:srgbClr val="FF0000"/>
                </a:solidFill>
                <a:sym typeface="Symbol" panose="05050102010706020507" pitchFamily="18" charset="2"/>
              </a:rPr>
              <a:t>     </a:t>
            </a:r>
            <a:r>
              <a:rPr lang="en-US" sz="2000" i="1" dirty="0">
                <a:solidFill>
                  <a:srgbClr val="FF0000"/>
                </a:solidFill>
              </a:rPr>
              <a:t>x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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y </a:t>
            </a:r>
            <a:r>
              <a:rPr lang="en-US" sz="2000" dirty="0" err="1">
                <a:solidFill>
                  <a:srgbClr val="FF0000"/>
                </a:solidFill>
              </a:rPr>
              <a:t>ditulis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menjadi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xy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saja</a:t>
            </a:r>
            <a:endParaRPr lang="en-US" sz="2000" i="1" dirty="0">
              <a:solidFill>
                <a:srgbClr val="FF0000"/>
              </a:solidFill>
            </a:endParaRPr>
          </a:p>
          <a:p>
            <a:r>
              <a:rPr lang="en-US" sz="2000" i="1" dirty="0">
                <a:solidFill>
                  <a:srgbClr val="FF0000"/>
                </a:solidFill>
              </a:rPr>
              <a:t>     x</a:t>
            </a:r>
            <a:r>
              <a:rPr lang="en-US" sz="2000" dirty="0">
                <a:solidFill>
                  <a:srgbClr val="FF0000"/>
                </a:solidFill>
              </a:rPr>
              <a:t>’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</a:t>
            </a:r>
            <a:r>
              <a:rPr lang="en-US" sz="2000" dirty="0">
                <a:solidFill>
                  <a:srgbClr val="FF0000"/>
                </a:solidFill>
              </a:rPr>
              <a:t> (</a:t>
            </a:r>
            <a:r>
              <a:rPr lang="en-US" sz="2000" i="1" dirty="0">
                <a:solidFill>
                  <a:srgbClr val="FF0000"/>
                </a:solidFill>
              </a:rPr>
              <a:t>y</a:t>
            </a:r>
            <a:r>
              <a:rPr lang="en-US" sz="2000" dirty="0">
                <a:solidFill>
                  <a:srgbClr val="FF0000"/>
                </a:solidFill>
              </a:rPr>
              <a:t> + </a:t>
            </a:r>
            <a:r>
              <a:rPr lang="en-US" sz="2000" i="1" dirty="0">
                <a:solidFill>
                  <a:srgbClr val="FF0000"/>
                </a:solidFill>
              </a:rPr>
              <a:t>z</a:t>
            </a:r>
            <a:r>
              <a:rPr lang="en-US" sz="2000" dirty="0">
                <a:solidFill>
                  <a:srgbClr val="FF0000"/>
                </a:solidFill>
              </a:rPr>
              <a:t>) </a:t>
            </a:r>
            <a:r>
              <a:rPr lang="en-US" sz="2000" dirty="0" err="1">
                <a:solidFill>
                  <a:srgbClr val="FF0000"/>
                </a:solidFill>
              </a:rPr>
              <a:t>ditulis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menjadi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x</a:t>
            </a:r>
            <a:r>
              <a:rPr lang="en-US" sz="2000" dirty="0">
                <a:solidFill>
                  <a:srgbClr val="FF0000"/>
                </a:solidFill>
              </a:rPr>
              <a:t>’(</a:t>
            </a:r>
            <a:r>
              <a:rPr lang="en-US" sz="2000" i="1" dirty="0">
                <a:solidFill>
                  <a:srgbClr val="FF0000"/>
                </a:solidFill>
              </a:rPr>
              <a:t>y </a:t>
            </a:r>
            <a:r>
              <a:rPr lang="en-US" sz="2000" dirty="0">
                <a:solidFill>
                  <a:srgbClr val="FF0000"/>
                </a:solidFill>
              </a:rPr>
              <a:t>+ </a:t>
            </a:r>
            <a:r>
              <a:rPr lang="en-US" sz="2000" i="1" dirty="0">
                <a:solidFill>
                  <a:srgbClr val="FF0000"/>
                </a:solidFill>
              </a:rPr>
              <a:t>z</a:t>
            </a:r>
            <a:r>
              <a:rPr lang="en-US" sz="2000" dirty="0">
                <a:solidFill>
                  <a:srgbClr val="FF0000"/>
                </a:solidFill>
              </a:rPr>
              <a:t>) </a:t>
            </a:r>
            <a:r>
              <a:rPr lang="en-US" sz="2000" dirty="0" err="1">
                <a:solidFill>
                  <a:srgbClr val="FF0000"/>
                </a:solidFill>
              </a:rPr>
              <a:t>saja</a:t>
            </a:r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i="1" dirty="0">
                <a:solidFill>
                  <a:srgbClr val="FF0000"/>
                </a:solidFill>
              </a:rPr>
              <a:t>    x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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y</a:t>
            </a:r>
            <a:r>
              <a:rPr lang="en-US" sz="2000" dirty="0">
                <a:solidFill>
                  <a:srgbClr val="FF0000"/>
                </a:solidFill>
              </a:rPr>
              <a:t>’ + </a:t>
            </a:r>
            <a:r>
              <a:rPr lang="en-US" sz="2000" i="1" dirty="0">
                <a:solidFill>
                  <a:srgbClr val="FF0000"/>
                </a:solidFill>
              </a:rPr>
              <a:t>x 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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y 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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z</a:t>
            </a:r>
            <a:r>
              <a:rPr lang="en-US" sz="2000" dirty="0">
                <a:solidFill>
                  <a:srgbClr val="FF0000"/>
                </a:solidFill>
              </a:rPr>
              <a:t>’ + </a:t>
            </a:r>
            <a:r>
              <a:rPr lang="en-US" sz="2000" i="1" dirty="0" err="1">
                <a:solidFill>
                  <a:srgbClr val="FF0000"/>
                </a:solidFill>
              </a:rPr>
              <a:t>y</a:t>
            </a:r>
            <a:r>
              <a:rPr lang="en-US" sz="2000" dirty="0" err="1">
                <a:solidFill>
                  <a:srgbClr val="FF0000"/>
                </a:solidFill>
              </a:rPr>
              <a:t>’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</a:t>
            </a:r>
            <a:r>
              <a:rPr lang="en-US" sz="2000" i="1" dirty="0" err="1">
                <a:solidFill>
                  <a:srgbClr val="FF0000"/>
                </a:solidFill>
                <a:sym typeface="Symbol" panose="05050102010706020507" pitchFamily="18" charset="2"/>
              </a:rPr>
              <a:t>z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ditulis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menjadi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xy</a:t>
            </a:r>
            <a:r>
              <a:rPr lang="en-US" sz="2000" dirty="0">
                <a:solidFill>
                  <a:srgbClr val="FF0000"/>
                </a:solidFill>
              </a:rPr>
              <a:t>’ + </a:t>
            </a:r>
            <a:r>
              <a:rPr lang="en-US" sz="2000" i="1" dirty="0" err="1">
                <a:solidFill>
                  <a:srgbClr val="FF0000"/>
                </a:solidFill>
              </a:rPr>
              <a:t>xyz</a:t>
            </a:r>
            <a:r>
              <a:rPr lang="en-US" sz="2000" dirty="0">
                <a:solidFill>
                  <a:srgbClr val="FF0000"/>
                </a:solidFill>
              </a:rPr>
              <a:t>’ + </a:t>
            </a:r>
            <a:r>
              <a:rPr lang="en-US" sz="2000" i="1" dirty="0" err="1">
                <a:solidFill>
                  <a:srgbClr val="FF0000"/>
                </a:solidFill>
              </a:rPr>
              <a:t>y</a:t>
            </a:r>
            <a:r>
              <a:rPr lang="en-US" sz="2000" dirty="0" err="1">
                <a:solidFill>
                  <a:srgbClr val="FF0000"/>
                </a:solidFill>
              </a:rPr>
              <a:t>’</a:t>
            </a:r>
            <a:r>
              <a:rPr lang="en-US" sz="2000" i="1" dirty="0" err="1">
                <a:solidFill>
                  <a:srgbClr val="FF0000"/>
                </a:solidFill>
              </a:rPr>
              <a:t>z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120E29-D5E6-3783-DED7-05F92A2DC610}"/>
              </a:ext>
            </a:extLst>
          </p:cNvPr>
          <p:cNvSpPr/>
          <p:nvPr/>
        </p:nvSpPr>
        <p:spPr>
          <a:xfrm>
            <a:off x="5677668" y="4417357"/>
            <a:ext cx="5676131" cy="20755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41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Hukum-hukum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Boolean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24617"/>
            <a:ext cx="5653313" cy="519685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2847D58-56AC-88A8-C130-9CBB466D7DBD}"/>
              </a:ext>
            </a:extLst>
          </p:cNvPr>
          <p:cNvSpPr txBox="1"/>
          <p:nvPr/>
        </p:nvSpPr>
        <p:spPr>
          <a:xfrm>
            <a:off x="6836942" y="3421251"/>
            <a:ext cx="48403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Catatalah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bahwa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hukum-hukum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aljabar</a:t>
            </a:r>
            <a:r>
              <a:rPr lang="en-US" sz="2400" dirty="0">
                <a:solidFill>
                  <a:srgbClr val="FF0000"/>
                </a:solidFill>
              </a:rPr>
              <a:t> Boolean </a:t>
            </a:r>
            <a:r>
              <a:rPr lang="en-US" sz="2400" dirty="0" err="1">
                <a:solidFill>
                  <a:srgbClr val="FF0000"/>
                </a:solidFill>
              </a:rPr>
              <a:t>bersesuaian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hukum-hukum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aljabar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logika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dan </a:t>
            </a:r>
            <a:r>
              <a:rPr lang="en-US" sz="2400" dirty="0" err="1">
                <a:solidFill>
                  <a:srgbClr val="FF0000"/>
                </a:solidFill>
              </a:rPr>
              <a:t>aljabar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himpunan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41A891-E674-B341-44EC-C2D70EA8A824}"/>
              </a:ext>
            </a:extLst>
          </p:cNvPr>
          <p:cNvSpPr/>
          <p:nvPr/>
        </p:nvSpPr>
        <p:spPr>
          <a:xfrm>
            <a:off x="6797027" y="3270728"/>
            <a:ext cx="4880312" cy="17201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27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5943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</a:t>
            </a:r>
            <a:r>
              <a:rPr lang="en-US" sz="2400" dirty="0"/>
              <a:t>: </a:t>
            </a:r>
            <a:r>
              <a:rPr lang="en-US" sz="2400" dirty="0" err="1"/>
              <a:t>Buktikan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Boolean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kesamaaan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i="1" dirty="0"/>
              <a:t>	a</a:t>
            </a:r>
            <a:r>
              <a:rPr lang="en-US" sz="2400" dirty="0"/>
              <a:t> + </a:t>
            </a:r>
            <a:r>
              <a:rPr lang="en-US" sz="2400" i="1" dirty="0" err="1"/>
              <a:t>a</a:t>
            </a:r>
            <a:r>
              <a:rPr lang="en-US" sz="2400" dirty="0" err="1"/>
              <a:t>’</a:t>
            </a:r>
            <a:r>
              <a:rPr lang="en-US" sz="2400" i="1" dirty="0" err="1"/>
              <a:t>b</a:t>
            </a:r>
            <a:r>
              <a:rPr lang="en-US" sz="2400" dirty="0"/>
              <a:t> = </a:t>
            </a:r>
            <a:r>
              <a:rPr lang="en-US" sz="2400" i="1" dirty="0"/>
              <a:t>a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dirty="0"/>
              <a:t>   </a:t>
            </a:r>
            <a:r>
              <a:rPr lang="en-US" sz="2400" dirty="0" err="1"/>
              <a:t>dan</a:t>
            </a:r>
            <a:r>
              <a:rPr lang="en-US" sz="2400" dirty="0"/>
              <a:t>   </a:t>
            </a:r>
            <a:r>
              <a:rPr lang="en-US" sz="2400" i="1" dirty="0"/>
              <a:t>a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dirty="0"/>
              <a:t>’ + </a:t>
            </a:r>
            <a:r>
              <a:rPr lang="en-US" sz="2400" i="1" dirty="0"/>
              <a:t>b</a:t>
            </a:r>
            <a:r>
              <a:rPr lang="en-US" sz="2400" dirty="0"/>
              <a:t>) = </a:t>
            </a:r>
            <a:r>
              <a:rPr lang="en-US" sz="2400" i="1" dirty="0"/>
              <a:t>ab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benar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Penyelesaian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	(</a:t>
            </a:r>
            <a:r>
              <a:rPr lang="en-US" sz="2400" dirty="0" err="1"/>
              <a:t>i</a:t>
            </a:r>
            <a:r>
              <a:rPr lang="en-US" sz="2400" dirty="0"/>
              <a:t>)  </a:t>
            </a:r>
            <a:r>
              <a:rPr lang="en-US" sz="2400" i="1" dirty="0"/>
              <a:t>a</a:t>
            </a:r>
            <a:r>
              <a:rPr lang="en-US" sz="2400" dirty="0"/>
              <a:t> + </a:t>
            </a:r>
            <a:r>
              <a:rPr lang="en-US" sz="2400" i="1" dirty="0" err="1"/>
              <a:t>a</a:t>
            </a:r>
            <a:r>
              <a:rPr lang="en-US" sz="2400" dirty="0" err="1"/>
              <a:t>’</a:t>
            </a:r>
            <a:r>
              <a:rPr lang="en-US" sz="2400" i="1" dirty="0" err="1"/>
              <a:t>b</a:t>
            </a:r>
            <a:r>
              <a:rPr lang="en-US" sz="2400" dirty="0"/>
              <a:t>  = (</a:t>
            </a:r>
            <a:r>
              <a:rPr lang="en-US" sz="2400" i="1" dirty="0"/>
              <a:t>a</a:t>
            </a:r>
            <a:r>
              <a:rPr lang="en-US" sz="2400" dirty="0"/>
              <a:t> + </a:t>
            </a:r>
            <a:r>
              <a:rPr lang="en-US" sz="2400" i="1" dirty="0"/>
              <a:t>ab</a:t>
            </a:r>
            <a:r>
              <a:rPr lang="en-US" sz="2400" dirty="0"/>
              <a:t>) + </a:t>
            </a:r>
            <a:r>
              <a:rPr lang="en-US" sz="2400" i="1" dirty="0" err="1"/>
              <a:t>a</a:t>
            </a:r>
            <a:r>
              <a:rPr lang="en-US" sz="2400" dirty="0" err="1"/>
              <a:t>’</a:t>
            </a:r>
            <a:r>
              <a:rPr lang="en-US" sz="2400" i="1" dirty="0" err="1"/>
              <a:t>b</a:t>
            </a:r>
            <a:r>
              <a:rPr lang="en-US" sz="2400" dirty="0"/>
              <a:t>	(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Penyerapan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		     = </a:t>
            </a:r>
            <a:r>
              <a:rPr lang="en-US" sz="2400" i="1" dirty="0"/>
              <a:t>a</a:t>
            </a:r>
            <a:r>
              <a:rPr lang="en-US" sz="2400" dirty="0"/>
              <a:t> + (</a:t>
            </a:r>
            <a:r>
              <a:rPr lang="en-US" sz="2400" i="1" dirty="0"/>
              <a:t>ab</a:t>
            </a:r>
            <a:r>
              <a:rPr lang="en-US" sz="2400" dirty="0"/>
              <a:t> + </a:t>
            </a:r>
            <a:r>
              <a:rPr lang="en-US" sz="2400" i="1" dirty="0" err="1"/>
              <a:t>a</a:t>
            </a:r>
            <a:r>
              <a:rPr lang="en-US" sz="2400" dirty="0" err="1"/>
              <a:t>’</a:t>
            </a:r>
            <a:r>
              <a:rPr lang="en-US" sz="2400" i="1" dirty="0" err="1"/>
              <a:t>b</a:t>
            </a:r>
            <a:r>
              <a:rPr lang="en-US" sz="2400" dirty="0"/>
              <a:t>)	(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Asosiatif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		     = </a:t>
            </a:r>
            <a:r>
              <a:rPr lang="en-US" sz="2400" i="1" dirty="0"/>
              <a:t>a</a:t>
            </a:r>
            <a:r>
              <a:rPr lang="en-US" sz="2400" dirty="0"/>
              <a:t> + (</a:t>
            </a:r>
            <a:r>
              <a:rPr lang="en-US" sz="2400" i="1" dirty="0"/>
              <a:t>a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dirty="0"/>
              <a:t>’)</a:t>
            </a:r>
            <a:r>
              <a:rPr lang="en-US" sz="2400" i="1" dirty="0"/>
              <a:t>b</a:t>
            </a:r>
            <a:r>
              <a:rPr lang="en-US" sz="2400" dirty="0"/>
              <a:t>	(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Distributif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		     = </a:t>
            </a:r>
            <a:r>
              <a:rPr lang="en-US" sz="2400" i="1" dirty="0"/>
              <a:t>a</a:t>
            </a:r>
            <a:r>
              <a:rPr lang="en-US" sz="2400" dirty="0"/>
              <a:t> + 1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		(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Komplemen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		     = </a:t>
            </a:r>
            <a:r>
              <a:rPr lang="en-US" sz="2400" i="1" dirty="0"/>
              <a:t>a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dirty="0"/>
              <a:t>		(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	(ii)  </a:t>
            </a:r>
            <a:r>
              <a:rPr lang="en-US" sz="2400" i="1" dirty="0"/>
              <a:t>a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dirty="0"/>
              <a:t>’ + </a:t>
            </a:r>
            <a:r>
              <a:rPr lang="en-US" sz="2400" i="1" dirty="0"/>
              <a:t>b</a:t>
            </a:r>
            <a:r>
              <a:rPr lang="en-US" sz="2400" dirty="0"/>
              <a:t>) = </a:t>
            </a:r>
            <a:r>
              <a:rPr lang="en-US" sz="2400" i="1" dirty="0"/>
              <a:t>a </a:t>
            </a:r>
            <a:r>
              <a:rPr lang="en-US" sz="2400" i="1" dirty="0" err="1"/>
              <a:t>a</a:t>
            </a:r>
            <a:r>
              <a:rPr lang="en-US" sz="2400" dirty="0"/>
              <a:t>’ + </a:t>
            </a:r>
            <a:r>
              <a:rPr lang="en-US" sz="2400" i="1" dirty="0"/>
              <a:t>ab</a:t>
            </a:r>
            <a:r>
              <a:rPr lang="en-US" sz="2400" dirty="0"/>
              <a:t>		(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Distributif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		        = 0 + </a:t>
            </a:r>
            <a:r>
              <a:rPr lang="en-US" sz="2400" i="1" dirty="0"/>
              <a:t>ab</a:t>
            </a:r>
            <a:r>
              <a:rPr lang="en-US" sz="2400" dirty="0"/>
              <a:t>		(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Komplemen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		        = </a:t>
            </a:r>
            <a:r>
              <a:rPr lang="en-US" sz="2400" i="1" dirty="0"/>
              <a:t>ab</a:t>
            </a:r>
            <a:r>
              <a:rPr lang="en-US" sz="2400" dirty="0"/>
              <a:t>		(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1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3492</Words>
  <Application>Microsoft Office PowerPoint</Application>
  <PresentationFormat>Widescreen</PresentationFormat>
  <Paragraphs>371</Paragraphs>
  <Slides>38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Calibri Light</vt:lpstr>
      <vt:lpstr>Symbol</vt:lpstr>
      <vt:lpstr>Wingdings</vt:lpstr>
      <vt:lpstr>Office Theme</vt:lpstr>
      <vt:lpstr>Equation.3</vt:lpstr>
      <vt:lpstr>Aljabar Boolean  (Bag. 1)</vt:lpstr>
      <vt:lpstr>Pengantar</vt:lpstr>
      <vt:lpstr>PowerPoint Presentation</vt:lpstr>
      <vt:lpstr>Definisi Aljabar Boolean</vt:lpstr>
      <vt:lpstr>PowerPoint Presentation</vt:lpstr>
      <vt:lpstr>PowerPoint Presentation</vt:lpstr>
      <vt:lpstr>Ekspresi Boolean</vt:lpstr>
      <vt:lpstr>Hukum-hukum Aljabar Boolean</vt:lpstr>
      <vt:lpstr>PowerPoint Presentation</vt:lpstr>
      <vt:lpstr>Fungsi Boolean</vt:lpstr>
      <vt:lpstr>Latihan (Kuis 2022)</vt:lpstr>
      <vt:lpstr>Latihan (2015)</vt:lpstr>
      <vt:lpstr>Bentuk Kanonik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(Kuis 2021)</vt:lpstr>
      <vt:lpstr>PowerPoint Presentation</vt:lpstr>
      <vt:lpstr>Konversi Antar Bentuk Kanonik</vt:lpstr>
      <vt:lpstr>Rangkaian Logika</vt:lpstr>
      <vt:lpstr>PowerPoint Presentation</vt:lpstr>
      <vt:lpstr>PowerPoint Presentation</vt:lpstr>
      <vt:lpstr>PowerPoint Presentation</vt:lpstr>
      <vt:lpstr>PowerPoint Presentation</vt:lpstr>
      <vt:lpstr>Latihan (2015)</vt:lpstr>
      <vt:lpstr>PowerPoint Presentation</vt:lpstr>
      <vt:lpstr>Latihan</vt:lpstr>
      <vt:lpstr>PowerPoint Presentation</vt:lpstr>
      <vt:lpstr>Bersambung ke Bagian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18</cp:revision>
  <dcterms:created xsi:type="dcterms:W3CDTF">2020-07-25T09:38:49Z</dcterms:created>
  <dcterms:modified xsi:type="dcterms:W3CDTF">2026-03-07T10:28:26Z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2024-10-09T00:35:55Z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380cb20b-648e-4d54-8fdb-bda133748608</vt:lpwstr>
  </property>
  <property fmtid="{D5CDD505-2E9C-101B-9397-08002B2CF9AE}" pid="8" name="MSIP_Label_38b525e5-f3da-4501-8f1e-526b6769fc56_ContentBits">
    <vt:lpwstr>0</vt:lpwstr>
  </property>
</Properties>
</file>