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31" r:id="rId2"/>
    <p:sldId id="290" r:id="rId3"/>
    <p:sldId id="291" r:id="rId4"/>
    <p:sldId id="292" r:id="rId5"/>
    <p:sldId id="293" r:id="rId6"/>
    <p:sldId id="309" r:id="rId7"/>
    <p:sldId id="310" r:id="rId8"/>
    <p:sldId id="332" r:id="rId9"/>
    <p:sldId id="333" r:id="rId10"/>
    <p:sldId id="335" r:id="rId11"/>
    <p:sldId id="336" r:id="rId12"/>
    <p:sldId id="337" r:id="rId13"/>
    <p:sldId id="339" r:id="rId14"/>
    <p:sldId id="340" r:id="rId15"/>
    <p:sldId id="33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2AC49-961C-4727-9FD9-BCBD0D233996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70179-FCC0-41CF-BA0A-9C7B6D960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1F19-1E9A-4A1D-B6B4-1D8813314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E470E-78BF-4641-9B3C-DB563E873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86CDC-2A3C-44BB-BA00-0915335A5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FD28-2D1B-4A44-BFB9-E90BEF32BC9D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E4D3B-2322-4505-9EF5-45214EEF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B61D8-DF0C-43FE-9E4A-CB964A784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8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802D6-58B5-4CF0-B0BE-58D12E6DB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2458D8-03E9-4E1C-BEFE-5FC93A5B0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9647C-238B-4EC0-B984-1233C65E4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5D44-33E2-4960-BFBE-770C26C36544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9434C-1797-4F7D-912A-C5C4CA0E8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A644D-CFB0-49D7-89B9-260457072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7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0EEEA4-9838-41CE-8E1B-70C4B56C63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B42E-D73E-450B-988E-ED3009C63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0983A-2ACC-4C0D-B947-33FDC3731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8B070-A855-48E8-958D-6CB342A019C6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C3842-BBDA-4DA4-BE1C-DDDB8928D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D1FBE-D9FE-42F8-B0A3-EC77C2930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4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44CCD-AEA9-4E78-B775-8930DC901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529CD-D246-4CC9-879A-A084663D1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07EB5-05A4-45AA-B42B-1606A5AB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40BC-FD89-4057-945E-0767F978F2F6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E3E8C-4F6F-4410-84CB-17A4A61D9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526BD-1705-426E-8B05-BE947B0C0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1EC5-BB13-4E96-B2DB-AFCE64773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20DA1-1BE2-4864-B159-BEE03DA91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90D06-EE14-4B2A-BE22-CDAD95E36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6AB0-2684-4FBD-85BD-A0E33DEA2691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1EEFF-D5D2-4942-A6FD-E72358A3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0130C-4673-4C84-BA43-6132D7C4E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8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22DB6-1EA1-4E29-A236-EBBDD2E0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D1FDC-2D9A-4F31-A9B8-F7C413B4C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11DCEE-AAA8-4779-A410-B0AF860F5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D9983-71E4-4C1C-88DB-8E5D3A953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F173-49A2-40A4-99A4-1D7C232401E7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8CE24-5B9E-4862-9A68-B1EAB168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8AEB-90C2-439B-9E51-B586BA6EB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3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05579-8A88-42B2-8A15-3F970D933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0285D-5EF1-4BD5-BFDF-3323F575D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99C52-6214-44B0-B0C6-BB0A4FA58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9E83DA-DDF9-492F-B98C-FB1ADDBC8A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E1244-C8D9-497D-B3B4-6DB6F0B0E8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387BE-4D9F-4DC3-8067-2ED18A85F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83C3-3989-4A2F-99E8-5A1B20B20476}" type="datetime1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DBBCBB-F6DB-4465-AED6-0C801F3F5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87F98A-4B8D-45EE-8793-8E6CB797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9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D9A5D-BB88-4606-83E5-2D666C19C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3789F0-2281-4236-91D0-4C585EB2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7856-38A5-4835-A647-6C5EC92E9E99}" type="datetime1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48FF91-B8B6-4AE8-893E-FD6D7E4B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C772E-14E5-4FF2-9A0D-C26C2C14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7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A2A00-978D-4277-A618-0E055F1FC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4F95-CF05-43AF-8981-E971F6F3D3BA}" type="datetime1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5A40AE-BB18-435E-AE39-21B4A8DC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A8FA6-8529-45DB-87CD-2784E606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7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73527-0A22-48FF-8E22-18198535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38E3-FBE0-4C9C-B9E0-AA454EB5F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7FEAB-9AFB-493E-8D72-EBEBDB223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82235-2FDC-48BE-8496-8868D681E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39FD-F23D-4879-B92C-75BFDC7036AD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FDD8E-DEFA-4B9B-9B74-1E2C9028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0219CD-559B-4A00-8A74-1C07900CA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1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6EF51-0ADA-41EC-85E6-68F4681E0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14C62E-31E8-4562-A4E2-57E68978F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0D2E-C369-4E87-A7CC-4751F0E49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AF66FD-4329-4433-8842-0651DF733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06D3-D773-4A4D-83F8-56CA67C4721B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57D1E-A166-4326-9E3B-70059544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Munir/IF1220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FABF2-622E-4831-A5FA-69855B10E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9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94B128-A6C4-45B9-8ADF-682DCFAB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00DDD-7ADA-4C99-BD9B-E7B56D81C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B043E-1371-49EB-B02E-EEFEF9814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74688-86BE-47FF-9AFC-97AED4453ABC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A6507-EE05-46D7-A9FF-F50F69B7D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Munir/IF1220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4FADE-D4F8-4CF0-AEBC-173E9C22B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FCE39-5CAF-4D2F-B1A2-A3D173DA6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1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1">
            <a:extLst>
              <a:ext uri="{FF2B5EF4-FFF2-40B4-BE49-F238E27FC236}">
                <a16:creationId xmlns:a16="http://schemas.microsoft.com/office/drawing/2014/main" id="{B220102D-CB06-45DB-ABD2-A3D011FEA6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B92BFE-153E-48F1-8FE4-FD1A209991D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107AFC3-3F23-4456-AE1B-9C4982B771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1066800"/>
            <a:ext cx="7678738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7200" b="1" dirty="0" err="1">
                <a:cs typeface="Times New Roman" panose="02020603050405020304" pitchFamily="18" charset="0"/>
              </a:rPr>
              <a:t>Induksi</a:t>
            </a:r>
            <a:r>
              <a:rPr lang="en-US" altLang="en-US" sz="7200" b="1" dirty="0">
                <a:cs typeface="Times New Roman" panose="02020603050405020304" pitchFamily="18" charset="0"/>
              </a:rPr>
              <a:t> </a:t>
            </a:r>
            <a:r>
              <a:rPr lang="en-US" altLang="en-US" sz="7200" b="1" dirty="0" err="1">
                <a:cs typeface="Times New Roman" panose="02020603050405020304" pitchFamily="18" charset="0"/>
              </a:rPr>
              <a:t>Matematika</a:t>
            </a:r>
            <a:r>
              <a:rPr lang="en-GB" altLang="en-US" sz="7200" b="1" dirty="0"/>
              <a:t> 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64B6BD2-284D-4229-97EF-E732B81220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953000" y="2590801"/>
            <a:ext cx="5867400" cy="2397125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endParaRPr lang="en-US" altLang="en-US" dirty="0"/>
          </a:p>
          <a:p>
            <a:pPr eaLnBrk="1" hangingPunct="1"/>
            <a:r>
              <a:rPr lang="en-US" altLang="en-US" dirty="0"/>
              <a:t>IF1220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Diskrit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Oleh: Rinaldi M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GB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48D59C7-AE6D-48C9-A07F-8AFCBEF10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486400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lang="en-US" sz="3200" b="1" kern="0" dirty="0"/>
              <a:t>Program </a:t>
            </a:r>
            <a:r>
              <a:rPr lang="en-US" sz="3200" b="1" kern="0" dirty="0" err="1"/>
              <a:t>Studi</a:t>
            </a:r>
            <a:r>
              <a:rPr lang="en-US" sz="3200" b="1" kern="0" dirty="0"/>
              <a:t> </a:t>
            </a:r>
            <a:r>
              <a:rPr lang="en-US" sz="3200" b="1" kern="0" dirty="0" err="1"/>
              <a:t>Teknik</a:t>
            </a:r>
            <a:r>
              <a:rPr lang="en-US" sz="3200" b="1" kern="0" dirty="0"/>
              <a:t> </a:t>
            </a:r>
            <a:r>
              <a:rPr lang="en-US" sz="3200" b="1" kern="0" dirty="0" err="1"/>
              <a:t>Informatika</a:t>
            </a:r>
            <a:r>
              <a:rPr lang="en-US" sz="3200" b="1" kern="0" dirty="0"/>
              <a:t> STEI - ITB </a:t>
            </a:r>
            <a:endParaRPr lang="en-GB" sz="3200" b="1" kern="0" dirty="0"/>
          </a:p>
        </p:txBody>
      </p:sp>
      <p:pic>
        <p:nvPicPr>
          <p:cNvPr id="4102" name="Picture 3">
            <a:extLst>
              <a:ext uri="{FF2B5EF4-FFF2-40B4-BE49-F238E27FC236}">
                <a16:creationId xmlns:a16="http://schemas.microsoft.com/office/drawing/2014/main" id="{1B788E17-9C4D-4636-A032-6CBC635DA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481" y="2032317"/>
            <a:ext cx="4824600" cy="3209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F8A57A-0772-43EE-844A-165141D4744A}"/>
              </a:ext>
            </a:extLst>
          </p:cNvPr>
          <p:cNvSpPr txBox="1"/>
          <p:nvPr/>
        </p:nvSpPr>
        <p:spPr>
          <a:xfrm>
            <a:off x="6674396" y="1689428"/>
            <a:ext cx="38724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(Bagian 2 – Update 2026)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87DA5-9747-0FE4-8E2E-928EDC3A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2 (</a:t>
            </a:r>
            <a:r>
              <a:rPr lang="en-US" dirty="0" err="1"/>
              <a:t>Kuis</a:t>
            </a:r>
            <a:r>
              <a:rPr lang="en-US" dirty="0"/>
              <a:t> 2021)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09AAF-E63A-59BC-9D7A-150C183E7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Alexander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seorang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petani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Sukasehat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Dia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memiliki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sangat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banyak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apel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mangga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kebun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Karena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terlilit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hutang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, Alexander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kehilangan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tokonya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seluruh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uangnya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sehingga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ia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hanya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memiliki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buah-buahan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hasil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kebunnya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Karena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kehilangan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toko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ia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pun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tidak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bisa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menjual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buah-buahnya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mendapatkan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uang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ia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butuhkan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membeli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kebutuhan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sehari-hari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Untungnya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desa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Sukasehat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menerima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pembelian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barang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melalui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barter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barang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apel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dinilai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berharga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7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dolar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Sukasehat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per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mangga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dinilai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berharga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8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dolar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Sukasehat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per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 Jika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semua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barang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harganya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berupa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bulat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satuan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dolar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Sukasehat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buktikan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bahwa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Alexander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selalu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membeli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semua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barang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berharga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n (n ≥ 42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dolar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Sukasehat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)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melalui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barter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buah-buah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apel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mangganya</a:t>
            </a:r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3EF0C0-504C-D639-870E-D2038E3D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12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DAA40-20E0-9B42-1BDA-FCD52EBC5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0328"/>
            <a:ext cx="10515600" cy="61375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Jawaban</a:t>
            </a:r>
            <a:r>
              <a:rPr lang="en-US" b="1" dirty="0"/>
              <a:t>: </a:t>
            </a:r>
          </a:p>
          <a:p>
            <a:pPr marL="0" indent="0">
              <a:buNone/>
            </a:pPr>
            <a:r>
              <a:rPr lang="en-US" dirty="0" err="1"/>
              <a:t>Misalkan</a:t>
            </a:r>
            <a:r>
              <a:rPr lang="en-US" dirty="0"/>
              <a:t> p(n)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“Alexander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n (n ≥ 42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Sukasehat</a:t>
            </a:r>
            <a:r>
              <a:rPr lang="en-US" dirty="0"/>
              <a:t>) </a:t>
            </a:r>
            <a:r>
              <a:rPr lang="en-US" dirty="0" err="1"/>
              <a:t>melalui</a:t>
            </a:r>
            <a:r>
              <a:rPr lang="en-US" dirty="0"/>
              <a:t> barter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buah-buah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dan </a:t>
            </a:r>
            <a:r>
              <a:rPr lang="en-US" dirty="0" err="1"/>
              <a:t>mangganya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  <a:p>
            <a:pPr marL="401638" indent="-401638">
              <a:buAutoNum type="romanLcParenBoth"/>
            </a:pPr>
            <a:r>
              <a:rPr lang="en-US" i="1" dirty="0"/>
              <a:t>Basis </a:t>
            </a:r>
            <a:r>
              <a:rPr lang="en-US" i="1" dirty="0" err="1"/>
              <a:t>Induksi</a:t>
            </a:r>
            <a:r>
              <a:rPr lang="en-US" i="1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seharga</a:t>
            </a:r>
            <a:r>
              <a:rPr lang="en-US" dirty="0"/>
              <a:t> 42 </a:t>
            </a:r>
            <a:r>
              <a:rPr lang="en-US" dirty="0" err="1"/>
              <a:t>dolar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dibarter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</a:t>
            </a:r>
            <a:r>
              <a:rPr lang="en-US" dirty="0" err="1"/>
              <a:t>seharga</a:t>
            </a:r>
            <a:r>
              <a:rPr lang="en-US" dirty="0"/>
              <a:t> 7 </a:t>
            </a:r>
            <a:r>
              <a:rPr lang="en-US" dirty="0" err="1"/>
              <a:t>dolar</a:t>
            </a:r>
            <a:r>
              <a:rPr lang="en-US" dirty="0"/>
              <a:t>. </a:t>
            </a:r>
            <a:r>
              <a:rPr lang="en-US" dirty="0" err="1"/>
              <a:t>Maka</a:t>
            </a:r>
            <a:r>
              <a:rPr lang="en-US" dirty="0"/>
              <a:t> p(42) </a:t>
            </a:r>
            <a:r>
              <a:rPr lang="en-US" dirty="0" err="1"/>
              <a:t>benar</a:t>
            </a:r>
            <a:endParaRPr lang="en-US" dirty="0"/>
          </a:p>
          <a:p>
            <a:pPr marL="571500" indent="-571500">
              <a:buAutoNum type="romanLcParenBoth"/>
            </a:pPr>
            <a:endParaRPr lang="en-US" dirty="0"/>
          </a:p>
          <a:p>
            <a:pPr marL="457200" indent="-457200">
              <a:buNone/>
            </a:pPr>
            <a:r>
              <a:rPr lang="en-US" i="1" dirty="0"/>
              <a:t>(ii)  Langkah </a:t>
            </a:r>
            <a:r>
              <a:rPr lang="en-US" i="1" dirty="0" err="1"/>
              <a:t>Induksi</a:t>
            </a:r>
            <a:r>
              <a:rPr lang="en-US" i="1" dirty="0"/>
              <a:t>: </a:t>
            </a:r>
            <a:r>
              <a:rPr lang="en-US" dirty="0" err="1"/>
              <a:t>Andai</a:t>
            </a:r>
            <a:r>
              <a:rPr lang="en-US" dirty="0"/>
              <a:t> p(n)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butuh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p(n+1) juga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seharga</a:t>
            </a:r>
            <a:r>
              <a:rPr lang="en-US" dirty="0"/>
              <a:t> n+1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barter </a:t>
            </a:r>
            <a:r>
              <a:rPr lang="en-US" dirty="0" err="1"/>
              <a:t>apel</a:t>
            </a:r>
            <a:r>
              <a:rPr lang="en-US" dirty="0"/>
              <a:t> dan </a:t>
            </a:r>
            <a:r>
              <a:rPr lang="en-US" dirty="0" err="1"/>
              <a:t>mangga</a:t>
            </a:r>
            <a:r>
              <a:rPr lang="en-US" dirty="0"/>
              <a:t>.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dua </a:t>
            </a:r>
            <a:r>
              <a:rPr lang="en-US" dirty="0" err="1"/>
              <a:t>kemungkinan</a:t>
            </a:r>
            <a:r>
              <a:rPr lang="en-US" dirty="0"/>
              <a:t>:</a:t>
            </a:r>
          </a:p>
          <a:p>
            <a:pPr marL="914400" indent="-512763">
              <a:buNone/>
            </a:pPr>
            <a:r>
              <a:rPr lang="en-US" dirty="0"/>
              <a:t>○	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sedikitnya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7 </a:t>
            </a:r>
            <a:r>
              <a:rPr lang="en-US" dirty="0" err="1"/>
              <a:t>dolar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mangga</a:t>
            </a:r>
            <a:r>
              <a:rPr lang="en-US" dirty="0"/>
              <a:t> yang </a:t>
            </a:r>
            <a:r>
              <a:rPr lang="en-US" dirty="0" err="1"/>
              <a:t>berharga</a:t>
            </a:r>
            <a:r>
              <a:rPr lang="en-US" dirty="0"/>
              <a:t> 8 </a:t>
            </a:r>
            <a:r>
              <a:rPr lang="en-US" dirty="0" err="1"/>
              <a:t>dolar</a:t>
            </a:r>
            <a:r>
              <a:rPr lang="en-US" dirty="0"/>
              <a:t>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senilai</a:t>
            </a:r>
            <a:r>
              <a:rPr lang="en-US" dirty="0"/>
              <a:t> n+1 </a:t>
            </a:r>
            <a:r>
              <a:rPr lang="en-US" dirty="0" err="1"/>
              <a:t>dolar</a:t>
            </a:r>
            <a:r>
              <a:rPr lang="en-US" dirty="0"/>
              <a:t>.</a:t>
            </a:r>
          </a:p>
          <a:p>
            <a:pPr marL="858838" indent="-457200">
              <a:buNone/>
            </a:pPr>
            <a:r>
              <a:rPr lang="en-US" dirty="0"/>
              <a:t>○	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yang </a:t>
            </a:r>
            <a:r>
              <a:rPr lang="en-US" dirty="0" err="1"/>
              <a:t>dibarterkan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mangga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Karena n ≥ 42,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sedikitnya</a:t>
            </a:r>
            <a:r>
              <a:rPr lang="en-US" dirty="0"/>
              <a:t> 6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mangga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total </a:t>
            </a:r>
            <a:r>
              <a:rPr lang="en-US" dirty="0" err="1"/>
              <a:t>harga</a:t>
            </a:r>
            <a:r>
              <a:rPr lang="en-US" dirty="0"/>
              <a:t> 48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membelinya</a:t>
            </a:r>
            <a:r>
              <a:rPr lang="en-US" dirty="0"/>
              <a:t>, 6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mangga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7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</a:t>
            </a:r>
            <a:r>
              <a:rPr lang="en-US" dirty="0" err="1"/>
              <a:t>seharga</a:t>
            </a:r>
            <a:r>
              <a:rPr lang="en-US" dirty="0"/>
              <a:t> 49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senilai</a:t>
            </a:r>
            <a:r>
              <a:rPr lang="en-US" dirty="0"/>
              <a:t> n+1 </a:t>
            </a:r>
            <a:r>
              <a:rPr lang="en-US" dirty="0" err="1"/>
              <a:t>dolar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Karena basis dan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proposisi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BA56CD-9BAC-84B1-7376-AE69B3EC6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53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65CA5-7C12-BE35-8189-D99DE2837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3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AA8B2-6F2E-2A92-E7E1-986CEAAED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</a:t>
            </a:r>
            <a:r>
              <a:rPr lang="en-US" dirty="0" err="1"/>
              <a:t>Diskrit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(</a:t>
            </a:r>
            <a:r>
              <a:rPr lang="en-US" dirty="0" err="1"/>
              <a:t>Santai</a:t>
            </a:r>
            <a:r>
              <a:rPr lang="en-US" dirty="0"/>
              <a:t> </a:t>
            </a:r>
            <a:r>
              <a:rPr lang="en-US" dirty="0" err="1"/>
              <a:t>gaeess</a:t>
            </a:r>
            <a:r>
              <a:rPr lang="en-US" dirty="0"/>
              <a:t>, </a:t>
            </a:r>
            <a:r>
              <a:rPr lang="en-US" dirty="0" err="1"/>
              <a:t>aslinya</a:t>
            </a:r>
            <a:r>
              <a:rPr lang="en-US" dirty="0"/>
              <a:t> </a:t>
            </a:r>
            <a:r>
              <a:rPr lang="en-US" dirty="0" err="1"/>
              <a:t>nggak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kok</a:t>
            </a:r>
            <a:r>
              <a:rPr lang="en-US" dirty="0"/>
              <a:t>).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agar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5 </a:t>
            </a:r>
            <a:r>
              <a:rPr lang="en-US" dirty="0" err="1"/>
              <a:t>atau</a:t>
            </a:r>
            <a:r>
              <a:rPr lang="en-US" dirty="0"/>
              <a:t> 7 orang </a:t>
            </a:r>
            <a:r>
              <a:rPr lang="en-US" dirty="0" err="1"/>
              <a:t>saja</a:t>
            </a:r>
            <a:r>
              <a:rPr lang="en-US" dirty="0"/>
              <a:t>. </a:t>
            </a:r>
            <a:r>
              <a:rPr lang="en-US" dirty="0" err="1"/>
              <a:t>Buktikan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di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24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DAN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1361C-2348-144B-4EC3-75906814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6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08930-79E4-317A-8094-60455BD99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473"/>
            <a:ext cx="10515600" cy="565049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 err="1"/>
              <a:t>Jawaban</a:t>
            </a:r>
            <a:r>
              <a:rPr lang="en-US" sz="3100" dirty="0"/>
              <a:t>: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 Basis </a:t>
            </a:r>
            <a:r>
              <a:rPr lang="en-US" dirty="0" err="1"/>
              <a:t>induksi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n = 24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2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5 orang, dan 2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7 orang, </a:t>
            </a:r>
            <a:r>
              <a:rPr lang="en-US" dirty="0" err="1"/>
              <a:t>sebab</a:t>
            </a:r>
            <a:r>
              <a:rPr lang="en-US" dirty="0"/>
              <a:t> 2*5 + 2*7 = 10 + 14 = 24.  Jadi p(24)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benar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(ii) Langkah </a:t>
            </a:r>
            <a:r>
              <a:rPr lang="en-US" dirty="0" err="1"/>
              <a:t>induksi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Asumsikan</a:t>
            </a:r>
            <a:r>
              <a:rPr lang="en-US" dirty="0"/>
              <a:t> p(n)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 &gt;= 24. Harus </a:t>
            </a:r>
            <a:r>
              <a:rPr lang="en-US" dirty="0" err="1"/>
              <a:t>ditunjukkan</a:t>
            </a:r>
            <a:r>
              <a:rPr lang="en-US" dirty="0"/>
              <a:t> p(n+1) juga </a:t>
            </a:r>
            <a:r>
              <a:rPr lang="en-US" dirty="0" err="1"/>
              <a:t>benar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p(n+1)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N </a:t>
            </a:r>
            <a:r>
              <a:rPr lang="en-US" dirty="0" err="1"/>
              <a:t>mahasiswa</a:t>
            </a:r>
            <a:r>
              <a:rPr lang="en-US" dirty="0"/>
              <a:t> di </a:t>
            </a:r>
            <a:r>
              <a:rPr lang="en-US" dirty="0" err="1"/>
              <a:t>kelas</a:t>
            </a:r>
            <a:r>
              <a:rPr lang="en-US" dirty="0"/>
              <a:t>. Akan </a:t>
            </a:r>
            <a:r>
              <a:rPr lang="en-US" dirty="0" err="1"/>
              <a:t>terdapat</a:t>
            </a:r>
            <a:r>
              <a:rPr lang="en-US" dirty="0"/>
              <a:t> 2 </a:t>
            </a:r>
            <a:r>
              <a:rPr lang="en-US" dirty="0" err="1"/>
              <a:t>kasus</a:t>
            </a:r>
            <a:endParaRPr lang="en-US" dirty="0"/>
          </a:p>
          <a:p>
            <a:pPr marL="568325" indent="-333375">
              <a:buNone/>
            </a:pPr>
            <a:r>
              <a:rPr lang="en-US" dirty="0"/>
              <a:t>1)	</a:t>
            </a:r>
            <a:r>
              <a:rPr lang="en-US" dirty="0" err="1"/>
              <a:t>Terdapat</a:t>
            </a:r>
            <a:r>
              <a:rPr lang="en-US" dirty="0"/>
              <a:t> 2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beranggotakan</a:t>
            </a:r>
            <a:r>
              <a:rPr lang="en-US" dirty="0"/>
              <a:t> 7 orang.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n+1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2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3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5 orang.</a:t>
            </a:r>
          </a:p>
          <a:p>
            <a:pPr marL="568325" indent="-333375">
              <a:buNone/>
            </a:pPr>
            <a:r>
              <a:rPr lang="en-US" dirty="0"/>
              <a:t>2) 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beranggotakan</a:t>
            </a:r>
            <a:r>
              <a:rPr lang="en-US" dirty="0"/>
              <a:t> 7 orang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dipastikan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4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5 orang.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n+1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4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5 orang </a:t>
            </a:r>
            <a:r>
              <a:rPr lang="en-US" dirty="0" err="1"/>
              <a:t>menjadi</a:t>
            </a:r>
            <a:r>
              <a:rPr lang="en-US" dirty="0"/>
              <a:t> 3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7 orang</a:t>
            </a:r>
          </a:p>
          <a:p>
            <a:pPr marL="0" indent="0">
              <a:buNone/>
            </a:pPr>
            <a:r>
              <a:rPr lang="en-US" dirty="0"/>
              <a:t>Jadi p(n+1)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Karena basis dan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, 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pada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benar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07F63-08A4-952C-4520-2176F1E2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79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7A503-BB49-4145-37EE-A819CECC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</a:t>
            </a:r>
            <a:r>
              <a:rPr lang="en-US" dirty="0" err="1"/>
              <a:t>mandiri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167425-4D59-EB7F-8BC2-EB9DDDFD48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 fontScale="850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Buktikan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dengan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induksi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matematika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bahwa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sup>
                    </m:sSup>
                  </m:oMath>
                </a14:m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habis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dibagi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5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untuk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n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bilangan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bulat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positif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Dengan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menggunakan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induksi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matematika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,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buktikan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bahwa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untuk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setiap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bilangan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bulat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Arial" panose="020B0604020202020204" pitchFamily="34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Arial" panose="020B0604020202020204" pitchFamily="34" charset="0"/>
                        <a:cs typeface="Arial" panose="020B0604020202020204" pitchFamily="34" charset="0"/>
                      </a:rPr>
                      <m:t>≥3</m:t>
                    </m:r>
                  </m:oMath>
                </a14:m>
                <a:r>
                  <a:rPr lang="en-US" sz="2400" dirty="0">
                    <a:effectLst/>
                    <a:ea typeface="Arial" panose="020B0604020202020204" pitchFamily="34" charset="0"/>
                  </a:rPr>
                  <a:t>, </a:t>
                </a:r>
                <a:r>
                  <a:rPr lang="en-US" sz="2400" dirty="0" err="1">
                    <a:effectLst/>
                    <a:ea typeface="Arial" panose="020B0604020202020204" pitchFamily="34" charset="0"/>
                  </a:rPr>
                  <a:t>berlaku</a:t>
                </a:r>
                <a:r>
                  <a:rPr lang="en-US" sz="2400" dirty="0">
                    <a:effectLst/>
                    <a:ea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Arial" panose="020B0604020202020204" pitchFamily="34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Arial" panose="020B0604020202020204" pitchFamily="34" charset="0"/>
                        <a:cs typeface="Arial" panose="020B0604020202020204" pitchFamily="34" charset="0"/>
                      </a:rPr>
                      <m:t>+1&lt;</m:t>
                    </m:r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Di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dalam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permainan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catur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,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sebuah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benteng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bernilai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5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poin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dan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sebuah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ratu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bernilai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9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poin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.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Buktikan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dengan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induksi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matematika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bahwa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seluruh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poin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bilangan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bulat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setelah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n ≥ 32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dapat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dibentuk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dengan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mengkombinasikan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kedua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bidak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tersebut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 </a:t>
                </a:r>
                <a:r>
                  <a:rPr lang="en-US" sz="2400" dirty="0" err="1">
                    <a:effectLst/>
                    <a:ea typeface="Arial Unicode MS"/>
                    <a:cs typeface="Arial Unicode MS"/>
                  </a:rPr>
                  <a:t>saja</a:t>
                </a:r>
                <a:r>
                  <a:rPr lang="en-US" sz="2400" dirty="0">
                    <a:effectLst/>
                    <a:ea typeface="Arial Unicode MS"/>
                    <a:cs typeface="Arial Unicode MS"/>
                  </a:rPr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Gunakan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induksi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matematik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untuk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membuktikan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bahwa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suatu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himpunan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dengan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elemen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³ 2) 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mempunyai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– 1) /2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himpunan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bagian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yang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mengandung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tepat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2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elemen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Buktikan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dengan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induksi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matematik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bahwa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jumlah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pangkat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tiga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dari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tiga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buah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bilangan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bulat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positif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berurutan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selalu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habis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dibagi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9.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sz="24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sz="240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167425-4D59-EB7F-8BC2-EB9DDDFD48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638" t="-2350" r="-464" b="-2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A0E84-C6BC-CF49-A764-1CAD9638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80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DC95-09FF-E739-B1DD-0B5DCB7D2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E641B-FB29-47F3-83B0-687E77B47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C898FB-6E88-60A6-38B6-DDA6CEB3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9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71D72-6F0F-4B53-9D43-25B0AB9421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A21E39-6456-2783-93E8-4CEA401E2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F6D28-7F67-461C-B4DD-4C6676FD8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2026" y="533401"/>
            <a:ext cx="10356574" cy="5821363"/>
          </a:xfrm>
        </p:spPr>
        <p:txBody>
          <a:bodyPr rtlCol="0">
            <a:normAutofit fontScale="62500" lnSpcReduction="20000"/>
          </a:bodyPr>
          <a:lstStyle/>
          <a:p>
            <a:pPr>
              <a:buNone/>
              <a:defRPr/>
            </a:pPr>
            <a:r>
              <a:rPr lang="en-US" b="1" dirty="0"/>
              <a:t>function</a:t>
            </a:r>
            <a:r>
              <a:rPr lang="en-US" dirty="0"/>
              <a:t> </a:t>
            </a:r>
            <a:r>
              <a:rPr lang="en-US" b="1" dirty="0"/>
              <a:t>Exp(</a:t>
            </a:r>
            <a:r>
              <a:rPr lang="en-US" i="1" dirty="0"/>
              <a:t>a</a:t>
            </a:r>
            <a:r>
              <a:rPr lang="en-US" dirty="0"/>
              <a:t>:</a:t>
            </a:r>
            <a:r>
              <a:rPr lang="en-US" b="1" dirty="0"/>
              <a:t>integer</a:t>
            </a:r>
            <a:r>
              <a:rPr lang="en-US" dirty="0"/>
              <a:t>, </a:t>
            </a:r>
            <a:r>
              <a:rPr lang="en-US" i="1" dirty="0"/>
              <a:t>m</a:t>
            </a:r>
            <a:r>
              <a:rPr lang="en-US" dirty="0"/>
              <a:t>: </a:t>
            </a:r>
            <a:r>
              <a:rPr lang="en-US" b="1" dirty="0"/>
              <a:t>integer</a:t>
            </a:r>
            <a:r>
              <a:rPr lang="en-US" dirty="0"/>
              <a:t> )</a:t>
            </a:r>
          </a:p>
          <a:p>
            <a:pPr>
              <a:buNone/>
              <a:defRPr/>
            </a:pPr>
            <a:r>
              <a:rPr lang="en-US" i="1" dirty="0"/>
              <a:t>{ </a:t>
            </a:r>
            <a:r>
              <a:rPr lang="en-US" i="1" dirty="0" err="1"/>
              <a:t>Fungsi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menghitung</a:t>
            </a:r>
            <a:r>
              <a:rPr lang="en-US" i="1" dirty="0"/>
              <a:t> a</a:t>
            </a:r>
            <a:r>
              <a:rPr lang="en-US" i="1" baseline="30000" dirty="0"/>
              <a:t>m</a:t>
            </a:r>
            <a:r>
              <a:rPr lang="en-US" i="1" dirty="0"/>
              <a:t> }</a:t>
            </a:r>
          </a:p>
          <a:p>
            <a:pPr>
              <a:buNone/>
              <a:defRPr/>
            </a:pPr>
            <a:r>
              <a:rPr lang="en-US" dirty="0" err="1"/>
              <a:t>Deklarasi</a:t>
            </a:r>
            <a:endParaRPr lang="en-US" dirty="0"/>
          </a:p>
          <a:p>
            <a:pPr>
              <a:buNone/>
              <a:defRPr/>
            </a:pPr>
            <a:r>
              <a:rPr lang="en-US" dirty="0"/>
              <a:t>    </a:t>
            </a:r>
            <a:r>
              <a:rPr lang="en-US" i="1" dirty="0"/>
              <a:t>k, r</a:t>
            </a:r>
            <a:r>
              <a:rPr lang="en-US" dirty="0"/>
              <a:t> : </a:t>
            </a:r>
            <a:r>
              <a:rPr lang="en-US" b="1" dirty="0"/>
              <a:t>integer</a:t>
            </a:r>
          </a:p>
          <a:p>
            <a:pPr>
              <a:buNone/>
              <a:defRPr/>
            </a:pPr>
            <a:r>
              <a:rPr lang="en-US" dirty="0" err="1"/>
              <a:t>Algoritma</a:t>
            </a:r>
            <a:r>
              <a:rPr lang="en-US" dirty="0"/>
              <a:t>:</a:t>
            </a:r>
          </a:p>
          <a:p>
            <a:pPr>
              <a:buNone/>
              <a:defRPr/>
            </a:pP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</a:t>
            </a:r>
            <a:r>
              <a:rPr lang="en-US" dirty="0"/>
              <a:t> 1</a:t>
            </a:r>
          </a:p>
          <a:p>
            <a:pPr>
              <a:buNone/>
              <a:defRPr/>
            </a:pPr>
            <a:r>
              <a:rPr lang="en-US" dirty="0"/>
              <a:t>	</a:t>
            </a:r>
            <a:r>
              <a:rPr lang="en-US" i="1" dirty="0"/>
              <a:t>k </a:t>
            </a:r>
            <a:r>
              <a:rPr lang="en-US" dirty="0">
                <a:sym typeface="Symbol"/>
              </a:rPr>
              <a:t></a:t>
            </a:r>
            <a:r>
              <a:rPr lang="en-US" dirty="0"/>
              <a:t> </a:t>
            </a:r>
            <a:r>
              <a:rPr lang="en-US" i="1" dirty="0"/>
              <a:t>m</a:t>
            </a:r>
          </a:p>
          <a:p>
            <a:pPr>
              <a:buNone/>
              <a:defRPr/>
            </a:pPr>
            <a:r>
              <a:rPr lang="en-US" dirty="0"/>
              <a:t>	</a:t>
            </a:r>
            <a:r>
              <a:rPr lang="en-US" b="1" dirty="0"/>
              <a:t>while</a:t>
            </a:r>
            <a:r>
              <a:rPr lang="en-US" dirty="0"/>
              <a:t> (</a:t>
            </a:r>
            <a:r>
              <a:rPr lang="en-US" i="1" dirty="0"/>
              <a:t>k</a:t>
            </a:r>
            <a:r>
              <a:rPr lang="en-US" dirty="0"/>
              <a:t> &gt; 0)</a:t>
            </a:r>
          </a:p>
          <a:p>
            <a:pPr>
              <a:buNone/>
              <a:defRPr/>
            </a:pPr>
            <a:r>
              <a:rPr lang="en-US" dirty="0"/>
              <a:t>	     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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* </a:t>
            </a:r>
            <a:r>
              <a:rPr lang="en-US" i="1" dirty="0"/>
              <a:t>a</a:t>
            </a:r>
          </a:p>
          <a:p>
            <a:pPr>
              <a:buNone/>
              <a:defRPr/>
            </a:pPr>
            <a:r>
              <a:rPr lang="en-US" dirty="0"/>
              <a:t>	     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</a:t>
            </a:r>
            <a:r>
              <a:rPr lang="en-US" dirty="0"/>
              <a:t> </a:t>
            </a:r>
            <a:r>
              <a:rPr lang="en-US" i="1" dirty="0"/>
              <a:t>k </a:t>
            </a:r>
            <a:r>
              <a:rPr lang="en-US" dirty="0"/>
              <a:t>– 1 </a:t>
            </a:r>
          </a:p>
          <a:p>
            <a:pPr>
              <a:buNone/>
              <a:defRPr/>
            </a:pPr>
            <a:r>
              <a:rPr lang="en-US" dirty="0"/>
              <a:t>     </a:t>
            </a:r>
            <a:r>
              <a:rPr lang="en-US" b="1" dirty="0"/>
              <a:t>end</a:t>
            </a:r>
          </a:p>
          <a:p>
            <a:pPr>
              <a:buNone/>
              <a:defRPr/>
            </a:pPr>
            <a:r>
              <a:rPr lang="en-US" dirty="0"/>
              <a:t>     </a:t>
            </a:r>
            <a:r>
              <a:rPr lang="en-US" b="1" dirty="0"/>
              <a:t>return</a:t>
            </a:r>
            <a:r>
              <a:rPr lang="en-US" dirty="0"/>
              <a:t> </a:t>
            </a:r>
            <a:r>
              <a:rPr lang="en-US" i="1" dirty="0"/>
              <a:t>r</a:t>
            </a:r>
          </a:p>
          <a:p>
            <a:pPr>
              <a:buNone/>
              <a:defRPr/>
            </a:pPr>
            <a:r>
              <a:rPr lang="en-US" i="1" dirty="0"/>
              <a:t>    { Computes : r = a</a:t>
            </a:r>
            <a:r>
              <a:rPr lang="en-US" i="1" baseline="30000" dirty="0"/>
              <a:t>m</a:t>
            </a:r>
            <a:endParaRPr lang="en-US" i="1" dirty="0"/>
          </a:p>
          <a:p>
            <a:pPr>
              <a:buNone/>
              <a:defRPr/>
            </a:pPr>
            <a:r>
              <a:rPr lang="en-US" i="1" dirty="0"/>
              <a:t>      Loop invariant : r x </a:t>
            </a:r>
            <a:r>
              <a:rPr lang="en-US" i="1" dirty="0" err="1"/>
              <a:t>a</a:t>
            </a:r>
            <a:r>
              <a:rPr lang="en-US" i="1" baseline="30000" dirty="0" err="1"/>
              <a:t>k</a:t>
            </a:r>
            <a:r>
              <a:rPr lang="en-US" i="1" baseline="30000" dirty="0"/>
              <a:t> </a:t>
            </a:r>
            <a:r>
              <a:rPr lang="en-US" i="1" dirty="0"/>
              <a:t>= a</a:t>
            </a:r>
            <a:r>
              <a:rPr lang="en-US" i="1" baseline="30000" dirty="0"/>
              <a:t>m</a:t>
            </a:r>
            <a:endParaRPr lang="en-US" i="1" dirty="0"/>
          </a:p>
          <a:p>
            <a:pPr>
              <a:buNone/>
              <a:defRPr/>
            </a:pPr>
            <a:r>
              <a:rPr lang="en-US" i="1" dirty="0"/>
              <a:t>    }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/>
              <a:t>	</a:t>
            </a:r>
            <a:r>
              <a:rPr lang="en-US" sz="3800" dirty="0" err="1"/>
              <a:t>Buktikan</a:t>
            </a:r>
            <a:r>
              <a:rPr lang="en-US" sz="3800" dirty="0"/>
              <a:t> </a:t>
            </a:r>
            <a:r>
              <a:rPr lang="en-US" sz="3800" dirty="0" err="1"/>
              <a:t>algoritma</a:t>
            </a:r>
            <a:r>
              <a:rPr lang="en-US" sz="3800" dirty="0"/>
              <a:t> </a:t>
            </a:r>
            <a:r>
              <a:rPr lang="en-US" sz="3800" dirty="0" err="1"/>
              <a:t>di</a:t>
            </a:r>
            <a:r>
              <a:rPr lang="en-US" sz="3800" dirty="0"/>
              <a:t> </a:t>
            </a:r>
            <a:r>
              <a:rPr lang="en-US" sz="3800" dirty="0" err="1"/>
              <a:t>atas</a:t>
            </a:r>
            <a:r>
              <a:rPr lang="en-US" sz="3800" dirty="0"/>
              <a:t> </a:t>
            </a:r>
            <a:r>
              <a:rPr lang="en-US" sz="3800" b="1" dirty="0" err="1"/>
              <a:t>benar</a:t>
            </a:r>
            <a:r>
              <a:rPr lang="en-US" sz="3800" dirty="0"/>
              <a:t> </a:t>
            </a:r>
            <a:r>
              <a:rPr lang="en-US" sz="3800" dirty="0" err="1"/>
              <a:t>dengan</a:t>
            </a:r>
            <a:r>
              <a:rPr lang="en-US" sz="3800" dirty="0"/>
              <a:t> </a:t>
            </a:r>
            <a:r>
              <a:rPr lang="en-US" sz="3800" dirty="0" err="1"/>
              <a:t>induksi</a:t>
            </a:r>
            <a:r>
              <a:rPr lang="en-US" sz="3800" dirty="0"/>
              <a:t> </a:t>
            </a:r>
            <a:r>
              <a:rPr lang="en-US" sz="3800" dirty="0" err="1"/>
              <a:t>matematika</a:t>
            </a:r>
            <a:r>
              <a:rPr lang="en-US" sz="3800" dirty="0"/>
              <a:t>, </a:t>
            </a:r>
            <a:r>
              <a:rPr lang="en-US" sz="3800" dirty="0" err="1"/>
              <a:t>yaitu</a:t>
            </a:r>
            <a:r>
              <a:rPr lang="en-US" sz="3800" dirty="0"/>
              <a:t> </a:t>
            </a:r>
            <a:r>
              <a:rPr lang="en-US" sz="3800" dirty="0" err="1"/>
              <a:t>di</a:t>
            </a:r>
            <a:r>
              <a:rPr lang="en-US" sz="3800" dirty="0"/>
              <a:t> </a:t>
            </a:r>
            <a:r>
              <a:rPr lang="en-US" sz="3800" dirty="0" err="1"/>
              <a:t>akhir</a:t>
            </a:r>
            <a:r>
              <a:rPr lang="en-US" sz="3800" dirty="0"/>
              <a:t> </a:t>
            </a:r>
            <a:r>
              <a:rPr lang="en-US" sz="3800" dirty="0" err="1"/>
              <a:t>algoritma</a:t>
            </a:r>
            <a:r>
              <a:rPr lang="en-US" sz="3800" dirty="0"/>
              <a:t> </a:t>
            </a:r>
            <a:r>
              <a:rPr lang="en-US" sz="3800" dirty="0" err="1"/>
              <a:t>fungsi</a:t>
            </a:r>
            <a:r>
              <a:rPr lang="en-US" sz="3800" dirty="0"/>
              <a:t> </a:t>
            </a:r>
            <a:r>
              <a:rPr lang="en-US" sz="3800" dirty="0" err="1"/>
              <a:t>mengembalikan</a:t>
            </a:r>
            <a:r>
              <a:rPr lang="en-US" sz="3800" dirty="0"/>
              <a:t> </a:t>
            </a:r>
            <a:r>
              <a:rPr lang="en-US" sz="3800" dirty="0" err="1"/>
              <a:t>nilai</a:t>
            </a:r>
            <a:r>
              <a:rPr lang="en-US" sz="3800" dirty="0"/>
              <a:t> </a:t>
            </a:r>
            <a:r>
              <a:rPr lang="en-US" sz="3800" i="1" dirty="0"/>
              <a:t>a</a:t>
            </a:r>
            <a:r>
              <a:rPr lang="en-US" sz="3800" i="1" baseline="30000" dirty="0"/>
              <a:t>m </a:t>
            </a:r>
            <a:r>
              <a:rPr lang="en-US" sz="3800" dirty="0"/>
              <a:t>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09DB4E-7D0D-6F59-E1BA-90AAC4021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1BC7DF90-0B2A-4B4A-BE1A-28D36C568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791" y="457201"/>
            <a:ext cx="10475844" cy="5668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/>
              <a:t>	</a:t>
            </a:r>
            <a:r>
              <a:rPr lang="en-US" altLang="en-US" sz="2400" dirty="0" err="1"/>
              <a:t>Misal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r</a:t>
            </a:r>
            <a:r>
              <a:rPr lang="en-US" altLang="en-US" sz="2400" i="1" baseline="-25000" dirty="0" err="1"/>
              <a:t>n</a:t>
            </a:r>
            <a:r>
              <a:rPr lang="en-US" altLang="en-US" sz="2400" dirty="0"/>
              <a:t> dan </a:t>
            </a:r>
            <a:r>
              <a:rPr lang="en-US" altLang="en-US" sz="2400" i="1" dirty="0" err="1"/>
              <a:t>k</a:t>
            </a:r>
            <a:r>
              <a:rPr lang="en-US" altLang="en-US" sz="2400" i="1" baseline="-25000" dirty="0" err="1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berturut-turut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r </a:t>
            </a:r>
            <a:r>
              <a:rPr lang="en-US" altLang="en-US" sz="2400" dirty="0"/>
              <a:t>dan </a:t>
            </a:r>
            <a:r>
              <a:rPr lang="en-US" altLang="en-US" sz="2400" i="1" dirty="0"/>
              <a:t>k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melewati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kalang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loop</a:t>
            </a:r>
            <a:r>
              <a:rPr lang="en-US" altLang="en-US" sz="2400" dirty="0"/>
              <a:t>) </a:t>
            </a:r>
            <a:r>
              <a:rPr lang="en-US" altLang="en-US" sz="2400" i="1" dirty="0"/>
              <a:t>while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sebanyak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kali, </a:t>
            </a:r>
            <a:r>
              <a:rPr lang="en-US" altLang="en-US" sz="2400" i="1" dirty="0"/>
              <a:t>n</a:t>
            </a:r>
            <a:r>
              <a:rPr lang="en-US" altLang="en-US" sz="2400" dirty="0"/>
              <a:t> ≥ 0.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proposisi</a:t>
            </a:r>
            <a:r>
              <a:rPr lang="en-US" altLang="en-US" sz="2400" dirty="0"/>
              <a:t>: </a:t>
            </a:r>
            <a:r>
              <a:rPr lang="en-US" altLang="en-US" sz="2400" i="1" dirty="0" err="1"/>
              <a:t>r</a:t>
            </a:r>
            <a:r>
              <a:rPr lang="en-US" altLang="en-US" sz="2400" i="1" baseline="-25000" dirty="0" err="1"/>
              <a:t>n</a:t>
            </a:r>
            <a:r>
              <a:rPr lang="en-US" altLang="en-US" sz="2400" i="1" baseline="-25000" dirty="0"/>
              <a:t> </a:t>
            </a:r>
            <a:r>
              <a:rPr lang="en-US" altLang="en-US" sz="2400" dirty="0"/>
              <a:t>x </a:t>
            </a:r>
            <a:r>
              <a:rPr lang="en-US" altLang="en-US" sz="2400" i="1" dirty="0" err="1"/>
              <a:t>a</a:t>
            </a:r>
            <a:r>
              <a:rPr lang="en-US" altLang="en-US" sz="2400" i="1" baseline="30000" dirty="0" err="1"/>
              <a:t>k</a:t>
            </a:r>
            <a:r>
              <a:rPr lang="en-US" altLang="en-US" sz="2400" i="1" baseline="-10000" dirty="0" err="1"/>
              <a:t>n</a:t>
            </a:r>
            <a:r>
              <a:rPr lang="en-US" altLang="en-US" sz="2400" baseline="30000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m</a:t>
            </a:r>
            <a:r>
              <a:rPr lang="en-US" altLang="en-US" sz="2400" baseline="30000" dirty="0"/>
              <a:t> </a:t>
            </a:r>
            <a:r>
              <a:rPr lang="en-US" altLang="en-US" sz="2400" dirty="0"/>
              <a:t>, </a:t>
            </a:r>
            <a:r>
              <a:rPr lang="en-US" altLang="en-US" sz="2400" i="1" dirty="0"/>
              <a:t>n</a:t>
            </a:r>
            <a:r>
              <a:rPr lang="en-US" altLang="en-US" sz="2400" dirty="0"/>
              <a:t> ≥0. Akan </a:t>
            </a:r>
            <a:r>
              <a:rPr lang="en-US" altLang="en-US" sz="2400" dirty="0" err="1"/>
              <a:t>ditunjukkan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bahwa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benar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induksi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matematika</a:t>
            </a: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	</a:t>
            </a:r>
            <a:r>
              <a:rPr lang="en-US" altLang="en-US" sz="2400" b="1" dirty="0"/>
              <a:t>(</a:t>
            </a:r>
            <a:r>
              <a:rPr lang="en-US" altLang="en-US" sz="2400" b="1" dirty="0" err="1"/>
              <a:t>i</a:t>
            </a:r>
            <a:r>
              <a:rPr lang="en-US" altLang="en-US" sz="2400" b="1" dirty="0"/>
              <a:t>) Basis: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= 0,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i="1" dirty="0"/>
              <a:t>r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= 1, </a:t>
            </a:r>
            <a:r>
              <a:rPr lang="en-US" altLang="en-US" sz="2400" i="1" dirty="0"/>
              <a:t>k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= </a:t>
            </a:r>
            <a:r>
              <a:rPr lang="en-US" altLang="en-US" sz="2400" i="1" dirty="0"/>
              <a:t>m</a:t>
            </a:r>
            <a:r>
              <a:rPr lang="en-US" altLang="en-US" sz="2400" dirty="0"/>
              <a:t>.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(0) </a:t>
            </a:r>
            <a:r>
              <a:rPr lang="en-US" altLang="en-US" sz="2400" dirty="0" err="1"/>
              <a:t>benar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sebab</a:t>
            </a:r>
            <a:r>
              <a:rPr lang="en-US" altLang="en-US" sz="2400" dirty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i="1" dirty="0"/>
              <a:t>		r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</a:t>
            </a: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k</a:t>
            </a:r>
            <a:r>
              <a:rPr lang="en-US" altLang="en-US" sz="2400" baseline="-10000" dirty="0"/>
              <a:t>0</a:t>
            </a:r>
            <a:r>
              <a:rPr lang="en-US" altLang="en-US" sz="2400" dirty="0"/>
              <a:t> 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m </a:t>
            </a:r>
            <a:r>
              <a:rPr lang="en-US" altLang="en-US" sz="2400" dirty="0">
                <a:sym typeface="Symbol" panose="05050102010706020507" pitchFamily="18" charset="2"/>
              </a:rPr>
              <a:t>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</a:t>
            </a: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m</a:t>
            </a:r>
            <a:r>
              <a:rPr lang="en-US" altLang="en-US" sz="2400" baseline="30000" dirty="0"/>
              <a:t> </a:t>
            </a:r>
            <a:r>
              <a:rPr lang="en-US" altLang="en-US" sz="2400" dirty="0"/>
              <a:t> 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m</a:t>
            </a:r>
            <a:endParaRPr lang="en-US" altLang="en-US" sz="2400" i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E5975D-CF51-CBF1-E4E3-F9C256378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DCE36E0C-E9F5-45A3-9E43-A5E911187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461" y="626165"/>
            <a:ext cx="10843591" cy="632460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(</a:t>
            </a:r>
            <a:r>
              <a:rPr lang="en-US" altLang="en-US" sz="2200" dirty="0"/>
              <a:t>ii) </a:t>
            </a:r>
            <a:r>
              <a:rPr lang="en-US" altLang="en-US" sz="2200" dirty="0" err="1"/>
              <a:t>Langkah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Induksi</a:t>
            </a:r>
            <a:endParaRPr lang="en-US" altLang="en-US" sz="22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Asumsikan</a:t>
            </a:r>
            <a:r>
              <a:rPr lang="en-US" altLang="en-US" sz="2200" dirty="0"/>
              <a:t> </a:t>
            </a:r>
            <a:r>
              <a:rPr lang="en-US" altLang="en-US" sz="2200" i="1" dirty="0"/>
              <a:t>p</a:t>
            </a:r>
            <a:r>
              <a:rPr lang="en-US" altLang="en-US" sz="2200" dirty="0"/>
              <a:t>(</a:t>
            </a:r>
            <a:r>
              <a:rPr lang="en-US" altLang="en-US" sz="2200" i="1" dirty="0"/>
              <a:t>n</a:t>
            </a:r>
            <a:r>
              <a:rPr lang="en-US" altLang="en-US" sz="2200" dirty="0"/>
              <a:t>) </a:t>
            </a:r>
            <a:r>
              <a:rPr lang="en-US" altLang="en-US" sz="2200" dirty="0" err="1"/>
              <a:t>benar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en-US" altLang="en-US" sz="2200" i="1" dirty="0"/>
              <a:t>n</a:t>
            </a:r>
            <a:r>
              <a:rPr lang="en-US" altLang="en-US" sz="2200" dirty="0"/>
              <a:t> ≥ 0,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 </a:t>
            </a:r>
            <a:r>
              <a:rPr lang="en-US" altLang="en-US" sz="2200" dirty="0" err="1"/>
              <a:t>setelah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melewati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kalang</a:t>
            </a:r>
            <a:r>
              <a:rPr lang="en-US" altLang="en-US" sz="2200" dirty="0"/>
              <a:t> </a:t>
            </a:r>
            <a:r>
              <a:rPr lang="en-US" altLang="en-US" sz="2200" i="1" dirty="0"/>
              <a:t>n</a:t>
            </a:r>
            <a:r>
              <a:rPr lang="en-US" altLang="en-US" sz="2200" dirty="0"/>
              <a:t> kali,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</a:t>
            </a:r>
            <a:r>
              <a:rPr lang="en-US" altLang="en-US" sz="2000" i="1" dirty="0" err="1"/>
              <a:t>r</a:t>
            </a:r>
            <a:r>
              <a:rPr lang="en-US" altLang="en-US" sz="2000" i="1" baseline="-25000" dirty="0" err="1"/>
              <a:t>n</a:t>
            </a:r>
            <a:r>
              <a:rPr lang="en-US" altLang="en-US" sz="2000" i="1" baseline="-25000" dirty="0"/>
              <a:t> </a:t>
            </a:r>
            <a:r>
              <a:rPr lang="en-US" altLang="en-US" sz="2000" dirty="0"/>
              <a:t>x </a:t>
            </a:r>
            <a:r>
              <a:rPr lang="en-US" altLang="en-US" sz="2000" i="1" dirty="0" err="1"/>
              <a:t>a</a:t>
            </a:r>
            <a:r>
              <a:rPr lang="en-US" altLang="en-US" sz="2000" i="1" baseline="30000" dirty="0" err="1"/>
              <a:t>k</a:t>
            </a:r>
            <a:r>
              <a:rPr lang="en-US" altLang="en-US" sz="2000" i="1" baseline="-10000" dirty="0" err="1"/>
              <a:t>n</a:t>
            </a:r>
            <a:r>
              <a:rPr lang="en-US" altLang="en-US" sz="2000" baseline="30000" dirty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/>
              <a:t>a</a:t>
            </a:r>
            <a:r>
              <a:rPr lang="en-US" altLang="en-US" sz="2000" i="1" baseline="30000" dirty="0"/>
              <a:t>m</a:t>
            </a:r>
            <a:r>
              <a:rPr lang="en-US" altLang="en-US" sz="2000" baseline="30000" dirty="0"/>
              <a:t> </a:t>
            </a:r>
            <a:r>
              <a:rPr lang="en-US" altLang="en-US" sz="2200" dirty="0"/>
              <a:t>. </a:t>
            </a:r>
            <a:r>
              <a:rPr lang="en-US" altLang="en-US" sz="1400" dirty="0">
                <a:solidFill>
                  <a:srgbClr val="FF0000"/>
                </a:solidFill>
              </a:rPr>
              <a:t>(</a:t>
            </a:r>
            <a:r>
              <a:rPr lang="en-US" altLang="en-US" sz="1400" dirty="0" err="1">
                <a:solidFill>
                  <a:srgbClr val="FF0000"/>
                </a:solidFill>
              </a:rPr>
              <a:t>hipotesis</a:t>
            </a:r>
            <a:r>
              <a:rPr lang="en-US" altLang="en-US" sz="1400" dirty="0">
                <a:solidFill>
                  <a:srgbClr val="FF0000"/>
                </a:solidFill>
              </a:rPr>
              <a:t>)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400" dirty="0">
                <a:solidFill>
                  <a:srgbClr val="FF0000"/>
                </a:solidFill>
              </a:rPr>
              <a:t>	</a:t>
            </a:r>
            <a:r>
              <a:rPr lang="en-US" altLang="en-US" sz="2200" dirty="0"/>
              <a:t>Kita </a:t>
            </a:r>
            <a:r>
              <a:rPr lang="en-US" altLang="en-US" sz="2200" dirty="0" err="1"/>
              <a:t>harus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menunjukkan</a:t>
            </a:r>
            <a:r>
              <a:rPr lang="en-US" altLang="en-US" sz="2200" dirty="0"/>
              <a:t> </a:t>
            </a:r>
            <a:r>
              <a:rPr lang="en-US" altLang="en-US" sz="2200" i="1" dirty="0"/>
              <a:t>p</a:t>
            </a:r>
            <a:r>
              <a:rPr lang="en-US" altLang="en-US" sz="2200" dirty="0"/>
              <a:t>(</a:t>
            </a:r>
            <a:r>
              <a:rPr lang="en-US" altLang="en-US" sz="2200" i="1" dirty="0"/>
              <a:t>n</a:t>
            </a:r>
            <a:r>
              <a:rPr lang="en-US" altLang="en-US" sz="2200" dirty="0"/>
              <a:t>+1) </a:t>
            </a:r>
            <a:r>
              <a:rPr lang="en-US" altLang="en-US" sz="2200" dirty="0" err="1"/>
              <a:t>benar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satu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tambahan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iterasi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kalang</a:t>
            </a:r>
            <a:r>
              <a:rPr lang="en-US" altLang="en-US" sz="2200" dirty="0"/>
              <a:t> </a:t>
            </a:r>
            <a:r>
              <a:rPr lang="en-US" altLang="en-US" sz="2200" i="1" dirty="0"/>
              <a:t>while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maka</a:t>
            </a:r>
            <a:r>
              <a:rPr lang="en-US" altLang="en-US" sz="2200" dirty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		</a:t>
            </a:r>
            <a:r>
              <a:rPr lang="en-US" altLang="en-US" sz="2400" i="1" dirty="0"/>
              <a:t> </a:t>
            </a:r>
            <a:r>
              <a:rPr lang="en-US" altLang="en-US" sz="2000" i="1" dirty="0"/>
              <a:t>r</a:t>
            </a:r>
            <a:r>
              <a:rPr lang="en-US" altLang="en-US" sz="2000" i="1" baseline="-25000" dirty="0"/>
              <a:t>n+</a:t>
            </a:r>
            <a:r>
              <a:rPr lang="en-US" altLang="en-US" sz="2000" baseline="-25000" dirty="0"/>
              <a:t>1</a:t>
            </a:r>
            <a:r>
              <a:rPr lang="en-US" altLang="en-US" sz="2000" i="1" baseline="-25000" dirty="0"/>
              <a:t> </a:t>
            </a:r>
            <a:r>
              <a:rPr lang="en-US" altLang="en-US" sz="2000" dirty="0"/>
              <a:t>x </a:t>
            </a:r>
            <a:r>
              <a:rPr lang="en-US" altLang="en-US" sz="2000" i="1" dirty="0"/>
              <a:t>a</a:t>
            </a:r>
            <a:r>
              <a:rPr lang="en-US" altLang="en-US" sz="2000" i="1" baseline="30000" dirty="0"/>
              <a:t>k</a:t>
            </a:r>
            <a:r>
              <a:rPr lang="en-US" altLang="en-US" sz="2000" i="1" baseline="-10000" dirty="0"/>
              <a:t>n</a:t>
            </a:r>
            <a:r>
              <a:rPr lang="en-US" altLang="en-US" sz="2000" baseline="-10000" dirty="0"/>
              <a:t>+1</a:t>
            </a:r>
            <a:r>
              <a:rPr lang="en-US" altLang="en-US" sz="2000" baseline="30000" dirty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/>
              <a:t>a</a:t>
            </a:r>
            <a:r>
              <a:rPr lang="en-US" altLang="en-US" sz="2000" i="1" baseline="30000" dirty="0"/>
              <a:t>m</a:t>
            </a:r>
            <a:r>
              <a:rPr lang="en-US" altLang="en-US" sz="2000" baseline="30000" dirty="0"/>
              <a:t> </a:t>
            </a:r>
            <a:endParaRPr lang="en-US" altLang="en-US" sz="20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	Hal </a:t>
            </a:r>
            <a:r>
              <a:rPr lang="en-US" altLang="en-US" sz="2200" dirty="0" err="1"/>
              <a:t>ini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ditunjukkan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berikut</a:t>
            </a:r>
            <a:r>
              <a:rPr lang="en-US" altLang="en-US" sz="2200" dirty="0"/>
              <a:t>: Setelah </a:t>
            </a:r>
            <a:r>
              <a:rPr lang="en-US" altLang="en-US" sz="2200" dirty="0" err="1"/>
              <a:t>satu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tambahan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iterasi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melewati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kalang</a:t>
            </a:r>
            <a:r>
              <a:rPr lang="en-US" altLang="en-US" sz="2200" dirty="0"/>
              <a:t>,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		 </a:t>
            </a:r>
            <a:r>
              <a:rPr lang="en-US" altLang="en-US" sz="2400" i="1" dirty="0"/>
              <a:t>r</a:t>
            </a:r>
            <a:r>
              <a:rPr lang="en-US" altLang="en-US" sz="2400" i="1" baseline="-25000" dirty="0"/>
              <a:t>n+</a:t>
            </a:r>
            <a:r>
              <a:rPr lang="en-US" altLang="en-US" sz="2400" baseline="-25000" dirty="0"/>
              <a:t>1</a:t>
            </a:r>
            <a:r>
              <a:rPr lang="en-US" altLang="en-US" sz="2200" dirty="0"/>
              <a:t> = </a:t>
            </a:r>
            <a:r>
              <a:rPr lang="en-US" altLang="en-US" sz="2400" i="1" dirty="0" err="1"/>
              <a:t>r</a:t>
            </a:r>
            <a:r>
              <a:rPr lang="en-US" altLang="en-US" sz="2400" i="1" baseline="-25000" dirty="0" err="1"/>
              <a:t>n</a:t>
            </a:r>
            <a:r>
              <a:rPr lang="en-US" altLang="en-US" sz="2200" dirty="0"/>
              <a:t> x </a:t>
            </a:r>
            <a:r>
              <a:rPr lang="en-US" altLang="en-US" sz="2200" i="1" dirty="0"/>
              <a:t>a </a:t>
            </a:r>
            <a:r>
              <a:rPr lang="en-US" altLang="en-US" sz="2200" dirty="0"/>
              <a:t>dan </a:t>
            </a:r>
            <a:r>
              <a:rPr lang="en-US" altLang="en-US" sz="2200" i="1" dirty="0"/>
              <a:t>k</a:t>
            </a:r>
            <a:r>
              <a:rPr lang="en-US" altLang="en-US" sz="2200" i="1" baseline="-25000" dirty="0"/>
              <a:t>n</a:t>
            </a:r>
            <a:r>
              <a:rPr lang="en-US" altLang="en-US" sz="2200" baseline="-25000" dirty="0"/>
              <a:t>+1</a:t>
            </a:r>
            <a:r>
              <a:rPr lang="en-US" altLang="en-US" sz="2200" dirty="0"/>
              <a:t> = </a:t>
            </a:r>
            <a:r>
              <a:rPr lang="en-US" altLang="en-US" sz="2200" i="1" dirty="0" err="1"/>
              <a:t>k</a:t>
            </a:r>
            <a:r>
              <a:rPr lang="en-US" altLang="en-US" sz="2200" i="1" baseline="-25000" dirty="0" err="1"/>
              <a:t>n</a:t>
            </a:r>
            <a:r>
              <a:rPr lang="en-US" altLang="en-US" sz="2200" dirty="0"/>
              <a:t> – 1   </a:t>
            </a:r>
            <a:r>
              <a:rPr lang="en-US" altLang="en-US" sz="2200" dirty="0" err="1"/>
              <a:t>maka</a:t>
            </a:r>
            <a:r>
              <a:rPr lang="en-US" altLang="en-US" sz="2200" dirty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		</a:t>
            </a:r>
            <a:r>
              <a:rPr lang="en-US" altLang="en-US" sz="2000" dirty="0"/>
              <a:t> </a:t>
            </a:r>
            <a:r>
              <a:rPr lang="en-US" altLang="en-US" sz="2000" i="1" dirty="0"/>
              <a:t>r</a:t>
            </a:r>
            <a:r>
              <a:rPr lang="en-US" altLang="en-US" sz="2000" i="1" baseline="-25000" dirty="0"/>
              <a:t>n+</a:t>
            </a:r>
            <a:r>
              <a:rPr lang="en-US" altLang="en-US" sz="2000" baseline="-25000" dirty="0"/>
              <a:t>1 </a:t>
            </a:r>
            <a:r>
              <a:rPr lang="en-US" altLang="en-US" sz="2000" dirty="0"/>
              <a:t>x </a:t>
            </a:r>
            <a:r>
              <a:rPr lang="en-US" altLang="en-US" sz="2000" i="1" dirty="0"/>
              <a:t>a</a:t>
            </a:r>
            <a:r>
              <a:rPr lang="en-US" altLang="en-US" sz="2000" i="1" baseline="30000" dirty="0"/>
              <a:t>k</a:t>
            </a:r>
            <a:r>
              <a:rPr lang="en-US" altLang="en-US" sz="2000" i="1" baseline="-10000" dirty="0"/>
              <a:t>n</a:t>
            </a:r>
            <a:r>
              <a:rPr lang="en-US" altLang="en-US" sz="2000" baseline="-10000" dirty="0"/>
              <a:t>+1</a:t>
            </a:r>
            <a:r>
              <a:rPr lang="en-US" altLang="en-US" sz="2000" dirty="0"/>
              <a:t> = (</a:t>
            </a:r>
            <a:r>
              <a:rPr lang="en-US" altLang="en-US" sz="2000" i="1" dirty="0" err="1"/>
              <a:t>r</a:t>
            </a:r>
            <a:r>
              <a:rPr lang="en-US" altLang="en-US" sz="2000" i="1" baseline="-25000" dirty="0" err="1"/>
              <a:t>n</a:t>
            </a:r>
            <a:r>
              <a:rPr lang="en-US" altLang="en-US" sz="2000" dirty="0"/>
              <a:t> x </a:t>
            </a:r>
            <a:r>
              <a:rPr lang="en-US" altLang="en-US" sz="2000" i="1" dirty="0"/>
              <a:t>a </a:t>
            </a:r>
            <a:r>
              <a:rPr lang="en-US" altLang="en-US" sz="2000" dirty="0"/>
              <a:t>) x </a:t>
            </a:r>
            <a:r>
              <a:rPr lang="en-US" altLang="en-US" sz="2000" i="1" dirty="0" err="1"/>
              <a:t>a</a:t>
            </a:r>
            <a:r>
              <a:rPr lang="en-US" altLang="en-US" sz="2000" i="1" baseline="30000" dirty="0" err="1"/>
              <a:t>k</a:t>
            </a:r>
            <a:r>
              <a:rPr lang="en-US" altLang="en-US" sz="2000" i="1" baseline="-10000" dirty="0" err="1"/>
              <a:t>n</a:t>
            </a:r>
            <a:r>
              <a:rPr lang="en-US" altLang="en-US" sz="2000" i="1" baseline="-10000" dirty="0"/>
              <a:t> </a:t>
            </a:r>
            <a:r>
              <a:rPr lang="en-US" altLang="en-US" sz="2000" i="1" baseline="30000" dirty="0"/>
              <a:t>– </a:t>
            </a:r>
            <a:r>
              <a:rPr lang="en-US" altLang="en-US" sz="2000" baseline="30000" dirty="0"/>
              <a:t>1</a:t>
            </a:r>
            <a:r>
              <a:rPr lang="en-US" altLang="en-US" sz="2000" i="1" baseline="30000" dirty="0"/>
              <a:t> </a:t>
            </a:r>
            <a:endParaRPr lang="en-US" altLang="en-US" sz="20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			        = (</a:t>
            </a:r>
            <a:r>
              <a:rPr lang="en-US" altLang="en-US" sz="2000" i="1" dirty="0" err="1"/>
              <a:t>r</a:t>
            </a:r>
            <a:r>
              <a:rPr lang="en-US" altLang="en-US" sz="2000" i="1" baseline="-25000" dirty="0" err="1"/>
              <a:t>n</a:t>
            </a:r>
            <a:r>
              <a:rPr lang="en-US" altLang="en-US" sz="2000" dirty="0"/>
              <a:t> x </a:t>
            </a:r>
            <a:r>
              <a:rPr lang="en-US" altLang="en-US" sz="2000" i="1" dirty="0"/>
              <a:t>a </a:t>
            </a:r>
            <a:r>
              <a:rPr lang="en-US" altLang="en-US" sz="2000" dirty="0"/>
              <a:t>) x </a:t>
            </a:r>
            <a:r>
              <a:rPr lang="en-US" altLang="en-US" sz="2000" i="1" dirty="0" err="1"/>
              <a:t>a</a:t>
            </a:r>
            <a:r>
              <a:rPr lang="en-US" altLang="en-US" sz="2000" i="1" baseline="30000" dirty="0" err="1"/>
              <a:t>k</a:t>
            </a:r>
            <a:r>
              <a:rPr lang="en-US" altLang="en-US" sz="2000" i="1" baseline="-10000" dirty="0" err="1"/>
              <a:t>n</a:t>
            </a:r>
            <a:r>
              <a:rPr lang="en-US" altLang="en-US" sz="2000" dirty="0"/>
              <a:t> x </a:t>
            </a:r>
            <a:r>
              <a:rPr lang="en-US" altLang="en-US" sz="2000" i="1" dirty="0"/>
              <a:t>a</a:t>
            </a:r>
            <a:r>
              <a:rPr lang="en-US" altLang="en-US" sz="2000" baseline="30000" dirty="0"/>
              <a:t>-1</a:t>
            </a:r>
            <a:endParaRPr lang="en-US" altLang="en-US" sz="20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			        = </a:t>
            </a:r>
            <a:r>
              <a:rPr lang="en-US" altLang="en-US" sz="2000" i="1" dirty="0" err="1"/>
              <a:t>r</a:t>
            </a:r>
            <a:r>
              <a:rPr lang="en-US" altLang="en-US" sz="2000" i="1" baseline="-25000" dirty="0" err="1"/>
              <a:t>n</a:t>
            </a:r>
            <a:r>
              <a:rPr lang="en-US" altLang="en-US" sz="2000" baseline="-25000" dirty="0"/>
              <a:t> </a:t>
            </a:r>
            <a:r>
              <a:rPr lang="en-US" altLang="en-US" sz="2000" dirty="0"/>
              <a:t>x </a:t>
            </a:r>
            <a:r>
              <a:rPr lang="en-US" altLang="en-US" sz="2000" i="1" dirty="0" err="1"/>
              <a:t>a</a:t>
            </a:r>
            <a:r>
              <a:rPr lang="en-US" altLang="en-US" sz="2000" i="1" baseline="30000" dirty="0" err="1"/>
              <a:t>k</a:t>
            </a:r>
            <a:r>
              <a:rPr lang="en-US" altLang="en-US" sz="2000" i="1" baseline="-10000" dirty="0" err="1"/>
              <a:t>n</a:t>
            </a:r>
            <a:r>
              <a:rPr lang="en-US" altLang="en-US" sz="2000" dirty="0"/>
              <a:t> = </a:t>
            </a:r>
            <a:r>
              <a:rPr lang="en-US" altLang="en-US" sz="2000" i="1" dirty="0"/>
              <a:t>a</a:t>
            </a:r>
            <a:r>
              <a:rPr lang="en-US" altLang="en-US" sz="2000" baseline="30000" dirty="0"/>
              <a:t>m</a:t>
            </a:r>
            <a:r>
              <a:rPr lang="en-US" altLang="en-US" sz="2000" dirty="0"/>
              <a:t> 	 (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hi</a:t>
            </a:r>
            <a:r>
              <a:rPr lang="en-US" altLang="en-US" sz="2200" dirty="0" err="1"/>
              <a:t>potesis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induksi</a:t>
            </a:r>
            <a:r>
              <a:rPr lang="en-US" altLang="en-US" sz="2200" dirty="0"/>
              <a:t>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Jadi</a:t>
            </a:r>
            <a:r>
              <a:rPr lang="en-US" altLang="en-US" sz="2200" dirty="0"/>
              <a:t>, </a:t>
            </a:r>
            <a:r>
              <a:rPr lang="en-US" altLang="en-US" sz="2000" i="1" dirty="0"/>
              <a:t>r</a:t>
            </a:r>
            <a:r>
              <a:rPr lang="en-US" altLang="en-US" sz="2000" i="1" baseline="-25000" dirty="0"/>
              <a:t>n+</a:t>
            </a:r>
            <a:r>
              <a:rPr lang="en-US" altLang="en-US" sz="2000" baseline="-25000" dirty="0"/>
              <a:t>1 </a:t>
            </a:r>
            <a:r>
              <a:rPr lang="en-US" altLang="en-US" sz="2000" dirty="0"/>
              <a:t>x </a:t>
            </a:r>
            <a:r>
              <a:rPr lang="en-US" altLang="en-US" sz="2000" i="1" dirty="0"/>
              <a:t>a</a:t>
            </a:r>
            <a:r>
              <a:rPr lang="en-US" altLang="en-US" sz="2000" i="1" baseline="30000" dirty="0"/>
              <a:t>k</a:t>
            </a:r>
            <a:r>
              <a:rPr lang="en-US" altLang="en-US" sz="2000" i="1" baseline="-10000" dirty="0"/>
              <a:t>n</a:t>
            </a:r>
            <a:r>
              <a:rPr lang="en-US" altLang="en-US" sz="2000" baseline="-10000" dirty="0"/>
              <a:t>+1</a:t>
            </a:r>
            <a:r>
              <a:rPr lang="en-US" altLang="en-US" sz="2000" dirty="0"/>
              <a:t> = </a:t>
            </a:r>
            <a:r>
              <a:rPr lang="en-US" altLang="en-US" sz="2000" i="1" dirty="0"/>
              <a:t>a</a:t>
            </a:r>
            <a:r>
              <a:rPr lang="en-US" altLang="en-US" sz="2000" i="1" baseline="30000" dirty="0"/>
              <a:t>m</a:t>
            </a:r>
            <a:r>
              <a:rPr lang="en-US" altLang="en-US" sz="2000" baseline="30000" dirty="0"/>
              <a:t>  </a:t>
            </a:r>
            <a:r>
              <a:rPr lang="en-US" altLang="en-US" sz="2000" dirty="0">
                <a:sym typeface="Wingdings" panose="05000000000000000000" pitchFamily="2" charset="2"/>
              </a:rPr>
              <a:t> </a:t>
            </a:r>
            <a:r>
              <a:rPr lang="en-US" altLang="en-US" sz="2000" i="1" dirty="0">
                <a:sym typeface="Wingdings" panose="05000000000000000000" pitchFamily="2" charset="2"/>
              </a:rPr>
              <a:t>p</a:t>
            </a:r>
            <a:r>
              <a:rPr lang="en-US" altLang="en-US" sz="2000" dirty="0">
                <a:sym typeface="Wingdings" panose="05000000000000000000" pitchFamily="2" charset="2"/>
              </a:rPr>
              <a:t>(</a:t>
            </a:r>
            <a:r>
              <a:rPr lang="en-US" altLang="en-US" sz="2000" i="1" dirty="0">
                <a:sym typeface="Wingdings" panose="05000000000000000000" pitchFamily="2" charset="2"/>
              </a:rPr>
              <a:t>n</a:t>
            </a:r>
            <a:r>
              <a:rPr lang="en-US" altLang="en-US" sz="2000" dirty="0">
                <a:sym typeface="Wingdings" panose="05000000000000000000" pitchFamily="2" charset="2"/>
              </a:rPr>
              <a:t>+1) </a:t>
            </a:r>
            <a:r>
              <a:rPr lang="en-US" altLang="en-US" sz="2000" dirty="0" err="1">
                <a:sym typeface="Wingdings" panose="05000000000000000000" pitchFamily="2" charset="2"/>
              </a:rPr>
              <a:t>benar</a:t>
            </a:r>
            <a:endParaRPr lang="en-US" altLang="en-US" sz="20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2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200" dirty="0"/>
              <a:t> 	Karena basis dan </a:t>
            </a:r>
            <a:r>
              <a:rPr lang="en-US" altLang="en-US" sz="2200" dirty="0" err="1"/>
              <a:t>langkah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induksi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benar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maka</a:t>
            </a:r>
            <a:r>
              <a:rPr lang="en-US" altLang="en-US" sz="2200" dirty="0"/>
              <a:t> </a:t>
            </a:r>
            <a:r>
              <a:rPr lang="en-US" altLang="en-US" sz="2200" i="1" dirty="0"/>
              <a:t>p</a:t>
            </a:r>
            <a:r>
              <a:rPr lang="en-US" altLang="en-US" sz="2200" dirty="0"/>
              <a:t>(</a:t>
            </a:r>
            <a:r>
              <a:rPr lang="en-US" altLang="en-US" sz="2200" i="1" dirty="0"/>
              <a:t>n</a:t>
            </a:r>
            <a:r>
              <a:rPr lang="en-US" altLang="en-US" sz="2200" dirty="0"/>
              <a:t>) </a:t>
            </a:r>
            <a:r>
              <a:rPr lang="en-US" altLang="en-US" sz="2200" dirty="0" err="1"/>
              <a:t>adalah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benar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untuk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setiap</a:t>
            </a:r>
            <a:r>
              <a:rPr lang="en-US" altLang="en-US" sz="2200" dirty="0"/>
              <a:t> </a:t>
            </a:r>
            <a:r>
              <a:rPr lang="en-US" altLang="en-US" sz="2200" i="1" dirty="0"/>
              <a:t>n</a:t>
            </a:r>
            <a:r>
              <a:rPr lang="en-US" altLang="en-US" sz="2200" dirty="0"/>
              <a:t> ≥ 0. </a:t>
            </a:r>
            <a:r>
              <a:rPr lang="en-US" altLang="en-US" sz="2200" dirty="0" err="1"/>
              <a:t>Jadi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algoritma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benar</a:t>
            </a:r>
            <a:r>
              <a:rPr lang="en-US" altLang="en-US" sz="2200" dirty="0"/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2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D5E0AE-9286-E982-1ED3-59006759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0E0E03AB-F24B-44FE-897C-C4FB705E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878" y="762000"/>
            <a:ext cx="8501063" cy="769938"/>
          </a:xfrm>
        </p:spPr>
        <p:txBody>
          <a:bodyPr/>
          <a:lstStyle/>
          <a:p>
            <a:r>
              <a:rPr lang="en-US" altLang="en-US" dirty="0" err="1"/>
              <a:t>Latihan</a:t>
            </a:r>
            <a:r>
              <a:rPr lang="en-US" altLang="en-US" dirty="0"/>
              <a:t>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737EF-7FC2-4BBD-9912-A8EB0DD60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522" y="1905000"/>
            <a:ext cx="10535478" cy="4191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/>
              <a:t>Buktikan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induksi</a:t>
            </a:r>
            <a:r>
              <a:rPr lang="en-US" sz="2400" dirty="0"/>
              <a:t> </a:t>
            </a:r>
            <a:r>
              <a:rPr lang="en-US" sz="2400" dirty="0" err="1"/>
              <a:t>matematik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n ≥ 1 </a:t>
            </a:r>
            <a:r>
              <a:rPr lang="en-US" sz="2400" dirty="0" err="1"/>
              <a:t>turunan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f’(x) = </a:t>
            </a:r>
            <a:r>
              <a:rPr lang="en-US" sz="2400" i="1" dirty="0" err="1"/>
              <a:t>nx</a:t>
            </a:r>
            <a:r>
              <a:rPr lang="en-US" sz="2400" i="1" baseline="30000" dirty="0" err="1"/>
              <a:t>n</a:t>
            </a:r>
            <a:r>
              <a:rPr lang="en-US" sz="2400" baseline="30000" dirty="0"/>
              <a:t> – 1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4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i="1" dirty="0"/>
              <a:t>string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</a:t>
            </a:r>
            <a:r>
              <a:rPr lang="en-US" sz="2400" dirty="0" err="1"/>
              <a:t>panjangnya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bit.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i="1" dirty="0"/>
              <a:t>string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bit 1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genap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 2</a:t>
            </a:r>
            <a:r>
              <a:rPr lang="en-US" sz="2400" i="1" baseline="30000" dirty="0"/>
              <a:t>n</a:t>
            </a:r>
            <a:r>
              <a:rPr lang="en-US" sz="2400" baseline="30000" dirty="0"/>
              <a:t>–1</a:t>
            </a:r>
            <a:r>
              <a:rPr lang="en-US" sz="2400" dirty="0"/>
              <a:t>. </a:t>
            </a:r>
            <a:r>
              <a:rPr lang="en-US" sz="2400" dirty="0" err="1"/>
              <a:t>Buktikan</a:t>
            </a:r>
            <a:r>
              <a:rPr lang="en-US" sz="2400" dirty="0"/>
              <a:t> </a:t>
            </a: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</a:t>
            </a:r>
            <a:r>
              <a:rPr lang="en-US" sz="2400" dirty="0"/>
              <a:t> 1.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4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/>
              <a:t>Buktikan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induksi</a:t>
            </a:r>
            <a:r>
              <a:rPr lang="en-US" sz="2400" dirty="0"/>
              <a:t> </a:t>
            </a:r>
            <a:r>
              <a:rPr lang="en-US" sz="2400" dirty="0" err="1"/>
              <a:t>matematik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, ..., </a:t>
            </a:r>
            <a:r>
              <a:rPr lang="en-US" sz="2400" i="1" dirty="0" err="1"/>
              <a:t>B</a:t>
            </a:r>
            <a:r>
              <a:rPr lang="en-US" sz="2400" i="1" baseline="-25000" dirty="0" err="1"/>
              <a:t>n</a:t>
            </a:r>
            <a:r>
              <a:rPr lang="en-US" sz="2400" i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,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</a:t>
            </a:r>
            <a:r>
              <a:rPr lang="en-US" sz="2400" dirty="0"/>
              <a:t> 2,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                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</a:t>
            </a:r>
            <a:r>
              <a:rPr lang="en-US" sz="2000" dirty="0"/>
              <a:t> (</a:t>
            </a:r>
            <a:r>
              <a:rPr lang="en-US" sz="2000" i="1" dirty="0"/>
              <a:t>B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</a:t>
            </a:r>
            <a:r>
              <a:rPr lang="en-US" sz="2000" dirty="0"/>
              <a:t> </a:t>
            </a:r>
            <a:r>
              <a:rPr lang="en-US" sz="2000" i="1" dirty="0"/>
              <a:t>B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</a:t>
            </a:r>
            <a:r>
              <a:rPr lang="en-US" sz="2000" dirty="0"/>
              <a:t> ... </a:t>
            </a:r>
            <a:r>
              <a:rPr lang="en-US" sz="2000" dirty="0">
                <a:sym typeface="Symbol"/>
              </a:rPr>
              <a:t></a:t>
            </a:r>
            <a:r>
              <a:rPr lang="en-US" sz="2000" dirty="0"/>
              <a:t> </a:t>
            </a:r>
            <a:r>
              <a:rPr lang="en-US" sz="2000" i="1" dirty="0" err="1"/>
              <a:t>B</a:t>
            </a:r>
            <a:r>
              <a:rPr lang="en-US" sz="2000" i="1" baseline="-25000" dirty="0" err="1"/>
              <a:t>n</a:t>
            </a:r>
            <a:r>
              <a:rPr lang="en-US" sz="2000" dirty="0"/>
              <a:t>) = (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</a:t>
            </a:r>
            <a:r>
              <a:rPr lang="en-US" sz="2000" dirty="0"/>
              <a:t> </a:t>
            </a:r>
            <a:r>
              <a:rPr lang="en-US" sz="2000" i="1" dirty="0"/>
              <a:t>B</a:t>
            </a:r>
            <a:r>
              <a:rPr lang="en-US" sz="2000" baseline="-25000" dirty="0"/>
              <a:t>1</a:t>
            </a:r>
            <a:r>
              <a:rPr lang="en-US" sz="2000" dirty="0"/>
              <a:t>) </a:t>
            </a:r>
            <a:r>
              <a:rPr lang="en-US" sz="2000" dirty="0">
                <a:sym typeface="Symbol"/>
              </a:rPr>
              <a:t></a:t>
            </a:r>
            <a:r>
              <a:rPr lang="en-US" sz="2000" dirty="0"/>
              <a:t> (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</a:t>
            </a:r>
            <a:r>
              <a:rPr lang="en-US" sz="2000" dirty="0"/>
              <a:t> </a:t>
            </a:r>
            <a:r>
              <a:rPr lang="en-US" sz="2000" i="1" dirty="0"/>
              <a:t>B</a:t>
            </a:r>
            <a:r>
              <a:rPr lang="en-US" sz="2000" baseline="-25000" dirty="0"/>
              <a:t>2</a:t>
            </a:r>
            <a:r>
              <a:rPr lang="en-US" sz="2000" dirty="0"/>
              <a:t>) </a:t>
            </a:r>
            <a:r>
              <a:rPr lang="en-US" sz="2000" dirty="0">
                <a:sym typeface="Symbol"/>
              </a:rPr>
              <a:t></a:t>
            </a:r>
            <a:r>
              <a:rPr lang="en-US" sz="2000" dirty="0"/>
              <a:t> ... (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</a:t>
            </a:r>
            <a:r>
              <a:rPr lang="en-US" sz="2000" dirty="0"/>
              <a:t> </a:t>
            </a:r>
            <a:r>
              <a:rPr lang="en-US" sz="2000" i="1" dirty="0" err="1"/>
              <a:t>B</a:t>
            </a:r>
            <a:r>
              <a:rPr lang="en-US" sz="2000" i="1" baseline="-25000" dirty="0" err="1"/>
              <a:t>n</a:t>
            </a:r>
            <a:r>
              <a:rPr lang="en-US" sz="2000" dirty="0"/>
              <a:t>)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400" dirty="0"/>
          </a:p>
        </p:txBody>
      </p:sp>
      <p:sp>
        <p:nvSpPr>
          <p:cNvPr id="56324" name="Slide Number Placeholder 4">
            <a:extLst>
              <a:ext uri="{FF2B5EF4-FFF2-40B4-BE49-F238E27FC236}">
                <a16:creationId xmlns:a16="http://schemas.microsoft.com/office/drawing/2014/main" id="{03D368B4-C25A-4839-9F78-4E520B378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4DF11B-AC23-415E-8D1B-3C75ABA89D4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69D2-6916-482A-A09D-BE963838F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87" y="685800"/>
            <a:ext cx="10714383" cy="5562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  <a:defRPr/>
            </a:pPr>
            <a:r>
              <a:rPr lang="en-US" sz="2400" dirty="0" err="1"/>
              <a:t>Temukan</a:t>
            </a:r>
            <a:r>
              <a:rPr lang="en-US" sz="2400" dirty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pembuktian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. Kita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membuktikan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i="1" baseline="30000" dirty="0"/>
              <a:t>n</a:t>
            </a:r>
            <a:r>
              <a:rPr lang="en-US" sz="2400" dirty="0"/>
              <a:t> = 1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dirty="0" err="1"/>
              <a:t>tak-negatif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bilamana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 </a:t>
            </a:r>
            <a:r>
              <a:rPr lang="en-US" sz="2400" dirty="0" err="1"/>
              <a:t>tidak-nol</a:t>
            </a:r>
            <a:r>
              <a:rPr lang="en-US" sz="2400" dirty="0"/>
              <a:t>. Kita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membuktikan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induksi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i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i="1" dirty="0"/>
              <a:t>	Basis </a:t>
            </a:r>
            <a:r>
              <a:rPr lang="en-US" sz="2400" i="1" dirty="0" err="1"/>
              <a:t>induksi</a:t>
            </a:r>
            <a:r>
              <a:rPr lang="en-US" sz="2400" i="1" dirty="0"/>
              <a:t>.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= 0,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30000" dirty="0"/>
              <a:t>0</a:t>
            </a:r>
            <a:r>
              <a:rPr lang="en-US" sz="2400" dirty="0"/>
              <a:t> = 1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definisi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30000" dirty="0"/>
              <a:t>0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i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i="1" dirty="0"/>
              <a:t>	</a:t>
            </a:r>
            <a:r>
              <a:rPr lang="en-US" sz="2400" i="1" dirty="0" err="1"/>
              <a:t>Langkah</a:t>
            </a:r>
            <a:r>
              <a:rPr lang="en-US" sz="2400" i="1" dirty="0"/>
              <a:t> </a:t>
            </a:r>
            <a:r>
              <a:rPr lang="en-US" sz="2400" i="1" dirty="0" err="1"/>
              <a:t>induksi</a:t>
            </a:r>
            <a:r>
              <a:rPr lang="en-US" sz="2400" i="1" dirty="0"/>
              <a:t>.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0, 1, 2, …,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30000" dirty="0"/>
              <a:t>0</a:t>
            </a:r>
            <a:r>
              <a:rPr lang="en-US" sz="2400" dirty="0"/>
              <a:t> = 1, </a:t>
            </a:r>
            <a:r>
              <a:rPr lang="en-US" sz="2400" i="1" dirty="0"/>
              <a:t>a</a:t>
            </a:r>
            <a:r>
              <a:rPr lang="en-US" sz="2400" baseline="30000" dirty="0"/>
              <a:t>1</a:t>
            </a:r>
            <a:r>
              <a:rPr lang="en-US" sz="2400" dirty="0"/>
              <a:t> = 1, </a:t>
            </a:r>
            <a:r>
              <a:rPr lang="en-US" sz="2400" i="1" dirty="0"/>
              <a:t>a</a:t>
            </a:r>
            <a:r>
              <a:rPr lang="en-US" sz="2400" baseline="30000" dirty="0"/>
              <a:t>2</a:t>
            </a:r>
            <a:r>
              <a:rPr lang="en-US" sz="2400" dirty="0"/>
              <a:t> = 1, …, </a:t>
            </a:r>
            <a:r>
              <a:rPr lang="en-US" sz="2400" i="1" dirty="0"/>
              <a:t>a</a:t>
            </a:r>
            <a:r>
              <a:rPr lang="en-US" sz="2400" i="1" baseline="30000" dirty="0"/>
              <a:t>n</a:t>
            </a:r>
            <a:r>
              <a:rPr lang="en-US" sz="2400" dirty="0"/>
              <a:t> = 1. Kita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30000" dirty="0"/>
              <a:t>(</a:t>
            </a:r>
            <a:r>
              <a:rPr lang="en-US" sz="2400" i="1" baseline="30000" dirty="0"/>
              <a:t>n</a:t>
            </a:r>
            <a:r>
              <a:rPr lang="en-US" sz="2400" baseline="30000" dirty="0"/>
              <a:t>+1)</a:t>
            </a:r>
            <a:r>
              <a:rPr lang="en-US" sz="2400" dirty="0"/>
              <a:t> = 1.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i="1" dirty="0"/>
              <a:t>		  </a:t>
            </a:r>
          </a:p>
        </p:txBody>
      </p:sp>
      <p:sp>
        <p:nvSpPr>
          <p:cNvPr id="57347" name="Slide Number Placeholder 4">
            <a:extLst>
              <a:ext uri="{FF2B5EF4-FFF2-40B4-BE49-F238E27FC236}">
                <a16:creationId xmlns:a16="http://schemas.microsoft.com/office/drawing/2014/main" id="{037BAFEB-F4F2-4833-B919-AAA77AB04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C24FED-1D8F-402F-BF2B-E4168F47F94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57349" name="Rectangle 2">
            <a:extLst>
              <a:ext uri="{FF2B5EF4-FFF2-40B4-BE49-F238E27FC236}">
                <a16:creationId xmlns:a16="http://schemas.microsoft.com/office/drawing/2014/main" id="{48933405-BE62-4BC1-AA8B-96631B468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7350" name="Object 1">
            <a:extLst>
              <a:ext uri="{FF2B5EF4-FFF2-40B4-BE49-F238E27FC236}">
                <a16:creationId xmlns:a16="http://schemas.microsoft.com/office/drawing/2014/main" id="{854FF178-F987-40F8-933B-8359E53E3D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141125"/>
              </p:ext>
            </p:extLst>
          </p:nvPr>
        </p:nvGraphicFramePr>
        <p:xfrm>
          <a:off x="3503570" y="4496135"/>
          <a:ext cx="17351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531" imgH="406224" progId="Equation.3">
                  <p:embed/>
                </p:oleObj>
              </mc:Choice>
              <mc:Fallback>
                <p:oleObj name="Equation" r:id="rId2" imgW="850531" imgH="406224" progId="Equation.3">
                  <p:embed/>
                  <p:pic>
                    <p:nvPicPr>
                      <p:cNvPr id="57350" name="Object 1">
                        <a:extLst>
                          <a:ext uri="{FF2B5EF4-FFF2-40B4-BE49-F238E27FC236}">
                            <a16:creationId xmlns:a16="http://schemas.microsoft.com/office/drawing/2014/main" id="{854FF178-F987-40F8-933B-8359E53E3D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570" y="4496135"/>
                        <a:ext cx="17351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Rectangle 4">
            <a:extLst>
              <a:ext uri="{FF2B5EF4-FFF2-40B4-BE49-F238E27FC236}">
                <a16:creationId xmlns:a16="http://schemas.microsoft.com/office/drawing/2014/main" id="{C1BA5CB2-4549-4C1C-8D9B-2C9DA370F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57352" name="Object 3">
            <a:extLst>
              <a:ext uri="{FF2B5EF4-FFF2-40B4-BE49-F238E27FC236}">
                <a16:creationId xmlns:a16="http://schemas.microsoft.com/office/drawing/2014/main" id="{DB63B96C-3F20-4340-86E2-371CF1BFA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42943"/>
              </p:ext>
            </p:extLst>
          </p:nvPr>
        </p:nvGraphicFramePr>
        <p:xfrm>
          <a:off x="5301263" y="4535028"/>
          <a:ext cx="8382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224" imgH="368140" progId="Equation.3">
                  <p:embed/>
                </p:oleObj>
              </mc:Choice>
              <mc:Fallback>
                <p:oleObj name="Equation" r:id="rId4" imgW="406224" imgH="368140" progId="Equation.3">
                  <p:embed/>
                  <p:pic>
                    <p:nvPicPr>
                      <p:cNvPr id="57352" name="Object 3">
                        <a:extLst>
                          <a:ext uri="{FF2B5EF4-FFF2-40B4-BE49-F238E27FC236}">
                            <a16:creationId xmlns:a16="http://schemas.microsoft.com/office/drawing/2014/main" id="{DB63B96C-3F20-4340-86E2-371CF1BFAF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263" y="4535028"/>
                        <a:ext cx="8382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FF8E6CE-A5A4-4FA4-B9EB-D5597BED0F99}"/>
              </a:ext>
            </a:extLst>
          </p:cNvPr>
          <p:cNvSpPr/>
          <p:nvPr/>
        </p:nvSpPr>
        <p:spPr>
          <a:xfrm>
            <a:off x="1856961" y="5186425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/>
              <a:t>		         </a:t>
            </a:r>
          </a:p>
          <a:p>
            <a:pPr marL="1771650" lvl="3" indent="-514350">
              <a:buNone/>
              <a:defRPr/>
            </a:pPr>
            <a:r>
              <a:rPr lang="en-US" dirty="0"/>
              <a:t>		       </a:t>
            </a:r>
            <a:r>
              <a:rPr lang="en-US" sz="2400" dirty="0"/>
              <a:t>= 1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F2E2C5-EBEC-43B9-A432-25C647AD4AA9}"/>
              </a:ext>
            </a:extLst>
          </p:cNvPr>
          <p:cNvSpPr/>
          <p:nvPr/>
        </p:nvSpPr>
        <p:spPr>
          <a:xfrm>
            <a:off x="6386762" y="4656614"/>
            <a:ext cx="2999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(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hipotesis</a:t>
            </a:r>
            <a:r>
              <a:rPr lang="en-US" sz="2400" dirty="0"/>
              <a:t> </a:t>
            </a:r>
            <a:r>
              <a:rPr lang="en-US" sz="2400" dirty="0" err="1"/>
              <a:t>induksi</a:t>
            </a:r>
            <a:r>
              <a:rPr lang="en-US" sz="2400" dirty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08988-B217-2653-902E-43A275967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1 (</a:t>
            </a:r>
            <a:r>
              <a:rPr lang="en-US" dirty="0" err="1"/>
              <a:t>Kuis</a:t>
            </a:r>
            <a:r>
              <a:rPr lang="en-US" dirty="0"/>
              <a:t>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295DB-37DB-4919-7798-3F4ABBAB9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9001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Diberikan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f</a:t>
            </a:r>
            <a:r>
              <a:rPr lang="en-US" sz="2400" i="1" baseline="-25000" dirty="0">
                <a:effectLst/>
                <a:ea typeface="Times New Roman" panose="02020603050405020304" pitchFamily="18" charset="0"/>
              </a:rPr>
              <a:t>0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= 1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f</a:t>
            </a:r>
            <a:r>
              <a:rPr lang="en-US" sz="2400" i="1" baseline="-25000" dirty="0" err="1">
                <a:effectLst/>
                <a:ea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= 5f</a:t>
            </a:r>
            <a:r>
              <a:rPr lang="en-US" sz="2400" i="1" baseline="-25000" dirty="0">
                <a:effectLst/>
                <a:cs typeface="Gungsuh" panose="02030600000101010101" pitchFamily="18" charset="-127"/>
              </a:rPr>
              <a:t>n−1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n &gt; 0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serta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pula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g</a:t>
            </a:r>
            <a:r>
              <a:rPr lang="en-US" sz="2400" i="1" baseline="-25000" dirty="0" err="1">
                <a:effectLst/>
                <a:ea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= 5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0.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induksi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matematika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tunjukkan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f</a:t>
            </a:r>
            <a:r>
              <a:rPr lang="en-US" sz="2400" i="1" baseline="-25000" dirty="0" err="1">
                <a:effectLst/>
                <a:ea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g</a:t>
            </a:r>
            <a:r>
              <a:rPr lang="en-US" sz="2400" i="1" baseline="-25000" dirty="0" err="1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0.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7E6281-4F63-4ED7-A67D-A4D51B3A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7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F818B-64A6-65AB-C600-FE7C77687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674927" cy="6248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200" b="1" dirty="0" err="1"/>
              <a:t>Jawaban</a:t>
            </a:r>
            <a:r>
              <a:rPr lang="en-US" sz="4200" b="1" dirty="0"/>
              <a:t>:</a:t>
            </a:r>
          </a:p>
          <a:p>
            <a:pPr marL="0" indent="0">
              <a:buNone/>
            </a:pPr>
            <a:r>
              <a:rPr lang="en-US" sz="3200" dirty="0"/>
              <a:t>Akan </a:t>
            </a:r>
            <a:r>
              <a:rPr lang="en-US" sz="3200" dirty="0" err="1"/>
              <a:t>dibuktikan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berlaku</a:t>
            </a:r>
            <a:r>
              <a:rPr lang="en-US" sz="3200" dirty="0"/>
              <a:t>  </a:t>
            </a:r>
            <a:r>
              <a:rPr lang="en-US" sz="3200" dirty="0" err="1"/>
              <a:t>f</a:t>
            </a:r>
            <a:r>
              <a:rPr lang="en-US" sz="3200" baseline="-25000" dirty="0" err="1"/>
              <a:t>n</a:t>
            </a:r>
            <a:r>
              <a:rPr lang="en-US" sz="3200" baseline="-25000" dirty="0"/>
              <a:t> </a:t>
            </a:r>
            <a:r>
              <a:rPr lang="en-US" sz="3200" dirty="0"/>
              <a:t>= </a:t>
            </a:r>
            <a:r>
              <a:rPr lang="en-US" sz="3200" dirty="0" err="1"/>
              <a:t>g</a:t>
            </a:r>
            <a:r>
              <a:rPr lang="en-US" sz="3200" baseline="-25000" dirty="0" err="1"/>
              <a:t>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bilangan</a:t>
            </a:r>
            <a:r>
              <a:rPr lang="en-US" sz="3200" dirty="0"/>
              <a:t> </a:t>
            </a:r>
            <a:r>
              <a:rPr lang="en-US" sz="3200" dirty="0" err="1"/>
              <a:t>bulat</a:t>
            </a:r>
            <a:r>
              <a:rPr lang="en-US" sz="3200" dirty="0"/>
              <a:t>  n ≥ 0, </a:t>
            </a:r>
            <a:r>
              <a:rPr lang="en-US" sz="3200" dirty="0" err="1"/>
              <a:t>dengan</a:t>
            </a:r>
            <a:r>
              <a:rPr lang="en-US" sz="3200" dirty="0"/>
              <a:t>  </a:t>
            </a:r>
            <a:r>
              <a:rPr lang="en-US" sz="3200" dirty="0" err="1"/>
              <a:t>f</a:t>
            </a:r>
            <a:r>
              <a:rPr lang="en-US" sz="3200" baseline="-25000" dirty="0" err="1"/>
              <a:t>n</a:t>
            </a:r>
            <a:r>
              <a:rPr lang="en-US" sz="3200" dirty="0"/>
              <a:t> = 5f</a:t>
            </a:r>
            <a:r>
              <a:rPr lang="en-US" sz="3200" baseline="-25000" dirty="0"/>
              <a:t>n−1</a:t>
            </a:r>
            <a:r>
              <a:rPr lang="en-US" sz="3200" dirty="0"/>
              <a:t>;  f</a:t>
            </a:r>
            <a:r>
              <a:rPr lang="en-US" sz="3200" baseline="-25000" dirty="0"/>
              <a:t>0</a:t>
            </a:r>
            <a:r>
              <a:rPr lang="en-US" sz="3200" dirty="0"/>
              <a:t> = 1 </a:t>
            </a:r>
            <a:r>
              <a:rPr lang="en-US" sz="3200" dirty="0" err="1"/>
              <a:t>serta</a:t>
            </a:r>
            <a:r>
              <a:rPr lang="en-US" sz="3200" dirty="0"/>
              <a:t> </a:t>
            </a:r>
            <a:r>
              <a:rPr lang="en-US" sz="3200" dirty="0" err="1"/>
              <a:t>g</a:t>
            </a:r>
            <a:r>
              <a:rPr lang="en-US" sz="3200" baseline="-25000" dirty="0" err="1"/>
              <a:t>n</a:t>
            </a:r>
            <a:r>
              <a:rPr lang="en-US" sz="3200" dirty="0"/>
              <a:t> = 5</a:t>
            </a:r>
            <a:r>
              <a:rPr lang="en-US" sz="3200" baseline="30000" dirty="0"/>
              <a:t>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(</a:t>
            </a:r>
            <a:r>
              <a:rPr lang="en-US" sz="3200" dirty="0" err="1"/>
              <a:t>i</a:t>
            </a:r>
            <a:r>
              <a:rPr lang="en-US" sz="3200" dirty="0"/>
              <a:t>) Basis </a:t>
            </a:r>
            <a:r>
              <a:rPr lang="en-US" sz="3200" dirty="0" err="1"/>
              <a:t>induksi</a:t>
            </a:r>
            <a:endParaRPr lang="en-US" sz="3200" dirty="0"/>
          </a:p>
          <a:p>
            <a:pPr marL="0" indent="0">
              <a:buNone/>
            </a:pP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kasus</a:t>
            </a:r>
            <a:r>
              <a:rPr lang="en-US" sz="3200" dirty="0"/>
              <a:t> basis n = 0, </a:t>
            </a:r>
            <a:r>
              <a:rPr lang="en-US" sz="3200" dirty="0" err="1"/>
              <a:t>kita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peroleh</a:t>
            </a:r>
            <a:r>
              <a:rPr lang="en-US" sz="3200" dirty="0"/>
              <a:t> f</a:t>
            </a:r>
            <a:r>
              <a:rPr lang="en-US" sz="3200" baseline="-25000" dirty="0"/>
              <a:t>0</a:t>
            </a:r>
            <a:r>
              <a:rPr lang="en-US" sz="3200" dirty="0"/>
              <a:t> = 1 dan g</a:t>
            </a:r>
            <a:r>
              <a:rPr lang="en-US" sz="3200" baseline="-25000" dirty="0"/>
              <a:t>0</a:t>
            </a:r>
            <a:r>
              <a:rPr lang="en-US" sz="3200" dirty="0"/>
              <a:t> = 50 = 1. Karena f</a:t>
            </a:r>
            <a:r>
              <a:rPr lang="en-US" sz="3200" baseline="-25000" dirty="0"/>
              <a:t>0</a:t>
            </a:r>
            <a:r>
              <a:rPr lang="en-US" sz="3200" dirty="0"/>
              <a:t> = g</a:t>
            </a:r>
            <a:r>
              <a:rPr lang="en-US" sz="3200" baseline="-25000" dirty="0"/>
              <a:t>0 </a:t>
            </a:r>
            <a:r>
              <a:rPr lang="en-US" sz="3200" dirty="0"/>
              <a:t>, </a:t>
            </a:r>
            <a:r>
              <a:rPr lang="en-US" sz="3200" dirty="0" err="1"/>
              <a:t>maka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dikatakan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pernyataan</a:t>
            </a:r>
            <a:r>
              <a:rPr lang="en-US" sz="3200" dirty="0"/>
              <a:t> </a:t>
            </a:r>
            <a:r>
              <a:rPr lang="en-US" sz="3200" dirty="0" err="1"/>
              <a:t>berlaku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n = 0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(ii) Langkah </a:t>
            </a:r>
            <a:r>
              <a:rPr lang="en-US" sz="3200" dirty="0" err="1"/>
              <a:t>induksi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   </a:t>
            </a:r>
            <a:r>
              <a:rPr lang="en-US" sz="3200" dirty="0" err="1"/>
              <a:t>Asumsikan</a:t>
            </a:r>
            <a:r>
              <a:rPr lang="en-US" sz="3200" dirty="0"/>
              <a:t> p(n) </a:t>
            </a:r>
            <a:r>
              <a:rPr lang="en-US" sz="3200" dirty="0" err="1"/>
              <a:t>benar</a:t>
            </a:r>
            <a:r>
              <a:rPr lang="en-US" sz="3200" dirty="0"/>
              <a:t>, </a:t>
            </a:r>
            <a:r>
              <a:rPr lang="en-US" sz="3200" dirty="0" err="1"/>
              <a:t>yaitu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bilangan</a:t>
            </a:r>
            <a:r>
              <a:rPr lang="en-US" sz="3200" dirty="0"/>
              <a:t> </a:t>
            </a:r>
            <a:r>
              <a:rPr lang="en-US" sz="3200" dirty="0" err="1"/>
              <a:t>bulat</a:t>
            </a:r>
            <a:r>
              <a:rPr lang="en-US" sz="3200" dirty="0"/>
              <a:t>  n ≥ 0 </a:t>
            </a:r>
            <a:r>
              <a:rPr lang="en-US" sz="3200" dirty="0" err="1"/>
              <a:t>dengan</a:t>
            </a:r>
            <a:r>
              <a:rPr lang="en-US" sz="3200" dirty="0"/>
              <a:t>  </a:t>
            </a:r>
            <a:r>
              <a:rPr lang="en-US" sz="3200" dirty="0" err="1"/>
              <a:t>f</a:t>
            </a:r>
            <a:r>
              <a:rPr lang="en-US" sz="3200" baseline="-25000" dirty="0" err="1"/>
              <a:t>n</a:t>
            </a:r>
            <a:r>
              <a:rPr lang="en-US" sz="3200" dirty="0"/>
              <a:t> = 5f</a:t>
            </a:r>
            <a:r>
              <a:rPr lang="en-US" sz="3200" baseline="-25000" dirty="0"/>
              <a:t>n−1</a:t>
            </a:r>
            <a:r>
              <a:rPr lang="en-US" sz="3200" dirty="0"/>
              <a:t>;  f</a:t>
            </a:r>
            <a:r>
              <a:rPr lang="en-US" sz="3200" baseline="-25000" dirty="0"/>
              <a:t>0</a:t>
            </a:r>
            <a:r>
              <a:rPr lang="en-US" sz="3200" dirty="0"/>
              <a:t> = 1 dan </a:t>
            </a:r>
            <a:r>
              <a:rPr lang="en-US" sz="3200" dirty="0" err="1"/>
              <a:t>g</a:t>
            </a:r>
            <a:r>
              <a:rPr lang="en-US" sz="3200" baseline="-25000" dirty="0" err="1"/>
              <a:t>n</a:t>
            </a:r>
            <a:r>
              <a:rPr lang="en-US" sz="3200" dirty="0"/>
              <a:t> = 5</a:t>
            </a:r>
            <a:r>
              <a:rPr lang="en-US" sz="3200" baseline="30000" dirty="0"/>
              <a:t>n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  </a:t>
            </a:r>
            <a:r>
              <a:rPr lang="en-US" sz="3200" dirty="0" err="1"/>
              <a:t>maka</a:t>
            </a:r>
            <a:r>
              <a:rPr lang="en-US" sz="3200" dirty="0"/>
              <a:t>   </a:t>
            </a:r>
            <a:r>
              <a:rPr lang="en-US" sz="3200" dirty="0" err="1"/>
              <a:t>f</a:t>
            </a:r>
            <a:r>
              <a:rPr lang="en-US" sz="3200" baseline="-25000" dirty="0" err="1"/>
              <a:t>n</a:t>
            </a:r>
            <a:r>
              <a:rPr lang="en-US" sz="3200" dirty="0"/>
              <a:t> = </a:t>
            </a:r>
            <a:r>
              <a:rPr lang="en-US" sz="3200" dirty="0" err="1"/>
              <a:t>g</a:t>
            </a:r>
            <a:r>
              <a:rPr lang="en-US" sz="3200" baseline="-25000" dirty="0" err="1"/>
              <a:t>n</a:t>
            </a:r>
            <a:r>
              <a:rPr lang="en-US" sz="3200" baseline="-25000" dirty="0"/>
              <a:t> </a:t>
            </a:r>
            <a:r>
              <a:rPr lang="en-US" sz="3200" dirty="0"/>
              <a:t> = 5</a:t>
            </a:r>
            <a:r>
              <a:rPr lang="en-US" sz="3200" baseline="30000" dirty="0"/>
              <a:t>n</a:t>
            </a:r>
          </a:p>
          <a:p>
            <a:pPr marL="0" indent="0">
              <a:buNone/>
            </a:pPr>
            <a:r>
              <a:rPr lang="en-US" sz="3200" dirty="0"/>
              <a:t>  Akan </a:t>
            </a:r>
            <a:r>
              <a:rPr lang="en-US" sz="3200" dirty="0" err="1"/>
              <a:t>dibuktikan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p(n+1) juga </a:t>
            </a:r>
            <a:r>
              <a:rPr lang="en-US" sz="3200" dirty="0" err="1"/>
              <a:t>benar</a:t>
            </a:r>
            <a:r>
              <a:rPr lang="en-US" sz="3200" dirty="0"/>
              <a:t>, </a:t>
            </a:r>
            <a:r>
              <a:rPr lang="en-US" sz="3200" dirty="0" err="1"/>
              <a:t>yaitu</a:t>
            </a:r>
            <a:r>
              <a:rPr lang="en-US" sz="3200" dirty="0"/>
              <a:t>  f</a:t>
            </a:r>
            <a:r>
              <a:rPr lang="en-US" sz="3200" baseline="-25000" dirty="0"/>
              <a:t>n+1</a:t>
            </a:r>
            <a:r>
              <a:rPr lang="en-US" sz="3200" dirty="0"/>
              <a:t> = g</a:t>
            </a:r>
            <a:r>
              <a:rPr lang="en-US" sz="3200" baseline="-25000" dirty="0"/>
              <a:t>n+1 </a:t>
            </a:r>
            <a:r>
              <a:rPr lang="en-US" sz="3200" dirty="0"/>
              <a:t>= 5</a:t>
            </a:r>
            <a:r>
              <a:rPr lang="en-US" sz="3200" baseline="30000" dirty="0"/>
              <a:t>n+1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         f</a:t>
            </a:r>
            <a:r>
              <a:rPr lang="en-US" sz="3200" baseline="-25000" dirty="0"/>
              <a:t>n+1 </a:t>
            </a:r>
            <a:r>
              <a:rPr lang="en-US" sz="3200" dirty="0"/>
              <a:t>= 5f</a:t>
            </a:r>
            <a:r>
              <a:rPr lang="en-US" sz="3200" baseline="-25000" dirty="0"/>
              <a:t>(n+1) – 1  </a:t>
            </a:r>
            <a:r>
              <a:rPr lang="en-US" sz="3200" dirty="0"/>
              <a:t>    dan    g</a:t>
            </a:r>
            <a:r>
              <a:rPr lang="en-US" sz="3200" baseline="30000" dirty="0"/>
              <a:t>n+1 </a:t>
            </a:r>
            <a:r>
              <a:rPr lang="en-US" sz="3200" dirty="0"/>
              <a:t>= 5</a:t>
            </a:r>
            <a:r>
              <a:rPr lang="en-US" sz="3200" baseline="30000" dirty="0"/>
              <a:t>n+1</a:t>
            </a:r>
          </a:p>
          <a:p>
            <a:pPr marL="0" indent="0">
              <a:buNone/>
            </a:pPr>
            <a:r>
              <a:rPr lang="en-US" sz="3200" dirty="0"/>
              <a:t>               =  5f</a:t>
            </a:r>
            <a:r>
              <a:rPr lang="en-US" sz="3200" baseline="-25000" dirty="0"/>
              <a:t>n</a:t>
            </a:r>
          </a:p>
          <a:p>
            <a:pPr marL="0" indent="0">
              <a:buNone/>
            </a:pPr>
            <a:r>
              <a:rPr lang="en-US" sz="3200" dirty="0"/>
              <a:t>               =  5(5</a:t>
            </a:r>
            <a:r>
              <a:rPr lang="en-US" sz="3200" baseline="30000" dirty="0"/>
              <a:t>n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3200" dirty="0"/>
              <a:t>                = 5</a:t>
            </a:r>
            <a:r>
              <a:rPr lang="en-US" sz="3200" baseline="30000" dirty="0"/>
              <a:t>n+1   </a:t>
            </a:r>
            <a:r>
              <a:rPr lang="en-US" sz="3200" dirty="0"/>
              <a:t>= 	 g</a:t>
            </a:r>
            <a:r>
              <a:rPr lang="en-US" sz="3200" baseline="30000" dirty="0"/>
              <a:t>n+1 </a:t>
            </a:r>
            <a:r>
              <a:rPr lang="en-US" sz="3200" dirty="0"/>
              <a:t>	</a:t>
            </a:r>
          </a:p>
          <a:p>
            <a:pPr marL="0" indent="0">
              <a:buNone/>
            </a:pPr>
            <a:r>
              <a:rPr lang="en-US" sz="3200" dirty="0"/>
              <a:t>Karena pada </a:t>
            </a:r>
            <a:r>
              <a:rPr lang="en-US" sz="3200" dirty="0" err="1"/>
              <a:t>langkah</a:t>
            </a:r>
            <a:r>
              <a:rPr lang="en-US" sz="3200" dirty="0"/>
              <a:t> basis dan </a:t>
            </a:r>
            <a:r>
              <a:rPr lang="en-US" sz="3200" dirty="0" err="1"/>
              <a:t>langkah</a:t>
            </a:r>
            <a:r>
              <a:rPr lang="en-US" sz="3200" dirty="0"/>
              <a:t> </a:t>
            </a:r>
            <a:r>
              <a:rPr lang="en-US" sz="3200" dirty="0" err="1"/>
              <a:t>induksi</a:t>
            </a:r>
            <a:r>
              <a:rPr lang="en-US" sz="3200" dirty="0"/>
              <a:t> </a:t>
            </a:r>
            <a:r>
              <a:rPr lang="en-US" sz="3200" dirty="0" err="1"/>
              <a:t>pernyataan</a:t>
            </a:r>
            <a:r>
              <a:rPr lang="en-US" sz="3200" dirty="0"/>
              <a:t> </a:t>
            </a:r>
            <a:r>
              <a:rPr lang="en-US" sz="3200" dirty="0" err="1"/>
              <a:t>terbukti</a:t>
            </a:r>
            <a:r>
              <a:rPr lang="en-US" sz="3200" dirty="0"/>
              <a:t> </a:t>
            </a:r>
            <a:r>
              <a:rPr lang="en-US" sz="3200" dirty="0" err="1"/>
              <a:t>benar</a:t>
            </a:r>
            <a:r>
              <a:rPr lang="en-US" sz="3200" dirty="0"/>
              <a:t>, </a:t>
            </a:r>
            <a:r>
              <a:rPr lang="en-US" sz="3200" dirty="0" err="1"/>
              <a:t>maka</a:t>
            </a:r>
            <a:r>
              <a:rPr lang="en-US" sz="3200" dirty="0"/>
              <a:t> </a:t>
            </a:r>
            <a:r>
              <a:rPr lang="en-US" sz="3200" dirty="0" err="1"/>
              <a:t>pernyataan</a:t>
            </a:r>
            <a:r>
              <a:rPr lang="en-US" sz="3200" dirty="0"/>
              <a:t>  “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bilangan</a:t>
            </a:r>
            <a:r>
              <a:rPr lang="en-US" sz="3200" dirty="0"/>
              <a:t> </a:t>
            </a:r>
            <a:r>
              <a:rPr lang="en-US" sz="3200" dirty="0" err="1"/>
              <a:t>bulat</a:t>
            </a:r>
            <a:r>
              <a:rPr lang="en-US" sz="3200" dirty="0"/>
              <a:t>  n ≥ 0 </a:t>
            </a:r>
            <a:r>
              <a:rPr lang="en-US" sz="3200" dirty="0" err="1"/>
              <a:t>dengan</a:t>
            </a:r>
            <a:r>
              <a:rPr lang="en-US" sz="3200" dirty="0"/>
              <a:t>  </a:t>
            </a:r>
            <a:r>
              <a:rPr lang="en-US" sz="3200" dirty="0" err="1"/>
              <a:t>f</a:t>
            </a:r>
            <a:r>
              <a:rPr lang="en-US" sz="3200" baseline="-25000" dirty="0" err="1"/>
              <a:t>n</a:t>
            </a:r>
            <a:r>
              <a:rPr lang="en-US" sz="3200" dirty="0"/>
              <a:t> = 5f</a:t>
            </a:r>
            <a:r>
              <a:rPr lang="en-US" sz="3200" baseline="-25000" dirty="0"/>
              <a:t>n−1</a:t>
            </a:r>
            <a:r>
              <a:rPr lang="en-US" sz="3200" dirty="0"/>
              <a:t>;  f</a:t>
            </a:r>
            <a:r>
              <a:rPr lang="en-US" sz="3200" baseline="-25000" dirty="0"/>
              <a:t>0</a:t>
            </a:r>
            <a:r>
              <a:rPr lang="en-US" sz="3200" dirty="0"/>
              <a:t> = 1 dan </a:t>
            </a:r>
            <a:r>
              <a:rPr lang="en-US" sz="3200" dirty="0" err="1"/>
              <a:t>g</a:t>
            </a:r>
            <a:r>
              <a:rPr lang="en-US" sz="3200" baseline="-25000" dirty="0" err="1"/>
              <a:t>n</a:t>
            </a:r>
            <a:r>
              <a:rPr lang="en-US" sz="3200" dirty="0"/>
              <a:t> = 5</a:t>
            </a:r>
            <a:r>
              <a:rPr lang="en-US" sz="3200" baseline="30000" dirty="0"/>
              <a:t>n </a:t>
            </a:r>
            <a:r>
              <a:rPr lang="en-US" sz="3200" dirty="0"/>
              <a:t>  </a:t>
            </a:r>
            <a:r>
              <a:rPr lang="en-US" sz="3200" dirty="0" err="1"/>
              <a:t>maka</a:t>
            </a:r>
            <a:r>
              <a:rPr lang="en-US" sz="3200" dirty="0"/>
              <a:t>   </a:t>
            </a:r>
            <a:r>
              <a:rPr lang="en-US" sz="3200" dirty="0" err="1"/>
              <a:t>f</a:t>
            </a:r>
            <a:r>
              <a:rPr lang="en-US" sz="3200" baseline="-25000" dirty="0" err="1"/>
              <a:t>n</a:t>
            </a:r>
            <a:r>
              <a:rPr lang="en-US" sz="3200" dirty="0"/>
              <a:t> = </a:t>
            </a:r>
            <a:r>
              <a:rPr lang="en-US" sz="3200" dirty="0" err="1"/>
              <a:t>g</a:t>
            </a:r>
            <a:r>
              <a:rPr lang="en-US" sz="3200" baseline="-25000" dirty="0" err="1"/>
              <a:t>n</a:t>
            </a:r>
            <a:r>
              <a:rPr lang="en-US" sz="3200" baseline="-25000" dirty="0"/>
              <a:t> </a:t>
            </a:r>
            <a:r>
              <a:rPr lang="en-US" sz="3200" dirty="0"/>
              <a:t> = 5</a:t>
            </a:r>
            <a:r>
              <a:rPr lang="en-US" sz="3200" baseline="30000" dirty="0"/>
              <a:t>n  </a:t>
            </a:r>
            <a:r>
              <a:rPr lang="en-US" sz="3200" dirty="0"/>
              <a:t>“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benar</a:t>
            </a:r>
            <a:r>
              <a:rPr lang="en-US" sz="3200" dirty="0"/>
              <a:t>.</a:t>
            </a: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20699-0B56-2D16-A9A8-C082ABBDB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FCE39-5CAF-4D2F-B1A2-A3D173DA69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38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1728</Words>
  <Application>Microsoft Office PowerPoint</Application>
  <PresentationFormat>Widescreen</PresentationFormat>
  <Paragraphs>130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Gungsuh</vt:lpstr>
      <vt:lpstr>Aptos</vt:lpstr>
      <vt:lpstr>Arial</vt:lpstr>
      <vt:lpstr>Arial Unicode MS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Equation</vt:lpstr>
      <vt:lpstr>Induksi Matematika </vt:lpstr>
      <vt:lpstr>Aplikasi Induksi Matematik untuk membuktikan kebenaran program</vt:lpstr>
      <vt:lpstr>PowerPoint Presentation</vt:lpstr>
      <vt:lpstr>PowerPoint Presentation</vt:lpstr>
      <vt:lpstr>PowerPoint Presentation</vt:lpstr>
      <vt:lpstr>Latihan 9</vt:lpstr>
      <vt:lpstr>PowerPoint Presentation</vt:lpstr>
      <vt:lpstr>Latihan 1 (Kuis 2020)</vt:lpstr>
      <vt:lpstr>PowerPoint Presentation</vt:lpstr>
      <vt:lpstr>Latihan 2 (Kuis 2021)</vt:lpstr>
      <vt:lpstr>PowerPoint Presentation</vt:lpstr>
      <vt:lpstr>Latihan 3 (Kuis 2022)</vt:lpstr>
      <vt:lpstr>PowerPoint Presentation</vt:lpstr>
      <vt:lpstr>Latihan mandiri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23</cp:revision>
  <dcterms:created xsi:type="dcterms:W3CDTF">2020-07-25T06:49:53Z</dcterms:created>
  <dcterms:modified xsi:type="dcterms:W3CDTF">2026-03-01T09:56:37Z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2024-09-26T07:18:50Z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13ce62fc-6827-46d4-a579-65c9eb8a0bf1</vt:lpwstr>
  </property>
  <property fmtid="{D5CDD505-2E9C-101B-9397-08002B2CF9AE}" pid="8" name="MSIP_Label_38b525e5-f3da-4501-8f1e-526b6769fc56_ContentBits">
    <vt:lpwstr>0</vt:lpwstr>
  </property>
</Properties>
</file>