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333" r:id="rId2"/>
    <p:sldId id="324" r:id="rId3"/>
    <p:sldId id="325" r:id="rId4"/>
    <p:sldId id="327" r:id="rId5"/>
    <p:sldId id="328" r:id="rId6"/>
    <p:sldId id="329" r:id="rId7"/>
    <p:sldId id="330" r:id="rId8"/>
    <p:sldId id="331" r:id="rId9"/>
    <p:sldId id="336" r:id="rId10"/>
    <p:sldId id="338" r:id="rId11"/>
    <p:sldId id="373" r:id="rId12"/>
    <p:sldId id="374" r:id="rId13"/>
    <p:sldId id="339" r:id="rId14"/>
    <p:sldId id="340" r:id="rId15"/>
    <p:sldId id="342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358" r:id="rId31"/>
    <p:sldId id="359" r:id="rId32"/>
    <p:sldId id="360" r:id="rId33"/>
    <p:sldId id="362" r:id="rId34"/>
    <p:sldId id="375" r:id="rId35"/>
    <p:sldId id="376" r:id="rId36"/>
    <p:sldId id="377" r:id="rId37"/>
    <p:sldId id="378" r:id="rId38"/>
    <p:sldId id="379" r:id="rId39"/>
    <p:sldId id="380" r:id="rId40"/>
    <p:sldId id="363" r:id="rId41"/>
    <p:sldId id="364" r:id="rId42"/>
    <p:sldId id="365" r:id="rId43"/>
    <p:sldId id="366" r:id="rId44"/>
    <p:sldId id="368" r:id="rId45"/>
    <p:sldId id="369" r:id="rId46"/>
    <p:sldId id="370" r:id="rId47"/>
    <p:sldId id="371" r:id="rId48"/>
    <p:sldId id="367" r:id="rId49"/>
    <p:sldId id="372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1" autoAdjust="0"/>
    <p:restoredTop sz="94660"/>
  </p:normalViewPr>
  <p:slideViewPr>
    <p:cSldViewPr snapToGrid="0">
      <p:cViewPr varScale="1">
        <p:scale>
          <a:sx n="66" d="100"/>
          <a:sy n="66" d="100"/>
        </p:scale>
        <p:origin x="8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3D461-3A27-49E7-82D9-D13BFC651E3B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755DA-F867-4B48-950B-9CA5498E0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0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9A416-24F7-4430-8B64-26DEE584D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BE577-20F1-4E99-ADCC-BAB0C7BD2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D2FDA-0643-4D81-8660-8289A76D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2B03-FD13-47C4-AF90-F538E4C900C0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2D8E2-FBC9-43B9-B2F9-6795BB56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2A92C-A97D-49A2-8584-3184FAC08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6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C137C-51DA-4E1C-93C3-F2051692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765BC4-D936-4147-A540-78F91DBEC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BCD75-44D1-4F2B-8358-B88B7FE6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25575-F9A8-4D72-AAC1-42884E06C957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FE7E0-A4A7-440C-BF73-19E5156C3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B7920-23F3-489D-9A2E-389A8B7B9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5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C082CA-4E06-4C72-BF02-22D3DAB81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2E509-CCE6-4D3B-9175-A81254056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04965-C0A8-4514-B018-68DEF4EE5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5BEA6-2373-4678-84E8-EDBEB90AE3A3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B1ED4-297F-413E-BDAD-FE79DB54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F019-25DD-4B4D-9E70-CF4BA4EB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2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E5B4D-FC25-4C81-A64F-D2C8CA0DB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EA279-7274-46AD-81DF-56CB66C4B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CB619-1C06-4983-A163-DB6C7FF41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A131-80B3-433D-B343-53C394A5A1CD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07514-655C-4F55-A5EF-8D9F4183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56996-15D9-43C2-926A-297DD7F2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6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5C79-0994-47B7-9E2C-3E802A142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2C7A0-F1B4-4A95-8A42-2200A3D1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60532-3C1B-43DD-A093-436561ECB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3DEA-339D-4390-8033-36BF423FF1EF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E1247-5C66-4117-83A7-6D7AB613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FFC82-5ECF-41E6-B5A6-E69DD6B8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1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2A215-6FBB-4C6E-9154-CAA48C67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BD321-506F-4EA8-98B9-EF15ED801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AAC05-D030-40A9-ABF4-85763EFFA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2E791-9569-4C7D-9F56-2DFD3E23C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7A44-7FFC-4D87-84BD-783C5403D593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7CA1A9-9EEC-46B8-877E-504C949F2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7152E-7E80-4530-8702-10ADE6D3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C5A9F-8E4B-4879-A987-DA3EBA04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BD6E8-94BA-4C43-AB83-00287043F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537D6-3B1B-4676-BDA4-29228D51D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ABCA4F-3924-482E-B2E4-C400C7077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713E71-6B68-4863-8E2D-FC34BA04A7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5D78DB-981E-4898-9AA2-AAB33861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1BFB-C132-4AA2-925B-542B5CB8E3A3}" type="datetime1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77D6A6-624B-46B2-8989-0426DB372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1C5AB-C6AE-4539-9E07-FBE2BC66F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3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9634-B72E-4E01-8AEF-334224D26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B40CF9-1E3E-4350-BA8B-1B1FFC88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C694-009B-4759-83B0-644BDCCB2506}" type="datetime1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A4C07-531C-406C-AE75-789A96B70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7401E-BA0D-4014-B0B3-94634F5E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3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81BEC8-099C-4824-AB90-10777A0FC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1F7CC-B9C3-4C6C-8936-FD801E8A403D}" type="datetime1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5BBD53-2C62-4C38-BF0F-E45F5D7C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A6BC1-8174-4D88-B20A-537616B1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8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A71B-2EEE-46A9-94C5-DD56B6320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7022D-BA3C-4696-A468-E366F2594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98ED0-9EE2-43E0-B7F4-7D2E57AB3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8FCD5-5105-4359-B0ED-44533D80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86B7A-F70B-4380-BC34-86E3DED3B9FF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A272E-1941-484E-AE0E-B74A4A34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54C19-3B90-4360-ADBD-DAFCD5BA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3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F39B3-8089-44B5-8271-4F07FAAB3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4B39D5-E1C0-406C-9777-0DF0CC614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473BEF-6789-4175-A7D6-0D26B0135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619C8-F241-4295-853B-B1B1093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05E87-DF32-403C-90EA-ABF2F84625EB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0B34C-4997-4A40-B6D0-A0D10864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0E425-EF47-497E-8185-D63B936D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9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78FB8-08CD-42EF-9B4F-D651D2FC3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1B07F-A0DE-48E0-A5AC-4E91C1F40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BE869-0D0F-4FD6-815C-1BF15E9E7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268DC-2089-41D8-B2FC-DD359467ED87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DC9D9-7398-4D31-ACA5-926C47AC4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9AF77-6D5F-4DD9-860B-C145B7E0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6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9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9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170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4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5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6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7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3">
            <a:extLst>
              <a:ext uri="{FF2B5EF4-FFF2-40B4-BE49-F238E27FC236}">
                <a16:creationId xmlns:a16="http://schemas.microsoft.com/office/drawing/2014/main" id="{306CFA5F-6208-4799-AF50-77DBC7FC0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0110FA2B-3E16-47D3-BFCF-329574D53145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0B89974F-B56F-4446-A14B-1D5BB90E6C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3600" y="1524001"/>
            <a:ext cx="7772400" cy="8747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 err="1"/>
              <a:t>Relasi</a:t>
            </a:r>
            <a:r>
              <a:rPr lang="en-US" altLang="en-US" b="1" dirty="0"/>
              <a:t> dan </a:t>
            </a:r>
            <a:r>
              <a:rPr lang="en-US" altLang="en-US" b="1" dirty="0" err="1"/>
              <a:t>Fungsi</a:t>
            </a:r>
            <a:br>
              <a:rPr lang="en-US" altLang="en-US" b="1" dirty="0"/>
            </a:br>
            <a:r>
              <a:rPr lang="en-US" altLang="en-US" sz="4000" b="1" dirty="0"/>
              <a:t>Bagian 3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AF40A9CD-67FB-4B37-AB53-91DB29F842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43200" y="2819400"/>
            <a:ext cx="6400800" cy="1371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/>
              <a:t>IF1220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Diskrit</a:t>
            </a:r>
            <a:endParaRPr lang="en-US" altLang="en-US" dirty="0"/>
          </a:p>
        </p:txBody>
      </p:sp>
      <p:sp>
        <p:nvSpPr>
          <p:cNvPr id="5126" name="TextBox 5">
            <a:extLst>
              <a:ext uri="{FF2B5EF4-FFF2-40B4-BE49-F238E27FC236}">
                <a16:creationId xmlns:a16="http://schemas.microsoft.com/office/drawing/2014/main" id="{F39F7226-FD83-4BBC-B619-087A638B3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4114801"/>
            <a:ext cx="269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Oleh: Rinaldi Munir</a:t>
            </a:r>
          </a:p>
        </p:txBody>
      </p:sp>
      <p:sp>
        <p:nvSpPr>
          <p:cNvPr id="5127" name="Rectangle 4">
            <a:extLst>
              <a:ext uri="{FF2B5EF4-FFF2-40B4-BE49-F238E27FC236}">
                <a16:creationId xmlns:a16="http://schemas.microsoft.com/office/drawing/2014/main" id="{36727E5C-03DA-4FA7-ACBF-675237FFA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7620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Program Studi Teknik Informatika</a:t>
            </a:r>
          </a:p>
          <a:p>
            <a:pPr algn="ctr" eaLnBrk="1" hangingPunct="1"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STEI - ITB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C3411A-9E3C-7311-7574-2F51AB85E494}"/>
              </a:ext>
            </a:extLst>
          </p:cNvPr>
          <p:cNvSpPr txBox="1"/>
          <p:nvPr/>
        </p:nvSpPr>
        <p:spPr>
          <a:xfrm>
            <a:off x="6983558" y="1875494"/>
            <a:ext cx="24652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</a:rPr>
              <a:t>(Update 2026)</a:t>
            </a:r>
            <a:endParaRPr lang="en-US" sz="2800" dirty="0"/>
          </a:p>
        </p:txBody>
      </p:sp>
      <p:pic>
        <p:nvPicPr>
          <p:cNvPr id="2" name="Picture 2" descr="Discovery Projects 4: Relations and Functions">
            <a:extLst>
              <a:ext uri="{FF2B5EF4-FFF2-40B4-BE49-F238E27FC236}">
                <a16:creationId xmlns:a16="http://schemas.microsoft.com/office/drawing/2014/main" id="{79B97B75-01EA-49B5-7ED8-77A6E1B22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309" y="2768940"/>
            <a:ext cx="3955382" cy="147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Slide Number Placeholder 5">
            <a:extLst>
              <a:ext uri="{FF2B5EF4-FFF2-40B4-BE49-F238E27FC236}">
                <a16:creationId xmlns:a16="http://schemas.microsoft.com/office/drawing/2014/main" id="{A39055C8-C61F-4120-B09A-C980EE82B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3685894-DA93-4C03-898E-1D2032941854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10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id="{B42F4497-5850-4246-8489-54C94DE2A8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381000"/>
            <a:ext cx="10515600" cy="60960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51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A =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mahasiswa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dan 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mahasiswa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dirinya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sendiri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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pasti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 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pastilah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seangkatan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demikian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kesetaraan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mahasiswa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R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setara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lain (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Angkatan)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0801B-F9F3-3BF5-6B43-973EDF30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5714"/>
            <a:ext cx="10515600" cy="545124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Contoh-contoh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err="1"/>
              <a:t>Relasi</a:t>
            </a:r>
            <a:r>
              <a:rPr lang="en-US" sz="2600" dirty="0"/>
              <a:t> R = { (1, 1), (1, 3), (3, 1), (3, 3) pada A = {1, 3}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dirty="0" err="1"/>
              <a:t>kesetaraan</a:t>
            </a:r>
            <a:r>
              <a:rPr lang="en-US" sz="2600" dirty="0"/>
              <a:t> </a:t>
            </a:r>
            <a:r>
              <a:rPr lang="en-US" sz="2600" dirty="0" err="1"/>
              <a:t>karena</a:t>
            </a:r>
            <a:r>
              <a:rPr lang="en-US" sz="2600" dirty="0"/>
              <a:t> R </a:t>
            </a:r>
            <a:r>
              <a:rPr lang="en-US" sz="2600" dirty="0" err="1"/>
              <a:t>refleksif</a:t>
            </a:r>
            <a:r>
              <a:rPr lang="en-US" sz="2600" dirty="0"/>
              <a:t>, </a:t>
            </a:r>
            <a:r>
              <a:rPr lang="en-US" sz="2600" dirty="0" err="1"/>
              <a:t>setangkup</a:t>
            </a:r>
            <a:r>
              <a:rPr lang="en-US" sz="2600" dirty="0"/>
              <a:t>, dan </a:t>
            </a:r>
            <a:r>
              <a:rPr lang="en-US" sz="2600" dirty="0" err="1"/>
              <a:t>menghantar</a:t>
            </a:r>
            <a:r>
              <a:rPr lang="en-US" sz="2600" dirty="0"/>
              <a:t>. </a:t>
            </a:r>
            <a:r>
              <a:rPr lang="en-US" sz="2600" dirty="0" err="1"/>
              <a:t>Periksa</a:t>
            </a:r>
            <a:r>
              <a:rPr lang="en-US" sz="2600" dirty="0"/>
              <a:t>!</a:t>
            </a:r>
          </a:p>
          <a:p>
            <a:pPr marL="0" indent="0">
              <a:buNone/>
            </a:pPr>
            <a:endParaRPr lang="en-US" sz="26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600" dirty="0" err="1"/>
              <a:t>Misalkan</a:t>
            </a:r>
            <a:r>
              <a:rPr lang="en-US" sz="2600" dirty="0"/>
              <a:t> L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himpunan</a:t>
            </a:r>
            <a:r>
              <a:rPr lang="en-US" sz="2600" dirty="0"/>
              <a:t> garis-garis pada </a:t>
            </a:r>
            <a:r>
              <a:rPr lang="en-US" sz="2600" dirty="0" err="1"/>
              <a:t>bidang</a:t>
            </a:r>
            <a:r>
              <a:rPr lang="en-US" sz="2600" dirty="0"/>
              <a:t> Euclidean dan R </a:t>
            </a:r>
            <a:r>
              <a:rPr lang="en-US" sz="2600" dirty="0" err="1"/>
              <a:t>relasi</a:t>
            </a:r>
            <a:r>
              <a:rPr lang="en-US" sz="2600" dirty="0"/>
              <a:t> pada L. </a:t>
            </a:r>
            <a:r>
              <a:rPr lang="en-US" sz="2600" dirty="0" err="1"/>
              <a:t>Misalkan</a:t>
            </a:r>
            <a:r>
              <a:rPr lang="en-US" sz="2600" dirty="0"/>
              <a:t> (a, b) </a:t>
            </a:r>
            <a:r>
              <a:rPr lang="en-US" sz="2600" dirty="0">
                <a:sym typeface="Symbol" panose="05050102010706020507" pitchFamily="18" charset="2"/>
              </a:rPr>
              <a:t> </a:t>
            </a:r>
            <a:r>
              <a:rPr lang="en-US" sz="2600" dirty="0"/>
              <a:t>R </a:t>
            </a:r>
            <a:r>
              <a:rPr lang="en-US" sz="2600" dirty="0" err="1"/>
              <a:t>jika</a:t>
            </a:r>
            <a:r>
              <a:rPr lang="en-US" sz="2600" dirty="0"/>
              <a:t> “garis a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garis b”. R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dirty="0" err="1"/>
              <a:t>kesetaraan</a:t>
            </a:r>
            <a:r>
              <a:rPr lang="en-US" sz="2600" dirty="0"/>
              <a:t> </a:t>
            </a:r>
            <a:r>
              <a:rPr lang="en-US" sz="2600" dirty="0" err="1"/>
              <a:t>karena</a:t>
            </a:r>
            <a:r>
              <a:rPr lang="en-US" sz="2600" dirty="0"/>
              <a:t> </a:t>
            </a:r>
            <a:r>
              <a:rPr lang="en-US" sz="2600" dirty="0" err="1"/>
              <a:t>refleksif</a:t>
            </a:r>
            <a:r>
              <a:rPr lang="en-US" sz="2600" dirty="0"/>
              <a:t>, </a:t>
            </a:r>
            <a:r>
              <a:rPr lang="en-US" sz="2600" dirty="0" err="1"/>
              <a:t>setangkup</a:t>
            </a:r>
            <a:r>
              <a:rPr lang="en-US" sz="2600" dirty="0"/>
              <a:t>, dan </a:t>
            </a:r>
            <a:r>
              <a:rPr lang="en-US" sz="2600" dirty="0" err="1"/>
              <a:t>menghantar</a:t>
            </a:r>
            <a:r>
              <a:rPr lang="en-US" sz="2600" dirty="0"/>
              <a:t>. R </a:t>
            </a:r>
            <a:r>
              <a:rPr lang="en-US" sz="2600" dirty="0" err="1">
                <a:solidFill>
                  <a:srgbClr val="FF0000"/>
                </a:solidFill>
              </a:rPr>
              <a:t>refleksif</a:t>
            </a:r>
            <a:r>
              <a:rPr lang="en-US" sz="2600" dirty="0"/>
              <a:t> </a:t>
            </a:r>
            <a:r>
              <a:rPr lang="en-US" sz="2600" dirty="0" err="1"/>
              <a:t>karena</a:t>
            </a:r>
            <a:r>
              <a:rPr lang="en-US" sz="2600" dirty="0"/>
              <a:t> </a:t>
            </a:r>
            <a:r>
              <a:rPr lang="en-US" sz="2600" dirty="0" err="1"/>
              <a:t>setiap</a:t>
            </a:r>
            <a:r>
              <a:rPr lang="en-US" sz="2600" dirty="0"/>
              <a:t> garis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dirinya</a:t>
            </a:r>
            <a:r>
              <a:rPr lang="en-US" sz="2600" dirty="0"/>
              <a:t> </a:t>
            </a:r>
            <a:r>
              <a:rPr lang="en-US" sz="2600" dirty="0" err="1"/>
              <a:t>sendiri</a:t>
            </a:r>
            <a:r>
              <a:rPr lang="en-US" sz="2600" dirty="0"/>
              <a:t>. </a:t>
            </a:r>
            <a:r>
              <a:rPr lang="en-US" sz="2600" dirty="0">
                <a:solidFill>
                  <a:srgbClr val="FF0000"/>
                </a:solidFill>
              </a:rPr>
              <a:t>R </a:t>
            </a:r>
            <a:r>
              <a:rPr lang="en-US" sz="2600" dirty="0" err="1">
                <a:solidFill>
                  <a:srgbClr val="FF0000"/>
                </a:solidFill>
              </a:rPr>
              <a:t>setangkup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/>
              <a:t>karena</a:t>
            </a:r>
            <a:r>
              <a:rPr lang="en-US" sz="2600" dirty="0"/>
              <a:t> </a:t>
            </a:r>
            <a:r>
              <a:rPr lang="en-US" sz="2600" dirty="0" err="1"/>
              <a:t>jika</a:t>
            </a:r>
            <a:r>
              <a:rPr lang="en-US" sz="2600" dirty="0"/>
              <a:t> garis a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b, </a:t>
            </a:r>
            <a:r>
              <a:rPr lang="en-US" sz="2600" dirty="0" err="1"/>
              <a:t>maka</a:t>
            </a:r>
            <a:r>
              <a:rPr lang="en-US" sz="2600" dirty="0"/>
              <a:t> b </a:t>
            </a:r>
            <a:r>
              <a:rPr lang="en-US" sz="2600" dirty="0" err="1"/>
              <a:t>pasti</a:t>
            </a:r>
            <a:r>
              <a:rPr lang="en-US" sz="2600" dirty="0"/>
              <a:t>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a. </a:t>
            </a:r>
            <a:r>
              <a:rPr lang="en-US" sz="2600" dirty="0">
                <a:solidFill>
                  <a:srgbClr val="FF0000"/>
                </a:solidFill>
              </a:rPr>
              <a:t>R </a:t>
            </a:r>
            <a:r>
              <a:rPr lang="en-US" sz="2600" dirty="0" err="1">
                <a:solidFill>
                  <a:srgbClr val="FF0000"/>
                </a:solidFill>
              </a:rPr>
              <a:t>menghanta</a:t>
            </a:r>
            <a:r>
              <a:rPr lang="en-US" sz="2600" dirty="0" err="1"/>
              <a:t>r</a:t>
            </a:r>
            <a:r>
              <a:rPr lang="en-US" sz="2600" dirty="0"/>
              <a:t> </a:t>
            </a:r>
            <a:r>
              <a:rPr lang="en-US" sz="2600" dirty="0" err="1"/>
              <a:t>karena</a:t>
            </a:r>
            <a:r>
              <a:rPr lang="en-US" sz="2600" dirty="0"/>
              <a:t> </a:t>
            </a:r>
            <a:r>
              <a:rPr lang="en-US" sz="2600" dirty="0" err="1"/>
              <a:t>jika</a:t>
            </a:r>
            <a:r>
              <a:rPr lang="en-US" sz="2600" dirty="0"/>
              <a:t> a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b dan b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c </a:t>
            </a:r>
            <a:r>
              <a:rPr lang="en-US" sz="2600" dirty="0" err="1"/>
              <a:t>maka</a:t>
            </a:r>
            <a:r>
              <a:rPr lang="en-US" sz="2600" dirty="0"/>
              <a:t> </a:t>
            </a:r>
            <a:r>
              <a:rPr lang="en-US" sz="2600" dirty="0" err="1"/>
              <a:t>pasti</a:t>
            </a:r>
            <a:r>
              <a:rPr lang="en-US" sz="2600" dirty="0"/>
              <a:t> a </a:t>
            </a:r>
            <a:r>
              <a:rPr lang="en-US" sz="2600" dirty="0" err="1"/>
              <a:t>sejajar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875F5-D88E-465F-E838-310F63647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52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1EBF12-6DB4-CD3F-9FB6-EDC0BEA9F1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12800"/>
                <a:ext cx="10515600" cy="53641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Contoh-contoh yang </a:t>
                </a:r>
                <a:r>
                  <a:rPr lang="en-US" dirty="0" err="1"/>
                  <a:t>bukan</a:t>
                </a:r>
                <a:r>
                  <a:rPr lang="en-US" dirty="0"/>
                  <a:t> </a:t>
                </a:r>
                <a:r>
                  <a:rPr lang="en-US" dirty="0" err="1"/>
                  <a:t>relasi</a:t>
                </a:r>
                <a:r>
                  <a:rPr lang="en-US" dirty="0"/>
                  <a:t> </a:t>
                </a:r>
                <a:r>
                  <a:rPr lang="en-US" dirty="0" err="1"/>
                  <a:t>kesetaraan</a:t>
                </a:r>
                <a:r>
                  <a:rPr lang="en-US" dirty="0"/>
                  <a:t>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pada </a:t>
                </a:r>
                <a:r>
                  <a:rPr lang="en-US" sz="2600" dirty="0" err="1"/>
                  <a:t>himpunan</a:t>
                </a:r>
                <a:r>
                  <a:rPr lang="en-US" sz="2600" dirty="0"/>
                  <a:t> garis </a:t>
                </a:r>
                <a:r>
                  <a:rPr lang="en-US" sz="2600" dirty="0" err="1"/>
                  <a:t>dalam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bidang</a:t>
                </a:r>
                <a:r>
                  <a:rPr lang="en-US" sz="2600" dirty="0"/>
                  <a:t> Euclidean </a:t>
                </a:r>
                <a:r>
                  <a:rPr lang="en-US" sz="2600" dirty="0" err="1"/>
                  <a:t>bukan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kesetaraan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karena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refleksif</a:t>
                </a:r>
                <a:r>
                  <a:rPr lang="en-US" sz="2600" dirty="0"/>
                  <a:t> dan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menghantar</a:t>
                </a:r>
                <a:r>
                  <a:rPr lang="en-US" sz="2600" dirty="0"/>
                  <a:t>. </a:t>
                </a: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memang </a:t>
                </a:r>
                <a:r>
                  <a:rPr lang="en-US" sz="2600" dirty="0" err="1"/>
                  <a:t>setangkup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sebab</a:t>
                </a:r>
                <a:r>
                  <a:rPr lang="en-US" sz="2600" dirty="0"/>
                  <a:t> </a:t>
                </a:r>
                <a:r>
                  <a:rPr lang="en-US" sz="2600" dirty="0" err="1"/>
                  <a:t>jika</a:t>
                </a:r>
                <a:r>
                  <a:rPr lang="en-US" sz="2600" dirty="0"/>
                  <a:t> a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b </a:t>
                </a:r>
                <a:r>
                  <a:rPr lang="en-US" sz="2600" dirty="0" err="1"/>
                  <a:t>maka</a:t>
                </a:r>
                <a:r>
                  <a:rPr lang="en-US" sz="2600" dirty="0"/>
                  <a:t> b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a. </a:t>
                </a:r>
                <a:r>
                  <a:rPr lang="en-US" sz="2600" dirty="0" err="1"/>
                  <a:t>Tetap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refleksif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sebab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sebuah</a:t>
                </a:r>
                <a:r>
                  <a:rPr lang="en-US" sz="2600" dirty="0"/>
                  <a:t> garis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tegal</a:t>
                </a:r>
                <a:r>
                  <a:rPr lang="en-US" sz="2600" dirty="0"/>
                  <a:t> </a:t>
                </a:r>
                <a:r>
                  <a:rPr lang="en-US" sz="2600" dirty="0" err="1"/>
                  <a:t>lurus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dengan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dirinya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sendiri</a:t>
                </a:r>
                <a:r>
                  <a:rPr lang="en-US" sz="2600" dirty="0"/>
                  <a:t>. </a:t>
                </a:r>
                <a:r>
                  <a:rPr lang="en-US" sz="2600" dirty="0" err="1"/>
                  <a:t>Begitu</a:t>
                </a:r>
                <a:r>
                  <a:rPr lang="en-US" sz="2600" dirty="0"/>
                  <a:t> juga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menghantar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karena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jika</a:t>
                </a:r>
                <a:r>
                  <a:rPr lang="en-US" sz="2600" dirty="0"/>
                  <a:t> a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b dan b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en-US" sz="2600" dirty="0"/>
                  <a:t> c </a:t>
                </a:r>
                <a:r>
                  <a:rPr lang="en-US" sz="2600" dirty="0" err="1"/>
                  <a:t>maka</a:t>
                </a:r>
                <a:r>
                  <a:rPr lang="en-US" sz="2600" dirty="0"/>
                  <a:t> a </a:t>
                </a:r>
                <a:r>
                  <a:rPr lang="en-US" sz="2600" dirty="0" err="1"/>
                  <a:t>tidak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tegak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lurus</a:t>
                </a:r>
                <a:r>
                  <a:rPr lang="en-US" sz="2600" dirty="0"/>
                  <a:t> </a:t>
                </a:r>
                <a:r>
                  <a:rPr lang="en-US" sz="2600" dirty="0" err="1"/>
                  <a:t>dengan</a:t>
                </a:r>
                <a:r>
                  <a:rPr lang="en-US" sz="2600" dirty="0"/>
                  <a:t> c (a dan c </a:t>
                </a:r>
                <a:r>
                  <a:rPr lang="en-US" sz="2600" dirty="0" err="1"/>
                  <a:t>sejajar</a:t>
                </a:r>
                <a:r>
                  <a:rPr lang="en-US" sz="2600" dirty="0"/>
                  <a:t>).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en-US" sz="2600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600" dirty="0" err="1"/>
                  <a:t>Relasi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 </a:t>
                </a:r>
                <a:r>
                  <a:rPr lang="en-US" sz="2600" dirty="0" err="1">
                    <a:sym typeface="Symbol" panose="05050102010706020507" pitchFamily="18" charset="2"/>
                  </a:rPr>
                  <a:t>bukan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relasi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kesetaraan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karena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tidak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setangkup</a:t>
                </a:r>
                <a:r>
                  <a:rPr lang="en-US" sz="2600" dirty="0">
                    <a:sym typeface="Symbol" panose="05050102010706020507" pitchFamily="18" charset="2"/>
                  </a:rPr>
                  <a:t>, </a:t>
                </a:r>
                <a:r>
                  <a:rPr lang="en-US" sz="2600" dirty="0" err="1">
                    <a:sym typeface="Symbol" panose="05050102010706020507" pitchFamily="18" charset="2"/>
                  </a:rPr>
                  <a:t>yaitu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jika</a:t>
                </a:r>
                <a:r>
                  <a:rPr lang="en-US" sz="2600" dirty="0">
                    <a:sym typeface="Symbol" panose="05050102010706020507" pitchFamily="18" charset="2"/>
                  </a:rPr>
                  <a:t> A  B </a:t>
                </a:r>
                <a:r>
                  <a:rPr lang="en-US" sz="2600" dirty="0" err="1">
                    <a:sym typeface="Symbol" panose="05050102010706020507" pitchFamily="18" charset="2"/>
                  </a:rPr>
                  <a:t>maka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tidak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berarti</a:t>
                </a:r>
                <a:r>
                  <a:rPr lang="en-US" sz="2600" dirty="0">
                    <a:sym typeface="Symbol" panose="05050102010706020507" pitchFamily="18" charset="2"/>
                  </a:rPr>
                  <a:t> B  A. </a:t>
                </a:r>
                <a:r>
                  <a:rPr lang="en-US" sz="2600" dirty="0" err="1">
                    <a:sym typeface="Symbol" panose="05050102010706020507" pitchFamily="18" charset="2"/>
                  </a:rPr>
                  <a:t>Relasi</a:t>
                </a:r>
                <a:r>
                  <a:rPr lang="en-US" sz="2600" dirty="0">
                    <a:sym typeface="Symbol" panose="05050102010706020507" pitchFamily="18" charset="2"/>
                  </a:rPr>
                  <a:t>  </a:t>
                </a:r>
                <a:r>
                  <a:rPr lang="en-US" sz="2600" dirty="0" err="1">
                    <a:sym typeface="Symbol" panose="05050102010706020507" pitchFamily="18" charset="2"/>
                  </a:rPr>
                  <a:t>memang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refleksif</a:t>
                </a:r>
                <a:r>
                  <a:rPr lang="en-US" sz="2600" dirty="0">
                    <a:sym typeface="Symbol" panose="05050102010706020507" pitchFamily="18" charset="2"/>
                  </a:rPr>
                  <a:t> dan </a:t>
                </a:r>
                <a:r>
                  <a:rPr lang="en-US" sz="2600" dirty="0" err="1">
                    <a:sym typeface="Symbol" panose="05050102010706020507" pitchFamily="18" charset="2"/>
                  </a:rPr>
                  <a:t>menghantar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sebab</a:t>
                </a:r>
                <a:r>
                  <a:rPr lang="en-US" sz="2600" dirty="0">
                    <a:sym typeface="Symbol" panose="05050102010706020507" pitchFamily="18" charset="2"/>
                  </a:rPr>
                  <a:t> A  A dan </a:t>
                </a:r>
                <a:r>
                  <a:rPr lang="en-US" sz="2600" dirty="0" err="1">
                    <a:sym typeface="Symbol" panose="05050102010706020507" pitchFamily="18" charset="2"/>
                  </a:rPr>
                  <a:t>jika</a:t>
                </a:r>
                <a:r>
                  <a:rPr lang="en-US" sz="2600" dirty="0">
                    <a:sym typeface="Symbol" panose="05050102010706020507" pitchFamily="18" charset="2"/>
                  </a:rPr>
                  <a:t> A  B dan B  C </a:t>
                </a:r>
                <a:r>
                  <a:rPr lang="en-US" sz="2600" dirty="0" err="1">
                    <a:sym typeface="Symbol" panose="05050102010706020507" pitchFamily="18" charset="2"/>
                  </a:rPr>
                  <a:t>maka</a:t>
                </a:r>
                <a:r>
                  <a:rPr lang="en-US" sz="2600" dirty="0">
                    <a:sym typeface="Symbol" panose="05050102010706020507" pitchFamily="18" charset="2"/>
                  </a:rPr>
                  <a:t> A  C. </a:t>
                </a:r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1EBF12-6DB4-CD3F-9FB6-EDC0BEA9F1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12800"/>
                <a:ext cx="10515600" cy="5364163"/>
              </a:xfrm>
              <a:blipFill>
                <a:blip r:embed="rId2"/>
                <a:stretch>
                  <a:fillRect l="-1217" t="-1818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F7F35E-F59B-0FAE-AEE1-18F9A996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Slide Number Placeholder 5">
            <a:extLst>
              <a:ext uri="{FF2B5EF4-FFF2-40B4-BE49-F238E27FC236}">
                <a16:creationId xmlns:a16="http://schemas.microsoft.com/office/drawing/2014/main" id="{11929A17-AB96-46A6-8AB5-8C359D437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57206F0-A232-4C20-BE84-3422CCE0B4D7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093815C7-9E3D-493D-802B-7A5346955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717550"/>
            <a:ext cx="7772400" cy="67945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Relasi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Pengurutan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Parsial</a:t>
            </a:r>
            <a:r>
              <a:rPr lang="en-GB" altLang="en-US" dirty="0">
                <a:latin typeface="+mn-lt"/>
              </a:rPr>
              <a:t> 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19225141-E158-49EB-A29C-4251E9A3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3243" y="1905000"/>
            <a:ext cx="10167731" cy="41148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	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DEFINISI. 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dikatakan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partial ordering relation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tolak-setangkup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dan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bersama-sama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terurut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partially ordered set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poset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), dan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dilambangkan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).</a:t>
            </a: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Slide Number Placeholder 5">
            <a:extLst>
              <a:ext uri="{FF2B5EF4-FFF2-40B4-BE49-F238E27FC236}">
                <a16:creationId xmlns:a16="http://schemas.microsoft.com/office/drawing/2014/main" id="{719FF923-D591-42E6-803E-60304C365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C047E0B-2D7D-4705-885E-68C8C8C6BB96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14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A2BBA0F6-47F3-4152-89BB-5B72F6BFD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823912"/>
            <a:ext cx="10715888" cy="5715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	</a:t>
            </a:r>
            <a:r>
              <a:rPr lang="en-US" altLang="en-US" sz="2400" b="1" dirty="0" err="1">
                <a:solidFill>
                  <a:srgbClr val="08080C"/>
                </a:solidFill>
              </a:rPr>
              <a:t>Contoh</a:t>
            </a:r>
            <a:r>
              <a:rPr lang="en-US" altLang="en-US" sz="2400" b="1" dirty="0">
                <a:solidFill>
                  <a:srgbClr val="08080C"/>
                </a:solidFill>
              </a:rPr>
              <a:t> 52.</a:t>
            </a:r>
            <a:r>
              <a:rPr lang="en-US" altLang="en-US" sz="2400" dirty="0">
                <a:solidFill>
                  <a:srgbClr val="08080C"/>
                </a:solidFill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positif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endParaRPr lang="en-US" altLang="en-US" sz="2400" i="1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Alasan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	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tolak-setangkup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b;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sz="2400" b="1" dirty="0">
                <a:solidFill>
                  <a:srgbClr val="08080C"/>
                </a:solidFill>
                <a:cs typeface="Times New Roman" panose="02020603050405020304" pitchFamily="18" charset="0"/>
              </a:rPr>
              <a:t> 53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“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habis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membagi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” pada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Alasan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“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habis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membagi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bersifat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tolak-setangkup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, dan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Slide Number Placeholder 5">
            <a:extLst>
              <a:ext uri="{FF2B5EF4-FFF2-40B4-BE49-F238E27FC236}">
                <a16:creationId xmlns:a16="http://schemas.microsoft.com/office/drawing/2014/main" id="{651ABD07-FE30-4828-9835-EBD01D708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0D60248-6A6E-4AF1-826C-BB9B97037C1D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ED433598-AC2B-402A-B624-C873F6797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9991" y="575264"/>
            <a:ext cx="10436991" cy="5894809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intuitif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dua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benda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saling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berhubungan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salah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satunya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-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kecil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rendah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tinggi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lainnya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menurut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kriteria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tertentu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r>
              <a:rPr lang="en-GB" altLang="en-US" dirty="0">
                <a:solidFill>
                  <a:srgbClr val="08080C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en-GB" altLang="en-US" dirty="0">
              <a:solidFill>
                <a:srgbClr val="08080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Istilah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menyatakan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benda-benda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diurutkan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berdasarkan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kriteria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Ada juga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kemungkinan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dua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benda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berhubungan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suatu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demikian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kita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membandingkan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keduanya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diidentifikasi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mana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kecil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Itulah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alasan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istilah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parsial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pengurutan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tak-lengkap</a:t>
            </a:r>
            <a:r>
              <a:rPr lang="en-GB" altLang="en-US" dirty="0">
                <a:solidFill>
                  <a:srgbClr val="08080C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en-GB" altLang="en-US" dirty="0">
              <a:solidFill>
                <a:srgbClr val="08080C"/>
              </a:solidFill>
            </a:endParaRPr>
          </a:p>
          <a:p>
            <a:pPr eaLnBrk="1" hangingPunct="1">
              <a:buFontTx/>
              <a:buNone/>
            </a:pPr>
            <a:endParaRPr lang="en-GB" altLang="en-US" dirty="0">
              <a:solidFill>
                <a:srgbClr val="08080C"/>
              </a:solidFill>
            </a:endParaRPr>
          </a:p>
          <a:p>
            <a:pPr eaLnBrk="1" hangingPunct="1">
              <a:buFontTx/>
              <a:buNone/>
            </a:pP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Slide Number Placeholder 5">
            <a:extLst>
              <a:ext uri="{FF2B5EF4-FFF2-40B4-BE49-F238E27FC236}">
                <a16:creationId xmlns:a16="http://schemas.microsoft.com/office/drawing/2014/main" id="{895FFF58-9F2B-41AD-A210-E9D47648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8283657C-587E-4ED3-A8A3-DE7C473BCFBD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243D75C9-708D-4F50-9735-8D02E83F4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199" y="616638"/>
            <a:ext cx="8276771" cy="1125075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b="1" dirty="0" err="1">
                <a:latin typeface="+mn-lt"/>
              </a:rPr>
              <a:t>Klosur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Relasi</a:t>
            </a:r>
            <a:r>
              <a:rPr lang="en-US" altLang="en-US" b="1" dirty="0">
                <a:latin typeface="+mn-lt"/>
              </a:rPr>
              <a:t> (</a:t>
            </a:r>
            <a:r>
              <a:rPr lang="en-US" altLang="en-US" b="1" i="1" dirty="0">
                <a:latin typeface="+mn-lt"/>
              </a:rPr>
              <a:t>closure of relation</a:t>
            </a:r>
            <a:r>
              <a:rPr lang="en-US" altLang="en-US" b="1" dirty="0">
                <a:latin typeface="+mn-lt"/>
              </a:rPr>
              <a:t>)</a:t>
            </a:r>
            <a:endParaRPr lang="en-GB" altLang="en-US" b="1" dirty="0">
              <a:latin typeface="+mn-lt"/>
            </a:endParaRPr>
          </a:p>
        </p:txBody>
      </p:sp>
      <p:sp>
        <p:nvSpPr>
          <p:cNvPr id="95237" name="Rectangle 3">
            <a:extLst>
              <a:ext uri="{FF2B5EF4-FFF2-40B4-BE49-F238E27FC236}">
                <a16:creationId xmlns:a16="http://schemas.microsoft.com/office/drawing/2014/main" id="{01DC2FD2-AEFA-46C3-90C7-95746467D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kasus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1), (1, 3), (2, 3), (3, 2)}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{1, 2, 3}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sesedikit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? </a:t>
            </a:r>
            <a:endParaRPr lang="en-GB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Slide Number Placeholder 5">
            <a:extLst>
              <a:ext uri="{FF2B5EF4-FFF2-40B4-BE49-F238E27FC236}">
                <a16:creationId xmlns:a16="http://schemas.microsoft.com/office/drawing/2014/main" id="{427A542B-D6C9-4136-BE97-2A2A70CF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D97B05C-C56D-44E7-92EB-B29607FD499A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D564EFB1-E9CA-4F38-81D4-4861AE3BE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58875"/>
            <a:ext cx="10764078" cy="5562600"/>
          </a:xfrm>
        </p:spPr>
        <p:txBody>
          <a:bodyPr/>
          <a:lstStyle/>
          <a:p>
            <a:pPr algn="just"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Tambahkan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(2, 2) dan (3, 3)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belum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</a:t>
            </a:r>
          </a:p>
          <a:p>
            <a:pPr algn="just"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yaitu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       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1), (1, 3), 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(2, 2)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(2, 3),    (3, 2), 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(3, 3)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}</a:t>
            </a:r>
          </a:p>
          <a:p>
            <a:pPr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reflexive closure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  <a:endParaRPr lang="en-GB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Slide Number Placeholder 5">
            <a:extLst>
              <a:ext uri="{FF2B5EF4-FFF2-40B4-BE49-F238E27FC236}">
                <a16:creationId xmlns:a16="http://schemas.microsoft.com/office/drawing/2014/main" id="{B7D30B8C-1E91-47BE-9192-BA964738F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77CC45A-F06B-4E0C-BEEA-48EC80F0D033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18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7284" name="Rectangle 2">
            <a:extLst>
              <a:ext uri="{FF2B5EF4-FFF2-40B4-BE49-F238E27FC236}">
                <a16:creationId xmlns:a16="http://schemas.microsoft.com/office/drawing/2014/main" id="{BE6D04E0-5EA0-48AB-8C5E-8F97E69DF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8626" y="1174750"/>
            <a:ext cx="10585174" cy="5181600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solidFill>
                  <a:srgbClr val="08080C"/>
                </a:solidFill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</a:rPr>
              <a:t>kasus</a:t>
            </a:r>
            <a:r>
              <a:rPr lang="en-US" altLang="en-US" b="1" dirty="0">
                <a:solidFill>
                  <a:srgbClr val="08080C"/>
                </a:solidFill>
              </a:rPr>
              <a:t> 2</a:t>
            </a:r>
            <a:r>
              <a:rPr lang="en-US" altLang="en-US" dirty="0">
                <a:solidFill>
                  <a:srgbClr val="08080C"/>
                </a:solidFill>
              </a:rPr>
              <a:t>: </a:t>
            </a:r>
            <a:r>
              <a:rPr lang="en-US" altLang="en-US" dirty="0" err="1">
                <a:solidFill>
                  <a:srgbClr val="08080C"/>
                </a:solidFill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3), (1, 2), (2, 1), (3, 2), (3, 3)}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{1, 2, 3}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sesedikit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?</a:t>
            </a:r>
            <a:r>
              <a:rPr lang="en-GB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GB" altLang="en-US" dirty="0">
                <a:solidFill>
                  <a:srgbClr val="08080C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Slide Number Placeholder 5">
            <a:extLst>
              <a:ext uri="{FF2B5EF4-FFF2-40B4-BE49-F238E27FC236}">
                <a16:creationId xmlns:a16="http://schemas.microsoft.com/office/drawing/2014/main" id="{2F13308E-DCF3-4E39-8B5E-AFEDF6A8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827388B-1474-4D77-A36B-FBF3E7CFF86C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19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CAA2FBC6-3DBF-478B-89AF-FF745C915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2573" y="900112"/>
            <a:ext cx="10505661" cy="5638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Tambahkan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(3, 1) dan (2, 3)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(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belum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agar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3), (3, 1), (1, 2), (2, 1), (3, 2), (2, 3), (3, 3)}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symmetric closure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23D71508-A30B-4FF9-B175-6942E7CF8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87E8EE9-76C3-4057-8D28-51BF69700CCA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79876" name="Object 1024">
            <a:extLst>
              <a:ext uri="{FF2B5EF4-FFF2-40B4-BE49-F238E27FC236}">
                <a16:creationId xmlns:a16="http://schemas.microsoft.com/office/drawing/2014/main" id="{39C7DD0C-AB3E-487F-B58C-CABDEC90E1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7521" y="311149"/>
          <a:ext cx="7467600" cy="622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4575048" progId="Word.Document.8">
                  <p:embed/>
                </p:oleObj>
              </mc:Choice>
              <mc:Fallback>
                <p:oleObj name="Document" r:id="rId7" imgW="5486400" imgH="4575048" progId="Word.Document.8">
                  <p:embed/>
                  <p:pic>
                    <p:nvPicPr>
                      <p:cNvPr id="79876" name="Object 1024">
                        <a:extLst>
                          <a:ext uri="{FF2B5EF4-FFF2-40B4-BE49-F238E27FC236}">
                            <a16:creationId xmlns:a16="http://schemas.microsoft.com/office/drawing/2014/main" id="{39C7DD0C-AB3E-487F-B58C-CABDEC90E1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7521" y="311149"/>
                        <a:ext cx="7467600" cy="622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Slide Number Placeholder 5">
            <a:extLst>
              <a:ext uri="{FF2B5EF4-FFF2-40B4-BE49-F238E27FC236}">
                <a16:creationId xmlns:a16="http://schemas.microsoft.com/office/drawing/2014/main" id="{C5E4B983-39D8-45E2-88AE-037163AB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80D15ACD-6F43-4ED3-9A69-1808121A1D0D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20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99332" name="Rectangle 2">
            <a:extLst>
              <a:ext uri="{FF2B5EF4-FFF2-40B4-BE49-F238E27FC236}">
                <a16:creationId xmlns:a16="http://schemas.microsoft.com/office/drawing/2014/main" id="{AC6DB03C-7116-434F-83CD-4627B4D05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8626" y="1489516"/>
            <a:ext cx="10654748" cy="368192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memiliki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memiliki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</a:p>
          <a:p>
            <a:pPr algn="just"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closure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tutupan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buFontTx/>
              <a:buNone/>
            </a:pP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Slide Number Placeholder 5">
            <a:extLst>
              <a:ext uri="{FF2B5EF4-FFF2-40B4-BE49-F238E27FC236}">
                <a16:creationId xmlns:a16="http://schemas.microsoft.com/office/drawing/2014/main" id="{097CC75B-9560-421A-A6FA-965F141A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3FDD11C-0BEF-4633-ADB1-D6A1CDB9ECEF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0151E423-C866-4169-8ACC-8B8CC99D84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81037"/>
            <a:ext cx="7772400" cy="755650"/>
          </a:xfrm>
        </p:spPr>
        <p:txBody>
          <a:bodyPr/>
          <a:lstStyle/>
          <a:p>
            <a:pPr algn="l" eaLnBrk="1" hangingPunct="1"/>
            <a:r>
              <a:rPr lang="en-US" altLang="en-US" b="1" dirty="0" err="1">
                <a:latin typeface="+mn-lt"/>
              </a:rPr>
              <a:t>Klosur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Refleksif</a:t>
            </a:r>
            <a:endParaRPr lang="en-GB" altLang="en-US" b="1" dirty="0">
              <a:latin typeface="+mn-lt"/>
            </a:endParaRP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870E4713-140A-4ECA-B70E-A64CAEA24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ini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}. </a:t>
            </a:r>
            <a:endParaRPr lang="en-GB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Slide Number Placeholder 5">
            <a:extLst>
              <a:ext uri="{FF2B5EF4-FFF2-40B4-BE49-F238E27FC236}">
                <a16:creationId xmlns:a16="http://schemas.microsoft.com/office/drawing/2014/main" id="{4866A7BF-775D-48D2-89BB-B54028A45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F27517E-9580-46A3-AAD9-640D05964AE9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1380" name="Rectangle 2">
            <a:extLst>
              <a:ext uri="{FF2B5EF4-FFF2-40B4-BE49-F238E27FC236}">
                <a16:creationId xmlns:a16="http://schemas.microsoft.com/office/drawing/2014/main" id="{048267B0-6AC4-46E4-8D1B-064380B8D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22" y="609600"/>
            <a:ext cx="10687878" cy="5410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54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1), (1, 3), (2, 3), (3, 2)}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    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{1, 2, 3}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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1), (2, 2), (3, 3)},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	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1), (1, 3), (2, 3), (3, 2)}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{(1, 1), (2, 2), (3, 3)}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		=  {(1, 1), (1, 3), (2, 2), (2, 3), (3, 2),  (3, 3)}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Slide Number Placeholder 5">
            <a:extLst>
              <a:ext uri="{FF2B5EF4-FFF2-40B4-BE49-F238E27FC236}">
                <a16:creationId xmlns:a16="http://schemas.microsoft.com/office/drawing/2014/main" id="{8AB9EC37-FC94-42EC-BCB0-187DD6010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686F330-D2E4-4127-B838-392A5853CD1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8F7966F6-963D-4D28-B477-D2B6A38DE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5009" y="914400"/>
            <a:ext cx="10326756" cy="5105400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55: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	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    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Z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	    =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Z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</a:t>
            </a: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Slide Number Placeholder 5">
            <a:extLst>
              <a:ext uri="{FF2B5EF4-FFF2-40B4-BE49-F238E27FC236}">
                <a16:creationId xmlns:a16="http://schemas.microsoft.com/office/drawing/2014/main" id="{C3B2A7CC-77C6-42AB-B1E0-B2B9D9DD0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4B69401-A033-42DB-AED2-6E3F39091C18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24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3428" name="Rectangle 2">
            <a:extLst>
              <a:ext uri="{FF2B5EF4-FFF2-40B4-BE49-F238E27FC236}">
                <a16:creationId xmlns:a16="http://schemas.microsoft.com/office/drawing/2014/main" id="{8D2D6C0B-6BD1-4D1B-B47E-06AAB599A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2457"/>
            <a:ext cx="7772400" cy="755650"/>
          </a:xfrm>
        </p:spPr>
        <p:txBody>
          <a:bodyPr/>
          <a:lstStyle/>
          <a:p>
            <a:pPr algn="l" eaLnBrk="1" hangingPunct="1"/>
            <a:r>
              <a:rPr lang="en-US" altLang="en-US" b="1" dirty="0" err="1">
                <a:latin typeface="+mn-lt"/>
              </a:rPr>
              <a:t>Klosur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setangkup</a:t>
            </a:r>
            <a:endParaRPr lang="en-GB" altLang="en-US" b="1" dirty="0">
              <a:latin typeface="+mn-lt"/>
            </a:endParaRPr>
          </a:p>
        </p:txBody>
      </p:sp>
      <p:sp>
        <p:nvSpPr>
          <p:cNvPr id="103429" name="Rectangle 3">
            <a:extLst>
              <a:ext uri="{FF2B5EF4-FFF2-40B4-BE49-F238E27FC236}">
                <a16:creationId xmlns:a16="http://schemas.microsoft.com/office/drawing/2014/main" id="{2C3E8461-993B-4071-8F23-EB30C29F5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353800" cy="4351338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-1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-1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}. </a:t>
            </a:r>
            <a:endParaRPr lang="en-GB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Slide Number Placeholder 5">
            <a:extLst>
              <a:ext uri="{FF2B5EF4-FFF2-40B4-BE49-F238E27FC236}">
                <a16:creationId xmlns:a16="http://schemas.microsoft.com/office/drawing/2014/main" id="{EC87D572-69CE-4102-9C4A-22EE8504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925E80F-484B-47D6-8472-277C361E63F2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B2A97C95-8D8D-44AA-9DAE-A2C413652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373" y="414130"/>
            <a:ext cx="10893287" cy="5715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56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3), (1, 2), (2, 1), (3, 2), (3, 3)}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{1, 2, 3},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	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-1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= {(3, 1), (2, 1), (1, 2), (2, 3), (3, 3)}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Tx/>
              <a:buNone/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 	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-1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 = {(1, 3), (1, 2), (2, 1), (3, 2), (3, 3)}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 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{(3, 1), (2, 1), (1, 2), (2, 3), (3, 3)}</a:t>
            </a:r>
          </a:p>
          <a:p>
            <a:pPr algn="just" eaLnBrk="1" hangingPunct="1"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                 =  {(1, 3), (3, 1), (1, 2), (2, 1), (3, 2), (2, 3), (3, 3)}</a:t>
            </a:r>
          </a:p>
          <a:p>
            <a:pPr eaLnBrk="1" hangingPunct="1"/>
            <a:endParaRPr lang="en-GB" altLang="en-US" sz="2400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Slide Number Placeholder 5">
            <a:extLst>
              <a:ext uri="{FF2B5EF4-FFF2-40B4-BE49-F238E27FC236}">
                <a16:creationId xmlns:a16="http://schemas.microsoft.com/office/drawing/2014/main" id="{7DD34465-3193-42E2-AA17-2921DC0CB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481D185-C831-40F5-A94C-AA788D3A6EC3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5476" name="Rectangle 2">
            <a:extLst>
              <a:ext uri="{FF2B5EF4-FFF2-40B4-BE49-F238E27FC236}">
                <a16:creationId xmlns:a16="http://schemas.microsoft.com/office/drawing/2014/main" id="{EA54B7C0-C24F-4532-B32D-CF9E0E2A0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3791" y="762000"/>
            <a:ext cx="10704444" cy="5257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57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habis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membagi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-1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habis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membagi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kelipatan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               = {(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|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habis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membagi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kelipatan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}</a:t>
            </a: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Slide Number Placeholder 5">
            <a:extLst>
              <a:ext uri="{FF2B5EF4-FFF2-40B4-BE49-F238E27FC236}">
                <a16:creationId xmlns:a16="http://schemas.microsoft.com/office/drawing/2014/main" id="{6CB18345-598A-4A4A-9C52-9FB74892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18CA70E-B62E-4CBC-A241-70ED7091E424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6500" name="Rectangle 2">
            <a:extLst>
              <a:ext uri="{FF2B5EF4-FFF2-40B4-BE49-F238E27FC236}">
                <a16:creationId xmlns:a16="http://schemas.microsoft.com/office/drawing/2014/main" id="{D44E695F-A490-4C7D-BC20-30042AB60B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3791" y="600075"/>
            <a:ext cx="7772400" cy="755650"/>
          </a:xfrm>
        </p:spPr>
        <p:txBody>
          <a:bodyPr/>
          <a:lstStyle/>
          <a:p>
            <a:pPr algn="l" eaLnBrk="1" hangingPunct="1"/>
            <a:r>
              <a:rPr lang="en-US" altLang="en-US" b="1" dirty="0" err="1">
                <a:latin typeface="+mn-lt"/>
              </a:rPr>
              <a:t>Klosur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menghantar</a:t>
            </a:r>
            <a:endParaRPr lang="en-GB" altLang="en-US" b="1" dirty="0">
              <a:latin typeface="+mn-lt"/>
            </a:endParaRPr>
          </a:p>
        </p:txBody>
      </p:sp>
      <p:sp>
        <p:nvSpPr>
          <p:cNvPr id="106501" name="Rectangle 3">
            <a:extLst>
              <a:ext uri="{FF2B5EF4-FFF2-40B4-BE49-F238E27FC236}">
                <a16:creationId xmlns:a16="http://schemas.microsoft.com/office/drawing/2014/main" id="{D1D5A6E6-703A-46EF-A932-F00E38FF2A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3791" y="1600200"/>
            <a:ext cx="10340009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Pembentukan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sulit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daripada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sebelumnya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2), (1, 4), (2, 1), (3, 2)}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{1, 2, 3, 4}.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transitif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dan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(1, 1), (2, 2), (2, 4), dan (3, 1).  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Slide Number Placeholder 5">
            <a:extLst>
              <a:ext uri="{FF2B5EF4-FFF2-40B4-BE49-F238E27FC236}">
                <a16:creationId xmlns:a16="http://schemas.microsoft.com/office/drawing/2014/main" id="{A11FF833-FC12-451A-B205-CADF7D5B3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CCDC87C-1BF5-411E-81F0-74F8BB74C7EA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28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7524" name="Rectangle 2">
            <a:extLst>
              <a:ext uri="{FF2B5EF4-FFF2-40B4-BE49-F238E27FC236}">
                <a16:creationId xmlns:a16="http://schemas.microsoft.com/office/drawing/2014/main" id="{2E23CFF7-A89E-4B1C-A2A7-13D988DC7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1587" y="1371600"/>
            <a:ext cx="9988826" cy="4114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Penambahan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menjadi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{(1, 2), (1, 4), (2, 1), (3, 2), (1, 1),  (2, 2), (2, 4), (3, 1)}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menghasilkan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bersifat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(3, 1)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dan (1, 4)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(3, 4)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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endParaRPr lang="en-GB" altLang="en-US" dirty="0">
              <a:solidFill>
                <a:srgbClr val="08080C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Slide Number Placeholder 5">
            <a:extLst>
              <a:ext uri="{FF2B5EF4-FFF2-40B4-BE49-F238E27FC236}">
                <a16:creationId xmlns:a16="http://schemas.microsoft.com/office/drawing/2014/main" id="{3C8A0D25-6C8C-40AD-9120-AEDC23CFD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F1A923F-D2D4-4161-AA8D-25C7321B4120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29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F18E2AE3-D476-410E-988E-1E9C5059EB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3791" y="1027113"/>
            <a:ext cx="10455966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		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*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= 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… </a:t>
            </a:r>
            <a:r>
              <a:rPr lang="en-US" altLang="en-US" dirty="0">
                <a:solidFill>
                  <a:srgbClr val="08080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i="1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n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i="1" baseline="-30000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merepresentasikan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matriks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baseline="30000" dirty="0">
                <a:solidFill>
                  <a:srgbClr val="08080C"/>
                </a:solidFill>
                <a:cs typeface="Times New Roman" panose="02020603050405020304" pitchFamily="18" charset="0"/>
              </a:rPr>
              <a:t>* 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endParaRPr lang="en-GB" altLang="en-US" dirty="0"/>
          </a:p>
        </p:txBody>
      </p:sp>
      <p:graphicFrame>
        <p:nvGraphicFramePr>
          <p:cNvPr id="108549" name="Object 4">
            <a:extLst>
              <a:ext uri="{FF2B5EF4-FFF2-40B4-BE49-F238E27FC236}">
                <a16:creationId xmlns:a16="http://schemas.microsoft.com/office/drawing/2014/main" id="{30292541-B8C2-4E82-818A-BE8743604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667299"/>
              </p:ext>
            </p:extLst>
          </p:nvPr>
        </p:nvGraphicFramePr>
        <p:xfrm>
          <a:off x="2039898" y="4687956"/>
          <a:ext cx="11668717" cy="540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254508" progId="Word.Document.8">
                  <p:embed/>
                </p:oleObj>
              </mc:Choice>
              <mc:Fallback>
                <p:oleObj name="Document" r:id="rId7" imgW="5486400" imgH="254508" progId="Word.Document.8">
                  <p:embed/>
                  <p:pic>
                    <p:nvPicPr>
                      <p:cNvPr id="108549" name="Object 4">
                        <a:extLst>
                          <a:ext uri="{FF2B5EF4-FFF2-40B4-BE49-F238E27FC236}">
                            <a16:creationId xmlns:a16="http://schemas.microsoft.com/office/drawing/2014/main" id="{30292541-B8C2-4E82-818A-BE87436040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898" y="4687956"/>
                        <a:ext cx="11668717" cy="5400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Slide Number Placeholder 3">
            <a:extLst>
              <a:ext uri="{FF2B5EF4-FFF2-40B4-BE49-F238E27FC236}">
                <a16:creationId xmlns:a16="http://schemas.microsoft.com/office/drawing/2014/main" id="{63ED20BE-8038-4BAD-BE9B-95AE49B8B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A80A8FA-97B9-4462-9E3D-7ABCA32E2DD3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0900" name="Object 1024">
            <a:extLst>
              <a:ext uri="{FF2B5EF4-FFF2-40B4-BE49-F238E27FC236}">
                <a16:creationId xmlns:a16="http://schemas.microsoft.com/office/drawing/2014/main" id="{104BB4F6-4AA2-4E45-B667-B28A00BEF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824824"/>
              </p:ext>
            </p:extLst>
          </p:nvPr>
        </p:nvGraphicFramePr>
        <p:xfrm>
          <a:off x="1676400" y="365125"/>
          <a:ext cx="8335963" cy="582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3846778" progId="Word.Document.8">
                  <p:embed/>
                </p:oleObj>
              </mc:Choice>
              <mc:Fallback>
                <p:oleObj name="Document" r:id="rId7" imgW="5485703" imgH="3846778" progId="Word.Document.8">
                  <p:embed/>
                  <p:pic>
                    <p:nvPicPr>
                      <p:cNvPr id="80900" name="Object 1024">
                        <a:extLst>
                          <a:ext uri="{FF2B5EF4-FFF2-40B4-BE49-F238E27FC236}">
                            <a16:creationId xmlns:a16="http://schemas.microsoft.com/office/drawing/2014/main" id="{104BB4F6-4AA2-4E45-B667-B28A00BEF0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5125"/>
                        <a:ext cx="8335963" cy="582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Slide Number Placeholder 5">
            <a:extLst>
              <a:ext uri="{FF2B5EF4-FFF2-40B4-BE49-F238E27FC236}">
                <a16:creationId xmlns:a16="http://schemas.microsoft.com/office/drawing/2014/main" id="{B5824DE8-85AC-4D03-AE76-C9B9A95C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3EB5513-9C87-4C7C-B3A0-CEF0A16E7B9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30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27B61-1B2A-459B-A443-FF585063B8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5504" y="109537"/>
            <a:ext cx="7313295" cy="66529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1669C8-26C2-23EE-196B-A866E02DF6C1}"/>
              </a:ext>
            </a:extLst>
          </p:cNvPr>
          <p:cNvSpPr txBox="1"/>
          <p:nvPr/>
        </p:nvSpPr>
        <p:spPr>
          <a:xfrm>
            <a:off x="793534" y="95533"/>
            <a:ext cx="1341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Contoh</a:t>
            </a:r>
            <a:r>
              <a:rPr lang="en-US" sz="2000" b="1" dirty="0"/>
              <a:t> 58.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Slide Number Placeholder 5">
            <a:extLst>
              <a:ext uri="{FF2B5EF4-FFF2-40B4-BE49-F238E27FC236}">
                <a16:creationId xmlns:a16="http://schemas.microsoft.com/office/drawing/2014/main" id="{30EBDF7A-EC96-46CC-BD80-E6E36CEC2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8D9F051-87E6-4CF8-916F-6AB70CEF3FE4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10596" name="Rectangle 2">
            <a:extLst>
              <a:ext uri="{FF2B5EF4-FFF2-40B4-BE49-F238E27FC236}">
                <a16:creationId xmlns:a16="http://schemas.microsoft.com/office/drawing/2014/main" id="{D7154605-65B1-41C7-8681-8C76E0B5E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7409" y="681037"/>
            <a:ext cx="7772400" cy="831850"/>
          </a:xfrm>
        </p:spPr>
        <p:txBody>
          <a:bodyPr/>
          <a:lstStyle/>
          <a:p>
            <a:pPr algn="l" eaLnBrk="1" hangingPunct="1"/>
            <a:r>
              <a:rPr lang="en-US" altLang="en-US" dirty="0" err="1"/>
              <a:t>Aplikasi</a:t>
            </a:r>
            <a:r>
              <a:rPr lang="en-US" altLang="en-US" dirty="0"/>
              <a:t> </a:t>
            </a:r>
            <a:r>
              <a:rPr lang="en-US" altLang="en-US" dirty="0" err="1"/>
              <a:t>klosur</a:t>
            </a:r>
            <a:r>
              <a:rPr lang="en-US" altLang="en-US" dirty="0"/>
              <a:t> </a:t>
            </a:r>
            <a:r>
              <a:rPr lang="en-US" altLang="en-US" dirty="0" err="1"/>
              <a:t>menghantar</a:t>
            </a:r>
            <a:endParaRPr lang="en-GB" altLang="en-US" dirty="0"/>
          </a:p>
        </p:txBody>
      </p:sp>
      <p:sp>
        <p:nvSpPr>
          <p:cNvPr id="110597" name="Rectangle 3">
            <a:extLst>
              <a:ext uri="{FF2B5EF4-FFF2-40B4-BE49-F238E27FC236}">
                <a16:creationId xmlns:a16="http://schemas.microsoft.com/office/drawing/2014/main" id="{5AC35564-6663-49C3-AEBE-ECEF0FCF3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menggambarkan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dikirim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lain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baik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hubungan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komunikasi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melalui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sebanyak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r>
              <a:rPr lang="en-GB" altLang="en-US" dirty="0">
                <a:solidFill>
                  <a:srgbClr val="08080C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Slide Number Placeholder 5">
            <a:extLst>
              <a:ext uri="{FF2B5EF4-FFF2-40B4-BE49-F238E27FC236}">
                <a16:creationId xmlns:a16="http://schemas.microsoft.com/office/drawing/2014/main" id="{2AF2B7B3-6A01-4782-8084-A2C7A6CB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60EF6A2-53F9-46C5-B25F-27B248343AD3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01E17167-488B-444E-8083-FAE2035B00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621195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pusat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data di Jakarta, Bandung, Surabaya, Medan, Makassar, dan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Kupang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saluran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telepon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36EBBFA-EDE9-440A-9146-1F96036B06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781592"/>
              </p:ext>
            </p:extLst>
          </p:nvPr>
        </p:nvGraphicFramePr>
        <p:xfrm>
          <a:off x="7276189" y="1202806"/>
          <a:ext cx="4379100" cy="4283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2141982" imgH="2091690" progId="Visio.Drawing.5">
                  <p:embed/>
                </p:oleObj>
              </mc:Choice>
              <mc:Fallback>
                <p:oleObj name="VISIO" r:id="rId7" imgW="2141982" imgH="2091690" progId="Visio.Drawing.5">
                  <p:embed/>
                  <p:pic>
                    <p:nvPicPr>
                      <p:cNvPr id="112644" name="Object 2">
                        <a:extLst>
                          <a:ext uri="{FF2B5EF4-FFF2-40B4-BE49-F238E27FC236}">
                            <a16:creationId xmlns:a16="http://schemas.microsoft.com/office/drawing/2014/main" id="{0F02AB85-B10A-42E6-912E-3578E5E1A8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6189" y="1202806"/>
                        <a:ext cx="4379100" cy="42835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Slide Number Placeholder 5">
            <a:extLst>
              <a:ext uri="{FF2B5EF4-FFF2-40B4-BE49-F238E27FC236}">
                <a16:creationId xmlns:a16="http://schemas.microsoft.com/office/drawing/2014/main" id="{8BA72F66-C180-4F1B-BC45-AEB352E0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7E73F709-D8D3-40CD-B885-32B272B3A239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113668" name="Rectangle 2">
            <a:extLst>
              <a:ext uri="{FF2B5EF4-FFF2-40B4-BE49-F238E27FC236}">
                <a16:creationId xmlns:a16="http://schemas.microsoft.com/office/drawing/2014/main" id="{FBB46DED-90B9-4203-AE0E-FA20664509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4705" y="609600"/>
            <a:ext cx="5387008" cy="62484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Karena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link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lain,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pengiriman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data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Jakarta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Surabaya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endParaRPr lang="en-US" altLang="en-US" sz="2400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pasangan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pusat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data yang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dihubungkan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baik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link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). </a:t>
            </a:r>
          </a:p>
          <a:p>
            <a:pPr algn="just" eaLnBrk="1" hangingPunct="1"/>
            <a:endParaRPr lang="en-US" altLang="en-US" sz="2400" dirty="0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Klosur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yang paling minimal yang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pasangan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pusat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data yang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link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mengandung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  Oleh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itu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ditambahkan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link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tambahan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terhubung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langsung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melalui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8080C"/>
                </a:solidFill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solidFill>
                  <a:srgbClr val="08080C"/>
                </a:solidFill>
                <a:cs typeface="Times New Roman" panose="02020603050405020304" pitchFamily="18" charset="0"/>
              </a:rPr>
              <a:t>.</a:t>
            </a:r>
            <a:endParaRPr lang="en-GB" altLang="en-US" sz="2400" dirty="0">
              <a:solidFill>
                <a:srgbClr val="08080C"/>
              </a:solidFill>
            </a:endParaRP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A3B976E-6FFD-4537-95DB-602B4A4C16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907448"/>
              </p:ext>
            </p:extLst>
          </p:nvPr>
        </p:nvGraphicFramePr>
        <p:xfrm>
          <a:off x="6974700" y="1287203"/>
          <a:ext cx="4379100" cy="4283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2141982" imgH="2091690" progId="Visio.Drawing.5">
                  <p:embed/>
                </p:oleObj>
              </mc:Choice>
              <mc:Fallback>
                <p:oleObj name="VISIO" r:id="rId7" imgW="2141982" imgH="2091690" progId="Visio.Drawing.5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36EBBFA-EDE9-440A-9146-1F96036B06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4700" y="1287203"/>
                        <a:ext cx="4379100" cy="42835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A2B27-2048-E93E-9340-15EC25E81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Latihan (UTS 2025)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maskapai</a:t>
            </a:r>
            <a:r>
              <a:rPr lang="en-US" sz="2400" dirty="0"/>
              <a:t> </a:t>
            </a:r>
            <a:r>
              <a:rPr lang="en-US" sz="2400" dirty="0" err="1"/>
              <a:t>penerbangan</a:t>
            </a:r>
            <a:r>
              <a:rPr lang="en-US" sz="2400" dirty="0"/>
              <a:t> </a:t>
            </a:r>
            <a:r>
              <a:rPr lang="en-US" sz="2400" dirty="0" err="1"/>
              <a:t>melayani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pada </a:t>
            </a:r>
            <a:r>
              <a:rPr lang="en-US" sz="2400" dirty="0" err="1"/>
              <a:t>tabel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  <a:r>
              <a:rPr lang="en-US" sz="2400" dirty="0" err="1"/>
              <a:t>Misalkan</a:t>
            </a:r>
            <a:r>
              <a:rPr lang="en-US" sz="2400" dirty="0"/>
              <a:t> (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)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rute</a:t>
            </a:r>
            <a:r>
              <a:rPr lang="en-US" sz="2400" dirty="0"/>
              <a:t> </a:t>
            </a:r>
            <a:r>
              <a:rPr lang="en-US" sz="2400" dirty="0" err="1"/>
              <a:t>penerbangan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i="1" dirty="0"/>
              <a:t>a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. 	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8CF15-BE4E-4E41-7053-E274F1675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89FDE5-BAA2-243C-FE56-C524E224D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039885"/>
              </p:ext>
            </p:extLst>
          </p:nvPr>
        </p:nvGraphicFramePr>
        <p:xfrm>
          <a:off x="1102858" y="2221569"/>
          <a:ext cx="3280455" cy="2597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9649">
                  <a:extLst>
                    <a:ext uri="{9D8B030D-6E8A-4147-A177-3AD203B41FA5}">
                      <a16:colId xmlns:a16="http://schemas.microsoft.com/office/drawing/2014/main" val="2647874728"/>
                    </a:ext>
                  </a:extLst>
                </a:gridCol>
                <a:gridCol w="1640806">
                  <a:extLst>
                    <a:ext uri="{9D8B030D-6E8A-4147-A177-3AD203B41FA5}">
                      <a16:colId xmlns:a16="http://schemas.microsoft.com/office/drawing/2014/main" val="2417309357"/>
                    </a:ext>
                  </a:extLst>
                </a:gridCol>
              </a:tblGrid>
              <a:tr h="432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Asal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Tujuan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240822"/>
                  </a:ext>
                </a:extLst>
              </a:tr>
              <a:tr h="432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Jakarta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Medan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3330102"/>
                  </a:ext>
                </a:extLst>
              </a:tr>
              <a:tr h="432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Jakarta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Surabaya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2736171"/>
                  </a:ext>
                </a:extLst>
              </a:tr>
              <a:tr h="432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Medan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 dirty="0">
                          <a:effectLst/>
                        </a:rPr>
                        <a:t>Surabaya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535208"/>
                  </a:ext>
                </a:extLst>
              </a:tr>
              <a:tr h="432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Surabaya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Makassar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8674186"/>
                  </a:ext>
                </a:extLst>
              </a:tr>
              <a:tr h="4328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Makassar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2400" dirty="0">
                          <a:effectLst/>
                        </a:rPr>
                        <a:t>Medan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002908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CC8E8A6-89E3-51E3-6BF3-439BC0C6DE67}"/>
              </a:ext>
            </a:extLst>
          </p:cNvPr>
          <p:cNvSpPr txBox="1"/>
          <p:nvPr/>
        </p:nvSpPr>
        <p:spPr>
          <a:xfrm>
            <a:off x="4647971" y="2221569"/>
            <a:ext cx="7204757" cy="3527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5138" lvl="0" indent="-465138">
              <a:lnSpc>
                <a:spcPct val="115000"/>
              </a:lnSpc>
              <a:buFont typeface="+mj-lt"/>
              <a:buAutoNum type="alphaLcParenBoth"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Tuliskan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matriks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merepresentasikan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relasi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R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arenBoth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Gambarkan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graf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berarah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merepresentasikan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R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406400" indent="-406400"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(c)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pihak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maskapai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perlu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membuat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rute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tambahan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sedemikan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berdasarkan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rute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a typeface="Times New Roman" panose="02020603050405020304" pitchFamily="18" charset="0"/>
              </a:rPr>
              <a:t>sudah</a:t>
            </a:r>
            <a:r>
              <a:rPr lang="en-US" sz="2400" dirty="0"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a typeface="Times New Roman" panose="02020603050405020304" pitchFamily="18" charset="0"/>
              </a:rPr>
              <a:t>ada</a:t>
            </a:r>
            <a:r>
              <a:rPr lang="en-US" sz="2400" dirty="0"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a typeface="Times New Roman" panose="02020603050405020304" pitchFamily="18" charset="0"/>
              </a:rPr>
              <a:t>an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tara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dua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rute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penerbangan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langsung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melalui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Carilah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relasi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paling 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minimal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dua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rute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penerbangan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langsung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melalui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4125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CDC1F-2A8F-B459-6D43-6ABFE3B4A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57705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dirty="0"/>
              <a:t>(a) Dan (b)</a:t>
            </a:r>
          </a:p>
          <a:p>
            <a:pPr marL="0" indent="0">
              <a:buNone/>
            </a:pPr>
            <a:r>
              <a:rPr lang="en-US" sz="2400" dirty="0"/>
              <a:t>R = {(Jakarta, Medan), (Jakarta, Surabaya), (Medan, Surabaya), (Surabaya, Makassar), (Makassar, Medan)}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21405-A974-6B74-04E7-61CFAA14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0FEFE9-3764-0108-342A-32B54C154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33612"/>
            <a:ext cx="5367020" cy="3453071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139DA23-7F75-86B9-95D2-1647A2DA042D}"/>
                  </a:ext>
                </a:extLst>
              </p:cNvPr>
              <p:cNvSpPr txBox="1"/>
              <p:nvPr/>
            </p:nvSpPr>
            <p:spPr>
              <a:xfrm>
                <a:off x="5921828" y="3125831"/>
                <a:ext cx="6096000" cy="14073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J</m:t>
                            </m:r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akarta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Medan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Surabaya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Makassar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Jakarta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Medan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Surabaya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i="0">
                                <a:latin typeface="Cambria Math" panose="02040503050406030204" pitchFamily="18" charset="0"/>
                              </a:rPr>
                              <m:t>Makassar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139DA23-7F75-86B9-95D2-1647A2DA0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828" y="3125831"/>
                <a:ext cx="6096000" cy="14073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0610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C3556-B115-826A-925B-82E62332F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43" y="136525"/>
            <a:ext cx="10657114" cy="5393192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/>
              <a:t>(c) </a:t>
            </a:r>
            <a:r>
              <a:rPr lang="en-US" sz="2400" dirty="0" err="1"/>
              <a:t>Relasi</a:t>
            </a:r>
            <a:r>
              <a:rPr lang="en-US" sz="2400" dirty="0"/>
              <a:t> paling minimal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dua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rute</a:t>
            </a:r>
            <a:r>
              <a:rPr lang="en-US" sz="2400" dirty="0"/>
              <a:t> </a:t>
            </a:r>
            <a:r>
              <a:rPr lang="en-US" sz="2400" dirty="0" err="1"/>
              <a:t>penerbangan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klosur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R.</a:t>
            </a:r>
          </a:p>
          <a:p>
            <a:r>
              <a:rPr lang="en-US" sz="2400" dirty="0" err="1"/>
              <a:t>Klosur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R </a:t>
            </a:r>
            <a:r>
              <a:rPr lang="en-US" sz="2400" dirty="0" err="1"/>
              <a:t>adalah</a:t>
            </a:r>
            <a:r>
              <a:rPr lang="en-US" sz="2400" dirty="0"/>
              <a:t> R* = R </a:t>
            </a:r>
            <a:r>
              <a:rPr lang="en-US" sz="24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 R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 R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 R</a:t>
            </a:r>
            <a:r>
              <a:rPr lang="en-US" sz="2400" baseline="30000" dirty="0"/>
              <a:t>4</a:t>
            </a:r>
            <a:endParaRPr lang="en-US" sz="2400" dirty="0"/>
          </a:p>
          <a:p>
            <a:r>
              <a:rPr lang="en-US" sz="2400" dirty="0"/>
              <a:t>Jika M</a:t>
            </a:r>
            <a:r>
              <a:rPr lang="en-US" sz="2400" baseline="-25000" dirty="0"/>
              <a:t>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yang </a:t>
            </a:r>
            <a:r>
              <a:rPr lang="en-US" sz="2400" dirty="0" err="1"/>
              <a:t>merepresentasikan</a:t>
            </a:r>
            <a:r>
              <a:rPr lang="en-US" sz="2400" dirty="0"/>
              <a:t> R,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klosur</a:t>
            </a:r>
            <a:r>
              <a:rPr lang="en-US" sz="2400" dirty="0"/>
              <a:t> </a:t>
            </a:r>
            <a:r>
              <a:rPr lang="en-US" sz="2400" dirty="0" err="1"/>
              <a:t>menghantar</a:t>
            </a:r>
            <a:r>
              <a:rPr lang="en-US" sz="2400" dirty="0"/>
              <a:t> R*  </a:t>
            </a:r>
            <a:r>
              <a:rPr lang="en-US" sz="2400" dirty="0" err="1"/>
              <a:t>adalah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2186E-C83F-4594-E3B1-02FB738D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4410C-5A96-F390-3C60-96BC027FB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427" y="2222500"/>
            <a:ext cx="8624763" cy="449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329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1C026E-1084-0B0E-8A54-FFF8201D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2EBBB4-124D-62A5-AEC4-825F8A856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008" y="319539"/>
            <a:ext cx="9820614" cy="31094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9E58DA-75CF-ACD6-E460-130222CB8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08" y="3538766"/>
            <a:ext cx="9801304" cy="310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500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EC5F99-5CE1-4BF8-2169-B8528488C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030FB2-2C48-BCEC-5E9B-CAB35EA48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343" y="725940"/>
            <a:ext cx="10497457" cy="272443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75F7FE7-B320-19E3-D038-E83076FE182F}"/>
                  </a:ext>
                </a:extLst>
              </p:cNvPr>
              <p:cNvSpPr txBox="1"/>
              <p:nvPr/>
            </p:nvSpPr>
            <p:spPr>
              <a:xfrm>
                <a:off x="2264229" y="4083162"/>
                <a:ext cx="6096000" cy="18456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5"/>
                                <m:mcJc m:val="center"/>
                              </m:mcPr>
                            </m:mc>
                          </m:mcs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J</m:t>
                            </m:r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akarta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Medan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Surabaya</m:t>
                            </m:r>
                          </m:e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Makassar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Jakarta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Medan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Surabaya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 panose="02040503050406030204" pitchFamily="18" charset="0"/>
                              </a:rPr>
                              <m:t>Makassar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</m:m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75F7FE7-B320-19E3-D038-E83076FE18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229" y="4083162"/>
                <a:ext cx="6096000" cy="1845698"/>
              </a:xfrm>
              <a:prstGeom prst="rect">
                <a:avLst/>
              </a:prstGeom>
              <a:blipFill>
                <a:blip r:embed="rId3"/>
                <a:stretch>
                  <a:fillRect r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20576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9AAF4D-E909-BE97-D6AE-FF500A97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9A56F6-851B-4F33-C4DA-AC6FED5A6592}"/>
              </a:ext>
            </a:extLst>
          </p:cNvPr>
          <p:cNvSpPr txBox="1"/>
          <p:nvPr/>
        </p:nvSpPr>
        <p:spPr>
          <a:xfrm>
            <a:off x="667658" y="395183"/>
            <a:ext cx="10377714" cy="2050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Jadi, R* = {(Jakarta, Medan), (Jakarta, Surabaya), (Jakarta, Makassar), (Medan, Medan), (Medan, Surabaya), (Medan, Makassar),  (Surabaya, Medan), (Surabaya, Surabaya),  (Surabaya, Makassar), (Makassar, Medan), (Makassar, Surabaya), (Makassar, Makassar)}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752475" indent="-302260">
              <a:lnSpc>
                <a:spcPct val="107000"/>
              </a:lnSpc>
              <a:spcAft>
                <a:spcPts val="800"/>
              </a:spcAft>
              <a:buNone/>
            </a:pP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563A34-7F9B-F626-6FF3-8F39B9C44624}"/>
              </a:ext>
            </a:extLst>
          </p:cNvPr>
          <p:cNvSpPr txBox="1"/>
          <p:nvPr/>
        </p:nvSpPr>
        <p:spPr>
          <a:xfrm>
            <a:off x="667657" y="3719286"/>
            <a:ext cx="7262585" cy="2153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400" dirty="0">
              <a:effectLst/>
              <a:ea typeface="Arial" panose="020B0604020202020204" pitchFamily="34" charset="0"/>
            </a:endParaRPr>
          </a:p>
          <a:p>
            <a:pPr marL="623888" indent="-623888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R* = {(Jakarta, Medan), (Jakarta, Surabaya),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(Jakarta, Makassar)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(Medan, Surabaya),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(Medan, Makassar)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(Surabaya, Medan)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(Surabaya, Makassar), (Makassar, Medan), 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(Makassar, Surabaya)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}</a:t>
            </a:r>
            <a:endParaRPr lang="en-US" sz="2400" dirty="0">
              <a:effectLst/>
              <a:ea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C08940C-77BA-F787-215A-6E0702350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044948"/>
              </p:ext>
            </p:extLst>
          </p:nvPr>
        </p:nvGraphicFramePr>
        <p:xfrm>
          <a:off x="7745186" y="3866606"/>
          <a:ext cx="2913970" cy="295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6471">
                  <a:extLst>
                    <a:ext uri="{9D8B030D-6E8A-4147-A177-3AD203B41FA5}">
                      <a16:colId xmlns:a16="http://schemas.microsoft.com/office/drawing/2014/main" val="2997197592"/>
                    </a:ext>
                  </a:extLst>
                </a:gridCol>
                <a:gridCol w="1457499">
                  <a:extLst>
                    <a:ext uri="{9D8B030D-6E8A-4147-A177-3AD203B41FA5}">
                      <a16:colId xmlns:a16="http://schemas.microsoft.com/office/drawing/2014/main" val="1812355797"/>
                    </a:ext>
                  </a:extLst>
                </a:gridCol>
              </a:tblGrid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Asal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Tujuan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8241418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Jakarta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Medan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9091270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Jakarta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Surabaya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428295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Jakarta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Makassar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5376268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Medan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Surabaya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620543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Medan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Makassar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3801081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Surabaya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Makassar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7178216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Surabaya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Medan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9110714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Makassar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Medan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2437852"/>
                  </a:ext>
                </a:extLst>
              </a:tr>
              <a:tr h="29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Makassar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Surabaya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541899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EACF99-04F0-F018-2E91-CC79026DF737}"/>
              </a:ext>
            </a:extLst>
          </p:cNvPr>
          <p:cNvSpPr txBox="1"/>
          <p:nvPr/>
        </p:nvSpPr>
        <p:spPr>
          <a:xfrm>
            <a:off x="667657" y="2271275"/>
            <a:ext cx="10537371" cy="1260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asumsi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penerbangan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kota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(Medan, Medan), (Surabaya, Surabaya), dan (Makassar, Makassar)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bisa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dibuang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R*,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32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Slide Number Placeholder 3">
            <a:extLst>
              <a:ext uri="{FF2B5EF4-FFF2-40B4-BE49-F238E27FC236}">
                <a16:creationId xmlns:a16="http://schemas.microsoft.com/office/drawing/2014/main" id="{6655C3BD-B053-41F8-8DD7-1B1C64324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16E3571-8C8A-4787-BBD4-E7DCF745C0D8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1924" name="Object 1024">
            <a:extLst>
              <a:ext uri="{FF2B5EF4-FFF2-40B4-BE49-F238E27FC236}">
                <a16:creationId xmlns:a16="http://schemas.microsoft.com/office/drawing/2014/main" id="{445DC62E-5881-45E2-AE45-4A8522046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027487"/>
              </p:ext>
            </p:extLst>
          </p:nvPr>
        </p:nvGraphicFramePr>
        <p:xfrm>
          <a:off x="1839913" y="285750"/>
          <a:ext cx="7899400" cy="621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4333260" progId="Word.Document.8">
                  <p:embed/>
                </p:oleObj>
              </mc:Choice>
              <mc:Fallback>
                <p:oleObj name="Document" r:id="rId7" imgW="5485703" imgH="4333260" progId="Word.Document.8">
                  <p:embed/>
                  <p:pic>
                    <p:nvPicPr>
                      <p:cNvPr id="81924" name="Object 1024">
                        <a:extLst>
                          <a:ext uri="{FF2B5EF4-FFF2-40B4-BE49-F238E27FC236}">
                            <a16:creationId xmlns:a16="http://schemas.microsoft.com/office/drawing/2014/main" id="{445DC62E-5881-45E2-AE45-4A85220469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285750"/>
                        <a:ext cx="7899400" cy="621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E664F-2865-5E69-3819-F51A871AD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6082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Latihan (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Kuis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2021).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Buatlah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refleksif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setangkup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menghantar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 = {(1,2), (2,1), (2, 3), (3,3)}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himpunan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 = {1,2,3}.</a:t>
            </a:r>
          </a:p>
          <a:p>
            <a:pPr marL="0" indent="0">
              <a:buNone/>
            </a:pPr>
            <a:r>
              <a:rPr lang="en-US" sz="2400" u="sng" dirty="0" err="1">
                <a:latin typeface="Calibri" panose="020F0502020204030204" pitchFamily="34" charset="0"/>
              </a:rPr>
              <a:t>Jawaban</a:t>
            </a:r>
            <a:r>
              <a:rPr lang="en-US" sz="2400" dirty="0">
                <a:latin typeface="Calibri" panose="020F0502020204030204" pitchFamily="34" charset="0"/>
              </a:rPr>
              <a:t>:</a:t>
            </a:r>
          </a:p>
          <a:p>
            <a:pPr marR="18415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(a)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refleksif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refleksif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∪ Δ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Δ = {(a, a) | a ∈ A}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Δ = {(1, 1), (2, 2), (3, 3)}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 ∪ Δ = {(1,2), (2,1), (2, 3), (3,3)} ∪ {(1, 1), (2, 2), (3, 3)}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 ∪ Δ = {(1, 1), (1,2), (2,1), (2, 2), (2, 3), (3,3)}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(b)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setangkup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setangkup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{(b, a) | (a, b) ∈ R}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{(2, 1), (1, 2), (3, 2), (3, 3)}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{(1,2), (2,1), (2, 3), (3,3)} ∪ {(2, 1), (1, 2), (3, 2), (3, 3)}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R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{(1,2), (2,1), (2, 3), (3, 2), (3,3)}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536D56-6021-3D6D-7F44-804BA249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59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5E437-6A83-1165-89FC-4F4EFBB25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909"/>
            <a:ext cx="10515600" cy="5692054"/>
          </a:xfrm>
        </p:spPr>
        <p:txBody>
          <a:bodyPr>
            <a:normAutofit/>
          </a:bodyPr>
          <a:lstStyle/>
          <a:p>
            <a:pPr marR="18415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/>
              <a:t>(c)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Matriks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merepresentasikan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R* = R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Matriks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R*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R*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M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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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sz="2400" baseline="30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dahulu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R2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M</a:t>
            </a:r>
            <a:r>
              <a:rPr lang="en-US" sz="24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R3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84150" indent="0">
              <a:lnSpc>
                <a:spcPct val="109000"/>
              </a:lnSpc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</a:p>
        </p:txBody>
      </p:sp>
      <p:pic>
        <p:nvPicPr>
          <p:cNvPr id="4" name="image11.png" descr="A picture containing text, clock, close&#10;&#10;Description automatically generated">
            <a:extLst>
              <a:ext uri="{FF2B5EF4-FFF2-40B4-BE49-F238E27FC236}">
                <a16:creationId xmlns:a16="http://schemas.microsoft.com/office/drawing/2014/main" id="{D7FDDC0C-456E-23BA-136A-D71E64B6AE0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402223" y="681037"/>
            <a:ext cx="1755632" cy="1023937"/>
          </a:xfrm>
          <a:prstGeom prst="rect">
            <a:avLst/>
          </a:prstGeom>
          <a:ln/>
        </p:spPr>
      </p:pic>
      <p:pic>
        <p:nvPicPr>
          <p:cNvPr id="5" name="image13.png">
            <a:extLst>
              <a:ext uri="{FF2B5EF4-FFF2-40B4-BE49-F238E27FC236}">
                <a16:creationId xmlns:a16="http://schemas.microsoft.com/office/drawing/2014/main" id="{D16BA694-F517-D915-8F93-071E8BDC2C29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414895" y="3325090"/>
            <a:ext cx="1813214" cy="310429"/>
          </a:xfrm>
          <a:prstGeom prst="rect">
            <a:avLst/>
          </a:prstGeom>
          <a:ln/>
        </p:spPr>
      </p:pic>
      <p:pic>
        <p:nvPicPr>
          <p:cNvPr id="6" name="image6.png" descr="A picture containing text, clock, orange, close&#10;&#10;Description automatically generated">
            <a:extLst>
              <a:ext uri="{FF2B5EF4-FFF2-40B4-BE49-F238E27FC236}">
                <a16:creationId xmlns:a16="http://schemas.microsoft.com/office/drawing/2014/main" id="{1AFE42EC-FFD9-DF1C-6F20-0EAD7C777676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916074" y="2968769"/>
            <a:ext cx="4091854" cy="1023936"/>
          </a:xfrm>
          <a:prstGeom prst="rect">
            <a:avLst/>
          </a:prstGeom>
          <a:ln/>
        </p:spPr>
      </p:pic>
      <p:pic>
        <p:nvPicPr>
          <p:cNvPr id="7" name="image15.png">
            <a:extLst>
              <a:ext uri="{FF2B5EF4-FFF2-40B4-BE49-F238E27FC236}">
                <a16:creationId xmlns:a16="http://schemas.microsoft.com/office/drawing/2014/main" id="{10EAB605-1FA9-A922-3504-A2746CC5669D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1414894" y="4428689"/>
            <a:ext cx="1813215" cy="413039"/>
          </a:xfrm>
          <a:prstGeom prst="rect">
            <a:avLst/>
          </a:prstGeom>
          <a:ln/>
        </p:spPr>
      </p:pic>
      <p:pic>
        <p:nvPicPr>
          <p:cNvPr id="8" name="image1.png" descr="A picture containing text, clock, close&#10;&#10;Description automatically generated">
            <a:extLst>
              <a:ext uri="{FF2B5EF4-FFF2-40B4-BE49-F238E27FC236}">
                <a16:creationId xmlns:a16="http://schemas.microsoft.com/office/drawing/2014/main" id="{DF7BC635-564C-154B-85A3-186D86679B8B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3916074" y="4150300"/>
            <a:ext cx="4091854" cy="969818"/>
          </a:xfrm>
          <a:prstGeom prst="rect">
            <a:avLst/>
          </a:prstGeom>
          <a:ln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C08ACC7-5177-BD55-DC68-DA3AF942C9B4}"/>
              </a:ext>
            </a:extLst>
          </p:cNvPr>
          <p:cNvSpPr txBox="1"/>
          <p:nvPr/>
        </p:nvSpPr>
        <p:spPr>
          <a:xfrm>
            <a:off x="838200" y="5074463"/>
            <a:ext cx="6096000" cy="475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didapatkan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image19.png" descr="A picture containing text, clock, gauge, close&#10;&#10;Description automatically generated">
            <a:extLst>
              <a:ext uri="{FF2B5EF4-FFF2-40B4-BE49-F238E27FC236}">
                <a16:creationId xmlns:a16="http://schemas.microsoft.com/office/drawing/2014/main" id="{9150B7A5-867C-63AA-CFC8-D9941DC50117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1414894" y="5766140"/>
            <a:ext cx="5082888" cy="865596"/>
          </a:xfrm>
          <a:prstGeom prst="rect">
            <a:avLst/>
          </a:prstGeom>
          <a:ln/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5DE7339-EAD2-1825-B7F3-7AD418562DB4}"/>
              </a:ext>
            </a:extLst>
          </p:cNvPr>
          <p:cNvSpPr txBox="1"/>
          <p:nvPr/>
        </p:nvSpPr>
        <p:spPr>
          <a:xfrm>
            <a:off x="6096000" y="5576724"/>
            <a:ext cx="6096000" cy="983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matriks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didapatkan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R* = {(1, 1), (1, 2), (1, 3), (2, 1), (2, 2), (2, 3), (3, 3)}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AE5EBB-ABE5-6CAC-E824-86F045636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286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2DCF2-3273-1F07-D02A-DF19DF3C7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5498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Latihan (</a:t>
            </a:r>
            <a:r>
              <a:rPr lang="en-US" sz="2400" b="1" dirty="0" err="1"/>
              <a:t>Soal</a:t>
            </a:r>
            <a:r>
              <a:rPr lang="en-US" sz="2400" b="1" dirty="0"/>
              <a:t> </a:t>
            </a:r>
            <a:r>
              <a:rPr lang="en-US" sz="2400" b="1" dirty="0" err="1"/>
              <a:t>Kuis</a:t>
            </a:r>
            <a:r>
              <a:rPr lang="en-US" sz="2400" b="1" dirty="0"/>
              <a:t> 2020)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Misalkan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terdapat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suatu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relasi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Cambria Math" panose="02040503050406030204" pitchFamily="18" charset="0"/>
              </a:rPr>
              <a:t>𝑅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hal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Cambria Math" panose="02040503050406030204" pitchFamily="18" charset="0"/>
              </a:rPr>
              <a:t>𝑅 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= {(1,3),(2,1),(2,2),(3,1)} pada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Cambria Math" panose="02040503050406030204" pitchFamily="18" charset="0"/>
              </a:rPr>
              <a:t>𝐴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={1,2,3}.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Carilah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klosur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menghantar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222222"/>
                </a:solidFill>
                <a:effectLst/>
                <a:ea typeface="Times New Roman" panose="02020603050405020304" pitchFamily="18" charset="0"/>
              </a:rPr>
              <a:t> R.</a:t>
            </a:r>
          </a:p>
          <a:p>
            <a:pPr marL="0" indent="0">
              <a:buNone/>
            </a:pPr>
            <a:endParaRPr lang="en-US" sz="2400" dirty="0">
              <a:solidFill>
                <a:srgbClr val="22222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222222"/>
              </a:solidFill>
              <a:effectLst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jawaban</a:t>
            </a: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ada</a:t>
            </a: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 pada </a:t>
            </a:r>
            <a:r>
              <a:rPr lang="en-US" sz="24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halaman</a:t>
            </a: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berikut</a:t>
            </a: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</a:rPr>
              <a:t>)</a:t>
            </a:r>
            <a:endParaRPr lang="en-US" sz="24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	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03481E-79BB-1D43-A1D6-B1C548CC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75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CAC9D-E407-891D-BC04-01BB63BD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Matriks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merepresentasikan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relasi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R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adalah</a:t>
            </a:r>
            <a:endParaRPr lang="en-US" sz="2400" dirty="0">
              <a:solidFill>
                <a:srgbClr val="222222"/>
              </a:solidFill>
              <a:effectLst/>
              <a:highlight>
                <a:srgbClr val="FFFFFF"/>
              </a:highlight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maka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matriks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klosur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menghantar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dari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R </a:t>
            </a: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adalah</a:t>
            </a:r>
            <a:r>
              <a:rPr lang="en-US" sz="2400" dirty="0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R* = R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∪ R</a:t>
            </a:r>
            <a:r>
              <a:rPr lang="en-US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026" name="image6.png">
            <a:extLst>
              <a:ext uri="{FF2B5EF4-FFF2-40B4-BE49-F238E27FC236}">
                <a16:creationId xmlns:a16="http://schemas.microsoft.com/office/drawing/2014/main" id="{9593EB0F-21BF-7D55-958A-D893ECA1E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036" y="570201"/>
            <a:ext cx="2004146" cy="1136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4.png">
            <a:extLst>
              <a:ext uri="{FF2B5EF4-FFF2-40B4-BE49-F238E27FC236}">
                <a16:creationId xmlns:a16="http://schemas.microsoft.com/office/drawing/2014/main" id="{A7CA103E-4C5F-82B9-25C8-90E313717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345" y="2408442"/>
            <a:ext cx="5137079" cy="242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6D199D5-B7F2-8457-9A39-12145F1ADFAF}"/>
              </a:ext>
            </a:extLst>
          </p:cNvPr>
          <p:cNvSpPr txBox="1"/>
          <p:nvPr/>
        </p:nvSpPr>
        <p:spPr>
          <a:xfrm>
            <a:off x="498764" y="483039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400"/>
              </a:spcAft>
            </a:pPr>
            <a:r>
              <a:rPr lang="en-US" sz="240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ea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ED7F0-E3EA-BFA4-0BE2-F4CD6C177DF9}"/>
                  </a:ext>
                </a:extLst>
              </p:cNvPr>
              <p:cNvSpPr txBox="1"/>
              <p:nvPr/>
            </p:nvSpPr>
            <p:spPr>
              <a:xfrm>
                <a:off x="1440089" y="5679142"/>
                <a:ext cx="5963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ED7F0-E3EA-BFA4-0BE2-F4CD6C177D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089" y="5679142"/>
                <a:ext cx="596317" cy="369332"/>
              </a:xfrm>
              <a:prstGeom prst="rect">
                <a:avLst/>
              </a:prstGeom>
              <a:blipFill>
                <a:blip r:embed="rId4"/>
                <a:stretch>
                  <a:fillRect l="-11224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2E99BB45-781B-9BEE-DE56-92D4AD6FBF4F}"/>
              </a:ext>
            </a:extLst>
          </p:cNvPr>
          <p:cNvSpPr/>
          <p:nvPr/>
        </p:nvSpPr>
        <p:spPr>
          <a:xfrm>
            <a:off x="2036406" y="5710568"/>
            <a:ext cx="601806" cy="318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A746479-3318-5AC6-7C91-52A4059EF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4984" y="5349505"/>
            <a:ext cx="5459530" cy="10286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74677B-11C2-AA98-76DC-C4C9F339F7AB}"/>
              </a:ext>
            </a:extLst>
          </p:cNvPr>
          <p:cNvSpPr txBox="1"/>
          <p:nvPr/>
        </p:nvSpPr>
        <p:spPr>
          <a:xfrm>
            <a:off x="7372424" y="5292055"/>
            <a:ext cx="4819576" cy="128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matriks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didapatkan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R* = {(1, 1), (1, 3), (2, 1), (2, 2), (2, 3), (3,1),   (3, 3)}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39639-FECE-57FB-5518-A52C1784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528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A528C-DF97-94F1-C1F7-A0D197297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56512"/>
            <a:ext cx="10515600" cy="5470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Latihan (</a:t>
            </a:r>
            <a:r>
              <a:rPr lang="en-US" sz="2400" b="1" dirty="0" err="1"/>
              <a:t>Soal</a:t>
            </a:r>
            <a:r>
              <a:rPr lang="en-US" sz="2400" b="1" dirty="0"/>
              <a:t> UTS 2022)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Terdapat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sebuah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R pada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himpunan</a:t>
            </a:r>
            <a:r>
              <a:rPr lang="en-US" sz="2400" dirty="0">
                <a:effectLst/>
                <a:ea typeface="Arial" panose="020B0604020202020204" pitchFamily="34" charset="0"/>
              </a:rPr>
              <a:t> A = {1, 2, 3, 4}, yang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direpresentasikan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dengan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matriks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sebagai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berikut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8988B77-FCD1-5E73-14D6-2B870E881712}"/>
                  </a:ext>
                </a:extLst>
              </p:cNvPr>
              <p:cNvSpPr txBox="1"/>
              <p:nvPr/>
            </p:nvSpPr>
            <p:spPr>
              <a:xfrm>
                <a:off x="2022764" y="1569996"/>
                <a:ext cx="6096000" cy="15844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4"/>
                              <m:mcJc m:val="center"/>
                            </m:mcPr>
                          </m:mc>
                        </m:mcs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e>
                      </m:mr>
                    </m:m>
                  </m:oMath>
                </a14:m>
                <a:endParaRPr lang="en-US" sz="18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0" marR="0" indent="22860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effectLst/>
                    <a:latin typeface="Times New Roman" panose="02020603050405020304" pitchFamily="18" charset="0"/>
                    <a:ea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</m:mr>
                      <m:m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mr>
                      <m:m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mr>
                      <m:m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e>
                      </m:mr>
                    </m:m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Arial" panose="020B06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Arial" panose="020B060402020202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8988B77-FCD1-5E73-14D6-2B870E8817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764" y="1569996"/>
                <a:ext cx="6096000" cy="15844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853BAD7-852B-16F2-11B9-F404CD89F30C}"/>
              </a:ext>
            </a:extLst>
          </p:cNvPr>
          <p:cNvSpPr txBox="1"/>
          <p:nvPr/>
        </p:nvSpPr>
        <p:spPr>
          <a:xfrm>
            <a:off x="838199" y="3429000"/>
            <a:ext cx="10065327" cy="304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effectLst/>
                <a:ea typeface="Arial" panose="020B0604020202020204" pitchFamily="34" charset="0"/>
              </a:rPr>
              <a:t>Jelaskan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apakah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pengurutan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parsial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atau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dengan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melihat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semua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sifat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pengurutan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parsial</a:t>
            </a:r>
            <a:r>
              <a:rPr lang="en-US" sz="2400" dirty="0">
                <a:effectLst/>
                <a:ea typeface="Arial" panose="020B0604020202020204" pitchFamily="34" charset="0"/>
              </a:rPr>
              <a:t>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Buatlah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klosur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R,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sehingga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kesetaraan</a:t>
            </a:r>
            <a:r>
              <a:rPr lang="en-US" sz="2400" dirty="0">
                <a:effectLst/>
                <a:ea typeface="Arial" panose="020B0604020202020204" pitchFamily="34" charset="0"/>
              </a:rPr>
              <a:t>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>
                <a:effectLst/>
                <a:ea typeface="Arial" panose="020B0604020202020204" pitchFamily="34" charset="0"/>
              </a:rPr>
              <a:t>Jika pada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himpunan</a:t>
            </a:r>
            <a:r>
              <a:rPr lang="en-US" sz="2400" dirty="0">
                <a:effectLst/>
                <a:ea typeface="Arial" panose="020B0604020202020204" pitchFamily="34" charset="0"/>
              </a:rPr>
              <a:t> 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dibuat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biner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himpunan</a:t>
            </a:r>
            <a:r>
              <a:rPr lang="en-US" sz="2400" dirty="0">
                <a:effectLst/>
                <a:ea typeface="Arial" panose="020B0604020202020204" pitchFamily="34" charset="0"/>
              </a:rPr>
              <a:t> B = {1, 8, 27, 64}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berupa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S = {(1,1), (2,8), (3,27), (4,64)};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tentukan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apakah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merupakan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berkoresponden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atau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bukan</a:t>
            </a:r>
            <a:r>
              <a:rPr lang="en-US" sz="2400" dirty="0">
                <a:effectLst/>
                <a:ea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Jelaskan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jawaban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anda</a:t>
            </a:r>
            <a:r>
              <a:rPr lang="en-US" sz="2400" dirty="0">
                <a:effectLst/>
                <a:ea typeface="Arial" panose="020B060402020202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823EB4-903B-81D9-93BD-568648D3D52B}"/>
              </a:ext>
            </a:extLst>
          </p:cNvPr>
          <p:cNvSpPr txBox="1"/>
          <p:nvPr/>
        </p:nvSpPr>
        <p:spPr>
          <a:xfrm>
            <a:off x="5458691" y="637477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FF0000"/>
                </a:solidFill>
                <a:ea typeface="Times New Roman" panose="02020603050405020304" pitchFamily="18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jawaban</a:t>
            </a:r>
            <a:r>
              <a:rPr lang="en-US" sz="1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ada</a:t>
            </a:r>
            <a:r>
              <a:rPr lang="en-US" sz="1800" dirty="0">
                <a:solidFill>
                  <a:srgbClr val="FF0000"/>
                </a:solidFill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halaman</a:t>
            </a:r>
            <a:r>
              <a:rPr lang="en-US" sz="18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berikut</a:t>
            </a:r>
            <a:r>
              <a:rPr lang="en-US" sz="1800" dirty="0">
                <a:solidFill>
                  <a:srgbClr val="FF0000"/>
                </a:solidFill>
                <a:ea typeface="Times New Roman" panose="02020603050405020304" pitchFamily="18" charset="0"/>
              </a:rPr>
              <a:t>)</a:t>
            </a:r>
            <a:endParaRPr lang="en-US" sz="18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C4D90AC-2B2C-2804-D7B0-DA799BE4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287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ACBC9-F655-E9E6-9969-BCCD3C7E1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873"/>
            <a:ext cx="10515600" cy="549809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/>
              <a:t>(a) </a:t>
            </a:r>
            <a:r>
              <a:rPr lang="en-US" sz="2400" dirty="0" err="1"/>
              <a:t>Defenisi</a:t>
            </a:r>
            <a:r>
              <a:rPr lang="en-US" sz="2400" dirty="0"/>
              <a:t>: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pengurutan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parsial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jika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refleksif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menghantar</a:t>
            </a:r>
            <a:r>
              <a:rPr lang="en-US" sz="2400" dirty="0">
                <a:effectLst/>
                <a:ea typeface="Arial" panose="020B0604020202020204" pitchFamily="34" charset="0"/>
              </a:rPr>
              <a:t>, dan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tolak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setangkup</a:t>
            </a:r>
            <a:r>
              <a:rPr lang="en-US" sz="2400" dirty="0">
                <a:effectLst/>
                <a:ea typeface="Arial" panose="020B0604020202020204" pitchFamily="34" charset="0"/>
              </a:rPr>
              <a:t>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R pada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soal</a:t>
            </a:r>
            <a:r>
              <a:rPr lang="en-US" sz="2400" dirty="0">
                <a:effectLst/>
                <a:ea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atas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refleksif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dirty="0">
                <a:effectLst/>
                <a:ea typeface="Arial" panose="020B0604020202020204" pitchFamily="34" charset="0"/>
              </a:rPr>
              <a:t> (1,1) dan (4,4)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menjadi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elemennya</a:t>
            </a:r>
            <a:r>
              <a:rPr lang="en-US" sz="2400" dirty="0">
                <a:effectLst/>
                <a:ea typeface="Arial" panose="020B0604020202020204" pitchFamily="34" charset="0"/>
              </a:rPr>
              <a:t>. 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R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menghantar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terdapat</a:t>
            </a:r>
            <a:r>
              <a:rPr lang="en-US" sz="2400" dirty="0">
                <a:effectLst/>
                <a:ea typeface="Arial" panose="020B0604020202020204" pitchFamily="34" charset="0"/>
              </a:rPr>
              <a:t> (2,1) dan (1,4)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tetapi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ada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400" dirty="0">
                <a:effectLst/>
                <a:ea typeface="Arial" panose="020B0604020202020204" pitchFamily="34" charset="0"/>
              </a:rPr>
              <a:t> (2,4). </a:t>
            </a:r>
            <a:r>
              <a:rPr lang="en-US" sz="2400" dirty="0" err="1">
                <a:effectLst/>
                <a:ea typeface="Arial Unicode MS"/>
              </a:rPr>
              <a:t>Relasi</a:t>
            </a:r>
            <a:r>
              <a:rPr lang="en-US" sz="2400" dirty="0">
                <a:effectLst/>
                <a:ea typeface="Arial Unicode MS"/>
              </a:rPr>
              <a:t> R </a:t>
            </a:r>
            <a:r>
              <a:rPr lang="en-US" sz="2400" dirty="0" err="1">
                <a:effectLst/>
                <a:ea typeface="Arial Unicode MS"/>
              </a:rPr>
              <a:t>tidak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tolak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setangkup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karena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terdapat</a:t>
            </a:r>
            <a:r>
              <a:rPr lang="en-US" sz="2400" dirty="0">
                <a:effectLst/>
                <a:ea typeface="Arial Unicode MS"/>
              </a:rPr>
              <a:t> (1,3) dan (3,1) </a:t>
            </a:r>
            <a:r>
              <a:rPr lang="en-US" sz="2400" dirty="0" err="1">
                <a:effectLst/>
                <a:ea typeface="Arial Unicode MS"/>
              </a:rPr>
              <a:t>tapi</a:t>
            </a:r>
            <a:r>
              <a:rPr lang="en-US" sz="2400" dirty="0">
                <a:effectLst/>
                <a:ea typeface="Arial Unicode MS"/>
              </a:rPr>
              <a:t> 1 ≠ 3. Jadi R </a:t>
            </a:r>
            <a:r>
              <a:rPr lang="en-US" sz="2400" dirty="0" err="1">
                <a:effectLst/>
                <a:ea typeface="Arial Unicode MS"/>
              </a:rPr>
              <a:t>bukan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relasi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pengurutan</a:t>
            </a:r>
            <a:r>
              <a:rPr lang="en-US" sz="2400" dirty="0">
                <a:effectLst/>
                <a:ea typeface="Arial Unicode MS"/>
              </a:rPr>
              <a:t> </a:t>
            </a:r>
            <a:r>
              <a:rPr lang="en-US" sz="2400" dirty="0" err="1">
                <a:effectLst/>
                <a:ea typeface="Arial Unicode MS"/>
              </a:rPr>
              <a:t>parsial</a:t>
            </a:r>
            <a:endParaRPr lang="en-US" sz="2400" dirty="0">
              <a:effectLst/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(b) </a:t>
            </a:r>
            <a:r>
              <a:rPr lang="en-US" sz="2600" dirty="0">
                <a:effectLst/>
                <a:ea typeface="Arial" panose="020B0604020202020204" pitchFamily="34" charset="0"/>
              </a:rPr>
              <a:t>Agar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kesetaraan</a:t>
            </a:r>
            <a:r>
              <a:rPr lang="en-US" sz="2600" dirty="0">
                <a:effectLst/>
                <a:ea typeface="Arial" panose="020B0604020202020204" pitchFamily="34" charset="0"/>
              </a:rPr>
              <a:t>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maka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harus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memiliki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sifat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refleksif</a:t>
            </a:r>
            <a:r>
              <a:rPr lang="en-US" sz="2600" dirty="0">
                <a:effectLst/>
                <a:ea typeface="Arial" panose="020B0604020202020204" pitchFamily="34" charset="0"/>
              </a:rPr>
              <a:t>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menghantar</a:t>
            </a:r>
            <a:r>
              <a:rPr lang="en-US" sz="2600" dirty="0">
                <a:effectLst/>
                <a:ea typeface="Arial" panose="020B0604020202020204" pitchFamily="34" charset="0"/>
              </a:rPr>
              <a:t>, dan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setangkup</a:t>
            </a:r>
            <a:r>
              <a:rPr lang="en-US" sz="26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Arial" panose="020B0604020202020204" pitchFamily="34" charset="0"/>
              </a:rPr>
              <a:t>Agar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refleksif</a:t>
            </a:r>
            <a:r>
              <a:rPr lang="en-US" sz="2600" dirty="0">
                <a:effectLst/>
                <a:ea typeface="Arial" panose="020B0604020202020204" pitchFamily="34" charset="0"/>
              </a:rPr>
              <a:t>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buat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klosur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refleksif</a:t>
            </a:r>
            <a:r>
              <a:rPr lang="en-US" sz="26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 err="1">
                <a:effectLst/>
                <a:ea typeface="Arial Unicode MS"/>
              </a:rPr>
              <a:t>Klosur</a:t>
            </a:r>
            <a:r>
              <a:rPr lang="en-US" sz="2600" dirty="0">
                <a:effectLst/>
                <a:ea typeface="Arial Unicode MS"/>
              </a:rPr>
              <a:t> </a:t>
            </a:r>
            <a:r>
              <a:rPr lang="en-US" sz="2600" dirty="0" err="1">
                <a:effectLst/>
                <a:ea typeface="Arial Unicode MS"/>
              </a:rPr>
              <a:t>refleksif</a:t>
            </a:r>
            <a:r>
              <a:rPr lang="en-US" sz="2600" dirty="0">
                <a:effectLst/>
                <a:ea typeface="Arial Unicode MS"/>
              </a:rPr>
              <a:t>: T = R U ∆ = {(1,1),(1,3),(1,4),(2,1),(2,2),(2,3),(3,1),(3,3),(4,1),(4,3),(4,4)}</a:t>
            </a:r>
            <a:endParaRPr lang="en-US" sz="2600" dirty="0">
              <a:effectLst/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Arial" panose="020B0604020202020204" pitchFamily="34" charset="0"/>
              </a:rPr>
              <a:t> 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600" dirty="0">
                <a:effectLst/>
                <a:ea typeface="Arial" panose="020B0604020202020204" pitchFamily="34" charset="0"/>
              </a:rPr>
              <a:t> T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belum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setangkup</a:t>
            </a:r>
            <a:r>
              <a:rPr lang="en-US" sz="2600" dirty="0">
                <a:effectLst/>
                <a:ea typeface="Arial" panose="020B0604020202020204" pitchFamily="34" charset="0"/>
              </a:rPr>
              <a:t>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ada</a:t>
            </a:r>
            <a:r>
              <a:rPr lang="en-US" sz="2600" dirty="0">
                <a:effectLst/>
                <a:ea typeface="Arial" panose="020B0604020202020204" pitchFamily="34" charset="0"/>
              </a:rPr>
              <a:t> (2,1)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tapi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ada</a:t>
            </a:r>
            <a:r>
              <a:rPr lang="en-US" sz="2600" dirty="0">
                <a:effectLst/>
                <a:ea typeface="Arial" panose="020B0604020202020204" pitchFamily="34" charset="0"/>
              </a:rPr>
              <a:t> (1,2),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ada</a:t>
            </a:r>
            <a:r>
              <a:rPr lang="en-US" sz="2600" dirty="0">
                <a:effectLst/>
                <a:ea typeface="Arial" panose="020B0604020202020204" pitchFamily="34" charset="0"/>
              </a:rPr>
              <a:t> (2,3)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tapi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ada</a:t>
            </a:r>
            <a:r>
              <a:rPr lang="en-US" sz="2600" dirty="0">
                <a:effectLst/>
                <a:ea typeface="Arial" panose="020B0604020202020204" pitchFamily="34" charset="0"/>
              </a:rPr>
              <a:t> (3,2),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jadi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harus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dibuat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klosur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setangkup</a:t>
            </a:r>
            <a:endParaRPr lang="en-US" sz="2600" dirty="0">
              <a:effectLst/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Arial" panose="020B0604020202020204" pitchFamily="34" charset="0"/>
              </a:rPr>
              <a:t>Agar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setangkup</a:t>
            </a:r>
            <a:r>
              <a:rPr lang="en-US" sz="2600" dirty="0">
                <a:effectLst/>
                <a:ea typeface="Arial" panose="020B0604020202020204" pitchFamily="34" charset="0"/>
              </a:rPr>
              <a:t>,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buat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klosur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setangkup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hasil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klosur</a:t>
            </a:r>
            <a:r>
              <a:rPr lang="en-US" sz="2600" dirty="0">
                <a:effectLst/>
                <a:ea typeface="Arial" panose="020B0604020202020204" pitchFamily="34" charset="0"/>
              </a:rPr>
              <a:t> </a:t>
            </a:r>
            <a:r>
              <a:rPr lang="en-US" sz="2600" dirty="0" err="1">
                <a:effectLst/>
                <a:ea typeface="Arial" panose="020B0604020202020204" pitchFamily="34" charset="0"/>
              </a:rPr>
              <a:t>refleksif</a:t>
            </a:r>
            <a:r>
              <a:rPr lang="en-US" sz="26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Arial" panose="020B0604020202020204" pitchFamily="34" charset="0"/>
              </a:rPr>
              <a:t>V = T U T</a:t>
            </a:r>
            <a:r>
              <a:rPr lang="en-US" sz="2600" baseline="30000" dirty="0">
                <a:effectLst/>
                <a:ea typeface="Arial" panose="020B0604020202020204" pitchFamily="34" charset="0"/>
              </a:rPr>
              <a:t>-1</a:t>
            </a:r>
            <a:r>
              <a:rPr lang="en-US" sz="2600" dirty="0">
                <a:effectLst/>
                <a:ea typeface="Arial" panose="020B0604020202020204" pitchFamily="34" charset="0"/>
              </a:rPr>
              <a:t> = {(1,1),(1,3),(1,4),(2,1),(2,2),(2,3),(3,1),(3,3),(4,1),(4,3),(4,4)} U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Arial" panose="020B0604020202020204" pitchFamily="34" charset="0"/>
              </a:rPr>
              <a:t>                     {(1,1),(3,1),(4,1),(1,2),(2,2),(3,2),(1,3),(3,3),(1,4),(3,4),(4,4)}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Arial" panose="020B0604020202020204" pitchFamily="34" charset="0"/>
              </a:rPr>
              <a:t>                   = {(1,1),(1,2),(1,3),(1,4),(2,1),(2,2),(2,3),(3,1),(3,2),(3,3),(3,4),(4,1),(4,3),(4,4)}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FEEDB-3FC6-A307-B6B6-F8DA810B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540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6736BD-39AE-76EA-DBD9-094E8C0E35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1164"/>
                <a:ext cx="10515600" cy="55257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>
                    <a:effectLst/>
                    <a:ea typeface="Arial" panose="020B0604020202020204" pitchFamily="34" charset="0"/>
                  </a:rPr>
                  <a:t>Relasi V di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atas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belum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menghantar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,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karena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terdapat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(4,1) dan (1,2),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tetapi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tidak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ada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(4,2). Oleh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karena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itu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perlu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dibuat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klosur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menghantar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.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Pertama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kita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representasikan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dulu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relasi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V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ke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dalam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bentuk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ffectLst/>
                    <a:ea typeface="Arial" panose="020B0604020202020204" pitchFamily="34" charset="0"/>
                  </a:rPr>
                  <a:t>matriks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000" dirty="0"/>
                  <a:t>                             M</a:t>
                </a:r>
                <a:r>
                  <a:rPr lang="en-US" sz="2000" baseline="-25000" dirty="0"/>
                  <a:t>V</a:t>
                </a:r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ea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ea typeface="Arial" panose="020B0604020202020204" pitchFamily="34" charset="0"/>
                  </a:rPr>
                  <a:t>Lalu </a:t>
                </a:r>
                <a:r>
                  <a:rPr lang="en-US" sz="2000" dirty="0" err="1">
                    <a:ea typeface="Arial" panose="020B0604020202020204" pitchFamily="34" charset="0"/>
                  </a:rPr>
                  <a:t>hitung</a:t>
                </a:r>
                <a:r>
                  <a:rPr lang="en-US" sz="2000" dirty="0">
                    <a:ea typeface="Arial" panose="020B0604020202020204" pitchFamily="34" charset="0"/>
                  </a:rPr>
                  <a:t> V</a:t>
                </a:r>
                <a:r>
                  <a:rPr lang="en-US" sz="2000" baseline="30000" dirty="0">
                    <a:ea typeface="Arial" panose="020B0604020202020204" pitchFamily="34" charset="0"/>
                  </a:rPr>
                  <a:t>2</a:t>
                </a:r>
                <a:r>
                  <a:rPr lang="en-US" sz="2000" dirty="0">
                    <a:ea typeface="Arial" panose="020B0604020202020204" pitchFamily="34" charset="0"/>
                  </a:rPr>
                  <a:t>, V</a:t>
                </a:r>
                <a:r>
                  <a:rPr lang="en-US" sz="2000" baseline="30000" dirty="0">
                    <a:ea typeface="Arial" panose="020B0604020202020204" pitchFamily="34" charset="0"/>
                  </a:rPr>
                  <a:t>3</a:t>
                </a:r>
                <a:r>
                  <a:rPr lang="en-US" sz="2000" dirty="0">
                    <a:ea typeface="Arial" panose="020B0604020202020204" pitchFamily="34" charset="0"/>
                  </a:rPr>
                  <a:t>, dan V</a:t>
                </a:r>
                <a:r>
                  <a:rPr lang="en-US" sz="2000" baseline="30000" dirty="0">
                    <a:ea typeface="Arial" panose="020B0604020202020204" pitchFamily="34" charset="0"/>
                  </a:rPr>
                  <a:t>4</a:t>
                </a:r>
                <a:r>
                  <a:rPr lang="en-US" sz="2000" dirty="0"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Arial" panose="020B0604020202020204" pitchFamily="34" charset="0"/>
                  </a:rPr>
                  <a:t>untuk</a:t>
                </a:r>
                <a:r>
                  <a:rPr lang="en-US" sz="2000" dirty="0">
                    <a:ea typeface="Arial" panose="020B0604020202020204" pitchFamily="34" charset="0"/>
                  </a:rPr>
                  <a:t> </a:t>
                </a:r>
                <a:r>
                  <a:rPr lang="en-US" sz="2000" dirty="0" err="1">
                    <a:ea typeface="Arial" panose="020B0604020202020204" pitchFamily="34" charset="0"/>
                  </a:rPr>
                  <a:t>mendapatkan</a:t>
                </a:r>
                <a:r>
                  <a:rPr lang="en-US" sz="2000" dirty="0">
                    <a:ea typeface="Arial" panose="020B0604020202020204" pitchFamily="34" charset="0"/>
                  </a:rPr>
                  <a:t> 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V* = V </a:t>
                </a:r>
                <a:r>
                  <a:rPr lang="en-US" sz="2000" dirty="0">
                    <a:effectLst/>
                    <a:ea typeface="Arial" panose="020B0604020202020204" pitchFamily="34" charset="0"/>
                    <a:sym typeface="Symbol" panose="05050102010706020507" pitchFamily="18" charset="2"/>
                  </a:rPr>
                  <a:t>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V</a:t>
                </a:r>
                <a:r>
                  <a:rPr lang="en-US" sz="2000" baseline="30000" dirty="0">
                    <a:effectLst/>
                    <a:ea typeface="Arial" panose="020B0604020202020204" pitchFamily="34" charset="0"/>
                  </a:rPr>
                  <a:t>2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 </a:t>
                </a:r>
                <a:r>
                  <a:rPr lang="en-US" sz="2000" dirty="0">
                    <a:effectLst/>
                    <a:ea typeface="Arial" panose="020B0604020202020204" pitchFamily="34" charset="0"/>
                    <a:sym typeface="Symbol" panose="05050102010706020507" pitchFamily="18" charset="2"/>
                  </a:rPr>
                  <a:t> 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V</a:t>
                </a:r>
                <a:r>
                  <a:rPr lang="en-US" sz="2000" baseline="30000" dirty="0">
                    <a:effectLst/>
                    <a:ea typeface="Arial" panose="020B0604020202020204" pitchFamily="34" charset="0"/>
                  </a:rPr>
                  <a:t>3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r>
                  <a:rPr lang="en-US" sz="2000" dirty="0">
                    <a:effectLst/>
                    <a:ea typeface="Arial" panose="020B0604020202020204" pitchFamily="34" charset="0"/>
                    <a:sym typeface="Symbol" panose="05050102010706020507" pitchFamily="18" charset="2"/>
                  </a:rPr>
                  <a:t>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V</a:t>
                </a:r>
                <a:r>
                  <a:rPr lang="en-US" sz="2000" baseline="30000" dirty="0">
                    <a:effectLst/>
                    <a:ea typeface="Arial" panose="020B0604020202020204" pitchFamily="34" charset="0"/>
                  </a:rPr>
                  <a:t>4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</a:t>
                </a:r>
                <a:endParaRPr lang="en-US" sz="2000" dirty="0">
                  <a:ea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ea typeface="Arial" panose="020B0604020202020204" pitchFamily="34" charset="0"/>
                  </a:rPr>
                  <a:t>	          </a:t>
                </a:r>
                <a:r>
                  <a:rPr lang="en-US" sz="2000" dirty="0"/>
                  <a:t> M</a:t>
                </a:r>
                <a:r>
                  <a:rPr lang="en-US" sz="2000" baseline="-25000" dirty="0"/>
                  <a:t>V*</a:t>
                </a:r>
                <a:r>
                  <a:rPr lang="en-US" sz="2000" dirty="0"/>
                  <a:t> =</a:t>
                </a:r>
                <a:r>
                  <a:rPr lang="en-US" sz="2000" dirty="0">
                    <a:effectLst/>
                    <a:ea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>
                  <a:effectLst/>
                  <a:ea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2000" dirty="0">
                  <a:ea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2000" dirty="0">
                  <a:ea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2400" dirty="0">
                  <a:ea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C6736BD-39AE-76EA-DBD9-094E8C0E35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1164"/>
                <a:ext cx="10515600" cy="5525799"/>
              </a:xfrm>
              <a:blipFill>
                <a:blip r:embed="rId2"/>
                <a:stretch>
                  <a:fillRect l="-638" t="-1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5364525F-5118-5104-6D43-77681395A30D}"/>
              </a:ext>
            </a:extLst>
          </p:cNvPr>
          <p:cNvSpPr txBox="1"/>
          <p:nvPr/>
        </p:nvSpPr>
        <p:spPr>
          <a:xfrm>
            <a:off x="838200" y="4405365"/>
            <a:ext cx="10051473" cy="1978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matriks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didapatkan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klosur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menghantar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R* = {(1, 1), (1, 2), (1, 3), (1, 4), (2, 1), (2,2),  (2, 3), (2, 4), (3, 1), (3, 2), (3, 3), (3, 4)</a:t>
            </a:r>
          </a:p>
          <a:p>
            <a:pPr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(4, 1), (4, 2), (4, 3), (4, 4)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pPr marR="184150">
              <a:lnSpc>
                <a:spcPct val="109000"/>
              </a:lnSpc>
              <a:spcBef>
                <a:spcPts val="955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Jadi,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relasi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 yang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bersifat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kesetaraan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R* di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4BF46-1A0E-0282-E5B1-B4BD246DF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905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134C3-1FB7-5D69-59AE-09C716536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34569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(c) </a:t>
            </a:r>
            <a:r>
              <a:rPr lang="en-US" sz="2400" dirty="0">
                <a:effectLst/>
                <a:ea typeface="Arial" panose="020B0604020202020204" pitchFamily="34" charset="0"/>
              </a:rPr>
              <a:t>S = {(1,1), (2,8), (3,27), (4,64)}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S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merupakan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setiap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400" dirty="0">
                <a:effectLst/>
                <a:ea typeface="Arial" panose="020B0604020202020204" pitchFamily="34" charset="0"/>
              </a:rPr>
              <a:t> di 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dihubungkan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dengan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tepat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400" dirty="0">
                <a:effectLst/>
                <a:ea typeface="Arial" panose="020B0604020202020204" pitchFamily="34" charset="0"/>
              </a:rPr>
              <a:t> di B.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S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atau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injektif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setiap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didalam</a:t>
            </a:r>
            <a:r>
              <a:rPr lang="en-US" sz="2400" dirty="0">
                <a:effectLst/>
                <a:ea typeface="Arial" panose="020B0604020202020204" pitchFamily="34" charset="0"/>
              </a:rPr>
              <a:t> 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ada</a:t>
            </a:r>
            <a:r>
              <a:rPr lang="en-US" sz="2400" dirty="0">
                <a:effectLst/>
                <a:ea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memiliki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bayangan</a:t>
            </a:r>
            <a:r>
              <a:rPr lang="en-US" sz="2400" dirty="0">
                <a:effectLst/>
                <a:ea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sama</a:t>
            </a:r>
            <a:r>
              <a:rPr lang="en-US" sz="2400" dirty="0">
                <a:effectLst/>
                <a:ea typeface="Arial" panose="020B0604020202020204" pitchFamily="34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S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400" dirty="0">
                <a:effectLst/>
                <a:ea typeface="Arial" panose="020B0604020202020204" pitchFamily="34" charset="0"/>
              </a:rPr>
              <a:t> pada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atau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surjektif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setiap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400" dirty="0">
                <a:effectLst/>
                <a:ea typeface="Arial" panose="020B0604020202020204" pitchFamily="34" charset="0"/>
              </a:rPr>
              <a:t> B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merupakan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bayangan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elemen</a:t>
            </a:r>
            <a:r>
              <a:rPr lang="en-US" sz="2400" dirty="0">
                <a:effectLst/>
                <a:ea typeface="Arial" panose="020B0604020202020204" pitchFamily="34" charset="0"/>
              </a:rPr>
              <a:t> di A.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Jadi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relasi</a:t>
            </a:r>
            <a:r>
              <a:rPr lang="en-US" sz="2400" dirty="0">
                <a:effectLst/>
                <a:ea typeface="Arial" panose="020B0604020202020204" pitchFamily="34" charset="0"/>
              </a:rPr>
              <a:t> S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merupakan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yang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berkoresponden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bersifat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bijektif</a:t>
            </a:r>
            <a:r>
              <a:rPr lang="en-US" sz="2400" dirty="0">
                <a:effectLst/>
                <a:ea typeface="Arial" panose="020B0604020202020204" pitchFamily="34" charset="0"/>
              </a:rPr>
              <a:t>  (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injektif</a:t>
            </a:r>
            <a:r>
              <a:rPr lang="en-US" sz="2400" dirty="0">
                <a:effectLst/>
                <a:ea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surjektif</a:t>
            </a:r>
            <a:r>
              <a:rPr lang="en-US" sz="2400" dirty="0">
                <a:effectLst/>
                <a:ea typeface="Arial" panose="020B0604020202020204" pitchFamily="34" charset="0"/>
              </a:rPr>
              <a:t>).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17856-EA8B-08EA-8006-00807118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674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F5022-FD64-9140-6F9D-F12E85FBB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0229"/>
            <a:ext cx="10515600" cy="543673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Latihan </a:t>
            </a:r>
            <a:r>
              <a:rPr lang="en-US" b="1" dirty="0" err="1"/>
              <a:t>mandiri</a:t>
            </a:r>
            <a:r>
              <a:rPr lang="en-US" dirty="0"/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Carilah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relasi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terkecil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mengandung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relasi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{(1,1), (1,2), (2,2), (3,1)} dan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menghantar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refleksif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sekaligus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Petunjuk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 Kata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kuncinya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klosur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!).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0B2D47-B39D-5FD9-5148-35BD849BFF5B}"/>
              </a:ext>
            </a:extLst>
          </p:cNvPr>
          <p:cNvSpPr txBox="1"/>
          <p:nvPr/>
        </p:nvSpPr>
        <p:spPr>
          <a:xfrm>
            <a:off x="3599544" y="2307771"/>
            <a:ext cx="2659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Kerjakan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soal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ini</a:t>
            </a:r>
            <a:r>
              <a:rPr lang="en-US" sz="28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BEFC46-60B8-5E0B-E6B8-165AFE1F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993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C406-5F20-763C-7EA1-49BBEE21F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D4CB5-AAB6-992B-A100-9CB776D081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F7AAD4-6E97-333B-119C-EFE84C5BC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9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Slide Number Placeholder 3">
            <a:extLst>
              <a:ext uri="{FF2B5EF4-FFF2-40B4-BE49-F238E27FC236}">
                <a16:creationId xmlns:a16="http://schemas.microsoft.com/office/drawing/2014/main" id="{B9C613C3-09BC-43D3-8083-00FE41CFF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2FDE9A3-A956-4FD1-8B29-620F803B9B46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2948" name="Object 1024">
            <a:extLst>
              <a:ext uri="{FF2B5EF4-FFF2-40B4-BE49-F238E27FC236}">
                <a16:creationId xmlns:a16="http://schemas.microsoft.com/office/drawing/2014/main" id="{7685A252-50A0-4151-A0A1-AA9DCE43CF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136525"/>
          <a:ext cx="6400800" cy="627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5379720" progId="Word.Document.8">
                  <p:embed/>
                </p:oleObj>
              </mc:Choice>
              <mc:Fallback>
                <p:oleObj name="Document" r:id="rId7" imgW="5486400" imgH="5379720" progId="Word.Document.8">
                  <p:embed/>
                  <p:pic>
                    <p:nvPicPr>
                      <p:cNvPr id="82948" name="Object 1024">
                        <a:extLst>
                          <a:ext uri="{FF2B5EF4-FFF2-40B4-BE49-F238E27FC236}">
                            <a16:creationId xmlns:a16="http://schemas.microsoft.com/office/drawing/2014/main" id="{7685A252-50A0-4151-A0A1-AA9DCE43CF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36525"/>
                        <a:ext cx="6400800" cy="627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Slide Number Placeholder 3">
            <a:extLst>
              <a:ext uri="{FF2B5EF4-FFF2-40B4-BE49-F238E27FC236}">
                <a16:creationId xmlns:a16="http://schemas.microsoft.com/office/drawing/2014/main" id="{4A175580-1C8B-4556-968C-192E7277F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2EACF53-47BD-445D-B6F7-89F159D806C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3972" name="Object 2">
            <a:extLst>
              <a:ext uri="{FF2B5EF4-FFF2-40B4-BE49-F238E27FC236}">
                <a16:creationId xmlns:a16="http://schemas.microsoft.com/office/drawing/2014/main" id="{16E1F200-14D1-46F5-AC43-D61D3329E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0762" y="490538"/>
          <a:ext cx="10333038" cy="636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7955149" imgH="4896645" progId="Word.Document.8">
                  <p:embed/>
                </p:oleObj>
              </mc:Choice>
              <mc:Fallback>
                <p:oleObj name="Document" r:id="rId7" imgW="7955149" imgH="4896645" progId="Word.Document.8">
                  <p:embed/>
                  <p:pic>
                    <p:nvPicPr>
                      <p:cNvPr id="83972" name="Object 2">
                        <a:extLst>
                          <a:ext uri="{FF2B5EF4-FFF2-40B4-BE49-F238E27FC236}">
                            <a16:creationId xmlns:a16="http://schemas.microsoft.com/office/drawing/2014/main" id="{16E1F200-14D1-46F5-AC43-D61D3329EC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2" y="490538"/>
                        <a:ext cx="10333038" cy="636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Slide Number Placeholder 3">
            <a:extLst>
              <a:ext uri="{FF2B5EF4-FFF2-40B4-BE49-F238E27FC236}">
                <a16:creationId xmlns:a16="http://schemas.microsoft.com/office/drawing/2014/main" id="{7FE741E0-4B7E-4273-864F-99580F3E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A09CCDC-B08D-4488-BA03-19FB7D94E47A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4996" name="Object 0">
            <a:extLst>
              <a:ext uri="{FF2B5EF4-FFF2-40B4-BE49-F238E27FC236}">
                <a16:creationId xmlns:a16="http://schemas.microsoft.com/office/drawing/2014/main" id="{2B265CDF-9C08-4825-8AF3-9A05ABCD78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1" y="228600"/>
          <a:ext cx="6126163" cy="640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5731764" progId="Word.Document.8">
                  <p:embed/>
                </p:oleObj>
              </mc:Choice>
              <mc:Fallback>
                <p:oleObj name="Document" r:id="rId7" imgW="5486400" imgH="5731764" progId="Word.Document.8">
                  <p:embed/>
                  <p:pic>
                    <p:nvPicPr>
                      <p:cNvPr id="84996" name="Object 0">
                        <a:extLst>
                          <a:ext uri="{FF2B5EF4-FFF2-40B4-BE49-F238E27FC236}">
                            <a16:creationId xmlns:a16="http://schemas.microsoft.com/office/drawing/2014/main" id="{2B265CDF-9C08-4825-8AF3-9A05ABCD78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1" y="228600"/>
                        <a:ext cx="6126163" cy="640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Slide Number Placeholder 3">
            <a:extLst>
              <a:ext uri="{FF2B5EF4-FFF2-40B4-BE49-F238E27FC236}">
                <a16:creationId xmlns:a16="http://schemas.microsoft.com/office/drawing/2014/main" id="{CEFCB54D-8A68-45E6-B11A-880AB56DF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A3669F2-BDD9-47D7-8D51-FF8C565D79CE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8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86020" name="Object 0">
            <a:extLst>
              <a:ext uri="{FF2B5EF4-FFF2-40B4-BE49-F238E27FC236}">
                <a16:creationId xmlns:a16="http://schemas.microsoft.com/office/drawing/2014/main" id="{9710DCBB-C7C6-435A-A225-ADA91AD9AE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95471"/>
              </p:ext>
            </p:extLst>
          </p:nvPr>
        </p:nvGraphicFramePr>
        <p:xfrm>
          <a:off x="1012143" y="1176791"/>
          <a:ext cx="10869161" cy="494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8727826" imgH="3982534" progId="Word.Document.8">
                  <p:embed/>
                </p:oleObj>
              </mc:Choice>
              <mc:Fallback>
                <p:oleObj name="Document" r:id="rId7" imgW="8727826" imgH="3982534" progId="Word.Document.8">
                  <p:embed/>
                  <p:pic>
                    <p:nvPicPr>
                      <p:cNvPr id="86020" name="Object 0">
                        <a:extLst>
                          <a:ext uri="{FF2B5EF4-FFF2-40B4-BE49-F238E27FC236}">
                            <a16:creationId xmlns:a16="http://schemas.microsoft.com/office/drawing/2014/main" id="{9710DCBB-C7C6-435A-A225-ADA91AD9AE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143" y="1176791"/>
                        <a:ext cx="10869161" cy="494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Slide Number Placeholder 5">
            <a:extLst>
              <a:ext uri="{FF2B5EF4-FFF2-40B4-BE49-F238E27FC236}">
                <a16:creationId xmlns:a16="http://schemas.microsoft.com/office/drawing/2014/main" id="{98B39259-E298-4700-BE60-386F39711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FD96C0C7-1B9E-47A5-B429-E131708BC4B4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9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id="{019D8F40-BCEC-49D0-B04D-615ED0C1F9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>
                <a:latin typeface="+mn-lt"/>
              </a:rPr>
              <a:t>Relasi</a:t>
            </a:r>
            <a:r>
              <a:rPr lang="en-US" altLang="en-US" b="1" dirty="0">
                <a:latin typeface="+mn-lt"/>
              </a:rPr>
              <a:t> </a:t>
            </a:r>
            <a:r>
              <a:rPr lang="en-US" altLang="en-US" b="1" dirty="0" err="1">
                <a:latin typeface="+mn-lt"/>
              </a:rPr>
              <a:t>Kesetaraan</a:t>
            </a:r>
            <a:endParaRPr lang="en-GB" altLang="en-US" b="1" dirty="0">
              <a:latin typeface="+mn-lt"/>
            </a:endParaRP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id="{ECE8A1BA-BA1D-46B7-9D28-4286EE660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	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DEFINISI.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himpunan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kesetaraan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relasi</a:t>
            </a:r>
            <a:r>
              <a:rPr lang="en-US" altLang="en-US" b="1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8080C"/>
                </a:solidFill>
                <a:cs typeface="Times New Roman" panose="02020603050405020304" pitchFamily="18" charset="0"/>
              </a:rPr>
              <a:t>ekivalen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equivalence relation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8080C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refleksif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setangkup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8080C"/>
                </a:solidFill>
                <a:cs typeface="Times New Roman" panose="02020603050405020304" pitchFamily="18" charset="0"/>
              </a:rPr>
              <a:t>menghantar</a:t>
            </a:r>
            <a:r>
              <a:rPr lang="en-US" altLang="en-US" dirty="0">
                <a:solidFill>
                  <a:srgbClr val="08080C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endParaRPr lang="en-GB" altLang="en-US" dirty="0">
              <a:solidFill>
                <a:srgbClr val="08080C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24C15D8-5051-51BB-EE0A-3E1D3140D7CC}"/>
              </a:ext>
            </a:extLst>
          </p:cNvPr>
          <p:cNvSpPr txBox="1">
            <a:spLocks noChangeArrowheads="1"/>
          </p:cNvSpPr>
          <p:nvPr/>
        </p:nvSpPr>
        <p:spPr>
          <a:xfrm>
            <a:off x="1023881" y="3227457"/>
            <a:ext cx="10059755" cy="3084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>
                <a:solidFill>
                  <a:srgbClr val="08080C"/>
                </a:solidFill>
                <a:cs typeface="Times New Roman" panose="02020603050405020304" pitchFamily="18" charset="0"/>
              </a:rPr>
              <a:t>Secara intuitif, di dalam relasi kesetaraan, dua benda berhubungan jika keduanya memiliki beberapa sifat yang sama atau memenuhi beberapa persyaratan yang sama.</a:t>
            </a:r>
          </a:p>
          <a:p>
            <a:endParaRPr lang="en-US" altLang="en-US">
              <a:solidFill>
                <a:srgbClr val="08080C"/>
              </a:solidFill>
              <a:cs typeface="Times New Roman" panose="02020603050405020304" pitchFamily="18" charset="0"/>
            </a:endParaRPr>
          </a:p>
          <a:p>
            <a:r>
              <a:rPr lang="en-US" altLang="en-US">
                <a:solidFill>
                  <a:srgbClr val="08080C"/>
                </a:solidFill>
                <a:cs typeface="Times New Roman" panose="02020603050405020304" pitchFamily="18" charset="0"/>
              </a:rPr>
              <a:t>Dua elemen yang dihubungkan dengan relasi kesetaraan dinamakan </a:t>
            </a:r>
            <a:r>
              <a:rPr lang="en-US" altLang="en-US" b="1">
                <a:solidFill>
                  <a:srgbClr val="08080C"/>
                </a:solidFill>
                <a:cs typeface="Times New Roman" panose="02020603050405020304" pitchFamily="18" charset="0"/>
              </a:rPr>
              <a:t>setara</a:t>
            </a:r>
            <a:r>
              <a:rPr lang="en-US" altLang="en-US">
                <a:solidFill>
                  <a:srgbClr val="08080C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>
                <a:solidFill>
                  <a:srgbClr val="08080C"/>
                </a:solidFill>
                <a:cs typeface="Times New Roman" panose="02020603050405020304" pitchFamily="18" charset="0"/>
              </a:rPr>
              <a:t>equivalent</a:t>
            </a:r>
            <a:r>
              <a:rPr lang="en-US" altLang="en-US">
                <a:solidFill>
                  <a:srgbClr val="08080C"/>
                </a:solidFill>
                <a:cs typeface="Times New Roman" panose="02020603050405020304" pitchFamily="18" charset="0"/>
              </a:rPr>
              <a:t>).  </a:t>
            </a:r>
            <a:endParaRPr lang="en-GB" altLang="en-US" dirty="0">
              <a:solidFill>
                <a:srgbClr val="08080C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3689</Words>
  <Application>Microsoft Office PowerPoint</Application>
  <PresentationFormat>Widescreen</PresentationFormat>
  <Paragraphs>325</Paragraphs>
  <Slides>49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Arial</vt:lpstr>
      <vt:lpstr>Arial Unicode MS</vt:lpstr>
      <vt:lpstr>Calibri</vt:lpstr>
      <vt:lpstr>Calibri Light</vt:lpstr>
      <vt:lpstr>Cambria Math</vt:lpstr>
      <vt:lpstr>Symbol</vt:lpstr>
      <vt:lpstr>Times New Roman</vt:lpstr>
      <vt:lpstr>Office Theme</vt:lpstr>
      <vt:lpstr>Document</vt:lpstr>
      <vt:lpstr>VISIO</vt:lpstr>
      <vt:lpstr>Relasi dan Fungsi Bagian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Relasi Kesetaraan</vt:lpstr>
      <vt:lpstr>PowerPoint Presentation</vt:lpstr>
      <vt:lpstr>PowerPoint Presentation</vt:lpstr>
      <vt:lpstr>PowerPoint Presentation</vt:lpstr>
      <vt:lpstr>Relasi Pengurutan Parsial </vt:lpstr>
      <vt:lpstr>PowerPoint Presentation</vt:lpstr>
      <vt:lpstr>PowerPoint Presentation</vt:lpstr>
      <vt:lpstr>Klosur Relasi (closure of relation)</vt:lpstr>
      <vt:lpstr>PowerPoint Presentation</vt:lpstr>
      <vt:lpstr>PowerPoint Presentation</vt:lpstr>
      <vt:lpstr>PowerPoint Presentation</vt:lpstr>
      <vt:lpstr>PowerPoint Presentation</vt:lpstr>
      <vt:lpstr>Klosur Refleksif</vt:lpstr>
      <vt:lpstr>PowerPoint Presentation</vt:lpstr>
      <vt:lpstr>PowerPoint Presentation</vt:lpstr>
      <vt:lpstr>Klosur setangkup</vt:lpstr>
      <vt:lpstr>PowerPoint Presentation</vt:lpstr>
      <vt:lpstr>PowerPoint Presentation</vt:lpstr>
      <vt:lpstr>Klosur menghantar</vt:lpstr>
      <vt:lpstr>PowerPoint Presentation</vt:lpstr>
      <vt:lpstr>PowerPoint Presentation</vt:lpstr>
      <vt:lpstr>PowerPoint Presentation</vt:lpstr>
      <vt:lpstr>Aplikasi klosur menghantar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26</cp:revision>
  <dcterms:created xsi:type="dcterms:W3CDTF">2020-07-24T06:21:59Z</dcterms:created>
  <dcterms:modified xsi:type="dcterms:W3CDTF">2026-02-20T08:33:48Z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2024-09-20T03:03:56Z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ce35a8e9-6836-4ab8-b755-1a8cfb647f02</vt:lpwstr>
  </property>
  <property fmtid="{D5CDD505-2E9C-101B-9397-08002B2CF9AE}" pid="8" name="MSIP_Label_38b525e5-f3da-4501-8f1e-526b6769fc56_ContentBits">
    <vt:lpwstr>0</vt:lpwstr>
  </property>
</Properties>
</file>