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333" r:id="rId2"/>
    <p:sldId id="282" r:id="rId3"/>
    <p:sldId id="283" r:id="rId4"/>
    <p:sldId id="392" r:id="rId5"/>
    <p:sldId id="284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420" r:id="rId14"/>
    <p:sldId id="292" r:id="rId15"/>
    <p:sldId id="293" r:id="rId16"/>
    <p:sldId id="385" r:id="rId17"/>
    <p:sldId id="379" r:id="rId18"/>
    <p:sldId id="295" r:id="rId19"/>
    <p:sldId id="296" r:id="rId20"/>
    <p:sldId id="297" r:id="rId21"/>
    <p:sldId id="371" r:id="rId22"/>
    <p:sldId id="384" r:id="rId23"/>
    <p:sldId id="372" r:id="rId24"/>
    <p:sldId id="299" r:id="rId25"/>
    <p:sldId id="300" r:id="rId26"/>
    <p:sldId id="301" r:id="rId27"/>
    <p:sldId id="302" r:id="rId28"/>
    <p:sldId id="373" r:id="rId29"/>
    <p:sldId id="374" r:id="rId30"/>
    <p:sldId id="386" r:id="rId31"/>
    <p:sldId id="380" r:id="rId32"/>
    <p:sldId id="305" r:id="rId33"/>
    <p:sldId id="306" r:id="rId34"/>
    <p:sldId id="421" r:id="rId35"/>
    <p:sldId id="307" r:id="rId36"/>
    <p:sldId id="308" r:id="rId37"/>
    <p:sldId id="309" r:id="rId38"/>
    <p:sldId id="387" r:id="rId39"/>
    <p:sldId id="388" r:id="rId40"/>
    <p:sldId id="311" r:id="rId41"/>
    <p:sldId id="312" r:id="rId42"/>
    <p:sldId id="313" r:id="rId43"/>
    <p:sldId id="314" r:id="rId44"/>
    <p:sldId id="315" r:id="rId45"/>
    <p:sldId id="316" r:id="rId46"/>
    <p:sldId id="381" r:id="rId47"/>
    <p:sldId id="318" r:id="rId48"/>
    <p:sldId id="393" r:id="rId49"/>
    <p:sldId id="390" r:id="rId50"/>
    <p:sldId id="394" r:id="rId51"/>
    <p:sldId id="395" r:id="rId52"/>
    <p:sldId id="382" r:id="rId53"/>
    <p:sldId id="389" r:id="rId54"/>
    <p:sldId id="383" r:id="rId55"/>
    <p:sldId id="322" r:id="rId56"/>
    <p:sldId id="323" r:id="rId57"/>
    <p:sldId id="391" r:id="rId58"/>
    <p:sldId id="396" r:id="rId59"/>
    <p:sldId id="425" r:id="rId6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5EEE17-90AF-474E-847E-A68FFCC12229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86D986-78F7-4E76-AEB4-9AEDE68FA6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251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9A416-24F7-4430-8B64-26DEE584D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1BE577-20F1-4E99-ADCC-BAB0C7BD23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D2FDA-0643-4D81-8660-8289A76DD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4EE11-9C4E-482B-8392-709880B70406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2D8E2-FBC9-43B9-B2F9-6795BB566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2A92C-A97D-49A2-8584-3184FAC08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86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C137C-51DA-4E1C-93C3-F20516921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765BC4-D936-4147-A540-78F91DBEC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BCD75-44D1-4F2B-8358-B88B7FE6C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9F440-331C-43FD-A8B9-B903647E5BCE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FE7E0-A4A7-440C-BF73-19E5156C3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B7920-23F3-489D-9A2E-389A8B7B9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953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C082CA-4E06-4C72-BF02-22D3DAB81E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32E509-CCE6-4D3B-9175-A812540565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04965-C0A8-4514-B018-68DEF4EE5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B1EA7-5C00-4B01-B47B-20132B2FD85D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B1ED4-297F-413E-BDAD-FE79DB547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9F019-25DD-4B4D-9E70-CF4BA4EB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322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CE5B4D-FC25-4C81-A64F-D2C8CA0DB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EA279-7274-46AD-81DF-56CB66C4B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7CB619-1C06-4983-A163-DB6C7FF41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E81A-686B-4F26-8518-0E4E67F98740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C07514-655C-4F55-A5EF-8D9F41838D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256996-15D9-43C2-926A-297DD7F23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6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FC5C79-0994-47B7-9E2C-3E802A142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2C7A0-F1B4-4A95-8A42-2200A3D14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60532-3C1B-43DD-A093-436561ECB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D294E-67AD-4C3E-98B9-FEB1E0332BA5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E1247-5C66-4117-83A7-6D7AB6134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3FFC82-5ECF-41E6-B5A6-E69DD6B8F9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61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2A215-6FBB-4C6E-9154-CAA48C67F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BD321-506F-4EA8-98B9-EF15ED8010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0AAC05-D030-40A9-ABF4-85763EFFA4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42E791-9569-4C7D-9F56-2DFD3E23C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EF6AC-A24E-4E59-A984-CEF696B7D6A6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7CA1A9-9EEC-46B8-877E-504C949F2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17152E-7E80-4530-8702-10ADE6D3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66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5C5A9F-8E4B-4879-A987-DA3EBA042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BD6E8-94BA-4C43-AB83-00287043F0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537D6-3B1B-4676-BDA4-29228D51D9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ABCA4F-3924-482E-B2E4-C400C70778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713E71-6B68-4863-8E2D-FC34BA04A7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5D78DB-981E-4898-9AA2-AAB338610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5F048-3167-422C-AF86-040F154430FC}" type="datetime1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77D6A6-624B-46B2-8989-0426DB372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E1C5AB-C6AE-4539-9E07-FBE2BC66F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73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349634-B72E-4E01-8AEF-334224D268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B40CF9-1E3E-4350-BA8B-1B1FFC889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8433C-1321-497D-947C-C9B26EE8466E}" type="datetime1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BA4C07-531C-406C-AE75-789A96B70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7401E-BA0D-4014-B0B3-94634F5EE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38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81BEC8-099C-4824-AB90-10777A0FC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97030-C1FF-49AA-99E8-6F1551999CCA}" type="datetime1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75BBD53-2C62-4C38-BF0F-E45F5D7C1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A6BC1-8174-4D88-B20A-537616B1E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85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5A71B-2EEE-46A9-94C5-DD56B6320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7022D-BA3C-4696-A468-E366F2594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298ED0-9EE2-43E0-B7F4-7D2E57AB38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8FCD5-5105-4359-B0ED-44533D80D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BE30BB-5AA7-4A6A-9C36-D48589C33C99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5A272E-1941-484E-AE0E-B74A4A34E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654C19-3B90-4360-ADBD-DAFCD5BA5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035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F39B3-8089-44B5-8271-4F07FAAB34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4B39D5-E1C0-406C-9777-0DF0CC614E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473BEF-6789-4175-A7D6-0D26B0135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D619C8-F241-4295-853B-B1B1093CA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74024-020D-4C20-A29C-01D1FC4B335A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0B34C-4997-4A40-B6D0-A0D108647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50E425-EF47-497E-8185-D63B936DC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392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78FB8-08CD-42EF-9B4F-D651D2FC3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01B07F-A0DE-48E0-A5AC-4E91C1F40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8BE869-0D0F-4FD6-815C-1BF15E9E73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60A83-8DD5-422A-83FF-A1A21076F6E4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DC9D9-7398-4D31-ACA5-926C47AC49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29AF77-6D5F-4DD9-860B-C145B7E06C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1E062-F013-49F0-95E7-ACF79BA0AC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62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8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9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0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2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22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4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5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6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7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8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19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0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2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3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37.png"/><Relationship Id="rId4" Type="http://schemas.openxmlformats.org/officeDocument/2006/relationships/image" Target="../media/image3.png"/><Relationship Id="rId9" Type="http://schemas.openxmlformats.org/officeDocument/2006/relationships/image" Target="../media/image36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4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5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6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7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8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29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30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31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plustopper.com/injective-surjective-bijective/" TargetMode="External"/><Relationship Id="rId2" Type="http://schemas.openxmlformats.org/officeDocument/2006/relationships/image" Target="../media/image47.jp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3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jp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32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33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4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5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6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image" Target="../media/image2.png"/><Relationship Id="rId7" Type="http://schemas.openxmlformats.org/officeDocument/2006/relationships/oleObject" Target="../embeddings/oleObject7.bin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3">
            <a:extLst>
              <a:ext uri="{FF2B5EF4-FFF2-40B4-BE49-F238E27FC236}">
                <a16:creationId xmlns:a16="http://schemas.microsoft.com/office/drawing/2014/main" id="{306CFA5F-6208-4799-AF50-77DBC7FC0C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0110FA2B-3E16-47D3-BFCF-329574D53145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0B89974F-B56F-4446-A14B-1D5BB90E6CB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133600" y="1524001"/>
            <a:ext cx="7772400" cy="8747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b="1" dirty="0" err="1"/>
              <a:t>Relasi</a:t>
            </a:r>
            <a:r>
              <a:rPr lang="en-US" altLang="en-US" b="1" dirty="0"/>
              <a:t> dan </a:t>
            </a:r>
            <a:r>
              <a:rPr lang="en-US" altLang="en-US" b="1" dirty="0" err="1"/>
              <a:t>Fungsi</a:t>
            </a:r>
            <a:br>
              <a:rPr lang="en-US" altLang="en-US" b="1" dirty="0"/>
            </a:br>
            <a:r>
              <a:rPr lang="en-US" altLang="en-US" sz="4000" b="1" dirty="0"/>
              <a:t>Bagian 2 </a:t>
            </a:r>
            <a:r>
              <a:rPr lang="en-US" altLang="en-US" sz="4000" b="1" dirty="0">
                <a:solidFill>
                  <a:srgbClr val="FF0000"/>
                </a:solidFill>
              </a:rPr>
              <a:t>(Update 2026)</a:t>
            </a:r>
            <a:endParaRPr lang="en-US" altLang="en-US" sz="4000" b="1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AF40A9CD-67FB-4B37-AB53-91DB29F8429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43200" y="2819400"/>
            <a:ext cx="6400800" cy="1371600"/>
          </a:xfrm>
        </p:spPr>
        <p:txBody>
          <a:bodyPr/>
          <a:lstStyle/>
          <a:p>
            <a:pPr eaLnBrk="1" hangingPunct="1"/>
            <a:r>
              <a:rPr lang="en-US" altLang="en-US"/>
              <a:t>Bahan Kuliah </a:t>
            </a:r>
          </a:p>
          <a:p>
            <a:pPr eaLnBrk="1" hangingPunct="1"/>
            <a:r>
              <a:rPr lang="en-US" altLang="en-US"/>
              <a:t>IF2120 Matematika Diskrit</a:t>
            </a:r>
          </a:p>
        </p:txBody>
      </p:sp>
      <p:sp>
        <p:nvSpPr>
          <p:cNvPr id="5126" name="TextBox 5">
            <a:extLst>
              <a:ext uri="{FF2B5EF4-FFF2-40B4-BE49-F238E27FC236}">
                <a16:creationId xmlns:a16="http://schemas.microsoft.com/office/drawing/2014/main" id="{F39F7226-FD83-4BBC-B619-087A638B3D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1" y="4114801"/>
            <a:ext cx="2695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2400">
                <a:latin typeface="Times New Roman" panose="02020603050405020304" pitchFamily="18" charset="0"/>
              </a:rPr>
              <a:t>Oleh: Rinaldi Munir</a:t>
            </a:r>
          </a:p>
        </p:txBody>
      </p:sp>
      <p:sp>
        <p:nvSpPr>
          <p:cNvPr id="5127" name="Rectangle 4">
            <a:extLst>
              <a:ext uri="{FF2B5EF4-FFF2-40B4-BE49-F238E27FC236}">
                <a16:creationId xmlns:a16="http://schemas.microsoft.com/office/drawing/2014/main" id="{36727E5C-03DA-4FA7-ACBF-675237FFA7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953000"/>
            <a:ext cx="7620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buSzTx/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Program Studi Teknik Informatika</a:t>
            </a:r>
          </a:p>
          <a:p>
            <a:pPr algn="ctr" eaLnBrk="1" hangingPunct="1">
              <a:buSzTx/>
              <a:buFontTx/>
              <a:buNone/>
            </a:pPr>
            <a:r>
              <a:rPr lang="en-US" altLang="en-US" sz="2800" b="1">
                <a:latin typeface="Times New Roman" panose="02020603050405020304" pitchFamily="18" charset="0"/>
              </a:rPr>
              <a:t>STEI - ITB</a:t>
            </a:r>
          </a:p>
        </p:txBody>
      </p:sp>
      <p:pic>
        <p:nvPicPr>
          <p:cNvPr id="2" name="Picture 2" descr="Discovery Projects 4: Relations and Functions">
            <a:extLst>
              <a:ext uri="{FF2B5EF4-FFF2-40B4-BE49-F238E27FC236}">
                <a16:creationId xmlns:a16="http://schemas.microsoft.com/office/drawing/2014/main" id="{77BD693B-0576-B08D-EE3E-EA4447BE55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309" y="2768940"/>
            <a:ext cx="3955382" cy="1472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Slide Number Placeholder 3">
            <a:extLst>
              <a:ext uri="{FF2B5EF4-FFF2-40B4-BE49-F238E27FC236}">
                <a16:creationId xmlns:a16="http://schemas.microsoft.com/office/drawing/2014/main" id="{F70B1A43-67D4-4052-A485-7F23BCD70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26249786-122B-4D74-B83D-D8D0E0151672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10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43012" name="Object 1024">
            <a:extLst>
              <a:ext uri="{FF2B5EF4-FFF2-40B4-BE49-F238E27FC236}">
                <a16:creationId xmlns:a16="http://schemas.microsoft.com/office/drawing/2014/main" id="{2DC3386E-4F2D-4FAF-9F0A-CDB0534225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043856"/>
              </p:ext>
            </p:extLst>
          </p:nvPr>
        </p:nvGraphicFramePr>
        <p:xfrm>
          <a:off x="1294832" y="1273384"/>
          <a:ext cx="9602335" cy="38353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502719" imgH="2194600" progId="Word.Document.8">
                  <p:embed/>
                </p:oleObj>
              </mc:Choice>
              <mc:Fallback>
                <p:oleObj name="Document" r:id="rId7" imgW="5502719" imgH="2194600" progId="Word.Document.8">
                  <p:embed/>
                  <p:pic>
                    <p:nvPicPr>
                      <p:cNvPr id="43012" name="Object 1024">
                        <a:extLst>
                          <a:ext uri="{FF2B5EF4-FFF2-40B4-BE49-F238E27FC236}">
                            <a16:creationId xmlns:a16="http://schemas.microsoft.com/office/drawing/2014/main" id="{2DC3386E-4F2D-4FAF-9F0A-CDB0534225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4832" y="1273384"/>
                        <a:ext cx="9602335" cy="383532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Slide Number Placeholder 3">
            <a:extLst>
              <a:ext uri="{FF2B5EF4-FFF2-40B4-BE49-F238E27FC236}">
                <a16:creationId xmlns:a16="http://schemas.microsoft.com/office/drawing/2014/main" id="{2D248D41-A481-4D92-9DD0-26F0DCBF9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653509A8-6F1B-488D-BCCA-B868E1A15493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11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44036" name="Object 1024">
            <a:extLst>
              <a:ext uri="{FF2B5EF4-FFF2-40B4-BE49-F238E27FC236}">
                <a16:creationId xmlns:a16="http://schemas.microsoft.com/office/drawing/2014/main" id="{4B069AA9-B572-4E92-9B57-8633E27E0FF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923808"/>
              </p:ext>
            </p:extLst>
          </p:nvPr>
        </p:nvGraphicFramePr>
        <p:xfrm>
          <a:off x="1461051" y="841514"/>
          <a:ext cx="9487497" cy="45852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5703" imgH="2656358" progId="Word.Document.8">
                  <p:embed/>
                </p:oleObj>
              </mc:Choice>
              <mc:Fallback>
                <p:oleObj name="Document" r:id="rId7" imgW="5485703" imgH="2656358" progId="Word.Document.8">
                  <p:embed/>
                  <p:pic>
                    <p:nvPicPr>
                      <p:cNvPr id="44036" name="Object 1024">
                        <a:extLst>
                          <a:ext uri="{FF2B5EF4-FFF2-40B4-BE49-F238E27FC236}">
                            <a16:creationId xmlns:a16="http://schemas.microsoft.com/office/drawing/2014/main" id="{4B069AA9-B572-4E92-9B57-8633E27E0FF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1051" y="841514"/>
                        <a:ext cx="9487497" cy="45852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Slide Number Placeholder 3">
            <a:extLst>
              <a:ext uri="{FF2B5EF4-FFF2-40B4-BE49-F238E27FC236}">
                <a16:creationId xmlns:a16="http://schemas.microsoft.com/office/drawing/2014/main" id="{75843619-E3B2-4C49-BC1A-1093AB7D4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13711BB1-B163-4A45-9966-5E5ACD46E6AD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12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45060" name="Object 1024">
            <a:extLst>
              <a:ext uri="{FF2B5EF4-FFF2-40B4-BE49-F238E27FC236}">
                <a16:creationId xmlns:a16="http://schemas.microsoft.com/office/drawing/2014/main" id="{5B8C637A-E4BB-4A90-B73E-B1B7F166A2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675585"/>
              </p:ext>
            </p:extLst>
          </p:nvPr>
        </p:nvGraphicFramePr>
        <p:xfrm>
          <a:off x="1205948" y="1279526"/>
          <a:ext cx="9946632" cy="389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2148840" progId="Word.Document.8">
                  <p:embed/>
                </p:oleObj>
              </mc:Choice>
              <mc:Fallback>
                <p:oleObj name="Document" r:id="rId7" imgW="5486400" imgH="2148840" progId="Word.Document.8">
                  <p:embed/>
                  <p:pic>
                    <p:nvPicPr>
                      <p:cNvPr id="45060" name="Object 1024">
                        <a:extLst>
                          <a:ext uri="{FF2B5EF4-FFF2-40B4-BE49-F238E27FC236}">
                            <a16:creationId xmlns:a16="http://schemas.microsoft.com/office/drawing/2014/main" id="{5B8C637A-E4BB-4A90-B73E-B1B7F166A2E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5948" y="1279526"/>
                        <a:ext cx="9946632" cy="389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5297E5-9082-97CE-38C3-9AD3A4E7EE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7424"/>
            <a:ext cx="10515600" cy="547953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26.</a:t>
            </a:r>
            <a:r>
              <a:rPr lang="en-US" dirty="0"/>
              <a:t> </a:t>
            </a:r>
            <a:r>
              <a:rPr lang="en-US" dirty="0" err="1"/>
              <a:t>Tinjau</a:t>
            </a:r>
            <a:r>
              <a:rPr lang="en-US" dirty="0"/>
              <a:t> </a:t>
            </a:r>
            <a:r>
              <a:rPr lang="en-US" dirty="0" err="1"/>
              <a:t>relasi</a:t>
            </a:r>
            <a:r>
              <a:rPr lang="en-US" dirty="0"/>
              <a:t> R dan S pada A = {1, 2, 3, 4}.</a:t>
            </a:r>
          </a:p>
          <a:p>
            <a:pPr marL="0" indent="0">
              <a:buNone/>
            </a:pPr>
            <a:r>
              <a:rPr lang="en-US" dirty="0"/>
              <a:t>	R = {(1, 4), (2, 3), (3, 2), (4, 1)}</a:t>
            </a:r>
          </a:p>
          <a:p>
            <a:pPr marL="0" indent="0">
              <a:buNone/>
            </a:pPr>
            <a:r>
              <a:rPr lang="en-US" dirty="0"/>
              <a:t>	S = {(1, 2), (1, 3), (1, 4), (2, 3), (2, 4), (3, 4)}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maka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S o R = { (2, 4), (3, 3), (3, 4), (4, 2), (4, 3) , (4, 4)}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sedangkan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R o S = { (1, 3), (1, 2), (1, 1), (2, 2), (2, 1), (3, 1)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Jadi, R o S </a:t>
            </a:r>
            <a:r>
              <a:rPr lang="en-US" dirty="0">
                <a:sym typeface="Symbol" panose="05050102010706020507" pitchFamily="18" charset="2"/>
              </a:rPr>
              <a:t> S o 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48FD3C-5E60-16C2-0CF4-3FD6CD836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F85-AF16-4D9F-B53A-2187B17D9DB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171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Slide Number Placeholder 3">
            <a:extLst>
              <a:ext uri="{FF2B5EF4-FFF2-40B4-BE49-F238E27FC236}">
                <a16:creationId xmlns:a16="http://schemas.microsoft.com/office/drawing/2014/main" id="{A83BAB66-C4B1-4656-AFAD-7BD0F4091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B80D1ADF-CD6F-4EDE-9E32-698718C262EF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14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46084" name="Object 1024">
            <a:extLst>
              <a:ext uri="{FF2B5EF4-FFF2-40B4-BE49-F238E27FC236}">
                <a16:creationId xmlns:a16="http://schemas.microsoft.com/office/drawing/2014/main" id="{CBA8B9BB-7105-4A6C-947D-1AD948B8B1A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975721"/>
              </p:ext>
            </p:extLst>
          </p:nvPr>
        </p:nvGraphicFramePr>
        <p:xfrm>
          <a:off x="641607" y="1178589"/>
          <a:ext cx="10116305" cy="39889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2162556" progId="Word.Document.8">
                  <p:embed/>
                </p:oleObj>
              </mc:Choice>
              <mc:Fallback>
                <p:oleObj name="Document" r:id="rId7" imgW="5486400" imgH="2162556" progId="Word.Document.8">
                  <p:embed/>
                  <p:pic>
                    <p:nvPicPr>
                      <p:cNvPr id="46084" name="Object 1024">
                        <a:extLst>
                          <a:ext uri="{FF2B5EF4-FFF2-40B4-BE49-F238E27FC236}">
                            <a16:creationId xmlns:a16="http://schemas.microsoft.com/office/drawing/2014/main" id="{CBA8B9BB-7105-4A6C-947D-1AD948B8B1A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607" y="1178589"/>
                        <a:ext cx="10116305" cy="398890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Slide Number Placeholder 3">
            <a:extLst>
              <a:ext uri="{FF2B5EF4-FFF2-40B4-BE49-F238E27FC236}">
                <a16:creationId xmlns:a16="http://schemas.microsoft.com/office/drawing/2014/main" id="{BC215256-D005-4F9D-97DD-F9A726C5A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263E5BD3-3300-4948-AF80-089944132BE2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15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47108" name="Object 1024">
            <a:extLst>
              <a:ext uri="{FF2B5EF4-FFF2-40B4-BE49-F238E27FC236}">
                <a16:creationId xmlns:a16="http://schemas.microsoft.com/office/drawing/2014/main" id="{74C9CB33-01FE-48D9-8B7E-12AC3286EE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7220147"/>
              </p:ext>
            </p:extLst>
          </p:nvPr>
        </p:nvGraphicFramePr>
        <p:xfrm>
          <a:off x="2438400" y="304800"/>
          <a:ext cx="6324600" cy="615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5703" imgH="5354548" progId="Word.Document.8">
                  <p:embed/>
                </p:oleObj>
              </mc:Choice>
              <mc:Fallback>
                <p:oleObj name="Document" r:id="rId7" imgW="5485703" imgH="5354548" progId="Word.Document.8">
                  <p:embed/>
                  <p:pic>
                    <p:nvPicPr>
                      <p:cNvPr id="47108" name="Object 1024">
                        <a:extLst>
                          <a:ext uri="{FF2B5EF4-FFF2-40B4-BE49-F238E27FC236}">
                            <a16:creationId xmlns:a16="http://schemas.microsoft.com/office/drawing/2014/main" id="{74C9CB33-01FE-48D9-8B7E-12AC3286EE2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04800"/>
                        <a:ext cx="6324600" cy="6159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76F26D-CA68-4FF2-AB6D-678997CE7CB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955040"/>
                <a:ext cx="10515600" cy="5221923"/>
              </a:xfrm>
            </p:spPr>
            <p:txBody>
              <a:bodyPr/>
              <a:lstStyle/>
              <a:p>
                <a:pPr marL="0" marR="0" algn="just">
                  <a:lnSpc>
                    <a:spcPct val="9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i="1" baseline="30000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menyatakan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komposisi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relasi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dengan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dirinya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sendiri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sebanyak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kali:</a:t>
                </a:r>
              </a:p>
              <a:p>
                <a:pPr marL="0" marR="0" algn="just">
                  <a:lnSpc>
                    <a:spcPct val="95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2400" dirty="0">
                  <a:effectLst/>
                  <a:ea typeface="Times New Roman" panose="02020603050405020304" pitchFamily="18" charset="0"/>
                </a:endParaRP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 	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i="1" baseline="30000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= 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o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o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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o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	(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sebanyak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n 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kali)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2400" dirty="0">
                  <a:ea typeface="Times New Roman" panose="02020603050405020304" pitchFamily="18" charset="0"/>
                </a:endParaRP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sv-SE" sz="2400" dirty="0">
                    <a:effectLst/>
                    <a:ea typeface="Times New Roman" panose="02020603050405020304" pitchFamily="18" charset="0"/>
                  </a:rPr>
                  <a:t>  dan 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sv-SE" sz="2400" dirty="0">
                  <a:effectLst/>
                  <a:ea typeface="Times New Roman" panose="02020603050405020304" pitchFamily="18" charset="0"/>
                </a:endParaRP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sv-SE" sz="2400" dirty="0">
                    <a:effectLst/>
                    <a:ea typeface="Times New Roman" panose="02020603050405020304" pitchFamily="18" charset="0"/>
                  </a:rPr>
                  <a:t>	 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sv-SE" sz="2400" dirty="0">
                  <a:effectLst/>
                  <a:ea typeface="Times New Roman" panose="02020603050405020304" pitchFamily="18" charset="0"/>
                </a:endParaRPr>
              </a:p>
              <a:p>
                <a:pPr algn="just">
                  <a:spcBef>
                    <a:spcPts val="0"/>
                  </a:spcBef>
                </a:pPr>
                <a:r>
                  <a:rPr lang="sv-SE" sz="2400" dirty="0">
                    <a:effectLst/>
                    <a:ea typeface="Times New Roman" panose="02020603050405020304" pitchFamily="18" charset="0"/>
                  </a:rPr>
                  <a:t>Oleh karena 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sv-SE" sz="2400" dirty="0">
                  <a:effectLst/>
                  <a:ea typeface="Times New Roman" panose="02020603050405020304" pitchFamily="18" charset="0"/>
                </a:endParaRP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sv-SE" sz="2400" dirty="0">
                    <a:effectLst/>
                    <a:ea typeface="Times New Roman" panose="02020603050405020304" pitchFamily="18" charset="0"/>
                  </a:rPr>
                  <a:t>	</a:t>
                </a:r>
                <a:r>
                  <a:rPr lang="sv-SE" sz="2400" i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sv-SE" sz="2400" i="1" baseline="30000" dirty="0">
                    <a:effectLst/>
                    <a:ea typeface="Times New Roman" panose="02020603050405020304" pitchFamily="18" charset="0"/>
                  </a:rPr>
                  <a:t>n </a:t>
                </a:r>
                <a:r>
                  <a:rPr lang="sv-SE" sz="2400" baseline="30000" dirty="0">
                    <a:effectLst/>
                    <a:ea typeface="Times New Roman" panose="02020603050405020304" pitchFamily="18" charset="0"/>
                  </a:rPr>
                  <a:t>+ 1 </a:t>
                </a:r>
                <a:r>
                  <a:rPr lang="sv-SE" sz="2400" dirty="0">
                    <a:effectLst/>
                    <a:ea typeface="Times New Roman" panose="02020603050405020304" pitchFamily="18" charset="0"/>
                  </a:rPr>
                  <a:t>=  </a:t>
                </a:r>
                <a:r>
                  <a:rPr lang="sv-SE" sz="2400" i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sv-SE" sz="2400" i="1" baseline="30000" dirty="0">
                    <a:effectLst/>
                    <a:ea typeface="Times New Roman" panose="02020603050405020304" pitchFamily="18" charset="0"/>
                  </a:rPr>
                  <a:t>n</a:t>
                </a:r>
                <a:r>
                  <a:rPr lang="sv-SE" sz="2400" dirty="0">
                    <a:effectLst/>
                    <a:ea typeface="Times New Roman" panose="02020603050405020304" pitchFamily="18" charset="0"/>
                  </a:rPr>
                  <a:t> o </a:t>
                </a:r>
                <a:r>
                  <a:rPr lang="sv-SE" sz="2400" i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sv-SE" sz="2400" dirty="0">
                    <a:effectLst/>
                    <a:ea typeface="Times New Roman" panose="02020603050405020304" pitchFamily="18" charset="0"/>
                  </a:rPr>
                  <a:t>	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sv-SE" sz="2400" dirty="0">
                    <a:effectLst/>
                    <a:ea typeface="Times New Roman" panose="02020603050405020304" pitchFamily="18" charset="0"/>
                  </a:rPr>
                  <a:t>	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sv-SE" sz="2400" dirty="0">
                    <a:effectLst/>
                    <a:ea typeface="Times New Roman" panose="02020603050405020304" pitchFamily="18" charset="0"/>
                  </a:rPr>
                  <a:t>  maka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sv-SE" sz="2400" dirty="0">
                    <a:effectLst/>
                    <a:ea typeface="Times New Roman" panose="02020603050405020304" pitchFamily="18" charset="0"/>
                  </a:rPr>
                  <a:t> </a:t>
                </a: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				(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catatan</a:t>
                </a:r>
                <a:r>
                  <a:rPr lang="en-US" sz="2400" dirty="0">
                    <a:ea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</m:t>
                    </m:r>
                    <m:sSubSup>
                      <m:sSubSup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sup>
                    </m:sSubSup>
                  </m:oMath>
                </a14:m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  <m:sup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sup>
                    </m:sSubSup>
                  </m:oMath>
                </a14:m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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24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</m:oMath>
                </a14:m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76F26D-CA68-4FF2-AB6D-678997CE7C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55040"/>
                <a:ext cx="10515600" cy="5221923"/>
              </a:xfrm>
              <a:blipFill>
                <a:blip r:embed="rId2"/>
                <a:stretch>
                  <a:fillRect l="-812" t="-1285" b="-10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6">
            <a:extLst>
              <a:ext uri="{FF2B5EF4-FFF2-40B4-BE49-F238E27FC236}">
                <a16:creationId xmlns:a16="http://schemas.microsoft.com/office/drawing/2014/main" id="{78F56E17-230C-45C7-BC94-183BA180A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87E6CDEA-C3B8-4185-A6DF-9C87F25F5D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833113"/>
              </p:ext>
            </p:extLst>
          </p:nvPr>
        </p:nvGraphicFramePr>
        <p:xfrm>
          <a:off x="1737360" y="2692400"/>
          <a:ext cx="1763776" cy="629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3" imgW="710891" imgH="253890" progId="Equation.3">
                  <p:embed/>
                </p:oleObj>
              </mc:Choice>
              <mc:Fallback>
                <p:oleObj r:id="rId3" imgW="710891" imgH="25389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7360" y="2692400"/>
                        <a:ext cx="1763776" cy="6299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8">
            <a:extLst>
              <a:ext uri="{FF2B5EF4-FFF2-40B4-BE49-F238E27FC236}">
                <a16:creationId xmlns:a16="http://schemas.microsoft.com/office/drawing/2014/main" id="{EDB8D9C4-2C9A-456B-8107-C960E9EE4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ject 10">
                <a:extLst>
                  <a:ext uri="{FF2B5EF4-FFF2-40B4-BE49-F238E27FC236}">
                    <a16:creationId xmlns:a16="http://schemas.microsoft.com/office/drawing/2014/main" id="{6A68E16E-1401-405E-979E-A1C47502BF04}"/>
                  </a:ext>
                </a:extLst>
              </p:cNvPr>
              <p:cNvSpPr txBox="1"/>
              <p:nvPr/>
            </p:nvSpPr>
            <p:spPr bwMode="auto">
              <a:xfrm>
                <a:off x="1736724" y="5456237"/>
                <a:ext cx="2469516" cy="720725"/>
              </a:xfrm>
              <a:prstGeom prst="rect">
                <a:avLst/>
              </a:prstGeom>
              <a:noFill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p>
                          </m:sSup>
                        </m:sub>
                      </m:sSub>
                      <m:r>
                        <a:rPr lang="en-US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</m:t>
                      </m:r>
                      <m:sSubSup>
                        <m:sSubSupPr>
                          <m:ctrlP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]</m:t>
                          </m:r>
                        </m:sup>
                      </m:sSub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Object 10">
                <a:extLst>
                  <a:ext uri="{FF2B5EF4-FFF2-40B4-BE49-F238E27FC236}">
                    <a16:creationId xmlns:a16="http://schemas.microsoft.com/office/drawing/2014/main" id="{6A68E16E-1401-405E-979E-A1C47502BF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36724" y="5456237"/>
                <a:ext cx="2469516" cy="7207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B3E22205-A3A8-5BF6-DCFD-47AA731169B1}"/>
              </a:ext>
            </a:extLst>
          </p:cNvPr>
          <p:cNvSpPr txBox="1"/>
          <p:nvPr/>
        </p:nvSpPr>
        <p:spPr>
          <a:xfrm>
            <a:off x="7228115" y="1625600"/>
            <a:ext cx="3043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Contoh</a:t>
            </a:r>
            <a:r>
              <a:rPr lang="en-US" sz="2400" dirty="0">
                <a:solidFill>
                  <a:srgbClr val="FF0000"/>
                </a:solidFill>
              </a:rPr>
              <a:t>: R</a:t>
            </a:r>
            <a:r>
              <a:rPr lang="en-US" sz="2400" baseline="30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=</a:t>
            </a: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R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o </a:t>
            </a: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R</a:t>
            </a:r>
            <a:r>
              <a:rPr lang="en-US" sz="24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 o </a:t>
            </a:r>
            <a:r>
              <a:rPr lang="en-US" sz="2400" i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R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B7DC6C-8DA0-53ED-F8AE-658EEE10A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5705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72A7F-45BC-4B95-A44E-3FCC681F99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Relasi</a:t>
            </a:r>
            <a:r>
              <a:rPr lang="en-US" b="1" dirty="0">
                <a:latin typeface="+mn-lt"/>
              </a:rPr>
              <a:t> n-</a:t>
            </a:r>
            <a:r>
              <a:rPr lang="en-US" b="1" dirty="0" err="1">
                <a:latin typeface="+mn-lt"/>
              </a:rPr>
              <a:t>ary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50EC57-A2A8-47D2-AB1A-B82366F0A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711070" cy="4485723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sz="2600" dirty="0" err="1"/>
              <a:t>Relasi</a:t>
            </a:r>
            <a:r>
              <a:rPr lang="en-US" sz="2600" dirty="0"/>
              <a:t> </a:t>
            </a:r>
            <a:r>
              <a:rPr lang="en-US" sz="2600" dirty="0" err="1"/>
              <a:t>biner</a:t>
            </a:r>
            <a:r>
              <a:rPr lang="en-US" sz="2600" dirty="0"/>
              <a:t> </a:t>
            </a:r>
            <a:r>
              <a:rPr lang="en-US" sz="2600" dirty="0" err="1"/>
              <a:t>hanya</a:t>
            </a:r>
            <a:r>
              <a:rPr lang="en-US" sz="2600" dirty="0"/>
              <a:t> </a:t>
            </a:r>
            <a:r>
              <a:rPr lang="en-US" sz="2600" dirty="0" err="1"/>
              <a:t>menghubungkan</a:t>
            </a:r>
            <a:r>
              <a:rPr lang="en-US" sz="2600" dirty="0"/>
              <a:t> </a:t>
            </a:r>
            <a:r>
              <a:rPr lang="en-US" sz="2600" dirty="0" err="1"/>
              <a:t>antara</a:t>
            </a:r>
            <a:r>
              <a:rPr lang="en-US" sz="2600" dirty="0"/>
              <a:t> </a:t>
            </a:r>
            <a:r>
              <a:rPr lang="en-US" sz="2600" dirty="0" err="1"/>
              <a:t>dua</a:t>
            </a:r>
            <a:r>
              <a:rPr lang="en-US" sz="2600" dirty="0"/>
              <a:t> </a:t>
            </a:r>
            <a:r>
              <a:rPr lang="en-US" sz="2600" dirty="0" err="1"/>
              <a:t>buah</a:t>
            </a:r>
            <a:r>
              <a:rPr lang="en-US" sz="2600" dirty="0"/>
              <a:t> </a:t>
            </a:r>
            <a:r>
              <a:rPr lang="en-US" sz="2600" dirty="0" err="1"/>
              <a:t>himpunan</a:t>
            </a:r>
            <a:r>
              <a:rPr lang="en-US" sz="2600" dirty="0"/>
              <a:t>. </a:t>
            </a:r>
          </a:p>
          <a:p>
            <a:pPr lvl="0"/>
            <a:endParaRPr lang="en-US" sz="2600" dirty="0"/>
          </a:p>
          <a:p>
            <a:pPr lvl="0"/>
            <a:r>
              <a:rPr lang="en-US" sz="2600" dirty="0" err="1"/>
              <a:t>Relasi</a:t>
            </a:r>
            <a:r>
              <a:rPr lang="en-US" sz="2600" dirty="0"/>
              <a:t> yang </a:t>
            </a:r>
            <a:r>
              <a:rPr lang="en-US" sz="2600" dirty="0" err="1"/>
              <a:t>lebih</a:t>
            </a:r>
            <a:r>
              <a:rPr lang="en-US" sz="2600" dirty="0"/>
              <a:t> </a:t>
            </a:r>
            <a:r>
              <a:rPr lang="en-US" sz="2600" dirty="0" err="1"/>
              <a:t>umum</a:t>
            </a:r>
            <a:r>
              <a:rPr lang="en-US" sz="2600" dirty="0"/>
              <a:t> </a:t>
            </a:r>
            <a:r>
              <a:rPr lang="en-US" sz="2600" dirty="0" err="1"/>
              <a:t>menghubungkan</a:t>
            </a:r>
            <a:r>
              <a:rPr lang="en-US" sz="2600" dirty="0"/>
              <a:t> </a:t>
            </a:r>
            <a:r>
              <a:rPr lang="en-US" sz="2600" dirty="0" err="1"/>
              <a:t>lebih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dua</a:t>
            </a:r>
            <a:r>
              <a:rPr lang="en-US" sz="2600" dirty="0"/>
              <a:t> </a:t>
            </a:r>
            <a:r>
              <a:rPr lang="en-US" sz="2600" dirty="0" err="1"/>
              <a:t>buah</a:t>
            </a:r>
            <a:r>
              <a:rPr lang="en-US" sz="2600" dirty="0"/>
              <a:t> </a:t>
            </a:r>
            <a:r>
              <a:rPr lang="en-US" sz="2600" dirty="0" err="1"/>
              <a:t>himpunan</a:t>
            </a:r>
            <a:r>
              <a:rPr lang="en-US" sz="2600" dirty="0"/>
              <a:t>. </a:t>
            </a:r>
            <a:r>
              <a:rPr lang="en-US" sz="2600" dirty="0" err="1"/>
              <a:t>Relasi</a:t>
            </a:r>
            <a:r>
              <a:rPr lang="en-US" sz="2600" dirty="0"/>
              <a:t>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dinamakan</a:t>
            </a:r>
            <a:r>
              <a:rPr lang="en-US" sz="2600" dirty="0"/>
              <a:t> </a:t>
            </a:r>
            <a:r>
              <a:rPr lang="en-US" sz="2600" dirty="0" err="1"/>
              <a:t>relasi</a:t>
            </a:r>
            <a:r>
              <a:rPr lang="en-US" sz="2600" dirty="0"/>
              <a:t> </a:t>
            </a:r>
            <a:r>
              <a:rPr lang="en-US" sz="2600" i="1" dirty="0"/>
              <a:t>n</a:t>
            </a:r>
            <a:r>
              <a:rPr lang="en-US" sz="2600" dirty="0"/>
              <a:t>-</a:t>
            </a:r>
            <a:r>
              <a:rPr lang="en-US" sz="2600" i="1" dirty="0" err="1"/>
              <a:t>ary</a:t>
            </a:r>
            <a:r>
              <a:rPr lang="en-US" sz="2600" dirty="0"/>
              <a:t> (</a:t>
            </a:r>
            <a:r>
              <a:rPr lang="en-US" sz="2600" dirty="0" err="1"/>
              <a:t>baca</a:t>
            </a:r>
            <a:r>
              <a:rPr lang="en-US" sz="2600" dirty="0"/>
              <a:t>: </a:t>
            </a:r>
            <a:r>
              <a:rPr lang="en-US" sz="2600" dirty="0" err="1"/>
              <a:t>ener</a:t>
            </a:r>
            <a:r>
              <a:rPr lang="en-US" sz="2600" dirty="0"/>
              <a:t>). </a:t>
            </a:r>
          </a:p>
          <a:p>
            <a:pPr lvl="0"/>
            <a:endParaRPr lang="en-US" sz="2600" dirty="0"/>
          </a:p>
          <a:p>
            <a:pPr lvl="0"/>
            <a:r>
              <a:rPr lang="en-US" sz="2600" dirty="0" err="1"/>
              <a:t>Jika</a:t>
            </a:r>
            <a:r>
              <a:rPr lang="en-US" sz="2600" dirty="0"/>
              <a:t> </a:t>
            </a:r>
            <a:r>
              <a:rPr lang="en-US" sz="2600" i="1" dirty="0"/>
              <a:t>n</a:t>
            </a:r>
            <a:r>
              <a:rPr lang="en-US" sz="2600" dirty="0"/>
              <a:t> = 2, </a:t>
            </a:r>
            <a:r>
              <a:rPr lang="en-US" sz="2600" dirty="0" err="1"/>
              <a:t>maka</a:t>
            </a:r>
            <a:r>
              <a:rPr lang="en-US" sz="2600" dirty="0"/>
              <a:t> </a:t>
            </a:r>
            <a:r>
              <a:rPr lang="en-US" sz="2600" dirty="0" err="1"/>
              <a:t>relasinya</a:t>
            </a:r>
            <a:r>
              <a:rPr lang="en-US" sz="2600" dirty="0"/>
              <a:t> </a:t>
            </a:r>
            <a:r>
              <a:rPr lang="en-US" sz="2600" dirty="0" err="1"/>
              <a:t>dinamakan</a:t>
            </a:r>
            <a:r>
              <a:rPr lang="en-US" sz="2600" dirty="0"/>
              <a:t> </a:t>
            </a:r>
            <a:r>
              <a:rPr lang="en-US" sz="2600" dirty="0" err="1"/>
              <a:t>relasi</a:t>
            </a:r>
            <a:r>
              <a:rPr lang="en-US" sz="2600" dirty="0"/>
              <a:t> </a:t>
            </a:r>
            <a:r>
              <a:rPr lang="en-US" sz="2600" dirty="0" err="1"/>
              <a:t>biner</a:t>
            </a:r>
            <a:r>
              <a:rPr lang="en-US" sz="2600" dirty="0"/>
              <a:t> (bi = 2). </a:t>
            </a:r>
            <a:r>
              <a:rPr lang="en-US" sz="2600" dirty="0" err="1"/>
              <a:t>Relasi</a:t>
            </a:r>
            <a:r>
              <a:rPr lang="en-US" sz="2600" dirty="0"/>
              <a:t> </a:t>
            </a:r>
            <a:r>
              <a:rPr lang="en-US" sz="2600" i="1" dirty="0"/>
              <a:t>n</a:t>
            </a:r>
            <a:r>
              <a:rPr lang="en-US" sz="2600" dirty="0"/>
              <a:t>-</a:t>
            </a:r>
            <a:r>
              <a:rPr lang="en-US" sz="2600" i="1" dirty="0" err="1"/>
              <a:t>ary</a:t>
            </a:r>
            <a:r>
              <a:rPr lang="en-US" sz="2600" dirty="0"/>
              <a:t> </a:t>
            </a:r>
            <a:r>
              <a:rPr lang="en-US" sz="2600" dirty="0" err="1"/>
              <a:t>mempunyai</a:t>
            </a:r>
            <a:r>
              <a:rPr lang="en-US" sz="2600" dirty="0"/>
              <a:t> </a:t>
            </a:r>
            <a:r>
              <a:rPr lang="en-US" sz="2600" dirty="0" err="1"/>
              <a:t>terapan</a:t>
            </a:r>
            <a:r>
              <a:rPr lang="en-US" sz="2600" dirty="0"/>
              <a:t> </a:t>
            </a:r>
            <a:r>
              <a:rPr lang="en-US" sz="2600" dirty="0" err="1"/>
              <a:t>penting</a:t>
            </a:r>
            <a:r>
              <a:rPr lang="en-US" sz="2600" dirty="0"/>
              <a:t> di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basisdata</a:t>
            </a:r>
            <a:r>
              <a:rPr lang="en-US" sz="2600" dirty="0"/>
              <a:t>.</a:t>
            </a:r>
          </a:p>
          <a:p>
            <a:pPr marL="0" indent="0">
              <a:buNone/>
            </a:pPr>
            <a:r>
              <a:rPr lang="en-US" sz="2600" dirty="0"/>
              <a:t> </a:t>
            </a:r>
          </a:p>
          <a:p>
            <a:pPr lvl="0"/>
            <a:r>
              <a:rPr lang="en-US" sz="2600" dirty="0" err="1"/>
              <a:t>Misalkan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baseline="-25000" dirty="0"/>
              <a:t>1</a:t>
            </a:r>
            <a:r>
              <a:rPr lang="en-US" sz="2600" dirty="0"/>
              <a:t>, </a:t>
            </a:r>
            <a:r>
              <a:rPr lang="en-US" sz="2600" i="1" dirty="0"/>
              <a:t>A</a:t>
            </a:r>
            <a:r>
              <a:rPr lang="en-US" sz="2600" baseline="-25000" dirty="0"/>
              <a:t>2</a:t>
            </a:r>
            <a:r>
              <a:rPr lang="en-US" sz="2600" dirty="0"/>
              <a:t>, …, </a:t>
            </a:r>
            <a:r>
              <a:rPr lang="en-US" sz="2600" i="1" dirty="0"/>
              <a:t>A</a:t>
            </a:r>
            <a:r>
              <a:rPr lang="en-US" sz="2600" i="1" baseline="-25000" dirty="0"/>
              <a:t>n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himpunan</a:t>
            </a:r>
            <a:r>
              <a:rPr lang="en-US" sz="2600" dirty="0"/>
              <a:t>. </a:t>
            </a:r>
            <a:r>
              <a:rPr lang="en-US" sz="2600" dirty="0" err="1"/>
              <a:t>Relasi</a:t>
            </a:r>
            <a:r>
              <a:rPr lang="en-US" sz="2600" dirty="0"/>
              <a:t> </a:t>
            </a:r>
            <a:r>
              <a:rPr lang="en-US" sz="2600" i="1" dirty="0"/>
              <a:t>n</a:t>
            </a:r>
            <a:r>
              <a:rPr lang="en-US" sz="2600" dirty="0"/>
              <a:t>-</a:t>
            </a:r>
            <a:r>
              <a:rPr lang="en-US" sz="2600" i="1" dirty="0" err="1"/>
              <a:t>ary</a:t>
            </a:r>
            <a:r>
              <a:rPr lang="en-US" sz="2600" dirty="0"/>
              <a:t> </a:t>
            </a:r>
            <a:r>
              <a:rPr lang="en-US" sz="2600" i="1" dirty="0"/>
              <a:t>R</a:t>
            </a:r>
            <a:r>
              <a:rPr lang="en-US" sz="2600" dirty="0"/>
              <a:t> pada </a:t>
            </a:r>
            <a:r>
              <a:rPr lang="en-US" sz="2600" dirty="0" err="1"/>
              <a:t>himpunan-himpunan</a:t>
            </a:r>
            <a:r>
              <a:rPr lang="en-US" sz="2600" dirty="0"/>
              <a:t> </a:t>
            </a:r>
            <a:r>
              <a:rPr lang="en-US" sz="2600" dirty="0" err="1"/>
              <a:t>tersebut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himpunan</a:t>
            </a:r>
            <a:r>
              <a:rPr lang="en-US" sz="2600" dirty="0"/>
              <a:t> </a:t>
            </a:r>
            <a:r>
              <a:rPr lang="en-US" sz="2600" dirty="0" err="1"/>
              <a:t>bagian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baseline="-25000" dirty="0"/>
              <a:t>1</a:t>
            </a:r>
            <a:r>
              <a:rPr lang="en-US" sz="2600" dirty="0"/>
              <a:t> </a:t>
            </a:r>
            <a:r>
              <a:rPr lang="en-US" sz="2600" dirty="0">
                <a:sym typeface="Symbol" panose="05050102010706020507" pitchFamily="18" charset="2"/>
              </a:rPr>
              <a:t>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baseline="-25000" dirty="0"/>
              <a:t>2</a:t>
            </a:r>
            <a:r>
              <a:rPr lang="en-US" sz="2600" dirty="0"/>
              <a:t> </a:t>
            </a:r>
            <a:r>
              <a:rPr lang="en-US" sz="2600" dirty="0">
                <a:sym typeface="Symbol" panose="05050102010706020507" pitchFamily="18" charset="2"/>
              </a:rPr>
              <a:t></a:t>
            </a:r>
            <a:r>
              <a:rPr lang="en-US" sz="2600" dirty="0"/>
              <a:t> … </a:t>
            </a:r>
            <a:r>
              <a:rPr lang="en-US" sz="2600" dirty="0">
                <a:sym typeface="Symbol" panose="05050102010706020507" pitchFamily="18" charset="2"/>
              </a:rPr>
              <a:t>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i="1" baseline="-25000" dirty="0"/>
              <a:t>n</a:t>
            </a:r>
            <a:r>
              <a:rPr lang="en-US" sz="2600" dirty="0"/>
              <a:t> , </a:t>
            </a:r>
            <a:r>
              <a:rPr lang="en-US" sz="2600" dirty="0" err="1"/>
              <a:t>atau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notasi</a:t>
            </a:r>
            <a:r>
              <a:rPr lang="en-US" sz="2600" dirty="0"/>
              <a:t> </a:t>
            </a:r>
            <a:r>
              <a:rPr lang="en-US" sz="2600" i="1" dirty="0"/>
              <a:t>R</a:t>
            </a:r>
            <a:r>
              <a:rPr lang="en-US" sz="2600" dirty="0"/>
              <a:t> </a:t>
            </a:r>
            <a:r>
              <a:rPr lang="en-US" sz="2600" dirty="0">
                <a:sym typeface="Symbol" panose="05050102010706020507" pitchFamily="18" charset="2"/>
              </a:rPr>
              <a:t>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baseline="-25000" dirty="0"/>
              <a:t>1</a:t>
            </a:r>
            <a:r>
              <a:rPr lang="en-US" sz="2600" dirty="0"/>
              <a:t> </a:t>
            </a:r>
            <a:r>
              <a:rPr lang="en-US" sz="2600" dirty="0">
                <a:sym typeface="Symbol" panose="05050102010706020507" pitchFamily="18" charset="2"/>
              </a:rPr>
              <a:t>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baseline="-25000" dirty="0"/>
              <a:t>2</a:t>
            </a:r>
            <a:r>
              <a:rPr lang="en-US" sz="2600" dirty="0"/>
              <a:t> </a:t>
            </a:r>
            <a:r>
              <a:rPr lang="en-US" sz="2600" dirty="0">
                <a:sym typeface="Symbol" panose="05050102010706020507" pitchFamily="18" charset="2"/>
              </a:rPr>
              <a:t></a:t>
            </a:r>
            <a:r>
              <a:rPr lang="en-US" sz="2600" dirty="0"/>
              <a:t> … </a:t>
            </a:r>
            <a:r>
              <a:rPr lang="en-US" sz="2600" dirty="0">
                <a:sym typeface="Symbol" panose="05050102010706020507" pitchFamily="18" charset="2"/>
              </a:rPr>
              <a:t>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i="1" baseline="-25000" dirty="0"/>
              <a:t>n</a:t>
            </a:r>
            <a:r>
              <a:rPr lang="en-US" sz="2600" dirty="0"/>
              <a:t>. </a:t>
            </a:r>
          </a:p>
          <a:p>
            <a:pPr lvl="0"/>
            <a:endParaRPr lang="en-US" sz="2600" dirty="0"/>
          </a:p>
          <a:p>
            <a:pPr lvl="0"/>
            <a:r>
              <a:rPr lang="en-US" sz="2600" dirty="0" err="1"/>
              <a:t>Himpunan</a:t>
            </a:r>
            <a:r>
              <a:rPr lang="en-US" sz="2600" dirty="0"/>
              <a:t> </a:t>
            </a:r>
            <a:r>
              <a:rPr lang="en-US" sz="2600" i="1" dirty="0"/>
              <a:t>A</a:t>
            </a:r>
            <a:r>
              <a:rPr lang="en-US" sz="2600" baseline="-25000" dirty="0"/>
              <a:t>1</a:t>
            </a:r>
            <a:r>
              <a:rPr lang="en-US" sz="2600" dirty="0"/>
              <a:t>, </a:t>
            </a:r>
            <a:r>
              <a:rPr lang="en-US" sz="2600" i="1" dirty="0"/>
              <a:t>A</a:t>
            </a:r>
            <a:r>
              <a:rPr lang="en-US" sz="2600" baseline="-25000" dirty="0"/>
              <a:t>2</a:t>
            </a:r>
            <a:r>
              <a:rPr lang="en-US" sz="2600" dirty="0"/>
              <a:t>, …, </a:t>
            </a:r>
            <a:r>
              <a:rPr lang="en-US" sz="2600" i="1" dirty="0"/>
              <a:t>A</a:t>
            </a:r>
            <a:r>
              <a:rPr lang="en-US" sz="2600" i="1" baseline="-25000" dirty="0"/>
              <a:t>n</a:t>
            </a:r>
            <a:r>
              <a:rPr lang="en-US" sz="2600" dirty="0"/>
              <a:t> </a:t>
            </a:r>
            <a:r>
              <a:rPr lang="en-US" sz="2600" dirty="0" err="1"/>
              <a:t>disebut</a:t>
            </a:r>
            <a:r>
              <a:rPr lang="en-US" sz="2600" dirty="0"/>
              <a:t> </a:t>
            </a:r>
            <a:r>
              <a:rPr lang="en-US" sz="2600" dirty="0" err="1"/>
              <a:t>daerah</a:t>
            </a:r>
            <a:r>
              <a:rPr lang="en-US" sz="2600" dirty="0"/>
              <a:t> </a:t>
            </a:r>
            <a:r>
              <a:rPr lang="en-US" sz="2600" dirty="0" err="1"/>
              <a:t>asal</a:t>
            </a:r>
            <a:r>
              <a:rPr lang="en-US" sz="2600" dirty="0"/>
              <a:t> </a:t>
            </a:r>
            <a:r>
              <a:rPr lang="en-US" sz="2600" dirty="0" err="1"/>
              <a:t>relasi</a:t>
            </a:r>
            <a:r>
              <a:rPr lang="en-US" sz="2600" dirty="0"/>
              <a:t> dan </a:t>
            </a:r>
            <a:r>
              <a:rPr lang="en-US" sz="2600" i="1" dirty="0"/>
              <a:t>n</a:t>
            </a:r>
            <a:r>
              <a:rPr lang="en-US" sz="2600" dirty="0"/>
              <a:t> </a:t>
            </a:r>
            <a:r>
              <a:rPr lang="en-US" sz="2600" dirty="0" err="1"/>
              <a:t>disebut</a:t>
            </a:r>
            <a:r>
              <a:rPr lang="en-US" sz="2600" dirty="0"/>
              <a:t> </a:t>
            </a:r>
            <a:r>
              <a:rPr lang="en-US" sz="2600" b="1" dirty="0" err="1"/>
              <a:t>derajat</a:t>
            </a:r>
            <a:r>
              <a:rPr lang="en-US" sz="2600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1EFE44-3C3F-F79A-84AA-7B6708F3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1346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Slide Number Placeholder 3">
            <a:extLst>
              <a:ext uri="{FF2B5EF4-FFF2-40B4-BE49-F238E27FC236}">
                <a16:creationId xmlns:a16="http://schemas.microsoft.com/office/drawing/2014/main" id="{A179549A-D981-4D3B-8BFF-01A9DD47A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CED38053-48B9-46B5-972A-B9B50B37B61C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18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49156" name="Object 1024">
            <a:extLst>
              <a:ext uri="{FF2B5EF4-FFF2-40B4-BE49-F238E27FC236}">
                <a16:creationId xmlns:a16="http://schemas.microsoft.com/office/drawing/2014/main" id="{802A3D53-3436-47C2-AE79-BCB15EFCE1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0912466"/>
              </p:ext>
            </p:extLst>
          </p:nvPr>
        </p:nvGraphicFramePr>
        <p:xfrm>
          <a:off x="1470990" y="960212"/>
          <a:ext cx="8945217" cy="4309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5703" imgH="2647703" progId="Word.Document.8">
                  <p:embed/>
                </p:oleObj>
              </mc:Choice>
              <mc:Fallback>
                <p:oleObj name="Document" r:id="rId7" imgW="5485703" imgH="2647703" progId="Word.Document.8">
                  <p:embed/>
                  <p:pic>
                    <p:nvPicPr>
                      <p:cNvPr id="49156" name="Object 1024">
                        <a:extLst>
                          <a:ext uri="{FF2B5EF4-FFF2-40B4-BE49-F238E27FC236}">
                            <a16:creationId xmlns:a16="http://schemas.microsoft.com/office/drawing/2014/main" id="{802A3D53-3436-47C2-AE79-BCB15EFCE1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990" y="960212"/>
                        <a:ext cx="8945217" cy="43091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Slide Number Placeholder 3">
            <a:extLst>
              <a:ext uri="{FF2B5EF4-FFF2-40B4-BE49-F238E27FC236}">
                <a16:creationId xmlns:a16="http://schemas.microsoft.com/office/drawing/2014/main" id="{2192A548-CDC2-4379-8E5E-9F5F7BB80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11FF4D37-9812-405C-97BB-CBDD6B7B7142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19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50180" name="Object 1024">
            <a:extLst>
              <a:ext uri="{FF2B5EF4-FFF2-40B4-BE49-F238E27FC236}">
                <a16:creationId xmlns:a16="http://schemas.microsoft.com/office/drawing/2014/main" id="{BA5F08F4-CEEF-41A8-9075-D9FD061FB17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220273"/>
              </p:ext>
            </p:extLst>
          </p:nvPr>
        </p:nvGraphicFramePr>
        <p:xfrm>
          <a:off x="1487556" y="801758"/>
          <a:ext cx="8153400" cy="490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3300984" progId="Word.Document.8">
                  <p:embed/>
                </p:oleObj>
              </mc:Choice>
              <mc:Fallback>
                <p:oleObj name="Document" r:id="rId7" imgW="5486400" imgH="3300984" progId="Word.Document.8">
                  <p:embed/>
                  <p:pic>
                    <p:nvPicPr>
                      <p:cNvPr id="50180" name="Object 1024">
                        <a:extLst>
                          <a:ext uri="{FF2B5EF4-FFF2-40B4-BE49-F238E27FC236}">
                            <a16:creationId xmlns:a16="http://schemas.microsoft.com/office/drawing/2014/main" id="{BA5F08F4-CEEF-41A8-9075-D9FD061FB17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7556" y="801758"/>
                        <a:ext cx="8153400" cy="4905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F0AE4697-EBA6-49E4-90B1-DBE07FA64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1F8C5363-739F-4284-AAB7-7466C45CFB36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35844" name="Object 1024">
            <a:extLst>
              <a:ext uri="{FF2B5EF4-FFF2-40B4-BE49-F238E27FC236}">
                <a16:creationId xmlns:a16="http://schemas.microsoft.com/office/drawing/2014/main" id="{D54B607F-BDF4-4CF0-9F38-08237A5BCA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0874626"/>
              </p:ext>
            </p:extLst>
          </p:nvPr>
        </p:nvGraphicFramePr>
        <p:xfrm>
          <a:off x="1022465" y="1080194"/>
          <a:ext cx="8382000" cy="258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1694688" progId="Word.Document.8">
                  <p:embed/>
                </p:oleObj>
              </mc:Choice>
              <mc:Fallback>
                <p:oleObj name="Document" r:id="rId7" imgW="5486400" imgH="1694688" progId="Word.Document.8">
                  <p:embed/>
                  <p:pic>
                    <p:nvPicPr>
                      <p:cNvPr id="35844" name="Object 1024">
                        <a:extLst>
                          <a:ext uri="{FF2B5EF4-FFF2-40B4-BE49-F238E27FC236}">
                            <a16:creationId xmlns:a16="http://schemas.microsoft.com/office/drawing/2014/main" id="{D54B607F-BDF4-4CF0-9F38-08237A5BCA8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465" y="1080194"/>
                        <a:ext cx="8382000" cy="2587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26D68108-6F43-57E8-B3D3-6AB113A8BC8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4519" y="2897290"/>
            <a:ext cx="6312153" cy="345906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Slide Number Placeholder 3">
            <a:extLst>
              <a:ext uri="{FF2B5EF4-FFF2-40B4-BE49-F238E27FC236}">
                <a16:creationId xmlns:a16="http://schemas.microsoft.com/office/drawing/2014/main" id="{087422C1-B4EF-456E-847D-CF76EE8F4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37C39C7C-DB57-4EDB-BE46-5D76BE1CBDA8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20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51204" name="Object 1024">
            <a:extLst>
              <a:ext uri="{FF2B5EF4-FFF2-40B4-BE49-F238E27FC236}">
                <a16:creationId xmlns:a16="http://schemas.microsoft.com/office/drawing/2014/main" id="{8938FA45-DFE4-4C11-B3D6-F17B24CDC6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5033891"/>
              </p:ext>
            </p:extLst>
          </p:nvPr>
        </p:nvGraphicFramePr>
        <p:xfrm>
          <a:off x="2166731" y="820737"/>
          <a:ext cx="8001000" cy="521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629656" imgH="3669792" progId="Word.Document.8">
                  <p:embed/>
                </p:oleObj>
              </mc:Choice>
              <mc:Fallback>
                <p:oleObj name="Document" r:id="rId7" imgW="5629656" imgH="3669792" progId="Word.Document.8">
                  <p:embed/>
                  <p:pic>
                    <p:nvPicPr>
                      <p:cNvPr id="51204" name="Object 1024">
                        <a:extLst>
                          <a:ext uri="{FF2B5EF4-FFF2-40B4-BE49-F238E27FC236}">
                            <a16:creationId xmlns:a16="http://schemas.microsoft.com/office/drawing/2014/main" id="{8938FA45-DFE4-4C11-B3D6-F17B24CDC6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6731" y="820737"/>
                        <a:ext cx="8001000" cy="5216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34BAC5-38E4-4878-8BA5-01FED3996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3303" y="990600"/>
            <a:ext cx="10684567" cy="51054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err="1">
                <a:solidFill>
                  <a:srgbClr val="08080C"/>
                </a:solidFill>
              </a:rPr>
              <a:t>Basisdata</a:t>
            </a:r>
            <a:r>
              <a:rPr lang="en-US" dirty="0">
                <a:solidFill>
                  <a:srgbClr val="08080C"/>
                </a:solidFill>
              </a:rPr>
              <a:t> (</a:t>
            </a:r>
            <a:r>
              <a:rPr lang="en-US" i="1" dirty="0">
                <a:solidFill>
                  <a:srgbClr val="08080C"/>
                </a:solidFill>
              </a:rPr>
              <a:t>database</a:t>
            </a:r>
            <a:r>
              <a:rPr lang="en-US" dirty="0">
                <a:solidFill>
                  <a:srgbClr val="08080C"/>
                </a:solidFill>
              </a:rPr>
              <a:t>) </a:t>
            </a:r>
            <a:r>
              <a:rPr lang="en-US" dirty="0" err="1">
                <a:solidFill>
                  <a:srgbClr val="08080C"/>
                </a:solidFill>
              </a:rPr>
              <a:t>adalah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kumpulan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tabel</a:t>
            </a:r>
            <a:r>
              <a:rPr lang="en-US" dirty="0">
                <a:solidFill>
                  <a:srgbClr val="08080C"/>
                </a:solidFill>
              </a:rPr>
              <a:t>. 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08080C"/>
                </a:solidFill>
              </a:rPr>
              <a:t> </a:t>
            </a:r>
          </a:p>
          <a:p>
            <a:pPr>
              <a:defRPr/>
            </a:pPr>
            <a:r>
              <a:rPr lang="en-US" dirty="0">
                <a:solidFill>
                  <a:srgbClr val="08080C"/>
                </a:solidFill>
              </a:rPr>
              <a:t>Salah </a:t>
            </a:r>
            <a:r>
              <a:rPr lang="en-US" dirty="0" err="1">
                <a:solidFill>
                  <a:srgbClr val="08080C"/>
                </a:solidFill>
              </a:rPr>
              <a:t>satu</a:t>
            </a:r>
            <a:r>
              <a:rPr lang="en-US" dirty="0">
                <a:solidFill>
                  <a:srgbClr val="08080C"/>
                </a:solidFill>
              </a:rPr>
              <a:t> model </a:t>
            </a:r>
            <a:r>
              <a:rPr lang="en-US" dirty="0" err="1">
                <a:solidFill>
                  <a:srgbClr val="08080C"/>
                </a:solidFill>
              </a:rPr>
              <a:t>basisdata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adalah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b="1" dirty="0">
                <a:solidFill>
                  <a:srgbClr val="08080C"/>
                </a:solidFill>
              </a:rPr>
              <a:t>model </a:t>
            </a:r>
            <a:r>
              <a:rPr lang="en-US" b="1" dirty="0" err="1">
                <a:solidFill>
                  <a:srgbClr val="08080C"/>
                </a:solidFill>
              </a:rPr>
              <a:t>basisdata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b="1" dirty="0" err="1">
                <a:solidFill>
                  <a:srgbClr val="08080C"/>
                </a:solidFill>
              </a:rPr>
              <a:t>relasional</a:t>
            </a:r>
            <a:r>
              <a:rPr lang="en-US" dirty="0">
                <a:solidFill>
                  <a:srgbClr val="08080C"/>
                </a:solidFill>
              </a:rPr>
              <a:t> (</a:t>
            </a:r>
            <a:r>
              <a:rPr lang="en-US" i="1" dirty="0">
                <a:solidFill>
                  <a:srgbClr val="08080C"/>
                </a:solidFill>
              </a:rPr>
              <a:t>relational database</a:t>
            </a:r>
            <a:r>
              <a:rPr lang="en-US" dirty="0">
                <a:solidFill>
                  <a:srgbClr val="08080C"/>
                </a:solidFill>
              </a:rPr>
              <a:t>). </a:t>
            </a:r>
          </a:p>
          <a:p>
            <a:pPr>
              <a:defRPr/>
            </a:pPr>
            <a:endParaRPr lang="en-US" dirty="0">
              <a:solidFill>
                <a:srgbClr val="08080C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8080C"/>
                </a:solidFill>
              </a:rPr>
              <a:t>Model </a:t>
            </a:r>
            <a:r>
              <a:rPr lang="en-US" dirty="0" err="1">
                <a:solidFill>
                  <a:srgbClr val="08080C"/>
                </a:solidFill>
              </a:rPr>
              <a:t>basisdata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ini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didasarkan</a:t>
            </a:r>
            <a:r>
              <a:rPr lang="en-US" dirty="0">
                <a:solidFill>
                  <a:srgbClr val="08080C"/>
                </a:solidFill>
              </a:rPr>
              <a:t> pada </a:t>
            </a:r>
            <a:r>
              <a:rPr lang="en-US" dirty="0" err="1">
                <a:solidFill>
                  <a:srgbClr val="08080C"/>
                </a:solidFill>
              </a:rPr>
              <a:t>konsep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relasi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i="1" dirty="0">
                <a:solidFill>
                  <a:srgbClr val="08080C"/>
                </a:solidFill>
              </a:rPr>
              <a:t>n-</a:t>
            </a:r>
            <a:r>
              <a:rPr lang="en-US" i="1" dirty="0" err="1">
                <a:solidFill>
                  <a:srgbClr val="08080C"/>
                </a:solidFill>
              </a:rPr>
              <a:t>ary</a:t>
            </a:r>
            <a:r>
              <a:rPr lang="en-US" dirty="0">
                <a:solidFill>
                  <a:srgbClr val="08080C"/>
                </a:solidFill>
              </a:rPr>
              <a:t>. 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08080C"/>
                </a:solidFill>
              </a:rPr>
              <a:t> </a:t>
            </a:r>
          </a:p>
          <a:p>
            <a:pPr>
              <a:defRPr/>
            </a:pPr>
            <a:r>
              <a:rPr lang="en-US" dirty="0">
                <a:solidFill>
                  <a:srgbClr val="08080C"/>
                </a:solidFill>
              </a:rPr>
              <a:t>Pada </a:t>
            </a:r>
            <a:r>
              <a:rPr lang="en-US" dirty="0" err="1">
                <a:solidFill>
                  <a:srgbClr val="08080C"/>
                </a:solidFill>
              </a:rPr>
              <a:t>basisdata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relasional</a:t>
            </a:r>
            <a:r>
              <a:rPr lang="en-US" dirty="0">
                <a:solidFill>
                  <a:srgbClr val="08080C"/>
                </a:solidFill>
              </a:rPr>
              <a:t>, </a:t>
            </a:r>
            <a:r>
              <a:rPr lang="en-US" dirty="0" err="1">
                <a:solidFill>
                  <a:srgbClr val="08080C"/>
                </a:solidFill>
              </a:rPr>
              <a:t>satu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tabel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menyatakan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satu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relasi</a:t>
            </a:r>
            <a:r>
              <a:rPr lang="en-US" dirty="0">
                <a:solidFill>
                  <a:srgbClr val="08080C"/>
                </a:solidFill>
              </a:rPr>
              <a:t>. </a:t>
            </a:r>
            <a:r>
              <a:rPr lang="en-US" dirty="0" err="1">
                <a:solidFill>
                  <a:srgbClr val="08080C"/>
                </a:solidFill>
              </a:rPr>
              <a:t>Setiap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kolom</a:t>
            </a:r>
            <a:r>
              <a:rPr lang="en-US" dirty="0">
                <a:solidFill>
                  <a:srgbClr val="08080C"/>
                </a:solidFill>
              </a:rPr>
              <a:t> pada </a:t>
            </a:r>
            <a:r>
              <a:rPr lang="en-US" dirty="0" err="1">
                <a:solidFill>
                  <a:srgbClr val="08080C"/>
                </a:solidFill>
              </a:rPr>
              <a:t>tabel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disebut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b="1" dirty="0" err="1">
                <a:solidFill>
                  <a:srgbClr val="08080C"/>
                </a:solidFill>
              </a:rPr>
              <a:t>atribut</a:t>
            </a:r>
            <a:r>
              <a:rPr lang="en-US" dirty="0">
                <a:solidFill>
                  <a:srgbClr val="08080C"/>
                </a:solidFill>
              </a:rPr>
              <a:t>. </a:t>
            </a:r>
          </a:p>
          <a:p>
            <a:pPr>
              <a:defRPr/>
            </a:pPr>
            <a:endParaRPr lang="en-US" dirty="0">
              <a:solidFill>
                <a:srgbClr val="08080C"/>
              </a:solidFill>
            </a:endParaRPr>
          </a:p>
          <a:p>
            <a:pPr>
              <a:defRPr/>
            </a:pPr>
            <a:r>
              <a:rPr lang="en-US" dirty="0">
                <a:solidFill>
                  <a:srgbClr val="08080C"/>
                </a:solidFill>
              </a:rPr>
              <a:t>Daerah </a:t>
            </a:r>
            <a:r>
              <a:rPr lang="en-US" dirty="0" err="1">
                <a:solidFill>
                  <a:srgbClr val="08080C"/>
                </a:solidFill>
              </a:rPr>
              <a:t>asal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dari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atribut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adalah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himpunan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tempat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semua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anggota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atribut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tersebut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berada</a:t>
            </a:r>
            <a:r>
              <a:rPr lang="en-US" dirty="0">
                <a:solidFill>
                  <a:srgbClr val="08080C"/>
                </a:solidFill>
              </a:rPr>
              <a:t>.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2228" name="Slide Number Placeholder 4">
            <a:extLst>
              <a:ext uri="{FF2B5EF4-FFF2-40B4-BE49-F238E27FC236}">
                <a16:creationId xmlns:a16="http://schemas.microsoft.com/office/drawing/2014/main" id="{D9E88882-03F6-4FC1-9EA2-E1800ECF96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C7ECE0B-5987-499C-997C-1B1196722447}" type="slidenum">
              <a:rPr lang="en-GB" altLang="en-US" sz="1400"/>
              <a:pPr/>
              <a:t>21</a:t>
            </a:fld>
            <a:endParaRPr lang="en-GB" altLang="en-US" sz="14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972312C0-041C-4B57-BA93-B0942891CC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2667" y="941705"/>
            <a:ext cx="7058025" cy="55435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348116B-1EAD-44D3-8719-62B35CAFF7AA}"/>
              </a:ext>
            </a:extLst>
          </p:cNvPr>
          <p:cNvSpPr txBox="1"/>
          <p:nvPr/>
        </p:nvSpPr>
        <p:spPr>
          <a:xfrm>
            <a:off x="611318" y="284152"/>
            <a:ext cx="3761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basis data </a:t>
            </a:r>
            <a:r>
              <a:rPr lang="en-US" sz="2400" dirty="0" err="1"/>
              <a:t>relasional</a:t>
            </a:r>
            <a:r>
              <a:rPr lang="en-US" sz="2400" dirty="0"/>
              <a:t>: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384A678-6F28-FCA6-DFB8-580096C3D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672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2FC3FA-C07A-440F-8701-26FAE66435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2939" y="838200"/>
            <a:ext cx="10200861" cy="5257800"/>
          </a:xfrm>
        </p:spPr>
        <p:txBody>
          <a:bodyPr/>
          <a:lstStyle/>
          <a:p>
            <a:pPr>
              <a:defRPr/>
            </a:pPr>
            <a:r>
              <a:rPr lang="en-US" dirty="0" err="1">
                <a:solidFill>
                  <a:srgbClr val="08080C"/>
                </a:solidFill>
              </a:rPr>
              <a:t>Setiap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tabel</a:t>
            </a:r>
            <a:r>
              <a:rPr lang="en-US" dirty="0">
                <a:solidFill>
                  <a:srgbClr val="08080C"/>
                </a:solidFill>
              </a:rPr>
              <a:t> pada </a:t>
            </a:r>
            <a:r>
              <a:rPr lang="en-US" dirty="0" err="1">
                <a:solidFill>
                  <a:srgbClr val="08080C"/>
                </a:solidFill>
              </a:rPr>
              <a:t>basisdata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diimplementasikan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secara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fisik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sebagai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sebuah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i="1" dirty="0">
                <a:solidFill>
                  <a:srgbClr val="08080C"/>
                </a:solidFill>
              </a:rPr>
              <a:t>file</a:t>
            </a:r>
            <a:r>
              <a:rPr lang="en-US" dirty="0">
                <a:solidFill>
                  <a:srgbClr val="08080C"/>
                </a:solidFill>
              </a:rPr>
              <a:t>. 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08080C"/>
                </a:solidFill>
              </a:rPr>
              <a:t> </a:t>
            </a:r>
          </a:p>
          <a:p>
            <a:pPr>
              <a:defRPr/>
            </a:pPr>
            <a:r>
              <a:rPr lang="en-US" dirty="0">
                <a:solidFill>
                  <a:srgbClr val="08080C"/>
                </a:solidFill>
              </a:rPr>
              <a:t>Satu </a:t>
            </a:r>
            <a:r>
              <a:rPr lang="en-US" dirty="0" err="1">
                <a:solidFill>
                  <a:srgbClr val="08080C"/>
                </a:solidFill>
              </a:rPr>
              <a:t>baris</a:t>
            </a:r>
            <a:r>
              <a:rPr lang="en-US" dirty="0">
                <a:solidFill>
                  <a:srgbClr val="08080C"/>
                </a:solidFill>
              </a:rPr>
              <a:t> data pada </a:t>
            </a:r>
            <a:r>
              <a:rPr lang="en-US" dirty="0" err="1">
                <a:solidFill>
                  <a:srgbClr val="08080C"/>
                </a:solidFill>
              </a:rPr>
              <a:t>tabel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menyatakan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sebuah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i="1" dirty="0">
                <a:solidFill>
                  <a:srgbClr val="08080C"/>
                </a:solidFill>
              </a:rPr>
              <a:t>record</a:t>
            </a:r>
            <a:r>
              <a:rPr lang="en-US" dirty="0">
                <a:solidFill>
                  <a:srgbClr val="08080C"/>
                </a:solidFill>
              </a:rPr>
              <a:t>, dan </a:t>
            </a:r>
            <a:r>
              <a:rPr lang="en-US" dirty="0" err="1">
                <a:solidFill>
                  <a:srgbClr val="08080C"/>
                </a:solidFill>
              </a:rPr>
              <a:t>setiap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atribut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menyatakan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sebuah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i="1" dirty="0">
                <a:solidFill>
                  <a:srgbClr val="08080C"/>
                </a:solidFill>
              </a:rPr>
              <a:t>field</a:t>
            </a:r>
            <a:r>
              <a:rPr lang="en-US" dirty="0">
                <a:solidFill>
                  <a:srgbClr val="08080C"/>
                </a:solidFill>
              </a:rPr>
              <a:t>. </a:t>
            </a:r>
          </a:p>
          <a:p>
            <a:pPr marL="0" indent="0">
              <a:buNone/>
              <a:defRPr/>
            </a:pPr>
            <a:r>
              <a:rPr lang="en-US" dirty="0">
                <a:solidFill>
                  <a:srgbClr val="08080C"/>
                </a:solidFill>
              </a:rPr>
              <a:t> </a:t>
            </a:r>
          </a:p>
          <a:p>
            <a:pPr>
              <a:defRPr/>
            </a:pPr>
            <a:r>
              <a:rPr lang="en-US" dirty="0" err="1">
                <a:solidFill>
                  <a:srgbClr val="08080C"/>
                </a:solidFill>
              </a:rPr>
              <a:t>Secara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fisik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basisdata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adalah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kumpulan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i="1" dirty="0">
                <a:solidFill>
                  <a:srgbClr val="08080C"/>
                </a:solidFill>
              </a:rPr>
              <a:t>file</a:t>
            </a:r>
            <a:r>
              <a:rPr lang="en-US" dirty="0">
                <a:solidFill>
                  <a:srgbClr val="08080C"/>
                </a:solidFill>
              </a:rPr>
              <a:t>, </a:t>
            </a:r>
            <a:r>
              <a:rPr lang="en-US" dirty="0" err="1">
                <a:solidFill>
                  <a:srgbClr val="08080C"/>
                </a:solidFill>
              </a:rPr>
              <a:t>sedangkan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i="1" dirty="0">
                <a:solidFill>
                  <a:srgbClr val="08080C"/>
                </a:solidFill>
              </a:rPr>
              <a:t>file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adalah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kumpulan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i="1" dirty="0">
                <a:solidFill>
                  <a:srgbClr val="08080C"/>
                </a:solidFill>
              </a:rPr>
              <a:t>record</a:t>
            </a:r>
            <a:r>
              <a:rPr lang="en-US" dirty="0">
                <a:solidFill>
                  <a:srgbClr val="08080C"/>
                </a:solidFill>
              </a:rPr>
              <a:t>, </a:t>
            </a:r>
            <a:r>
              <a:rPr lang="en-US" dirty="0" err="1">
                <a:solidFill>
                  <a:srgbClr val="08080C"/>
                </a:solidFill>
              </a:rPr>
              <a:t>setiap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i="1" dirty="0">
                <a:solidFill>
                  <a:srgbClr val="08080C"/>
                </a:solidFill>
              </a:rPr>
              <a:t>record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terdiri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atas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sejumlah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i="1" dirty="0">
                <a:solidFill>
                  <a:srgbClr val="08080C"/>
                </a:solidFill>
              </a:rPr>
              <a:t>field</a:t>
            </a:r>
            <a:r>
              <a:rPr lang="en-US" dirty="0">
                <a:solidFill>
                  <a:srgbClr val="08080C"/>
                </a:solidFill>
              </a:rPr>
              <a:t>.</a:t>
            </a:r>
          </a:p>
          <a:p>
            <a:pPr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srgbClr val="08080C"/>
                </a:solidFill>
              </a:rPr>
              <a:t> </a:t>
            </a:r>
          </a:p>
          <a:p>
            <a:pPr>
              <a:defRPr/>
            </a:pPr>
            <a:r>
              <a:rPr lang="en-US" dirty="0" err="1">
                <a:solidFill>
                  <a:srgbClr val="08080C"/>
                </a:solidFill>
              </a:rPr>
              <a:t>Atribut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khusus</a:t>
            </a:r>
            <a:r>
              <a:rPr lang="en-US" dirty="0">
                <a:solidFill>
                  <a:srgbClr val="08080C"/>
                </a:solidFill>
              </a:rPr>
              <a:t> pada </a:t>
            </a:r>
            <a:r>
              <a:rPr lang="en-US" dirty="0" err="1">
                <a:solidFill>
                  <a:srgbClr val="08080C"/>
                </a:solidFill>
              </a:rPr>
              <a:t>tabel</a:t>
            </a:r>
            <a:r>
              <a:rPr lang="en-US" dirty="0">
                <a:solidFill>
                  <a:srgbClr val="08080C"/>
                </a:solidFill>
              </a:rPr>
              <a:t> yang </a:t>
            </a:r>
            <a:r>
              <a:rPr lang="en-US" dirty="0" err="1">
                <a:solidFill>
                  <a:srgbClr val="08080C"/>
                </a:solidFill>
              </a:rPr>
              <a:t>mengidentifikasikan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secara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unik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elemen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relasi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dirty="0" err="1">
                <a:solidFill>
                  <a:srgbClr val="08080C"/>
                </a:solidFill>
              </a:rPr>
              <a:t>disebut</a:t>
            </a:r>
            <a:r>
              <a:rPr lang="en-US" dirty="0">
                <a:solidFill>
                  <a:srgbClr val="08080C"/>
                </a:solidFill>
              </a:rPr>
              <a:t> </a:t>
            </a:r>
            <a:r>
              <a:rPr lang="en-US" b="1" dirty="0" err="1">
                <a:solidFill>
                  <a:srgbClr val="08080C"/>
                </a:solidFill>
              </a:rPr>
              <a:t>kunci</a:t>
            </a:r>
            <a:r>
              <a:rPr lang="en-US" dirty="0">
                <a:solidFill>
                  <a:srgbClr val="08080C"/>
                </a:solidFill>
              </a:rPr>
              <a:t> (</a:t>
            </a:r>
            <a:r>
              <a:rPr lang="en-US" i="1" dirty="0">
                <a:solidFill>
                  <a:srgbClr val="08080C"/>
                </a:solidFill>
              </a:rPr>
              <a:t>key</a:t>
            </a:r>
            <a:r>
              <a:rPr lang="en-US" dirty="0">
                <a:solidFill>
                  <a:srgbClr val="08080C"/>
                </a:solidFill>
              </a:rPr>
              <a:t>). 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3252" name="Slide Number Placeholder 4">
            <a:extLst>
              <a:ext uri="{FF2B5EF4-FFF2-40B4-BE49-F238E27FC236}">
                <a16:creationId xmlns:a16="http://schemas.microsoft.com/office/drawing/2014/main" id="{057DD359-225F-4494-AE40-5973C9624A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B43AD79-44FD-420D-8F82-6152D6AC1477}" type="slidenum">
              <a:rPr lang="en-GB" altLang="en-US" sz="1400"/>
              <a:pPr/>
              <a:t>23</a:t>
            </a:fld>
            <a:endParaRPr lang="en-GB" altLang="en-US" sz="1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Slide Number Placeholder 3">
            <a:extLst>
              <a:ext uri="{FF2B5EF4-FFF2-40B4-BE49-F238E27FC236}">
                <a16:creationId xmlns:a16="http://schemas.microsoft.com/office/drawing/2014/main" id="{888BDB57-51B4-47AF-B249-0EC664F0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D2BC1229-60E9-4D78-A0F2-1866E625F31F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24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54276" name="Object 1024">
            <a:extLst>
              <a:ext uri="{FF2B5EF4-FFF2-40B4-BE49-F238E27FC236}">
                <a16:creationId xmlns:a16="http://schemas.microsoft.com/office/drawing/2014/main" id="{75297C3F-D32D-4666-9C4A-53CF23849E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0414118"/>
              </p:ext>
            </p:extLst>
          </p:nvPr>
        </p:nvGraphicFramePr>
        <p:xfrm>
          <a:off x="1447800" y="523461"/>
          <a:ext cx="8534400" cy="554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3563112" progId="Word.Document.8">
                  <p:embed/>
                </p:oleObj>
              </mc:Choice>
              <mc:Fallback>
                <p:oleObj name="Document" r:id="rId7" imgW="5486400" imgH="3563112" progId="Word.Document.8">
                  <p:embed/>
                  <p:pic>
                    <p:nvPicPr>
                      <p:cNvPr id="54276" name="Object 1024">
                        <a:extLst>
                          <a:ext uri="{FF2B5EF4-FFF2-40B4-BE49-F238E27FC236}">
                            <a16:creationId xmlns:a16="http://schemas.microsoft.com/office/drawing/2014/main" id="{75297C3F-D32D-4666-9C4A-53CF23849E8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23461"/>
                        <a:ext cx="8534400" cy="554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Slide Number Placeholder 3">
            <a:extLst>
              <a:ext uri="{FF2B5EF4-FFF2-40B4-BE49-F238E27FC236}">
                <a16:creationId xmlns:a16="http://schemas.microsoft.com/office/drawing/2014/main" id="{98A9F16D-3897-4865-8913-43A2EC47E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A53FB14D-AB4D-4F43-88CE-82D852D41130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25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55300" name="Object 1024">
            <a:extLst>
              <a:ext uri="{FF2B5EF4-FFF2-40B4-BE49-F238E27FC236}">
                <a16:creationId xmlns:a16="http://schemas.microsoft.com/office/drawing/2014/main" id="{C5042BB1-855A-4750-8CC4-0898C18167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603114"/>
              </p:ext>
            </p:extLst>
          </p:nvPr>
        </p:nvGraphicFramePr>
        <p:xfrm>
          <a:off x="1272209" y="778566"/>
          <a:ext cx="9492988" cy="503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2910840" progId="Word.Document.8">
                  <p:embed/>
                </p:oleObj>
              </mc:Choice>
              <mc:Fallback>
                <p:oleObj name="Document" r:id="rId7" imgW="5486400" imgH="2910840" progId="Word.Document.8">
                  <p:embed/>
                  <p:pic>
                    <p:nvPicPr>
                      <p:cNvPr id="55300" name="Object 1024">
                        <a:extLst>
                          <a:ext uri="{FF2B5EF4-FFF2-40B4-BE49-F238E27FC236}">
                            <a16:creationId xmlns:a16="http://schemas.microsoft.com/office/drawing/2014/main" id="{C5042BB1-855A-4750-8CC4-0898C18167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2209" y="778566"/>
                        <a:ext cx="9492988" cy="503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Slide Number Placeholder 3">
            <a:extLst>
              <a:ext uri="{FF2B5EF4-FFF2-40B4-BE49-F238E27FC236}">
                <a16:creationId xmlns:a16="http://schemas.microsoft.com/office/drawing/2014/main" id="{E0F3D713-E902-454B-8800-CB54CB95A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B7E6208B-ADAC-4423-BCDF-3FD9109A7F02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26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56324" name="Object 1024">
            <a:extLst>
              <a:ext uri="{FF2B5EF4-FFF2-40B4-BE49-F238E27FC236}">
                <a16:creationId xmlns:a16="http://schemas.microsoft.com/office/drawing/2014/main" id="{44F39DB6-93C4-4551-BD28-6C96F233E5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838200"/>
          <a:ext cx="8305800" cy="5138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3393948" progId="Word.Document.8">
                  <p:embed/>
                </p:oleObj>
              </mc:Choice>
              <mc:Fallback>
                <p:oleObj name="Document" r:id="rId7" imgW="5486400" imgH="3393948" progId="Word.Document.8">
                  <p:embed/>
                  <p:pic>
                    <p:nvPicPr>
                      <p:cNvPr id="56324" name="Object 1024">
                        <a:extLst>
                          <a:ext uri="{FF2B5EF4-FFF2-40B4-BE49-F238E27FC236}">
                            <a16:creationId xmlns:a16="http://schemas.microsoft.com/office/drawing/2014/main" id="{44F39DB6-93C4-4551-BD28-6C96F233E5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838200"/>
                        <a:ext cx="8305800" cy="5138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Slide Number Placeholder 3">
            <a:extLst>
              <a:ext uri="{FF2B5EF4-FFF2-40B4-BE49-F238E27FC236}">
                <a16:creationId xmlns:a16="http://schemas.microsoft.com/office/drawing/2014/main" id="{1A7B0646-C399-4A9C-AAC7-952742211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448FB4E-AAAD-4AE8-A74A-37A734E96E8B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27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57348" name="Object 1024">
            <a:extLst>
              <a:ext uri="{FF2B5EF4-FFF2-40B4-BE49-F238E27FC236}">
                <a16:creationId xmlns:a16="http://schemas.microsoft.com/office/drawing/2014/main" id="{AE68533A-593C-4E35-8C38-4BF18D8638F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1560004"/>
              </p:ext>
            </p:extLst>
          </p:nvPr>
        </p:nvGraphicFramePr>
        <p:xfrm>
          <a:off x="1411356" y="967408"/>
          <a:ext cx="10059755" cy="49231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6758940" imgH="3308604" progId="Word.Document.8">
                  <p:embed/>
                </p:oleObj>
              </mc:Choice>
              <mc:Fallback>
                <p:oleObj name="Document" r:id="rId7" imgW="6758940" imgH="3308604" progId="Word.Document.8">
                  <p:embed/>
                  <p:pic>
                    <p:nvPicPr>
                      <p:cNvPr id="57348" name="Object 1024">
                        <a:extLst>
                          <a:ext uri="{FF2B5EF4-FFF2-40B4-BE49-F238E27FC236}">
                            <a16:creationId xmlns:a16="http://schemas.microsoft.com/office/drawing/2014/main" id="{AE68533A-593C-4E35-8C38-4BF18D8638F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1356" y="967408"/>
                        <a:ext cx="10059755" cy="492318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Content Placeholder 2">
            <a:extLst>
              <a:ext uri="{FF2B5EF4-FFF2-40B4-BE49-F238E27FC236}">
                <a16:creationId xmlns:a16="http://schemas.microsoft.com/office/drawing/2014/main" id="{2F048D9D-67BB-4286-9454-7D76BF3A5A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05069" y="685800"/>
            <a:ext cx="10336695" cy="5410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en-US" sz="2400" b="1" i="1" dirty="0"/>
              <a:t>Join</a:t>
            </a: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 err="1"/>
              <a:t>Operasi</a:t>
            </a:r>
            <a:r>
              <a:rPr lang="en-US" altLang="en-US" sz="2400" dirty="0"/>
              <a:t> </a:t>
            </a:r>
            <a:r>
              <a:rPr lang="en-US" altLang="en-US" sz="2400" i="1" dirty="0"/>
              <a:t>join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menggabungkan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buah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tabel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satu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bila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kedua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tabel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mempunyai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atribut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sama</a:t>
            </a:r>
            <a:r>
              <a:rPr lang="en-US" altLang="en-US" sz="2400" dirty="0"/>
              <a:t>. </a:t>
            </a:r>
          </a:p>
          <a:p>
            <a:pPr marL="0" indent="0">
              <a:buNone/>
            </a:pPr>
            <a:r>
              <a:rPr lang="en-US" altLang="en-US" sz="2400" dirty="0"/>
              <a:t>Operator: </a:t>
            </a:r>
            <a:r>
              <a:rPr lang="en-US" altLang="en-US" sz="2400" dirty="0">
                <a:sym typeface="Symbol" panose="05050102010706020507" pitchFamily="18" charset="2"/>
              </a:rPr>
              <a:t></a:t>
            </a: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  </a:t>
            </a:r>
          </a:p>
          <a:p>
            <a:pPr marL="0" indent="0">
              <a:buNone/>
            </a:pPr>
            <a:r>
              <a:rPr lang="en-US" altLang="en-US" sz="2400" b="1" dirty="0" err="1"/>
              <a:t>Contoh</a:t>
            </a:r>
            <a:r>
              <a:rPr lang="en-US" altLang="en-US" sz="2400" b="1" dirty="0"/>
              <a:t> 29.</a:t>
            </a:r>
            <a:r>
              <a:rPr lang="en-US" altLang="en-US" sz="2400" dirty="0"/>
              <a:t>  </a:t>
            </a:r>
            <a:r>
              <a:rPr lang="en-US" altLang="en-US" sz="2400" dirty="0" err="1"/>
              <a:t>Misalkan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relasi</a:t>
            </a:r>
            <a:r>
              <a:rPr lang="en-US" altLang="en-US" sz="2400" dirty="0"/>
              <a:t> </a:t>
            </a:r>
            <a:r>
              <a:rPr lang="en-US" altLang="en-US" sz="2400" i="1" dirty="0"/>
              <a:t>MHS1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dinyatakan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Tabel</a:t>
            </a:r>
            <a:r>
              <a:rPr lang="en-US" altLang="en-US" sz="2400" dirty="0"/>
              <a:t>  3.7 dan </a:t>
            </a:r>
            <a:r>
              <a:rPr lang="en-US" altLang="en-US" sz="2400" dirty="0" err="1"/>
              <a:t>relasi</a:t>
            </a:r>
            <a:r>
              <a:rPr lang="en-US" altLang="en-US" sz="2400" dirty="0"/>
              <a:t> </a:t>
            </a:r>
            <a:r>
              <a:rPr lang="en-US" altLang="en-US" sz="2400" i="1" dirty="0"/>
              <a:t>MHS2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dinyatakan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dengan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Tabel</a:t>
            </a:r>
            <a:r>
              <a:rPr lang="en-US" altLang="en-US" sz="2400" dirty="0"/>
              <a:t> 3.8. </a:t>
            </a:r>
          </a:p>
          <a:p>
            <a:pPr marL="0" indent="0">
              <a:buNone/>
            </a:pPr>
            <a:r>
              <a:rPr lang="en-US" altLang="en-US" sz="2400" dirty="0"/>
              <a:t> </a:t>
            </a:r>
          </a:p>
          <a:p>
            <a:pPr marL="0" indent="0">
              <a:buNone/>
            </a:pPr>
            <a:r>
              <a:rPr lang="en-US" altLang="en-US" sz="2400" dirty="0" err="1"/>
              <a:t>Operasi</a:t>
            </a:r>
            <a:r>
              <a:rPr lang="en-US" altLang="en-US" sz="2400" dirty="0"/>
              <a:t> </a:t>
            </a:r>
            <a:r>
              <a:rPr lang="en-US" altLang="en-US" sz="2400" i="1" dirty="0"/>
              <a:t>join</a:t>
            </a:r>
            <a:endParaRPr lang="en-US" altLang="en-US" sz="2400" dirty="0"/>
          </a:p>
          <a:p>
            <a:pPr marL="0" indent="0">
              <a:buNone/>
            </a:pPr>
            <a:r>
              <a:rPr lang="en-US" altLang="en-US" sz="2400" dirty="0"/>
              <a:t> </a:t>
            </a:r>
          </a:p>
          <a:p>
            <a:pPr marL="0" indent="0">
              <a:buNone/>
            </a:pPr>
            <a:r>
              <a:rPr lang="en-US" altLang="en-US" sz="2400" dirty="0"/>
              <a:t>	</a:t>
            </a:r>
            <a:r>
              <a:rPr lang="en-US" altLang="en-US" sz="2400" dirty="0">
                <a:sym typeface="Symbol" panose="05050102010706020507" pitchFamily="18" charset="2"/>
              </a:rPr>
              <a:t></a:t>
            </a:r>
            <a:r>
              <a:rPr lang="en-US" altLang="en-US" sz="2400" baseline="-25000" dirty="0"/>
              <a:t>NIM, Nama</a:t>
            </a:r>
            <a:r>
              <a:rPr lang="en-US" altLang="en-US" sz="2400" dirty="0"/>
              <a:t>(MHS1, MHS2) </a:t>
            </a:r>
          </a:p>
          <a:p>
            <a:pPr marL="0" indent="0">
              <a:buNone/>
            </a:pPr>
            <a:r>
              <a:rPr lang="en-US" altLang="en-US" sz="2400" dirty="0"/>
              <a:t> </a:t>
            </a:r>
          </a:p>
          <a:p>
            <a:pPr marL="0" indent="0">
              <a:buNone/>
            </a:pPr>
            <a:r>
              <a:rPr lang="en-US" altLang="en-US" sz="2400" dirty="0" err="1"/>
              <a:t>menghasilkan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Tabel</a:t>
            </a:r>
            <a:r>
              <a:rPr lang="en-US" altLang="en-US" sz="2400" dirty="0"/>
              <a:t> 3.9.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58372" name="Slide Number Placeholder 4">
            <a:extLst>
              <a:ext uri="{FF2B5EF4-FFF2-40B4-BE49-F238E27FC236}">
                <a16:creationId xmlns:a16="http://schemas.microsoft.com/office/drawing/2014/main" id="{A3D3AC9C-B034-41B8-98E3-8119088436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889154B-1CFC-4F57-94D1-ABB3B05969D9}" type="slidenum">
              <a:rPr lang="en-GB" altLang="en-US" sz="1400"/>
              <a:pPr/>
              <a:t>28</a:t>
            </a:fld>
            <a:endParaRPr lang="en-GB" altLang="en-US" sz="1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Slide Number Placeholder 2">
            <a:extLst>
              <a:ext uri="{FF2B5EF4-FFF2-40B4-BE49-F238E27FC236}">
                <a16:creationId xmlns:a16="http://schemas.microsoft.com/office/drawing/2014/main" id="{37637886-4413-42F1-BE34-ECDDAC110F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AC31FD4-5D4A-44DF-B283-0C50899069D5}" type="slidenum">
              <a:rPr lang="en-GB" altLang="en-US" sz="1400"/>
              <a:pPr/>
              <a:t>29</a:t>
            </a:fld>
            <a:endParaRPr lang="en-GB" altLang="en-US" sz="1400"/>
          </a:p>
        </p:txBody>
      </p:sp>
      <p:pic>
        <p:nvPicPr>
          <p:cNvPr id="59396" name="Picture 4">
            <a:extLst>
              <a:ext uri="{FF2B5EF4-FFF2-40B4-BE49-F238E27FC236}">
                <a16:creationId xmlns:a16="http://schemas.microsoft.com/office/drawing/2014/main" id="{5FA7DC89-A657-4745-B376-6C15FB6BEC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178" y="831622"/>
            <a:ext cx="10895917" cy="5194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718832E-F579-1356-B480-4F8D7B6E9559}"/>
              </a:ext>
            </a:extLst>
          </p:cNvPr>
          <p:cNvSpPr txBox="1"/>
          <p:nvPr/>
        </p:nvSpPr>
        <p:spPr>
          <a:xfrm>
            <a:off x="2307772" y="3755962"/>
            <a:ext cx="27867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en-US" sz="2000" dirty="0">
                <a:solidFill>
                  <a:srgbClr val="FF0000"/>
                </a:solidFill>
                <a:sym typeface="Symbol" panose="05050102010706020507" pitchFamily="18" charset="2"/>
              </a:rPr>
              <a:t></a:t>
            </a:r>
            <a:r>
              <a:rPr lang="en-US" altLang="en-US" sz="2000" baseline="-25000" dirty="0">
                <a:solidFill>
                  <a:srgbClr val="FF0000"/>
                </a:solidFill>
              </a:rPr>
              <a:t>NIM, Nama</a:t>
            </a:r>
            <a:r>
              <a:rPr lang="en-US" altLang="en-US" sz="2000" dirty="0">
                <a:solidFill>
                  <a:srgbClr val="FF0000"/>
                </a:solidFill>
              </a:rPr>
              <a:t>(MHS1, MHS2)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78BFC7-5179-2339-18FC-7BB47D4523EE}"/>
              </a:ext>
            </a:extLst>
          </p:cNvPr>
          <p:cNvSpPr txBox="1"/>
          <p:nvPr/>
        </p:nvSpPr>
        <p:spPr>
          <a:xfrm>
            <a:off x="2155373" y="738185"/>
            <a:ext cx="27867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MHS1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CE8C0C-7085-CF7C-992A-9564C240F052}"/>
              </a:ext>
            </a:extLst>
          </p:cNvPr>
          <p:cNvSpPr txBox="1"/>
          <p:nvPr/>
        </p:nvSpPr>
        <p:spPr>
          <a:xfrm>
            <a:off x="6255659" y="738185"/>
            <a:ext cx="278674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MHS2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Slide Number Placeholder 3">
            <a:extLst>
              <a:ext uri="{FF2B5EF4-FFF2-40B4-BE49-F238E27FC236}">
                <a16:creationId xmlns:a16="http://schemas.microsoft.com/office/drawing/2014/main" id="{79C98BFA-326B-4F3E-87BB-2FF28918A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FF3593A5-6ABC-40F0-857C-5E354D800290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3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36868" name="Object 1024">
            <a:extLst>
              <a:ext uri="{FF2B5EF4-FFF2-40B4-BE49-F238E27FC236}">
                <a16:creationId xmlns:a16="http://schemas.microsoft.com/office/drawing/2014/main" id="{C05C32DA-8BD4-46C3-A99B-C4D4D819CC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1681011"/>
              </p:ext>
            </p:extLst>
          </p:nvPr>
        </p:nvGraphicFramePr>
        <p:xfrm>
          <a:off x="2209800" y="685800"/>
          <a:ext cx="7924800" cy="4768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5703" imgH="3307645" progId="Word.Document.8">
                  <p:embed/>
                </p:oleObj>
              </mc:Choice>
              <mc:Fallback>
                <p:oleObj name="Document" r:id="rId7" imgW="5485703" imgH="3307645" progId="Word.Document.8">
                  <p:embed/>
                  <p:pic>
                    <p:nvPicPr>
                      <p:cNvPr id="36868" name="Object 1024">
                        <a:extLst>
                          <a:ext uri="{FF2B5EF4-FFF2-40B4-BE49-F238E27FC236}">
                            <a16:creationId xmlns:a16="http://schemas.microsoft.com/office/drawing/2014/main" id="{C05C32DA-8BD4-46C3-A99B-C4D4D819CC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685800"/>
                        <a:ext cx="7924800" cy="4768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9" name="Rectangle 1">
            <a:extLst>
              <a:ext uri="{FF2B5EF4-FFF2-40B4-BE49-F238E27FC236}">
                <a16:creationId xmlns:a16="http://schemas.microsoft.com/office/drawing/2014/main" id="{312D6E01-F1BD-4DC4-A3B3-9BD4C5737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5562600"/>
            <a:ext cx="78486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r>
              <a:rPr lang="pt-BR" altLang="en-US" sz="2400" i="1" dirty="0">
                <a:solidFill>
                  <a:srgbClr val="08080C"/>
                </a:solidFill>
                <a:latin typeface="Times-Italic"/>
              </a:rPr>
              <a:t>R</a:t>
            </a:r>
            <a:r>
              <a:rPr lang="pt-BR" altLang="en-US" sz="2400" baseline="30000" dirty="0">
                <a:solidFill>
                  <a:srgbClr val="08080C"/>
                </a:solidFill>
                <a:latin typeface="Times-Italic"/>
              </a:rPr>
              <a:t>-1</a:t>
            </a:r>
            <a:r>
              <a:rPr lang="pt-BR" altLang="en-US" sz="2400" dirty="0">
                <a:solidFill>
                  <a:srgbClr val="08080C"/>
                </a:solidFill>
                <a:latin typeface="Times-Roman"/>
              </a:rPr>
              <a:t> = {(2, 2), (4, 2), (4, 4), (8, 2), (8, 4), (9, 3), (15, 3) }</a:t>
            </a:r>
            <a:endParaRPr lang="en-US" altLang="en-US" sz="2400" dirty="0">
              <a:solidFill>
                <a:srgbClr val="08080C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FB19C-B42E-4899-AD90-7B3D2C35B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0880"/>
            <a:ext cx="10515600" cy="5689600"/>
          </a:xfrm>
        </p:spPr>
        <p:txBody>
          <a:bodyPr>
            <a:normAutofit fontScale="92500" lnSpcReduction="10000"/>
          </a:bodyPr>
          <a:lstStyle/>
          <a:p>
            <a:pPr marL="0" marR="0" indent="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i="1" dirty="0">
                <a:effectLst/>
                <a:ea typeface="Times New Roman" panose="02020603050405020304" pitchFamily="18" charset="0"/>
              </a:rPr>
              <a:t>SQL</a:t>
            </a:r>
            <a:endParaRPr lang="en-US" sz="3000" dirty="0">
              <a:effectLst/>
              <a:ea typeface="Times New Roman" panose="02020603050405020304" pitchFamily="18" charset="0"/>
            </a:endParaRPr>
          </a:p>
          <a:p>
            <a:pPr marL="0" marR="0" indent="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 Bahasa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khusus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query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di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basisdata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disebut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SQL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Structured Query Language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). </a:t>
            </a:r>
          </a:p>
          <a:p>
            <a:pPr marL="0" marR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233363" marR="0" indent="-233363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Bahasa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dirancang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agar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merealisasikan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query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abstrak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sudah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dijelaskan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 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 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Misalnya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SELECT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NIM, Nama,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MatKul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Nilai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FROM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MHS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	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WHERE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MatKul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’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Matematika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Diskrit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’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  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bahasa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SQL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bersesuaian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query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abstrak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  <a:sym typeface="Symbol" panose="05050102010706020507" pitchFamily="18" charset="2"/>
              </a:rPr>
              <a:t>	</a:t>
            </a:r>
            <a:r>
              <a:rPr lang="en-US" sz="2400" i="1" baseline="-25000" dirty="0" err="1">
                <a:effectLst/>
                <a:ea typeface="Times New Roman" panose="02020603050405020304" pitchFamily="18" charset="0"/>
              </a:rPr>
              <a:t>Matkul</a:t>
            </a:r>
            <a:r>
              <a:rPr lang="en-US" sz="2400" baseline="-25000" dirty="0">
                <a:effectLst/>
                <a:ea typeface="Times New Roman" panose="02020603050405020304" pitchFamily="18" charset="0"/>
              </a:rPr>
              <a:t>=”</a:t>
            </a:r>
            <a:r>
              <a:rPr lang="en-US" sz="2400" baseline="-25000" dirty="0" err="1">
                <a:effectLst/>
                <a:ea typeface="Times New Roman" panose="02020603050405020304" pitchFamily="18" charset="0"/>
              </a:rPr>
              <a:t>Matematika</a:t>
            </a:r>
            <a:r>
              <a:rPr lang="en-US" sz="2400" baseline="-250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baseline="-25000" dirty="0" err="1">
                <a:effectLst/>
                <a:ea typeface="Times New Roman" panose="02020603050405020304" pitchFamily="18" charset="0"/>
              </a:rPr>
              <a:t>Diskrit</a:t>
            </a:r>
            <a:r>
              <a:rPr lang="en-US" sz="2400" baseline="-25000" dirty="0">
                <a:effectLst/>
                <a:ea typeface="Times New Roman" panose="02020603050405020304" pitchFamily="18" charset="0"/>
              </a:rPr>
              <a:t>”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MHS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		  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     	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spc="-30" dirty="0">
                <a:effectLst/>
                <a:ea typeface="Times New Roman" panose="02020603050405020304" pitchFamily="18" charset="0"/>
              </a:rPr>
              <a:t>     Hasil: (13598011, Amir, </a:t>
            </a:r>
            <a:r>
              <a:rPr lang="en-US" sz="2400" spc="-30" dirty="0" err="1">
                <a:effectLst/>
                <a:ea typeface="Times New Roman" panose="02020603050405020304" pitchFamily="18" charset="0"/>
              </a:rPr>
              <a:t>Matematika</a:t>
            </a:r>
            <a:r>
              <a:rPr lang="en-US" sz="2400" spc="-3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spc="-30" dirty="0" err="1">
                <a:effectLst/>
                <a:ea typeface="Times New Roman" panose="02020603050405020304" pitchFamily="18" charset="0"/>
              </a:rPr>
              <a:t>Diskrit</a:t>
            </a:r>
            <a:r>
              <a:rPr lang="en-US" sz="2400" spc="-30" dirty="0">
                <a:effectLst/>
                <a:ea typeface="Times New Roman" panose="02020603050405020304" pitchFamily="18" charset="0"/>
              </a:rPr>
              <a:t>, A)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spc="-30" dirty="0">
                <a:ea typeface="Times New Roman" panose="02020603050405020304" pitchFamily="18" charset="0"/>
              </a:rPr>
              <a:t>                </a:t>
            </a:r>
            <a:r>
              <a:rPr lang="en-US" sz="2400" spc="-30" dirty="0">
                <a:effectLst/>
                <a:ea typeface="Times New Roman" panose="02020603050405020304" pitchFamily="18" charset="0"/>
              </a:rPr>
              <a:t>(13598025, Hamdan,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Matematika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Diskrit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B).		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CDA889E-4F44-F957-F150-BE25804A2F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8215" y="2967173"/>
            <a:ext cx="4383785" cy="2939199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467862-C7C1-4BA7-09B0-5968E514F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2414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E2A74-853F-4082-9F72-2CD3A578F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Fungsi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84F9D-EBBE-487E-8A5A-AB74CE2E3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979426" cy="5032376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sz="3100" dirty="0" err="1"/>
              <a:t>Misalkan</a:t>
            </a:r>
            <a:r>
              <a:rPr lang="en-US" sz="3100" dirty="0"/>
              <a:t> </a:t>
            </a:r>
            <a:r>
              <a:rPr lang="en-US" sz="3100" i="1" dirty="0"/>
              <a:t>A</a:t>
            </a:r>
            <a:r>
              <a:rPr lang="en-US" sz="3100" dirty="0"/>
              <a:t> dan </a:t>
            </a:r>
            <a:r>
              <a:rPr lang="en-US" sz="3100" i="1" dirty="0"/>
              <a:t>B</a:t>
            </a:r>
            <a:r>
              <a:rPr lang="en-US" sz="3100" dirty="0"/>
              <a:t> </a:t>
            </a:r>
            <a:r>
              <a:rPr lang="en-US" sz="3100" dirty="0" err="1"/>
              <a:t>himpunan</a:t>
            </a:r>
            <a:r>
              <a:rPr lang="en-US" sz="3100" dirty="0"/>
              <a:t>.  </a:t>
            </a:r>
            <a:r>
              <a:rPr lang="en-US" sz="3100" dirty="0" err="1"/>
              <a:t>Relasi</a:t>
            </a:r>
            <a:r>
              <a:rPr lang="en-US" sz="3100" dirty="0"/>
              <a:t> </a:t>
            </a:r>
            <a:r>
              <a:rPr lang="en-US" sz="3100" dirty="0" err="1"/>
              <a:t>biner</a:t>
            </a:r>
            <a:r>
              <a:rPr lang="en-US" sz="3100" dirty="0"/>
              <a:t> </a:t>
            </a:r>
            <a:r>
              <a:rPr lang="en-US" sz="3100" i="1" dirty="0"/>
              <a:t>f</a:t>
            </a:r>
            <a:r>
              <a:rPr lang="en-US" sz="3100" dirty="0"/>
              <a:t> </a:t>
            </a:r>
            <a:r>
              <a:rPr lang="en-US" sz="3100" dirty="0" err="1"/>
              <a:t>dari</a:t>
            </a:r>
            <a:r>
              <a:rPr lang="en-US" sz="3100" dirty="0"/>
              <a:t> </a:t>
            </a:r>
            <a:r>
              <a:rPr lang="en-US" sz="3100" i="1" dirty="0"/>
              <a:t>A</a:t>
            </a:r>
            <a:r>
              <a:rPr lang="en-US" sz="3100" dirty="0"/>
              <a:t> </a:t>
            </a:r>
            <a:r>
              <a:rPr lang="en-US" sz="3100" dirty="0" err="1"/>
              <a:t>ke</a:t>
            </a:r>
            <a:r>
              <a:rPr lang="en-US" sz="3100" dirty="0"/>
              <a:t> </a:t>
            </a:r>
            <a:r>
              <a:rPr lang="en-US" sz="3100" i="1" dirty="0"/>
              <a:t>B</a:t>
            </a:r>
            <a:r>
              <a:rPr lang="en-US" sz="3100" dirty="0"/>
              <a:t> </a:t>
            </a:r>
            <a:r>
              <a:rPr lang="en-US" sz="3100" dirty="0" err="1"/>
              <a:t>merupakan</a:t>
            </a:r>
            <a:r>
              <a:rPr lang="en-US" sz="3100" dirty="0"/>
              <a:t> </a:t>
            </a:r>
            <a:r>
              <a:rPr lang="en-US" sz="3100" dirty="0" err="1"/>
              <a:t>suatu</a:t>
            </a:r>
            <a:r>
              <a:rPr lang="en-US" sz="3100" dirty="0"/>
              <a:t> </a:t>
            </a:r>
            <a:r>
              <a:rPr lang="en-US" sz="3100" dirty="0" err="1"/>
              <a:t>fungsi</a:t>
            </a:r>
            <a:r>
              <a:rPr lang="en-US" sz="3100" dirty="0"/>
              <a:t> </a:t>
            </a:r>
            <a:r>
              <a:rPr lang="en-US" sz="3100" dirty="0" err="1"/>
              <a:t>jika</a:t>
            </a:r>
            <a:r>
              <a:rPr lang="en-US" sz="3100" dirty="0"/>
              <a:t> </a:t>
            </a:r>
            <a:r>
              <a:rPr lang="en-US" sz="3100" i="1" dirty="0" err="1"/>
              <a:t>setiap</a:t>
            </a:r>
            <a:r>
              <a:rPr lang="en-US" sz="3100" dirty="0"/>
              <a:t> </a:t>
            </a:r>
            <a:r>
              <a:rPr lang="en-US" sz="3100" dirty="0" err="1"/>
              <a:t>elemen</a:t>
            </a:r>
            <a:r>
              <a:rPr lang="en-US" sz="3100" dirty="0"/>
              <a:t> di </a:t>
            </a:r>
            <a:r>
              <a:rPr lang="en-US" sz="3100" dirty="0" err="1"/>
              <a:t>dalam</a:t>
            </a:r>
            <a:r>
              <a:rPr lang="en-US" sz="3100" dirty="0"/>
              <a:t> </a:t>
            </a:r>
            <a:r>
              <a:rPr lang="en-US" sz="3100" i="1" dirty="0"/>
              <a:t>A</a:t>
            </a:r>
            <a:r>
              <a:rPr lang="en-US" sz="3100" dirty="0"/>
              <a:t> </a:t>
            </a:r>
            <a:r>
              <a:rPr lang="en-US" sz="3100" dirty="0" err="1"/>
              <a:t>dihubungkan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</a:t>
            </a:r>
            <a:r>
              <a:rPr lang="en-US" sz="3100" dirty="0" err="1"/>
              <a:t>tepat</a:t>
            </a:r>
            <a:r>
              <a:rPr lang="en-US" sz="3100" dirty="0"/>
              <a:t> </a:t>
            </a:r>
            <a:r>
              <a:rPr lang="en-US" sz="3100" dirty="0" err="1"/>
              <a:t>satu</a:t>
            </a:r>
            <a:r>
              <a:rPr lang="en-US" sz="3100" dirty="0"/>
              <a:t> </a:t>
            </a:r>
            <a:r>
              <a:rPr lang="en-US" sz="3100" dirty="0" err="1"/>
              <a:t>elemen</a:t>
            </a:r>
            <a:r>
              <a:rPr lang="en-US" sz="3100" dirty="0"/>
              <a:t> di </a:t>
            </a:r>
            <a:r>
              <a:rPr lang="en-US" sz="3100" dirty="0" err="1"/>
              <a:t>dalam</a:t>
            </a:r>
            <a:r>
              <a:rPr lang="en-US" sz="3100" dirty="0"/>
              <a:t> </a:t>
            </a:r>
            <a:r>
              <a:rPr lang="en-US" sz="3100" i="1" dirty="0"/>
              <a:t>B</a:t>
            </a:r>
            <a:r>
              <a:rPr lang="en-US" sz="3100" dirty="0"/>
              <a:t>. </a:t>
            </a:r>
          </a:p>
          <a:p>
            <a:pPr marL="0" indent="0">
              <a:buNone/>
            </a:pPr>
            <a:r>
              <a:rPr lang="en-US" sz="3100" dirty="0"/>
              <a:t> </a:t>
            </a:r>
          </a:p>
          <a:p>
            <a:r>
              <a:rPr lang="en-US" sz="3100" dirty="0"/>
              <a:t>Jika </a:t>
            </a:r>
            <a:r>
              <a:rPr lang="en-US" sz="3100" i="1" dirty="0"/>
              <a:t>f</a:t>
            </a:r>
            <a:r>
              <a:rPr lang="en-US" sz="3100" dirty="0"/>
              <a:t> </a:t>
            </a:r>
            <a:r>
              <a:rPr lang="en-US" sz="3100" dirty="0" err="1"/>
              <a:t>adalah</a:t>
            </a:r>
            <a:r>
              <a:rPr lang="en-US" sz="3100" dirty="0"/>
              <a:t> </a:t>
            </a:r>
            <a:r>
              <a:rPr lang="en-US" sz="3100" dirty="0" err="1"/>
              <a:t>fungsi</a:t>
            </a:r>
            <a:r>
              <a:rPr lang="en-US" sz="3100" dirty="0"/>
              <a:t> </a:t>
            </a:r>
            <a:r>
              <a:rPr lang="en-US" sz="3100" dirty="0" err="1"/>
              <a:t>dari</a:t>
            </a:r>
            <a:r>
              <a:rPr lang="en-US" sz="3100" dirty="0"/>
              <a:t> </a:t>
            </a:r>
            <a:r>
              <a:rPr lang="en-US" sz="3100" i="1" dirty="0"/>
              <a:t>A</a:t>
            </a:r>
            <a:r>
              <a:rPr lang="en-US" sz="3100" dirty="0"/>
              <a:t> </a:t>
            </a:r>
            <a:r>
              <a:rPr lang="en-US" sz="3100" dirty="0" err="1"/>
              <a:t>ke</a:t>
            </a:r>
            <a:r>
              <a:rPr lang="en-US" sz="3100" dirty="0"/>
              <a:t> </a:t>
            </a:r>
            <a:r>
              <a:rPr lang="en-US" sz="3100" i="1" dirty="0"/>
              <a:t>B</a:t>
            </a:r>
            <a:r>
              <a:rPr lang="en-US" sz="3100" dirty="0"/>
              <a:t>  </a:t>
            </a:r>
            <a:r>
              <a:rPr lang="en-US" sz="3100" dirty="0" err="1"/>
              <a:t>kita</a:t>
            </a:r>
            <a:r>
              <a:rPr lang="en-US" sz="3100" dirty="0"/>
              <a:t> </a:t>
            </a:r>
            <a:r>
              <a:rPr lang="en-US" sz="3100" dirty="0" err="1"/>
              <a:t>menuliskan</a:t>
            </a:r>
            <a:endParaRPr lang="en-US" sz="3100" dirty="0"/>
          </a:p>
          <a:p>
            <a:pPr marL="0" indent="0">
              <a:buNone/>
            </a:pPr>
            <a:r>
              <a:rPr lang="en-US" sz="3100" i="1" dirty="0"/>
              <a:t> 		f</a:t>
            </a:r>
            <a:r>
              <a:rPr lang="en-US" sz="3100" dirty="0"/>
              <a:t> : </a:t>
            </a:r>
            <a:r>
              <a:rPr lang="en-US" sz="3100" i="1" dirty="0"/>
              <a:t>A</a:t>
            </a:r>
            <a:r>
              <a:rPr lang="en-US" sz="3100" dirty="0"/>
              <a:t> </a:t>
            </a:r>
            <a:r>
              <a:rPr lang="en-US" sz="3100" dirty="0">
                <a:sym typeface="Symbol" panose="05050102010706020507" pitchFamily="18" charset="2"/>
              </a:rPr>
              <a:t></a:t>
            </a:r>
            <a:r>
              <a:rPr lang="en-US" sz="3100" dirty="0"/>
              <a:t> </a:t>
            </a:r>
            <a:r>
              <a:rPr lang="en-US" sz="3100" i="1" dirty="0"/>
              <a:t>B</a:t>
            </a:r>
            <a:r>
              <a:rPr lang="en-US" sz="3100" dirty="0"/>
              <a:t> </a:t>
            </a:r>
          </a:p>
          <a:p>
            <a:pPr marL="0" indent="0">
              <a:buNone/>
            </a:pPr>
            <a:r>
              <a:rPr lang="en-US" sz="3100" dirty="0"/>
              <a:t>     yang </a:t>
            </a:r>
            <a:r>
              <a:rPr lang="en-US" sz="3100" dirty="0" err="1"/>
              <a:t>artinya</a:t>
            </a:r>
            <a:r>
              <a:rPr lang="en-US" sz="3100" dirty="0"/>
              <a:t> </a:t>
            </a:r>
            <a:r>
              <a:rPr lang="en-US" sz="3100" i="1" dirty="0"/>
              <a:t>f</a:t>
            </a:r>
            <a:r>
              <a:rPr lang="en-US" sz="3100" dirty="0"/>
              <a:t> </a:t>
            </a:r>
            <a:r>
              <a:rPr lang="en-US" sz="3100" b="1" dirty="0" err="1"/>
              <a:t>memetakan</a:t>
            </a:r>
            <a:r>
              <a:rPr lang="en-US" sz="3100" dirty="0"/>
              <a:t> </a:t>
            </a:r>
            <a:r>
              <a:rPr lang="en-US" sz="3100" i="1" dirty="0"/>
              <a:t>A</a:t>
            </a:r>
            <a:r>
              <a:rPr lang="en-US" sz="3100" dirty="0"/>
              <a:t> </a:t>
            </a:r>
            <a:r>
              <a:rPr lang="en-US" sz="3100" dirty="0" err="1"/>
              <a:t>ke</a:t>
            </a:r>
            <a:r>
              <a:rPr lang="en-US" sz="3100" dirty="0"/>
              <a:t> </a:t>
            </a:r>
            <a:r>
              <a:rPr lang="en-US" sz="3100" i="1" dirty="0"/>
              <a:t>B</a:t>
            </a:r>
            <a:r>
              <a:rPr lang="en-US" sz="3100" dirty="0"/>
              <a:t>. </a:t>
            </a:r>
          </a:p>
          <a:p>
            <a:pPr marL="0" indent="0">
              <a:buNone/>
            </a:pPr>
            <a:r>
              <a:rPr lang="en-US" sz="3100" dirty="0"/>
              <a:t> </a:t>
            </a:r>
          </a:p>
          <a:p>
            <a:pPr lvl="0"/>
            <a:r>
              <a:rPr lang="en-US" sz="3100" i="1" dirty="0"/>
              <a:t>A</a:t>
            </a:r>
            <a:r>
              <a:rPr lang="en-US" sz="3100" dirty="0"/>
              <a:t> </a:t>
            </a:r>
            <a:r>
              <a:rPr lang="en-US" sz="3100" dirty="0" err="1"/>
              <a:t>disebut</a:t>
            </a:r>
            <a:r>
              <a:rPr lang="en-US" sz="3100" dirty="0"/>
              <a:t> </a:t>
            </a:r>
            <a:r>
              <a:rPr lang="en-US" sz="3100" b="1" dirty="0" err="1"/>
              <a:t>daerah</a:t>
            </a:r>
            <a:r>
              <a:rPr lang="en-US" sz="3100" b="1" dirty="0"/>
              <a:t> </a:t>
            </a:r>
            <a:r>
              <a:rPr lang="en-US" sz="3100" b="1" dirty="0" err="1"/>
              <a:t>asal</a:t>
            </a:r>
            <a:r>
              <a:rPr lang="en-US" sz="3100" dirty="0"/>
              <a:t> (</a:t>
            </a:r>
            <a:r>
              <a:rPr lang="en-US" sz="3100" i="1" dirty="0"/>
              <a:t>domain</a:t>
            </a:r>
            <a:r>
              <a:rPr lang="en-US" sz="3100" dirty="0"/>
              <a:t>) </a:t>
            </a:r>
            <a:r>
              <a:rPr lang="en-US" sz="3100" dirty="0" err="1"/>
              <a:t>dari</a:t>
            </a:r>
            <a:r>
              <a:rPr lang="en-US" sz="3100" dirty="0"/>
              <a:t> </a:t>
            </a:r>
            <a:r>
              <a:rPr lang="en-US" sz="3100" i="1" dirty="0"/>
              <a:t>f</a:t>
            </a:r>
            <a:r>
              <a:rPr lang="en-US" sz="3100" dirty="0"/>
              <a:t> dan </a:t>
            </a:r>
            <a:r>
              <a:rPr lang="en-US" sz="3100" i="1" dirty="0"/>
              <a:t>B</a:t>
            </a:r>
            <a:r>
              <a:rPr lang="en-US" sz="3100" dirty="0"/>
              <a:t> </a:t>
            </a:r>
            <a:r>
              <a:rPr lang="en-US" sz="3100" dirty="0" err="1"/>
              <a:t>disebut</a:t>
            </a:r>
            <a:r>
              <a:rPr lang="en-US" sz="3100" dirty="0"/>
              <a:t> </a:t>
            </a:r>
            <a:r>
              <a:rPr lang="en-US" sz="3100" b="1" dirty="0" err="1"/>
              <a:t>daerah</a:t>
            </a:r>
            <a:r>
              <a:rPr lang="en-US" sz="3100" b="1" dirty="0"/>
              <a:t> </a:t>
            </a:r>
            <a:r>
              <a:rPr lang="en-US" sz="3100" b="1" dirty="0" err="1"/>
              <a:t>tujuan</a:t>
            </a:r>
            <a:r>
              <a:rPr lang="en-US" sz="3100" b="1" dirty="0"/>
              <a:t> </a:t>
            </a:r>
            <a:r>
              <a:rPr lang="en-US" sz="3100" dirty="0"/>
              <a:t>(</a:t>
            </a:r>
            <a:r>
              <a:rPr lang="en-US" sz="3100" i="1" dirty="0"/>
              <a:t>codomain</a:t>
            </a:r>
            <a:r>
              <a:rPr lang="en-US" sz="3100" dirty="0"/>
              <a:t>) </a:t>
            </a:r>
            <a:r>
              <a:rPr lang="en-US" sz="3100" dirty="0" err="1"/>
              <a:t>dari</a:t>
            </a:r>
            <a:r>
              <a:rPr lang="en-US" sz="3100" dirty="0"/>
              <a:t> </a:t>
            </a:r>
            <a:r>
              <a:rPr lang="en-US" sz="3100" i="1" dirty="0"/>
              <a:t>f</a:t>
            </a:r>
            <a:r>
              <a:rPr lang="en-US" sz="3100" dirty="0"/>
              <a:t>.</a:t>
            </a:r>
          </a:p>
          <a:p>
            <a:r>
              <a:rPr lang="en-US" sz="3100" dirty="0"/>
              <a:t> Nama lain </a:t>
            </a:r>
            <a:r>
              <a:rPr lang="en-US" sz="3100" dirty="0" err="1"/>
              <a:t>untuk</a:t>
            </a:r>
            <a:r>
              <a:rPr lang="en-US" sz="3100" dirty="0"/>
              <a:t> </a:t>
            </a:r>
            <a:r>
              <a:rPr lang="en-US" sz="3100" dirty="0" err="1"/>
              <a:t>fungsi</a:t>
            </a:r>
            <a:r>
              <a:rPr lang="en-US" sz="3100" dirty="0"/>
              <a:t> </a:t>
            </a:r>
            <a:r>
              <a:rPr lang="en-US" sz="3100" dirty="0" err="1"/>
              <a:t>adalah</a:t>
            </a:r>
            <a:r>
              <a:rPr lang="en-US" sz="3100" dirty="0"/>
              <a:t> </a:t>
            </a:r>
            <a:r>
              <a:rPr lang="en-US" sz="3100" b="1" dirty="0" err="1"/>
              <a:t>pemetaan</a:t>
            </a:r>
            <a:r>
              <a:rPr lang="en-US" sz="3100" dirty="0"/>
              <a:t> </a:t>
            </a:r>
            <a:r>
              <a:rPr lang="en-US" sz="3100" dirty="0" err="1"/>
              <a:t>atau</a:t>
            </a:r>
            <a:r>
              <a:rPr lang="en-US" sz="3100" dirty="0"/>
              <a:t> </a:t>
            </a:r>
            <a:r>
              <a:rPr lang="en-US" sz="3100" b="1" dirty="0" err="1"/>
              <a:t>transformasi</a:t>
            </a:r>
            <a:r>
              <a:rPr lang="en-US" sz="3100" dirty="0"/>
              <a:t>. </a:t>
            </a:r>
          </a:p>
          <a:p>
            <a:pPr marL="0" indent="0">
              <a:buNone/>
            </a:pPr>
            <a:r>
              <a:rPr lang="en-US" sz="3100" dirty="0"/>
              <a:t> </a:t>
            </a:r>
          </a:p>
          <a:p>
            <a:pPr lvl="0"/>
            <a:r>
              <a:rPr lang="en-US" sz="3100" dirty="0"/>
              <a:t>Kita </a:t>
            </a:r>
            <a:r>
              <a:rPr lang="en-US" sz="3100" dirty="0" err="1"/>
              <a:t>menuliskan</a:t>
            </a:r>
            <a:r>
              <a:rPr lang="en-US" sz="3100" dirty="0"/>
              <a:t> </a:t>
            </a:r>
            <a:r>
              <a:rPr lang="en-US" sz="3100" i="1" dirty="0"/>
              <a:t>f</a:t>
            </a:r>
            <a:r>
              <a:rPr lang="en-US" sz="3100" dirty="0"/>
              <a:t>(</a:t>
            </a:r>
            <a:r>
              <a:rPr lang="en-US" sz="3100" i="1" dirty="0"/>
              <a:t>a</a:t>
            </a:r>
            <a:r>
              <a:rPr lang="en-US" sz="3100" dirty="0"/>
              <a:t>) = </a:t>
            </a:r>
            <a:r>
              <a:rPr lang="en-US" sz="3100" i="1" dirty="0"/>
              <a:t>b</a:t>
            </a:r>
            <a:r>
              <a:rPr lang="en-US" sz="3100" dirty="0"/>
              <a:t> </a:t>
            </a:r>
            <a:r>
              <a:rPr lang="en-US" sz="3100" dirty="0" err="1"/>
              <a:t>jika</a:t>
            </a:r>
            <a:r>
              <a:rPr lang="en-US" sz="3100" dirty="0"/>
              <a:t> </a:t>
            </a:r>
            <a:r>
              <a:rPr lang="en-US" sz="3100" dirty="0" err="1"/>
              <a:t>elemen</a:t>
            </a:r>
            <a:r>
              <a:rPr lang="en-US" sz="3100" dirty="0"/>
              <a:t> </a:t>
            </a:r>
            <a:r>
              <a:rPr lang="en-US" sz="3100" i="1" dirty="0"/>
              <a:t>a</a:t>
            </a:r>
            <a:r>
              <a:rPr lang="en-US" sz="3100" dirty="0"/>
              <a:t> di </a:t>
            </a:r>
            <a:r>
              <a:rPr lang="en-US" sz="3100" dirty="0" err="1"/>
              <a:t>dalam</a:t>
            </a:r>
            <a:r>
              <a:rPr lang="en-US" sz="3100" dirty="0"/>
              <a:t> </a:t>
            </a:r>
            <a:r>
              <a:rPr lang="en-US" sz="3100" i="1" dirty="0"/>
              <a:t>A</a:t>
            </a:r>
            <a:r>
              <a:rPr lang="en-US" sz="3100" dirty="0"/>
              <a:t> </a:t>
            </a:r>
            <a:r>
              <a:rPr lang="en-US" sz="3100" dirty="0" err="1"/>
              <a:t>dihubungkan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</a:t>
            </a:r>
            <a:r>
              <a:rPr lang="en-US" sz="3100" dirty="0" err="1"/>
              <a:t>elemen</a:t>
            </a:r>
            <a:r>
              <a:rPr lang="en-US" sz="3100" dirty="0"/>
              <a:t> </a:t>
            </a:r>
            <a:r>
              <a:rPr lang="en-US" sz="3100" i="1" dirty="0"/>
              <a:t>b</a:t>
            </a:r>
            <a:r>
              <a:rPr lang="en-US" sz="3100" dirty="0"/>
              <a:t> di </a:t>
            </a:r>
            <a:r>
              <a:rPr lang="en-US" sz="3100" dirty="0" err="1"/>
              <a:t>dalam</a:t>
            </a:r>
            <a:r>
              <a:rPr lang="en-US" sz="3100" dirty="0"/>
              <a:t> </a:t>
            </a:r>
            <a:r>
              <a:rPr lang="en-US" sz="3100" i="1" dirty="0"/>
              <a:t>B</a:t>
            </a:r>
            <a:r>
              <a:rPr lang="en-US" sz="3100" dirty="0"/>
              <a:t>. </a:t>
            </a:r>
            <a:endParaRPr lang="en-US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D8A4863-3B4F-7600-026F-7F177DC52F7B}"/>
              </a:ext>
            </a:extLst>
          </p:cNvPr>
          <p:cNvSpPr/>
          <p:nvPr/>
        </p:nvSpPr>
        <p:spPr>
          <a:xfrm>
            <a:off x="7794171" y="2844800"/>
            <a:ext cx="856343" cy="124822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F0BB6968-D0BE-0A2F-209C-7A22E3A2B14C}"/>
              </a:ext>
            </a:extLst>
          </p:cNvPr>
          <p:cNvSpPr/>
          <p:nvPr/>
        </p:nvSpPr>
        <p:spPr>
          <a:xfrm>
            <a:off x="9586685" y="2844800"/>
            <a:ext cx="856343" cy="1248229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68CB94-9ADC-5498-C4D1-5C93F7A54389}"/>
              </a:ext>
            </a:extLst>
          </p:cNvPr>
          <p:cNvSpPr txBox="1"/>
          <p:nvPr/>
        </p:nvSpPr>
        <p:spPr>
          <a:xfrm>
            <a:off x="8042008" y="2509809"/>
            <a:ext cx="3401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0317E5-1273-24B9-02E3-2D21C4DBE9D6}"/>
              </a:ext>
            </a:extLst>
          </p:cNvPr>
          <p:cNvSpPr txBox="1"/>
          <p:nvPr/>
        </p:nvSpPr>
        <p:spPr>
          <a:xfrm>
            <a:off x="9850916" y="2509809"/>
            <a:ext cx="3289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B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C37399C-65C1-A3FA-A50B-6044757E3A95}"/>
              </a:ext>
            </a:extLst>
          </p:cNvPr>
          <p:cNvCxnSpPr/>
          <p:nvPr/>
        </p:nvCxnSpPr>
        <p:spPr>
          <a:xfrm>
            <a:off x="8382166" y="3429000"/>
            <a:ext cx="1632690" cy="0"/>
          </a:xfrm>
          <a:prstGeom prst="straightConnector1">
            <a:avLst/>
          </a:prstGeom>
          <a:ln w="95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0779C0C4-88EC-CAF3-F071-50C428961C0E}"/>
              </a:ext>
            </a:extLst>
          </p:cNvPr>
          <p:cNvSpPr txBox="1"/>
          <p:nvPr/>
        </p:nvSpPr>
        <p:spPr>
          <a:xfrm flipH="1">
            <a:off x="8935748" y="2893954"/>
            <a:ext cx="34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/>
              <a:t>f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9FBE061-EA19-A875-9F01-8F1FC4985A5C}"/>
              </a:ext>
            </a:extLst>
          </p:cNvPr>
          <p:cNvSpPr txBox="1"/>
          <p:nvPr/>
        </p:nvSpPr>
        <p:spPr>
          <a:xfrm>
            <a:off x="8204197" y="3244910"/>
            <a:ext cx="134983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ym typeface="Symbol" panose="05050102010706020507" pitchFamily="18" charset="2"/>
              </a:rPr>
              <a:t>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F9F2CB7-F74C-9E23-30C0-68DCF736770F}"/>
              </a:ext>
            </a:extLst>
          </p:cNvPr>
          <p:cNvSpPr txBox="1"/>
          <p:nvPr/>
        </p:nvSpPr>
        <p:spPr>
          <a:xfrm>
            <a:off x="9956584" y="3248539"/>
            <a:ext cx="5336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ym typeface="Symbol" panose="05050102010706020507" pitchFamily="18" charset="2"/>
              </a:rPr>
              <a:t>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CA8FB8A-BADE-5AFE-1E5E-255C9D4DE0B8}"/>
              </a:ext>
            </a:extLst>
          </p:cNvPr>
          <p:cNvSpPr txBox="1"/>
          <p:nvPr/>
        </p:nvSpPr>
        <p:spPr>
          <a:xfrm>
            <a:off x="8045573" y="3241165"/>
            <a:ext cx="31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a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8576FEB0-DDE1-974A-1BFB-BB8F1400A93D}"/>
              </a:ext>
            </a:extLst>
          </p:cNvPr>
          <p:cNvSpPr txBox="1"/>
          <p:nvPr/>
        </p:nvSpPr>
        <p:spPr>
          <a:xfrm>
            <a:off x="10086041" y="3214132"/>
            <a:ext cx="316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/>
              <a:t>b</a:t>
            </a:r>
          </a:p>
        </p:txBody>
      </p:sp>
      <p:sp>
        <p:nvSpPr>
          <p:cNvPr id="19" name="Slide Number Placeholder 18">
            <a:extLst>
              <a:ext uri="{FF2B5EF4-FFF2-40B4-BE49-F238E27FC236}">
                <a16:creationId xmlns:a16="http://schemas.microsoft.com/office/drawing/2014/main" id="{5B02B1BD-7A9C-FD5E-4475-3631F5626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255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3" name="Slide Number Placeholder 3">
            <a:extLst>
              <a:ext uri="{FF2B5EF4-FFF2-40B4-BE49-F238E27FC236}">
                <a16:creationId xmlns:a16="http://schemas.microsoft.com/office/drawing/2014/main" id="{474A7DAE-72FB-450D-B41F-A94EF521C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D6B1F851-1D85-4B53-AECA-1BC0D718E678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32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61444" name="Object 1024">
            <a:extLst>
              <a:ext uri="{FF2B5EF4-FFF2-40B4-BE49-F238E27FC236}">
                <a16:creationId xmlns:a16="http://schemas.microsoft.com/office/drawing/2014/main" id="{F7B00A7D-7BF6-4C5B-9D99-AA0CC0DE8C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2061755"/>
              </p:ext>
            </p:extLst>
          </p:nvPr>
        </p:nvGraphicFramePr>
        <p:xfrm>
          <a:off x="1178560" y="635151"/>
          <a:ext cx="9712959" cy="57211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3669792" progId="Word.Document.8">
                  <p:embed/>
                </p:oleObj>
              </mc:Choice>
              <mc:Fallback>
                <p:oleObj name="Document" r:id="rId7" imgW="5486400" imgH="3669792" progId="Word.Document.8">
                  <p:embed/>
                  <p:pic>
                    <p:nvPicPr>
                      <p:cNvPr id="61444" name="Object 1024">
                        <a:extLst>
                          <a:ext uri="{FF2B5EF4-FFF2-40B4-BE49-F238E27FC236}">
                            <a16:creationId xmlns:a16="http://schemas.microsoft.com/office/drawing/2014/main" id="{F7B00A7D-7BF6-4C5B-9D99-AA0CC0DE8C7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8560" y="635151"/>
                        <a:ext cx="9712959" cy="57211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Slide Number Placeholder 3">
            <a:extLst>
              <a:ext uri="{FF2B5EF4-FFF2-40B4-BE49-F238E27FC236}">
                <a16:creationId xmlns:a16="http://schemas.microsoft.com/office/drawing/2014/main" id="{51D255B8-8761-4511-9425-E30F7D8F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E26F38A4-4F31-4A81-A7F1-D9CC2902E121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33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62468" name="Object 1024">
            <a:extLst>
              <a:ext uri="{FF2B5EF4-FFF2-40B4-BE49-F238E27FC236}">
                <a16:creationId xmlns:a16="http://schemas.microsoft.com/office/drawing/2014/main" id="{DA1FFF28-EE25-4C84-8E73-6E2C827734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4295971"/>
              </p:ext>
            </p:extLst>
          </p:nvPr>
        </p:nvGraphicFramePr>
        <p:xfrm>
          <a:off x="884582" y="1474304"/>
          <a:ext cx="10117020" cy="2640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1432560" progId="Word.Document.8">
                  <p:embed/>
                </p:oleObj>
              </mc:Choice>
              <mc:Fallback>
                <p:oleObj name="Document" r:id="rId7" imgW="5486400" imgH="1432560" progId="Word.Document.8">
                  <p:embed/>
                  <p:pic>
                    <p:nvPicPr>
                      <p:cNvPr id="62468" name="Object 1024">
                        <a:extLst>
                          <a:ext uri="{FF2B5EF4-FFF2-40B4-BE49-F238E27FC236}">
                            <a16:creationId xmlns:a16="http://schemas.microsoft.com/office/drawing/2014/main" id="{DA1FFF28-EE25-4C84-8E73-6E2C827734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582" y="1474304"/>
                        <a:ext cx="10117020" cy="26404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C9147-0C90-F2E6-89A9-8FE5D8FA0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11400"/>
            <a:ext cx="10515600" cy="5727512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800" b="1" dirty="0" err="1">
                <a:sym typeface="Symbol" panose="05050102010706020507" pitchFamily="18" charset="2"/>
              </a:rPr>
              <a:t>Contoh</a:t>
            </a:r>
            <a:r>
              <a:rPr lang="en-US" altLang="en-US" sz="2800" b="1" dirty="0">
                <a:sym typeface="Symbol" panose="05050102010706020507" pitchFamily="18" charset="2"/>
              </a:rPr>
              <a:t> 25</a:t>
            </a:r>
            <a:r>
              <a:rPr lang="en-US" altLang="en-US" sz="2800" dirty="0">
                <a:sym typeface="Symbol" panose="05050102010706020507" pitchFamily="18" charset="2"/>
              </a:rPr>
              <a:t>. </a:t>
            </a:r>
            <a:r>
              <a:rPr lang="en-US" altLang="en-US" sz="2800" dirty="0" err="1">
                <a:sym typeface="Symbol" panose="05050102010706020507" pitchFamily="18" charset="2"/>
              </a:rPr>
              <a:t>Tinjau</a:t>
            </a:r>
            <a:r>
              <a:rPr lang="en-US" altLang="en-US" sz="2800" dirty="0"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sym typeface="Symbol" panose="05050102010706020507" pitchFamily="18" charset="2"/>
              </a:rPr>
              <a:t>fungsi</a:t>
            </a:r>
            <a:r>
              <a:rPr lang="en-US" altLang="en-US" sz="2800" dirty="0"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sym typeface="Symbol" panose="05050102010706020507" pitchFamily="18" charset="2"/>
              </a:rPr>
              <a:t>berikut</a:t>
            </a:r>
            <a:r>
              <a:rPr lang="en-US" altLang="en-US" sz="2800" dirty="0">
                <a:sym typeface="Symbol" panose="05050102010706020507" pitchFamily="18" charset="2"/>
              </a:rPr>
              <a:t>:</a:t>
            </a:r>
          </a:p>
          <a:p>
            <a:pPr marL="0" indent="0">
              <a:buNone/>
            </a:pPr>
            <a:r>
              <a:rPr lang="en-US" altLang="en-US" sz="2800" dirty="0">
                <a:sym typeface="Symbol" panose="05050102010706020507" pitchFamily="18" charset="2"/>
              </a:rPr>
              <a:t>	f(Linda) = Jakarta</a:t>
            </a:r>
          </a:p>
          <a:p>
            <a:pPr marL="0" indent="0">
              <a:buNone/>
            </a:pPr>
            <a:r>
              <a:rPr lang="en-US" altLang="en-US" sz="2800" dirty="0">
                <a:sym typeface="Symbol" panose="05050102010706020507" pitchFamily="18" charset="2"/>
              </a:rPr>
              <a:t>	f(Maria) = Medan</a:t>
            </a:r>
          </a:p>
          <a:p>
            <a:pPr marL="0" indent="0">
              <a:buNone/>
            </a:pPr>
            <a:r>
              <a:rPr lang="en-US" altLang="en-US" sz="2800" dirty="0">
                <a:sym typeface="Symbol" panose="05050102010706020507" pitchFamily="18" charset="2"/>
              </a:rPr>
              <a:t>	f(Karina) = Makassar</a:t>
            </a:r>
          </a:p>
          <a:p>
            <a:pPr marL="0" indent="0">
              <a:buNone/>
            </a:pPr>
            <a:r>
              <a:rPr lang="en-US" altLang="en-US" sz="2800" dirty="0">
                <a:sym typeface="Symbol" panose="05050102010706020507" pitchFamily="18" charset="2"/>
              </a:rPr>
              <a:t>	f(</a:t>
            </a:r>
            <a:r>
              <a:rPr lang="en-US" altLang="en-US" sz="2800" dirty="0" err="1">
                <a:sym typeface="Symbol" panose="05050102010706020507" pitchFamily="18" charset="2"/>
              </a:rPr>
              <a:t>Parto</a:t>
            </a:r>
            <a:r>
              <a:rPr lang="en-US" altLang="en-US" sz="2800" dirty="0">
                <a:sym typeface="Symbol" panose="05050102010706020507" pitchFamily="18" charset="2"/>
              </a:rPr>
              <a:t>) = Medan</a:t>
            </a:r>
          </a:p>
          <a:p>
            <a:pPr marL="0" indent="0"/>
            <a:endParaRPr lang="en-US" altLang="en-US" sz="9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sz="2800" dirty="0" err="1">
                <a:sym typeface="Symbol" panose="05050102010706020507" pitchFamily="18" charset="2"/>
              </a:rPr>
              <a:t>Bayangan</a:t>
            </a:r>
            <a:r>
              <a:rPr lang="en-US" altLang="en-US" sz="2800" dirty="0"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sym typeface="Symbol" panose="05050102010706020507" pitchFamily="18" charset="2"/>
              </a:rPr>
              <a:t>dari</a:t>
            </a:r>
            <a:r>
              <a:rPr lang="en-US" altLang="en-US" sz="2800" dirty="0">
                <a:sym typeface="Symbol" panose="05050102010706020507" pitchFamily="18" charset="2"/>
              </a:rPr>
              <a:t> S = {Linda, Maria}  </a:t>
            </a:r>
            <a:r>
              <a:rPr lang="en-US" altLang="en-US" sz="2800" dirty="0" err="1">
                <a:sym typeface="Symbol" panose="05050102010706020507" pitchFamily="18" charset="2"/>
              </a:rPr>
              <a:t>adalah</a:t>
            </a:r>
            <a:endParaRPr lang="en-US" altLang="en-US" sz="28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sz="2800" dirty="0">
                <a:sym typeface="Symbol" panose="05050102010706020507" pitchFamily="18" charset="2"/>
              </a:rPr>
              <a:t>	f(S) = {Jakarta, Medan}</a:t>
            </a:r>
          </a:p>
          <a:p>
            <a:pPr marL="0" indent="0"/>
            <a:endParaRPr lang="en-US" altLang="en-US" sz="8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sz="2800" dirty="0" err="1">
                <a:sym typeface="Symbol" panose="05050102010706020507" pitchFamily="18" charset="2"/>
              </a:rPr>
              <a:t>Bayangan</a:t>
            </a:r>
            <a:r>
              <a:rPr lang="en-US" altLang="en-US" sz="2800" dirty="0">
                <a:sym typeface="Symbol" panose="05050102010706020507" pitchFamily="18" charset="2"/>
              </a:rPr>
              <a:t> </a:t>
            </a:r>
            <a:r>
              <a:rPr lang="en-US" altLang="en-US" sz="2800" dirty="0" err="1">
                <a:sym typeface="Symbol" panose="05050102010706020507" pitchFamily="18" charset="2"/>
              </a:rPr>
              <a:t>dari</a:t>
            </a:r>
            <a:r>
              <a:rPr lang="en-US" altLang="en-US" sz="2800" dirty="0">
                <a:sym typeface="Symbol" panose="05050102010706020507" pitchFamily="18" charset="2"/>
              </a:rPr>
              <a:t> S = {Maria, </a:t>
            </a:r>
            <a:r>
              <a:rPr lang="en-US" altLang="en-US" sz="2800" dirty="0" err="1">
                <a:sym typeface="Symbol" panose="05050102010706020507" pitchFamily="18" charset="2"/>
              </a:rPr>
              <a:t>Parto</a:t>
            </a:r>
            <a:r>
              <a:rPr lang="en-US" altLang="en-US" sz="2800" dirty="0">
                <a:sym typeface="Symbol" panose="05050102010706020507" pitchFamily="18" charset="2"/>
              </a:rPr>
              <a:t>} </a:t>
            </a:r>
            <a:r>
              <a:rPr lang="en-US" altLang="en-US" sz="2800" dirty="0" err="1">
                <a:sym typeface="Symbol" panose="05050102010706020507" pitchFamily="18" charset="2"/>
              </a:rPr>
              <a:t>adalah</a:t>
            </a:r>
            <a:endParaRPr lang="en-US" altLang="en-US" sz="28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en-US" sz="2800" dirty="0">
                <a:sym typeface="Symbol" panose="05050102010706020507" pitchFamily="18" charset="2"/>
              </a:rPr>
              <a:t>	f(S) = {Medan}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DA1A7-6EE0-066C-0078-E9F6C0204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F85-AF16-4D9F-B53A-2187B17D9DB7}" type="slidenum">
              <a:rPr lang="en-US" smtClean="0"/>
              <a:t>34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DE98086-C734-7FC4-AA15-2921B1CA1477}"/>
              </a:ext>
            </a:extLst>
          </p:cNvPr>
          <p:cNvSpPr txBox="1"/>
          <p:nvPr/>
        </p:nvSpPr>
        <p:spPr>
          <a:xfrm>
            <a:off x="8369085" y="1580827"/>
            <a:ext cx="93756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Linda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b="1" dirty="0">
                <a:solidFill>
                  <a:srgbClr val="FF0000"/>
                </a:solidFill>
              </a:rPr>
              <a:t>Maria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b="1" dirty="0">
                <a:solidFill>
                  <a:srgbClr val="FF0000"/>
                </a:solidFill>
              </a:rPr>
              <a:t>Karina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b="1" dirty="0" err="1">
                <a:solidFill>
                  <a:srgbClr val="FF0000"/>
                </a:solidFill>
              </a:rPr>
              <a:t>Parto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72B380D-94CA-66FC-A15C-EAF0ABC8978C}"/>
              </a:ext>
            </a:extLst>
          </p:cNvPr>
          <p:cNvSpPr txBox="1"/>
          <p:nvPr/>
        </p:nvSpPr>
        <p:spPr>
          <a:xfrm>
            <a:off x="10577235" y="1888604"/>
            <a:ext cx="13112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Jakarta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b="1" dirty="0">
                <a:solidFill>
                  <a:srgbClr val="FF0000"/>
                </a:solidFill>
              </a:rPr>
              <a:t>Medan</a:t>
            </a:r>
          </a:p>
          <a:p>
            <a:endParaRPr lang="en-US" sz="2000" b="1" dirty="0">
              <a:solidFill>
                <a:srgbClr val="FF0000"/>
              </a:solidFill>
            </a:endParaRPr>
          </a:p>
          <a:p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b="1" dirty="0">
                <a:solidFill>
                  <a:srgbClr val="FF0000"/>
                </a:solidFill>
              </a:rPr>
              <a:t>Makassar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7CBE1DC8-968F-5536-8AEB-CD61C1F1AC55}"/>
              </a:ext>
            </a:extLst>
          </p:cNvPr>
          <p:cNvSpPr/>
          <p:nvPr/>
        </p:nvSpPr>
        <p:spPr>
          <a:xfrm>
            <a:off x="7981627" y="1352227"/>
            <a:ext cx="1813302" cy="302217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35ACD4AE-1ACA-7018-CAF3-8846EE8E036E}"/>
              </a:ext>
            </a:extLst>
          </p:cNvPr>
          <p:cNvSpPr/>
          <p:nvPr/>
        </p:nvSpPr>
        <p:spPr>
          <a:xfrm>
            <a:off x="10182387" y="1580827"/>
            <a:ext cx="1813302" cy="2588218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72321DA-0A13-2253-9A49-078D5BA77916}"/>
              </a:ext>
            </a:extLst>
          </p:cNvPr>
          <p:cNvCxnSpPr>
            <a:cxnSpLocks/>
          </p:cNvCxnSpPr>
          <p:nvPr/>
        </p:nvCxnSpPr>
        <p:spPr>
          <a:xfrm>
            <a:off x="9306649" y="1828800"/>
            <a:ext cx="1311256" cy="232475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DAA351B-FBA8-566D-F5B7-41D43F9FE7EA}"/>
              </a:ext>
            </a:extLst>
          </p:cNvPr>
          <p:cNvCxnSpPr>
            <a:cxnSpLocks/>
          </p:cNvCxnSpPr>
          <p:nvPr/>
        </p:nvCxnSpPr>
        <p:spPr>
          <a:xfrm>
            <a:off x="9158781" y="2421610"/>
            <a:ext cx="1311256" cy="232475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DE46F41-5141-BDD3-44DE-409598DA1BC7}"/>
              </a:ext>
            </a:extLst>
          </p:cNvPr>
          <p:cNvCxnSpPr>
            <a:cxnSpLocks/>
          </p:cNvCxnSpPr>
          <p:nvPr/>
        </p:nvCxnSpPr>
        <p:spPr>
          <a:xfrm>
            <a:off x="9263108" y="3038690"/>
            <a:ext cx="1314127" cy="490134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3FE73D3-EF8D-F76A-8B05-946B6B8EA201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9220775" y="2858100"/>
            <a:ext cx="1356460" cy="797683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29718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Slide Number Placeholder 3">
            <a:extLst>
              <a:ext uri="{FF2B5EF4-FFF2-40B4-BE49-F238E27FC236}">
                <a16:creationId xmlns:a16="http://schemas.microsoft.com/office/drawing/2014/main" id="{6911CC72-FAF7-4355-BFE3-59F39E395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E8B18F9B-0121-4618-AF98-3E81D847F7D6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35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63492" name="Object 1024">
            <a:extLst>
              <a:ext uri="{FF2B5EF4-FFF2-40B4-BE49-F238E27FC236}">
                <a16:creationId xmlns:a16="http://schemas.microsoft.com/office/drawing/2014/main" id="{801EE18B-8707-41F9-8816-B6CF39B808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501448"/>
              </p:ext>
            </p:extLst>
          </p:nvPr>
        </p:nvGraphicFramePr>
        <p:xfrm>
          <a:off x="230414" y="238748"/>
          <a:ext cx="6701971" cy="63001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3860" imgH="5166917" progId="Word.Document.8">
                  <p:embed/>
                </p:oleObj>
              </mc:Choice>
              <mc:Fallback>
                <p:oleObj name="Document" r:id="rId7" imgW="5483860" imgH="5166917" progId="Word.Document.8">
                  <p:embed/>
                  <p:pic>
                    <p:nvPicPr>
                      <p:cNvPr id="63492" name="Object 1024">
                        <a:extLst>
                          <a:ext uri="{FF2B5EF4-FFF2-40B4-BE49-F238E27FC236}">
                            <a16:creationId xmlns:a16="http://schemas.microsoft.com/office/drawing/2014/main" id="{801EE18B-8707-41F9-8816-B6CF39B808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414" y="238748"/>
                        <a:ext cx="6701971" cy="630016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51FFCCD8-DAA5-B87C-6E2E-3484D0808DCE}"/>
              </a:ext>
            </a:extLst>
          </p:cNvPr>
          <p:cNvSpPr txBox="1"/>
          <p:nvPr/>
        </p:nvSpPr>
        <p:spPr>
          <a:xfrm>
            <a:off x="7187753" y="783772"/>
            <a:ext cx="42017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Kurva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grafik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bidang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kartesian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0C4654-AD6A-0BFA-CCC9-A5803127505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2385" y="1450975"/>
            <a:ext cx="4953000" cy="31432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9A8CC70-AE71-4BDE-0ECC-C78F5374C6A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8123" y="4594253"/>
            <a:ext cx="2217057" cy="216822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8BBD5B1-57B0-C404-540C-93CF14004742}"/>
              </a:ext>
            </a:extLst>
          </p:cNvPr>
          <p:cNvSpPr txBox="1"/>
          <p:nvPr/>
        </p:nvSpPr>
        <p:spPr>
          <a:xfrm>
            <a:off x="10080590" y="5704896"/>
            <a:ext cx="1662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 </a:t>
            </a:r>
            <a:r>
              <a:rPr lang="en-US" dirty="0" err="1">
                <a:sym typeface="Symbol" panose="05050102010706020507" pitchFamily="18" charset="2"/>
              </a:rPr>
              <a:t>f</a:t>
            </a:r>
            <a:r>
              <a:rPr lang="en-US" dirty="0" err="1"/>
              <a:t>ungsi</a:t>
            </a:r>
            <a:r>
              <a:rPr lang="en-US" dirty="0"/>
              <a:t> </a:t>
            </a:r>
            <a:r>
              <a:rPr lang="en-US" dirty="0" err="1"/>
              <a:t>diskrit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Slide Number Placeholder 3">
            <a:extLst>
              <a:ext uri="{FF2B5EF4-FFF2-40B4-BE49-F238E27FC236}">
                <a16:creationId xmlns:a16="http://schemas.microsoft.com/office/drawing/2014/main" id="{679DCDAC-9A18-44AC-A113-E98A46E7B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8EBC0C4-F8FD-411D-A0FD-06CBED2602D7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36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64516" name="Object 1024">
            <a:extLst>
              <a:ext uri="{FF2B5EF4-FFF2-40B4-BE49-F238E27FC236}">
                <a16:creationId xmlns:a16="http://schemas.microsoft.com/office/drawing/2014/main" id="{69F94EBF-1C77-4054-A46B-6E3219248D1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993654"/>
              </p:ext>
            </p:extLst>
          </p:nvPr>
        </p:nvGraphicFramePr>
        <p:xfrm>
          <a:off x="1648497" y="503676"/>
          <a:ext cx="7802563" cy="5608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3860" imgH="3945849" progId="Word.Document.8">
                  <p:embed/>
                </p:oleObj>
              </mc:Choice>
              <mc:Fallback>
                <p:oleObj name="Document" r:id="rId7" imgW="5483860" imgH="3945849" progId="Word.Document.8">
                  <p:embed/>
                  <p:pic>
                    <p:nvPicPr>
                      <p:cNvPr id="64516" name="Object 1024">
                        <a:extLst>
                          <a:ext uri="{FF2B5EF4-FFF2-40B4-BE49-F238E27FC236}">
                            <a16:creationId xmlns:a16="http://schemas.microsoft.com/office/drawing/2014/main" id="{69F94EBF-1C77-4054-A46B-6E3219248D1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8497" y="503676"/>
                        <a:ext cx="7802563" cy="5608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061B3DC-C1F2-F348-2C92-14B9E7000750}"/>
              </a:ext>
            </a:extLst>
          </p:cNvPr>
          <p:cNvSpPr txBox="1"/>
          <p:nvPr/>
        </p:nvSpPr>
        <p:spPr>
          <a:xfrm>
            <a:off x="10098184" y="246808"/>
            <a:ext cx="3080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2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D1A2A73-7149-8941-6DA7-C8D94ED82A15}"/>
              </a:ext>
            </a:extLst>
          </p:cNvPr>
          <p:cNvSpPr txBox="1"/>
          <p:nvPr/>
        </p:nvSpPr>
        <p:spPr>
          <a:xfrm>
            <a:off x="11421929" y="246808"/>
            <a:ext cx="3609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u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v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w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D0664205-8B4D-97E2-A1A0-4BFD79881ADA}"/>
              </a:ext>
            </a:extLst>
          </p:cNvPr>
          <p:cNvCxnSpPr/>
          <p:nvPr/>
        </p:nvCxnSpPr>
        <p:spPr>
          <a:xfrm>
            <a:off x="10413063" y="505838"/>
            <a:ext cx="101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3483B48-2AD9-C798-92D2-808498A0B7CC}"/>
              </a:ext>
            </a:extLst>
          </p:cNvPr>
          <p:cNvCxnSpPr/>
          <p:nvPr/>
        </p:nvCxnSpPr>
        <p:spPr>
          <a:xfrm>
            <a:off x="10406282" y="985472"/>
            <a:ext cx="101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CD1AA00-B850-DD31-3DC6-6DB5E53DF477}"/>
              </a:ext>
            </a:extLst>
          </p:cNvPr>
          <p:cNvCxnSpPr/>
          <p:nvPr/>
        </p:nvCxnSpPr>
        <p:spPr>
          <a:xfrm>
            <a:off x="10413063" y="1557140"/>
            <a:ext cx="101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54B0A257-C4A3-1EA7-CCBD-930161D2F528}"/>
              </a:ext>
            </a:extLst>
          </p:cNvPr>
          <p:cNvSpPr txBox="1"/>
          <p:nvPr/>
        </p:nvSpPr>
        <p:spPr>
          <a:xfrm>
            <a:off x="10052980" y="3845657"/>
            <a:ext cx="3080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2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D76B5E-1A9B-E16A-A066-4D83984C3CC4}"/>
              </a:ext>
            </a:extLst>
          </p:cNvPr>
          <p:cNvSpPr txBox="1"/>
          <p:nvPr/>
        </p:nvSpPr>
        <p:spPr>
          <a:xfrm>
            <a:off x="11376725" y="3845657"/>
            <a:ext cx="3609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u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v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w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BC3FCB8-8FF2-A887-2BE8-9CC91041CE90}"/>
              </a:ext>
            </a:extLst>
          </p:cNvPr>
          <p:cNvCxnSpPr/>
          <p:nvPr/>
        </p:nvCxnSpPr>
        <p:spPr>
          <a:xfrm>
            <a:off x="10338153" y="4027195"/>
            <a:ext cx="101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5C34B20-083D-B875-5378-12078C0B846E}"/>
              </a:ext>
            </a:extLst>
          </p:cNvPr>
          <p:cNvCxnSpPr>
            <a:cxnSpLocks/>
          </p:cNvCxnSpPr>
          <p:nvPr/>
        </p:nvCxnSpPr>
        <p:spPr>
          <a:xfrm flipV="1">
            <a:off x="10361078" y="4141213"/>
            <a:ext cx="992722" cy="4431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0CE22E1-9B96-A9D8-D8B8-D44A172EB1D7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10367859" y="4584321"/>
            <a:ext cx="1008866" cy="5716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52125641-489F-82C3-0DE7-CD382A6007FE}"/>
              </a:ext>
            </a:extLst>
          </p:cNvPr>
          <p:cNvSpPr/>
          <p:nvPr/>
        </p:nvSpPr>
        <p:spPr>
          <a:xfrm>
            <a:off x="9944547" y="218421"/>
            <a:ext cx="633561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FDA1210-1A9E-0873-00E8-E7E0F89C9411}"/>
              </a:ext>
            </a:extLst>
          </p:cNvPr>
          <p:cNvSpPr/>
          <p:nvPr/>
        </p:nvSpPr>
        <p:spPr>
          <a:xfrm>
            <a:off x="11174349" y="136525"/>
            <a:ext cx="633561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E6805A7-7A42-780E-8FCC-8E7B7977F321}"/>
              </a:ext>
            </a:extLst>
          </p:cNvPr>
          <p:cNvSpPr/>
          <p:nvPr/>
        </p:nvSpPr>
        <p:spPr>
          <a:xfrm>
            <a:off x="9909942" y="3777023"/>
            <a:ext cx="633561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07819D0-26F1-2087-9339-464C16DF1741}"/>
              </a:ext>
            </a:extLst>
          </p:cNvPr>
          <p:cNvSpPr/>
          <p:nvPr/>
        </p:nvSpPr>
        <p:spPr>
          <a:xfrm>
            <a:off x="11111929" y="3753466"/>
            <a:ext cx="633561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Slide Number Placeholder 3">
            <a:extLst>
              <a:ext uri="{FF2B5EF4-FFF2-40B4-BE49-F238E27FC236}">
                <a16:creationId xmlns:a16="http://schemas.microsoft.com/office/drawing/2014/main" id="{6B7BB484-15A7-4333-922E-DA70E4B99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8E092226-4AD4-4BA7-9E75-359B919C2527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37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65540" name="Object 1024">
            <a:extLst>
              <a:ext uri="{FF2B5EF4-FFF2-40B4-BE49-F238E27FC236}">
                <a16:creationId xmlns:a16="http://schemas.microsoft.com/office/drawing/2014/main" id="{9767B81D-017F-4FFB-B876-D83133011C1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421240"/>
              </p:ext>
            </p:extLst>
          </p:nvPr>
        </p:nvGraphicFramePr>
        <p:xfrm>
          <a:off x="1188810" y="276225"/>
          <a:ext cx="9404350" cy="608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6458289" imgH="4184150" progId="Word.Document.8">
                  <p:embed/>
                </p:oleObj>
              </mc:Choice>
              <mc:Fallback>
                <p:oleObj name="Document" r:id="rId7" imgW="6458289" imgH="4184150" progId="Word.Document.8">
                  <p:embed/>
                  <p:pic>
                    <p:nvPicPr>
                      <p:cNvPr id="65540" name="Object 1024">
                        <a:extLst>
                          <a:ext uri="{FF2B5EF4-FFF2-40B4-BE49-F238E27FC236}">
                            <a16:creationId xmlns:a16="http://schemas.microsoft.com/office/drawing/2014/main" id="{9767B81D-017F-4FFB-B876-D83133011C1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8810" y="276225"/>
                        <a:ext cx="9404350" cy="608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4581DAA-2185-73C3-957F-82404950E146}"/>
              </a:ext>
            </a:extLst>
          </p:cNvPr>
          <p:cNvSpPr txBox="1"/>
          <p:nvPr/>
        </p:nvSpPr>
        <p:spPr>
          <a:xfrm>
            <a:off x="9078850" y="12754"/>
            <a:ext cx="30809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2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3</a:t>
            </a:r>
          </a:p>
          <a:p>
            <a:r>
              <a:rPr lang="en-US" b="1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F1BAF81-9C65-7B5B-E134-BB6150F40BC8}"/>
              </a:ext>
            </a:extLst>
          </p:cNvPr>
          <p:cNvSpPr txBox="1"/>
          <p:nvPr/>
        </p:nvSpPr>
        <p:spPr>
          <a:xfrm>
            <a:off x="10483242" y="228871"/>
            <a:ext cx="3609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u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v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w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32CAB78-5CC7-2D3C-1ACD-42456BC1BA77}"/>
              </a:ext>
            </a:extLst>
          </p:cNvPr>
          <p:cNvCxnSpPr>
            <a:cxnSpLocks/>
          </p:cNvCxnSpPr>
          <p:nvPr/>
        </p:nvCxnSpPr>
        <p:spPr>
          <a:xfrm>
            <a:off x="9386948" y="267321"/>
            <a:ext cx="1096294" cy="1356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4AB0704-7A6A-034E-E256-888DB10817DB}"/>
              </a:ext>
            </a:extLst>
          </p:cNvPr>
          <p:cNvCxnSpPr>
            <a:cxnSpLocks/>
          </p:cNvCxnSpPr>
          <p:nvPr/>
        </p:nvCxnSpPr>
        <p:spPr>
          <a:xfrm>
            <a:off x="9386948" y="759417"/>
            <a:ext cx="1096294" cy="20811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900AE41C-B84D-DF2A-1F58-116387DDC7CD}"/>
              </a:ext>
            </a:extLst>
          </p:cNvPr>
          <p:cNvCxnSpPr>
            <a:cxnSpLocks/>
          </p:cNvCxnSpPr>
          <p:nvPr/>
        </p:nvCxnSpPr>
        <p:spPr>
          <a:xfrm>
            <a:off x="9386948" y="1286359"/>
            <a:ext cx="1103075" cy="2528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5FC5EBF-9F0E-E38F-987B-2C60E9F7FD84}"/>
              </a:ext>
            </a:extLst>
          </p:cNvPr>
          <p:cNvSpPr txBox="1"/>
          <p:nvPr/>
        </p:nvSpPr>
        <p:spPr>
          <a:xfrm>
            <a:off x="8696514" y="2518184"/>
            <a:ext cx="3080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2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ABEB7F-7996-B1C9-BB38-C4A52C028808}"/>
              </a:ext>
            </a:extLst>
          </p:cNvPr>
          <p:cNvSpPr txBox="1"/>
          <p:nvPr/>
        </p:nvSpPr>
        <p:spPr>
          <a:xfrm>
            <a:off x="10020259" y="2518184"/>
            <a:ext cx="3609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u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v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w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3C6BB1B-CF54-FD3A-62A5-B2D386F82526}"/>
              </a:ext>
            </a:extLst>
          </p:cNvPr>
          <p:cNvCxnSpPr/>
          <p:nvPr/>
        </p:nvCxnSpPr>
        <p:spPr>
          <a:xfrm>
            <a:off x="9011393" y="2777214"/>
            <a:ext cx="101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C0D9C28-952F-2DDE-3DD4-711CEF632713}"/>
              </a:ext>
            </a:extLst>
          </p:cNvPr>
          <p:cNvCxnSpPr/>
          <p:nvPr/>
        </p:nvCxnSpPr>
        <p:spPr>
          <a:xfrm>
            <a:off x="9004612" y="3256848"/>
            <a:ext cx="101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D71AC3D7-8105-952F-B053-48D028836026}"/>
              </a:ext>
            </a:extLst>
          </p:cNvPr>
          <p:cNvCxnSpPr/>
          <p:nvPr/>
        </p:nvCxnSpPr>
        <p:spPr>
          <a:xfrm>
            <a:off x="9011393" y="3828516"/>
            <a:ext cx="101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2DA910C-5013-E7F9-EA38-F63114B39162}"/>
              </a:ext>
            </a:extLst>
          </p:cNvPr>
          <p:cNvCxnSpPr>
            <a:cxnSpLocks/>
          </p:cNvCxnSpPr>
          <p:nvPr/>
        </p:nvCxnSpPr>
        <p:spPr>
          <a:xfrm>
            <a:off x="8988750" y="2804367"/>
            <a:ext cx="971143" cy="37207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C869E61E-937B-637C-9902-38F91135C7F1}"/>
              </a:ext>
            </a:extLst>
          </p:cNvPr>
          <p:cNvSpPr/>
          <p:nvPr/>
        </p:nvSpPr>
        <p:spPr>
          <a:xfrm>
            <a:off x="8885655" y="59450"/>
            <a:ext cx="800786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CD2A7D1-96FD-04F7-AFB3-504B902B9C41}"/>
              </a:ext>
            </a:extLst>
          </p:cNvPr>
          <p:cNvSpPr/>
          <p:nvPr/>
        </p:nvSpPr>
        <p:spPr>
          <a:xfrm>
            <a:off x="10273284" y="74071"/>
            <a:ext cx="633561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6A6C12A8-C8AA-67CF-76D3-1BD61ACBF7BA}"/>
              </a:ext>
            </a:extLst>
          </p:cNvPr>
          <p:cNvSpPr/>
          <p:nvPr/>
        </p:nvSpPr>
        <p:spPr>
          <a:xfrm>
            <a:off x="8562094" y="2352410"/>
            <a:ext cx="633561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76671A3A-BCDD-77B4-A8F6-E1C1E5058C3D}"/>
              </a:ext>
            </a:extLst>
          </p:cNvPr>
          <p:cNvSpPr/>
          <p:nvPr/>
        </p:nvSpPr>
        <p:spPr>
          <a:xfrm>
            <a:off x="9782285" y="2352409"/>
            <a:ext cx="707738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DEEA41-D2A1-4FC4-A034-BBD7970798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0880"/>
            <a:ext cx="10515600" cy="5486083"/>
          </a:xfrm>
        </p:spPr>
        <p:txBody>
          <a:bodyPr/>
          <a:lstStyle/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31</a:t>
            </a:r>
            <a:r>
              <a:rPr lang="en-US" sz="2400" dirty="0"/>
              <a:t>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di ITB.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Manakah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pemetaan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berikut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mendefinisikan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sebuah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?</a:t>
            </a:r>
          </a:p>
          <a:p>
            <a:pPr marL="342900" marR="0" lvl="0" indent="-34290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arenBoth"/>
              <a:tabLst>
                <a:tab pos="23749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memetakan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NIM 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Nomor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Induk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).</a:t>
            </a:r>
          </a:p>
          <a:p>
            <a:pPr marL="342900" marR="0" lvl="0" indent="-34290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arenBoth"/>
              <a:tabLst>
                <a:tab pos="23749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memetakan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nomor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handphone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-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arenBoth"/>
              <a:tabLst>
                <a:tab pos="23749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memetakan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dosen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walinya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arenBoth"/>
              <a:tabLst>
                <a:tab pos="237490" algn="l"/>
              </a:tabLst>
            </a:pP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memetakan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anaknya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arenBoth"/>
              <a:tabLst>
                <a:tab pos="237490" algn="l"/>
              </a:tabLst>
            </a:pPr>
            <a:endParaRPr lang="en-US" sz="2400" dirty="0">
              <a:ea typeface="Times New Roman" panose="02020603050405020304" pitchFamily="18" charset="0"/>
            </a:endParaRPr>
          </a:p>
          <a:p>
            <a:pPr marL="0" marR="0" lvl="0" indent="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37490" algn="l"/>
              </a:tabLst>
            </a:pPr>
            <a:r>
              <a:rPr lang="en-US" sz="2400" u="sng" dirty="0" err="1">
                <a:effectLst/>
                <a:ea typeface="Times New Roman" panose="02020603050405020304" pitchFamily="18" charset="0"/>
              </a:rPr>
              <a:t>Jawaban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: </a:t>
            </a:r>
          </a:p>
          <a:p>
            <a:pPr marL="342900" marR="0" lvl="0" indent="-34290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arenBoth"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hanya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mempunyai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buah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NIM.</a:t>
            </a:r>
          </a:p>
          <a:p>
            <a:pPr marL="342900" marR="0" lvl="0" indent="-34290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arenBoth"/>
              <a:tabLst>
                <a:tab pos="237490" algn="l"/>
              </a:tabLs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mempunyai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lebih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satu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nomor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HP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mempunyai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HP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sama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sekali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arenBoth"/>
              <a:tabLst>
                <a:tab pos="237490" algn="l"/>
              </a:tabLs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karena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hanya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mempunyai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1 orang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dosen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wali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romanLcParenBoth"/>
              <a:tabLst>
                <a:tab pos="237490" algn="l"/>
              </a:tabLst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Tidak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jika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mahasiwa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belum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menikah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CC9CB1-DC54-3270-DDED-893849CF1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4333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96CC72-9B0F-4C1E-8A8A-9B54C009769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595744"/>
                <a:ext cx="10785764" cy="6165273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 32</a:t>
                </a:r>
                <a:r>
                  <a:rPr lang="en-US" sz="2400" dirty="0"/>
                  <a:t>.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Misalkan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: </a:t>
                </a:r>
                <a:r>
                  <a:rPr lang="en-US" sz="2400" b="1" dirty="0">
                    <a:effectLst/>
                    <a:ea typeface="Times New Roman" panose="02020603050405020304" pitchFamily="18" charset="0"/>
                  </a:rPr>
                  <a:t>R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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didefinisikan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oleh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 =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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. 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Apakah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sebuah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fungsi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pada </a:t>
                </a:r>
                <a:r>
                  <a:rPr lang="en-US" sz="2400" b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?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Mengapa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?</a:t>
                </a:r>
              </a:p>
              <a:p>
                <a:pPr marL="0" indent="0">
                  <a:buNone/>
                </a:pPr>
                <a:r>
                  <a:rPr lang="en-US" sz="2400" u="sng" dirty="0" err="1">
                    <a:ea typeface="Times New Roman" panose="02020603050405020304" pitchFamily="18" charset="0"/>
                  </a:rPr>
                  <a:t>Jawaban</a:t>
                </a:r>
                <a:r>
                  <a:rPr lang="en-US" sz="2400" dirty="0">
                    <a:ea typeface="Times New Roman" panose="02020603050405020304" pitchFamily="18" charset="0"/>
                  </a:rPr>
                  <a:t>: </a:t>
                </a:r>
              </a:p>
              <a:p>
                <a:pPr marL="233363" marR="0" indent="-233363" algn="just">
                  <a:lnSpc>
                    <a:spcPct val="9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Persamaan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 =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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bukanlah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sebuah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fungsi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pada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himpunan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bilangan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riil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karena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tidak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semua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nilai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di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dalam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dipetakan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oleh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ke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.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Relasi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hanya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terdefinisi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untuk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nilai-nilai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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0</a:t>
                </a:r>
                <a:r>
                  <a:rPr lang="en-US" sz="2400" dirty="0"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untuk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nilai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negatif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tidak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ada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akar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pangkat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duanya</a:t>
                </a:r>
                <a:r>
                  <a:rPr lang="en-US" sz="2400" dirty="0">
                    <a:ea typeface="Times New Roman" panose="02020603050405020304" pitchFamily="18" charset="0"/>
                  </a:rPr>
                  <a:t>.</a:t>
                </a:r>
                <a:endParaRPr lang="en-US" sz="2400" dirty="0">
                  <a:effectLst/>
                  <a:ea typeface="Times New Roman" panose="02020603050405020304" pitchFamily="18" charset="0"/>
                </a:endParaRPr>
              </a:p>
              <a:p>
                <a:pPr marL="0" marR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 </a:t>
                </a:r>
              </a:p>
              <a:p>
                <a:pPr marL="233363" marR="0" indent="-233363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Namun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jika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daerah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asal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dan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daerah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tujuan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fungsi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diubah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misalnya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: </a:t>
                </a:r>
                <a:r>
                  <a:rPr lang="en-US" sz="2400" b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b="1" baseline="30000" dirty="0">
                    <a:effectLst/>
                    <a:ea typeface="Times New Roman" panose="02020603050405020304" pitchFamily="18" charset="0"/>
                  </a:rPr>
                  <a:t>+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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b="1" baseline="30000" dirty="0">
                    <a:effectLst/>
                    <a:ea typeface="Times New Roman" panose="02020603050405020304" pitchFamily="18" charset="0"/>
                  </a:rPr>
                  <a:t>+</a:t>
                </a:r>
                <a:r>
                  <a:rPr lang="en-US" sz="2400" b="1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atau</a:t>
                </a:r>
                <a:r>
                  <a:rPr lang="en-US" sz="2400" b="1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diubah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menjadi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 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: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D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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b="1" dirty="0">
                    <a:effectLst/>
                    <a:ea typeface="Times New Roman" panose="02020603050405020304" pitchFamily="18" charset="0"/>
                  </a:rPr>
                  <a:t>R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,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dalam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hal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ini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D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= {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|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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0},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maka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 =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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adalah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sebuah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fungsi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. </a:t>
                </a:r>
              </a:p>
              <a:p>
                <a:pPr marL="233363" marR="0" indent="-233363" algn="just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Perhatikan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ffectLst/>
                    <a:ea typeface="Times New Roman" panose="02020603050405020304" pitchFamily="18" charset="0"/>
                  </a:rPr>
                  <a:t>bahwa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 =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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i="1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berbeda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artinya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dengan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a typeface="Times New Roman" panose="02020603050405020304" pitchFamily="18" charset="0"/>
                  </a:rPr>
                  <a:t>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 =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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i="1" dirty="0">
                    <a:ea typeface="Times New Roman" panose="02020603050405020304" pitchFamily="18" charset="0"/>
                  </a:rPr>
                  <a:t> .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Penulisan</a:t>
                </a:r>
                <a:r>
                  <a:rPr lang="en-US" sz="2400" i="1" dirty="0"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f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(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dirty="0">
                    <a:effectLst/>
                    <a:ea typeface="Times New Roman" panose="02020603050405020304" pitchFamily="18" charset="0"/>
                  </a:rPr>
                  <a:t>) = </a:t>
                </a:r>
                <a:r>
                  <a:rPr lang="en-US" sz="2400" dirty="0">
                    <a:effectLst/>
                    <a:ea typeface="Times New Roman" panose="02020603050405020304" pitchFamily="18" charset="0"/>
                    <a:sym typeface="Symbol" panose="05050102010706020507" pitchFamily="18" charset="2"/>
                  </a:rPr>
                  <a:t></a:t>
                </a:r>
                <a:r>
                  <a:rPr lang="en-US" sz="2400" i="1" dirty="0">
                    <a:effectLst/>
                    <a:ea typeface="Times New Roman" panose="02020603050405020304" pitchFamily="18" charset="0"/>
                  </a:rPr>
                  <a:t>x</a:t>
                </a:r>
                <a:r>
                  <a:rPr lang="en-US" sz="2400" i="1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artinya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hanya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untuk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akar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bernilai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ea typeface="Times New Roman" panose="02020603050405020304" pitchFamily="18" charset="0"/>
                  </a:rPr>
                  <a:t>positif</a:t>
                </a:r>
                <a:r>
                  <a:rPr lang="en-US" sz="2400" dirty="0">
                    <a:ea typeface="Times New Roman" panose="02020603050405020304" pitchFamily="18" charset="0"/>
                  </a:rPr>
                  <a:t> </a:t>
                </a:r>
                <a:r>
                  <a:rPr lang="en-US" sz="2400" i="1" dirty="0">
                    <a:ea typeface="Times New Roman" panose="02020603050405020304" pitchFamily="18" charset="0"/>
                  </a:rPr>
                  <a:t>(principal root)</a:t>
                </a:r>
                <a:endParaRPr lang="en-US" sz="2400" dirty="0">
                  <a:effectLst/>
                  <a:ea typeface="Times New Roman" panose="02020603050405020304" pitchFamily="18" charset="0"/>
                </a:endParaRPr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2400" dirty="0"/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b="1" dirty="0" err="1"/>
                  <a:t>Contoh</a:t>
                </a:r>
                <a:r>
                  <a:rPr lang="en-US" sz="2400" b="1" dirty="0"/>
                  <a:t> 33. </a:t>
                </a:r>
                <a:r>
                  <a:rPr lang="en-US" sz="2400" dirty="0" err="1"/>
                  <a:t>Tentukan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daerah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asal</a:t>
                </a:r>
                <a:r>
                  <a:rPr lang="en-US" sz="2400" dirty="0"/>
                  <a:t>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berbentuk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−5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+6</m:t>
                            </m:r>
                          </m:e>
                        </m:rad>
                      </m:den>
                    </m:f>
                  </m:oMath>
                </a14:m>
                <a:endParaRPr lang="en-US" sz="2400" dirty="0"/>
              </a:p>
              <a:p>
                <a:pPr marL="0" marR="0" indent="0" algn="just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 u="sng" dirty="0" err="1"/>
                  <a:t>Jawaban</a:t>
                </a:r>
                <a:r>
                  <a:rPr lang="en-US" sz="2400" dirty="0"/>
                  <a:t>: </a:t>
                </a:r>
                <a:r>
                  <a:rPr lang="en-US" sz="2400" dirty="0" err="1"/>
                  <a:t>Fungsi</a:t>
                </a:r>
                <a:r>
                  <a:rPr lang="en-US" sz="2400" dirty="0"/>
                  <a:t> </a:t>
                </a:r>
                <a:r>
                  <a:rPr lang="en-US" sz="2400" i="1" dirty="0"/>
                  <a:t>f</a:t>
                </a:r>
                <a:r>
                  <a:rPr lang="en-US" sz="2400" dirty="0"/>
                  <a:t> </a:t>
                </a:r>
                <a:r>
                  <a:rPr lang="en-US" sz="2400" dirty="0" err="1"/>
                  <a:t>hanya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terdefinisi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untuk</a:t>
                </a:r>
                <a:r>
                  <a:rPr lang="en-US" sz="2400" dirty="0"/>
                  <a:t> </a:t>
                </a:r>
                <a:r>
                  <a:rPr lang="en-US" sz="2400" i="1" dirty="0"/>
                  <a:t>x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 – 5</a:t>
                </a:r>
                <a:r>
                  <a:rPr lang="en-US" sz="2400" i="1" dirty="0"/>
                  <a:t>x</a:t>
                </a:r>
                <a:r>
                  <a:rPr lang="en-US" sz="2400" dirty="0"/>
                  <a:t> + 6 &gt;</a:t>
                </a:r>
                <a:r>
                  <a:rPr lang="en-US" sz="2400" dirty="0">
                    <a:sym typeface="Symbol" panose="05050102010706020507" pitchFamily="18" charset="2"/>
                  </a:rPr>
                  <a:t> 0</a:t>
                </a:r>
              </a:p>
              <a:p>
                <a:pPr marL="0" indent="0" algn="just">
                  <a:spcBef>
                    <a:spcPts val="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	 </a:t>
                </a:r>
                <a:r>
                  <a:rPr lang="en-US" sz="2400" i="1" dirty="0"/>
                  <a:t>x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 – 5</a:t>
                </a:r>
                <a:r>
                  <a:rPr lang="en-US" sz="2400" i="1" dirty="0"/>
                  <a:t>x</a:t>
                </a:r>
                <a:r>
                  <a:rPr lang="en-US" sz="2400" dirty="0"/>
                  <a:t> + 6 &gt;</a:t>
                </a:r>
                <a:r>
                  <a:rPr lang="en-US" sz="2400" dirty="0">
                    <a:sym typeface="Symbol" panose="05050102010706020507" pitchFamily="18" charset="2"/>
                  </a:rPr>
                  <a:t> 0</a:t>
                </a:r>
              </a:p>
              <a:p>
                <a:pPr marL="0" indent="0" algn="just">
                  <a:spcBef>
                    <a:spcPts val="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	(</a:t>
                </a:r>
                <a:r>
                  <a:rPr lang="en-US" sz="2400" i="1" dirty="0">
                    <a:sym typeface="Symbol" panose="05050102010706020507" pitchFamily="18" charset="2"/>
                  </a:rPr>
                  <a:t>x</a:t>
                </a:r>
                <a:r>
                  <a:rPr lang="en-US" sz="2400" dirty="0">
                    <a:sym typeface="Symbol" panose="05050102010706020507" pitchFamily="18" charset="2"/>
                  </a:rPr>
                  <a:t> – 2)(</a:t>
                </a:r>
                <a:r>
                  <a:rPr lang="en-US" sz="2400" i="1" dirty="0">
                    <a:sym typeface="Symbol" panose="05050102010706020507" pitchFamily="18" charset="2"/>
                  </a:rPr>
                  <a:t>x </a:t>
                </a:r>
                <a:r>
                  <a:rPr lang="en-US" sz="2400" dirty="0">
                    <a:sym typeface="Symbol" panose="05050102010706020507" pitchFamily="18" charset="2"/>
                  </a:rPr>
                  <a:t>– 3) &gt; 0</a:t>
                </a:r>
              </a:p>
              <a:p>
                <a:pPr marL="0" indent="0" algn="just">
                  <a:spcBef>
                    <a:spcPts val="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	x &lt; 2 </a:t>
                </a:r>
                <a:r>
                  <a:rPr lang="en-US" sz="2400" dirty="0" err="1">
                    <a:sym typeface="Symbol" panose="05050102010706020507" pitchFamily="18" charset="2"/>
                  </a:rPr>
                  <a:t>atau</a:t>
                </a:r>
                <a:r>
                  <a:rPr lang="en-US" sz="2400" dirty="0">
                    <a:sym typeface="Symbol" panose="05050102010706020507" pitchFamily="18" charset="2"/>
                  </a:rPr>
                  <a:t> x &gt; 3</a:t>
                </a:r>
              </a:p>
              <a:p>
                <a:pPr marL="0" indent="0" algn="just">
                  <a:spcBef>
                    <a:spcPts val="0"/>
                  </a:spcBef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Jadi, </a:t>
                </a:r>
                <a:r>
                  <a:rPr lang="en-US" sz="2400" dirty="0" err="1">
                    <a:sym typeface="Symbol" panose="05050102010706020507" pitchFamily="18" charset="2"/>
                  </a:rPr>
                  <a:t>daerah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asal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i="1" dirty="0">
                    <a:sym typeface="Symbol" panose="05050102010706020507" pitchFamily="18" charset="2"/>
                  </a:rPr>
                  <a:t>f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adalah</a:t>
                </a:r>
                <a:r>
                  <a:rPr lang="en-US" sz="2400" dirty="0">
                    <a:sym typeface="Symbol" panose="05050102010706020507" pitchFamily="18" charset="2"/>
                  </a:rPr>
                  <a:t> { </a:t>
                </a:r>
                <a:r>
                  <a:rPr lang="en-US" sz="2400" i="1" dirty="0">
                    <a:sym typeface="Symbol" panose="05050102010706020507" pitchFamily="18" charset="2"/>
                  </a:rPr>
                  <a:t>x</a:t>
                </a:r>
                <a:r>
                  <a:rPr lang="en-US" sz="2400" dirty="0">
                    <a:sym typeface="Symbol" panose="05050102010706020507" pitchFamily="18" charset="2"/>
                  </a:rPr>
                  <a:t> | </a:t>
                </a:r>
                <a:r>
                  <a:rPr lang="en-US" sz="2400" i="1" dirty="0">
                    <a:sym typeface="Symbol" panose="05050102010706020507" pitchFamily="18" charset="2"/>
                  </a:rPr>
                  <a:t>x</a:t>
                </a:r>
                <a:r>
                  <a:rPr lang="en-US" sz="2400" dirty="0">
                    <a:sym typeface="Symbol" panose="05050102010706020507" pitchFamily="18" charset="2"/>
                  </a:rPr>
                  <a:t> &lt; 2 </a:t>
                </a:r>
                <a:r>
                  <a:rPr lang="en-US" sz="2400" dirty="0" err="1">
                    <a:sym typeface="Symbol" panose="05050102010706020507" pitchFamily="18" charset="2"/>
                  </a:rPr>
                  <a:t>atau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i="1" dirty="0">
                    <a:sym typeface="Symbol" panose="05050102010706020507" pitchFamily="18" charset="2"/>
                  </a:rPr>
                  <a:t>x</a:t>
                </a:r>
                <a:r>
                  <a:rPr lang="en-US" sz="2400" dirty="0">
                    <a:sym typeface="Symbol" panose="05050102010706020507" pitchFamily="18" charset="2"/>
                  </a:rPr>
                  <a:t> &gt; 3, </a:t>
                </a:r>
                <a:r>
                  <a:rPr lang="en-US" sz="2400" i="1" dirty="0">
                    <a:sym typeface="Symbol" panose="05050102010706020507" pitchFamily="18" charset="2"/>
                  </a:rPr>
                  <a:t>x</a:t>
                </a:r>
                <a:r>
                  <a:rPr lang="en-US" sz="2400" dirty="0">
                    <a:sym typeface="Symbol" panose="05050102010706020507" pitchFamily="18" charset="2"/>
                  </a:rPr>
                  <a:t>  </a:t>
                </a:r>
                <a:r>
                  <a:rPr lang="en-US" sz="2400" b="1" dirty="0">
                    <a:sym typeface="Symbol" panose="05050102010706020507" pitchFamily="18" charset="2"/>
                  </a:rPr>
                  <a:t>R</a:t>
                </a:r>
                <a:r>
                  <a:rPr lang="en-US" sz="2400" dirty="0">
                    <a:sym typeface="Symbol" panose="05050102010706020507" pitchFamily="18" charset="2"/>
                  </a:rPr>
                  <a:t>}</a:t>
                </a: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F96CC72-9B0F-4C1E-8A8A-9B54C00976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595744"/>
                <a:ext cx="10785764" cy="6165273"/>
              </a:xfrm>
              <a:blipFill>
                <a:blip r:embed="rId2"/>
                <a:stretch>
                  <a:fillRect l="-904" t="-2077" r="-8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DC496B-78BD-9088-CF30-A2BB3BE92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3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F881B0E-12F4-4441-DE9A-0C85AAA9D9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5315" y="1511011"/>
            <a:ext cx="8401369" cy="70571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E20FEBA-A7D2-E881-B3F6-29D95E47D5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2900" y="3445891"/>
            <a:ext cx="8146199" cy="654188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B7EE1D5-1BF5-A1A2-67EB-B60B767C9F63}"/>
              </a:ext>
            </a:extLst>
          </p:cNvPr>
          <p:cNvCxnSpPr/>
          <p:nvPr/>
        </p:nvCxnSpPr>
        <p:spPr>
          <a:xfrm flipH="1">
            <a:off x="3352800" y="1995055"/>
            <a:ext cx="235527" cy="156556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7D054B7-7010-BDCE-1B2F-012D18E36467}"/>
              </a:ext>
            </a:extLst>
          </p:cNvPr>
          <p:cNvCxnSpPr>
            <a:cxnSpLocks/>
          </p:cNvCxnSpPr>
          <p:nvPr/>
        </p:nvCxnSpPr>
        <p:spPr>
          <a:xfrm>
            <a:off x="3294743" y="1988457"/>
            <a:ext cx="293584" cy="157216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3AA9DC62-28BC-4FED-58DB-E5F6811DBFD9}"/>
              </a:ext>
            </a:extLst>
          </p:cNvPr>
          <p:cNvCxnSpPr/>
          <p:nvPr/>
        </p:nvCxnSpPr>
        <p:spPr>
          <a:xfrm flipH="1">
            <a:off x="4303485" y="1995055"/>
            <a:ext cx="235527" cy="156556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CD69D9F-325F-3D52-D241-6A2F4DFC67F1}"/>
              </a:ext>
            </a:extLst>
          </p:cNvPr>
          <p:cNvCxnSpPr>
            <a:cxnSpLocks/>
          </p:cNvCxnSpPr>
          <p:nvPr/>
        </p:nvCxnSpPr>
        <p:spPr>
          <a:xfrm>
            <a:off x="4189020" y="1995055"/>
            <a:ext cx="349992" cy="156556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16E50936-FCD1-B750-8696-55EBDBF8C38F}"/>
              </a:ext>
            </a:extLst>
          </p:cNvPr>
          <p:cNvCxnSpPr>
            <a:cxnSpLocks/>
          </p:cNvCxnSpPr>
          <p:nvPr/>
        </p:nvCxnSpPr>
        <p:spPr>
          <a:xfrm>
            <a:off x="8991600" y="2034866"/>
            <a:ext cx="293584" cy="157216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3ECF7FBA-D2CE-146A-4C7B-E5FC82B72800}"/>
              </a:ext>
            </a:extLst>
          </p:cNvPr>
          <p:cNvCxnSpPr>
            <a:cxnSpLocks/>
          </p:cNvCxnSpPr>
          <p:nvPr/>
        </p:nvCxnSpPr>
        <p:spPr>
          <a:xfrm flipH="1">
            <a:off x="8991600" y="2048527"/>
            <a:ext cx="382319" cy="151209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F840662-7762-8329-4875-AC13078A00EB}"/>
              </a:ext>
            </a:extLst>
          </p:cNvPr>
          <p:cNvCxnSpPr>
            <a:cxnSpLocks/>
          </p:cNvCxnSpPr>
          <p:nvPr/>
        </p:nvCxnSpPr>
        <p:spPr>
          <a:xfrm>
            <a:off x="5139705" y="1988457"/>
            <a:ext cx="332908" cy="1618570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9669C5C-8884-E1E7-7E46-F0804BEFB2FF}"/>
              </a:ext>
            </a:extLst>
          </p:cNvPr>
          <p:cNvCxnSpPr>
            <a:cxnSpLocks/>
          </p:cNvCxnSpPr>
          <p:nvPr/>
        </p:nvCxnSpPr>
        <p:spPr>
          <a:xfrm flipH="1">
            <a:off x="5212738" y="1995055"/>
            <a:ext cx="259875" cy="1611972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45CA951-6378-A3CD-4901-7968E3090DB7}"/>
              </a:ext>
            </a:extLst>
          </p:cNvPr>
          <p:cNvCxnSpPr/>
          <p:nvPr/>
        </p:nvCxnSpPr>
        <p:spPr>
          <a:xfrm flipH="1">
            <a:off x="6157814" y="1988457"/>
            <a:ext cx="235527" cy="1565563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D18188C3-A6D2-6114-55D7-497FEE112E4A}"/>
              </a:ext>
            </a:extLst>
          </p:cNvPr>
          <p:cNvCxnSpPr>
            <a:cxnSpLocks/>
          </p:cNvCxnSpPr>
          <p:nvPr/>
        </p:nvCxnSpPr>
        <p:spPr>
          <a:xfrm>
            <a:off x="6106322" y="1895763"/>
            <a:ext cx="315355" cy="166485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6AD6D01-FE5A-3F34-3933-E5986F5F6058}"/>
              </a:ext>
            </a:extLst>
          </p:cNvPr>
          <p:cNvCxnSpPr>
            <a:cxnSpLocks/>
          </p:cNvCxnSpPr>
          <p:nvPr/>
        </p:nvCxnSpPr>
        <p:spPr>
          <a:xfrm>
            <a:off x="7074429" y="1938810"/>
            <a:ext cx="315355" cy="166485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50279A64-CEEB-1791-5ACC-11E2DFDA54B6}"/>
              </a:ext>
            </a:extLst>
          </p:cNvPr>
          <p:cNvCxnSpPr>
            <a:cxnSpLocks/>
          </p:cNvCxnSpPr>
          <p:nvPr/>
        </p:nvCxnSpPr>
        <p:spPr>
          <a:xfrm>
            <a:off x="7950007" y="1972144"/>
            <a:ext cx="315355" cy="1664855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8C6C7694-180E-4782-739D-6BB7B1BCF5C7}"/>
              </a:ext>
            </a:extLst>
          </p:cNvPr>
          <p:cNvCxnSpPr>
            <a:cxnSpLocks/>
          </p:cNvCxnSpPr>
          <p:nvPr/>
        </p:nvCxnSpPr>
        <p:spPr>
          <a:xfrm flipH="1">
            <a:off x="7016406" y="1953324"/>
            <a:ext cx="392595" cy="1600696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19CE9E7-BDFE-B8D0-5D84-8F876AA0E127}"/>
              </a:ext>
            </a:extLst>
          </p:cNvPr>
          <p:cNvCxnSpPr>
            <a:cxnSpLocks/>
          </p:cNvCxnSpPr>
          <p:nvPr/>
        </p:nvCxnSpPr>
        <p:spPr>
          <a:xfrm flipH="1">
            <a:off x="7930790" y="1953324"/>
            <a:ext cx="373572" cy="1650341"/>
          </a:xfrm>
          <a:prstGeom prst="straightConnector1">
            <a:avLst/>
          </a:prstGeom>
          <a:ln w="127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7AEC4E4A-4838-A371-0FF7-4DB706774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5747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Slide Number Placeholder 3">
            <a:extLst>
              <a:ext uri="{FF2B5EF4-FFF2-40B4-BE49-F238E27FC236}">
                <a16:creationId xmlns:a16="http://schemas.microsoft.com/office/drawing/2014/main" id="{12D8C02C-A245-40BB-AF50-462C8D82C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3F17D5E-429C-4E24-A59F-A4E0A5E1158D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40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66564" name="Object 1024">
            <a:extLst>
              <a:ext uri="{FF2B5EF4-FFF2-40B4-BE49-F238E27FC236}">
                <a16:creationId xmlns:a16="http://schemas.microsoft.com/office/drawing/2014/main" id="{E57A30A8-B679-4FEA-AB9D-3984C7DFD31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5496655"/>
              </p:ext>
            </p:extLst>
          </p:nvPr>
        </p:nvGraphicFramePr>
        <p:xfrm>
          <a:off x="1132619" y="844385"/>
          <a:ext cx="9233976" cy="47475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2820924" progId="Word.Document.8">
                  <p:embed/>
                </p:oleObj>
              </mc:Choice>
              <mc:Fallback>
                <p:oleObj name="Document" r:id="rId7" imgW="5486400" imgH="2820924" progId="Word.Document.8">
                  <p:embed/>
                  <p:pic>
                    <p:nvPicPr>
                      <p:cNvPr id="66564" name="Object 1024">
                        <a:extLst>
                          <a:ext uri="{FF2B5EF4-FFF2-40B4-BE49-F238E27FC236}">
                            <a16:creationId xmlns:a16="http://schemas.microsoft.com/office/drawing/2014/main" id="{E57A30A8-B679-4FEA-AB9D-3984C7DFD3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2619" y="844385"/>
                        <a:ext cx="9233976" cy="47475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Slide Number Placeholder 3">
            <a:extLst>
              <a:ext uri="{FF2B5EF4-FFF2-40B4-BE49-F238E27FC236}">
                <a16:creationId xmlns:a16="http://schemas.microsoft.com/office/drawing/2014/main" id="{B26A5D98-9C32-49B0-A831-EB10ED3FC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E04DD06F-B0BA-4CAB-9FBB-7FF066D0B4A0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41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67588" name="Object 3">
            <a:extLst>
              <a:ext uri="{FF2B5EF4-FFF2-40B4-BE49-F238E27FC236}">
                <a16:creationId xmlns:a16="http://schemas.microsoft.com/office/drawing/2014/main" id="{C0CCCE22-4C8A-4E52-AAD1-2CB57103866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267400"/>
              </p:ext>
            </p:extLst>
          </p:nvPr>
        </p:nvGraphicFramePr>
        <p:xfrm>
          <a:off x="1265238" y="639763"/>
          <a:ext cx="10118725" cy="516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502931" imgH="2817073" progId="Word.Document.8">
                  <p:embed/>
                </p:oleObj>
              </mc:Choice>
              <mc:Fallback>
                <p:oleObj name="Document" r:id="rId7" imgW="5502931" imgH="2817073" progId="Word.Document.8">
                  <p:embed/>
                  <p:pic>
                    <p:nvPicPr>
                      <p:cNvPr id="67588" name="Object 3">
                        <a:extLst>
                          <a:ext uri="{FF2B5EF4-FFF2-40B4-BE49-F238E27FC236}">
                            <a16:creationId xmlns:a16="http://schemas.microsoft.com/office/drawing/2014/main" id="{C0CCCE22-4C8A-4E52-AAD1-2CB57103866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5238" y="639763"/>
                        <a:ext cx="10118725" cy="5167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CCF67A2-B48E-BAA9-D83E-7247AE81113B}"/>
              </a:ext>
            </a:extLst>
          </p:cNvPr>
          <p:cNvSpPr txBox="1"/>
          <p:nvPr/>
        </p:nvSpPr>
        <p:spPr>
          <a:xfrm>
            <a:off x="8557029" y="487906"/>
            <a:ext cx="3080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2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530AAA9-7627-E75B-9625-C7A88C78809E}"/>
              </a:ext>
            </a:extLst>
          </p:cNvPr>
          <p:cNvSpPr txBox="1"/>
          <p:nvPr/>
        </p:nvSpPr>
        <p:spPr>
          <a:xfrm>
            <a:off x="9880774" y="487906"/>
            <a:ext cx="36099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u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v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w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x</a:t>
            </a:r>
          </a:p>
          <a:p>
            <a:endParaRPr lang="en-US" b="1" dirty="0">
              <a:solidFill>
                <a:srgbClr val="FF0000"/>
              </a:solidFill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7A9033A5-D1D7-13E5-A2DB-6C8BEBEBBDEC}"/>
              </a:ext>
            </a:extLst>
          </p:cNvPr>
          <p:cNvCxnSpPr>
            <a:cxnSpLocks/>
          </p:cNvCxnSpPr>
          <p:nvPr/>
        </p:nvCxnSpPr>
        <p:spPr>
          <a:xfrm flipV="1">
            <a:off x="8865127" y="774089"/>
            <a:ext cx="1022428" cy="45248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0669D76-E7E5-0B41-FB08-0679F9D5D54D}"/>
              </a:ext>
            </a:extLst>
          </p:cNvPr>
          <p:cNvCxnSpPr>
            <a:cxnSpLocks/>
          </p:cNvCxnSpPr>
          <p:nvPr/>
        </p:nvCxnSpPr>
        <p:spPr>
          <a:xfrm flipV="1">
            <a:off x="8871908" y="1226570"/>
            <a:ext cx="993004" cy="5716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C832E74C-F32B-93CE-021D-A3E86C5089C6}"/>
              </a:ext>
            </a:extLst>
          </p:cNvPr>
          <p:cNvCxnSpPr>
            <a:cxnSpLocks/>
          </p:cNvCxnSpPr>
          <p:nvPr/>
        </p:nvCxnSpPr>
        <p:spPr>
          <a:xfrm>
            <a:off x="8849265" y="774089"/>
            <a:ext cx="1015647" cy="10241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B18A7F9E-5ED4-6520-3A0E-C3C71F5A4620}"/>
              </a:ext>
            </a:extLst>
          </p:cNvPr>
          <p:cNvSpPr/>
          <p:nvPr/>
        </p:nvSpPr>
        <p:spPr>
          <a:xfrm>
            <a:off x="8422609" y="322132"/>
            <a:ext cx="633561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87D3762-4364-1C41-72C2-B7982344F27F}"/>
              </a:ext>
            </a:extLst>
          </p:cNvPr>
          <p:cNvSpPr/>
          <p:nvPr/>
        </p:nvSpPr>
        <p:spPr>
          <a:xfrm>
            <a:off x="9642800" y="322131"/>
            <a:ext cx="942542" cy="218859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53FA96-FA83-754F-3BE2-6D3CA8AC7017}"/>
              </a:ext>
            </a:extLst>
          </p:cNvPr>
          <p:cNvSpPr txBox="1"/>
          <p:nvPr/>
        </p:nvSpPr>
        <p:spPr>
          <a:xfrm>
            <a:off x="8456551" y="3112273"/>
            <a:ext cx="3080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2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38DC43-75D0-C312-CF37-E2E6D1FFD826}"/>
              </a:ext>
            </a:extLst>
          </p:cNvPr>
          <p:cNvSpPr txBox="1"/>
          <p:nvPr/>
        </p:nvSpPr>
        <p:spPr>
          <a:xfrm>
            <a:off x="9780296" y="3112273"/>
            <a:ext cx="3609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u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v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w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9A600481-E695-DF5B-F2A4-6F34B3516FFC}"/>
              </a:ext>
            </a:extLst>
          </p:cNvPr>
          <p:cNvCxnSpPr/>
          <p:nvPr/>
        </p:nvCxnSpPr>
        <p:spPr>
          <a:xfrm>
            <a:off x="8771430" y="3371303"/>
            <a:ext cx="101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63B3AA88-9B9A-2849-2D44-03840543DF6F}"/>
              </a:ext>
            </a:extLst>
          </p:cNvPr>
          <p:cNvCxnSpPr>
            <a:cxnSpLocks/>
          </p:cNvCxnSpPr>
          <p:nvPr/>
        </p:nvCxnSpPr>
        <p:spPr>
          <a:xfrm flipV="1">
            <a:off x="8764649" y="3429000"/>
            <a:ext cx="1015647" cy="4219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6BF4ED1-3B91-B1A7-6B81-8CC397D80868}"/>
              </a:ext>
            </a:extLst>
          </p:cNvPr>
          <p:cNvCxnSpPr>
            <a:cxnSpLocks/>
          </p:cNvCxnSpPr>
          <p:nvPr/>
        </p:nvCxnSpPr>
        <p:spPr>
          <a:xfrm flipV="1">
            <a:off x="8771430" y="3850937"/>
            <a:ext cx="1093482" cy="5716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Oval 13">
            <a:extLst>
              <a:ext uri="{FF2B5EF4-FFF2-40B4-BE49-F238E27FC236}">
                <a16:creationId xmlns:a16="http://schemas.microsoft.com/office/drawing/2014/main" id="{5A3C6414-C0EB-9419-F410-7A3BAE4120AE}"/>
              </a:ext>
            </a:extLst>
          </p:cNvPr>
          <p:cNvSpPr/>
          <p:nvPr/>
        </p:nvSpPr>
        <p:spPr>
          <a:xfrm>
            <a:off x="8322131" y="2946499"/>
            <a:ext cx="633561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6B2AE3B-7C77-F81B-01C8-C095BD6AE76E}"/>
              </a:ext>
            </a:extLst>
          </p:cNvPr>
          <p:cNvSpPr/>
          <p:nvPr/>
        </p:nvSpPr>
        <p:spPr>
          <a:xfrm>
            <a:off x="9542322" y="2946498"/>
            <a:ext cx="707738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Slide Number Placeholder 3">
            <a:extLst>
              <a:ext uri="{FF2B5EF4-FFF2-40B4-BE49-F238E27FC236}">
                <a16:creationId xmlns:a16="http://schemas.microsoft.com/office/drawing/2014/main" id="{D5915590-AE57-4BBD-BF7C-7000BA311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7ECE54B5-C075-4327-BF68-948A7068A4C7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42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68612" name="Object 1024">
            <a:extLst>
              <a:ext uri="{FF2B5EF4-FFF2-40B4-BE49-F238E27FC236}">
                <a16:creationId xmlns:a16="http://schemas.microsoft.com/office/drawing/2014/main" id="{1F9DEF1F-E71C-4F82-814B-48FC7C0FF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426558"/>
              </p:ext>
            </p:extLst>
          </p:nvPr>
        </p:nvGraphicFramePr>
        <p:xfrm>
          <a:off x="1311275" y="1295400"/>
          <a:ext cx="9737725" cy="425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3860" imgH="2398874" progId="Word.Document.8">
                  <p:embed/>
                </p:oleObj>
              </mc:Choice>
              <mc:Fallback>
                <p:oleObj name="Document" r:id="rId7" imgW="5483860" imgH="2398874" progId="Word.Document.8">
                  <p:embed/>
                  <p:pic>
                    <p:nvPicPr>
                      <p:cNvPr id="68612" name="Object 1024">
                        <a:extLst>
                          <a:ext uri="{FF2B5EF4-FFF2-40B4-BE49-F238E27FC236}">
                            <a16:creationId xmlns:a16="http://schemas.microsoft.com/office/drawing/2014/main" id="{1F9DEF1F-E71C-4F82-814B-48FC7C0FF4E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1275" y="1295400"/>
                        <a:ext cx="9737725" cy="425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Slide Number Placeholder 3">
            <a:extLst>
              <a:ext uri="{FF2B5EF4-FFF2-40B4-BE49-F238E27FC236}">
                <a16:creationId xmlns:a16="http://schemas.microsoft.com/office/drawing/2014/main" id="{2522F808-340A-48EE-A820-360010520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D8CD5720-D9FD-4892-B3BD-B7CCC7FFAFA1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43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69636" name="Object 1024">
            <a:extLst>
              <a:ext uri="{FF2B5EF4-FFF2-40B4-BE49-F238E27FC236}">
                <a16:creationId xmlns:a16="http://schemas.microsoft.com/office/drawing/2014/main" id="{A62034C8-DEBD-4B91-B7E8-10F8310188B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5388560"/>
              </p:ext>
            </p:extLst>
          </p:nvPr>
        </p:nvGraphicFramePr>
        <p:xfrm>
          <a:off x="1107439" y="617331"/>
          <a:ext cx="9271737" cy="5623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3328416" progId="Word.Document.8">
                  <p:embed/>
                </p:oleObj>
              </mc:Choice>
              <mc:Fallback>
                <p:oleObj name="Document" r:id="rId7" imgW="5486400" imgH="3328416" progId="Word.Document.8">
                  <p:embed/>
                  <p:pic>
                    <p:nvPicPr>
                      <p:cNvPr id="69636" name="Object 1024">
                        <a:extLst>
                          <a:ext uri="{FF2B5EF4-FFF2-40B4-BE49-F238E27FC236}">
                            <a16:creationId xmlns:a16="http://schemas.microsoft.com/office/drawing/2014/main" id="{A62034C8-DEBD-4B91-B7E8-10F8310188B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7439" y="617331"/>
                        <a:ext cx="9271737" cy="5623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Slide Number Placeholder 3">
            <a:extLst>
              <a:ext uri="{FF2B5EF4-FFF2-40B4-BE49-F238E27FC236}">
                <a16:creationId xmlns:a16="http://schemas.microsoft.com/office/drawing/2014/main" id="{56BE0710-1952-4C88-BE01-B11C7F31B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3341DBB6-087A-4834-B97E-62A31CF72B74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44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70660" name="Object 1024">
            <a:extLst>
              <a:ext uri="{FF2B5EF4-FFF2-40B4-BE49-F238E27FC236}">
                <a16:creationId xmlns:a16="http://schemas.microsoft.com/office/drawing/2014/main" id="{8EE91139-A118-485B-849E-24A1CCF2B0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3231038"/>
              </p:ext>
            </p:extLst>
          </p:nvPr>
        </p:nvGraphicFramePr>
        <p:xfrm>
          <a:off x="1795463" y="727075"/>
          <a:ext cx="8847137" cy="489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3860" imgH="3046001" progId="Word.Document.8">
                  <p:embed/>
                </p:oleObj>
              </mc:Choice>
              <mc:Fallback>
                <p:oleObj name="Document" r:id="rId7" imgW="5483860" imgH="3046001" progId="Word.Document.8">
                  <p:embed/>
                  <p:pic>
                    <p:nvPicPr>
                      <p:cNvPr id="70660" name="Object 1024">
                        <a:extLst>
                          <a:ext uri="{FF2B5EF4-FFF2-40B4-BE49-F238E27FC236}">
                            <a16:creationId xmlns:a16="http://schemas.microsoft.com/office/drawing/2014/main" id="{8EE91139-A118-485B-849E-24A1CCF2B0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463" y="727075"/>
                        <a:ext cx="8847137" cy="4891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Slide Number Placeholder 3">
            <a:extLst>
              <a:ext uri="{FF2B5EF4-FFF2-40B4-BE49-F238E27FC236}">
                <a16:creationId xmlns:a16="http://schemas.microsoft.com/office/drawing/2014/main" id="{72985B59-0AB3-4641-82F9-EBA4FD865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B8FA91B5-A745-4ADF-B330-2A5AF21959CA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45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71684" name="Object 1024">
            <a:extLst>
              <a:ext uri="{FF2B5EF4-FFF2-40B4-BE49-F238E27FC236}">
                <a16:creationId xmlns:a16="http://schemas.microsoft.com/office/drawing/2014/main" id="{B192B0B4-864F-470B-9CCC-1F6FB54C07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095433"/>
              </p:ext>
            </p:extLst>
          </p:nvPr>
        </p:nvGraphicFramePr>
        <p:xfrm>
          <a:off x="1050749" y="1272430"/>
          <a:ext cx="10090501" cy="3746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3860" imgH="2044487" progId="Word.Document.8">
                  <p:embed/>
                </p:oleObj>
              </mc:Choice>
              <mc:Fallback>
                <p:oleObj name="Document" r:id="rId7" imgW="5483860" imgH="2044487" progId="Word.Document.8">
                  <p:embed/>
                  <p:pic>
                    <p:nvPicPr>
                      <p:cNvPr id="71684" name="Object 1024">
                        <a:extLst>
                          <a:ext uri="{FF2B5EF4-FFF2-40B4-BE49-F238E27FC236}">
                            <a16:creationId xmlns:a16="http://schemas.microsoft.com/office/drawing/2014/main" id="{B192B0B4-864F-470B-9CCC-1F6FB54C07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0749" y="1272430"/>
                        <a:ext cx="10090501" cy="37466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DF421-C577-483E-8EDC-1212A86A0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" y="579120"/>
            <a:ext cx="11292840" cy="600455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sz="3100" dirty="0" err="1"/>
              <a:t>Fungsi</a:t>
            </a:r>
            <a:r>
              <a:rPr lang="en-US" sz="3100" dirty="0"/>
              <a:t> </a:t>
            </a:r>
            <a:r>
              <a:rPr lang="en-US" sz="3100" i="1" dirty="0"/>
              <a:t>f</a:t>
            </a:r>
            <a:r>
              <a:rPr lang="en-US" sz="3100" dirty="0"/>
              <a:t> </a:t>
            </a:r>
            <a:r>
              <a:rPr lang="en-US" sz="3100" dirty="0" err="1"/>
              <a:t>dikatakan</a:t>
            </a:r>
            <a:r>
              <a:rPr lang="en-US" sz="3100" dirty="0"/>
              <a:t> </a:t>
            </a:r>
            <a:r>
              <a:rPr lang="en-US" sz="3100" b="1" dirty="0" err="1"/>
              <a:t>berkoresponden</a:t>
            </a:r>
            <a:r>
              <a:rPr lang="en-US" sz="3100" b="1" dirty="0"/>
              <a:t> </a:t>
            </a:r>
            <a:r>
              <a:rPr lang="en-US" sz="3100" b="1" dirty="0" err="1"/>
              <a:t>satu-ke-satu</a:t>
            </a:r>
            <a:r>
              <a:rPr lang="en-US" sz="3100" dirty="0"/>
              <a:t> </a:t>
            </a:r>
            <a:r>
              <a:rPr lang="en-US" sz="3100" dirty="0" err="1"/>
              <a:t>atau</a:t>
            </a:r>
            <a:r>
              <a:rPr lang="en-US" sz="3100" dirty="0"/>
              <a:t> </a:t>
            </a:r>
            <a:r>
              <a:rPr lang="en-US" sz="3100" b="1" dirty="0" err="1"/>
              <a:t>bijektif</a:t>
            </a:r>
            <a:r>
              <a:rPr lang="en-US" sz="3100" dirty="0"/>
              <a:t> (</a:t>
            </a:r>
            <a:r>
              <a:rPr lang="en-US" sz="3100" i="1" dirty="0"/>
              <a:t>bijective</a:t>
            </a:r>
            <a:r>
              <a:rPr lang="en-US" sz="3100" dirty="0"/>
              <a:t>) </a:t>
            </a:r>
            <a:r>
              <a:rPr lang="en-US" sz="3100" dirty="0" err="1"/>
              <a:t>jika</a:t>
            </a:r>
            <a:r>
              <a:rPr lang="en-US" sz="3100" dirty="0"/>
              <a:t> </a:t>
            </a:r>
            <a:r>
              <a:rPr lang="en-US" sz="3100" dirty="0" err="1"/>
              <a:t>ia</a:t>
            </a:r>
            <a:r>
              <a:rPr lang="en-US" sz="3100" dirty="0"/>
              <a:t> </a:t>
            </a:r>
            <a:r>
              <a:rPr lang="en-US" sz="3100" dirty="0" err="1"/>
              <a:t>fungsi</a:t>
            </a:r>
            <a:r>
              <a:rPr lang="en-US" sz="3100" dirty="0"/>
              <a:t> </a:t>
            </a:r>
            <a:r>
              <a:rPr lang="en-US" sz="3100" dirty="0" err="1"/>
              <a:t>satu-ke-satu</a:t>
            </a:r>
            <a:r>
              <a:rPr lang="en-US" sz="3100" dirty="0"/>
              <a:t> dan juga </a:t>
            </a:r>
            <a:r>
              <a:rPr lang="en-US" sz="3100" dirty="0" err="1"/>
              <a:t>fungsi</a:t>
            </a:r>
            <a:r>
              <a:rPr lang="en-US" sz="3100" dirty="0"/>
              <a:t> pada. </a:t>
            </a:r>
          </a:p>
          <a:p>
            <a:pPr marL="0" indent="0">
              <a:buNone/>
            </a:pPr>
            <a:r>
              <a:rPr lang="en-US" sz="3100" dirty="0"/>
              <a:t> </a:t>
            </a:r>
          </a:p>
          <a:p>
            <a:pPr marL="0" indent="0">
              <a:buNone/>
            </a:pPr>
            <a:r>
              <a:rPr lang="en-US" sz="3100" b="1" dirty="0"/>
              <a:t>   </a:t>
            </a:r>
            <a:r>
              <a:rPr lang="en-US" sz="3100" b="1" dirty="0" err="1"/>
              <a:t>Contoh</a:t>
            </a:r>
            <a:r>
              <a:rPr lang="en-US" sz="3100" b="1" dirty="0"/>
              <a:t> 38.</a:t>
            </a:r>
            <a:r>
              <a:rPr lang="en-US" sz="3100" dirty="0"/>
              <a:t> </a:t>
            </a:r>
            <a:r>
              <a:rPr lang="en-US" sz="3100" dirty="0" err="1"/>
              <a:t>Relasi</a:t>
            </a:r>
            <a:endParaRPr lang="en-US" sz="3100" dirty="0"/>
          </a:p>
          <a:p>
            <a:pPr marL="0" indent="0">
              <a:buNone/>
            </a:pPr>
            <a:r>
              <a:rPr lang="en-US" sz="3100" dirty="0"/>
              <a:t> </a:t>
            </a:r>
          </a:p>
          <a:p>
            <a:pPr marL="0" indent="0">
              <a:buNone/>
            </a:pPr>
            <a:r>
              <a:rPr lang="en-US" sz="3100" i="1" dirty="0"/>
              <a:t>	f </a:t>
            </a:r>
            <a:r>
              <a:rPr lang="en-US" sz="3100" dirty="0"/>
              <a:t>= {(1, </a:t>
            </a:r>
            <a:r>
              <a:rPr lang="en-US" sz="3100" i="1" dirty="0"/>
              <a:t>u</a:t>
            </a:r>
            <a:r>
              <a:rPr lang="en-US" sz="3100" dirty="0"/>
              <a:t>), (2, </a:t>
            </a:r>
            <a:r>
              <a:rPr lang="en-US" sz="3100" i="1" dirty="0"/>
              <a:t>w</a:t>
            </a:r>
            <a:r>
              <a:rPr lang="en-US" sz="3100" dirty="0"/>
              <a:t>), (3, </a:t>
            </a:r>
            <a:r>
              <a:rPr lang="en-US" sz="3100" i="1" dirty="0"/>
              <a:t>v</a:t>
            </a:r>
            <a:r>
              <a:rPr lang="en-US" sz="3100" dirty="0"/>
              <a:t>)}</a:t>
            </a:r>
          </a:p>
          <a:p>
            <a:pPr marL="0" indent="0">
              <a:buNone/>
            </a:pPr>
            <a:r>
              <a:rPr lang="en-US" sz="3100" dirty="0"/>
              <a:t> </a:t>
            </a:r>
          </a:p>
          <a:p>
            <a:pPr marL="233363" indent="0">
              <a:buNone/>
            </a:pPr>
            <a:r>
              <a:rPr lang="en-US" sz="3100" dirty="0" err="1"/>
              <a:t>dari</a:t>
            </a:r>
            <a:r>
              <a:rPr lang="en-US" sz="3100" dirty="0"/>
              <a:t> </a:t>
            </a:r>
            <a:r>
              <a:rPr lang="en-US" sz="3100" i="1" dirty="0"/>
              <a:t>A</a:t>
            </a:r>
            <a:r>
              <a:rPr lang="en-US" sz="3100" dirty="0"/>
              <a:t> = {1, 2, 3} </a:t>
            </a:r>
            <a:r>
              <a:rPr lang="en-US" sz="3100" dirty="0" err="1"/>
              <a:t>ke</a:t>
            </a:r>
            <a:r>
              <a:rPr lang="en-US" sz="3100" dirty="0"/>
              <a:t> </a:t>
            </a:r>
            <a:r>
              <a:rPr lang="en-US" sz="3100" i="1" dirty="0"/>
              <a:t>B</a:t>
            </a:r>
            <a:r>
              <a:rPr lang="en-US" sz="3100" dirty="0"/>
              <a:t> = {</a:t>
            </a:r>
            <a:r>
              <a:rPr lang="en-US" sz="3100" i="1" dirty="0"/>
              <a:t>u</a:t>
            </a:r>
            <a:r>
              <a:rPr lang="en-US" sz="3100" dirty="0"/>
              <a:t>, </a:t>
            </a:r>
            <a:r>
              <a:rPr lang="en-US" sz="3100" i="1" dirty="0"/>
              <a:t>v</a:t>
            </a:r>
            <a:r>
              <a:rPr lang="en-US" sz="3100" dirty="0"/>
              <a:t>, </a:t>
            </a:r>
            <a:r>
              <a:rPr lang="en-US" sz="3100" i="1" dirty="0"/>
              <a:t>w</a:t>
            </a:r>
            <a:r>
              <a:rPr lang="en-US" sz="3100" dirty="0"/>
              <a:t>} </a:t>
            </a:r>
            <a:r>
              <a:rPr lang="en-US" sz="3100" dirty="0" err="1"/>
              <a:t>adalah</a:t>
            </a:r>
            <a:r>
              <a:rPr lang="en-US" sz="3100" dirty="0"/>
              <a:t> </a:t>
            </a:r>
            <a:r>
              <a:rPr lang="en-US" sz="3100" dirty="0" err="1"/>
              <a:t>fungsi</a:t>
            </a:r>
            <a:r>
              <a:rPr lang="en-US" sz="3100" dirty="0"/>
              <a:t> yang </a:t>
            </a:r>
            <a:r>
              <a:rPr lang="en-US" sz="3100" dirty="0" err="1"/>
              <a:t>berkoresponden</a:t>
            </a:r>
            <a:r>
              <a:rPr lang="en-US" sz="3100" dirty="0"/>
              <a:t> </a:t>
            </a:r>
            <a:r>
              <a:rPr lang="en-US" sz="3100" dirty="0" err="1"/>
              <a:t>satu-ke-satu</a:t>
            </a:r>
            <a:r>
              <a:rPr lang="en-US" sz="3100" dirty="0"/>
              <a:t>, </a:t>
            </a:r>
            <a:r>
              <a:rPr lang="en-US" sz="3100" dirty="0" err="1"/>
              <a:t>karena</a:t>
            </a:r>
            <a:r>
              <a:rPr lang="en-US" sz="3100" dirty="0"/>
              <a:t> </a:t>
            </a:r>
            <a:r>
              <a:rPr lang="en-US" sz="3100" i="1" dirty="0"/>
              <a:t>f</a:t>
            </a:r>
            <a:r>
              <a:rPr lang="en-US" sz="3100" dirty="0"/>
              <a:t> </a:t>
            </a:r>
            <a:r>
              <a:rPr lang="en-US" sz="3100" dirty="0" err="1"/>
              <a:t>adalah</a:t>
            </a:r>
            <a:r>
              <a:rPr lang="en-US" sz="3100" dirty="0"/>
              <a:t> </a:t>
            </a:r>
            <a:r>
              <a:rPr lang="en-US" sz="3100" dirty="0" err="1"/>
              <a:t>fungsi</a:t>
            </a:r>
            <a:r>
              <a:rPr lang="en-US" sz="3100" dirty="0"/>
              <a:t> </a:t>
            </a:r>
            <a:r>
              <a:rPr lang="en-US" sz="3100" dirty="0" err="1"/>
              <a:t>satu-ke-satu</a:t>
            </a:r>
            <a:r>
              <a:rPr lang="en-US" sz="3100" dirty="0"/>
              <a:t> </a:t>
            </a:r>
            <a:r>
              <a:rPr lang="en-US" sz="3100" dirty="0" err="1"/>
              <a:t>maupun</a:t>
            </a:r>
            <a:r>
              <a:rPr lang="en-US" sz="3100" dirty="0"/>
              <a:t> </a:t>
            </a:r>
            <a:r>
              <a:rPr lang="en-US" sz="3100" dirty="0" err="1"/>
              <a:t>fungsi</a:t>
            </a:r>
            <a:r>
              <a:rPr lang="en-US" sz="3100" dirty="0"/>
              <a:t> pada. 	</a:t>
            </a:r>
          </a:p>
          <a:p>
            <a:pPr marL="233363" indent="0">
              <a:buNone/>
            </a:pPr>
            <a:endParaRPr lang="en-US" sz="3100" dirty="0"/>
          </a:p>
          <a:p>
            <a:pPr marL="233363" indent="0">
              <a:buNone/>
            </a:pPr>
            <a:r>
              <a:rPr lang="en-US" sz="3100" b="1" dirty="0" err="1">
                <a:effectLst/>
                <a:ea typeface="Times New Roman" panose="02020603050405020304" pitchFamily="18" charset="0"/>
              </a:rPr>
              <a:t>Contoh</a:t>
            </a:r>
            <a:r>
              <a:rPr lang="en-US" sz="3100" b="1" dirty="0">
                <a:effectLst/>
                <a:ea typeface="Times New Roman" panose="02020603050405020304" pitchFamily="18" charset="0"/>
              </a:rPr>
              <a:t> 39.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</a:t>
            </a:r>
          </a:p>
          <a:p>
            <a:pPr marL="233363" indent="0">
              <a:buNone/>
            </a:pPr>
            <a:endParaRPr lang="en-US" sz="3100" dirty="0">
              <a:effectLst/>
              <a:ea typeface="Times New Roman" panose="02020603050405020304" pitchFamily="18" charset="0"/>
            </a:endParaRPr>
          </a:p>
          <a:p>
            <a:pPr marL="233363" indent="0">
              <a:buNone/>
            </a:pPr>
            <a:r>
              <a:rPr lang="en-US" sz="3100" i="1" dirty="0">
                <a:effectLst/>
                <a:ea typeface="Times New Roman" panose="02020603050405020304" pitchFamily="18" charset="0"/>
              </a:rPr>
              <a:t>		f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31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) = </a:t>
            </a:r>
            <a:r>
              <a:rPr lang="en-US" sz="31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– 1 </a:t>
            </a:r>
          </a:p>
          <a:p>
            <a:pPr marL="233363" indent="0">
              <a:buNone/>
            </a:pPr>
            <a:endParaRPr lang="en-US" sz="3100" dirty="0">
              <a:effectLst/>
              <a:ea typeface="Times New Roman" panose="02020603050405020304" pitchFamily="18" charset="0"/>
            </a:endParaRPr>
          </a:p>
          <a:p>
            <a:pPr marL="233363" indent="0">
              <a:buNone/>
            </a:pPr>
            <a:r>
              <a:rPr lang="en-US" sz="3100" dirty="0" err="1">
                <a:effectLst/>
                <a:ea typeface="Times New Roman" panose="02020603050405020304" pitchFamily="18" charset="0"/>
              </a:rPr>
              <a:t>merupakan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3100" dirty="0" err="1">
                <a:effectLst/>
                <a:ea typeface="Times New Roman" panose="02020603050405020304" pitchFamily="18" charset="0"/>
              </a:rPr>
              <a:t>berkoresponden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effectLst/>
                <a:ea typeface="Times New Roman" panose="02020603050405020304" pitchFamily="18" charset="0"/>
              </a:rPr>
              <a:t>satu-ke-satu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3100" dirty="0" err="1">
                <a:effectLst/>
                <a:ea typeface="Times New Roman" panose="02020603050405020304" pitchFamily="18" charset="0"/>
              </a:rPr>
              <a:t>karena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3100" i="1" dirty="0">
                <a:effectLst/>
                <a:ea typeface="Times New Roman" panose="02020603050405020304" pitchFamily="18" charset="0"/>
              </a:rPr>
              <a:t>f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effectLst/>
                <a:ea typeface="Times New Roman" panose="02020603050405020304" pitchFamily="18" charset="0"/>
              </a:rPr>
              <a:t>satu-ke-satu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effectLst/>
                <a:ea typeface="Times New Roman" panose="02020603050405020304" pitchFamily="18" charset="0"/>
              </a:rPr>
              <a:t>maupun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31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3100" dirty="0">
                <a:effectLst/>
                <a:ea typeface="Times New Roman" panose="02020603050405020304" pitchFamily="18" charset="0"/>
              </a:rPr>
              <a:t> pada.	</a:t>
            </a:r>
            <a:r>
              <a:rPr lang="en-US" sz="3100" dirty="0"/>
              <a:t>							             		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6348D3F-2168-9FE7-BA22-5F6855B1F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46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E30BB5-A587-4663-2BE8-AB3B2D8C6B60}"/>
              </a:ext>
            </a:extLst>
          </p:cNvPr>
          <p:cNvSpPr txBox="1"/>
          <p:nvPr/>
        </p:nvSpPr>
        <p:spPr>
          <a:xfrm>
            <a:off x="7658128" y="1355811"/>
            <a:ext cx="30809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1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2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79A6DE2-C435-09C8-F525-C916D8563F0C}"/>
              </a:ext>
            </a:extLst>
          </p:cNvPr>
          <p:cNvSpPr txBox="1"/>
          <p:nvPr/>
        </p:nvSpPr>
        <p:spPr>
          <a:xfrm>
            <a:off x="8981873" y="1355811"/>
            <a:ext cx="3609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u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v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w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45DD6A0-9C11-C4FA-7053-3596ADA39816}"/>
              </a:ext>
            </a:extLst>
          </p:cNvPr>
          <p:cNvCxnSpPr/>
          <p:nvPr/>
        </p:nvCxnSpPr>
        <p:spPr>
          <a:xfrm>
            <a:off x="7973007" y="1614841"/>
            <a:ext cx="101564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03CEFE7-DCC1-12A4-D440-1D8FAA943A35}"/>
              </a:ext>
            </a:extLst>
          </p:cNvPr>
          <p:cNvCxnSpPr>
            <a:cxnSpLocks/>
          </p:cNvCxnSpPr>
          <p:nvPr/>
        </p:nvCxnSpPr>
        <p:spPr>
          <a:xfrm>
            <a:off x="7966226" y="2094475"/>
            <a:ext cx="1015647" cy="5716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F6AD512-352B-5809-C27B-3FD3F8F8B5EB}"/>
              </a:ext>
            </a:extLst>
          </p:cNvPr>
          <p:cNvCxnSpPr>
            <a:cxnSpLocks/>
          </p:cNvCxnSpPr>
          <p:nvPr/>
        </p:nvCxnSpPr>
        <p:spPr>
          <a:xfrm flipV="1">
            <a:off x="7973007" y="2094475"/>
            <a:ext cx="1008866" cy="57166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val 8">
            <a:extLst>
              <a:ext uri="{FF2B5EF4-FFF2-40B4-BE49-F238E27FC236}">
                <a16:creationId xmlns:a16="http://schemas.microsoft.com/office/drawing/2014/main" id="{660C978E-EA1A-411D-E9A9-604C13F70FB0}"/>
              </a:ext>
            </a:extLst>
          </p:cNvPr>
          <p:cNvSpPr/>
          <p:nvPr/>
        </p:nvSpPr>
        <p:spPr>
          <a:xfrm>
            <a:off x="7523708" y="1190037"/>
            <a:ext cx="633561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B1D0ADD-5A94-C2F7-6411-3B3E9011CFC9}"/>
              </a:ext>
            </a:extLst>
          </p:cNvPr>
          <p:cNvSpPr/>
          <p:nvPr/>
        </p:nvSpPr>
        <p:spPr>
          <a:xfrm>
            <a:off x="8743899" y="1190036"/>
            <a:ext cx="707738" cy="1808875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54331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Slide Number Placeholder 3">
            <a:extLst>
              <a:ext uri="{FF2B5EF4-FFF2-40B4-BE49-F238E27FC236}">
                <a16:creationId xmlns:a16="http://schemas.microsoft.com/office/drawing/2014/main" id="{EC506FD6-4822-4D05-91A8-65F545BF3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AE2EEC23-2FB3-4335-BDED-9479D83FD185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47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CCDF82-41CB-AB20-B662-135D99F8D9B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7142" y="296654"/>
            <a:ext cx="7249205" cy="6424821"/>
          </a:xfrm>
          <a:prstGeom prst="rect">
            <a:avLst/>
          </a:prstGeom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6250E2D-AF13-5A91-E037-F4DB7AE0D2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80" y="1656444"/>
            <a:ext cx="10734930" cy="330744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90AF7F36-A3F5-04A9-7023-5AE3FEB3040F}"/>
              </a:ext>
            </a:extLst>
          </p:cNvPr>
          <p:cNvSpPr txBox="1"/>
          <p:nvPr/>
        </p:nvSpPr>
        <p:spPr>
          <a:xfrm>
            <a:off x="5261910" y="548316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https://www.aplustopper.com/injective-surjective-bijective/</a:t>
            </a:r>
            <a:r>
              <a:rPr lang="en-US" dirty="0"/>
              <a:t>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EBCC62D-B286-4954-90E3-0E5FBDD64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0709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37D0C-14B8-50B3-6988-39EFEB72AF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508" y="221673"/>
            <a:ext cx="10965873" cy="6636327"/>
          </a:xfrm>
        </p:spPr>
        <p:txBody>
          <a:bodyPr>
            <a:normAutofit/>
          </a:bodyPr>
          <a:lstStyle/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40</a:t>
            </a:r>
            <a:r>
              <a:rPr lang="en-US" sz="2400" dirty="0"/>
              <a:t> </a:t>
            </a:r>
            <a:r>
              <a:rPr lang="en-US" sz="2400" b="1" dirty="0"/>
              <a:t>(</a:t>
            </a:r>
            <a:r>
              <a:rPr lang="en-US" sz="2400" b="1" dirty="0" err="1"/>
              <a:t>Kuis</a:t>
            </a:r>
            <a:r>
              <a:rPr lang="en-US" sz="2400" b="1" dirty="0"/>
              <a:t> 2022).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Tentukan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apakah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dibawah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ini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injektif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surjektif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bijektif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bukan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atau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bukan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keempatnya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Tuliskan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juga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alasannya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! (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memetakan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disebutkan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pertama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disebutkan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kedua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“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memiliki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” pada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ITB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NIM ITB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“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mengambil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” pada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semester 3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Informatika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ITB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mata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kuliah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wajib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semester 3 Program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Studi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Informatika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ITB.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“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terdaftar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di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kelas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” pada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mengambil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Matdis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dengan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himpunan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kelas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K1,K2,K3.</a:t>
            </a: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b="1" dirty="0">
              <a:ea typeface="Times New Roman" panose="02020603050405020304" pitchFamily="18" charset="0"/>
            </a:endParaRPr>
          </a:p>
          <a:p>
            <a:pPr marL="0"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>
                <a:ea typeface="Times New Roman" panose="02020603050405020304" pitchFamily="18" charset="0"/>
              </a:rPr>
              <a:t>Jawaban</a:t>
            </a:r>
            <a:r>
              <a:rPr lang="en-US" sz="2400" dirty="0">
                <a:ea typeface="Times New Roman" panose="02020603050405020304" pitchFamily="18" charset="0"/>
              </a:rPr>
              <a:t>:</a:t>
            </a:r>
            <a:endParaRPr lang="en-US" sz="2400" u="none" strike="noStrike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tabLst>
                <a:tab pos="628650" algn="l"/>
              </a:tabLst>
            </a:pP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Bijektif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karena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pasti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memiliki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NIM dan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NIM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pasti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dimiliki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oleh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seorang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. NIM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juga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unik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sehingga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tidak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ada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2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dipetakan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pada NIM yang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sama</a:t>
            </a:r>
            <a:endParaRPr lang="en-US" sz="2400" u="none" strike="noStrike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tabLst>
                <a:tab pos="628650" algn="l"/>
              </a:tabLst>
            </a:pP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Bukan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karena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satu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orang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dipetakan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ke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lebih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dari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satu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buah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mata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kuliah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wajib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semester 3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lphaLcParenR"/>
              <a:tabLst>
                <a:tab pos="628650" algn="l"/>
              </a:tabLst>
            </a:pP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Surjektif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karena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mengambil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matdis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pasti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terdaftar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di salah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satu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kelas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K1,K2,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atau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K3. Lalu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kelas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pasti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memiliki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terdaftar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dan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bisa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lebih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dari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1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mahasiswa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pada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setiap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kelas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(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bukan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Times New Roman" panose="02020603050405020304" pitchFamily="18" charset="0"/>
              </a:rPr>
              <a:t>injektif</a:t>
            </a:r>
            <a:r>
              <a:rPr lang="en-US" sz="2400" u="none" strike="noStrike" dirty="0">
                <a:effectLst/>
                <a:ea typeface="Times New Roman" panose="02020603050405020304" pitchFamily="18" charset="0"/>
              </a:rPr>
              <a:t>).</a:t>
            </a: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CD6D4A3-1B3F-7569-F30F-4902A3E01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98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8927B3BE-39B2-4A37-937B-EBBFCC706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D9B6D1F5-A393-4883-B1BC-1A3EEB8861F9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5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37892" name="Object 1024">
            <a:extLst>
              <a:ext uri="{FF2B5EF4-FFF2-40B4-BE49-F238E27FC236}">
                <a16:creationId xmlns:a16="http://schemas.microsoft.com/office/drawing/2014/main" id="{F3DA4556-1BF7-4D57-B5D7-B812E4A5A1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609600"/>
          <a:ext cx="7772400" cy="551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3890772" progId="Word.Document.8">
                  <p:embed/>
                </p:oleObj>
              </mc:Choice>
              <mc:Fallback>
                <p:oleObj name="Document" r:id="rId7" imgW="5486400" imgH="3890772" progId="Word.Document.8">
                  <p:embed/>
                  <p:pic>
                    <p:nvPicPr>
                      <p:cNvPr id="37892" name="Object 1024">
                        <a:extLst>
                          <a:ext uri="{FF2B5EF4-FFF2-40B4-BE49-F238E27FC236}">
                            <a16:creationId xmlns:a16="http://schemas.microsoft.com/office/drawing/2014/main" id="{F3DA4556-1BF7-4D57-B5D7-B812E4A5A1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609600"/>
                        <a:ext cx="7772400" cy="551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35BE08-B8B6-C228-698C-1CB07233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6400"/>
            <a:ext cx="10515600" cy="5770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41</a:t>
            </a:r>
            <a:r>
              <a:rPr lang="en-US" sz="2400" dirty="0"/>
              <a:t>. Dari lima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grafik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, mana yang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011629-D441-BED9-FEF3-F3749F57DE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0119" y="940163"/>
            <a:ext cx="6552896" cy="55114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415763-8A88-8476-E0C1-0951A239962A}"/>
              </a:ext>
            </a:extLst>
          </p:cNvPr>
          <p:cNvSpPr txBox="1"/>
          <p:nvPr/>
        </p:nvSpPr>
        <p:spPr>
          <a:xfrm>
            <a:off x="3991429" y="3244334"/>
            <a:ext cx="4363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98ACF6E-AF84-4FAE-3105-D4E2215E6C00}"/>
              </a:ext>
            </a:extLst>
          </p:cNvPr>
          <p:cNvSpPr txBox="1"/>
          <p:nvPr/>
        </p:nvSpPr>
        <p:spPr>
          <a:xfrm>
            <a:off x="6035884" y="3244334"/>
            <a:ext cx="447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(b)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05FDAF-00AF-1C26-B026-8D5254ADF342}"/>
              </a:ext>
            </a:extLst>
          </p:cNvPr>
          <p:cNvSpPr txBox="1"/>
          <p:nvPr/>
        </p:nvSpPr>
        <p:spPr>
          <a:xfrm>
            <a:off x="8045361" y="3244334"/>
            <a:ext cx="87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(c)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1803DD6-5145-0362-3A33-9765F9689C0F}"/>
              </a:ext>
            </a:extLst>
          </p:cNvPr>
          <p:cNvSpPr txBox="1"/>
          <p:nvPr/>
        </p:nvSpPr>
        <p:spPr>
          <a:xfrm>
            <a:off x="4427767" y="6100586"/>
            <a:ext cx="878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(d)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316352B-080F-7865-A291-115ADD1F8F12}"/>
              </a:ext>
            </a:extLst>
          </p:cNvPr>
          <p:cNvSpPr txBox="1"/>
          <p:nvPr/>
        </p:nvSpPr>
        <p:spPr>
          <a:xfrm>
            <a:off x="7583559" y="614620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(e)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C5768021-A519-87E2-A9D5-2F009C308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21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08332-264C-6E80-A7F3-ED690A8AD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8971"/>
            <a:ext cx="4038600" cy="56979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u="sng" dirty="0" err="1"/>
              <a:t>Jawaban</a:t>
            </a:r>
            <a:r>
              <a:rPr lang="en-US" sz="2400" dirty="0"/>
              <a:t>: </a:t>
            </a:r>
            <a:r>
              <a:rPr lang="en-US" sz="2400" dirty="0" err="1"/>
              <a:t>Defenisi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x </a:t>
            </a:r>
            <a:r>
              <a:rPr lang="en-US" sz="2400" dirty="0">
                <a:sym typeface="Symbol" panose="05050102010706020507" pitchFamily="18" charset="2"/>
              </a:rPr>
              <a:t> A </a:t>
            </a:r>
            <a:r>
              <a:rPr lang="en-US" sz="2400" dirty="0" err="1"/>
              <a:t>dipetakan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tepat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</a:t>
            </a:r>
            <a:r>
              <a:rPr lang="en-US" sz="2400" dirty="0" err="1"/>
              <a:t>nilai</a:t>
            </a:r>
            <a:r>
              <a:rPr lang="en-US" sz="2400" dirty="0"/>
              <a:t> y </a:t>
            </a:r>
            <a:r>
              <a:rPr lang="en-US" sz="2400" dirty="0">
                <a:sym typeface="Symbol" panose="05050102010706020507" pitchFamily="18" charset="2"/>
              </a:rPr>
              <a:t> B. Jadi x </a:t>
            </a:r>
            <a:r>
              <a:rPr lang="en-US" sz="2400" dirty="0" err="1">
                <a:sym typeface="Symbol" panose="05050102010706020507" pitchFamily="18" charset="2"/>
              </a:rPr>
              <a:t>tidak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boleh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memiliki</a:t>
            </a:r>
            <a:r>
              <a:rPr lang="en-US" sz="2400" dirty="0">
                <a:sym typeface="Symbol" panose="05050102010706020507" pitchFamily="18" charset="2"/>
              </a:rPr>
              <a:t> dua </a:t>
            </a:r>
            <a:r>
              <a:rPr lang="en-US" sz="2400" dirty="0" err="1">
                <a:sym typeface="Symbol" panose="05050102010706020507" pitchFamily="18" charset="2"/>
              </a:rPr>
              <a:t>buah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nilai</a:t>
            </a:r>
            <a:r>
              <a:rPr lang="en-US" sz="2400" dirty="0">
                <a:sym typeface="Symbol" panose="05050102010706020507" pitchFamily="18" charset="2"/>
              </a:rPr>
              <a:t> y </a:t>
            </a:r>
            <a:r>
              <a:rPr lang="en-US" sz="2400" dirty="0" err="1">
                <a:sym typeface="Symbol" panose="05050102010706020507" pitchFamily="18" charset="2"/>
              </a:rPr>
              <a:t>berbeda</a:t>
            </a:r>
            <a:r>
              <a:rPr lang="en-US" sz="2400" dirty="0">
                <a:sym typeface="Symbol" panose="05050102010706020507" pitchFamily="18" charset="2"/>
              </a:rPr>
              <a:t>.</a:t>
            </a:r>
          </a:p>
          <a:p>
            <a:pPr marL="0" indent="0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sz="2400" dirty="0" err="1">
                <a:sym typeface="Symbol" panose="05050102010706020507" pitchFamily="18" charset="2"/>
              </a:rPr>
              <a:t>Tariklah</a:t>
            </a:r>
            <a:r>
              <a:rPr lang="en-US" sz="2400" dirty="0">
                <a:sym typeface="Symbol" panose="05050102010706020507" pitchFamily="18" charset="2"/>
              </a:rPr>
              <a:t> garis </a:t>
            </a:r>
            <a:r>
              <a:rPr lang="en-US" sz="2400" dirty="0" err="1">
                <a:sym typeface="Symbol" panose="05050102010706020507" pitchFamily="18" charset="2"/>
              </a:rPr>
              <a:t>vertikal</a:t>
            </a:r>
            <a:r>
              <a:rPr lang="en-US" sz="2400" dirty="0">
                <a:sym typeface="Symbol" panose="05050102010706020507" pitchFamily="18" charset="2"/>
              </a:rPr>
              <a:t> (</a:t>
            </a:r>
            <a:r>
              <a:rPr lang="en-US" sz="2400" dirty="0" err="1">
                <a:sym typeface="Symbol" panose="05050102010706020507" pitchFamily="18" charset="2"/>
              </a:rPr>
              <a:t>diperlihatkan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dnegan</a:t>
            </a:r>
            <a:r>
              <a:rPr lang="en-US" sz="2400" dirty="0">
                <a:sym typeface="Symbol" panose="05050102010706020507" pitchFamily="18" charset="2"/>
              </a:rPr>
              <a:t> garis </a:t>
            </a:r>
            <a:r>
              <a:rPr lang="en-US" sz="2400" dirty="0" err="1">
                <a:sym typeface="Symbol" panose="05050102010706020507" pitchFamily="18" charset="2"/>
              </a:rPr>
              <a:t>putus-putus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berwarna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merah</a:t>
            </a:r>
            <a:r>
              <a:rPr lang="en-US" sz="2400" dirty="0">
                <a:sym typeface="Symbol" panose="05050102010706020507" pitchFamily="18" charset="2"/>
              </a:rPr>
              <a:t>) </a:t>
            </a:r>
            <a:r>
              <a:rPr lang="en-US" sz="2400" dirty="0" err="1">
                <a:sym typeface="Symbol" panose="05050102010706020507" pitchFamily="18" charset="2"/>
              </a:rPr>
              <a:t>melalui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kurva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fungsi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f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dirty="0" err="1">
                <a:sym typeface="Symbol" panose="05050102010706020507" pitchFamily="18" charset="2"/>
              </a:rPr>
              <a:t>jika</a:t>
            </a:r>
            <a:r>
              <a:rPr lang="en-US" sz="2400" dirty="0">
                <a:sym typeface="Symbol" panose="05050102010706020507" pitchFamily="18" charset="2"/>
              </a:rPr>
              <a:t> garis </a:t>
            </a:r>
            <a:r>
              <a:rPr lang="en-US" sz="2400" dirty="0" err="1">
                <a:sym typeface="Symbol" panose="05050102010706020507" pitchFamily="18" charset="2"/>
              </a:rPr>
              <a:t>berpotongan</a:t>
            </a:r>
            <a:r>
              <a:rPr lang="en-US" sz="2400" dirty="0">
                <a:sym typeface="Symbol" panose="05050102010706020507" pitchFamily="18" charset="2"/>
              </a:rPr>
              <a:t> pada dua </a:t>
            </a:r>
            <a:r>
              <a:rPr lang="en-US" sz="2400" dirty="0" err="1">
                <a:sym typeface="Symbol" panose="05050102010706020507" pitchFamily="18" charset="2"/>
              </a:rPr>
              <a:t>buah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titik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maka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i="1" dirty="0">
                <a:sym typeface="Symbol" panose="05050102010706020507" pitchFamily="18" charset="2"/>
              </a:rPr>
              <a:t>f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b="1" dirty="0" err="1">
                <a:sym typeface="Symbol" panose="05050102010706020507" pitchFamily="18" charset="2"/>
              </a:rPr>
              <a:t>bukan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fungsi</a:t>
            </a:r>
            <a:r>
              <a:rPr lang="en-US" sz="2400" dirty="0">
                <a:sym typeface="Symbol" panose="05050102010706020507" pitchFamily="18" charset="2"/>
              </a:rPr>
              <a:t>.</a:t>
            </a:r>
          </a:p>
          <a:p>
            <a:pPr marL="0" indent="0"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sz="2400" dirty="0" err="1">
                <a:sym typeface="Symbol" panose="05050102010706020507" pitchFamily="18" charset="2"/>
              </a:rPr>
              <a:t>Berdasarkan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cara</a:t>
            </a:r>
            <a:r>
              <a:rPr lang="en-US" sz="2400" dirty="0">
                <a:sym typeface="Symbol" panose="05050102010706020507" pitchFamily="18" charset="2"/>
              </a:rPr>
              <a:t> di </a:t>
            </a:r>
            <a:r>
              <a:rPr lang="en-US" sz="2400" dirty="0" err="1">
                <a:sym typeface="Symbol" panose="05050102010706020507" pitchFamily="18" charset="2"/>
              </a:rPr>
              <a:t>atas</a:t>
            </a:r>
            <a:r>
              <a:rPr lang="en-US" sz="2400" dirty="0">
                <a:sym typeface="Symbol" panose="05050102010706020507" pitchFamily="18" charset="2"/>
              </a:rPr>
              <a:t>, </a:t>
            </a:r>
            <a:r>
              <a:rPr lang="en-US" sz="2400" dirty="0" err="1">
                <a:sym typeface="Symbol" panose="05050102010706020507" pitchFamily="18" charset="2"/>
              </a:rPr>
              <a:t>maka</a:t>
            </a:r>
            <a:r>
              <a:rPr lang="en-US" sz="2400" dirty="0">
                <a:sym typeface="Symbol" panose="05050102010706020507" pitchFamily="18" charset="2"/>
              </a:rPr>
              <a:t> (c) dan (e) </a:t>
            </a:r>
            <a:r>
              <a:rPr lang="en-US" sz="2400" b="1" dirty="0" err="1">
                <a:sym typeface="Symbol" panose="05050102010706020507" pitchFamily="18" charset="2"/>
              </a:rPr>
              <a:t>bukan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fungsi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karena</a:t>
            </a:r>
            <a:r>
              <a:rPr lang="en-US" sz="2400" dirty="0">
                <a:sym typeface="Symbol" panose="05050102010706020507" pitchFamily="18" charset="2"/>
              </a:rPr>
              <a:t> garis </a:t>
            </a:r>
            <a:r>
              <a:rPr lang="en-US" sz="2400" dirty="0" err="1">
                <a:sym typeface="Symbol" panose="05050102010706020507" pitchFamily="18" charset="2"/>
              </a:rPr>
              <a:t>vertikal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berpotongan</a:t>
            </a:r>
            <a:r>
              <a:rPr lang="en-US" sz="2400" dirty="0">
                <a:sym typeface="Symbol" panose="05050102010706020507" pitchFamily="18" charset="2"/>
              </a:rPr>
              <a:t> pada dua </a:t>
            </a:r>
            <a:r>
              <a:rPr lang="en-US" sz="2400" dirty="0" err="1">
                <a:sym typeface="Symbol" panose="05050102010706020507" pitchFamily="18" charset="2"/>
              </a:rPr>
              <a:t>buah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titik</a:t>
            </a:r>
            <a:r>
              <a:rPr lang="en-US" sz="2400" dirty="0">
                <a:sym typeface="Symbol" panose="05050102010706020507" pitchFamily="18" charset="2"/>
              </a:rPr>
              <a:t> pada </a:t>
            </a:r>
            <a:r>
              <a:rPr lang="en-US" sz="2400" dirty="0" err="1">
                <a:sym typeface="Symbol" panose="05050102010706020507" pitchFamily="18" charset="2"/>
              </a:rPr>
              <a:t>kurva</a:t>
            </a:r>
            <a:r>
              <a:rPr lang="en-US" sz="2400" dirty="0">
                <a:sym typeface="Symbol" panose="05050102010706020507" pitchFamily="18" charset="2"/>
              </a:rPr>
              <a:t>.</a:t>
            </a: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5CC194A-1168-9F14-1B71-5106BE2A61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970" y="478971"/>
            <a:ext cx="6774702" cy="5697992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E9D6DB1-3B1E-3B11-016D-725662D75CD8}"/>
              </a:ext>
            </a:extLst>
          </p:cNvPr>
          <p:cNvCxnSpPr>
            <a:cxnSpLocks/>
          </p:cNvCxnSpPr>
          <p:nvPr/>
        </p:nvCxnSpPr>
        <p:spPr>
          <a:xfrm>
            <a:off x="10914743" y="3570514"/>
            <a:ext cx="0" cy="2351315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296E985-AC76-A1BC-2593-224C649244FC}"/>
              </a:ext>
            </a:extLst>
          </p:cNvPr>
          <p:cNvCxnSpPr>
            <a:cxnSpLocks/>
          </p:cNvCxnSpPr>
          <p:nvPr/>
        </p:nvCxnSpPr>
        <p:spPr>
          <a:xfrm>
            <a:off x="11342914" y="761999"/>
            <a:ext cx="0" cy="2351315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570B04-61B6-2500-3343-A093DB866BBA}"/>
              </a:ext>
            </a:extLst>
          </p:cNvPr>
          <p:cNvCxnSpPr>
            <a:cxnSpLocks/>
          </p:cNvCxnSpPr>
          <p:nvPr/>
        </p:nvCxnSpPr>
        <p:spPr>
          <a:xfrm>
            <a:off x="8926286" y="914399"/>
            <a:ext cx="0" cy="2351315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52306D9-28D3-DB86-D03D-919D41547F81}"/>
              </a:ext>
            </a:extLst>
          </p:cNvPr>
          <p:cNvCxnSpPr>
            <a:cxnSpLocks/>
          </p:cNvCxnSpPr>
          <p:nvPr/>
        </p:nvCxnSpPr>
        <p:spPr>
          <a:xfrm>
            <a:off x="7605485" y="3570514"/>
            <a:ext cx="0" cy="2351315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31F2842-B0C6-766D-7D7F-8441AE935A83}"/>
              </a:ext>
            </a:extLst>
          </p:cNvPr>
          <p:cNvCxnSpPr>
            <a:cxnSpLocks/>
          </p:cNvCxnSpPr>
          <p:nvPr/>
        </p:nvCxnSpPr>
        <p:spPr>
          <a:xfrm>
            <a:off x="6291942" y="1219199"/>
            <a:ext cx="0" cy="2351315"/>
          </a:xfrm>
          <a:prstGeom prst="line">
            <a:avLst/>
          </a:prstGeom>
          <a:ln w="2222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0C008EDF-BCC8-2082-1F49-59C1208F455F}"/>
              </a:ext>
            </a:extLst>
          </p:cNvPr>
          <p:cNvSpPr txBox="1"/>
          <p:nvPr/>
        </p:nvSpPr>
        <p:spPr>
          <a:xfrm>
            <a:off x="6607631" y="2877105"/>
            <a:ext cx="1059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(a)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737AD74-83DE-7AC3-2F99-27C1248CB378}"/>
              </a:ext>
            </a:extLst>
          </p:cNvPr>
          <p:cNvSpPr txBox="1"/>
          <p:nvPr/>
        </p:nvSpPr>
        <p:spPr>
          <a:xfrm>
            <a:off x="9111346" y="2876362"/>
            <a:ext cx="1059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(b)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75E86A-03D6-B8E4-4A58-F87383BE0644}"/>
              </a:ext>
            </a:extLst>
          </p:cNvPr>
          <p:cNvSpPr txBox="1"/>
          <p:nvPr/>
        </p:nvSpPr>
        <p:spPr>
          <a:xfrm>
            <a:off x="10807860" y="2864381"/>
            <a:ext cx="1059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(c)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918B32-0B56-0568-0B3D-127A7C793FDD}"/>
              </a:ext>
            </a:extLst>
          </p:cNvPr>
          <p:cNvSpPr txBox="1"/>
          <p:nvPr/>
        </p:nvSpPr>
        <p:spPr>
          <a:xfrm>
            <a:off x="6247421" y="5992297"/>
            <a:ext cx="1059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(d)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FDDD61-99BF-9C2B-7601-77BE7639FADC}"/>
              </a:ext>
            </a:extLst>
          </p:cNvPr>
          <p:cNvSpPr txBox="1"/>
          <p:nvPr/>
        </p:nvSpPr>
        <p:spPr>
          <a:xfrm>
            <a:off x="10294259" y="5992297"/>
            <a:ext cx="1059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(e)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018413C2-A427-143A-2304-9F042F840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653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7D56A-DE68-4D2A-AE6A-506FEE675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67050"/>
            <a:ext cx="10515600" cy="4700004"/>
          </a:xfrm>
        </p:spPr>
        <p:txBody>
          <a:bodyPr>
            <a:normAutofit/>
          </a:bodyPr>
          <a:lstStyle/>
          <a:p>
            <a:pPr lvl="0"/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berkoresponden</a:t>
            </a:r>
            <a:r>
              <a:rPr lang="en-US" sz="2400" dirty="0"/>
              <a:t> </a:t>
            </a:r>
            <a:r>
              <a:rPr lang="en-US" sz="2400" dirty="0" err="1"/>
              <a:t>satu-ke-satu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menemukan</a:t>
            </a:r>
            <a:r>
              <a:rPr lang="en-US" sz="2400" dirty="0"/>
              <a:t> </a:t>
            </a:r>
            <a:r>
              <a:rPr lang="en-US" sz="2400" b="1" dirty="0" err="1"/>
              <a:t>balikan</a:t>
            </a:r>
            <a:r>
              <a:rPr lang="en-US" sz="2400" dirty="0"/>
              <a:t> (</a:t>
            </a:r>
            <a:r>
              <a:rPr lang="en-US" sz="2400" i="1" dirty="0"/>
              <a:t>invers</a:t>
            </a:r>
            <a:r>
              <a:rPr lang="en-US" sz="2400" dirty="0"/>
              <a:t>)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lvl="0"/>
            <a:r>
              <a:rPr lang="en-US" sz="2400" dirty="0" err="1"/>
              <a:t>Balikan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dilambangkan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f </a:t>
            </a:r>
            <a:r>
              <a:rPr lang="en-US" sz="2400" baseline="30000" dirty="0"/>
              <a:t>–1</a:t>
            </a:r>
            <a:r>
              <a:rPr lang="en-US" sz="2400" dirty="0"/>
              <a:t>.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 dan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anggota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/>
              <a:t>f </a:t>
            </a:r>
            <a:r>
              <a:rPr lang="en-US" sz="2400" baseline="30000" dirty="0"/>
              <a:t>-1</a:t>
            </a:r>
            <a:r>
              <a:rPr lang="en-US" sz="2400" dirty="0"/>
              <a:t>(</a:t>
            </a:r>
            <a:r>
              <a:rPr lang="en-US" sz="2400" i="1" dirty="0"/>
              <a:t>b</a:t>
            </a:r>
            <a:r>
              <a:rPr lang="en-US" sz="2400" dirty="0"/>
              <a:t>) = </a:t>
            </a:r>
            <a:r>
              <a:rPr lang="en-US" sz="2400" i="1" dirty="0"/>
              <a:t>a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dirty="0"/>
              <a:t>(</a:t>
            </a:r>
            <a:r>
              <a:rPr lang="en-US" sz="2400" i="1" dirty="0"/>
              <a:t>a</a:t>
            </a:r>
            <a:r>
              <a:rPr lang="en-US" sz="2400" dirty="0"/>
              <a:t>) = </a:t>
            </a:r>
            <a:r>
              <a:rPr lang="en-US" sz="2400" i="1" dirty="0"/>
              <a:t>b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/>
              <a:t> </a:t>
            </a:r>
          </a:p>
          <a:p>
            <a:pPr lvl="0"/>
            <a:r>
              <a:rPr lang="en-US" sz="2400" dirty="0" err="1"/>
              <a:t>Fungsi</a:t>
            </a:r>
            <a:r>
              <a:rPr lang="en-US" sz="2400" dirty="0"/>
              <a:t> yang </a:t>
            </a:r>
            <a:r>
              <a:rPr lang="en-US" sz="2400" dirty="0" err="1"/>
              <a:t>berkoresponden</a:t>
            </a:r>
            <a:r>
              <a:rPr lang="en-US" sz="2400" dirty="0"/>
              <a:t> </a:t>
            </a:r>
            <a:r>
              <a:rPr lang="en-US" sz="2400" dirty="0" err="1"/>
              <a:t>satu-ke-satu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dinamakan</a:t>
            </a:r>
            <a:r>
              <a:rPr lang="en-US" sz="2400" dirty="0"/>
              <a:t> juga </a:t>
            </a:r>
            <a:r>
              <a:rPr lang="en-US" sz="2400" dirty="0" err="1"/>
              <a:t>fungsi</a:t>
            </a:r>
            <a:r>
              <a:rPr lang="en-US" sz="2400" dirty="0"/>
              <a:t> yang </a:t>
            </a:r>
            <a:r>
              <a:rPr lang="en-US" sz="2400" i="1" dirty="0"/>
              <a:t>invertible</a:t>
            </a:r>
            <a:r>
              <a:rPr lang="en-US" sz="2400" dirty="0"/>
              <a:t> (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dibalikkan</a:t>
            </a:r>
            <a:r>
              <a:rPr lang="en-US" sz="2400" dirty="0"/>
              <a:t>),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mendefinisikan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balikannya</a:t>
            </a:r>
            <a:r>
              <a:rPr lang="en-US" sz="2400" dirty="0"/>
              <a:t>. 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i="1" dirty="0"/>
              <a:t>not invertible</a:t>
            </a:r>
            <a:r>
              <a:rPr lang="en-US" sz="2400" dirty="0"/>
              <a:t> (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dibalikkan</a:t>
            </a:r>
            <a:r>
              <a:rPr lang="en-US" sz="2400" dirty="0"/>
              <a:t>)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ia</a:t>
            </a:r>
            <a:r>
              <a:rPr lang="en-US" sz="2400" dirty="0"/>
              <a:t>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yang </a:t>
            </a:r>
            <a:r>
              <a:rPr lang="en-US" sz="2400" dirty="0" err="1"/>
              <a:t>berkoresponden</a:t>
            </a:r>
            <a:r>
              <a:rPr lang="en-US" sz="2400" dirty="0"/>
              <a:t> </a:t>
            </a:r>
            <a:r>
              <a:rPr lang="en-US" sz="2400" dirty="0" err="1"/>
              <a:t>satu-ke-satu</a:t>
            </a:r>
            <a:r>
              <a:rPr lang="en-US" sz="2400" dirty="0"/>
              <a:t>,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</a:t>
            </a:r>
            <a:r>
              <a:rPr lang="en-US" sz="2400" dirty="0" err="1"/>
              <a:t>balikannya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ada</a:t>
            </a:r>
            <a:r>
              <a:rPr lang="en-US" sz="2400" dirty="0"/>
              <a:t>. 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47ADD9-C33A-DD05-6A56-40F6F93B5192}"/>
              </a:ext>
            </a:extLst>
          </p:cNvPr>
          <p:cNvSpPr txBox="1"/>
          <p:nvPr/>
        </p:nvSpPr>
        <p:spPr>
          <a:xfrm>
            <a:off x="949036" y="817419"/>
            <a:ext cx="26130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/>
              <a:t>Balikan</a:t>
            </a:r>
            <a:r>
              <a:rPr lang="en-US" sz="3200" b="1" dirty="0"/>
              <a:t> </a:t>
            </a:r>
            <a:r>
              <a:rPr lang="en-US" sz="3200" b="1" dirty="0" err="1"/>
              <a:t>Fungsi</a:t>
            </a:r>
            <a:endParaRPr lang="en-US" sz="32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F3320-E50B-CBDD-416B-4271E9258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71409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BCA8D-DEAC-ED60-E4DC-B1AA0CAA9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0682"/>
            <a:ext cx="10515600" cy="5887100"/>
          </a:xfrm>
        </p:spPr>
        <p:txBody>
          <a:bodyPr>
            <a:normAutofit lnSpcReduction="10000"/>
          </a:bodyPr>
          <a:lstStyle/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>
                <a:effectLst/>
                <a:ea typeface="Times New Roman" panose="02020603050405020304" pitchFamily="18" charset="0"/>
              </a:rPr>
              <a:t>Contoh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 42.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Relasi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ffectLst/>
                <a:ea typeface="Times New Roman" panose="02020603050405020304" pitchFamily="18" charset="0"/>
              </a:rPr>
              <a:t>	f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= {(1,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), (2,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w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), (3,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v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)}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{1, 2, 3}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ke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B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{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v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w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}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berkoresponden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satu-ke-satu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Balikan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f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adalah</a:t>
            </a: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>
                <a:effectLst/>
                <a:ea typeface="Times New Roman" panose="02020603050405020304" pitchFamily="18" charset="0"/>
              </a:rPr>
              <a:t>f 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-1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= {(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1),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w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2), 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v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3)}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Jadi,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invertible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								            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Times New Roman" panose="02020603050405020304" pitchFamily="18" charset="0"/>
              </a:rPr>
              <a:t> 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err="1">
                <a:effectLst/>
                <a:ea typeface="Times New Roman" panose="02020603050405020304" pitchFamily="18" charset="0"/>
              </a:rPr>
              <a:t>Contoh</a:t>
            </a:r>
            <a:r>
              <a:rPr lang="en-US" sz="2400" b="1" dirty="0">
                <a:effectLst/>
                <a:ea typeface="Times New Roman" panose="02020603050405020304" pitchFamily="18" charset="0"/>
              </a:rPr>
              <a:t> 43.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Tentukan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balikan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– 1.</a:t>
            </a:r>
          </a:p>
          <a:p>
            <a:pPr marL="0" marR="0" indent="0" algn="just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400" u="sng" dirty="0" err="1">
                <a:effectLst/>
                <a:ea typeface="Times New Roman" panose="02020603050405020304" pitchFamily="18" charset="0"/>
              </a:rPr>
              <a:t>Penyelesaian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:</a:t>
            </a:r>
          </a:p>
          <a:p>
            <a:pPr marL="0" marR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– 1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berkoresponden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satu-ke-satu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jadi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balikan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tersebut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.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Times New Roman" panose="02020603050405020304" pitchFamily="18" charset="0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effectLst/>
                <a:ea typeface="Times New Roman" panose="02020603050405020304" pitchFamily="18" charset="0"/>
              </a:rPr>
              <a:t>Misalkan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f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sehingga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– 1,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maka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x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+ 1.  Jadi,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balikan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fungsi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balikannya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ea typeface="Times New Roman" panose="02020603050405020304" pitchFamily="18" charset="0"/>
              </a:rPr>
              <a:t>adalah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f</a:t>
            </a:r>
            <a:r>
              <a:rPr lang="en-US" sz="2400" baseline="30000" dirty="0">
                <a:effectLst/>
                <a:ea typeface="Times New Roman" panose="02020603050405020304" pitchFamily="18" charset="0"/>
              </a:rPr>
              <a:t>-1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(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) = </a:t>
            </a:r>
            <a:r>
              <a:rPr lang="en-US" sz="2400" i="1" dirty="0">
                <a:effectLst/>
                <a:ea typeface="Times New Roman" panose="02020603050405020304" pitchFamily="18" charset="0"/>
              </a:rPr>
              <a:t>y</a:t>
            </a:r>
            <a:r>
              <a:rPr lang="en-US" sz="2400" dirty="0">
                <a:effectLst/>
                <a:ea typeface="Times New Roman" panose="02020603050405020304" pitchFamily="18" charset="0"/>
              </a:rPr>
              <a:t> +1. 	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45DD957-1080-E1C3-CD1F-11F69E430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0929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88324-D8C5-4153-85CA-EC3B1DCDB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0920" y="10128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44.</a:t>
            </a:r>
            <a:r>
              <a:rPr lang="en-US" dirty="0"/>
              <a:t>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+ 1.</a:t>
            </a:r>
          </a:p>
          <a:p>
            <a:pPr marL="0" indent="0">
              <a:buNone/>
            </a:pPr>
            <a:r>
              <a:rPr lang="en-US" u="sng" dirty="0" err="1"/>
              <a:t>Penyelesaian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Dari </a:t>
            </a:r>
            <a:r>
              <a:rPr lang="en-US" dirty="0" err="1"/>
              <a:t>Contoh</a:t>
            </a:r>
            <a:r>
              <a:rPr lang="en-US" dirty="0"/>
              <a:t> 35 dan 37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menyimpulkan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+ 1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yang </a:t>
            </a:r>
            <a:r>
              <a:rPr lang="en-US" dirty="0" err="1"/>
              <a:t>berkoresponden</a:t>
            </a:r>
            <a:r>
              <a:rPr lang="en-US" dirty="0"/>
              <a:t> </a:t>
            </a:r>
            <a:r>
              <a:rPr lang="en-US" dirty="0" err="1"/>
              <a:t>satu-ke-satu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balikannya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+ 1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yang </a:t>
            </a:r>
            <a:r>
              <a:rPr lang="en-US" i="1" dirty="0"/>
              <a:t>not invertible</a:t>
            </a:r>
            <a:r>
              <a:rPr lang="en-US" dirty="0"/>
              <a:t>.       </a:t>
            </a:r>
          </a:p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BFC33AD-B30C-593F-19B5-C934FFCD9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900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Slide Number Placeholder 3">
            <a:extLst>
              <a:ext uri="{FF2B5EF4-FFF2-40B4-BE49-F238E27FC236}">
                <a16:creationId xmlns:a16="http://schemas.microsoft.com/office/drawing/2014/main" id="{076B8AA8-86BC-4B42-B401-58BEED351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94E45778-289E-489C-BD80-A942C8639DEA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55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77828" name="Object 1024">
            <a:extLst>
              <a:ext uri="{FF2B5EF4-FFF2-40B4-BE49-F238E27FC236}">
                <a16:creationId xmlns:a16="http://schemas.microsoft.com/office/drawing/2014/main" id="{7414F465-3BAD-4F5B-A7A8-FA1154D7B0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7446952"/>
              </p:ext>
            </p:extLst>
          </p:nvPr>
        </p:nvGraphicFramePr>
        <p:xfrm>
          <a:off x="1583634" y="1639958"/>
          <a:ext cx="9722654" cy="34190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1929384" progId="Word.Document.8">
                  <p:embed/>
                </p:oleObj>
              </mc:Choice>
              <mc:Fallback>
                <p:oleObj name="Document" r:id="rId7" imgW="5486400" imgH="1929384" progId="Word.Document.8">
                  <p:embed/>
                  <p:pic>
                    <p:nvPicPr>
                      <p:cNvPr id="77828" name="Object 1024">
                        <a:extLst>
                          <a:ext uri="{FF2B5EF4-FFF2-40B4-BE49-F238E27FC236}">
                            <a16:creationId xmlns:a16="http://schemas.microsoft.com/office/drawing/2014/main" id="{7414F465-3BAD-4F5B-A7A8-FA1154D7B0F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3634" y="1639958"/>
                        <a:ext cx="9722654" cy="341905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Slide Number Placeholder 3">
            <a:extLst>
              <a:ext uri="{FF2B5EF4-FFF2-40B4-BE49-F238E27FC236}">
                <a16:creationId xmlns:a16="http://schemas.microsoft.com/office/drawing/2014/main" id="{B518F1A2-2AA0-4721-AC67-867F8BBE3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6EBAA8D1-B53F-4D1F-98F4-C7131AE06C18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56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78852" name="Object 1024">
            <a:extLst>
              <a:ext uri="{FF2B5EF4-FFF2-40B4-BE49-F238E27FC236}">
                <a16:creationId xmlns:a16="http://schemas.microsoft.com/office/drawing/2014/main" id="{66929939-ADC7-456B-9612-9840C9A41C1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1291952"/>
              </p:ext>
            </p:extLst>
          </p:nvPr>
        </p:nvGraphicFramePr>
        <p:xfrm>
          <a:off x="1981200" y="381000"/>
          <a:ext cx="7712075" cy="588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3860" imgH="4189197" progId="Word.Document.8">
                  <p:embed/>
                </p:oleObj>
              </mc:Choice>
              <mc:Fallback>
                <p:oleObj name="Document" r:id="rId7" imgW="5483860" imgH="4189197" progId="Word.Document.8">
                  <p:embed/>
                  <p:pic>
                    <p:nvPicPr>
                      <p:cNvPr id="78852" name="Object 1024">
                        <a:extLst>
                          <a:ext uri="{FF2B5EF4-FFF2-40B4-BE49-F238E27FC236}">
                            <a16:creationId xmlns:a16="http://schemas.microsoft.com/office/drawing/2014/main" id="{66929939-ADC7-456B-9612-9840C9A41C1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1000"/>
                        <a:ext cx="7712075" cy="588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1AC6F-ADA5-5997-8FE8-A12B587E3C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9600"/>
            <a:ext cx="10515600" cy="556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Latihan (</a:t>
            </a:r>
            <a:r>
              <a:rPr lang="en-US" sz="2400" b="1" dirty="0" err="1"/>
              <a:t>Kuis</a:t>
            </a:r>
            <a:r>
              <a:rPr lang="en-US" sz="2400" b="1" dirty="0"/>
              <a:t> 2021).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Tentukan</a:t>
            </a:r>
            <a:r>
              <a:rPr lang="en-US" sz="2400" dirty="0">
                <a:effectLst/>
                <a:ea typeface="Calibri" panose="020F0502020204030204" pitchFamily="34" charset="0"/>
              </a:rPr>
              <a:t> (a)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sifat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dari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fungsi</a:t>
            </a:r>
            <a:r>
              <a:rPr lang="en-US" sz="2400" dirty="0">
                <a:effectLst/>
                <a:ea typeface="Calibri" panose="020F0502020204030204" pitchFamily="34" charset="0"/>
              </a:rPr>
              <a:t> f(x) f(x) = |x</a:t>
            </a:r>
            <a:r>
              <a:rPr lang="en-US" sz="2400" baseline="30000" dirty="0">
                <a:effectLst/>
                <a:ea typeface="Calibri" panose="020F0502020204030204" pitchFamily="34" charset="0"/>
              </a:rPr>
              <a:t>2</a:t>
            </a:r>
            <a:r>
              <a:rPr lang="en-US" sz="2400" dirty="0">
                <a:effectLst/>
                <a:ea typeface="Calibri" panose="020F0502020204030204" pitchFamily="34" charset="0"/>
              </a:rPr>
              <a:t> + x + 1|, f: </a:t>
            </a:r>
            <a:r>
              <a:rPr lang="en-US" sz="2400" b="1" dirty="0">
                <a:effectLst/>
                <a:ea typeface="Calibri" panose="020F0502020204030204" pitchFamily="34" charset="0"/>
              </a:rPr>
              <a:t>R</a:t>
            </a:r>
            <a:r>
              <a:rPr lang="en-US" sz="2400" dirty="0">
                <a:effectLst/>
                <a:ea typeface="Arial Unicode MS"/>
              </a:rPr>
              <a:t> → </a:t>
            </a:r>
            <a:r>
              <a:rPr lang="en-US" sz="2400" b="1" dirty="0">
                <a:effectLst/>
                <a:ea typeface="Calibri" panose="020F0502020204030204" pitchFamily="34" charset="0"/>
              </a:rPr>
              <a:t>R 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apakah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injektif</a:t>
            </a:r>
            <a:r>
              <a:rPr lang="en-US" sz="2400" dirty="0">
                <a:effectLst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surjektif</a:t>
            </a:r>
            <a:r>
              <a:rPr lang="en-US" sz="2400" dirty="0">
                <a:effectLst/>
                <a:ea typeface="Calibri" panose="020F0502020204030204" pitchFamily="34" charset="0"/>
              </a:rPr>
              <a:t>,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bijektif</a:t>
            </a:r>
            <a:r>
              <a:rPr lang="en-US" sz="2400" dirty="0">
                <a:effectLst/>
                <a:ea typeface="Calibri" panose="020F0502020204030204" pitchFamily="34" charset="0"/>
              </a:rPr>
              <a:t>, 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atau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bukan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ketiganya</a:t>
            </a:r>
            <a:r>
              <a:rPr lang="en-US" sz="2400" dirty="0">
                <a:effectLst/>
                <a:ea typeface="Calibri" panose="020F0502020204030204" pitchFamily="34" charset="0"/>
              </a:rPr>
              <a:t>, (b)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tentukan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balikan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dari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fungsi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tersebut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jika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ada</a:t>
            </a:r>
            <a:r>
              <a:rPr lang="en-US" sz="2400" dirty="0">
                <a:effectLst/>
                <a:ea typeface="Calibri" panose="020F0502020204030204" pitchFamily="34" charset="0"/>
              </a:rPr>
              <a:t>, dan (c)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hasil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komposisi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fungsi</a:t>
            </a:r>
            <a:r>
              <a:rPr lang="en-US" sz="2400" dirty="0">
                <a:effectLst/>
                <a:ea typeface="Calibri" panose="020F0502020204030204" pitchFamily="34" charset="0"/>
              </a:rPr>
              <a:t> (f o g )(x)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dengan</a:t>
            </a:r>
            <a:r>
              <a:rPr lang="en-US" sz="2400" dirty="0">
                <a:effectLst/>
                <a:ea typeface="Calibri" panose="020F0502020204030204" pitchFamily="34" charset="0"/>
              </a:rPr>
              <a:t> g(x)= x - 2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dalam</a:t>
            </a:r>
            <a:r>
              <a:rPr lang="en-US" sz="2400" dirty="0">
                <a:effectLst/>
                <a:ea typeface="Calibri" panose="020F0502020204030204" pitchFamily="34" charset="0"/>
              </a:rPr>
              <a:t>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bentuk</a:t>
            </a:r>
            <a:r>
              <a:rPr lang="en-US" sz="2400" dirty="0">
                <a:effectLst/>
                <a:ea typeface="Calibri" panose="020F0502020204030204" pitchFamily="34" charset="0"/>
              </a:rPr>
              <a:t> paling </a:t>
            </a:r>
            <a:r>
              <a:rPr lang="en-US" sz="2400" dirty="0" err="1">
                <a:effectLst/>
                <a:ea typeface="Calibri" panose="020F0502020204030204" pitchFamily="34" charset="0"/>
              </a:rPr>
              <a:t>sederhana</a:t>
            </a:r>
            <a:r>
              <a:rPr lang="en-US" sz="2400" dirty="0">
                <a:effectLst/>
                <a:ea typeface="Calibri" panose="020F050202020403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u="sng" dirty="0" err="1"/>
              <a:t>Jawaban</a:t>
            </a:r>
            <a:r>
              <a:rPr lang="en-US" sz="2400" dirty="0"/>
              <a:t>: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(a) </a:t>
            </a:r>
            <a:r>
              <a:rPr lang="en-US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Bukan</a:t>
            </a: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ketiganya</a:t>
            </a: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marL="1081088" lvl="2" indent="-166688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R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injektif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terdapat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dua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x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berbeda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bayangan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ingat</a:t>
            </a: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lah</a:t>
            </a: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f(x)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parabola).</a:t>
            </a:r>
          </a:p>
          <a:p>
            <a:pPr marL="1081088" lvl="2" indent="-166688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R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surjektif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bilangan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real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merupakan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jelajah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f(x),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contoh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f(x) yang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menghasilkan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nilai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-1.</a:t>
            </a:r>
          </a:p>
          <a:p>
            <a:pPr marL="914400" lvl="2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- R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bijektif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injektif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surjektif</a:t>
            </a:r>
            <a:r>
              <a:rPr lang="en-US" sz="2400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US" dirty="0"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US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balikan</a:t>
            </a: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u="none" strike="noStrike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bijektif</a:t>
            </a: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lvl="1" indent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(c) (f o g)(x) = |(x-2)</a:t>
            </a:r>
            <a:r>
              <a:rPr lang="en-US" u="none" strike="noStrike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+ (x-2) + 1| = |x</a:t>
            </a:r>
            <a:r>
              <a:rPr lang="en-US" u="none" strike="noStrike" baseline="30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u="none" strike="noStrike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-3x + 3|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01F8157-326F-A9F1-DDB9-40C5A4A87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4527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3AE4-CB13-1458-DB83-BB203DE37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7656"/>
            <a:ext cx="10515600" cy="5834743"/>
          </a:xfrm>
        </p:spPr>
        <p:txBody>
          <a:bodyPr>
            <a:normAutofit lnSpcReduction="10000"/>
          </a:bodyPr>
          <a:lstStyle/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/>
              <a:t>Latihan (</a:t>
            </a:r>
            <a:r>
              <a:rPr lang="en-US" sz="2400" b="1" dirty="0" err="1"/>
              <a:t>Soal</a:t>
            </a:r>
            <a:r>
              <a:rPr lang="en-US" sz="2400" b="1" dirty="0"/>
              <a:t> UTS 2022)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Diberikan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tiga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buah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f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i="1" dirty="0">
                <a:effectLst/>
                <a:ea typeface="Arial" panose="020B0604020202020204" pitchFamily="34" charset="0"/>
              </a:rPr>
              <a:t>g</a:t>
            </a:r>
            <a:r>
              <a:rPr lang="en-US" sz="2400" dirty="0">
                <a:effectLst/>
                <a:ea typeface="Arial" panose="020B0604020202020204" pitchFamily="34" charset="0"/>
              </a:rPr>
              <a:t>, dan </a:t>
            </a:r>
            <a:r>
              <a:rPr lang="en-US" sz="2400" i="1" dirty="0">
                <a:effectLst/>
                <a:ea typeface="Arial" panose="020B0604020202020204" pitchFamily="34" charset="0"/>
              </a:rPr>
              <a:t>h</a:t>
            </a:r>
            <a:r>
              <a:rPr lang="en-US" sz="2400" dirty="0">
                <a:effectLst/>
                <a:ea typeface="Arial" panose="020B0604020202020204" pitchFamily="34" charset="0"/>
              </a:rPr>
              <a:t> yang masing-masing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memetakan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dari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ke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A</a:t>
            </a:r>
            <a:r>
              <a:rPr lang="en-US" sz="2400" dirty="0">
                <a:effectLst/>
                <a:ea typeface="Arial" panose="020B0604020202020204" pitchFamily="34" charset="0"/>
              </a:rPr>
              <a:t>,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dalam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hal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ini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A</a:t>
            </a:r>
            <a:r>
              <a:rPr lang="en-US" sz="2400" dirty="0">
                <a:effectLst/>
                <a:ea typeface="Arial" panose="020B0604020202020204" pitchFamily="34" charset="0"/>
              </a:rPr>
              <a:t> = {1, 2, 3, 4}.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f</a:t>
            </a:r>
            <a:r>
              <a:rPr lang="en-US" sz="2400" dirty="0">
                <a:effectLst/>
                <a:ea typeface="Arial" panose="020B0604020202020204" pitchFamily="34" charset="0"/>
              </a:rPr>
              <a:t>  = {(1, 2), (2, 1), (3, 1), (4, 4)}, </a:t>
            </a:r>
            <a:r>
              <a:rPr lang="en-US" sz="2400" i="1" dirty="0">
                <a:effectLst/>
                <a:ea typeface="Arial" panose="020B0604020202020204" pitchFamily="34" charset="0"/>
              </a:rPr>
              <a:t>g</a:t>
            </a:r>
            <a:r>
              <a:rPr lang="en-US" sz="2400" dirty="0">
                <a:effectLst/>
                <a:ea typeface="Arial" panose="020B0604020202020204" pitchFamily="34" charset="0"/>
              </a:rPr>
              <a:t> = {(1, 2), (2, 4), (3, 1), (4, 3)}, dan </a:t>
            </a:r>
            <a:r>
              <a:rPr lang="en-US" sz="2400" i="1" dirty="0">
                <a:effectLst/>
                <a:ea typeface="Arial" panose="020B0604020202020204" pitchFamily="34" charset="0"/>
              </a:rPr>
              <a:t>h</a:t>
            </a:r>
            <a:r>
              <a:rPr lang="en-US" sz="2400" dirty="0">
                <a:effectLst/>
                <a:ea typeface="Arial" panose="020B0604020202020204" pitchFamily="34" charset="0"/>
              </a:rPr>
              <a:t> = {(1, 1), (2, 3), (3, 1), dan (4, 3)}.     </a:t>
            </a:r>
          </a:p>
          <a:p>
            <a:pPr marL="457200" indent="-457200" algn="just">
              <a:lnSpc>
                <a:spcPct val="97000"/>
              </a:lnSpc>
              <a:spcBef>
                <a:spcPts val="0"/>
              </a:spcBef>
              <a:buAutoNum type="alphaLcParenBoth"/>
            </a:pPr>
            <a:r>
              <a:rPr lang="en-US" sz="2400" dirty="0" err="1">
                <a:effectLst/>
                <a:ea typeface="Arial" panose="020B0604020202020204" pitchFamily="34" charset="0"/>
              </a:rPr>
              <a:t>Manakah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dari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ketiga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tersebut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memiliki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balikan</a:t>
            </a:r>
            <a:r>
              <a:rPr lang="en-US" sz="2400" dirty="0">
                <a:effectLst/>
                <a:ea typeface="Arial" panose="020B0604020202020204" pitchFamily="34" charset="0"/>
              </a:rPr>
              <a:t> (invers)?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Tentukan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balikannya</a:t>
            </a:r>
            <a:r>
              <a:rPr lang="en-US" sz="2400" dirty="0">
                <a:effectLst/>
                <a:ea typeface="Arial" panose="020B0604020202020204" pitchFamily="34" charset="0"/>
              </a:rPr>
              <a:t>. </a:t>
            </a:r>
          </a:p>
          <a:p>
            <a:pPr marL="457200" indent="-457200" algn="just">
              <a:lnSpc>
                <a:spcPct val="97000"/>
              </a:lnSpc>
              <a:spcBef>
                <a:spcPts val="0"/>
              </a:spcBef>
              <a:buAutoNum type="alphaLcParenBoth"/>
            </a:pPr>
            <a:r>
              <a:rPr lang="en-US" sz="2400" dirty="0" err="1">
                <a:effectLst/>
                <a:ea typeface="Arial" panose="020B0604020202020204" pitchFamily="34" charset="0"/>
              </a:rPr>
              <a:t>Tentukan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hasil</a:t>
            </a:r>
            <a:r>
              <a:rPr lang="en-US" sz="2400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dirty="0">
                <a:effectLst/>
                <a:ea typeface="Arial" panose="020B0604020202020204" pitchFamily="34" charset="0"/>
              </a:rPr>
              <a:t>f </a:t>
            </a:r>
            <a:r>
              <a:rPr lang="en-US" sz="2400" dirty="0">
                <a:effectLst/>
                <a:ea typeface="Arial" panose="020B0604020202020204" pitchFamily="34" charset="0"/>
              </a:rPr>
              <a:t>o </a:t>
            </a:r>
            <a:r>
              <a:rPr lang="en-US" sz="2400" i="1" dirty="0">
                <a:effectLst/>
                <a:ea typeface="Arial" panose="020B0604020202020204" pitchFamily="34" charset="0"/>
              </a:rPr>
              <a:t>h</a:t>
            </a:r>
            <a:r>
              <a:rPr lang="en-US" sz="2400" dirty="0">
                <a:effectLst/>
                <a:ea typeface="Arial" panose="020B0604020202020204" pitchFamily="34" charset="0"/>
              </a:rPr>
              <a:t> o </a:t>
            </a:r>
            <a:r>
              <a:rPr lang="en-US" sz="2400" i="1" dirty="0">
                <a:effectLst/>
                <a:ea typeface="Arial" panose="020B0604020202020204" pitchFamily="34" charset="0"/>
              </a:rPr>
              <a:t>g</a:t>
            </a:r>
          </a:p>
          <a:p>
            <a:pPr marL="457200" indent="-457200" algn="just">
              <a:lnSpc>
                <a:spcPct val="97000"/>
              </a:lnSpc>
              <a:spcBef>
                <a:spcPts val="0"/>
              </a:spcBef>
              <a:buAutoNum type="alphaLcParenBoth"/>
            </a:pPr>
            <a:endParaRPr lang="en-US" sz="2400" i="1" dirty="0">
              <a:ea typeface="Arial" panose="020B0604020202020204" pitchFamily="34" charset="0"/>
            </a:endParaRPr>
          </a:p>
          <a:p>
            <a:pPr marL="0" indent="0" algn="just">
              <a:lnSpc>
                <a:spcPct val="97000"/>
              </a:lnSpc>
              <a:spcBef>
                <a:spcPts val="0"/>
              </a:spcBef>
              <a:buNone/>
            </a:pPr>
            <a:r>
              <a:rPr lang="en-US" sz="2400" u="sng" dirty="0" err="1">
                <a:effectLst/>
                <a:ea typeface="Arial" panose="020B0604020202020204" pitchFamily="34" charset="0"/>
              </a:rPr>
              <a:t>Jawaban</a:t>
            </a:r>
            <a:r>
              <a:rPr lang="en-US" sz="2400" u="sng" dirty="0">
                <a:effectLst/>
                <a:ea typeface="Arial" panose="020B0604020202020204" pitchFamily="34" charset="0"/>
              </a:rPr>
              <a:t>: </a:t>
            </a:r>
          </a:p>
          <a:p>
            <a:pPr marL="342900" marR="0" lvl="0" indent="-34290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yang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memiliki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balikan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hanyalah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g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karena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berkoresponden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satu-ke-satu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(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periksalah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bahwa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g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satu-ke-satu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dan pada).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f 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dan 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h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berkoreponden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satu-ke-satu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sehingga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tidak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dapat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dibalikkan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(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periksalah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bahwa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f 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dan 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h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bukan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satu-ke-satu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dan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bukan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pada). 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Balikan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fungsi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g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adalah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g</a:t>
            </a:r>
            <a:r>
              <a:rPr lang="en-US" sz="2400" u="none" strike="noStrike" baseline="30000" dirty="0">
                <a:effectLst/>
                <a:ea typeface="Arial" panose="020B0604020202020204" pitchFamily="34" charset="0"/>
              </a:rPr>
              <a:t>–1 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= {(2, 1), (4, 2), (1, 3), (3, 4)}. </a:t>
            </a:r>
          </a:p>
          <a:p>
            <a:pPr marL="342900" marR="0" lvl="0" indent="-34290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endParaRPr lang="en-US" sz="2400" u="none" strike="noStrike" dirty="0">
              <a:effectLst/>
              <a:ea typeface="Arial" panose="020B0604020202020204" pitchFamily="34" charset="0"/>
            </a:endParaRPr>
          </a:p>
          <a:p>
            <a:pPr marL="342900" marR="0" lvl="0" indent="-34290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2400" u="none" strike="noStrike" dirty="0">
                <a:effectLst/>
                <a:ea typeface="Arial" panose="020B0604020202020204" pitchFamily="34" charset="0"/>
              </a:rPr>
              <a:t>(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f 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o 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h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o 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g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)(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a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) = 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f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(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h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(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g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(</a:t>
            </a:r>
            <a:r>
              <a:rPr lang="en-US" sz="2400" i="1" u="none" strike="noStrike" dirty="0">
                <a:effectLst/>
                <a:ea typeface="Arial" panose="020B0604020202020204" pitchFamily="34" charset="0"/>
              </a:rPr>
              <a:t>a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)))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dicari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sebagai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 </a:t>
            </a:r>
            <a:r>
              <a:rPr lang="en-US" sz="2400" u="none" strike="noStrike" dirty="0" err="1">
                <a:effectLst/>
                <a:ea typeface="Arial" panose="020B0604020202020204" pitchFamily="34" charset="0"/>
              </a:rPr>
              <a:t>berikut</a:t>
            </a:r>
            <a:r>
              <a:rPr lang="en-US" sz="2400" u="none" strike="noStrike" dirty="0">
                <a:effectLst/>
                <a:ea typeface="Arial" panose="020B0604020202020204" pitchFamily="34" charset="0"/>
              </a:rPr>
              <a:t>:</a:t>
            </a:r>
          </a:p>
          <a:p>
            <a:pPr marL="0" marR="0" indent="0" algn="just">
              <a:lnSpc>
                <a:spcPct val="9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>
                <a:effectLst/>
                <a:ea typeface="Arial" panose="020B0604020202020204" pitchFamily="34" charset="0"/>
              </a:rPr>
              <a:t>	1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2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3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1,       2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4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3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1,     3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1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1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2,      4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3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1 </a:t>
            </a:r>
            <a:r>
              <a:rPr lang="en-US" sz="2400" dirty="0">
                <a:effectLst/>
                <a:ea typeface="Arial" panose="020B060402020202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sz="2400" dirty="0">
                <a:effectLst/>
                <a:ea typeface="Arial" panose="020B0604020202020204" pitchFamily="34" charset="0"/>
              </a:rPr>
              <a:t> 2</a:t>
            </a:r>
          </a:p>
          <a:p>
            <a:pPr marL="0" marR="0" indent="0" algn="just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ea typeface="Arial" panose="020B0604020202020204" pitchFamily="34" charset="0"/>
              </a:rPr>
              <a:t>      </a:t>
            </a:r>
            <a:r>
              <a:rPr lang="en-US" sz="2400" dirty="0" err="1">
                <a:effectLst/>
                <a:ea typeface="Arial" panose="020B0604020202020204" pitchFamily="34" charset="0"/>
              </a:rPr>
              <a:t>Maka</a:t>
            </a:r>
            <a:r>
              <a:rPr lang="en-US" sz="2400" dirty="0">
                <a:effectLst/>
                <a:ea typeface="Arial" panose="020B0604020202020204" pitchFamily="34" charset="0"/>
              </a:rPr>
              <a:t>,  </a:t>
            </a:r>
            <a:r>
              <a:rPr lang="en-US" sz="2400" i="1" dirty="0">
                <a:effectLst/>
                <a:ea typeface="Arial" panose="020B0604020202020204" pitchFamily="34" charset="0"/>
              </a:rPr>
              <a:t>f </a:t>
            </a:r>
            <a:r>
              <a:rPr lang="en-US" sz="2400" dirty="0">
                <a:effectLst/>
                <a:ea typeface="Arial" panose="020B0604020202020204" pitchFamily="34" charset="0"/>
              </a:rPr>
              <a:t>o </a:t>
            </a:r>
            <a:r>
              <a:rPr lang="en-US" sz="2400" i="1" dirty="0">
                <a:effectLst/>
                <a:ea typeface="Arial" panose="020B0604020202020204" pitchFamily="34" charset="0"/>
              </a:rPr>
              <a:t>h</a:t>
            </a:r>
            <a:r>
              <a:rPr lang="en-US" sz="2400" dirty="0">
                <a:effectLst/>
                <a:ea typeface="Arial" panose="020B0604020202020204" pitchFamily="34" charset="0"/>
              </a:rPr>
              <a:t> o </a:t>
            </a:r>
            <a:r>
              <a:rPr lang="en-US" sz="2400" i="1" dirty="0">
                <a:effectLst/>
                <a:ea typeface="Arial" panose="020B0604020202020204" pitchFamily="34" charset="0"/>
              </a:rPr>
              <a:t>g</a:t>
            </a:r>
            <a:r>
              <a:rPr lang="en-US" sz="2400" dirty="0">
                <a:effectLst/>
                <a:ea typeface="Arial" panose="020B0604020202020204" pitchFamily="34" charset="0"/>
              </a:rPr>
              <a:t> = {(1, 1), (2, 1), (3, 2), (4, 2)} </a:t>
            </a:r>
          </a:p>
          <a:p>
            <a:pPr marL="0" indent="0" algn="just">
              <a:lnSpc>
                <a:spcPct val="97000"/>
              </a:lnSpc>
              <a:spcBef>
                <a:spcPts val="0"/>
              </a:spcBef>
              <a:buNone/>
            </a:pPr>
            <a:endParaRPr lang="en-US" sz="2400" u="sng" dirty="0">
              <a:effectLst/>
              <a:ea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7AEE90-AADB-6CB8-EEA2-C3E145AB2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1E062-F013-49F0-95E7-ACF79BA0AC73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63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DB2BD-3756-CCD0-387C-E9B9F66F2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/>
              <a:t>Bersambung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3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DA4426-107F-FCF7-36CF-0E8BB48A6A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76D5C7-4ABB-49B7-9338-6049E7977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75F85-AF16-4D9F-B53A-2187B17D9DB7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066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Slide Number Placeholder 3">
            <a:extLst>
              <a:ext uri="{FF2B5EF4-FFF2-40B4-BE49-F238E27FC236}">
                <a16:creationId xmlns:a16="http://schemas.microsoft.com/office/drawing/2014/main" id="{510E3FF0-813B-4B50-8B20-311DFA6F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C1CBB7E-92E4-4AF4-B6DA-0530D586183D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6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38916" name="Object 1024">
            <a:extLst>
              <a:ext uri="{FF2B5EF4-FFF2-40B4-BE49-F238E27FC236}">
                <a16:creationId xmlns:a16="http://schemas.microsoft.com/office/drawing/2014/main" id="{ACE69F49-5A2A-40C0-BEBB-404340AE9F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82623"/>
              </p:ext>
            </p:extLst>
          </p:nvPr>
        </p:nvGraphicFramePr>
        <p:xfrm>
          <a:off x="1035282" y="1182758"/>
          <a:ext cx="10121435" cy="381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2069592" progId="Word.Document.8">
                  <p:embed/>
                </p:oleObj>
              </mc:Choice>
              <mc:Fallback>
                <p:oleObj name="Document" r:id="rId7" imgW="5486400" imgH="2069592" progId="Word.Document.8">
                  <p:embed/>
                  <p:pic>
                    <p:nvPicPr>
                      <p:cNvPr id="38916" name="Object 1024">
                        <a:extLst>
                          <a:ext uri="{FF2B5EF4-FFF2-40B4-BE49-F238E27FC236}">
                            <a16:creationId xmlns:a16="http://schemas.microsoft.com/office/drawing/2014/main" id="{ACE69F49-5A2A-40C0-BEBB-404340AE9F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282" y="1182758"/>
                        <a:ext cx="10121435" cy="381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Slide Number Placeholder 3">
            <a:extLst>
              <a:ext uri="{FF2B5EF4-FFF2-40B4-BE49-F238E27FC236}">
                <a16:creationId xmlns:a16="http://schemas.microsoft.com/office/drawing/2014/main" id="{BA4E4345-5877-44F3-8266-D877D9A9A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BD41A01-CF42-4134-9353-6A2C45435A3E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7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39940" name="Object 0">
            <a:extLst>
              <a:ext uri="{FF2B5EF4-FFF2-40B4-BE49-F238E27FC236}">
                <a16:creationId xmlns:a16="http://schemas.microsoft.com/office/drawing/2014/main" id="{DE90E866-A598-4159-B3CD-5F738D02BA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9834290"/>
              </p:ext>
            </p:extLst>
          </p:nvPr>
        </p:nvGraphicFramePr>
        <p:xfrm>
          <a:off x="1044766" y="904462"/>
          <a:ext cx="10102468" cy="44427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5703" imgH="2417264" progId="Word.Document.8">
                  <p:embed/>
                </p:oleObj>
              </mc:Choice>
              <mc:Fallback>
                <p:oleObj name="Document" r:id="rId7" imgW="5485703" imgH="2417264" progId="Word.Document.8">
                  <p:embed/>
                  <p:pic>
                    <p:nvPicPr>
                      <p:cNvPr id="39940" name="Object 0">
                        <a:extLst>
                          <a:ext uri="{FF2B5EF4-FFF2-40B4-BE49-F238E27FC236}">
                            <a16:creationId xmlns:a16="http://schemas.microsoft.com/office/drawing/2014/main" id="{DE90E866-A598-4159-B3CD-5F738D02BA2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4766" y="904462"/>
                        <a:ext cx="10102468" cy="44427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Slide Number Placeholder 3">
            <a:extLst>
              <a:ext uri="{FF2B5EF4-FFF2-40B4-BE49-F238E27FC236}">
                <a16:creationId xmlns:a16="http://schemas.microsoft.com/office/drawing/2014/main" id="{46CF3192-E799-4936-A8E3-B6626EB15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5BC83AFB-CAB4-4648-9078-76B71403C859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8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40964" name="Object 2">
            <a:extLst>
              <a:ext uri="{FF2B5EF4-FFF2-40B4-BE49-F238E27FC236}">
                <a16:creationId xmlns:a16="http://schemas.microsoft.com/office/drawing/2014/main" id="{701D80D9-3286-4F66-B3BC-ED265AE3D4C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3471756"/>
              </p:ext>
            </p:extLst>
          </p:nvPr>
        </p:nvGraphicFramePr>
        <p:xfrm>
          <a:off x="914399" y="1514062"/>
          <a:ext cx="9766635" cy="2133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6400" imgH="1197864" progId="Word.Document.8">
                  <p:embed/>
                </p:oleObj>
              </mc:Choice>
              <mc:Fallback>
                <p:oleObj name="Document" r:id="rId7" imgW="5486400" imgH="1197864" progId="Word.Document.8">
                  <p:embed/>
                  <p:pic>
                    <p:nvPicPr>
                      <p:cNvPr id="40964" name="Object 2">
                        <a:extLst>
                          <a:ext uri="{FF2B5EF4-FFF2-40B4-BE49-F238E27FC236}">
                            <a16:creationId xmlns:a16="http://schemas.microsoft.com/office/drawing/2014/main" id="{701D80D9-3286-4F66-B3BC-ED265AE3D4C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399" y="1514062"/>
                        <a:ext cx="9766635" cy="21335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Slide Number Placeholder 3">
            <a:extLst>
              <a:ext uri="{FF2B5EF4-FFF2-40B4-BE49-F238E27FC236}">
                <a16:creationId xmlns:a16="http://schemas.microsoft.com/office/drawing/2014/main" id="{9ABDEBF6-F475-40C1-92AE-D88B6F3DB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SzPct val="90000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SzPct val="80000"/>
              <a:buBlip>
                <a:blip r:embed="rId3"/>
              </a:buBlip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SzPct val="70000"/>
              <a:buBlip>
                <a:blip r:embed="rId4"/>
              </a:buBlip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SzPct val="70000"/>
              <a:buBlip>
                <a:blip r:embed="rId5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70000"/>
              <a:buBlip>
                <a:blip r:embed="rId6"/>
              </a:buBlip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SzTx/>
              <a:buFontTx/>
              <a:buNone/>
            </a:pPr>
            <a:fld id="{35282A7A-4D63-432D-B411-9D3B2DF45E11}" type="slidenum">
              <a:rPr lang="en-GB" altLang="en-US" sz="1400">
                <a:latin typeface="Times New Roman" panose="02020603050405020304" pitchFamily="18" charset="0"/>
              </a:rPr>
              <a:pPr>
                <a:spcBef>
                  <a:spcPct val="0"/>
                </a:spcBef>
                <a:buSzTx/>
                <a:buFontTx/>
                <a:buNone/>
              </a:pPr>
              <a:t>9</a:t>
            </a:fld>
            <a:endParaRPr lang="en-GB" altLang="en-US" sz="1400">
              <a:latin typeface="Times New Roman" panose="02020603050405020304" pitchFamily="18" charset="0"/>
            </a:endParaRPr>
          </a:p>
        </p:txBody>
      </p:sp>
      <p:graphicFrame>
        <p:nvGraphicFramePr>
          <p:cNvPr id="41988" name="Object 1024">
            <a:extLst>
              <a:ext uri="{FF2B5EF4-FFF2-40B4-BE49-F238E27FC236}">
                <a16:creationId xmlns:a16="http://schemas.microsoft.com/office/drawing/2014/main" id="{A3C3370A-6DB0-42A0-B967-6933774471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9177590"/>
              </p:ext>
            </p:extLst>
          </p:nvPr>
        </p:nvGraphicFramePr>
        <p:xfrm>
          <a:off x="1731963" y="512763"/>
          <a:ext cx="7669212" cy="579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485703" imgH="4152227" progId="Word.Document.8">
                  <p:embed/>
                </p:oleObj>
              </mc:Choice>
              <mc:Fallback>
                <p:oleObj name="Document" r:id="rId7" imgW="5485703" imgH="4152227" progId="Word.Document.8">
                  <p:embed/>
                  <p:pic>
                    <p:nvPicPr>
                      <p:cNvPr id="41988" name="Object 1024">
                        <a:extLst>
                          <a:ext uri="{FF2B5EF4-FFF2-40B4-BE49-F238E27FC236}">
                            <a16:creationId xmlns:a16="http://schemas.microsoft.com/office/drawing/2014/main" id="{A3C3370A-6DB0-42A0-B967-6933774471F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512763"/>
                        <a:ext cx="7669212" cy="579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2668</Words>
  <Application>Microsoft Office PowerPoint</Application>
  <PresentationFormat>Widescreen</PresentationFormat>
  <Paragraphs>378</Paragraphs>
  <Slides>59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59</vt:i4>
      </vt:variant>
    </vt:vector>
  </HeadingPairs>
  <TitlesOfParts>
    <vt:vector size="71" baseType="lpstr">
      <vt:lpstr>Arial</vt:lpstr>
      <vt:lpstr>Arial Unicode MS</vt:lpstr>
      <vt:lpstr>Calibri</vt:lpstr>
      <vt:lpstr>Calibri Light</vt:lpstr>
      <vt:lpstr>Cambria Math</vt:lpstr>
      <vt:lpstr>Symbol</vt:lpstr>
      <vt:lpstr>Times New Roman</vt:lpstr>
      <vt:lpstr>Times-Italic</vt:lpstr>
      <vt:lpstr>Times-Roman</vt:lpstr>
      <vt:lpstr>Office Theme</vt:lpstr>
      <vt:lpstr>Document</vt:lpstr>
      <vt:lpstr>Equation.3</vt:lpstr>
      <vt:lpstr>Relasi dan Fungsi Bagian 2 (Update 2026)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Relasi n-ary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Fungsi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Bersambung ke bagian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06-Relasi-dan-Fungsi-Bagian2-(2024)</dc:title>
  <dc:creator>Rinaldi Munir</dc:creator>
  <cp:lastModifiedBy>Dr. Ir. Rinaldi, M.T.</cp:lastModifiedBy>
  <cp:revision>30</cp:revision>
  <dcterms:created xsi:type="dcterms:W3CDTF">2020-07-24T06:21:59Z</dcterms:created>
  <dcterms:modified xsi:type="dcterms:W3CDTF">2026-02-20T07:41:14Z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2024-09-20T03:00:46Z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60335b00-ab86-4845-8921-508c2643c9be</vt:lpwstr>
  </property>
  <property fmtid="{D5CDD505-2E9C-101B-9397-08002B2CF9AE}" pid="8" name="MSIP_Label_38b525e5-f3da-4501-8f1e-526b6769fc56_ContentBits">
    <vt:lpwstr>0</vt:lpwstr>
  </property>
</Properties>
</file>