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3" r:id="rId2"/>
    <p:sldId id="375" r:id="rId3"/>
    <p:sldId id="376" r:id="rId4"/>
    <p:sldId id="377" r:id="rId5"/>
    <p:sldId id="363" r:id="rId6"/>
    <p:sldId id="364" r:id="rId7"/>
    <p:sldId id="366" r:id="rId8"/>
    <p:sldId id="258" r:id="rId9"/>
    <p:sldId id="378" r:id="rId10"/>
    <p:sldId id="260" r:id="rId11"/>
    <p:sldId id="261" r:id="rId12"/>
    <p:sldId id="422" r:id="rId13"/>
    <p:sldId id="423" r:id="rId14"/>
    <p:sldId id="262" r:id="rId15"/>
    <p:sldId id="263" r:id="rId16"/>
    <p:sldId id="264" r:id="rId17"/>
    <p:sldId id="416" r:id="rId18"/>
    <p:sldId id="419" r:id="rId19"/>
    <p:sldId id="266" r:id="rId20"/>
    <p:sldId id="267" r:id="rId21"/>
    <p:sldId id="426" r:id="rId22"/>
    <p:sldId id="391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384" r:id="rId31"/>
    <p:sldId id="280" r:id="rId32"/>
    <p:sldId id="281" r:id="rId33"/>
    <p:sldId id="425" r:id="rId34"/>
    <p:sldId id="368" r:id="rId35"/>
    <p:sldId id="367" r:id="rId36"/>
    <p:sldId id="369" r:id="rId37"/>
    <p:sldId id="370" r:id="rId38"/>
    <p:sldId id="381" r:id="rId39"/>
    <p:sldId id="382" r:id="rId40"/>
    <p:sldId id="383" r:id="rId41"/>
    <p:sldId id="379" r:id="rId42"/>
    <p:sldId id="42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EA44-B5B2-48D3-864C-612859EB321F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EE67-C6F3-4511-93DE-7C77915D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A416-24F7-4430-8B64-26DEE584D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BE577-20F1-4E99-ADCC-BAB0C7BD2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2FDA-0643-4D81-8660-8289A76D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27A-9E27-4D90-B83F-F9C818FA3AA9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D8E2-FBC9-43B9-B2F9-6795BB56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2A92C-A97D-49A2-8584-3184FAC0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137C-51DA-4E1C-93C3-F2051692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65BC4-D936-4147-A540-78F91DBEC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CD75-44D1-4F2B-8358-B88B7FE6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20BF-089C-4F4E-B65F-019F99C02489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E7E0-A4A7-440C-BF73-19E5156C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B7920-23F3-489D-9A2E-389A8B7B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082CA-4E06-4C72-BF02-22D3DAB81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2E509-CCE6-4D3B-9175-A81254056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4965-C0A8-4514-B018-68DEF4EE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225E-E7C1-4BDC-9940-725231FE6762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1ED4-297F-413E-BDAD-FE79DB54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F019-25DD-4B4D-9E70-CF4BA4EB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5B4D-FC25-4C81-A64F-D2C8CA0D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EA279-7274-46AD-81DF-56CB66C4B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B619-1C06-4983-A163-DB6C7FF4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071-EED7-4D27-B923-89C84E5C31A7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07514-655C-4F55-A5EF-8D9F4183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56996-15D9-43C2-926A-297DD7F2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5C79-0994-47B7-9E2C-3E802A14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2C7A0-F1B4-4A95-8A42-2200A3D14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0532-3C1B-43DD-A093-436561EC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E2F-703E-4F67-9C9F-F5D6E5E9DD11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E1247-5C66-4117-83A7-6D7AB613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FFC82-5ECF-41E6-B5A6-E69DD6B8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A215-6FBB-4C6E-9154-CAA48C67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D321-506F-4EA8-98B9-EF15ED801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AAC05-D030-40A9-ABF4-85763EFFA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2E791-9569-4C7D-9F56-2DFD3E23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84B-6F98-475F-89D3-A75FD7F70475}" type="datetime1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CA1A9-9EEC-46B8-877E-504C949F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7152E-7E80-4530-8702-10ADE6D3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5A9F-8E4B-4879-A987-DA3EBA04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BD6E8-94BA-4C43-AB83-00287043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537D6-3B1B-4676-BDA4-29228D51D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BCA4F-3924-482E-B2E4-C400C707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13E71-6B68-4863-8E2D-FC34BA04A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D78DB-981E-4898-9AA2-AAB33861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77-7E81-4A20-8531-9EFFF71B7A4C}" type="datetime1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77D6A6-624B-46B2-8989-0426DB37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1C5AB-C6AE-4539-9E07-FBE2BC66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9634-B72E-4E01-8AEF-334224D2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40CF9-1E3E-4350-BA8B-1B1FFC88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F346-EAA5-4DF6-9F22-61EE25F80470}" type="datetime1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A4C07-531C-406C-AE75-789A96B7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401E-BA0D-4014-B0B3-94634F5E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3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1BEC8-099C-4824-AB90-10777A0F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17B2-F11B-49B6-91BC-0F7DCFDE4247}" type="datetime1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BBD53-2C62-4C38-BF0F-E45F5D7C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A6BC1-8174-4D88-B20A-537616B1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A71B-2EEE-46A9-94C5-DD56B632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022D-BA3C-4696-A468-E366F259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98ED0-9EE2-43E0-B7F4-7D2E57AB3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8FCD5-5105-4359-B0ED-44533D80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57D-BB0E-4DCD-A443-F2AE7481815D}" type="datetime1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A272E-1941-484E-AE0E-B74A4A34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54C19-3B90-4360-ADBD-DAFCD5BA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39B3-8089-44B5-8271-4F07FAAB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B39D5-E1C0-406C-9777-0DF0CC614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73BEF-6789-4175-A7D6-0D26B0135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619C8-F241-4295-853B-B1B1093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FA19-6A31-468E-A9F9-85B637D74AFA}" type="datetime1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0B34C-4997-4A40-B6D0-A0D10864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0E425-EF47-497E-8185-D63B936D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78FB8-08CD-42EF-9B4F-D651D2FC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1B07F-A0DE-48E0-A5AC-4E91C1F40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BE869-0D0F-4FD6-815C-1BF15E9E7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C1B7-3552-42C1-B543-511D734A2E68}" type="datetime1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C9D9-7398-4D31-ACA5-926C47AC4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9AF77-6D5F-4DD9-860B-C145B7E0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E062-F013-49F0-95E7-ACF79BA0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6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7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8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9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5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6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7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8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9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0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images.google.co.id/imgres?imgurl=http://www.sysfal.be/upload/DocumentVisualiser/relation-triang-1.gif&amp;imgrefurl=http://www.sysfal.be/cgi/document.cfm%3FFrom%3DJeune%26Num%3D18&amp;h=295&amp;w=440&amp;sz=70&amp;hl=id&amp;start=7&amp;tbnid=DglfR98nJHWpHM:&amp;tbnh=85&amp;tbnw=127&amp;prev=/images%3Fq%3Drelation%26svnum%3D10%26hl%3Did%26lr%3D%26sa%3D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hyperlink" Target="http://images.google.co.id/imgres?imgurl=http://www.mgt-services.com/relation.jpg&amp;imgrefurl=http://www.mgt-services.com/indust.html&amp;h=388&amp;w=260&amp;sz=52&amp;hl=id&amp;start=12&amp;tbnid=huh9S52DCrZvlM:&amp;tbnh=123&amp;tbnw=82&amp;prev=/images%3Fq%3Drelation%26svnum%3D10%26hl%3Did%26lr%3D%26sa%3D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3">
            <a:extLst>
              <a:ext uri="{FF2B5EF4-FFF2-40B4-BE49-F238E27FC236}">
                <a16:creationId xmlns:a16="http://schemas.microsoft.com/office/drawing/2014/main" id="{306CFA5F-6208-4799-AF50-77DBC7FC0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110FA2B-3E16-47D3-BFCF-329574D5314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B89974F-B56F-4446-A14B-1D5BB90E6C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926195"/>
            <a:ext cx="7772400" cy="14725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latin typeface="+mn-lt"/>
              </a:rPr>
              <a:t>Relasi</a:t>
            </a:r>
            <a:r>
              <a:rPr lang="en-US" altLang="en-US" b="1" dirty="0">
                <a:latin typeface="+mn-lt"/>
              </a:rPr>
              <a:t> dan </a:t>
            </a:r>
            <a:r>
              <a:rPr lang="en-US" altLang="en-US" b="1" dirty="0" err="1">
                <a:latin typeface="+mn-lt"/>
              </a:rPr>
              <a:t>Fungsi</a:t>
            </a:r>
            <a:br>
              <a:rPr lang="en-US" altLang="en-US" b="1" dirty="0">
                <a:latin typeface="+mn-lt"/>
              </a:rPr>
            </a:br>
            <a:r>
              <a:rPr lang="en-US" altLang="en-US" sz="3200" b="1" dirty="0"/>
              <a:t>Bagian 1 </a:t>
            </a:r>
            <a:r>
              <a:rPr lang="en-US" altLang="en-US" sz="3200" b="1" dirty="0">
                <a:solidFill>
                  <a:srgbClr val="FF0000"/>
                </a:solidFill>
              </a:rPr>
              <a:t>(Update 2026)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AF40A9CD-67FB-4B37-AB53-91DB29F842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2819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</p:txBody>
      </p:sp>
      <p:sp>
        <p:nvSpPr>
          <p:cNvPr id="5126" name="TextBox 5">
            <a:extLst>
              <a:ext uri="{FF2B5EF4-FFF2-40B4-BE49-F238E27FC236}">
                <a16:creationId xmlns:a16="http://schemas.microsoft.com/office/drawing/2014/main" id="{F39F7226-FD83-4BBC-B619-087A638B3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4114801"/>
            <a:ext cx="219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Oleh: Rinaldi M</a:t>
            </a: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36727E5C-03DA-4FA7-ACBF-675237FF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Program Studi Teknik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Informatika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ctr" eaLnBrk="1" hangingPunct="1"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STEI - ITB</a:t>
            </a:r>
          </a:p>
        </p:txBody>
      </p:sp>
      <p:pic>
        <p:nvPicPr>
          <p:cNvPr id="1026" name="Picture 2" descr="Discovery Projects 4: Relations and Functions">
            <a:extLst>
              <a:ext uri="{FF2B5EF4-FFF2-40B4-BE49-F238E27FC236}">
                <a16:creationId xmlns:a16="http://schemas.microsoft.com/office/drawing/2014/main" id="{A2206CA3-969A-A946-B31B-9975970E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09" y="2768940"/>
            <a:ext cx="3955382" cy="147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12BD72C6-321C-44B9-9CAB-6C0A2082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6687744-776F-4831-9E08-FCF26F34130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7538C952-FD91-4218-AC91-0368093F9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96613"/>
              </p:ext>
            </p:extLst>
          </p:nvPr>
        </p:nvGraphicFramePr>
        <p:xfrm>
          <a:off x="1719470" y="897834"/>
          <a:ext cx="9163878" cy="517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509366" imgH="3103323" progId="Word.Document.8">
                  <p:embed/>
                </p:oleObj>
              </mc:Choice>
              <mc:Fallback>
                <p:oleObj name="Document" r:id="rId7" imgW="5509366" imgH="3103323" progId="Word.Document.8">
                  <p:embed/>
                  <p:pic>
                    <p:nvPicPr>
                      <p:cNvPr id="13316" name="Object 2">
                        <a:extLst>
                          <a:ext uri="{FF2B5EF4-FFF2-40B4-BE49-F238E27FC236}">
                            <a16:creationId xmlns:a16="http://schemas.microsoft.com/office/drawing/2014/main" id="{7538C952-FD91-4218-AC91-0368093F9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470" y="897834"/>
                        <a:ext cx="9163878" cy="5176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AC00F6C-AB67-4003-AF70-E7EFB484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6A402BF-BC90-4B5E-9832-2343F7F3D1A3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4340" name="Object 2">
            <a:extLst>
              <a:ext uri="{FF2B5EF4-FFF2-40B4-BE49-F238E27FC236}">
                <a16:creationId xmlns:a16="http://schemas.microsoft.com/office/drawing/2014/main" id="{2B9640E4-54F6-491E-B4BC-97F0D4D30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23918"/>
              </p:ext>
            </p:extLst>
          </p:nvPr>
        </p:nvGraphicFramePr>
        <p:xfrm>
          <a:off x="1369177" y="3829857"/>
          <a:ext cx="79613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6400" imgH="1417320" progId="Word.Document.8">
                  <p:embed/>
                </p:oleObj>
              </mc:Choice>
              <mc:Fallback>
                <p:oleObj name="Document" r:id="rId7" imgW="5486400" imgH="1417320" progId="Word.Document.8">
                  <p:embed/>
                  <p:pic>
                    <p:nvPicPr>
                      <p:cNvPr id="14340" name="Object 2">
                        <a:extLst>
                          <a:ext uri="{FF2B5EF4-FFF2-40B4-BE49-F238E27FC236}">
                            <a16:creationId xmlns:a16="http://schemas.microsoft.com/office/drawing/2014/main" id="{2B9640E4-54F6-491E-B4BC-97F0D4D30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177" y="3829857"/>
                        <a:ext cx="796131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2C7CD77-73C9-40F5-BB4E-5CB5D0ED36BE}"/>
              </a:ext>
            </a:extLst>
          </p:cNvPr>
          <p:cNvSpPr/>
          <p:nvPr/>
        </p:nvSpPr>
        <p:spPr>
          <a:xfrm>
            <a:off x="1027345" y="722090"/>
            <a:ext cx="103264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en-US" sz="4400" b="1" dirty="0" err="1">
                <a:solidFill>
                  <a:srgbClr val="08080C"/>
                </a:solidFill>
                <a:ea typeface="Times New Roman" panose="02020603050405020304" pitchFamily="18" charset="0"/>
              </a:rPr>
              <a:t>Relasi</a:t>
            </a:r>
            <a:r>
              <a:rPr lang="en-US" sz="4400" b="1" dirty="0">
                <a:solidFill>
                  <a:srgbClr val="08080C"/>
                </a:solidFill>
                <a:ea typeface="Times New Roman" panose="02020603050405020304" pitchFamily="18" charset="0"/>
              </a:rPr>
              <a:t> pada </a:t>
            </a:r>
            <a:r>
              <a:rPr lang="en-US" sz="4400" b="1" dirty="0" err="1">
                <a:solidFill>
                  <a:srgbClr val="08080C"/>
                </a:solidFill>
                <a:ea typeface="Times New Roman" panose="02020603050405020304" pitchFamily="18" charset="0"/>
              </a:rPr>
              <a:t>Sebuah</a:t>
            </a:r>
            <a:r>
              <a:rPr lang="en-US" sz="4400" b="1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8080C"/>
                </a:solidFill>
                <a:ea typeface="Times New Roman" panose="02020603050405020304" pitchFamily="18" charset="0"/>
              </a:rPr>
              <a:t>Himpunan</a:t>
            </a:r>
            <a:endParaRPr lang="en-US" sz="4400" b="1" dirty="0">
              <a:solidFill>
                <a:srgbClr val="08080C"/>
              </a:solidFill>
              <a:ea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  <a:defRPr/>
            </a:pPr>
            <a:endParaRPr lang="en-US" dirty="0">
              <a:solidFill>
                <a:srgbClr val="08080C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2400" dirty="0">
              <a:solidFill>
                <a:srgbClr val="08080C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sebuah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khusus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bulat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riil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dsb</a:t>
            </a:r>
            <a:endParaRPr lang="en-US" sz="2400" dirty="0">
              <a:solidFill>
                <a:srgbClr val="08080C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bagian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solidFill>
                  <a:srgbClr val="08080C"/>
                </a:solidFill>
                <a:ea typeface="Times New Roman" panose="02020603050405020304" pitchFamily="18" charset="0"/>
              </a:rPr>
              <a:t>Notasi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: </a:t>
            </a:r>
            <a:r>
              <a:rPr lang="en-US" sz="2400" i="1" dirty="0">
                <a:solidFill>
                  <a:srgbClr val="08080C"/>
                </a:solidFill>
                <a:ea typeface="Times New Roman" panose="02020603050405020304" pitchFamily="18" charset="0"/>
              </a:rPr>
              <a:t>R 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US" sz="2400" i="1" dirty="0">
                <a:solidFill>
                  <a:srgbClr val="08080C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  </a:t>
            </a:r>
            <a:r>
              <a:rPr lang="en-US" sz="2400" i="1" dirty="0">
                <a:solidFill>
                  <a:srgbClr val="08080C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rgbClr val="08080C"/>
                </a:solidFill>
                <a:ea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E636-4E9F-6FBD-D310-E80708A2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919"/>
            <a:ext cx="10515600" cy="5433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6.  </a:t>
            </a:r>
            <a:r>
              <a:rPr lang="en-US" sz="2400" dirty="0" err="1"/>
              <a:t>Tinjau</a:t>
            </a:r>
            <a:r>
              <a:rPr lang="en-US" sz="2400" dirty="0"/>
              <a:t> R dan S masing-masing </a:t>
            </a:r>
            <a:r>
              <a:rPr lang="en-US" sz="2400" dirty="0" err="1"/>
              <a:t>relasi</a:t>
            </a:r>
            <a:r>
              <a:rPr lang="en-US" sz="2400" dirty="0"/>
              <a:t> pada </a:t>
            </a:r>
            <a:r>
              <a:rPr lang="en-US" sz="2400" dirty="0" err="1"/>
              <a:t>himpunan</a:t>
            </a:r>
            <a:r>
              <a:rPr lang="en-US" sz="2400" dirty="0"/>
              <a:t> A = {1, 2, 3, 4} yang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R = {(a, b) | b = 5 - a</a:t>
            </a:r>
            <a:r>
              <a:rPr lang="en-US" sz="2400" dirty="0">
                <a:sym typeface="Symbol" panose="05050102010706020507" pitchFamily="18" charset="2"/>
              </a:rPr>
              <a:t> }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S = {(a, b) | a &lt; b}</a:t>
            </a:r>
          </a:p>
          <a:p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Anggota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relasi</a:t>
            </a:r>
            <a:r>
              <a:rPr lang="en-US" sz="2400" dirty="0">
                <a:sym typeface="Symbol" panose="05050102010706020507" pitchFamily="18" charset="2"/>
              </a:rPr>
              <a:t> R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a = 1  b = 5  - 1 = 4	 (a, b) = (1, 4)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a = 2  b = 5  - 2 = 3	 (a, b) = (2, 3)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a = 3  b = 5  - 3 = 2	 (a, b) = (3, 2)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a = 4  b = 5 - 4 = 1	 (a, b) = (4, 1)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Jadi, R = {(1,4), (2,3), (3,2), (4, 1)}</a:t>
            </a: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err="1">
                <a:sym typeface="Symbol" panose="05050102010706020507" pitchFamily="18" charset="2"/>
              </a:rPr>
              <a:t>Anggota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relasi</a:t>
            </a:r>
            <a:r>
              <a:rPr lang="en-US" sz="2400" dirty="0">
                <a:sym typeface="Symbol" panose="05050102010706020507" pitchFamily="18" charset="2"/>
              </a:rPr>
              <a:t> S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S = { (1,2), (1,3), (1,4), (2,3), (2,4), (3,4)}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EE913-6D8E-62C2-7AFB-2D482769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5F85-AF16-4D9F-B53A-2187B17D9D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46D8-29D9-2C9B-F788-006730F6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927931"/>
            <a:ext cx="10909515" cy="5278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7. </a:t>
            </a:r>
            <a:r>
              <a:rPr lang="en-US" sz="2400" dirty="0"/>
              <a:t>Tiga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R, S, dan T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pada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	</a:t>
            </a:r>
            <a:r>
              <a:rPr lang="es-ES" sz="2400" dirty="0"/>
              <a:t>R :  x &gt; y </a:t>
            </a:r>
          </a:p>
          <a:p>
            <a:pPr marL="0" indent="0">
              <a:buNone/>
            </a:pPr>
            <a:r>
              <a:rPr lang="es-ES" sz="2400" dirty="0"/>
              <a:t>	S :  x + y = 5, </a:t>
            </a:r>
          </a:p>
          <a:p>
            <a:pPr marL="0" indent="0">
              <a:buNone/>
            </a:pPr>
            <a:r>
              <a:rPr lang="es-ES" sz="2400" dirty="0"/>
              <a:t>	T :  3x + y = 10 </a:t>
            </a:r>
          </a:p>
          <a:p>
            <a:pPr marL="0" indent="0">
              <a:buNone/>
            </a:pPr>
            <a:r>
              <a:rPr lang="es-ES" sz="2400" dirty="0" err="1"/>
              <a:t>Tuliskan</a:t>
            </a:r>
            <a:r>
              <a:rPr lang="es-ES" sz="2400" dirty="0"/>
              <a:t> </a:t>
            </a:r>
            <a:r>
              <a:rPr lang="es-ES" sz="2400" dirty="0" err="1"/>
              <a:t>anggota</a:t>
            </a:r>
            <a:r>
              <a:rPr lang="es-ES" sz="2400" dirty="0"/>
              <a:t> </a:t>
            </a:r>
            <a:r>
              <a:rPr lang="es-ES" sz="2400" dirty="0" err="1"/>
              <a:t>relasi</a:t>
            </a:r>
            <a:r>
              <a:rPr lang="es-ES" sz="2400" dirty="0"/>
              <a:t> R, S, dan T!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 err="1"/>
              <a:t>Jawaban</a:t>
            </a:r>
            <a:r>
              <a:rPr lang="es-ES" sz="2400" b="1" dirty="0"/>
              <a:t>:</a:t>
            </a:r>
          </a:p>
          <a:p>
            <a:r>
              <a:rPr lang="en-US" sz="2400" dirty="0"/>
              <a:t>Ada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R,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, </a:t>
            </a:r>
            <a:r>
              <a:rPr lang="en-US" sz="2400" dirty="0" err="1"/>
              <a:t>contoh</a:t>
            </a:r>
            <a:r>
              <a:rPr lang="en-US" sz="2400" dirty="0"/>
              <a:t>: R = {(2, 1), (3, 1), (3, 2), (4, 1), (4, 2), (4, 3), …}</a:t>
            </a:r>
          </a:p>
          <a:p>
            <a:r>
              <a:rPr lang="en-US" sz="2400" dirty="0"/>
              <a:t>S = { (1, 4), (2, 3), (4, 1), (3, 2) }</a:t>
            </a:r>
          </a:p>
          <a:p>
            <a:r>
              <a:rPr lang="en-US" sz="2400" dirty="0"/>
              <a:t>T = { (1, 7), (2, 4), (3, 1) }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CA6C5-4CFD-1447-71D4-3EDFBC0C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5F85-AF16-4D9F-B53A-2187B17D9D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4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36FC45FF-CD5A-44BC-A0B6-A8539E43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089FE58-4682-4348-92C2-4B9DEF71982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54CF7D-8CF9-02C7-803B-1432DD20DD8C}"/>
              </a:ext>
            </a:extLst>
          </p:cNvPr>
          <p:cNvSpPr txBox="1"/>
          <p:nvPr/>
        </p:nvSpPr>
        <p:spPr>
          <a:xfrm>
            <a:off x="1202631" y="5337313"/>
            <a:ext cx="5671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: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 (domain)</a:t>
            </a:r>
          </a:p>
          <a:p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: 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(</a:t>
            </a:r>
            <a:r>
              <a:rPr lang="en-US" sz="2400" dirty="0" err="1"/>
              <a:t>kodomain</a:t>
            </a:r>
            <a:r>
              <a:rPr lang="en-US" sz="2400" dirty="0"/>
              <a:t>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10D8982-4383-4048-48F1-19F85222F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09101"/>
              </p:ext>
            </p:extLst>
          </p:nvPr>
        </p:nvGraphicFramePr>
        <p:xfrm>
          <a:off x="970721" y="872398"/>
          <a:ext cx="9933582" cy="4449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5703" imgH="2462342" progId="Word.Document.8">
                  <p:embed/>
                </p:oleObj>
              </mc:Choice>
              <mc:Fallback>
                <p:oleObj name="Document" r:id="rId7" imgW="5485703" imgH="2462342" progId="Word.Document.8">
                  <p:embed/>
                  <p:pic>
                    <p:nvPicPr>
                      <p:cNvPr id="15364" name="Object 2">
                        <a:extLst>
                          <a:ext uri="{FF2B5EF4-FFF2-40B4-BE49-F238E27FC236}">
                            <a16:creationId xmlns:a16="http://schemas.microsoft.com/office/drawing/2014/main" id="{025384E1-2E55-4D77-8897-1CB933092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21" y="872398"/>
                        <a:ext cx="9933582" cy="4449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B43B509-FC52-4D57-847B-35508C37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CFF7929-DAD2-4C14-A12E-2D90EFE1BCE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7A8DA3FD-C471-4F55-9627-714E0458E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19537"/>
              </p:ext>
            </p:extLst>
          </p:nvPr>
        </p:nvGraphicFramePr>
        <p:xfrm>
          <a:off x="1676400" y="350837"/>
          <a:ext cx="8839200" cy="637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641923" imgH="4072529" progId="Word.Document.8">
                  <p:embed/>
                </p:oleObj>
              </mc:Choice>
              <mc:Fallback>
                <p:oleObj name="Document" r:id="rId7" imgW="5641923" imgH="4072529" progId="Word.Document.8">
                  <p:embed/>
                  <p:pic>
                    <p:nvPicPr>
                      <p:cNvPr id="16388" name="Object 2">
                        <a:extLst>
                          <a:ext uri="{FF2B5EF4-FFF2-40B4-BE49-F238E27FC236}">
                            <a16:creationId xmlns:a16="http://schemas.microsoft.com/office/drawing/2014/main" id="{7A8DA3FD-C471-4F55-9627-714E0458E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837"/>
                        <a:ext cx="8839200" cy="637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5B6EF884-BC47-447B-9D22-22E64150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11EFC3B-F5C0-4CC8-98E8-1C97D01A2E6C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7412" name="Object 2">
            <a:extLst>
              <a:ext uri="{FF2B5EF4-FFF2-40B4-BE49-F238E27FC236}">
                <a16:creationId xmlns:a16="http://schemas.microsoft.com/office/drawing/2014/main" id="{7F8BE50B-8D1A-4476-B24D-515DC76F8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26332"/>
              </p:ext>
            </p:extLst>
          </p:nvPr>
        </p:nvGraphicFramePr>
        <p:xfrm>
          <a:off x="2153478" y="468897"/>
          <a:ext cx="8024191" cy="592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6400" imgH="4047744" progId="Word.Document.8">
                  <p:embed/>
                </p:oleObj>
              </mc:Choice>
              <mc:Fallback>
                <p:oleObj name="Document" r:id="rId7" imgW="5486400" imgH="4047744" progId="Word.Document.8">
                  <p:embed/>
                  <p:pic>
                    <p:nvPicPr>
                      <p:cNvPr id="17412" name="Object 2">
                        <a:extLst>
                          <a:ext uri="{FF2B5EF4-FFF2-40B4-BE49-F238E27FC236}">
                            <a16:creationId xmlns:a16="http://schemas.microsoft.com/office/drawing/2014/main" id="{7F8BE50B-8D1A-4476-B24D-515DC76F8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478" y="468897"/>
                        <a:ext cx="8024191" cy="5920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FA105-9A97-6D4C-D75E-5541E7D7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440"/>
            <a:ext cx="10515600" cy="6044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8</a:t>
            </a:r>
            <a:r>
              <a:rPr lang="en-US" sz="2400" dirty="0"/>
              <a:t>. </a:t>
            </a:r>
            <a:r>
              <a:rPr lang="en-US" sz="2400" dirty="0" err="1"/>
              <a:t>Relasi</a:t>
            </a:r>
            <a:r>
              <a:rPr lang="en-US" sz="2400" dirty="0"/>
              <a:t> R pada </a:t>
            </a:r>
            <a:r>
              <a:rPr lang="en-US" sz="2400" dirty="0" err="1"/>
              <a:t>Contoh</a:t>
            </a:r>
            <a:r>
              <a:rPr lang="en-US" sz="2400" dirty="0"/>
              <a:t> 3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a</a:t>
            </a:r>
            <a:r>
              <a:rPr lang="en-US" sz="2400" baseline="-25000" dirty="0"/>
              <a:t>1</a:t>
            </a:r>
            <a:r>
              <a:rPr lang="en-US" sz="2400" dirty="0"/>
              <a:t> = Amir, a</a:t>
            </a:r>
            <a:r>
              <a:rPr lang="en-US" sz="2400" baseline="-25000" dirty="0"/>
              <a:t>2</a:t>
            </a:r>
            <a:r>
              <a:rPr lang="en-US" sz="2400" dirty="0"/>
              <a:t> = Budi, a</a:t>
            </a:r>
            <a:r>
              <a:rPr lang="en-US" sz="2400" baseline="-25000" dirty="0"/>
              <a:t>3</a:t>
            </a:r>
            <a:r>
              <a:rPr lang="en-US" sz="2400" dirty="0"/>
              <a:t> = Cecep, dan </a:t>
            </a:r>
          </a:p>
          <a:p>
            <a:pPr marL="0" indent="0">
              <a:buNone/>
            </a:pPr>
            <a:r>
              <a:rPr lang="en-US" sz="2400" dirty="0"/>
              <a:t>                                  b</a:t>
            </a:r>
            <a:r>
              <a:rPr lang="en-US" sz="2400" baseline="-25000" dirty="0"/>
              <a:t>1</a:t>
            </a:r>
            <a:r>
              <a:rPr lang="en-US" sz="2400" dirty="0"/>
              <a:t> = Math, b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dirty="0" err="1"/>
              <a:t>Fisika</a:t>
            </a:r>
            <a:r>
              <a:rPr lang="en-US" sz="2400" dirty="0"/>
              <a:t>, b</a:t>
            </a:r>
            <a:r>
              <a:rPr lang="en-US" sz="2400" baseline="-25000" dirty="0"/>
              <a:t>3</a:t>
            </a:r>
            <a:r>
              <a:rPr lang="en-US" sz="2400" dirty="0"/>
              <a:t> = </a:t>
            </a:r>
            <a:r>
              <a:rPr lang="en-US" sz="2400" dirty="0" err="1"/>
              <a:t>Biologi</a:t>
            </a:r>
            <a:r>
              <a:rPr lang="en-US" sz="2400" dirty="0"/>
              <a:t>, dan b</a:t>
            </a:r>
            <a:r>
              <a:rPr lang="en-US" sz="2400" baseline="-25000" dirty="0"/>
              <a:t>4 </a:t>
            </a:r>
            <a:r>
              <a:rPr lang="en-US" sz="2400" dirty="0"/>
              <a:t>= </a:t>
            </a:r>
            <a:r>
              <a:rPr lang="en-US" sz="2400" dirty="0" err="1"/>
              <a:t>Inggris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Relasi</a:t>
            </a:r>
            <a:r>
              <a:rPr lang="en-US" sz="2400" dirty="0"/>
              <a:t> R pada </a:t>
            </a:r>
            <a:r>
              <a:rPr lang="en-US" sz="2400" dirty="0" err="1"/>
              <a:t>Contoh</a:t>
            </a:r>
            <a:r>
              <a:rPr lang="en-US" sz="2400" dirty="0"/>
              <a:t> 4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  a1 = 2, a2 = 3, a3 = 4, dan </a:t>
            </a:r>
          </a:p>
          <a:p>
            <a:pPr marL="0" indent="0">
              <a:buNone/>
            </a:pPr>
            <a:r>
              <a:rPr lang="en-US" sz="2400" dirty="0"/>
              <a:t>                          	           b1 = 2, b2 = 4, b3 = 8, b4 = 9, b5 = 15.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D15B6-0BCE-5DC8-9BF4-75BCF650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5F85-AF16-4D9F-B53A-2187B17D9DB7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3E8CCF-3606-2F3F-1137-E29F43B7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CC7F93A-BE9E-D8A8-963C-4978ADB05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0550" y="1029237"/>
          <a:ext cx="159702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81100" imgH="914400" progId="Equation.3">
                  <p:embed/>
                </p:oleObj>
              </mc:Choice>
              <mc:Fallback>
                <p:oleObj r:id="rId2" imgW="1181100" imgH="9144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CC7F93A-BE9E-D8A8-963C-4978ADB05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1029237"/>
                        <a:ext cx="1597025" cy="1236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DA304B4-E9CA-FA59-BAE3-210D9C0E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5F9B5CD-713B-9768-E6CA-598CD42C9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0550" y="4320179"/>
          <a:ext cx="1807889" cy="11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73200" imgH="914400" progId="Equation.3">
                  <p:embed/>
                </p:oleObj>
              </mc:Choice>
              <mc:Fallback>
                <p:oleObj r:id="rId4" imgW="1473200" imgH="9144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5F9B5CD-713B-9768-E6CA-598CD42C9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4320179"/>
                        <a:ext cx="1807889" cy="111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03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A1BCC-C39D-64AA-6893-5F7D2E94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919"/>
            <a:ext cx="10515600" cy="54330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Relasi</a:t>
            </a:r>
            <a:r>
              <a:rPr lang="en-US" sz="2800" dirty="0"/>
              <a:t> R pada </a:t>
            </a:r>
            <a:r>
              <a:rPr lang="en-US" sz="2800" dirty="0" err="1"/>
              <a:t>Contoh</a:t>
            </a:r>
            <a:r>
              <a:rPr lang="en-US" sz="2800" dirty="0"/>
              <a:t> 5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matriks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yang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   a1 = 2, a2 = 3, a3 = 4, a4 = 8, a5 = 9 dan </a:t>
            </a:r>
          </a:p>
          <a:p>
            <a:pPr marL="0" indent="0">
              <a:buNone/>
            </a:pPr>
            <a:r>
              <a:rPr lang="en-US" sz="2800" dirty="0"/>
              <a:t>                          	    b1 = 2, b2 = 3, b3 = 4, b4 = 8, b5 = 9.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1CBFA-4E70-1BBF-C598-B84ACB6F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5F85-AF16-4D9F-B53A-2187B17D9DB7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8F9F47-17E8-FE02-6CC9-DCD0AD75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150C564-A779-6028-DAE9-9D597F0788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6088" y="1350102"/>
          <a:ext cx="2174929" cy="226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39800" imgH="977900" progId="Equation.3">
                  <p:embed/>
                </p:oleObj>
              </mc:Choice>
              <mc:Fallback>
                <p:oleObj r:id="rId2" imgW="939800" imgH="9779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150C564-A779-6028-DAE9-9D597F0788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088" y="1350102"/>
                        <a:ext cx="2174929" cy="2262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86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9FAAFEC-96D4-4000-BA71-6E4A7FBE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4EBDD9B-2A6C-4A58-B8EA-B6AD69E862E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9460" name="Object 2">
            <a:extLst>
              <a:ext uri="{FF2B5EF4-FFF2-40B4-BE49-F238E27FC236}">
                <a16:creationId xmlns:a16="http://schemas.microsoft.com/office/drawing/2014/main" id="{766C421D-D0AD-4943-A2D0-3BDD5A54B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74524"/>
              </p:ext>
            </p:extLst>
          </p:nvPr>
        </p:nvGraphicFramePr>
        <p:xfrm>
          <a:off x="758825" y="573088"/>
          <a:ext cx="10617200" cy="59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7017669" imgH="3935852" progId="Word.Document.8">
                  <p:embed/>
                </p:oleObj>
              </mc:Choice>
              <mc:Fallback>
                <p:oleObj name="Document" r:id="rId7" imgW="7017669" imgH="3935852" progId="Word.Document.8">
                  <p:embed/>
                  <p:pic>
                    <p:nvPicPr>
                      <p:cNvPr id="19460" name="Object 2">
                        <a:extLst>
                          <a:ext uri="{FF2B5EF4-FFF2-40B4-BE49-F238E27FC236}">
                            <a16:creationId xmlns:a16="http://schemas.microsoft.com/office/drawing/2014/main" id="{766C421D-D0AD-4943-A2D0-3BDD5A54B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573088"/>
                        <a:ext cx="10617200" cy="593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2C27-B7A2-4CCA-ADFA-AE285B57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Pengantar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4FF9-CBD8-486F-ADA6-7D9B3B7C3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3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dirty="0" err="1"/>
              <a:t>kolom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(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bujursangkar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A44D19-C15A-4FE0-9A87-57AC2F651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539" y="39259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9FD2B3-CC48-4109-8EA6-CA8ABA812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47310"/>
              </p:ext>
            </p:extLst>
          </p:nvPr>
        </p:nvGraphicFramePr>
        <p:xfrm>
          <a:off x="3667539" y="3747051"/>
          <a:ext cx="3193757" cy="192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19300" imgH="1219200" progId="Equation.3">
                  <p:embed/>
                </p:oleObj>
              </mc:Choice>
              <mc:Fallback>
                <p:oleObj r:id="rId2" imgW="2019300" imgH="1219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539" y="3747051"/>
                        <a:ext cx="3193757" cy="1928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9735-EA5D-74A5-FD38-11C8DB63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D979C2F-7CF1-4E52-9E67-B20A20A4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A3D072D-AF21-47A7-845F-855FE7B7E18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0484" name="Object 2">
            <a:extLst>
              <a:ext uri="{FF2B5EF4-FFF2-40B4-BE49-F238E27FC236}">
                <a16:creationId xmlns:a16="http://schemas.microsoft.com/office/drawing/2014/main" id="{652FF401-34B9-43E7-A42E-4BB172972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61811"/>
              </p:ext>
            </p:extLst>
          </p:nvPr>
        </p:nvGraphicFramePr>
        <p:xfrm>
          <a:off x="1909211" y="1033670"/>
          <a:ext cx="8897272" cy="454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5703" imgH="2809984" progId="Word.Document.8">
                  <p:embed/>
                </p:oleObj>
              </mc:Choice>
              <mc:Fallback>
                <p:oleObj name="Document" r:id="rId7" imgW="5485703" imgH="2809984" progId="Word.Document.8">
                  <p:embed/>
                  <p:pic>
                    <p:nvPicPr>
                      <p:cNvPr id="20484" name="Object 2">
                        <a:extLst>
                          <a:ext uri="{FF2B5EF4-FFF2-40B4-BE49-F238E27FC236}">
                            <a16:creationId xmlns:a16="http://schemas.microsoft.com/office/drawing/2014/main" id="{652FF401-34B9-43E7-A42E-4BB172972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211" y="1033670"/>
                        <a:ext cx="8897272" cy="4542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2496-E015-966B-B038-830EE79B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2404"/>
            <a:ext cx="10515600" cy="53931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Contoh-contoh digraph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pada </a:t>
            </a:r>
            <a:r>
              <a:rPr lang="en-US" dirty="0" err="1"/>
              <a:t>himpunan</a:t>
            </a:r>
            <a:r>
              <a:rPr lang="en-US" dirty="0"/>
              <a:t> {1, 2, 3, 4):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FB12C-B187-5C91-8946-A740C20A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86D42-908A-59B3-C495-61615E610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0682"/>
            <a:ext cx="7484521" cy="586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5CC05-FF97-9F19-A72D-143186C9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58" y="5013017"/>
            <a:ext cx="7723892" cy="568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DD8D34-EE9C-5521-775D-D97DC015A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032" y="1728152"/>
            <a:ext cx="2224768" cy="2111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C9F193-0B6D-8461-B626-9B0EF289E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199" y="4327222"/>
            <a:ext cx="2405743" cy="215013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1BB793E-56CD-D27B-FDE3-4D098DD47D6E}"/>
              </a:ext>
            </a:extLst>
          </p:cNvPr>
          <p:cNvSpPr/>
          <p:nvPr/>
        </p:nvSpPr>
        <p:spPr>
          <a:xfrm>
            <a:off x="8158937" y="2580655"/>
            <a:ext cx="806311" cy="4063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B9A963F-1932-3F43-5919-F66B61E29993}"/>
              </a:ext>
            </a:extLst>
          </p:cNvPr>
          <p:cNvSpPr/>
          <p:nvPr/>
        </p:nvSpPr>
        <p:spPr>
          <a:xfrm>
            <a:off x="8525038" y="5111825"/>
            <a:ext cx="806311" cy="4063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1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C9ED-7FB8-387B-B3CA-DBB4A5CE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302"/>
            <a:ext cx="10515600" cy="534569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/>
              <a:t>5. </a:t>
            </a:r>
            <a:r>
              <a:rPr lang="en-US" sz="2400" b="1" i="1" dirty="0" err="1"/>
              <a:t>Representasi</a:t>
            </a:r>
            <a:r>
              <a:rPr lang="en-US" sz="2400" b="1" i="1" dirty="0"/>
              <a:t> </a:t>
            </a:r>
            <a:r>
              <a:rPr lang="en-US" sz="2400" b="1" i="1" dirty="0" err="1"/>
              <a:t>relasi</a:t>
            </a:r>
            <a:r>
              <a:rPr lang="en-US" sz="2400" b="1" i="1" dirty="0"/>
              <a:t> </a:t>
            </a:r>
            <a:r>
              <a:rPr lang="en-US" sz="2400" b="1" i="1" dirty="0" err="1"/>
              <a:t>dengan</a:t>
            </a:r>
            <a:r>
              <a:rPr lang="en-US" sz="2400" b="1" i="1" dirty="0"/>
              <a:t> diagram </a:t>
            </a:r>
            <a:r>
              <a:rPr lang="en-US" sz="2400" b="1" i="1" dirty="0" err="1"/>
              <a:t>kartesian</a:t>
            </a:r>
            <a:r>
              <a:rPr lang="en-US" sz="2400" b="1" i="1" dirty="0"/>
              <a:t> </a:t>
            </a:r>
          </a:p>
          <a:p>
            <a:r>
              <a:rPr lang="en-US" sz="2400" dirty="0" err="1"/>
              <a:t>Sumbu</a:t>
            </a:r>
            <a:r>
              <a:rPr lang="en-US" sz="2400" dirty="0"/>
              <a:t> x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 (domain), </a:t>
            </a:r>
          </a:p>
          <a:p>
            <a:r>
              <a:rPr lang="en-US" sz="2400" dirty="0" err="1"/>
              <a:t>Sumbu</a:t>
            </a:r>
            <a:r>
              <a:rPr lang="en-US" sz="2400" dirty="0"/>
              <a:t> y </a:t>
            </a:r>
            <a:r>
              <a:rPr lang="en-US" sz="2400" dirty="0" err="1"/>
              <a:t>menyatalkan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(</a:t>
            </a:r>
            <a:r>
              <a:rPr lang="en-US" sz="2400" dirty="0" err="1"/>
              <a:t>kodomain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noktah</a:t>
            </a:r>
            <a:r>
              <a:rPr lang="en-US" sz="2400" dirty="0"/>
              <a:t> (</a:t>
            </a:r>
            <a:r>
              <a:rPr lang="en-US" sz="2400" dirty="0" err="1"/>
              <a:t>titik</a:t>
            </a:r>
            <a:r>
              <a:rPr lang="en-US" sz="2400" dirty="0"/>
              <a:t>) di </a:t>
            </a:r>
            <a:r>
              <a:rPr lang="en-US" sz="2400" dirty="0" err="1"/>
              <a:t>dalam</a:t>
            </a:r>
            <a:r>
              <a:rPr lang="en-US" sz="2400" dirty="0"/>
              <a:t> diagram </a:t>
            </a:r>
            <a:r>
              <a:rPr lang="en-US" sz="2400" dirty="0" err="1"/>
              <a:t>kartesian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5365-A8F0-28D4-CBCA-99ABDDD838F7}"/>
              </a:ext>
            </a:extLst>
          </p:cNvPr>
          <p:cNvSpPr txBox="1"/>
          <p:nvPr/>
        </p:nvSpPr>
        <p:spPr>
          <a:xfrm>
            <a:off x="1010678" y="2227813"/>
            <a:ext cx="11113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Dari </a:t>
            </a:r>
            <a:r>
              <a:rPr lang="en-US" sz="2400" dirty="0" err="1"/>
              <a:t>contoh</a:t>
            </a:r>
            <a:r>
              <a:rPr lang="en-US" sz="2400" dirty="0"/>
              <a:t> 3, </a:t>
            </a:r>
            <a:r>
              <a:rPr lang="en-US" sz="2400" i="1" dirty="0"/>
              <a:t>A</a:t>
            </a:r>
            <a:r>
              <a:rPr lang="en-US" sz="2400" dirty="0"/>
              <a:t> = {Amir, Budi, Cecep} dan  </a:t>
            </a:r>
            <a:r>
              <a:rPr lang="en-US" sz="2400" i="1" dirty="0"/>
              <a:t>B</a:t>
            </a:r>
            <a:r>
              <a:rPr lang="en-US" sz="2400" dirty="0"/>
              <a:t> = {Math, </a:t>
            </a:r>
            <a:r>
              <a:rPr lang="en-US" sz="2400" dirty="0" err="1"/>
              <a:t>Fisika</a:t>
            </a:r>
            <a:r>
              <a:rPr lang="en-US" sz="2400" dirty="0"/>
              <a:t>, </a:t>
            </a:r>
            <a:r>
              <a:rPr lang="en-US" sz="2400" dirty="0" err="1"/>
              <a:t>Biologi</a:t>
            </a:r>
            <a:r>
              <a:rPr lang="en-US" sz="2400" dirty="0"/>
              <a:t>, </a:t>
            </a:r>
            <a:r>
              <a:rPr lang="en-US" sz="2400" dirty="0" err="1"/>
              <a:t>Inggris</a:t>
            </a:r>
            <a:r>
              <a:rPr lang="en-US" sz="2400" dirty="0"/>
              <a:t>} </a:t>
            </a:r>
          </a:p>
          <a:p>
            <a:pPr marL="0" indent="0">
              <a:buNone/>
            </a:pPr>
            <a:r>
              <a:rPr lang="en-US" sz="2400" dirty="0"/>
              <a:t>dan  </a:t>
            </a:r>
            <a:r>
              <a:rPr lang="en-US" sz="2400" i="1" dirty="0"/>
              <a:t> R</a:t>
            </a:r>
            <a:r>
              <a:rPr lang="en-US" sz="2400" dirty="0"/>
              <a:t> = {(Amir, </a:t>
            </a:r>
            <a:r>
              <a:rPr lang="en-US" sz="2400" dirty="0" err="1"/>
              <a:t>Fisika</a:t>
            </a:r>
            <a:r>
              <a:rPr lang="en-US" sz="2400" dirty="0"/>
              <a:t>), (Amir, </a:t>
            </a:r>
            <a:r>
              <a:rPr lang="en-US" sz="2400" dirty="0" err="1"/>
              <a:t>Inggris</a:t>
            </a:r>
            <a:r>
              <a:rPr lang="en-US" sz="2400" dirty="0"/>
              <a:t>), (Budi, Math), (Budi, </a:t>
            </a:r>
            <a:r>
              <a:rPr lang="en-US" sz="2400" dirty="0" err="1"/>
              <a:t>Fisika</a:t>
            </a:r>
            <a:r>
              <a:rPr lang="en-US" sz="2400" dirty="0"/>
              <a:t>), (Cecep, </a:t>
            </a:r>
            <a:r>
              <a:rPr lang="en-US" sz="2400" dirty="0" err="1"/>
              <a:t>Inggris</a:t>
            </a:r>
            <a:r>
              <a:rPr lang="en-US" sz="2400" dirty="0"/>
              <a:t>) 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682F90-359F-5DED-4806-4277249AF383}"/>
              </a:ext>
            </a:extLst>
          </p:cNvPr>
          <p:cNvCxnSpPr>
            <a:cxnSpLocks/>
          </p:cNvCxnSpPr>
          <p:nvPr/>
        </p:nvCxnSpPr>
        <p:spPr>
          <a:xfrm>
            <a:off x="2930236" y="6289964"/>
            <a:ext cx="3165764" cy="332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441C85-71FA-7D75-E99A-9956B5313221}"/>
              </a:ext>
            </a:extLst>
          </p:cNvPr>
          <p:cNvCxnSpPr>
            <a:cxnSpLocks/>
          </p:cNvCxnSpPr>
          <p:nvPr/>
        </p:nvCxnSpPr>
        <p:spPr>
          <a:xfrm flipV="1">
            <a:off x="2930236" y="3138147"/>
            <a:ext cx="0" cy="31518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FE1CF2-B265-E4AD-3470-0F7D85D18143}"/>
              </a:ext>
            </a:extLst>
          </p:cNvPr>
          <p:cNvSpPr txBox="1"/>
          <p:nvPr/>
        </p:nvSpPr>
        <p:spPr>
          <a:xfrm>
            <a:off x="3251200" y="639269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Amir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CA602-FE63-917F-ADDE-98969BBD06A3}"/>
              </a:ext>
            </a:extLst>
          </p:cNvPr>
          <p:cNvSpPr txBox="1"/>
          <p:nvPr/>
        </p:nvSpPr>
        <p:spPr>
          <a:xfrm>
            <a:off x="4444885" y="6392698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Budi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C391E-8A98-FE7B-673F-E3A788ABCEBA}"/>
              </a:ext>
            </a:extLst>
          </p:cNvPr>
          <p:cNvSpPr txBox="1"/>
          <p:nvPr/>
        </p:nvSpPr>
        <p:spPr>
          <a:xfrm>
            <a:off x="5265985" y="6378066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Cecep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1A7FF-691F-9EAF-6A52-3EA2C95354A2}"/>
              </a:ext>
            </a:extLst>
          </p:cNvPr>
          <p:cNvSpPr txBox="1"/>
          <p:nvPr/>
        </p:nvSpPr>
        <p:spPr>
          <a:xfrm>
            <a:off x="3621529" y="6105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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6CB708-D352-D6BC-C6CE-EDEB85E22147}"/>
              </a:ext>
            </a:extLst>
          </p:cNvPr>
          <p:cNvSpPr txBox="1"/>
          <p:nvPr/>
        </p:nvSpPr>
        <p:spPr>
          <a:xfrm>
            <a:off x="2779393" y="53976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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0B5666-2418-24C7-F761-50DCDD48C543}"/>
              </a:ext>
            </a:extLst>
          </p:cNvPr>
          <p:cNvSpPr txBox="1"/>
          <p:nvPr/>
        </p:nvSpPr>
        <p:spPr>
          <a:xfrm>
            <a:off x="2779393" y="4755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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89623-D0CF-C1BD-7E83-67587BF5EBBA}"/>
              </a:ext>
            </a:extLst>
          </p:cNvPr>
          <p:cNvSpPr txBox="1"/>
          <p:nvPr/>
        </p:nvSpPr>
        <p:spPr>
          <a:xfrm>
            <a:off x="2779393" y="4039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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441AD-4D6C-C74D-0D6E-B458FDC6618A}"/>
              </a:ext>
            </a:extLst>
          </p:cNvPr>
          <p:cNvSpPr txBox="1"/>
          <p:nvPr/>
        </p:nvSpPr>
        <p:spPr>
          <a:xfrm>
            <a:off x="2779393" y="3339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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264100-1904-562D-8BBA-526407A517EE}"/>
              </a:ext>
            </a:extLst>
          </p:cNvPr>
          <p:cNvSpPr txBox="1"/>
          <p:nvPr/>
        </p:nvSpPr>
        <p:spPr>
          <a:xfrm>
            <a:off x="4535919" y="61278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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D67D16-B3A2-9550-0098-2774FC0CCB69}"/>
              </a:ext>
            </a:extLst>
          </p:cNvPr>
          <p:cNvSpPr txBox="1"/>
          <p:nvPr/>
        </p:nvSpPr>
        <p:spPr>
          <a:xfrm>
            <a:off x="5390693" y="61278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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F265F7-5BA3-34D7-ACF8-E32150174E36}"/>
              </a:ext>
            </a:extLst>
          </p:cNvPr>
          <p:cNvSpPr txBox="1"/>
          <p:nvPr/>
        </p:nvSpPr>
        <p:spPr>
          <a:xfrm>
            <a:off x="1999692" y="5397638"/>
            <a:ext cx="745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BDD0E3-E8B6-C7A8-6D8C-5C3295F9AF14}"/>
              </a:ext>
            </a:extLst>
          </p:cNvPr>
          <p:cNvSpPr txBox="1"/>
          <p:nvPr/>
        </p:nvSpPr>
        <p:spPr>
          <a:xfrm>
            <a:off x="1934952" y="4763750"/>
            <a:ext cx="82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Fisika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6FF355-CB1B-2363-2695-47340FC00536}"/>
              </a:ext>
            </a:extLst>
          </p:cNvPr>
          <p:cNvSpPr txBox="1"/>
          <p:nvPr/>
        </p:nvSpPr>
        <p:spPr>
          <a:xfrm>
            <a:off x="1903993" y="3997523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Biologi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E16D65-00A7-B015-9A33-A67486B42430}"/>
              </a:ext>
            </a:extLst>
          </p:cNvPr>
          <p:cNvSpPr txBox="1"/>
          <p:nvPr/>
        </p:nvSpPr>
        <p:spPr>
          <a:xfrm>
            <a:off x="1962694" y="3267512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Inggris</a:t>
            </a:r>
            <a:endParaRPr lang="en-US" sz="2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A21FC9-00C2-FE4E-09E0-2A2C58EF916F}"/>
              </a:ext>
            </a:extLst>
          </p:cNvPr>
          <p:cNvCxnSpPr>
            <a:cxnSpLocks/>
          </p:cNvCxnSpPr>
          <p:nvPr/>
        </p:nvCxnSpPr>
        <p:spPr>
          <a:xfrm flipV="1">
            <a:off x="2930236" y="5571140"/>
            <a:ext cx="2617205" cy="1116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B192B7-5ADB-F5AF-68A9-29C0343B1ABD}"/>
              </a:ext>
            </a:extLst>
          </p:cNvPr>
          <p:cNvCxnSpPr>
            <a:cxnSpLocks/>
          </p:cNvCxnSpPr>
          <p:nvPr/>
        </p:nvCxnSpPr>
        <p:spPr>
          <a:xfrm flipV="1">
            <a:off x="3768057" y="3524102"/>
            <a:ext cx="0" cy="272144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6378B7D-5601-1417-10C1-C27ED723BFD1}"/>
              </a:ext>
            </a:extLst>
          </p:cNvPr>
          <p:cNvCxnSpPr>
            <a:cxnSpLocks/>
          </p:cNvCxnSpPr>
          <p:nvPr/>
        </p:nvCxnSpPr>
        <p:spPr>
          <a:xfrm>
            <a:off x="2925921" y="4939763"/>
            <a:ext cx="261561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652549-3FDE-6D4D-8271-FA421C5105C0}"/>
              </a:ext>
            </a:extLst>
          </p:cNvPr>
          <p:cNvCxnSpPr>
            <a:cxnSpLocks/>
          </p:cNvCxnSpPr>
          <p:nvPr/>
        </p:nvCxnSpPr>
        <p:spPr>
          <a:xfrm>
            <a:off x="2941881" y="4224422"/>
            <a:ext cx="26055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B590593-574C-20AC-C41F-A3EBAC8FDDE0}"/>
              </a:ext>
            </a:extLst>
          </p:cNvPr>
          <p:cNvCxnSpPr>
            <a:cxnSpLocks/>
          </p:cNvCxnSpPr>
          <p:nvPr/>
        </p:nvCxnSpPr>
        <p:spPr>
          <a:xfrm flipV="1">
            <a:off x="4686762" y="3513400"/>
            <a:ext cx="34015" cy="277656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0B0DE7-127A-42E3-7BDF-B91F2E703219}"/>
              </a:ext>
            </a:extLst>
          </p:cNvPr>
          <p:cNvCxnSpPr>
            <a:cxnSpLocks/>
          </p:cNvCxnSpPr>
          <p:nvPr/>
        </p:nvCxnSpPr>
        <p:spPr>
          <a:xfrm flipH="1" flipV="1">
            <a:off x="5524582" y="3513400"/>
            <a:ext cx="22859" cy="27990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937AFD-0867-9DA3-C215-6EE39AF9EFD4}"/>
              </a:ext>
            </a:extLst>
          </p:cNvPr>
          <p:cNvCxnSpPr>
            <a:cxnSpLocks/>
          </p:cNvCxnSpPr>
          <p:nvPr/>
        </p:nvCxnSpPr>
        <p:spPr>
          <a:xfrm>
            <a:off x="2941881" y="3524102"/>
            <a:ext cx="26055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996F04D-435B-5D75-CEEA-30743F6C963A}"/>
              </a:ext>
            </a:extLst>
          </p:cNvPr>
          <p:cNvSpPr txBox="1"/>
          <p:nvPr/>
        </p:nvSpPr>
        <p:spPr>
          <a:xfrm>
            <a:off x="3617214" y="4659781"/>
            <a:ext cx="3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F4AD3F-D58D-1833-9A1F-1F1779479AD7}"/>
              </a:ext>
            </a:extLst>
          </p:cNvPr>
          <p:cNvSpPr txBox="1"/>
          <p:nvPr/>
        </p:nvSpPr>
        <p:spPr>
          <a:xfrm>
            <a:off x="3608586" y="3271044"/>
            <a:ext cx="35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AEEB0E-CC79-3E9E-A5DD-4085E667467A}"/>
              </a:ext>
            </a:extLst>
          </p:cNvPr>
          <p:cNvSpPr txBox="1"/>
          <p:nvPr/>
        </p:nvSpPr>
        <p:spPr>
          <a:xfrm>
            <a:off x="4509992" y="5288719"/>
            <a:ext cx="38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B2C553-4D63-B3B2-41FB-0F4E4CEC289D}"/>
              </a:ext>
            </a:extLst>
          </p:cNvPr>
          <p:cNvSpPr txBox="1"/>
          <p:nvPr/>
        </p:nvSpPr>
        <p:spPr>
          <a:xfrm>
            <a:off x="4540768" y="468528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5D2E20-8328-AC77-122B-9F1721989DAE}"/>
              </a:ext>
            </a:extLst>
          </p:cNvPr>
          <p:cNvSpPr txBox="1"/>
          <p:nvPr/>
        </p:nvSpPr>
        <p:spPr>
          <a:xfrm>
            <a:off x="5375802" y="3262492"/>
            <a:ext cx="32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C7F90-4C0B-7FB9-BD70-B783E41E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5F85-AF16-4D9F-B53A-2187B17D9D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5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8C78389C-0DC7-4D8F-9BB5-2ED4B1FF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C8C96B3-CAFF-4220-AC71-42F96ADE7F6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1508" name="Object 2">
            <a:extLst>
              <a:ext uri="{FF2B5EF4-FFF2-40B4-BE49-F238E27FC236}">
                <a16:creationId xmlns:a16="http://schemas.microsoft.com/office/drawing/2014/main" id="{67D7F94F-FCF0-4CD1-8F83-C443664AB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50875"/>
              </p:ext>
            </p:extLst>
          </p:nvPr>
        </p:nvGraphicFramePr>
        <p:xfrm>
          <a:off x="758745" y="592931"/>
          <a:ext cx="9996487" cy="567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5703" imgH="3125169" progId="Word.Document.8">
                  <p:embed/>
                </p:oleObj>
              </mc:Choice>
              <mc:Fallback>
                <p:oleObj name="Document" r:id="rId7" imgW="5485703" imgH="3125169" progId="Word.Document.8">
                  <p:embed/>
                  <p:pic>
                    <p:nvPicPr>
                      <p:cNvPr id="21508" name="Object 2">
                        <a:extLst>
                          <a:ext uri="{FF2B5EF4-FFF2-40B4-BE49-F238E27FC236}">
                            <a16:creationId xmlns:a16="http://schemas.microsoft.com/office/drawing/2014/main" id="{67D7F94F-FCF0-4CD1-8F83-C443664ABB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745" y="592931"/>
                        <a:ext cx="9996487" cy="567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3851F9-FD6E-95A0-5961-7D50EF3D1649}"/>
              </a:ext>
            </a:extLst>
          </p:cNvPr>
          <p:cNvCxnSpPr>
            <a:cxnSpLocks/>
          </p:cNvCxnSpPr>
          <p:nvPr/>
        </p:nvCxnSpPr>
        <p:spPr>
          <a:xfrm>
            <a:off x="5950857" y="1741715"/>
            <a:ext cx="381725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5F3545C-9E96-4C9C-A350-39374D3E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6F4582C-DDA9-4789-9DF6-5CED7EB591F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5B6ED0E8-053A-4348-98C4-3A1A8D7BD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870197"/>
              </p:ext>
            </p:extLst>
          </p:nvPr>
        </p:nvGraphicFramePr>
        <p:xfrm>
          <a:off x="1171575" y="288925"/>
          <a:ext cx="10025063" cy="624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7731458" imgH="4832725" progId="Word.Document.8">
                  <p:embed/>
                </p:oleObj>
              </mc:Choice>
              <mc:Fallback>
                <p:oleObj name="Document" r:id="rId7" imgW="7731458" imgH="4832725" progId="Word.Document.8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5B6ED0E8-053A-4348-98C4-3A1A8D7BD3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88925"/>
                        <a:ext cx="10025063" cy="624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A27C4AB1-2367-47A3-8F32-CB3DB38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22A9A64-E43F-4DB4-9B95-87726AF5F2E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3556" name="Object 2">
            <a:extLst>
              <a:ext uri="{FF2B5EF4-FFF2-40B4-BE49-F238E27FC236}">
                <a16:creationId xmlns:a16="http://schemas.microsoft.com/office/drawing/2014/main" id="{AC38D062-86F0-44D7-8E08-E403DEEAB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856605"/>
              </p:ext>
            </p:extLst>
          </p:nvPr>
        </p:nvGraphicFramePr>
        <p:xfrm>
          <a:off x="1337159" y="534467"/>
          <a:ext cx="8645041" cy="5353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6400" imgH="3396996" progId="Word.Document.8">
                  <p:embed/>
                </p:oleObj>
              </mc:Choice>
              <mc:Fallback>
                <p:oleObj name="Document" r:id="rId7" imgW="5486400" imgH="3396996" progId="Word.Document.8">
                  <p:embed/>
                  <p:pic>
                    <p:nvPicPr>
                      <p:cNvPr id="23556" name="Object 2">
                        <a:extLst>
                          <a:ext uri="{FF2B5EF4-FFF2-40B4-BE49-F238E27FC236}">
                            <a16:creationId xmlns:a16="http://schemas.microsoft.com/office/drawing/2014/main" id="{AC38D062-86F0-44D7-8E08-E403DEEAB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159" y="534467"/>
                        <a:ext cx="8645041" cy="5353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8068C2A-C491-8937-1326-D65B243432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2200" y="4387543"/>
            <a:ext cx="2133471" cy="19688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E0044933-B8F1-4EE4-A896-56D26FCE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A375D0E-6059-40F2-8F57-2FAA2951AAB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4580" name="Object 5">
            <a:extLst>
              <a:ext uri="{FF2B5EF4-FFF2-40B4-BE49-F238E27FC236}">
                <a16:creationId xmlns:a16="http://schemas.microsoft.com/office/drawing/2014/main" id="{A6E9C8FC-D285-4A6E-B684-10C05CC1D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28356"/>
              </p:ext>
            </p:extLst>
          </p:nvPr>
        </p:nvGraphicFramePr>
        <p:xfrm>
          <a:off x="1024751" y="1480930"/>
          <a:ext cx="10142497" cy="167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6400" imgH="906780" progId="Word.Document.8">
                  <p:embed/>
                </p:oleObj>
              </mc:Choice>
              <mc:Fallback>
                <p:oleObj name="Document" r:id="rId7" imgW="5486400" imgH="906780" progId="Word.Document.8">
                  <p:embed/>
                  <p:pic>
                    <p:nvPicPr>
                      <p:cNvPr id="24580" name="Object 5">
                        <a:extLst>
                          <a:ext uri="{FF2B5EF4-FFF2-40B4-BE49-F238E27FC236}">
                            <a16:creationId xmlns:a16="http://schemas.microsoft.com/office/drawing/2014/main" id="{A6E9C8FC-D285-4A6E-B684-10C05CC1D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751" y="1480930"/>
                        <a:ext cx="10142497" cy="1675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00F07C25-94CF-452A-987E-B54145AA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ED87DA-215A-48FE-A007-5B876A3E6DB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5604" name="Object 2">
            <a:extLst>
              <a:ext uri="{FF2B5EF4-FFF2-40B4-BE49-F238E27FC236}">
                <a16:creationId xmlns:a16="http://schemas.microsoft.com/office/drawing/2014/main" id="{C9F7E1E5-EED2-4D87-87D0-CBBB0F916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64520"/>
              </p:ext>
            </p:extLst>
          </p:nvPr>
        </p:nvGraphicFramePr>
        <p:xfrm>
          <a:off x="1932403" y="214312"/>
          <a:ext cx="788987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786578" imgH="5464178" progId="Word.Document.8">
                  <p:embed/>
                </p:oleObj>
              </mc:Choice>
              <mc:Fallback>
                <p:oleObj name="Document" r:id="rId7" imgW="6786578" imgH="5464178" progId="Word.Document.8">
                  <p:embed/>
                  <p:pic>
                    <p:nvPicPr>
                      <p:cNvPr id="25604" name="Object 2">
                        <a:extLst>
                          <a:ext uri="{FF2B5EF4-FFF2-40B4-BE49-F238E27FC236}">
                            <a16:creationId xmlns:a16="http://schemas.microsoft.com/office/drawing/2014/main" id="{C9F7E1E5-EED2-4D87-87D0-CBBB0F916F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403" y="214312"/>
                        <a:ext cx="7889875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7E795ABC-02F0-4C15-9B1D-1DD30622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2B842DB-4D53-4DCC-9830-3514EFD92B7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6628" name="Object 2">
            <a:extLst>
              <a:ext uri="{FF2B5EF4-FFF2-40B4-BE49-F238E27FC236}">
                <a16:creationId xmlns:a16="http://schemas.microsoft.com/office/drawing/2014/main" id="{A97608CC-E6AC-4996-B7B3-F05B26C7F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0579"/>
              </p:ext>
            </p:extLst>
          </p:nvPr>
        </p:nvGraphicFramePr>
        <p:xfrm>
          <a:off x="1788838" y="618573"/>
          <a:ext cx="8296275" cy="543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763948" imgH="3787996" progId="Word.Document.8">
                  <p:embed/>
                </p:oleObj>
              </mc:Choice>
              <mc:Fallback>
                <p:oleObj name="Document" r:id="rId7" imgW="5763948" imgH="3787996" progId="Word.Document.8">
                  <p:embed/>
                  <p:pic>
                    <p:nvPicPr>
                      <p:cNvPr id="26628" name="Object 2">
                        <a:extLst>
                          <a:ext uri="{FF2B5EF4-FFF2-40B4-BE49-F238E27FC236}">
                            <a16:creationId xmlns:a16="http://schemas.microsoft.com/office/drawing/2014/main" id="{A97608CC-E6AC-4996-B7B3-F05B26C7F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838" y="618573"/>
                        <a:ext cx="8296275" cy="543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E06271E-CC1A-41B9-B463-F53B235B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3DD866F-3E1C-4616-A0B6-E1E407E48F0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7652" name="Object 2">
            <a:extLst>
              <a:ext uri="{FF2B5EF4-FFF2-40B4-BE49-F238E27FC236}">
                <a16:creationId xmlns:a16="http://schemas.microsoft.com/office/drawing/2014/main" id="{E4A0FF7E-16CC-4E6C-8C20-7F2097334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73578"/>
              </p:ext>
            </p:extLst>
          </p:nvPr>
        </p:nvGraphicFramePr>
        <p:xfrm>
          <a:off x="1110370" y="1086758"/>
          <a:ext cx="9002459" cy="234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509366" imgH="1433052" progId="Word.Document.8">
                  <p:embed/>
                </p:oleObj>
              </mc:Choice>
              <mc:Fallback>
                <p:oleObj name="Document" r:id="rId7" imgW="5509366" imgH="1433052" progId="Word.Document.8">
                  <p:embed/>
                  <p:pic>
                    <p:nvPicPr>
                      <p:cNvPr id="27652" name="Object 2">
                        <a:extLst>
                          <a:ext uri="{FF2B5EF4-FFF2-40B4-BE49-F238E27FC236}">
                            <a16:creationId xmlns:a16="http://schemas.microsoft.com/office/drawing/2014/main" id="{E4A0FF7E-16CC-4E6C-8C20-7F2097334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370" y="1086758"/>
                        <a:ext cx="9002459" cy="2342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3AE02D8-9C66-3D10-2864-BFFDC9C656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6016" y="3573462"/>
            <a:ext cx="3449184" cy="29397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A118-3560-4CB2-853A-7326A3AF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6" y="771024"/>
            <a:ext cx="10790583" cy="5157460"/>
          </a:xfrm>
        </p:spPr>
        <p:txBody>
          <a:bodyPr>
            <a:normAutofit/>
          </a:bodyPr>
          <a:lstStyle/>
          <a:p>
            <a:pPr lvl="0"/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notasi</a:t>
            </a:r>
            <a:r>
              <a:rPr lang="en-US" sz="2600" dirty="0"/>
              <a:t> </a:t>
            </a:r>
            <a:r>
              <a:rPr lang="en-US" sz="2600" dirty="0" err="1"/>
              <a:t>ringkas</a:t>
            </a:r>
            <a:r>
              <a:rPr lang="en-US" sz="2600" dirty="0"/>
              <a:t>, </a:t>
            </a:r>
            <a:r>
              <a:rPr lang="en-US" sz="2600" dirty="0" err="1"/>
              <a:t>kita</a:t>
            </a:r>
            <a:r>
              <a:rPr lang="en-US" sz="2600" dirty="0"/>
              <a:t> </a:t>
            </a:r>
            <a:r>
              <a:rPr lang="en-US" sz="2600" dirty="0" err="1"/>
              <a:t>lazim</a:t>
            </a:r>
            <a:r>
              <a:rPr lang="en-US" sz="2600" dirty="0"/>
              <a:t> </a:t>
            </a:r>
            <a:r>
              <a:rPr lang="en-US" sz="2600" dirty="0" err="1"/>
              <a:t>menuliskan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notasi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= [</a:t>
            </a:r>
            <a:r>
              <a:rPr lang="en-US" sz="2600" i="1" dirty="0" err="1"/>
              <a:t>a</a:t>
            </a:r>
            <a:r>
              <a:rPr lang="en-US" sz="2600" i="1" baseline="-25000" dirty="0" err="1"/>
              <a:t>ij</a:t>
            </a:r>
            <a:r>
              <a:rPr lang="en-US" sz="2600" dirty="0"/>
              <a:t>].</a:t>
            </a:r>
          </a:p>
          <a:p>
            <a:r>
              <a:rPr lang="en-US" sz="2600" dirty="0"/>
              <a:t> </a:t>
            </a:r>
            <a:r>
              <a:rPr lang="en-US" sz="2600" b="1" dirty="0"/>
              <a:t> </a:t>
            </a:r>
            <a:r>
              <a:rPr lang="en-US" sz="2600" b="1" dirty="0" err="1"/>
              <a:t>Contoh</a:t>
            </a:r>
            <a:r>
              <a:rPr lang="en-US" sz="2600" b="1" dirty="0"/>
              <a:t> 1.</a:t>
            </a:r>
            <a:r>
              <a:rPr lang="en-US" sz="2600" dirty="0"/>
              <a:t> Di </a:t>
            </a:r>
            <a:r>
              <a:rPr lang="en-US" sz="2600" dirty="0" err="1"/>
              <a:t>bawah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yang </a:t>
            </a:r>
            <a:r>
              <a:rPr lang="en-US" sz="2600" dirty="0" err="1"/>
              <a:t>berukuran</a:t>
            </a:r>
            <a:r>
              <a:rPr lang="en-US" sz="2600" dirty="0"/>
              <a:t> 3 </a:t>
            </a:r>
            <a:r>
              <a:rPr lang="en-US" sz="2600" dirty="0">
                <a:sym typeface="Symbol" panose="05050102010706020507" pitchFamily="18" charset="2"/>
              </a:rPr>
              <a:t></a:t>
            </a:r>
            <a:r>
              <a:rPr lang="en-US" sz="2600" dirty="0"/>
              <a:t> 4: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lvl="0"/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simetri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dirty="0"/>
              <a:t> = </a:t>
            </a:r>
            <a:r>
              <a:rPr lang="en-US" i="1" dirty="0" err="1"/>
              <a:t>a</a:t>
            </a:r>
            <a:r>
              <a:rPr lang="en-US" i="1" baseline="-25000" dirty="0" err="1"/>
              <a:t>ji</a:t>
            </a:r>
            <a:r>
              <a:rPr lang="en-US" i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dan </a:t>
            </a:r>
            <a:r>
              <a:rPr lang="en-US" i="1" dirty="0"/>
              <a:t>j</a:t>
            </a:r>
            <a:r>
              <a:rPr lang="en-US" dirty="0"/>
              <a:t>. </a:t>
            </a:r>
          </a:p>
          <a:p>
            <a:r>
              <a:rPr lang="en-US" dirty="0"/>
              <a:t>  </a:t>
            </a:r>
            <a:r>
              <a:rPr lang="en-US" b="1" dirty="0" err="1"/>
              <a:t>Contoh</a:t>
            </a:r>
            <a:r>
              <a:rPr lang="en-US" b="1" dirty="0"/>
              <a:t> 2.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simetri</a:t>
            </a:r>
            <a:r>
              <a:rPr lang="en-US" dirty="0"/>
              <a:t>.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44C0B0-54C8-4042-ADD2-6A5C19277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313" y="36277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2D5629-7AFF-4B08-9A66-68CA87FB5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121629"/>
              </p:ext>
            </p:extLst>
          </p:nvPr>
        </p:nvGraphicFramePr>
        <p:xfrm>
          <a:off x="3630613" y="1870075"/>
          <a:ext cx="2465387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4000" imgH="914400" progId="Equation.3">
                  <p:embed/>
                </p:oleObj>
              </mc:Choice>
              <mc:Fallback>
                <p:oleObj r:id="rId2" imgW="152400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1870075"/>
                        <a:ext cx="2465387" cy="147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9A990886-6677-45A6-BBE3-FAF9138B6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730" y="48931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9E69E2-6FC1-444F-B4FE-91E4B7B5D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616213"/>
              </p:ext>
            </p:extLst>
          </p:nvPr>
        </p:nvGraphicFramePr>
        <p:xfrm>
          <a:off x="4194313" y="4891962"/>
          <a:ext cx="1845658" cy="145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11300" imgH="1193800" progId="Equation.3">
                  <p:embed/>
                </p:oleObj>
              </mc:Choice>
              <mc:Fallback>
                <p:oleObj r:id="rId4" imgW="1511300" imgH="119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313" y="4891962"/>
                        <a:ext cx="1845658" cy="1457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8AC7CAB-CCEA-7DFD-1CE9-6B51A884D091}"/>
              </a:ext>
            </a:extLst>
          </p:cNvPr>
          <p:cNvCxnSpPr>
            <a:cxnSpLocks/>
          </p:cNvCxnSpPr>
          <p:nvPr/>
        </p:nvCxnSpPr>
        <p:spPr>
          <a:xfrm>
            <a:off x="4265937" y="4891962"/>
            <a:ext cx="1626863" cy="1457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3169CA-1D8F-EE50-90F6-FA5EE763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31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4D96-8F8E-4A2F-F1B5-57B840DD3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417"/>
            <a:ext cx="10515600" cy="5774007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err="1"/>
              <a:t>Setangkup</a:t>
            </a:r>
            <a:r>
              <a:rPr lang="en-US" b="1" dirty="0"/>
              <a:t>  (</a:t>
            </a:r>
            <a:r>
              <a:rPr lang="en-US" b="1" i="1" dirty="0"/>
              <a:t>symmetric</a:t>
            </a:r>
            <a:r>
              <a:rPr lang="en-US" b="1" dirty="0"/>
              <a:t>) dan </a:t>
            </a:r>
            <a:r>
              <a:rPr lang="en-US" b="1" dirty="0" err="1"/>
              <a:t>tolak</a:t>
            </a:r>
            <a:r>
              <a:rPr lang="en-US" b="1" dirty="0"/>
              <a:t> </a:t>
            </a:r>
            <a:r>
              <a:rPr lang="en-US" b="1" dirty="0" err="1"/>
              <a:t>setangkup</a:t>
            </a:r>
            <a:r>
              <a:rPr lang="en-US" b="1" dirty="0"/>
              <a:t> (</a:t>
            </a:r>
            <a:r>
              <a:rPr lang="en-US" b="1" i="1" dirty="0"/>
              <a:t>antisymmetric</a:t>
            </a:r>
            <a:r>
              <a:rPr lang="en-US" b="1" dirty="0"/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setangkup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setangkup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tetapi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dan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tolak-setangkup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tolak-setangkup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berbeda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CD34E-90CE-AA27-2075-FEE0B296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5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C794D3C-4DE9-4C6A-9E20-EEBE182D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D30CC84-0238-47FA-B8B0-444619B41EE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33796" name="Object 2">
            <a:extLst>
              <a:ext uri="{FF2B5EF4-FFF2-40B4-BE49-F238E27FC236}">
                <a16:creationId xmlns:a16="http://schemas.microsoft.com/office/drawing/2014/main" id="{5A15A6D8-EDD0-4F30-A72A-60AE36243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2742"/>
              </p:ext>
            </p:extLst>
          </p:nvPr>
        </p:nvGraphicFramePr>
        <p:xfrm>
          <a:off x="-166669" y="269422"/>
          <a:ext cx="9223584" cy="499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509366" imgH="2924507" progId="Word.Document.8">
                  <p:embed/>
                </p:oleObj>
              </mc:Choice>
              <mc:Fallback>
                <p:oleObj name="Document" r:id="rId7" imgW="5509366" imgH="2924507" progId="Word.Document.8">
                  <p:embed/>
                  <p:pic>
                    <p:nvPicPr>
                      <p:cNvPr id="33796" name="Object 2">
                        <a:extLst>
                          <a:ext uri="{FF2B5EF4-FFF2-40B4-BE49-F238E27FC236}">
                            <a16:creationId xmlns:a16="http://schemas.microsoft.com/office/drawing/2014/main" id="{5A15A6D8-EDD0-4F30-A72A-60AE36243D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6669" y="269422"/>
                        <a:ext cx="9223584" cy="4995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82079-A785-91EE-6847-2FB577C201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4607" y="3785280"/>
            <a:ext cx="2897393" cy="24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30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1EB8791C-3362-45E0-B49B-FD1FA279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E7F4FDD-7EA9-4ABD-A8CB-E55B00731DBF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34820" name="Object 1024">
            <a:extLst>
              <a:ext uri="{FF2B5EF4-FFF2-40B4-BE49-F238E27FC236}">
                <a16:creationId xmlns:a16="http://schemas.microsoft.com/office/drawing/2014/main" id="{6ADE13A8-8835-42F9-8EB8-52042924F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26575"/>
              </p:ext>
            </p:extLst>
          </p:nvPr>
        </p:nvGraphicFramePr>
        <p:xfrm>
          <a:off x="1102425" y="527595"/>
          <a:ext cx="8879775" cy="539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6400" imgH="3329940" progId="Word.Document.8">
                  <p:embed/>
                </p:oleObj>
              </mc:Choice>
              <mc:Fallback>
                <p:oleObj name="Document" r:id="rId7" imgW="5486400" imgH="3329940" progId="Word.Document.8">
                  <p:embed/>
                  <p:pic>
                    <p:nvPicPr>
                      <p:cNvPr id="34820" name="Object 1024">
                        <a:extLst>
                          <a:ext uri="{FF2B5EF4-FFF2-40B4-BE49-F238E27FC236}">
                            <a16:creationId xmlns:a16="http://schemas.microsoft.com/office/drawing/2014/main" id="{6ADE13A8-8835-42F9-8EB8-52042924F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425" y="527595"/>
                        <a:ext cx="8879775" cy="5390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17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AA6E2-56B1-0CF6-D38D-0036411A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AFBE7-4057-C2DF-DCB4-24D6EEAE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51" y="1491829"/>
            <a:ext cx="8511349" cy="38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7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AAB2-FCF6-4240-8E95-1FEF8262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11" y="550834"/>
            <a:ext cx="10887726" cy="566398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400" b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Contoh</a:t>
            </a:r>
            <a:r>
              <a:rPr lang="en-US" sz="2400" b="1" dirty="0">
                <a:solidFill>
                  <a:srgbClr val="08080C"/>
                </a:solidFill>
                <a:cs typeface="Times New Roman" panose="02020603050405020304" pitchFamily="18" charset="0"/>
              </a:rPr>
              <a:t> 16.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{1, 2, 3, 4}, dan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bawah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didefinisikan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himpunan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{(1, 1), (1, 2), (2, 1), (2, 2), (2, 4), (4, 2), (4, 4) }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bersifat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jika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 juga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Di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sini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(1, 2) dan (2, 1)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begitu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juga (2, 4) dan (4,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{(1, 1), (2, 3), (2, 4), (4, 2) }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(2, 3)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(3, 2)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	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{(1, 1), (2, 2), (3, 3) }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1 = 1 dan (1, 1)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2 = 2 dan (2,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dan 3 = 3 dan (3, 3)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Perhatikan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bahwa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juga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{(1, 1), (1, 2), (2, 2), (2, 3) }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(1, 1)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1 = 1,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begitu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juga (2,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2 = 2 dan.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Perhatikan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bahwa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(1, 2)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(2, 1)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R,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begitu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juga (2, 3)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(3, 2)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R,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  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B675795C-F500-4DDB-9BA6-054A218AF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8D1FFA-57B1-428F-BC92-D7755F3A7CF5}" type="slidenum">
              <a:rPr lang="en-GB" altLang="en-US" sz="1400"/>
              <a:pPr/>
              <a:t>34</a:t>
            </a:fld>
            <a:endParaRPr lang="en-GB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C5D-EA32-4370-B7C8-B72FE340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635" y="1019037"/>
            <a:ext cx="10151165" cy="53373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 startAt="5"/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{(1, 1), (2, 4), (3, 3), (4, 2) }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(2, 4) dan (4, 2)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anggota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pada (a) dan (b) di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juga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lphaLcParenR" startAt="5"/>
              <a:defRPr/>
            </a:pP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 startAt="5"/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{(1, 1), (2, 2), (2, 3), (3, 2), (4, 2), (4, 4)}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(4, 2)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(2, 4)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(2, 3)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(3,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3.	</a:t>
            </a:r>
          </a:p>
          <a:p>
            <a:pPr marL="457200" indent="-457200">
              <a:buFont typeface="+mj-lt"/>
              <a:buAutoNum type="alphaLcParenR" startAt="5"/>
              <a:defRPr/>
            </a:pP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 startAt="5"/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{(1, 2), (2, 3), (1, 3) }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mengapa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?)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R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mengapa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?).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8080C"/>
                </a:solidFill>
              </a:rPr>
              <a:t>					             </a:t>
            </a:r>
            <a:endParaRPr lang="en-US" dirty="0"/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92573D87-18F5-4635-948E-B23DC3A4D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CFB6B9-DBC5-4012-9FF4-F3CC62418740}" type="slidenum">
              <a:rPr lang="en-GB" altLang="en-US" sz="1400"/>
              <a:pPr/>
              <a:t>35</a:t>
            </a:fld>
            <a:endParaRPr lang="en-GB" altLang="en-US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3AB3EBAA-26EF-474A-BE7A-D75E3FE1B7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5486" y="612322"/>
            <a:ext cx="10061713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b="1" dirty="0">
                <a:solidFill>
                  <a:srgbClr val="08080C"/>
                </a:solidFill>
                <a:cs typeface="Times New Roman" panose="02020603050405020304" pitchFamily="18" charset="0"/>
              </a:rPr>
              <a:t> 17.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” pada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positif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kecuali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2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4,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2. Karena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(2, 4)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(4, 2)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R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pasti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4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4. Karena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(4, 4)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4 = 4.  				</a:t>
            </a:r>
          </a:p>
        </p:txBody>
      </p:sp>
      <p:sp>
        <p:nvSpPr>
          <p:cNvPr id="31748" name="Slide Number Placeholder 4">
            <a:extLst>
              <a:ext uri="{FF2B5EF4-FFF2-40B4-BE49-F238E27FC236}">
                <a16:creationId xmlns:a16="http://schemas.microsoft.com/office/drawing/2014/main" id="{D682D34A-686D-4775-BB95-FFC17417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F69C2B-4E7F-4BDF-A013-C5FC34FF446E}" type="slidenum">
              <a:rPr lang="en-GB" altLang="en-US" sz="1400"/>
              <a:pPr/>
              <a:t>36</a:t>
            </a:fld>
            <a:endParaRPr lang="en-GB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0FB3FA-CB7A-17A8-B93A-9D96C65A0015}"/>
              </a:ext>
            </a:extLst>
          </p:cNvPr>
          <p:cNvSpPr txBox="1"/>
          <p:nvPr/>
        </p:nvSpPr>
        <p:spPr>
          <a:xfrm>
            <a:off x="871843" y="4230588"/>
            <a:ext cx="10448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Perhatikan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bahwa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relasi</a:t>
            </a:r>
            <a:r>
              <a:rPr lang="en-US" sz="2400" dirty="0">
                <a:solidFill>
                  <a:srgbClr val="FF0000"/>
                </a:solidFill>
              </a:rPr>
              <a:t> yang “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setangkup</a:t>
            </a:r>
            <a:r>
              <a:rPr lang="en-US" sz="2400" dirty="0">
                <a:solidFill>
                  <a:srgbClr val="FF0000"/>
                </a:solidFill>
              </a:rPr>
              <a:t>”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selalu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berarti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sama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 “</a:t>
            </a:r>
            <a:r>
              <a:rPr lang="en-US" sz="2400" dirty="0" err="1">
                <a:solidFill>
                  <a:srgbClr val="FF0000"/>
                </a:solidFill>
              </a:rPr>
              <a:t>tolak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setangkup</a:t>
            </a:r>
            <a:r>
              <a:rPr lang="en-US" sz="2400" dirty="0">
                <a:solidFill>
                  <a:srgbClr val="FF0000"/>
                </a:solidFill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Contoh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= {(1, 1), (2, 2), (2, 3), (3, 2), (4, 2), (4, 4)}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dan juga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(4, 2)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(2, 4)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(2, 3)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dan (3, 2)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3.	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4F9B-A7D0-46EC-B1CC-26C4D3B8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422" y="659295"/>
            <a:ext cx="9988378" cy="538369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400" b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Contoh</a:t>
            </a:r>
            <a:r>
              <a:rPr lang="en-US" sz="2400" b="1" dirty="0">
                <a:solidFill>
                  <a:srgbClr val="08080C"/>
                </a:solidFill>
                <a:cs typeface="Times New Roman" panose="02020603050405020304" pitchFamily="18" charset="0"/>
              </a:rPr>
              <a:t> 18.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Tiga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bawah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menyatakan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himpunan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bulat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positif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sz="2400" i="1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     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	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6,	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: 3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10</a:t>
            </a:r>
          </a:p>
          <a:p>
            <a:pPr marL="0" indent="0">
              <a:buNone/>
              <a:defRPr/>
            </a:pPr>
            <a:endParaRPr lang="en-US" sz="2400" i="1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5. </a:t>
            </a:r>
          </a:p>
          <a:p>
            <a:pPr>
              <a:buFontTx/>
              <a:buChar char="-"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(4, 2) dan (2, 4)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anggota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(3, 1)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anggota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(1, 3)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anggota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 </a:t>
            </a:r>
          </a:p>
          <a:p>
            <a:pPr>
              <a:buFontTx/>
              <a:buChar char="-"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(4, 2)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(2, 4)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4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keduanya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tolak-setangkup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coba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tunjukkan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!).	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77E994BF-284D-450B-9D02-6D676D1B5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8A821C-0225-42BA-B2A9-249F360EA3B6}" type="slidenum">
              <a:rPr lang="en-GB" altLang="en-US" sz="1400"/>
              <a:pPr/>
              <a:t>37</a:t>
            </a:fld>
            <a:endParaRPr lang="en-GB" altLang="en-US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FB5AB-FD4C-78C0-E90A-657A3A21D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19: </a:t>
            </a:r>
            <a:r>
              <a:rPr lang="en-US" sz="2400" u="none" strike="noStrike" dirty="0" err="1">
                <a:effectLst/>
                <a:ea typeface="Arial" panose="020B0604020202020204" pitchFamily="34" charset="0"/>
              </a:rPr>
              <a:t>Tentukanlah</a:t>
            </a:r>
            <a:r>
              <a:rPr lang="en-US" sz="2400" u="none" strike="noStrike" dirty="0">
                <a:effectLst/>
                <a:ea typeface="Arial" panose="020B0604020202020204" pitchFamily="34" charset="0"/>
              </a:rPr>
              <a:t> </a:t>
            </a:r>
            <a:r>
              <a:rPr lang="en-US" sz="2400" u="none" strike="noStrike" dirty="0" err="1">
                <a:effectLst/>
                <a:ea typeface="Arial" panose="020B0604020202020204" pitchFamily="34" charset="0"/>
              </a:rPr>
              <a:t>apakah</a:t>
            </a:r>
            <a:r>
              <a:rPr lang="en-US" sz="2400" u="none" strike="noStrike" dirty="0">
                <a:effectLst/>
                <a:ea typeface="Arial" panose="020B0604020202020204" pitchFamily="34" charset="0"/>
              </a:rPr>
              <a:t> </a:t>
            </a:r>
            <a:r>
              <a:rPr lang="en-US" sz="2400" u="none" strike="noStrike" dirty="0" err="1">
                <a:effectLst/>
                <a:ea typeface="Arial" panose="020B0604020202020204" pitchFamily="34" charset="0"/>
              </a:rPr>
              <a:t>relasi</a:t>
            </a:r>
            <a:r>
              <a:rPr lang="en-US" sz="2400" u="none" strike="noStrike" dirty="0">
                <a:effectLst/>
                <a:ea typeface="Arial" panose="020B0604020202020204" pitchFamily="34" charset="0"/>
              </a:rPr>
              <a:t> R = {(</a:t>
            </a:r>
            <a:r>
              <a:rPr lang="en-US" sz="2400" u="none" strike="noStrike" dirty="0" err="1">
                <a:effectLst/>
                <a:ea typeface="Arial" panose="020B0604020202020204" pitchFamily="34" charset="0"/>
              </a:rPr>
              <a:t>x,y</a:t>
            </a:r>
            <a:r>
              <a:rPr lang="en-US" sz="2400" u="none" strike="noStrike" dirty="0">
                <a:effectLst/>
                <a:ea typeface="Arial" panose="020B0604020202020204" pitchFamily="34" charset="0"/>
              </a:rPr>
              <a:t>) | x</a:t>
            </a:r>
            <a:r>
              <a:rPr lang="en-US" sz="2400" u="none" strike="noStrike" baseline="30000" dirty="0">
                <a:effectLst/>
                <a:ea typeface="Arial" panose="020B0604020202020204" pitchFamily="34" charset="0"/>
              </a:rPr>
              <a:t>3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 = y,  x ∈ </a:t>
            </a:r>
            <a:r>
              <a:rPr lang="en-US" sz="2400" b="1" u="none" strike="noStrike" dirty="0">
                <a:effectLst/>
                <a:ea typeface="Arial Unicode MS"/>
                <a:cs typeface="Arial Unicode MS"/>
              </a:rPr>
              <a:t>Z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, y ∈ </a:t>
            </a:r>
            <a:r>
              <a:rPr lang="en-US" sz="2400" b="1" u="none" strike="noStrike" dirty="0">
                <a:effectLst/>
                <a:ea typeface="Arial Unicode MS"/>
                <a:cs typeface="Arial Unicode MS"/>
              </a:rPr>
              <a:t>Z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 } 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bersifat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 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refleksif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/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tidak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, 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menghantar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/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tidak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, 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setangkup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/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tidak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, 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atau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 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tolak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 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setangkup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/</a:t>
            </a: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tidak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a typeface="Arial Unicode MS"/>
              <a:cs typeface="Arial Unicode M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u="none" strike="noStrike" dirty="0" err="1">
                <a:effectLst/>
                <a:ea typeface="Arial Unicode MS"/>
                <a:cs typeface="Arial Unicode MS"/>
              </a:rPr>
              <a:t>Jawaban</a:t>
            </a:r>
            <a:r>
              <a:rPr lang="en-US" sz="2400" u="none" strike="noStrike" dirty="0">
                <a:effectLst/>
                <a:ea typeface="Arial Unicode MS"/>
                <a:cs typeface="Arial Unicode MS"/>
              </a:rPr>
              <a:t>: 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Arial" panose="020B0604020202020204" pitchFamily="34" charset="0"/>
              </a:rPr>
              <a:t>R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refleksif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karena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terdapat</a:t>
            </a:r>
            <a:r>
              <a:rPr lang="en-US" sz="2400" dirty="0">
                <a:effectLst/>
                <a:ea typeface="Arial" panose="020B0604020202020204" pitchFamily="34" charset="0"/>
              </a:rPr>
              <a:t> (2,2) </a:t>
            </a:r>
            <a:r>
              <a:rPr lang="en-US" sz="2400" dirty="0">
                <a:effectLst/>
                <a:ea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n-US" sz="2400" dirty="0">
                <a:effectLst/>
                <a:ea typeface="Arial" panose="020B0604020202020204" pitchFamily="34" charset="0"/>
              </a:rPr>
              <a:t>, (3,3) </a:t>
            </a:r>
            <a:r>
              <a:rPr lang="en-US" sz="2400" dirty="0">
                <a:effectLst/>
                <a:ea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n-US" sz="2400" dirty="0">
                <a:effectLst/>
                <a:ea typeface="Arial" panose="020B0604020202020204" pitchFamily="34" charset="0"/>
              </a:rPr>
              <a:t>, dan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seterusnya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Arial" panose="020B0604020202020204" pitchFamily="34" charset="0"/>
              </a:rPr>
              <a:t>R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menghantar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karena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jika</a:t>
            </a:r>
            <a:r>
              <a:rPr lang="en-US" sz="2400" dirty="0">
                <a:effectLst/>
                <a:ea typeface="Arial" panose="020B0604020202020204" pitchFamily="34" charset="0"/>
              </a:rPr>
              <a:t> x</a:t>
            </a:r>
            <a:r>
              <a:rPr lang="en-US" sz="2400" baseline="30000" dirty="0">
                <a:effectLst/>
                <a:ea typeface="Arial" panose="020B0604020202020204" pitchFamily="34" charset="0"/>
              </a:rPr>
              <a:t>3</a:t>
            </a:r>
            <a:r>
              <a:rPr lang="en-US" sz="2400" dirty="0">
                <a:effectLst/>
                <a:ea typeface="Arial" panose="020B0604020202020204" pitchFamily="34" charset="0"/>
              </a:rPr>
              <a:t> = y,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lalu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selanjutnya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terdapat</a:t>
            </a:r>
            <a:r>
              <a:rPr lang="en-US" sz="2400" dirty="0">
                <a:effectLst/>
                <a:ea typeface="Arial" panose="020B0604020202020204" pitchFamily="34" charset="0"/>
              </a:rPr>
              <a:t> y</a:t>
            </a:r>
            <a:r>
              <a:rPr lang="en-US" sz="2400" baseline="30000" dirty="0">
                <a:effectLst/>
                <a:ea typeface="Arial" panose="020B0604020202020204" pitchFamily="34" charset="0"/>
              </a:rPr>
              <a:t>3 </a:t>
            </a:r>
            <a:r>
              <a:rPr lang="en-US" sz="2400" dirty="0">
                <a:effectLst/>
                <a:ea typeface="Arial" panose="020B0604020202020204" pitchFamily="34" charset="0"/>
              </a:rPr>
              <a:t>= z,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maka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mungkin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ada</a:t>
            </a:r>
            <a:r>
              <a:rPr lang="en-US" sz="2400" dirty="0">
                <a:effectLst/>
                <a:ea typeface="Arial" panose="020B0604020202020204" pitchFamily="34" charset="0"/>
              </a:rPr>
              <a:t> x</a:t>
            </a:r>
            <a:r>
              <a:rPr lang="en-US" sz="2400" baseline="30000" dirty="0">
                <a:effectLst/>
                <a:ea typeface="Arial" panose="020B0604020202020204" pitchFamily="34" charset="0"/>
              </a:rPr>
              <a:t>3</a:t>
            </a:r>
            <a:r>
              <a:rPr lang="en-US" sz="2400" dirty="0">
                <a:effectLst/>
                <a:ea typeface="Arial" panose="020B0604020202020204" pitchFamily="34" charset="0"/>
              </a:rPr>
              <a:t> = z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Arial" panose="020B0604020202020204" pitchFamily="34" charset="0"/>
              </a:rPr>
              <a:t>R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setangkup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karena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misalnya</a:t>
            </a:r>
            <a:r>
              <a:rPr lang="en-US" sz="2400" dirty="0">
                <a:effectLst/>
                <a:ea typeface="Arial" panose="020B0604020202020204" pitchFamily="34" charset="0"/>
              </a:rPr>
              <a:t> (2,8) </a:t>
            </a:r>
            <a:r>
              <a:rPr lang="en-US" sz="2400" dirty="0">
                <a:effectLst/>
                <a:ea typeface="Arial" panose="020B0604020202020204" pitchFamily="34" charset="0"/>
                <a:sym typeface="Symbol" panose="05050102010706020507" pitchFamily="18" charset="2"/>
              </a:rPr>
              <a:t> R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namun</a:t>
            </a:r>
            <a:r>
              <a:rPr lang="en-US" sz="2400" dirty="0">
                <a:effectLst/>
                <a:ea typeface="Arial" panose="020B0604020202020204" pitchFamily="34" charset="0"/>
              </a:rPr>
              <a:t> (8,2) 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 R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Arial" panose="020B0604020202020204" pitchFamily="34" charset="0"/>
              </a:rPr>
              <a:t>R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tolak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setangkup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karena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jika</a:t>
            </a:r>
            <a:r>
              <a:rPr lang="en-US" sz="2400" dirty="0">
                <a:effectLst/>
                <a:ea typeface="Arial" panose="020B0604020202020204" pitchFamily="34" charset="0"/>
              </a:rPr>
              <a:t> x</a:t>
            </a:r>
            <a:r>
              <a:rPr lang="en-US" sz="2400" baseline="30000" dirty="0">
                <a:effectLst/>
                <a:ea typeface="Arial" panose="020B0604020202020204" pitchFamily="34" charset="0"/>
              </a:rPr>
              <a:t>3</a:t>
            </a:r>
            <a:r>
              <a:rPr lang="en-US" sz="2400" dirty="0">
                <a:effectLst/>
                <a:ea typeface="Arial" panose="020B0604020202020204" pitchFamily="34" charset="0"/>
              </a:rPr>
              <a:t> = y,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ada</a:t>
            </a:r>
            <a:r>
              <a:rPr lang="en-US" sz="2400" dirty="0">
                <a:effectLst/>
                <a:ea typeface="Arial" panose="020B0604020202020204" pitchFamily="34" charset="0"/>
              </a:rPr>
              <a:t> y</a:t>
            </a:r>
            <a:r>
              <a:rPr lang="en-US" sz="2400" baseline="30000" dirty="0">
                <a:effectLst/>
                <a:ea typeface="Arial" panose="020B0604020202020204" pitchFamily="34" charset="0"/>
              </a:rPr>
              <a:t>3</a:t>
            </a:r>
            <a:r>
              <a:rPr lang="en-US" sz="2400" dirty="0">
                <a:effectLst/>
                <a:ea typeface="Arial" panose="020B0604020202020204" pitchFamily="34" charset="0"/>
              </a:rPr>
              <a:t> = x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kecuali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untuk</a:t>
            </a:r>
            <a:r>
              <a:rPr lang="en-US" sz="2400" dirty="0">
                <a:effectLst/>
                <a:ea typeface="Arial" panose="020B0604020202020204" pitchFamily="34" charset="0"/>
              </a:rPr>
              <a:t> x 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EF12B-596D-59F0-9948-7E784BC9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3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6CAF-AD7F-4809-5B35-54C06A7B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085"/>
            <a:ext cx="10515600" cy="5581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20: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Berikut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adalah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graf</a:t>
            </a:r>
            <a:r>
              <a:rPr lang="en-US" sz="2400" dirty="0">
                <a:effectLst/>
                <a:ea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merepresentasikan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sebuah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relasi</a:t>
            </a:r>
            <a:r>
              <a:rPr lang="en-US" sz="2400" dirty="0">
                <a:effectLst/>
                <a:ea typeface="Arial" panose="020B0604020202020204" pitchFamily="34" charset="0"/>
              </a:rPr>
              <a:t> R pada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sebuah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himpunan</a:t>
            </a:r>
            <a:r>
              <a:rPr lang="en-US" sz="2400" dirty="0">
                <a:effectLst/>
                <a:ea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Tentukan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apakah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relasi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tersebut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bersifat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refleksif</a:t>
            </a:r>
            <a:r>
              <a:rPr lang="en-US" sz="2400" dirty="0">
                <a:effectLst/>
                <a:ea typeface="Arial" panose="020B0604020202020204" pitchFamily="34" charset="0"/>
              </a:rPr>
              <a:t>/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menghantar</a:t>
            </a:r>
            <a:r>
              <a:rPr lang="en-US" sz="2400" dirty="0">
                <a:effectLst/>
                <a:ea typeface="Arial" panose="020B0604020202020204" pitchFamily="34" charset="0"/>
              </a:rPr>
              <a:t>/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setangkup</a:t>
            </a:r>
            <a:r>
              <a:rPr lang="en-US" sz="2400" dirty="0">
                <a:effectLst/>
                <a:ea typeface="Arial" panose="020B0604020202020204" pitchFamily="34" charset="0"/>
              </a:rPr>
              <a:t>/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, dan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tolak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setangkup</a:t>
            </a:r>
            <a:r>
              <a:rPr lang="en-US" sz="2400" dirty="0">
                <a:effectLst/>
                <a:ea typeface="Arial" panose="020B0604020202020204" pitchFamily="34" charset="0"/>
              </a:rPr>
              <a:t>/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tidak</a:t>
            </a:r>
            <a:r>
              <a:rPr lang="en-US" sz="2400" dirty="0">
                <a:effectLst/>
                <a:ea typeface="Arial" panose="020B0604020202020204" pitchFamily="34" charset="0"/>
              </a:rPr>
              <a:t>? </a:t>
            </a:r>
            <a:endParaRPr lang="en-US" sz="2400" dirty="0"/>
          </a:p>
        </p:txBody>
      </p:sp>
      <p:pic>
        <p:nvPicPr>
          <p:cNvPr id="4" name="image12.png">
            <a:extLst>
              <a:ext uri="{FF2B5EF4-FFF2-40B4-BE49-F238E27FC236}">
                <a16:creationId xmlns:a16="http://schemas.microsoft.com/office/drawing/2014/main" id="{7AB12E14-EE3C-2E78-21F6-EB5F876FD2D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2086" y="2003538"/>
            <a:ext cx="3079524" cy="2850923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2CE02-1F23-496F-AED9-46A35242B2A9}"/>
              </a:ext>
            </a:extLst>
          </p:cNvPr>
          <p:cNvSpPr txBox="1"/>
          <p:nvPr/>
        </p:nvSpPr>
        <p:spPr>
          <a:xfrm>
            <a:off x="3801610" y="2134732"/>
            <a:ext cx="8274276" cy="426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513" marR="0" indent="-290513">
              <a:lnSpc>
                <a:spcPct val="109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Jawaban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</a:p>
          <a:p>
            <a:pPr marL="290513" marR="0" indent="-290513">
              <a:lnSpc>
                <a:spcPct val="109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= {1,2,3,4,5}</a:t>
            </a:r>
          </a:p>
          <a:p>
            <a:pPr marL="290513" marR="0" indent="-290513">
              <a:lnSpc>
                <a:spcPct val="109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 = {(1,1), (1,2), (2,1), (2,3), (3,3), (4,3), (5,4), (5,5), (1, 4)}</a:t>
            </a:r>
          </a:p>
          <a:p>
            <a:pPr marL="290513" marR="0" indent="-290513">
              <a:lnSpc>
                <a:spcPct val="109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a.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Refleksif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?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Tidak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karena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(2,2) ∉ R dan (4,4) ∉ R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0513" marR="0" indent="-290513">
              <a:lnSpc>
                <a:spcPct val="109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b.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Menghantar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?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Tidak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karena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(1,4) ∈ R dan (4,3) ∈ R,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tetapi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(1,3) ∉ R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0513" marR="0" indent="-290513">
              <a:lnSpc>
                <a:spcPct val="109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c.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Setangkup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?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Tidak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karena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terdapat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(2,3) ∈ R,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tetapi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(3,2) ∉ R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0513" marR="0" indent="-290513">
              <a:lnSpc>
                <a:spcPct val="109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d. Tolak-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setangkup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?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Tidak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karena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1 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  <a:sym typeface="Symbol" panose="05050102010706020507" pitchFamily="18" charset="2"/>
              </a:rPr>
              <a:t>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2 </a:t>
            </a:r>
            <a:r>
              <a:rPr lang="en-US" sz="2000" dirty="0" err="1">
                <a:effectLst/>
                <a:latin typeface="Arial Unicode MS"/>
                <a:ea typeface="Arial Unicode MS"/>
                <a:cs typeface="Arial Unicode MS"/>
              </a:rPr>
              <a:t>tetapi</a:t>
            </a:r>
            <a:r>
              <a:rPr lang="en-US" sz="2000" dirty="0">
                <a:effectLst/>
                <a:latin typeface="Arial Unicode MS"/>
                <a:ea typeface="Arial Unicode MS"/>
                <a:cs typeface="Arial Unicode MS"/>
              </a:rPr>
              <a:t> (1, 2) ∈ R dan (2, 1) ∈ R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E6E2F-DD5E-19C2-49E7-4406C5EF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9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E8D2-E108-4821-8546-25D25A9F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302320"/>
          </a:xfrm>
        </p:spPr>
        <p:txBody>
          <a:bodyPr/>
          <a:lstStyle/>
          <a:p>
            <a:pPr lvl="0"/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zero-one</a:t>
            </a:r>
            <a:r>
              <a:rPr lang="en-US" dirty="0"/>
              <a:t> (0/1)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0 </a:t>
            </a:r>
            <a:r>
              <a:rPr lang="en-US" dirty="0" err="1"/>
              <a:t>atau</a:t>
            </a:r>
            <a:r>
              <a:rPr lang="en-US" dirty="0"/>
              <a:t> 1.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 err="1"/>
              <a:t>Contoh</a:t>
            </a:r>
            <a:r>
              <a:rPr lang="en-US" b="1" dirty="0"/>
              <a:t> 3.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0/1: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A6242F-3248-4EE9-909E-83CC5F14B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113" y="31904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46F7F5D-7712-4797-ACD7-D6B263C0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555065"/>
              </p:ext>
            </p:extLst>
          </p:nvPr>
        </p:nvGraphicFramePr>
        <p:xfrm>
          <a:off x="3737113" y="3085357"/>
          <a:ext cx="1927963" cy="194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81100" imgH="1193800" progId="Equation.3">
                  <p:embed/>
                </p:oleObj>
              </mc:Choice>
              <mc:Fallback>
                <p:oleObj r:id="rId2" imgW="1181100" imgH="119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113" y="3085357"/>
                        <a:ext cx="1927963" cy="1948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5070-3B1F-DC9E-0D5D-22101494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1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93E8C-F83A-22C1-F857-9E5D5D90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943"/>
            <a:ext cx="10515600" cy="5480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21.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sifat-sifat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R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A = {1, 2, 3, 4}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direpresentasikan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M = [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</a:t>
            </a:r>
            <a:r>
              <a:rPr lang="en-US" sz="2400" baseline="-25000" dirty="0" err="1">
                <a:effectLst/>
                <a:ea typeface="Times New Roman" panose="02020603050405020304" pitchFamily="18" charset="0"/>
              </a:rPr>
              <a:t>ij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]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R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refleksif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menghantar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setangkup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dan/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tolak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setangkup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Jelaskan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alasan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sifat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! </a:t>
            </a:r>
            <a:endParaRPr lang="en-US" sz="2400" dirty="0"/>
          </a:p>
        </p:txBody>
      </p:sp>
      <p:pic>
        <p:nvPicPr>
          <p:cNvPr id="4" name="image11.png">
            <a:extLst>
              <a:ext uri="{FF2B5EF4-FFF2-40B4-BE49-F238E27FC236}">
                <a16:creationId xmlns:a16="http://schemas.microsoft.com/office/drawing/2014/main" id="{A670862E-3BD9-B5CB-AE54-6406940C8FB9}"/>
              </a:ext>
            </a:extLst>
          </p:cNvPr>
          <p:cNvPicPr/>
          <p:nvPr/>
        </p:nvPicPr>
        <p:blipFill>
          <a:blip r:embed="rId2"/>
          <a:srcRect l="70192" t="19609" r="22916" b="71245"/>
          <a:stretch>
            <a:fillRect/>
          </a:stretch>
        </p:blipFill>
        <p:spPr>
          <a:xfrm>
            <a:off x="1011009" y="2055245"/>
            <a:ext cx="1688647" cy="1373755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0B3835-D10E-C277-7672-01071A783D44}"/>
              </a:ext>
            </a:extLst>
          </p:cNvPr>
          <p:cNvSpPr txBox="1"/>
          <p:nvPr/>
        </p:nvSpPr>
        <p:spPr>
          <a:xfrm>
            <a:off x="2872465" y="2055245"/>
            <a:ext cx="8911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Jawaban</a:t>
            </a:r>
            <a:r>
              <a:rPr lang="en-US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  </a:t>
            </a:r>
            <a:r>
              <a:rPr lang="en-US" sz="2400" dirty="0" err="1"/>
              <a:t>refleksif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diagonal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R </a:t>
            </a:r>
            <a:r>
              <a:rPr lang="en-US" sz="2400" dirty="0" err="1"/>
              <a:t>bernilai</a:t>
            </a:r>
            <a:r>
              <a:rPr lang="en-US" sz="2400" dirty="0"/>
              <a:t> 1 </a:t>
            </a:r>
            <a:r>
              <a:rPr lang="en-US" sz="2400" dirty="0" err="1"/>
              <a:t>atau</a:t>
            </a:r>
            <a:r>
              <a:rPr lang="en-US" sz="2400" dirty="0"/>
              <a:t> m</a:t>
            </a:r>
            <a:r>
              <a:rPr lang="en-US" sz="2400" baseline="-25000" dirty="0"/>
              <a:t>ii</a:t>
            </a:r>
            <a:r>
              <a:rPr lang="en-US" sz="2400" dirty="0"/>
              <a:t> = 1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∈ 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menghantar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m</a:t>
            </a:r>
            <a:r>
              <a:rPr lang="en-US" sz="2400" baseline="-25000" dirty="0"/>
              <a:t>14</a:t>
            </a:r>
            <a:r>
              <a:rPr lang="en-US" sz="2400" dirty="0"/>
              <a:t> = 1 dan m</a:t>
            </a:r>
            <a:r>
              <a:rPr lang="en-US" sz="2400" baseline="-25000" dirty="0"/>
              <a:t>42</a:t>
            </a:r>
            <a:r>
              <a:rPr lang="en-US" sz="2400" dirty="0"/>
              <a:t> = 1, </a:t>
            </a:r>
            <a:r>
              <a:rPr lang="en-US" sz="2400" dirty="0" err="1"/>
              <a:t>namun</a:t>
            </a:r>
            <a:r>
              <a:rPr lang="en-US" sz="2400" dirty="0"/>
              <a:t> m</a:t>
            </a:r>
            <a:r>
              <a:rPr lang="en-US" sz="2400" baseline="-25000" dirty="0"/>
              <a:t>12</a:t>
            </a:r>
            <a:r>
              <a:rPr lang="en-US" sz="2400" dirty="0"/>
              <a:t> = 0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kata lain, </a:t>
            </a:r>
            <a:r>
              <a:rPr lang="en-US" sz="2400" dirty="0" err="1"/>
              <a:t>terdapat</a:t>
            </a:r>
            <a:r>
              <a:rPr lang="en-US" sz="2400" dirty="0"/>
              <a:t> (1,4) dan (4,2) di </a:t>
            </a:r>
            <a:r>
              <a:rPr lang="en-US" sz="2400" dirty="0" err="1"/>
              <a:t>dalam</a:t>
            </a:r>
            <a:r>
              <a:rPr lang="en-US" sz="2400" dirty="0"/>
              <a:t> R </a:t>
            </a:r>
            <a:r>
              <a:rPr lang="en-US" sz="2400" dirty="0" err="1"/>
              <a:t>tetapi</a:t>
            </a:r>
            <a:r>
              <a:rPr lang="en-US" sz="2400" dirty="0"/>
              <a:t> (1,2)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R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menghantar</a:t>
            </a:r>
            <a:r>
              <a:rPr lang="en-US" sz="2400" dirty="0"/>
              <a:t> pada (1,4) dan (4,2).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setangkup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yang </a:t>
            </a:r>
            <a:r>
              <a:rPr lang="en-US" sz="2400" dirty="0" err="1"/>
              <a:t>m</a:t>
            </a:r>
            <a:r>
              <a:rPr lang="en-US" sz="2400" baseline="-25000" dirty="0" err="1"/>
              <a:t>ij</a:t>
            </a:r>
            <a:r>
              <a:rPr lang="en-US" sz="2400" baseline="-25000" dirty="0"/>
              <a:t> </a:t>
            </a:r>
            <a:r>
              <a:rPr lang="en-US" sz="2400" dirty="0"/>
              <a:t>≠ </a:t>
            </a:r>
            <a:r>
              <a:rPr lang="en-US" sz="2400" dirty="0" err="1"/>
              <a:t>m</a:t>
            </a:r>
            <a:r>
              <a:rPr lang="en-US" sz="2400" baseline="-25000" dirty="0" err="1"/>
              <a:t>ji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 pada m</a:t>
            </a:r>
            <a:r>
              <a:rPr lang="en-US" sz="2400" baseline="-25000" dirty="0"/>
              <a:t>12</a:t>
            </a:r>
            <a:r>
              <a:rPr lang="en-US" sz="2400" dirty="0"/>
              <a:t> = 0 </a:t>
            </a:r>
            <a:r>
              <a:rPr lang="en-US" sz="2400" dirty="0" err="1"/>
              <a:t>tetapi</a:t>
            </a:r>
            <a:r>
              <a:rPr lang="en-US" sz="2400" dirty="0"/>
              <a:t> m</a:t>
            </a:r>
            <a:r>
              <a:rPr lang="en-US" sz="2400" baseline="-25000" dirty="0"/>
              <a:t>21</a:t>
            </a:r>
            <a:r>
              <a:rPr lang="en-US" sz="2400" dirty="0"/>
              <a:t>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tolak</a:t>
            </a:r>
            <a:r>
              <a:rPr lang="en-US" sz="2400" dirty="0"/>
              <a:t> </a:t>
            </a:r>
            <a:r>
              <a:rPr lang="en-US" sz="2400" dirty="0" err="1"/>
              <a:t>setangkup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a dan b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(a, b) ∈ R dan (b, a) ∈ R,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m</a:t>
            </a:r>
            <a:r>
              <a:rPr lang="en-US" sz="2400" baseline="-25000" dirty="0"/>
              <a:t>14</a:t>
            </a:r>
            <a:r>
              <a:rPr lang="en-US" sz="2400" dirty="0"/>
              <a:t> = m</a:t>
            </a:r>
            <a:r>
              <a:rPr lang="en-US" sz="2400" baseline="-25000" dirty="0"/>
              <a:t>41 </a:t>
            </a:r>
            <a:r>
              <a:rPr lang="en-US" sz="2400" dirty="0"/>
              <a:t>= 1 </a:t>
            </a:r>
            <a:r>
              <a:rPr lang="en-US" sz="2400" dirty="0" err="1"/>
              <a:t>padahal</a:t>
            </a:r>
            <a:r>
              <a:rPr lang="en-US" sz="2400" dirty="0"/>
              <a:t>  1 </a:t>
            </a:r>
            <a:r>
              <a:rPr lang="en-US" sz="2400" dirty="0">
                <a:sym typeface="Symbol" panose="05050102010706020507" pitchFamily="18" charset="2"/>
              </a:rPr>
              <a:t> 4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25C07-76B6-2D84-0B79-D02AED09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62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E3DF-7CF6-43F7-8846-D1A6B6DA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3084-12A4-4CB6-965B-1D28A56C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30888" cy="4802187"/>
          </a:xfrm>
        </p:spPr>
        <p:txBody>
          <a:bodyPr>
            <a:normAutofit fontScale="92500" lnSpcReduction="10000"/>
          </a:bodyPr>
          <a:lstStyle/>
          <a:p>
            <a:pPr marL="287338" indent="-287338">
              <a:buFont typeface="+mj-lt"/>
              <a:buAutoNum type="arabicPeriod"/>
            </a:pPr>
            <a:r>
              <a:rPr lang="en-US" sz="2400" dirty="0" err="1"/>
              <a:t>Misalkan</a:t>
            </a:r>
            <a:r>
              <a:rPr lang="en-US" sz="2400" dirty="0"/>
              <a:t> A = {1, 2, 3, 4} dan R </a:t>
            </a:r>
            <a:r>
              <a:rPr lang="en-US" sz="2400" dirty="0" err="1"/>
              <a:t>relasi</a:t>
            </a:r>
            <a:r>
              <a:rPr lang="en-US" sz="2400" dirty="0"/>
              <a:t> pada </a:t>
            </a:r>
            <a:r>
              <a:rPr lang="en-US" sz="2400" dirty="0" err="1"/>
              <a:t>himpunan</a:t>
            </a:r>
            <a:r>
              <a:rPr lang="en-US" sz="2400" dirty="0"/>
              <a:t> A, </a:t>
            </a:r>
            <a:r>
              <a:rPr lang="en-US" sz="2400" dirty="0" err="1"/>
              <a:t>yaitu</a:t>
            </a:r>
            <a:r>
              <a:rPr lang="en-US" sz="2400" dirty="0"/>
              <a:t> R = {(1,1), (1,3), (1,4), (2,4), (3,1) (3,2), (4,1), (4,2), (4,4)}.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R </a:t>
            </a:r>
            <a:r>
              <a:rPr lang="en-US" sz="2400" dirty="0" err="1"/>
              <a:t>refleksif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setangkup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tolak-setangkup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menghantar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.</a:t>
            </a:r>
          </a:p>
          <a:p>
            <a:pPr marL="287338" indent="-287338">
              <a:buFont typeface="+mj-lt"/>
              <a:buAutoNum type="arabicPeriod"/>
            </a:pPr>
            <a:endParaRPr lang="en-US" sz="2400" dirty="0"/>
          </a:p>
          <a:p>
            <a:pPr marL="287338" indent="-287338">
              <a:buFont typeface="+mj-lt"/>
              <a:buAutoNum type="arabicPeriod"/>
            </a:pP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A =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dan 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pada 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sedemikian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angkatan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R </a:t>
            </a:r>
            <a:r>
              <a:rPr lang="en-US" sz="2400" dirty="0" err="1"/>
              <a:t>refleksif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setangkup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tolak-setangkup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menghantar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.</a:t>
            </a:r>
          </a:p>
          <a:p>
            <a:pPr marL="287338" indent="-287338">
              <a:buFont typeface="+mj-lt"/>
              <a:buAutoNum type="arabicPeriod"/>
            </a:pPr>
            <a:endParaRPr lang="en-US" sz="2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Tiga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menyatakan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bilangan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bulat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masing-masing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dibawah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memenuhi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relasi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menghantar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jelaskan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alasannya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. 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	R:  x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besar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sama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y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	S:  (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x+y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) mod 10 = 6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	T:   3x + 2y = 6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9069B-ECA3-183E-E2E0-20167A88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3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51DA-674B-4ADE-91D9-440B2592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DE5E7-0515-5B12-BC85-4058506EE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BD88F-B2F8-BA11-B90C-A69F807A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317B6AB-1C36-41DB-B7D2-BF59874C8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547" y="720153"/>
            <a:ext cx="4012096" cy="893762"/>
          </a:xfrm>
        </p:spPr>
        <p:txBody>
          <a:bodyPr/>
          <a:lstStyle/>
          <a:p>
            <a:r>
              <a:rPr lang="en-US" altLang="en-US" b="1" dirty="0" err="1">
                <a:latin typeface="+mn-lt"/>
              </a:rPr>
              <a:t>Relasi</a:t>
            </a:r>
            <a:endParaRPr lang="en-US" altLang="en-US" b="1" dirty="0">
              <a:latin typeface="+mn-lt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884C70B-6922-418D-A71F-802B312FE1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4217" y="2744166"/>
            <a:ext cx="10409583" cy="3794746"/>
          </a:xfrm>
        </p:spPr>
        <p:txBody>
          <a:bodyPr>
            <a:normAutofit/>
          </a:bodyPr>
          <a:lstStyle/>
          <a:p>
            <a:r>
              <a:rPr lang="en-US" altLang="en-US" dirty="0" err="1">
                <a:solidFill>
                  <a:srgbClr val="08080C"/>
                </a:solidFill>
              </a:rPr>
              <a:t>Jika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terdapat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dua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himpunan</a:t>
            </a:r>
            <a:r>
              <a:rPr lang="en-US" altLang="en-US" dirty="0">
                <a:solidFill>
                  <a:srgbClr val="08080C"/>
                </a:solidFill>
              </a:rPr>
              <a:t> A dan B, </a:t>
            </a:r>
            <a:r>
              <a:rPr lang="en-US" altLang="en-US" dirty="0" err="1">
                <a:solidFill>
                  <a:srgbClr val="08080C"/>
                </a:solidFill>
              </a:rPr>
              <a:t>bagaimana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menyatakan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hubungan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antara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anggota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kedua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himpunan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tersebut</a:t>
            </a:r>
            <a:r>
              <a:rPr lang="en-US" altLang="en-US" dirty="0">
                <a:solidFill>
                  <a:srgbClr val="08080C"/>
                </a:solidFill>
              </a:rPr>
              <a:t>?</a:t>
            </a:r>
          </a:p>
          <a:p>
            <a:endParaRPr lang="en-US" altLang="en-US" dirty="0">
              <a:solidFill>
                <a:srgbClr val="08080C"/>
              </a:solidFill>
            </a:endParaRPr>
          </a:p>
          <a:p>
            <a:r>
              <a:rPr lang="en-US" altLang="en-US" dirty="0">
                <a:solidFill>
                  <a:srgbClr val="08080C"/>
                </a:solidFill>
              </a:rPr>
              <a:t>Kita </a:t>
            </a:r>
            <a:r>
              <a:rPr lang="en-US" altLang="en-US" dirty="0" err="1">
                <a:solidFill>
                  <a:srgbClr val="08080C"/>
                </a:solidFill>
              </a:rPr>
              <a:t>bisa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menggunakan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pasangan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terurut</a:t>
            </a:r>
            <a:r>
              <a:rPr lang="en-US" altLang="en-US" dirty="0">
                <a:solidFill>
                  <a:srgbClr val="08080C"/>
                </a:solidFill>
              </a:rPr>
              <a:t> (</a:t>
            </a:r>
            <a:r>
              <a:rPr lang="en-US" altLang="en-US" i="1" dirty="0">
                <a:solidFill>
                  <a:srgbClr val="08080C"/>
                </a:solidFill>
              </a:rPr>
              <a:t>ordered pairs</a:t>
            </a:r>
            <a:r>
              <a:rPr lang="en-US" altLang="en-US" dirty="0">
                <a:solidFill>
                  <a:srgbClr val="08080C"/>
                </a:solidFill>
              </a:rPr>
              <a:t>) (</a:t>
            </a:r>
            <a:r>
              <a:rPr lang="en-US" altLang="en-US" i="1" dirty="0">
                <a:solidFill>
                  <a:srgbClr val="08080C"/>
                </a:solidFill>
              </a:rPr>
              <a:t>a</a:t>
            </a:r>
            <a:r>
              <a:rPr lang="en-US" altLang="en-US" dirty="0">
                <a:solidFill>
                  <a:srgbClr val="08080C"/>
                </a:solidFill>
              </a:rPr>
              <a:t>, </a:t>
            </a:r>
            <a:r>
              <a:rPr lang="en-US" altLang="en-US" i="1" dirty="0">
                <a:solidFill>
                  <a:srgbClr val="08080C"/>
                </a:solidFill>
              </a:rPr>
              <a:t>b</a:t>
            </a:r>
            <a:r>
              <a:rPr lang="en-US" altLang="en-US" dirty="0">
                <a:solidFill>
                  <a:srgbClr val="08080C"/>
                </a:solidFill>
              </a:rPr>
              <a:t>)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menghubungkan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a</a:t>
            </a:r>
            <a:r>
              <a:rPr lang="en-US" altLang="en-US" dirty="0">
                <a:solidFill>
                  <a:srgbClr val="08080C"/>
                </a:solidFill>
              </a:rPr>
              <a:t> dan </a:t>
            </a:r>
            <a:r>
              <a:rPr lang="en-US" altLang="en-US" i="1" dirty="0">
                <a:solidFill>
                  <a:srgbClr val="08080C"/>
                </a:solidFill>
              </a:rPr>
              <a:t>b</a:t>
            </a:r>
            <a:r>
              <a:rPr lang="en-US" altLang="en-US" dirty="0">
                <a:solidFill>
                  <a:srgbClr val="08080C"/>
                </a:solidFill>
              </a:rPr>
              <a:t>, yang </a:t>
            </a:r>
            <a:r>
              <a:rPr lang="en-US" altLang="en-US" dirty="0" err="1">
                <a:solidFill>
                  <a:srgbClr val="08080C"/>
                </a:solidFill>
              </a:rPr>
              <a:t>dalam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hal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ini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>
                <a:solidFill>
                  <a:srgbClr val="08080C"/>
                </a:solidFill>
                <a:sym typeface="Symbol" panose="05050102010706020507" pitchFamily="18" charset="2"/>
              </a:rPr>
              <a:t></a:t>
            </a:r>
            <a:r>
              <a:rPr lang="en-US" altLang="en-US" dirty="0">
                <a:solidFill>
                  <a:srgbClr val="08080C"/>
                </a:solidFill>
              </a:rPr>
              <a:t>A dan </a:t>
            </a:r>
            <a:r>
              <a:rPr lang="en-US" altLang="en-US" i="1" dirty="0">
                <a:solidFill>
                  <a:srgbClr val="08080C"/>
                </a:solidFill>
              </a:rPr>
              <a:t>b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>
                <a:solidFill>
                  <a:srgbClr val="08080C"/>
                </a:solidFill>
                <a:sym typeface="Symbol" panose="05050102010706020507" pitchFamily="18" charset="2"/>
              </a:rPr>
              <a:t></a:t>
            </a:r>
            <a:r>
              <a:rPr lang="en-US" altLang="en-US" dirty="0">
                <a:solidFill>
                  <a:srgbClr val="08080C"/>
                </a:solidFill>
              </a:rPr>
              <a:t> B.</a:t>
            </a:r>
          </a:p>
          <a:p>
            <a:endParaRPr lang="en-US" altLang="en-US" dirty="0">
              <a:solidFill>
                <a:srgbClr val="08080C"/>
              </a:solidFill>
            </a:endParaRPr>
          </a:p>
          <a:p>
            <a:r>
              <a:rPr lang="en-US" altLang="en-US" dirty="0">
                <a:solidFill>
                  <a:srgbClr val="08080C"/>
                </a:solidFill>
              </a:rPr>
              <a:t>Kita </a:t>
            </a:r>
            <a:r>
              <a:rPr lang="en-US" altLang="en-US" dirty="0" err="1">
                <a:solidFill>
                  <a:srgbClr val="08080C"/>
                </a:solidFill>
              </a:rPr>
              <a:t>katakan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dihubungkan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b</a:t>
            </a:r>
            <a:r>
              <a:rPr lang="en-US" altLang="en-US" dirty="0">
                <a:solidFill>
                  <a:srgbClr val="08080C"/>
                </a:solidFill>
              </a:rPr>
              <a:t> oleh </a:t>
            </a:r>
            <a:r>
              <a:rPr lang="en-US" altLang="en-US" dirty="0" err="1">
                <a:solidFill>
                  <a:srgbClr val="08080C"/>
                </a:solidFill>
              </a:rPr>
              <a:t>sebuah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b="1" dirty="0" err="1">
                <a:solidFill>
                  <a:srgbClr val="08080C"/>
                </a:solidFill>
              </a:rPr>
              <a:t>relasi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3AC1450C-3211-4CAE-85F5-73035936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5AEDBD0-E3A8-41CA-A551-71049BE1B01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336CB10-7C09-479B-BDC3-16C5FEB60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54" y="319088"/>
            <a:ext cx="7169649" cy="20911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5E074BF-1C77-48B5-812F-86013999D6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157" y="762000"/>
            <a:ext cx="10871049" cy="559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rgbClr val="08080C"/>
                </a:solidFill>
              </a:rPr>
              <a:t>Contoh</a:t>
            </a:r>
            <a:r>
              <a:rPr lang="en-US" altLang="en-US" sz="2400" b="1" dirty="0">
                <a:solidFill>
                  <a:srgbClr val="08080C"/>
                </a:solidFill>
              </a:rPr>
              <a:t> 1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dirty="0" err="1">
                <a:solidFill>
                  <a:srgbClr val="08080C"/>
                </a:solidFill>
              </a:rPr>
              <a:t>Misalkan</a:t>
            </a:r>
            <a:r>
              <a:rPr lang="en-US" altLang="en-US" sz="2400" dirty="0">
                <a:solidFill>
                  <a:srgbClr val="08080C"/>
                </a:solidFill>
              </a:rPr>
              <a:t> 	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A = {Hasan, Tanti, </a:t>
            </a:r>
            <a:r>
              <a:rPr lang="en-US" altLang="en-US" sz="2400" dirty="0" err="1">
                <a:solidFill>
                  <a:srgbClr val="FF0000"/>
                </a:solidFill>
              </a:rPr>
              <a:t>Rommi</a:t>
            </a:r>
            <a:r>
              <a:rPr lang="en-US" altLang="en-US" sz="2400" dirty="0">
                <a:solidFill>
                  <a:srgbClr val="FF0000"/>
                </a:solidFill>
              </a:rPr>
              <a:t>, Yusuf, Aditya} </a:t>
            </a: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himpunan</a:t>
            </a:r>
            <a:r>
              <a:rPr lang="en-US" altLang="en-US" sz="2400" dirty="0">
                <a:solidFill>
                  <a:srgbClr val="08080C"/>
                </a:solidFill>
              </a:rPr>
              <a:t> orang,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B = {Toyota, Daihatsu, Mercedes, VW} </a:t>
            </a: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himpunan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mobil</a:t>
            </a:r>
            <a:r>
              <a:rPr lang="en-US" altLang="en-US" sz="2400" dirty="0">
                <a:solidFill>
                  <a:srgbClr val="08080C"/>
                </a:solidFill>
              </a:rPr>
              <a:t>. 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</a:rPr>
              <a:t>Misalkan</a:t>
            </a:r>
            <a:r>
              <a:rPr lang="en-US" altLang="en-US" sz="2400" dirty="0">
                <a:solidFill>
                  <a:srgbClr val="08080C"/>
                </a:solidFill>
              </a:rPr>
              <a:t> R </a:t>
            </a:r>
            <a:r>
              <a:rPr lang="en-US" altLang="en-US" sz="2400" dirty="0" err="1">
                <a:solidFill>
                  <a:srgbClr val="08080C"/>
                </a:solidFill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relasi</a:t>
            </a:r>
            <a:r>
              <a:rPr lang="en-US" altLang="en-US" sz="2400" dirty="0">
                <a:solidFill>
                  <a:srgbClr val="08080C"/>
                </a:solidFill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</a:rPr>
              <a:t>menyatakan</a:t>
            </a:r>
            <a:r>
              <a:rPr lang="en-US" altLang="en-US" sz="2400" dirty="0">
                <a:solidFill>
                  <a:srgbClr val="08080C"/>
                </a:solidFill>
              </a:rPr>
              <a:t> orang dan </a:t>
            </a:r>
            <a:r>
              <a:rPr lang="en-US" altLang="en-US" sz="2400" dirty="0" err="1">
                <a:solidFill>
                  <a:srgbClr val="08080C"/>
                </a:solidFill>
              </a:rPr>
              <a:t>mobil</a:t>
            </a:r>
            <a:r>
              <a:rPr lang="en-US" altLang="en-US" sz="2400" dirty="0">
                <a:solidFill>
                  <a:srgbClr val="08080C"/>
                </a:solidFill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</a:rPr>
              <a:t>dikendarainya</a:t>
            </a:r>
            <a:r>
              <a:rPr lang="en-US" altLang="en-US" sz="2400" dirty="0">
                <a:solidFill>
                  <a:srgbClr val="08080C"/>
                </a:solidFill>
              </a:rPr>
              <a:t>.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R = {(Hasan, Daihatsu), (</a:t>
            </a:r>
            <a:r>
              <a:rPr lang="en-US" altLang="en-US" sz="2400" dirty="0" err="1">
                <a:solidFill>
                  <a:srgbClr val="FF0000"/>
                </a:solidFill>
              </a:rPr>
              <a:t>Rommi</a:t>
            </a:r>
            <a:r>
              <a:rPr lang="en-US" altLang="en-US" sz="2400" dirty="0">
                <a:solidFill>
                  <a:srgbClr val="FF0000"/>
                </a:solidFill>
              </a:rPr>
              <a:t>, Toyota), (Yusuf, Mercedes),  (Aditya, Toyota)}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</a:rPr>
              <a:t>Ini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berarti</a:t>
            </a:r>
            <a:r>
              <a:rPr lang="en-US" altLang="en-US" sz="2400" dirty="0">
                <a:solidFill>
                  <a:srgbClr val="08080C"/>
                </a:solidFill>
              </a:rPr>
              <a:t> Hasan </a:t>
            </a:r>
            <a:r>
              <a:rPr lang="en-US" altLang="en-US" sz="2400" dirty="0" err="1">
                <a:solidFill>
                  <a:srgbClr val="08080C"/>
                </a:solidFill>
              </a:rPr>
              <a:t>mengendarai</a:t>
            </a:r>
            <a:r>
              <a:rPr lang="en-US" altLang="en-US" sz="2400" dirty="0">
                <a:solidFill>
                  <a:srgbClr val="08080C"/>
                </a:solidFill>
              </a:rPr>
              <a:t> Daihatsu, </a:t>
            </a:r>
            <a:r>
              <a:rPr lang="en-US" altLang="en-US" sz="2400" dirty="0" err="1">
                <a:solidFill>
                  <a:srgbClr val="08080C"/>
                </a:solidFill>
              </a:rPr>
              <a:t>Rommi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mengendarai</a:t>
            </a:r>
            <a:r>
              <a:rPr lang="en-US" altLang="en-US" sz="2400" dirty="0">
                <a:solidFill>
                  <a:srgbClr val="08080C"/>
                </a:solidFill>
              </a:rPr>
              <a:t> Toyota, Yusuf </a:t>
            </a:r>
            <a:r>
              <a:rPr lang="en-US" altLang="en-US" sz="2400" dirty="0" err="1">
                <a:solidFill>
                  <a:srgbClr val="08080C"/>
                </a:solidFill>
              </a:rPr>
              <a:t>mengendarai</a:t>
            </a:r>
            <a:r>
              <a:rPr lang="en-US" altLang="en-US" sz="2400" dirty="0">
                <a:solidFill>
                  <a:srgbClr val="08080C"/>
                </a:solidFill>
              </a:rPr>
              <a:t> Mercedes, dan Aditya </a:t>
            </a:r>
            <a:r>
              <a:rPr lang="en-US" altLang="en-US" sz="2400" dirty="0" err="1">
                <a:solidFill>
                  <a:srgbClr val="08080C"/>
                </a:solidFill>
              </a:rPr>
              <a:t>mengendarai</a:t>
            </a:r>
            <a:r>
              <a:rPr lang="en-US" altLang="en-US" sz="2400" dirty="0">
                <a:solidFill>
                  <a:srgbClr val="08080C"/>
                </a:solidFill>
              </a:rPr>
              <a:t> Toyota.  Tanti </a:t>
            </a:r>
            <a:r>
              <a:rPr lang="en-US" altLang="en-US" sz="2400" dirty="0" err="1">
                <a:solidFill>
                  <a:srgbClr val="08080C"/>
                </a:solidFill>
              </a:rPr>
              <a:t>tidak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mengendarai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mobil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apapun</a:t>
            </a:r>
            <a:r>
              <a:rPr lang="en-US" altLang="en-US" sz="2400" dirty="0">
                <a:solidFill>
                  <a:srgbClr val="08080C"/>
                </a:solidFill>
              </a:rPr>
              <a:t>. Mobil VW </a:t>
            </a:r>
            <a:r>
              <a:rPr lang="en-US" altLang="en-US" sz="2400" dirty="0" err="1">
                <a:solidFill>
                  <a:srgbClr val="08080C"/>
                </a:solidFill>
              </a:rPr>
              <a:t>tidak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dikendarai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siapapun</a:t>
            </a:r>
            <a:r>
              <a:rPr lang="en-US" altLang="en-US" sz="2400" dirty="0">
                <a:solidFill>
                  <a:srgbClr val="08080C"/>
                </a:solidFill>
              </a:rPr>
              <a:t> di </a:t>
            </a:r>
            <a:r>
              <a:rPr lang="en-US" altLang="en-US" sz="2400" dirty="0" err="1">
                <a:solidFill>
                  <a:srgbClr val="08080C"/>
                </a:solidFill>
              </a:rPr>
              <a:t>dalam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relasi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itu</a:t>
            </a:r>
            <a:r>
              <a:rPr lang="en-US" altLang="en-US" sz="2400" dirty="0">
                <a:solidFill>
                  <a:srgbClr val="08080C"/>
                </a:solidFill>
              </a:rPr>
              <a:t>.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517D9FED-27A7-4B2C-ACAA-528D57E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085EDA6-A769-4260-8CD0-F38721137AC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315EACEE-7EA8-4AD3-9878-533CAD0E13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243" y="762000"/>
            <a:ext cx="10336696" cy="559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rgbClr val="08080C"/>
                </a:solidFill>
              </a:rPr>
              <a:t>Contoh</a:t>
            </a:r>
            <a:r>
              <a:rPr lang="en-US" altLang="en-US" sz="2400" b="1" dirty="0">
                <a:solidFill>
                  <a:srgbClr val="08080C"/>
                </a:solidFill>
              </a:rPr>
              <a:t> 2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dirty="0" err="1">
                <a:solidFill>
                  <a:srgbClr val="08080C"/>
                </a:solidFill>
              </a:rPr>
              <a:t>Misalkan</a:t>
            </a:r>
            <a:r>
              <a:rPr lang="en-US" altLang="en-US" sz="2400" dirty="0">
                <a:solidFill>
                  <a:srgbClr val="08080C"/>
                </a:solidFill>
              </a:rPr>
              <a:t> 	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A = {</a:t>
            </a:r>
            <a:r>
              <a:rPr lang="en-US" altLang="en-US" sz="2400" dirty="0" err="1">
                <a:solidFill>
                  <a:srgbClr val="FF0000"/>
                </a:solidFill>
              </a:rPr>
              <a:t>Daffa</a:t>
            </a:r>
            <a:r>
              <a:rPr lang="en-US" altLang="en-US" sz="2400" dirty="0">
                <a:solidFill>
                  <a:srgbClr val="FF0000"/>
                </a:solidFill>
              </a:rPr>
              <a:t>, Yosef, </a:t>
            </a:r>
            <a:r>
              <a:rPr lang="en-US" altLang="en-US" sz="2400" dirty="0" err="1">
                <a:solidFill>
                  <a:srgbClr val="FF0000"/>
                </a:solidFill>
              </a:rPr>
              <a:t>Harkunti</a:t>
            </a:r>
            <a:r>
              <a:rPr lang="en-US" altLang="en-US" sz="2400" dirty="0">
                <a:solidFill>
                  <a:srgbClr val="FF0000"/>
                </a:solidFill>
              </a:rPr>
              <a:t>, Mahendra, Wayan} </a:t>
            </a: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himpunan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mahasiswa</a:t>
            </a:r>
            <a:r>
              <a:rPr lang="en-US" altLang="en-US" sz="2400" dirty="0">
                <a:solidFill>
                  <a:srgbClr val="08080C"/>
                </a:solidFill>
              </a:rPr>
              <a:t>,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B = {A, AB, B, BC, C, D, E}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himpunan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indeks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nilai</a:t>
            </a:r>
            <a:r>
              <a:rPr lang="en-US" altLang="en-US" sz="2400" dirty="0">
                <a:solidFill>
                  <a:srgbClr val="08080C"/>
                </a:solidFill>
              </a:rPr>
              <a:t>. </a:t>
            </a: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</a:rPr>
              <a:t>Misalkan</a:t>
            </a:r>
            <a:r>
              <a:rPr lang="en-US" altLang="en-US" sz="2400" dirty="0">
                <a:solidFill>
                  <a:srgbClr val="08080C"/>
                </a:solidFill>
              </a:rPr>
              <a:t> R </a:t>
            </a:r>
            <a:r>
              <a:rPr lang="en-US" altLang="en-US" sz="2400" dirty="0" err="1">
                <a:solidFill>
                  <a:srgbClr val="08080C"/>
                </a:solidFill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relasi</a:t>
            </a:r>
            <a:r>
              <a:rPr lang="en-US" altLang="en-US" sz="2400" dirty="0">
                <a:solidFill>
                  <a:srgbClr val="08080C"/>
                </a:solidFill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</a:rPr>
              <a:t>menyatakan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mahasiswa</a:t>
            </a:r>
            <a:r>
              <a:rPr lang="en-US" altLang="en-US" sz="2400" dirty="0">
                <a:solidFill>
                  <a:srgbClr val="08080C"/>
                </a:solidFill>
              </a:rPr>
              <a:t> dan </a:t>
            </a:r>
            <a:r>
              <a:rPr lang="en-US" altLang="en-US" sz="2400" dirty="0" err="1">
                <a:solidFill>
                  <a:srgbClr val="08080C"/>
                </a:solidFill>
              </a:rPr>
              <a:t>nilai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kuliah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Matdis</a:t>
            </a:r>
            <a:r>
              <a:rPr lang="en-US" altLang="en-US" sz="2400" dirty="0">
                <a:solidFill>
                  <a:srgbClr val="08080C"/>
                </a:solidFill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</a:rPr>
              <a:t>diperolehnya</a:t>
            </a:r>
            <a:r>
              <a:rPr lang="en-US" altLang="en-US" sz="2400" dirty="0">
                <a:solidFill>
                  <a:srgbClr val="08080C"/>
                </a:solidFill>
              </a:rPr>
              <a:t> pada semester </a:t>
            </a:r>
            <a:r>
              <a:rPr lang="en-US" altLang="en-US" sz="2400" dirty="0" err="1">
                <a:solidFill>
                  <a:srgbClr val="08080C"/>
                </a:solidFill>
              </a:rPr>
              <a:t>ganjil</a:t>
            </a:r>
            <a:r>
              <a:rPr lang="en-US" altLang="en-US" sz="2400" dirty="0">
                <a:solidFill>
                  <a:srgbClr val="08080C"/>
                </a:solidFill>
              </a:rPr>
              <a:t>.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</a:t>
            </a:r>
            <a:r>
              <a:rPr lang="en-US" altLang="en-US" sz="2400" dirty="0">
                <a:solidFill>
                  <a:srgbClr val="FF0000"/>
                </a:solidFill>
              </a:rPr>
              <a:t>R = {(</a:t>
            </a:r>
            <a:r>
              <a:rPr lang="en-US" altLang="en-US" sz="2400" dirty="0" err="1">
                <a:solidFill>
                  <a:srgbClr val="FF0000"/>
                </a:solidFill>
              </a:rPr>
              <a:t>Daffa</a:t>
            </a:r>
            <a:r>
              <a:rPr lang="en-US" altLang="en-US" sz="2400" dirty="0">
                <a:solidFill>
                  <a:srgbClr val="FF0000"/>
                </a:solidFill>
              </a:rPr>
              <a:t>, BC), (Yosef, A), (</a:t>
            </a:r>
            <a:r>
              <a:rPr lang="en-US" altLang="en-US" sz="2400" dirty="0" err="1">
                <a:solidFill>
                  <a:srgbClr val="FF0000"/>
                </a:solidFill>
              </a:rPr>
              <a:t>Harkunti</a:t>
            </a:r>
            <a:r>
              <a:rPr lang="en-US" altLang="en-US" sz="2400" dirty="0">
                <a:solidFill>
                  <a:srgbClr val="FF0000"/>
                </a:solidFill>
              </a:rPr>
              <a:t>, A), (Mahendra, B)}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8080C"/>
                </a:solidFill>
              </a:rPr>
              <a:t>Ini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berarti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Daffa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mendapat</a:t>
            </a:r>
            <a:r>
              <a:rPr lang="en-US" altLang="en-US" sz="2400" dirty="0">
                <a:solidFill>
                  <a:srgbClr val="08080C"/>
                </a:solidFill>
              </a:rPr>
              <a:t> BC, Yosef </a:t>
            </a:r>
            <a:r>
              <a:rPr lang="en-US" altLang="en-US" sz="2400" dirty="0" err="1">
                <a:solidFill>
                  <a:srgbClr val="08080C"/>
                </a:solidFill>
              </a:rPr>
              <a:t>mendapat</a:t>
            </a:r>
            <a:r>
              <a:rPr lang="en-US" altLang="en-US" sz="2400" dirty="0">
                <a:solidFill>
                  <a:srgbClr val="08080C"/>
                </a:solidFill>
              </a:rPr>
              <a:t> A, </a:t>
            </a:r>
            <a:r>
              <a:rPr lang="en-US" altLang="en-US" sz="2400" dirty="0" err="1">
                <a:solidFill>
                  <a:srgbClr val="08080C"/>
                </a:solidFill>
              </a:rPr>
              <a:t>Harkunti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mendapat</a:t>
            </a:r>
            <a:r>
              <a:rPr lang="en-US" altLang="en-US" sz="2400" dirty="0">
                <a:solidFill>
                  <a:srgbClr val="08080C"/>
                </a:solidFill>
              </a:rPr>
              <a:t> A, Mahendra </a:t>
            </a:r>
            <a:r>
              <a:rPr lang="en-US" altLang="en-US" sz="2400" dirty="0" err="1">
                <a:solidFill>
                  <a:srgbClr val="08080C"/>
                </a:solidFill>
              </a:rPr>
              <a:t>mendapat</a:t>
            </a:r>
            <a:r>
              <a:rPr lang="en-US" altLang="en-US" sz="2400" dirty="0">
                <a:solidFill>
                  <a:srgbClr val="08080C"/>
                </a:solidFill>
              </a:rPr>
              <a:t> B.  Wayan </a:t>
            </a:r>
            <a:r>
              <a:rPr lang="en-US" altLang="en-US" sz="2400" dirty="0" err="1">
                <a:solidFill>
                  <a:srgbClr val="08080C"/>
                </a:solidFill>
              </a:rPr>
              <a:t>tidak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mengambil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kuliah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Matdis</a:t>
            </a:r>
            <a:r>
              <a:rPr lang="en-US" altLang="en-US" sz="2400" dirty="0">
                <a:solidFill>
                  <a:srgbClr val="08080C"/>
                </a:solidFill>
              </a:rPr>
              <a:t>. </a:t>
            </a:r>
            <a:r>
              <a:rPr lang="en-US" altLang="en-US" sz="2400" dirty="0" err="1">
                <a:solidFill>
                  <a:srgbClr val="08080C"/>
                </a:solidFill>
              </a:rPr>
              <a:t>Tidak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ada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mahasiswa</a:t>
            </a:r>
            <a:r>
              <a:rPr lang="en-US" altLang="en-US" sz="2400" dirty="0">
                <a:solidFill>
                  <a:srgbClr val="08080C"/>
                </a:solidFill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</a:rPr>
              <a:t>mendapat</a:t>
            </a:r>
            <a:r>
              <a:rPr lang="en-US" altLang="en-US" sz="2400" dirty="0">
                <a:solidFill>
                  <a:srgbClr val="08080C"/>
                </a:solidFill>
              </a:rPr>
              <a:t> C, D, dan E.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A35D035A-988C-47FE-9FD5-459AC8D9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9888077-123D-4E5F-959B-9C99D80555B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C529DF3C-4599-41BA-A8D3-761A48AD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35EC4AF-7750-4448-BE2E-7AE60B48C8F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1268" name="Object 2">
            <a:extLst>
              <a:ext uri="{FF2B5EF4-FFF2-40B4-BE49-F238E27FC236}">
                <a16:creationId xmlns:a16="http://schemas.microsoft.com/office/drawing/2014/main" id="{A738BA9C-E1C8-4CC0-BEA9-7BA792075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18300"/>
              </p:ext>
            </p:extLst>
          </p:nvPr>
        </p:nvGraphicFramePr>
        <p:xfrm>
          <a:off x="1387475" y="777875"/>
          <a:ext cx="9072707" cy="559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5703" imgH="3385540" progId="Word.Document.8">
                  <p:embed/>
                </p:oleObj>
              </mc:Choice>
              <mc:Fallback>
                <p:oleObj name="Document" r:id="rId7" imgW="5485703" imgH="3385540" progId="Word.Document.8">
                  <p:embed/>
                  <p:pic>
                    <p:nvPicPr>
                      <p:cNvPr id="11268" name="Object 2">
                        <a:extLst>
                          <a:ext uri="{FF2B5EF4-FFF2-40B4-BE49-F238E27FC236}">
                            <a16:creationId xmlns:a16="http://schemas.microsoft.com/office/drawing/2014/main" id="{A738BA9C-E1C8-4CC0-BEA9-7BA7920759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777875"/>
                        <a:ext cx="9072707" cy="5591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>
            <a:hlinkClick r:id="rId9"/>
            <a:extLst>
              <a:ext uri="{FF2B5EF4-FFF2-40B4-BE49-F238E27FC236}">
                <a16:creationId xmlns:a16="http://schemas.microsoft.com/office/drawing/2014/main" id="{170D48D8-9098-476E-A3DD-B2F041C0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28600"/>
            <a:ext cx="1217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hlinkClick r:id="rId11"/>
            <a:extLst>
              <a:ext uri="{FF2B5EF4-FFF2-40B4-BE49-F238E27FC236}">
                <a16:creationId xmlns:a16="http://schemas.microsoft.com/office/drawing/2014/main" id="{5AA1831F-93BA-4508-9589-4E47D792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74" y="367748"/>
            <a:ext cx="19812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8A57-C3D8-407F-86D7-1591F16A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496"/>
            <a:ext cx="10515600" cy="56553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3</a:t>
            </a:r>
            <a:r>
              <a:rPr lang="en-US" dirty="0"/>
              <a:t>. </a:t>
            </a:r>
            <a:r>
              <a:rPr lang="en-US" dirty="0" err="1"/>
              <a:t>Misalkan</a:t>
            </a:r>
            <a:r>
              <a:rPr lang="en-US" dirty="0"/>
              <a:t>  </a:t>
            </a:r>
            <a:r>
              <a:rPr lang="en-US" i="1" dirty="0"/>
              <a:t>A</a:t>
            </a:r>
            <a:r>
              <a:rPr lang="en-US" dirty="0"/>
              <a:t> = {Amir, Budi, Cecep} dan  </a:t>
            </a:r>
            <a:r>
              <a:rPr lang="en-US" i="1" dirty="0"/>
              <a:t>B</a:t>
            </a:r>
            <a:r>
              <a:rPr lang="en-US" dirty="0"/>
              <a:t> = {Math, </a:t>
            </a:r>
            <a:r>
              <a:rPr lang="en-US" dirty="0" err="1"/>
              <a:t>Fisika</a:t>
            </a:r>
            <a:r>
              <a:rPr lang="en-US" dirty="0"/>
              <a:t>, </a:t>
            </a:r>
            <a:r>
              <a:rPr lang="en-US" dirty="0" err="1"/>
              <a:t>Biologi</a:t>
            </a:r>
            <a:r>
              <a:rPr lang="en-US" dirty="0"/>
              <a:t>, </a:t>
            </a:r>
            <a:r>
              <a:rPr lang="en-US" dirty="0" err="1"/>
              <a:t>Inggris</a:t>
            </a:r>
            <a:r>
              <a:rPr lang="en-US" dirty="0"/>
              <a:t>} </a:t>
            </a:r>
          </a:p>
          <a:p>
            <a:pPr marL="0" indent="0">
              <a:buNone/>
            </a:pPr>
            <a:r>
              <a:rPr lang="en-US" dirty="0" err="1"/>
              <a:t>maka</a:t>
            </a:r>
            <a:r>
              <a:rPr lang="en-US" i="1" dirty="0"/>
              <a:t>	</a:t>
            </a:r>
          </a:p>
          <a:p>
            <a:pPr marL="0" indent="0">
              <a:buNone/>
            </a:pPr>
            <a:r>
              <a:rPr lang="en-US" i="1" dirty="0"/>
              <a:t>	    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 (Amir, Math), (Amir, </a:t>
            </a:r>
            <a:r>
              <a:rPr lang="en-US" dirty="0" err="1"/>
              <a:t>Fisika</a:t>
            </a:r>
            <a:r>
              <a:rPr lang="en-US" dirty="0"/>
              <a:t>), (Amir, </a:t>
            </a:r>
            <a:r>
              <a:rPr lang="en-US" dirty="0" err="1"/>
              <a:t>Biologi</a:t>
            </a:r>
            <a:r>
              <a:rPr lang="en-US" dirty="0"/>
              <a:t>),  (Amir, </a:t>
            </a:r>
            <a:r>
              <a:rPr lang="en-US" dirty="0" err="1"/>
              <a:t>Inggri</a:t>
            </a:r>
            <a:r>
              <a:rPr lang="en-US" dirty="0"/>
              <a:t>),  </a:t>
            </a:r>
          </a:p>
          <a:p>
            <a:pPr marL="0" indent="0">
              <a:buNone/>
            </a:pPr>
            <a:r>
              <a:rPr lang="en-US" dirty="0"/>
              <a:t>                                  (Budi, Math), (Budi, </a:t>
            </a:r>
            <a:r>
              <a:rPr lang="en-US" dirty="0" err="1"/>
              <a:t>Fisika</a:t>
            </a:r>
            <a:r>
              <a:rPr lang="en-US" dirty="0"/>
              <a:t>), (Budi, </a:t>
            </a:r>
            <a:r>
              <a:rPr lang="en-US" dirty="0" err="1"/>
              <a:t>Biologi</a:t>
            </a:r>
            <a:r>
              <a:rPr lang="en-US" dirty="0"/>
              <a:t>), (Budi, </a:t>
            </a:r>
            <a:r>
              <a:rPr lang="en-US" dirty="0" err="1"/>
              <a:t>Inggris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(Cecep, Math), (Cecep, </a:t>
            </a:r>
            <a:r>
              <a:rPr lang="en-US" dirty="0" err="1"/>
              <a:t>Fisika</a:t>
            </a:r>
            <a:r>
              <a:rPr lang="en-US" dirty="0"/>
              <a:t>), (Cecep, </a:t>
            </a:r>
            <a:r>
              <a:rPr lang="en-US" dirty="0" err="1"/>
              <a:t>Biologi</a:t>
            </a:r>
            <a:r>
              <a:rPr lang="en-US" dirty="0"/>
              <a:t>), (Cecep, </a:t>
            </a:r>
            <a:r>
              <a:rPr lang="en-US" dirty="0" err="1"/>
              <a:t>Inggris</a:t>
            </a:r>
            <a:r>
              <a:rPr lang="en-US" dirty="0"/>
              <a:t>) }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oleh </a:t>
            </a:r>
            <a:r>
              <a:rPr lang="en-US" dirty="0" err="1"/>
              <a:t>mahasiswa</a:t>
            </a:r>
            <a:r>
              <a:rPr lang="en-US" dirty="0"/>
              <a:t> pada Semester </a:t>
            </a:r>
            <a:r>
              <a:rPr lang="en-US" dirty="0" err="1"/>
              <a:t>Ganjil</a:t>
            </a:r>
            <a:r>
              <a:rPr lang="en-US" dirty="0"/>
              <a:t>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        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= {(Amir, </a:t>
            </a:r>
            <a:r>
              <a:rPr lang="en-US" dirty="0" err="1">
                <a:solidFill>
                  <a:srgbClr val="FF0000"/>
                </a:solidFill>
              </a:rPr>
              <a:t>Fisika</a:t>
            </a:r>
            <a:r>
              <a:rPr lang="en-US" dirty="0">
                <a:solidFill>
                  <a:srgbClr val="FF0000"/>
                </a:solidFill>
              </a:rPr>
              <a:t>), (Amir, </a:t>
            </a:r>
            <a:r>
              <a:rPr lang="en-US" dirty="0" err="1">
                <a:solidFill>
                  <a:srgbClr val="FF0000"/>
                </a:solidFill>
              </a:rPr>
              <a:t>Inggris</a:t>
            </a:r>
            <a:r>
              <a:rPr lang="en-US" dirty="0">
                <a:solidFill>
                  <a:srgbClr val="FF0000"/>
                </a:solidFill>
              </a:rPr>
              <a:t>), (Budi, Math), (Budi, </a:t>
            </a:r>
            <a:r>
              <a:rPr lang="en-US" dirty="0" err="1">
                <a:solidFill>
                  <a:srgbClr val="FF0000"/>
                </a:solidFill>
              </a:rPr>
              <a:t>Fisika</a:t>
            </a:r>
            <a:r>
              <a:rPr lang="en-US" dirty="0">
                <a:solidFill>
                  <a:srgbClr val="FF0000"/>
                </a:solidFill>
              </a:rPr>
              <a:t>), (Cecep, </a:t>
            </a:r>
            <a:r>
              <a:rPr lang="en-US" dirty="0" err="1">
                <a:solidFill>
                  <a:srgbClr val="FF0000"/>
                </a:solidFill>
              </a:rPr>
              <a:t>Inggris</a:t>
            </a:r>
            <a:r>
              <a:rPr lang="en-US" dirty="0">
                <a:solidFill>
                  <a:srgbClr val="FF0000"/>
                </a:solidFill>
              </a:rPr>
              <a:t>) }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i="1" dirty="0"/>
              <a:t>-  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/>
              <a:t>(Amir, </a:t>
            </a:r>
            <a:r>
              <a:rPr lang="en-US" dirty="0" err="1"/>
              <a:t>Fisika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Amir </a:t>
            </a:r>
            <a:r>
              <a:rPr lang="en-US" i="1" dirty="0"/>
              <a:t>R </a:t>
            </a:r>
            <a:r>
              <a:rPr lang="en-US" dirty="0" err="1"/>
              <a:t>Fisika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(Amir, </a:t>
            </a:r>
            <a:r>
              <a:rPr lang="en-US" dirty="0" err="1"/>
              <a:t>Biologi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Amir </a:t>
            </a:r>
            <a:r>
              <a:rPr lang="en-US" i="1" strike="sngStrike" dirty="0"/>
              <a:t>R</a:t>
            </a:r>
            <a:r>
              <a:rPr lang="en-US" dirty="0"/>
              <a:t>  </a:t>
            </a:r>
            <a:r>
              <a:rPr lang="en-US" dirty="0" err="1"/>
              <a:t>Biologi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C6AF9-FC33-0AA5-9E81-7041BA27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E062-F013-49F0-95E7-ACF79BA0AC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8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3085</Words>
  <Application>Microsoft Office PowerPoint</Application>
  <PresentationFormat>Widescreen</PresentationFormat>
  <Paragraphs>255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Aptos</vt:lpstr>
      <vt:lpstr>Arial</vt:lpstr>
      <vt:lpstr>Arial Unicode MS</vt:lpstr>
      <vt:lpstr>Calibri</vt:lpstr>
      <vt:lpstr>Calibri Light</vt:lpstr>
      <vt:lpstr>Symbol</vt:lpstr>
      <vt:lpstr>Times New Roman</vt:lpstr>
      <vt:lpstr>Office Theme</vt:lpstr>
      <vt:lpstr>Equation.3</vt:lpstr>
      <vt:lpstr>Document</vt:lpstr>
      <vt:lpstr>Relasi dan Fungsi Bagian 1 (Update 2026)</vt:lpstr>
      <vt:lpstr>Pengantar Matriks</vt:lpstr>
      <vt:lpstr>PowerPoint Presentation</vt:lpstr>
      <vt:lpstr>PowerPoint Presentation</vt:lpstr>
      <vt:lpstr>Relasi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33</cp:revision>
  <dcterms:created xsi:type="dcterms:W3CDTF">2020-07-24T06:21:59Z</dcterms:created>
  <dcterms:modified xsi:type="dcterms:W3CDTF">2026-02-20T08:07:03Z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2024-09-20T02:44:28Z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a619730d-f6cc-41e8-9887-a028e548845a</vt:lpwstr>
  </property>
  <property fmtid="{D5CDD505-2E9C-101B-9397-08002B2CF9AE}" pid="8" name="MSIP_Label_38b525e5-f3da-4501-8f1e-526b6769fc56_ContentBits">
    <vt:lpwstr>0</vt:lpwstr>
  </property>
</Properties>
</file>