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67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378" r:id="rId11"/>
    <p:sldId id="379" r:id="rId12"/>
    <p:sldId id="285" r:id="rId13"/>
    <p:sldId id="286" r:id="rId14"/>
    <p:sldId id="287" r:id="rId15"/>
    <p:sldId id="382" r:id="rId16"/>
    <p:sldId id="380" r:id="rId17"/>
    <p:sldId id="381" r:id="rId18"/>
    <p:sldId id="289" r:id="rId19"/>
    <p:sldId id="290" r:id="rId20"/>
    <p:sldId id="371" r:id="rId21"/>
    <p:sldId id="372" r:id="rId22"/>
    <p:sldId id="291" r:id="rId23"/>
    <p:sldId id="292" r:id="rId24"/>
    <p:sldId id="310" r:id="rId25"/>
    <p:sldId id="311" r:id="rId26"/>
    <p:sldId id="312" r:id="rId27"/>
    <p:sldId id="329" r:id="rId28"/>
    <p:sldId id="330" r:id="rId29"/>
    <p:sldId id="331" r:id="rId30"/>
    <p:sldId id="334" r:id="rId31"/>
    <p:sldId id="335" r:id="rId32"/>
    <p:sldId id="328" r:id="rId33"/>
    <p:sldId id="383" r:id="rId34"/>
    <p:sldId id="384" r:id="rId35"/>
    <p:sldId id="293" r:id="rId36"/>
    <p:sldId id="362" r:id="rId37"/>
    <p:sldId id="345" r:id="rId38"/>
    <p:sldId id="295" r:id="rId39"/>
    <p:sldId id="296" r:id="rId40"/>
    <p:sldId id="297" r:id="rId41"/>
    <p:sldId id="385" r:id="rId42"/>
    <p:sldId id="298" r:id="rId43"/>
    <p:sldId id="368" r:id="rId44"/>
    <p:sldId id="299" r:id="rId45"/>
    <p:sldId id="300" r:id="rId46"/>
    <p:sldId id="366" r:id="rId47"/>
    <p:sldId id="259" r:id="rId48"/>
    <p:sldId id="272" r:id="rId49"/>
    <p:sldId id="273" r:id="rId50"/>
    <p:sldId id="301" r:id="rId51"/>
    <p:sldId id="326" r:id="rId52"/>
    <p:sldId id="327" r:id="rId53"/>
    <p:sldId id="369" r:id="rId54"/>
    <p:sldId id="374" r:id="rId55"/>
    <p:sldId id="375" r:id="rId56"/>
    <p:sldId id="376" r:id="rId57"/>
    <p:sldId id="377" r:id="rId58"/>
    <p:sldId id="373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4-01-20T07:24:41.3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21766 4301 0,'65'0'94,"-31"0"-79,311 0 1,-279 0 0,362-16-1,559-33 17,-197 16-1,-279 33 0,-462 0-31,115 0 16,-115 0-1,100 0-15,32 0 32,-66 0-17,-49 0 1,-50 0-16,67 0 15,-67 0-15,66 16 16,-48-16-16,80 0 16,18 0-1,0 0 1,-33 0 0,16 0-1,-82 0-15,82 0 16,-82 0-16,115-16 15,-33 16 1,-65-17 0,-18 17-1</inkml:trace>
  <inkml:trace contextRef="#ctx0" brushRef="#br0" timeOffset="3080.11">21782 4301 0,'16'0'79,"-16"83"-64,17-34 1,-1 247-1,34 313 17,-17-82-1,-33-478-31,16 264 31,1-198-15,-1-32-1,-16-1 1,0-16 0,0 16-1,0-33 17,0-16-17,0 16 1,0 1-1,0-33-15,0-1 16,0 50 0,0 0-1,0-17 1,0 0 0,0 34-1,0 48 1,0-65-1,0-17 1,0-16 0,0-16 31,0-1 78,0 1-94,0 48 0,0-31-15,0-18-1,0 0 17,16-16 77,1 17-93,131 16-1,83-1 1,-165-15-16,197 16 15,231 0 1,-116-33 0,-65 0-1,-66 0 17,-17 0-17,-164 0-15,131 0 16,166 0-1,-51 0 1,-16 16 0,-32-16-1,-67 0 1,-148 0-16,116 0 16,-33 0-1,-17 0 1,-16 0-1,-66 0-15,49 0 16,33-16 0,-65 16-1,-34 0 1,-16-16 15,16 16-15,-16-17 15,17 17-15,-1 0-1,1 0 1,15 0 0,-15-16-1,-1 16-15,1 0 16,0 0-1,15 0 1,1 0 0,66 16-1,-33-16 17,-33 0-17,-17 0-15,1 0 31,-1 0 1,-16-33-17,0-33 1,0-66 0,0-16-1,0 0 1,-16-33-1,-1 0 1,-32-16 0,49 131-16,0-99 15,-49-82 17,16 83-17,16 16 1,0 115-16,-15-66 15,32 50-15,-17-17 16,17 17-16,-16-17 16,16 33-16,-17-66 15,1-16 1,0 0 0,16-1-1,-17 83-15,0-49 16,17 50-16,0-51 15,0-49 1,0 33 0,0 17-1,0 33 17,0 16-17,0 0 1,0 17-1,0-1 1,0 1 0,0 0-1,0-1 1,0 0 15</inkml:trace>
  <inkml:trace contextRef="#ctx0" brushRef="#br0" timeOffset="5610.35">24037 4911 0,'-33'0'218,"-50"0"-202,-147 0 15,66 0-15,131 16-16,-181 17 31,181-33-15,0 16-1,-49 33 17,-34 18-1,83-18-15,1-16-1,15-1 1,1 18-1,-17-17 1,33 0 0,-17-17-1,17 34-15,-16 15 32,-1 18-17,17-1 1,0 0-1,0-49-15,-16 16 16,16 50 0,0 0-1,0-17 1,33-16 0,0 0-1,0 0 1,-17-50-16,1 50 15,32 0 1,-16-17 0,115 100-1,-49-100 17,-50-16-17,-32-33-15,48 16 16,-48 1-16,65-1 15,17 1 1,16-1 0,17-16-1,-83 0-15,66 0 16,-82 0-16,99-16 16,-82 16-16,130-50 15,-31 1 1,-18 0-1,0-18 1,1 2 0,-49-34-1,-50 83 1,16-67 0,17-32-1,-33 0 1,-17 0-1,-16 0 1,0 16 0,0 66-16,-16-82 15,-34 49 1,-16-49 0,-32 16-1,-34 16 1,17 1-1,82 66-15,-99-50 16,17 0 0,-17 1-1,1 31 17,114 18-32,-48-17 15,48 33-15,-49-33 16,-16 33-1,32-17 1,18 17 0,-1 0-1,0 0 1,17 0-16,-1 0 16,0 0-1,1 17 1,-1 0-1,17-1 17,0 0-1,0 1 0,0-1-15</inkml:trace>
  <inkml:trace contextRef="#ctx0" brushRef="#br0" timeOffset="7765.92">25452 4647 0,'-49'0'156,"-100"66"-124,117-50-17,-232 99 17,50-16-1,149-49-16,-1-1 1,49-33-16,-15 18 16,32-18-16,-33 33 15,-1 0 1,18 1 0,-17-1-1,33-32-15,0 49 16,0-1-1,0-48-15,0 65 16,0 0 0,0 1-1,0-1 17,0-65-32,0 32 15,0-33-15,17 17 16,-1 33-1,17-17 1,-16 50 0,-1-82-16,17 16 15,-33-17-15,16 17 16,-16 0-16,33 0 16,0 33-1,17-17 1,-18-32-1,18 15 1,16 1 0,-50-33-16,33 17 15,198-17 17,-98 0-17,15 0 1,-131 0-16,66 0 15,16 0 1,-49 0 0,-50 0-16,34-17 15,15-32 1,2-33 0,-18-17-1,-16 17 1,-1 0-1,-15 48-15,-1-65 16,-16 50 0,0-16-1,0-2 17,0 18-17,0-16 1,0 48-16,0-49 15,-16 17 1,-17-34 0,0 18-1,33 48-15,-33-65 16,-16-1 0,16 18-1,16-1 1,-15 16-1,15 1 1,-16-16 0,17 48-16,-1-16 15,1 0 17,-1 17-17,1-18 1,0 18-1,-1 16 1,1 0-16,-1-16 16,-32-1-1,32 1 1,-16-1 0,17 17-1,0 0 1,-34 0 15,17 0-15,0 0-1,17 0 17,-1 0-17,-32 0 1,16-16-1,17 16 1</inkml:trace>
  <inkml:trace contextRef="#ctx0" brushRef="#br0" timeOffset="9029.74">23444 4351 0,'17'0'47,"-1"66"46,1-17-77,-1 50 15,-16-17 16,17-49-16,-17-17-15,0 1 0,0-1 15</inkml:trace>
  <inkml:trace contextRef="#ctx0" brushRef="#br0" timeOffset="10098.34">23724 4384 0,'-16'0'125,"-34"49"-109,1-16 15,16-16 0,17-17 0,-17 16-15,49-16 156,17 0-156,17 33-1,-1 0 1,0-1-1,0 2 1,-32-18 0,0-16-1</inkml:trace>
  <inkml:trace contextRef="#ctx0" brushRef="#br0" timeOffset="11234.27">25880 4449 0,'17'0'62,"-17"17"-30,32 114-1,1-48 0,1-17 0,-34-50 1,32 0-1,-15 1 0,16-17-15,-1 0-1,-15 0 17,16 0-17,-17 0 1,-16-17-16,17 17 15,-1 0 1,1 0 0,-17-16-1,16 16 1</inkml:trace>
  <inkml:trace contextRef="#ctx0" brushRef="#br0" timeOffset="11847.02">25929 4614 0,'33'0'78,"-16"0"-62,114 0-1,-98 0 1,33-17-1,-33 17 17</inkml:trace>
  <inkml:trace contextRef="#ctx0" brushRef="#br0" timeOffset="12610.23">25996 4433 0,'32'0'172,"34"0"-141,0 0 0,-50 0 16</inkml:trace>
  <inkml:trace contextRef="#ctx0" brushRef="#br0" timeOffset="14109.87">21618 3083 0,'16'17'94,"-16"-1"-78,0 1-16,16 16 15,1-33 1,-1 49 0,1-32 15,-17-34 125,-17 17-140,-16 0-1,1 0 1,15 0-16,1 0 16,-1 0-16,0 17 15,-15-1 1,15 0 0,1 1-1,16 0 1,0-1-1,-17 0-15,17 1 16,0 16 0,0-1-1,0 2 17,0-1-17,0-1 1,17 18-1,-1-18 1,1 2 0,15-1-1,2-33 1,15 0 0,-49 16-16,49-16 15,1 0 1,-1 0-1,0 0 1,-32 0 0,16-16-1,-33-1 17,16 17-1</inkml:trace>
  <inkml:trace contextRef="#ctx0" brushRef="#br0" timeOffset="15330.16">22062 3001 0,'0'17'78,"0"48"-62,0 116 0,0-98-1,0 32 17,0-33-17,0-65-15,0 49 16,0-50-16,0 33 15,0 1 1,0-1 0,-17-16-1,17-17-15,0 17 16,0-16 0,-32 16-1,-2 0 1,18-17-1,-33 17 1,-50 0 0,66-33-1,-33 0-15,-99 0 32,34 0-17,16 0 1,-33-17-1,16 17 1,99-16-16,-49 16 16,65 0-16,-32 0 15,33-16 1,-1 16 0</inkml:trace>
  <inkml:trace contextRef="#ctx0" brushRef="#br0" timeOffset="23395.17">25090 4795 0,'0'-17'15,"-33"34"95,17 0-95,-17 15 16,-17 18 1,34-17-1,16-17-15,-17 1-1,1-1 1,16 1-1,-16-1 1,-1 0-16,17 1 16,-16-1-1,-1-16 1,17 17 15,-17-17-31,17 17 16,0-1 156,-15 0-125</inkml:trace>
  <inkml:trace contextRef="#ctx0" brushRef="#br0" timeOffset="24498.35">25337 4828 0,'-33'16'94,"17"1"-79,-18 16 1,2-16 0,15 15-1,-16-15 1,33-1-1,-32 33 17,-2-32-1,34-1-15,-16-16-16,16 17 15,0 0-15,-16-1 16,16 0 31,-17-16-32,1 0 1,16 33 15,0-16-15,-17-1-1,17 0 1</inkml:trace>
  <inkml:trace contextRef="#ctx0" brushRef="#br0" timeOffset="25372.82">25666 4844 0,'-49'17'78,"16"16"-63,-33 16 1,0 1 0,33-1-1,-16-16 1,32 0 15,1 0-15,0-33-1,-1 33 1,1-1 0,-1 2-1,17-18 1,-33 0 0,33 1-16,0-1 15,-16 17 1,-1 0 15,17-16 0</inkml:trace>
  <inkml:trace contextRef="#ctx0" brushRef="#br0" timeOffset="26122.22">25781 5058 0,'-16'0'63,"-17"17"-48,17 0-15,-149 97 47,0 18-16,100-66 1,65-49-32,-33 32 31,16-33-15,-16 17-1,33 0 1,-16-16-1,16-1 1,-17 1 0,17-1 46,66-49 16</inkml:trace>
  <inkml:trace contextRef="#ctx0" brushRef="#br0" timeOffset="26859.32">25979 5206 0,'0'0'0,"17"0"15,-51 0 48,-15 34-47,33-18-1,-50 17 1,33-17-16,-33 33 15,33-32-15,-49 65 16,-1-16 0,34-16-1,16-1 1,17-33-16,-1 18 16,1-2-1,16-15 1,-33-1-1,33 17 1,49-49 109</inkml:trace>
  <inkml:trace contextRef="#ctx0" brushRef="#br0" timeOffset="27559.32">26078 5371 0,'-33'0'63,"-66"66"-32,66-66-15,-99 99-1,50-33 1,65-50-16,-65 66 16,0 0-1,33-15 1,-34 15 15,67-50-31,-66 34 16,16 33-1,0-17 1,33-32 0,16-17-1,17-17 1,-16-16-16,66-16 156,-34 16-156</inkml:trace>
  <inkml:trace contextRef="#ctx0" brushRef="#br0" timeOffset="28292.47">26176 5634 0,'-16'0'47,"-17"34"-32,-16-2 1,-33 18-1,-34 65 1,34-33 0,-17 17-1,33 0 1,50-83 0,-17 33-1,0 1 1,0-17-1,16 0 1,17-17-16,-16 1 16,16-1-1,-16 0 1,-1 18 0,1-18-1,16 0 16,-17-16-15,34 0 15,65-32-15,-32-2 0</inkml:trace>
  <inkml:trace contextRef="#ctx0" brushRef="#br0" timeOffset="28847.2">26061 6062 0,'-16'0'94,"-50"49"-63,49-32-15,1-17-16,-66 66 16,-1-17-1,34 17 1,-1-33-1,18 0 1,32-17-16,-17-16 16,17 17-1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4D90C-A19D-4F6E-A62E-99DFF7565B9A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4F40D-E460-44DB-B0F2-B60159835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20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D44A5-CB70-4DBE-BFC3-16D7EF3F2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B61085-DDBB-46D9-98EF-662318063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EFAB-0710-4369-A03C-88691794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6D26-F048-4845-9E6B-756795C6C6DB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EAA1D-E2B8-46C3-9EA5-30A5BC3D3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2F1FF-7656-47FB-B125-B3046DB83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9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D9B8F-E018-463F-BA03-8A89A2B8A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7AD615-45DE-48C8-BD37-977411C1C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AA002-F10F-4F9A-8DBF-37E79A48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35DC-0227-4ADF-9662-D653227E2CE0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AA2C7-6708-4D2A-A741-7A863DBF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31143-0EB2-4B27-B421-C8CDCA82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4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82392D-F28A-4B3D-BFF8-200D96AB6F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62F62-1218-4CCA-B0AE-930A2CC4B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21CE1-F4A6-4A5D-AD60-A8036469A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7A5FA-D960-4419-ADB7-AA62CF0D6370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E0056-2D1D-4733-8222-323A28578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333E9-340A-4292-BBA0-88D95032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C92A7-0324-47BA-AE8A-DAFD7F6CC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0A4B7-454F-47BC-87B5-5756F7C61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4713F-EF2B-48A2-B78D-01C27AE1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214F-E79D-45FF-ABD8-D4B1B3C9DD6C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C6E3F-3A3E-41C9-87FE-0AD3AEEA7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BAFD6-81A7-498D-AAB3-B11C5AA6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32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D952B-553A-4B17-B96B-2118E066C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E3813-3899-4C65-8D69-FB6BE6DB0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E8D70-9AE2-45BE-B155-F9DD59207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BE121-DC4F-4A4C-A371-6BDDF40F4B42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DB56A-BEFF-4644-8D50-B480C754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24256-5D78-4961-A46B-8F159F72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4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BA96C-D31B-4BCC-B3FC-C573AE1A0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80CBD-056B-4BE1-865F-706D5B56A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94480C-BD00-4791-83F7-C67980275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88D87-76CB-49B5-B28D-F6C23DE79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B6B0-D1BD-4D5A-BE49-CC974115BDEF}" type="datetime1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50A4E-548F-4E0C-8BB4-18814FECB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98001-144A-4084-A614-39957BF9C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3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09113-FADD-48CA-A1B5-E34CA1219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9C87D-1277-47E2-BA2C-4D69B0C2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4D0D6-415E-47C2-88B6-81BA8281A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2830B9-3454-41CF-98EE-AC749C457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7F7A34-12CB-4F9A-92D3-3DA95EE41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557E4A-CD93-4320-9123-B473105CB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EF7F-F957-4A07-BE9E-AA9507A580D1}" type="datetime1">
              <a:rPr lang="en-US" smtClean="0"/>
              <a:t>2/17/2026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F8D66C-6A40-4BEA-A6F3-D2920909C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45C17F-F8CC-4195-8985-41C3FED90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0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97F58-E39A-4FD9-A1D4-C033004AC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6CC3FD-792F-48FA-92ED-CFA0E381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66230-F648-4C1B-8B17-41947BE60339}" type="datetime1">
              <a:rPr lang="en-US" smtClean="0"/>
              <a:t>2/17/2026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90ADA1-519B-418C-A240-A648787F0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3FD52B-2544-463C-9EDA-ACE448E84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2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A3F714-D80C-45CB-ABCB-9E867FBC7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2D41-9980-46C0-9FB0-CB9A794D1834}" type="datetime1">
              <a:rPr lang="en-US" smtClean="0"/>
              <a:t>2/17/2026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D34BD7-C7F2-4A61-99A0-16ECD5A4D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9D8FC-0D21-440F-9D3B-41B9BE0D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7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1AE18-01B8-46A2-9890-1BA5F0D6D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36BD9-AC4D-4421-B9B1-8F72E6879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15BBD-954E-43E2-B607-8F489C615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DEB7F-B08A-4964-A014-0DFB28035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1C2C-3051-4C77-9E74-79BD17D93E71}" type="datetime1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95E33C-486C-4A86-82C6-F17C7873D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08580-FF79-48EE-AA26-AC3D99651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12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D88AA-2D65-45B7-9289-9411B4A7D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080BBD-4516-4235-A45E-00E30DB71F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4B974A-CF3A-4995-AB82-EBBCAA1C3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FD79E-294B-44A3-9DAD-A007DF040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375E-8A1B-413B-A5F8-406BF7650209}" type="datetime1">
              <a:rPr lang="en-US" smtClean="0"/>
              <a:t>2/17/2026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64402-8CA1-4B2F-B745-F6509C681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08CD4-EFB0-4F48-AD7F-EB464AA7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6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79050F-EB96-431E-9AF2-ED52AD078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B5C04-011E-47D2-BD53-8F27BD359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ADCC5-08FE-49F3-83CE-09F0F7A1FF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C8B52-22E1-40F6-87D4-26920665C173}" type="datetime1">
              <a:rPr lang="en-US" smtClean="0"/>
              <a:t>2/17/2026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7BC04-5C2E-430B-B8B7-B2A556AA9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470DE-135E-4C5B-A21D-B56EBED56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A1C3D-5D2D-4298-91BD-E10B1815D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2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thefeltsource.com/ABC-Phonic-Set-Large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>
            <a:extLst>
              <a:ext uri="{FF2B5EF4-FFF2-40B4-BE49-F238E27FC236}">
                <a16:creationId xmlns:a16="http://schemas.microsoft.com/office/drawing/2014/main" id="{A015D2E5-AFB4-4580-9777-519271D1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B9211C-D6ED-4CE8-8DEC-30780B81084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dirty="0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048B1DAC-CB57-4E9B-B24A-FED7A76BEAF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2362200"/>
            <a:ext cx="5638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</a:rPr>
              <a:t>Himpunan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br>
              <a:rPr lang="en-US" altLang="en-US" b="1" dirty="0">
                <a:solidFill>
                  <a:srgbClr val="FF0000"/>
                </a:solidFill>
              </a:rPr>
            </a:br>
            <a:r>
              <a:rPr lang="en-US" altLang="en-US" sz="3600" b="1" dirty="0"/>
              <a:t>(Bag. 2 - Update 2026)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2BDE64A5-16FF-43F7-BD86-4576FCB7235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89384" y="677864"/>
            <a:ext cx="5486400" cy="17526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Bahan</a:t>
            </a:r>
            <a:r>
              <a:rPr lang="en-US" altLang="en-US" dirty="0"/>
              <a:t> </a:t>
            </a:r>
            <a:r>
              <a:rPr lang="en-US" altLang="en-US" dirty="0" err="1"/>
              <a:t>kuliah</a:t>
            </a:r>
            <a:r>
              <a:rPr lang="en-US" altLang="en-US" dirty="0"/>
              <a:t> </a:t>
            </a:r>
          </a:p>
          <a:p>
            <a:pPr eaLnBrk="1" hangingPunct="1"/>
            <a:r>
              <a:rPr lang="en-US" altLang="en-US"/>
              <a:t>IF1220 </a:t>
            </a:r>
            <a:r>
              <a:rPr lang="en-US" altLang="en-US" dirty="0" err="1"/>
              <a:t>Matematika</a:t>
            </a:r>
            <a:r>
              <a:rPr lang="en-US" altLang="en-US" dirty="0"/>
              <a:t> </a:t>
            </a:r>
            <a:r>
              <a:rPr lang="en-US" altLang="en-US" dirty="0" err="1"/>
              <a:t>Diskrit</a:t>
            </a:r>
            <a:endParaRPr lang="en-US" altLang="en-US" dirty="0"/>
          </a:p>
        </p:txBody>
      </p:sp>
      <p:sp>
        <p:nvSpPr>
          <p:cNvPr id="3077" name="Rectangle 4">
            <a:extLst>
              <a:ext uri="{FF2B5EF4-FFF2-40B4-BE49-F238E27FC236}">
                <a16:creationId xmlns:a16="http://schemas.microsoft.com/office/drawing/2014/main" id="{DD478244-B9B6-4556-B56F-DDA7DFB2A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925" y="166846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078" name="Picture 6">
            <a:hlinkClick r:id="rId2"/>
            <a:extLst>
              <a:ext uri="{FF2B5EF4-FFF2-40B4-BE49-F238E27FC236}">
                <a16:creationId xmlns:a16="http://schemas.microsoft.com/office/drawing/2014/main" id="{4DE0F1C9-9C36-4488-BE03-00489811D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56246"/>
            <a:ext cx="4104861" cy="410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4">
            <a:extLst>
              <a:ext uri="{FF2B5EF4-FFF2-40B4-BE49-F238E27FC236}">
                <a16:creationId xmlns:a16="http://schemas.microsoft.com/office/drawing/2014/main" id="{2C03654D-FFA2-4B6E-8CE0-B12E8CB8F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334000"/>
            <a:ext cx="7620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/>
              <a:t>Program Studi Teknik Informatika</a:t>
            </a:r>
          </a:p>
          <a:p>
            <a:pPr algn="ctr" eaLnBrk="1" hangingPunct="1">
              <a:buFontTx/>
              <a:buNone/>
            </a:pPr>
            <a:r>
              <a:rPr lang="en-US" altLang="en-US" sz="2800" b="1"/>
              <a:t>STEI - ITB</a:t>
            </a:r>
          </a:p>
        </p:txBody>
      </p:sp>
      <p:sp>
        <p:nvSpPr>
          <p:cNvPr id="3080" name="TextBox 9">
            <a:extLst>
              <a:ext uri="{FF2B5EF4-FFF2-40B4-BE49-F238E27FC236}">
                <a16:creationId xmlns:a16="http://schemas.microsoft.com/office/drawing/2014/main" id="{2450BF3D-B878-4A75-AD3E-9C210D4E5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1" y="3733801"/>
            <a:ext cx="21996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Oleh: Rinaldi 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34AAC-C872-92CF-4CCF-99807E95E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0D92F-639C-3003-F133-C1407109F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Misalkan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X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himpunan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mahasiswa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IF, Y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mahasiswa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mengambil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kuliah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Matematika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Diskrit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Matdis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), dan Z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mahasiswa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menyukai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mata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kuliah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Matdis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Buatlah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ekspresi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matematika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himpunan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pernyataan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berikut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istilah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X, Y, dan Z.</a:t>
            </a:r>
            <a:endParaRPr lang="en-US" sz="2400" dirty="0">
              <a:effectLst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Himpunan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mahasiswa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IF yang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tidak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menyukai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kuliah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Matdis</a:t>
            </a:r>
            <a:endParaRPr lang="en-US" sz="2400" u="none" strike="noStrike" dirty="0">
              <a:effectLst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Himpunan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mahasiswa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IF yang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tidak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mengambil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kuliah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Matdis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tetapi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menyukainya</a:t>
            </a:r>
            <a:endParaRPr lang="en-US" sz="2400" u="none" strike="noStrike" dirty="0">
              <a:effectLst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Himpunan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mahasiswa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ITB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bukan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IF yang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mengambil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kuliah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Matdis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atau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menyukai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kuliah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Matdis</a:t>
            </a:r>
            <a:endParaRPr lang="en-US" sz="2400" u="none" strike="noStrike" dirty="0">
              <a:effectLst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Himpunan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mahasiswa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ITB yang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bukan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merupakan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mahasiswa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IF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atau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yang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tidak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mengambil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kuliah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Matdis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atau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yang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tidak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menyukai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kuliah</a:t>
            </a:r>
            <a:r>
              <a:rPr lang="en-US" sz="2400" u="none" strike="noStrike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Matdis</a:t>
            </a:r>
            <a:endParaRPr lang="en-US" sz="2400" u="none" strike="noStrike" dirty="0">
              <a:effectLst/>
              <a:ea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0B241-FFDB-153C-006B-B74072D5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48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6B0892-1800-270B-5C67-A6E89F4AFA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03564"/>
                <a:ext cx="10515600" cy="537339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Jawaban:</a:t>
                </a: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i="1" u="none" strike="noStrike" dirty="0">
                    <a:effectLst/>
                    <a:highlight>
                      <a:srgbClr val="FFFFFF"/>
                    </a:highlight>
                    <a:ea typeface="Times New Roman" panose="02020603050405020304" pitchFamily="18" charset="0"/>
                  </a:rPr>
                  <a:t>X</a:t>
                </a:r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Times New Roman" panose="02020603050405020304" pitchFamily="18" charset="0"/>
                  </a:rPr>
                  <a:t> – </a:t>
                </a:r>
                <a:r>
                  <a:rPr lang="en-US" i="1" u="none" strike="noStrike" dirty="0">
                    <a:effectLst/>
                    <a:highlight>
                      <a:srgbClr val="FFFFFF"/>
                    </a:highlight>
                    <a:ea typeface="Times New Roman" panose="02020603050405020304" pitchFamily="18" charset="0"/>
                  </a:rPr>
                  <a:t>Z</a:t>
                </a:r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Times New Roman" panose="02020603050405020304" pitchFamily="18" charset="0"/>
                  </a:rPr>
                  <a:t> </a:t>
                </a: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endParaRPr lang="en-US" u="none" strike="noStrike" dirty="0">
                  <a:effectLst/>
                  <a:ea typeface="Times New Roman" panose="02020603050405020304" pitchFamily="18" charset="0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(X – Y) </a:t>
                </a:r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  <a:cs typeface="Cambria Math" panose="02040503050406030204" pitchFamily="18" charset="0"/>
                  </a:rPr>
                  <a:t>⋂</a:t>
                </a:r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 </a:t>
                </a:r>
                <a:r>
                  <a:rPr lang="en-US" i="1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Z</a:t>
                </a:r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  </a:t>
                </a:r>
                <a:r>
                  <a:rPr lang="en-US" u="none" strike="noStrike" dirty="0" err="1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atau</a:t>
                </a:r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  </a:t>
                </a:r>
                <a:r>
                  <a:rPr lang="en-US" i="1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X</a:t>
                </a:r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 </a:t>
                </a:r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  <a:cs typeface="Cambria Math" panose="02040503050406030204" pitchFamily="18" charset="0"/>
                  </a:rPr>
                  <a:t>⋂</a:t>
                </a:r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u="none" strike="noStrike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Gungsuh" panose="02030600000101010101" pitchFamily="18" charset="-127"/>
                          </a:rPr>
                        </m:ctrlPr>
                      </m:accPr>
                      <m:e>
                        <m:r>
                          <a:rPr lang="en-US" b="0" i="1" u="none" strike="noStrike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Gungsuh" panose="02030600000101010101" pitchFamily="18" charset="-127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 </a:t>
                </a:r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  <a:cs typeface="Cambria Math" panose="02040503050406030204" pitchFamily="18" charset="0"/>
                  </a:rPr>
                  <a:t>⋂</a:t>
                </a:r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 </a:t>
                </a:r>
                <a:r>
                  <a:rPr lang="en-US" i="1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Z</a:t>
                </a: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endParaRPr lang="en-US" u="none" strike="noStrike" dirty="0">
                  <a:effectLst/>
                  <a:ea typeface="Times New Roman" panose="02020603050405020304" pitchFamily="18" charset="0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u="none" strike="noStrike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Gungsuh" panose="02030600000101010101" pitchFamily="18" charset="-127"/>
                          </a:rPr>
                        </m:ctrlPr>
                      </m:accPr>
                      <m:e>
                        <m:r>
                          <a:rPr lang="en-US" b="0" i="1" u="none" strike="noStrike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Gungsuh" panose="02030600000101010101" pitchFamily="18" charset="-127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 </a:t>
                </a:r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  <a:cs typeface="Cambria Math" panose="02040503050406030204" pitchFamily="18" charset="0"/>
                  </a:rPr>
                  <a:t>⋂</a:t>
                </a:r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 </a:t>
                </a:r>
                <a:r>
                  <a:rPr lang="en-US" i="1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Y</a:t>
                </a:r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) U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Gungsuh" panose="02030600000101010101" pitchFamily="18" charset="-127"/>
                          </a:rPr>
                        </m:ctrlPr>
                      </m:accPr>
                      <m:e>
                        <m:r>
                          <a:rPr lang="en-US" b="0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Gungsuh" panose="02030600000101010101" pitchFamily="18" charset="-127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 </a:t>
                </a:r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  <a:cs typeface="Cambria Math" panose="02040503050406030204" pitchFamily="18" charset="0"/>
                  </a:rPr>
                  <a:t>⋂</a:t>
                </a:r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 </a:t>
                </a:r>
                <a:r>
                  <a:rPr lang="en-US" i="1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Z</a:t>
                </a:r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)</a:t>
                </a: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endParaRPr lang="en-US" u="none" strike="noStrike" dirty="0">
                  <a:effectLst/>
                  <a:ea typeface="Times New Roman" panose="02020603050405020304" pitchFamily="18" charset="0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u="none" strike="noStrike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Gungsuh" panose="02030600000101010101" pitchFamily="18" charset="-127"/>
                          </a:rPr>
                        </m:ctrlPr>
                      </m:accPr>
                      <m:e>
                        <m:r>
                          <a:rPr lang="en-US" b="0" i="1" u="none" strike="noStrike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Gungsuh" panose="02030600000101010101" pitchFamily="18" charset="-127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 U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Gungsuh" panose="02030600000101010101" pitchFamily="18" charset="-127"/>
                          </a:rPr>
                        </m:ctrlPr>
                      </m:accPr>
                      <m:e>
                        <m:r>
                          <a:rPr lang="en-US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Gungsuh" panose="02030600000101010101" pitchFamily="18" charset="-127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dirty="0">
                    <a:highlight>
                      <a:srgbClr val="FFFFFF"/>
                    </a:highlight>
                    <a:ea typeface="Gungsuh" panose="02030600000101010101" pitchFamily="18" charset="-127"/>
                  </a:rPr>
                  <a:t> </a:t>
                </a:r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U</a:t>
                </a:r>
                <a:r>
                  <a:rPr lang="en-US" dirty="0">
                    <a:highlight>
                      <a:srgbClr val="FFFFFF"/>
                    </a:highlight>
                    <a:ea typeface="Gungsuh" panose="02030600000101010101" pitchFamily="18" charset="-127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Gungsuh" panose="02030600000101010101" pitchFamily="18" charset="-127"/>
                          </a:rPr>
                        </m:ctrlPr>
                      </m:accPr>
                      <m:e>
                        <m:r>
                          <a:rPr lang="en-US" b="0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Gungsuh" panose="02030600000101010101" pitchFamily="18" charset="-127"/>
                          </a:rPr>
                          <m:t>𝑍</m:t>
                        </m:r>
                      </m:e>
                    </m:acc>
                  </m:oMath>
                </a14:m>
                <a:r>
                  <a:rPr lang="en-US" u="none" strike="noStrike" dirty="0">
                    <a:effectLst/>
                    <a:highlight>
                      <a:srgbClr val="FFFFFF"/>
                    </a:highlight>
                    <a:ea typeface="Gungsuh" panose="02030600000101010101" pitchFamily="18" charset="-127"/>
                  </a:rPr>
                  <a:t>  atau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Gungsuh" panose="02030600000101010101" pitchFamily="18" charset="-127"/>
                          </a:rPr>
                        </m:ctrlPr>
                      </m:accPr>
                      <m:e>
                        <m:r>
                          <a:rPr lang="en-US" b="0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Gungsuh" panose="02030600000101010101" pitchFamily="18" charset="-127"/>
                          </a:rPr>
                          <m:t>𝑋</m:t>
                        </m:r>
                        <m:r>
                          <a:rPr lang="en-US" b="0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Gungsuh" panose="02030600000101010101" pitchFamily="18" charset="-127"/>
                            <a:sym typeface="Symbol" panose="05050102010706020507" pitchFamily="18" charset="2"/>
                          </a:rPr>
                          <m:t></m:t>
                        </m:r>
                        <m:r>
                          <a:rPr lang="en-US" b="0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Gungsuh" panose="02030600000101010101" pitchFamily="18" charset="-127"/>
                            <a:sym typeface="Symbol" panose="05050102010706020507" pitchFamily="18" charset="2"/>
                          </a:rPr>
                          <m:t>𝑌</m:t>
                        </m:r>
                        <m:r>
                          <a:rPr lang="en-US" b="0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Gungsuh" panose="02030600000101010101" pitchFamily="18" charset="-127"/>
                            <a:sym typeface="Symbol" panose="05050102010706020507" pitchFamily="18" charset="2"/>
                          </a:rPr>
                          <m:t></m:t>
                        </m:r>
                        <m:r>
                          <a:rPr lang="en-US" b="0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Gungsuh" panose="02030600000101010101" pitchFamily="18" charset="-127"/>
                            <a:sym typeface="Symbol" panose="05050102010706020507" pitchFamily="18" charset="2"/>
                          </a:rPr>
                          <m:t>𝑍</m:t>
                        </m:r>
                        <m:r>
                          <a:rPr lang="en-US" b="0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Gungsuh" panose="02030600000101010101" pitchFamily="18" charset="-127"/>
                          </a:rPr>
                          <m:t>  </m:t>
                        </m:r>
                      </m:e>
                    </m:acc>
                  </m:oMath>
                </a14:m>
                <a:r>
                  <a:rPr lang="en-US" dirty="0">
                    <a:highlight>
                      <a:srgbClr val="FFFFFF"/>
                    </a:highlight>
                    <a:ea typeface="Gungsuh" panose="02030600000101010101" pitchFamily="18" charset="-127"/>
                  </a:rPr>
                  <a:t> </a:t>
                </a:r>
                <a:endParaRPr lang="en-US" u="none" strike="noStrike" dirty="0">
                  <a:effectLst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6B0892-1800-270B-5C67-A6E89F4AFA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03564"/>
                <a:ext cx="10515600" cy="5373399"/>
              </a:xfrm>
              <a:blipFill>
                <a:blip r:embed="rId2"/>
                <a:stretch>
                  <a:fillRect l="-1217" t="-1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73C3F-906C-4B47-DA14-C64BB585A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59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20471ED8-6B4C-4DF0-809F-0578EEA6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BFB6A8-A6AB-4521-893C-53A63A5F9AA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graphicFrame>
        <p:nvGraphicFramePr>
          <p:cNvPr id="35843" name="Object 4">
            <a:extLst>
              <a:ext uri="{FF2B5EF4-FFF2-40B4-BE49-F238E27FC236}">
                <a16:creationId xmlns:a16="http://schemas.microsoft.com/office/drawing/2014/main" id="{A2001C86-3D19-4858-ACF7-1E16625E6E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6860" y="904462"/>
          <a:ext cx="9826974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2732532" progId="Word.Document.8">
                  <p:embed/>
                </p:oleObj>
              </mc:Choice>
              <mc:Fallback>
                <p:oleObj name="Document" r:id="rId2" imgW="5486400" imgH="2732532" progId="Word.Document.8">
                  <p:embed/>
                  <p:pic>
                    <p:nvPicPr>
                      <p:cNvPr id="35843" name="Object 4">
                        <a:extLst>
                          <a:ext uri="{FF2B5EF4-FFF2-40B4-BE49-F238E27FC236}">
                            <a16:creationId xmlns:a16="http://schemas.microsoft.com/office/drawing/2014/main" id="{A2001C86-3D19-4858-ACF7-1E16625E6E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6860" y="904462"/>
                        <a:ext cx="9826974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>
            <a:extLst>
              <a:ext uri="{FF2B5EF4-FFF2-40B4-BE49-F238E27FC236}">
                <a16:creationId xmlns:a16="http://schemas.microsoft.com/office/drawing/2014/main" id="{DB6FD627-38AC-4029-80B6-F9EF35C6B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F07B4B-9024-4241-9287-83EC6AFF569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graphicFrame>
        <p:nvGraphicFramePr>
          <p:cNvPr id="36867" name="Object 4">
            <a:extLst>
              <a:ext uri="{FF2B5EF4-FFF2-40B4-BE49-F238E27FC236}">
                <a16:creationId xmlns:a16="http://schemas.microsoft.com/office/drawing/2014/main" id="{0127594F-83DD-423D-9C72-EC5CF8A689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7960" y="224897"/>
          <a:ext cx="8441702" cy="4728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848600" imgH="4399788" progId="Word.Document.8">
                  <p:embed/>
                </p:oleObj>
              </mc:Choice>
              <mc:Fallback>
                <p:oleObj name="Document" r:id="rId2" imgW="7848600" imgH="4399788" progId="Word.Document.8">
                  <p:embed/>
                  <p:pic>
                    <p:nvPicPr>
                      <p:cNvPr id="36867" name="Object 4">
                        <a:extLst>
                          <a:ext uri="{FF2B5EF4-FFF2-40B4-BE49-F238E27FC236}">
                            <a16:creationId xmlns:a16="http://schemas.microsoft.com/office/drawing/2014/main" id="{0127594F-83DD-423D-9C72-EC5CF8A689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960" y="224897"/>
                        <a:ext cx="8441702" cy="4728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Rectangle 1">
            <a:extLst>
              <a:ext uri="{FF2B5EF4-FFF2-40B4-BE49-F238E27FC236}">
                <a16:creationId xmlns:a16="http://schemas.microsoft.com/office/drawing/2014/main" id="{FABB3B07-362A-46A3-8BE2-B37DABAC0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775" y="5217354"/>
            <a:ext cx="10051842" cy="100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sym typeface="Symbol" panose="05050102010706020507" pitchFamily="18" charset="2"/>
              </a:rPr>
              <a:t>5.  </a:t>
            </a:r>
            <a:r>
              <a:rPr lang="en-US" altLang="en-US" sz="2800" dirty="0" err="1">
                <a:sym typeface="Symbol" panose="05050102010706020507" pitchFamily="18" charset="2"/>
              </a:rPr>
              <a:t>Perkalian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ym typeface="Symbol" panose="05050102010706020507" pitchFamily="18" charset="2"/>
              </a:rPr>
              <a:t>kartesian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ym typeface="Symbol" panose="05050102010706020507" pitchFamily="18" charset="2"/>
              </a:rPr>
              <a:t>dari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ym typeface="Symbol" panose="05050102010706020507" pitchFamily="18" charset="2"/>
              </a:rPr>
              <a:t>dua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ym typeface="Symbol" panose="05050102010706020507" pitchFamily="18" charset="2"/>
              </a:rPr>
              <a:t>himpunan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ym typeface="Symbol" panose="05050102010706020507" pitchFamily="18" charset="2"/>
              </a:rPr>
              <a:t>atau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ym typeface="Symbol" panose="05050102010706020507" pitchFamily="18" charset="2"/>
              </a:rPr>
              <a:t>lebih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sym typeface="Symbol" panose="05050102010706020507" pitchFamily="18" charset="2"/>
              </a:rPr>
              <a:t>didefinisikan</a:t>
            </a:r>
            <a:r>
              <a:rPr lang="en-US" altLang="en-US" sz="2800" dirty="0">
                <a:sym typeface="Symbol" panose="05050102010706020507" pitchFamily="18" charset="2"/>
              </a:rPr>
              <a:t>  </a:t>
            </a:r>
            <a:r>
              <a:rPr lang="en-US" altLang="en-US" sz="2800" dirty="0" err="1">
                <a:sym typeface="Symbol" panose="05050102010706020507" pitchFamily="18" charset="2"/>
              </a:rPr>
              <a:t>sebagai</a:t>
            </a:r>
            <a:r>
              <a:rPr lang="en-US" altLang="en-US" sz="2800" dirty="0">
                <a:sym typeface="Symbol" panose="05050102010706020507" pitchFamily="18" charset="2"/>
              </a:rPr>
              <a:t>:  A</a:t>
            </a:r>
            <a:r>
              <a:rPr lang="en-US" altLang="en-US" sz="2800" baseline="-25000" dirty="0">
                <a:sym typeface="Symbol" panose="05050102010706020507" pitchFamily="18" charset="2"/>
              </a:rPr>
              <a:t>1</a:t>
            </a:r>
            <a:r>
              <a:rPr lang="en-US" altLang="en-US" sz="2800" dirty="0">
                <a:sym typeface="Symbol" panose="05050102010706020507" pitchFamily="18" charset="2"/>
              </a:rPr>
              <a:t>A</a:t>
            </a:r>
            <a:r>
              <a:rPr lang="en-US" altLang="en-US" sz="2800" baseline="-25000" dirty="0">
                <a:sym typeface="Symbol" panose="05050102010706020507" pitchFamily="18" charset="2"/>
              </a:rPr>
              <a:t>2</a:t>
            </a:r>
            <a:r>
              <a:rPr lang="en-US" altLang="en-US" sz="2800" dirty="0">
                <a:sym typeface="Symbol" panose="05050102010706020507" pitchFamily="18" charset="2"/>
              </a:rPr>
              <a:t>…A</a:t>
            </a:r>
            <a:r>
              <a:rPr lang="en-US" altLang="en-US" sz="2800" baseline="-25000" dirty="0">
                <a:sym typeface="Symbol" panose="05050102010706020507" pitchFamily="18" charset="2"/>
              </a:rPr>
              <a:t>n</a:t>
            </a:r>
            <a:r>
              <a:rPr lang="en-US" altLang="en-US" sz="2800" dirty="0">
                <a:sym typeface="Symbol" panose="05050102010706020507" pitchFamily="18" charset="2"/>
              </a:rPr>
              <a:t> = {(a</a:t>
            </a:r>
            <a:r>
              <a:rPr lang="en-US" altLang="en-US" sz="2800" baseline="-25000" dirty="0">
                <a:sym typeface="Symbol" panose="05050102010706020507" pitchFamily="18" charset="2"/>
              </a:rPr>
              <a:t>1</a:t>
            </a:r>
            <a:r>
              <a:rPr lang="en-US" altLang="en-US" sz="2800" dirty="0">
                <a:sym typeface="Symbol" panose="05050102010706020507" pitchFamily="18" charset="2"/>
              </a:rPr>
              <a:t>, a</a:t>
            </a:r>
            <a:r>
              <a:rPr lang="en-US" altLang="en-US" sz="2800" baseline="-25000" dirty="0">
                <a:sym typeface="Symbol" panose="05050102010706020507" pitchFamily="18" charset="2"/>
              </a:rPr>
              <a:t>2</a:t>
            </a:r>
            <a:r>
              <a:rPr lang="en-US" altLang="en-US" sz="2800" dirty="0">
                <a:sym typeface="Symbol" panose="05050102010706020507" pitchFamily="18" charset="2"/>
              </a:rPr>
              <a:t>, …, a</a:t>
            </a:r>
            <a:r>
              <a:rPr lang="en-US" altLang="en-US" sz="2800" baseline="-25000" dirty="0">
                <a:sym typeface="Symbol" panose="05050102010706020507" pitchFamily="18" charset="2"/>
              </a:rPr>
              <a:t>n</a:t>
            </a:r>
            <a:r>
              <a:rPr lang="en-US" altLang="en-US" sz="2800" dirty="0">
                <a:sym typeface="Symbol" panose="05050102010706020507" pitchFamily="18" charset="2"/>
              </a:rPr>
              <a:t>) | </a:t>
            </a:r>
            <a:r>
              <a:rPr lang="en-US" altLang="en-US" sz="2800" dirty="0" err="1">
                <a:sym typeface="Symbol" panose="05050102010706020507" pitchFamily="18" charset="2"/>
              </a:rPr>
              <a:t>a</a:t>
            </a:r>
            <a:r>
              <a:rPr lang="en-US" altLang="en-US" sz="2800" baseline="-25000" dirty="0" err="1">
                <a:sym typeface="Symbol" panose="05050102010706020507" pitchFamily="18" charset="2"/>
              </a:rPr>
              <a:t>i</a:t>
            </a:r>
            <a:r>
              <a:rPr lang="en-US" altLang="en-US" sz="2800" dirty="0" err="1">
                <a:sym typeface="Symbol" panose="05050102010706020507" pitchFamily="18" charset="2"/>
              </a:rPr>
              <a:t>A</a:t>
            </a:r>
            <a:r>
              <a:rPr lang="en-US" altLang="en-US" sz="2800" baseline="-25000" dirty="0" err="1">
                <a:sym typeface="Symbol" panose="05050102010706020507" pitchFamily="18" charset="2"/>
              </a:rPr>
              <a:t>i</a:t>
            </a:r>
            <a:r>
              <a:rPr lang="en-US" altLang="en-US" sz="2800" dirty="0">
                <a:sym typeface="Symbol" panose="05050102010706020507" pitchFamily="18" charset="2"/>
              </a:rPr>
              <a:t> for 1  </a:t>
            </a:r>
            <a:r>
              <a:rPr lang="en-US" altLang="en-US" sz="2800" dirty="0" err="1">
                <a:sym typeface="Symbol" panose="05050102010706020507" pitchFamily="18" charset="2"/>
              </a:rPr>
              <a:t>i</a:t>
            </a:r>
            <a:r>
              <a:rPr lang="en-US" altLang="en-US" sz="2800" dirty="0">
                <a:sym typeface="Symbol" panose="05050102010706020507" pitchFamily="18" charset="2"/>
              </a:rPr>
              <a:t>  n}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6D5F698A-FAAA-4B6D-829D-07A8F2577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B35224-B046-4937-BBDB-FF8035EA5E3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graphicFrame>
        <p:nvGraphicFramePr>
          <p:cNvPr id="37891" name="Object 4">
            <a:extLst>
              <a:ext uri="{FF2B5EF4-FFF2-40B4-BE49-F238E27FC236}">
                <a16:creationId xmlns:a16="http://schemas.microsoft.com/office/drawing/2014/main" id="{9791F090-9F30-45DB-A458-00E11E8190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2188" y="671513"/>
          <a:ext cx="10620375" cy="559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677350" imgH="3549642" progId="Word.Document.8">
                  <p:embed/>
                </p:oleObj>
              </mc:Choice>
              <mc:Fallback>
                <p:oleObj name="Document" r:id="rId2" imgW="6677350" imgH="3549642" progId="Word.Document.8">
                  <p:embed/>
                  <p:pic>
                    <p:nvPicPr>
                      <p:cNvPr id="37891" name="Object 4">
                        <a:extLst>
                          <a:ext uri="{FF2B5EF4-FFF2-40B4-BE49-F238E27FC236}">
                            <a16:creationId xmlns:a16="http://schemas.microsoft.com/office/drawing/2014/main" id="{9791F090-9F30-45DB-A458-00E11E8190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671513"/>
                        <a:ext cx="10620375" cy="559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A5366-3B02-2814-5BF8-E64E9D8A8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2170"/>
            <a:ext cx="10515600" cy="5674179"/>
          </a:xfrm>
        </p:spPr>
        <p:txBody>
          <a:bodyPr/>
          <a:lstStyle/>
          <a:p>
            <a:pPr marL="0" marR="0" indent="0" algn="l" rtl="0">
              <a:buNone/>
            </a:pPr>
            <a:r>
              <a:rPr lang="en-US" sz="2400" b="1" i="0" u="none" strike="noStrike" baseline="0" dirty="0" err="1"/>
              <a:t>Contoh</a:t>
            </a:r>
            <a:r>
              <a:rPr lang="en-US" sz="2400" b="1" i="0" u="none" strike="noStrike" baseline="0" dirty="0"/>
              <a:t> 22(a)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Daftarkan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semua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anggota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himpunan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berikut</a:t>
            </a:r>
            <a:r>
              <a:rPr lang="en-US" sz="2400" b="0" i="0" u="none" strike="noStrike" baseline="0" dirty="0"/>
              <a:t>:</a:t>
            </a:r>
          </a:p>
          <a:p>
            <a:pPr marL="0" marR="0" indent="0" algn="l" rtl="0">
              <a:buNone/>
            </a:pPr>
            <a:r>
              <a:rPr lang="en-US" sz="2400" b="0" i="0" u="none" strike="noStrike" baseline="0" dirty="0"/>
              <a:t>(a) </a:t>
            </a:r>
            <a:r>
              <a:rPr lang="en-US" sz="2400" b="0" i="1" u="none" strike="noStrike" baseline="0" dirty="0"/>
              <a:t>P</a:t>
            </a:r>
            <a:r>
              <a:rPr lang="en-US" sz="2400" b="0" i="0" u="none" strike="noStrike" baseline="0" dirty="0"/>
              <a:t>(</a:t>
            </a:r>
            <a:r>
              <a:rPr lang="en-US" sz="2400" b="0" i="0" u="none" strike="noStrike" baseline="0" dirty="0">
                <a:sym typeface="Symbol" panose="05050102010706020507" pitchFamily="18" charset="2"/>
              </a:rPr>
              <a:t>)	(b)   </a:t>
            </a:r>
            <a:r>
              <a:rPr lang="en-US" sz="2400" b="0" i="1" u="none" strike="noStrike" baseline="0" dirty="0">
                <a:sym typeface="Symbol" panose="05050102010706020507" pitchFamily="18" charset="2"/>
              </a:rPr>
              <a:t>P</a:t>
            </a:r>
            <a:r>
              <a:rPr lang="en-US" sz="2400" b="0" i="0" u="none" strike="noStrike" baseline="0" dirty="0">
                <a:sym typeface="Symbol" panose="05050102010706020507" pitchFamily="18" charset="2"/>
              </a:rPr>
              <a:t>()	    (c) {} </a:t>
            </a:r>
            <a:r>
              <a:rPr lang="en-US" sz="2400" b="0" i="1" u="none" strike="noStrike" baseline="0" dirty="0">
                <a:sym typeface="Symbol" panose="05050102010706020507" pitchFamily="18" charset="2"/>
              </a:rPr>
              <a:t>P</a:t>
            </a:r>
            <a:r>
              <a:rPr lang="en-US" sz="2400" b="0" i="0" u="none" strike="noStrike" baseline="0" dirty="0">
                <a:sym typeface="Symbol" panose="05050102010706020507" pitchFamily="18" charset="2"/>
              </a:rPr>
              <a:t>()		(d) </a:t>
            </a:r>
            <a:r>
              <a:rPr lang="en-US" sz="2400" b="0" i="1" u="none" strike="noStrike" baseline="0" dirty="0">
                <a:sym typeface="Symbol" panose="05050102010706020507" pitchFamily="18" charset="2"/>
              </a:rPr>
              <a:t>P</a:t>
            </a:r>
            <a:r>
              <a:rPr lang="en-US" sz="2400" b="0" i="0" u="none" strike="noStrike" baseline="0" dirty="0">
                <a:sym typeface="Symbol" panose="05050102010706020507" pitchFamily="18" charset="2"/>
              </a:rPr>
              <a:t>(</a:t>
            </a:r>
            <a:r>
              <a:rPr lang="en-US" sz="2400" b="0" i="1" u="none" strike="noStrike" baseline="0" dirty="0">
                <a:sym typeface="Symbol" panose="05050102010706020507" pitchFamily="18" charset="2"/>
              </a:rPr>
              <a:t>P</a:t>
            </a:r>
            <a:r>
              <a:rPr lang="en-US" sz="2400" b="0" i="0" u="none" strike="noStrike" baseline="0" dirty="0">
                <a:sym typeface="Symbol" panose="05050102010706020507" pitchFamily="18" charset="2"/>
              </a:rPr>
              <a:t>({3}))	</a:t>
            </a:r>
          </a:p>
          <a:p>
            <a:pPr marL="0" marR="0" indent="0" algn="l" rtl="0">
              <a:buNone/>
            </a:pPr>
            <a:r>
              <a:rPr lang="en-US" sz="2400" b="0" i="0" u="sng" strike="noStrike" baseline="0" dirty="0" err="1"/>
              <a:t>Penyelesaian</a:t>
            </a:r>
            <a:r>
              <a:rPr lang="en-US" sz="2400" b="0" i="0" u="none" strike="noStrike" baseline="0" dirty="0"/>
              <a:t>:</a:t>
            </a:r>
          </a:p>
          <a:p>
            <a:pPr marL="457200" lvl="1" indent="0">
              <a:buNone/>
            </a:pPr>
            <a:r>
              <a:rPr lang="en-US" dirty="0"/>
              <a:t>(a) </a:t>
            </a:r>
            <a:r>
              <a:rPr lang="en-US" sz="2400" b="0" i="1" u="none" strike="noStrike" baseline="0" dirty="0"/>
              <a:t>P</a:t>
            </a:r>
            <a:r>
              <a:rPr lang="en-US" sz="2400" b="0" i="0" u="none" strike="noStrike" baseline="0" dirty="0"/>
              <a:t>(</a:t>
            </a:r>
            <a:r>
              <a:rPr lang="en-US" sz="2400" b="0" i="0" u="none" strike="noStrike" baseline="0" dirty="0">
                <a:sym typeface="Symbol" panose="05050102010706020507" pitchFamily="18" charset="2"/>
              </a:rPr>
              <a:t>) = {}</a:t>
            </a:r>
          </a:p>
          <a:p>
            <a:pPr marL="457200" lvl="1" indent="0">
              <a:buNone/>
            </a:pPr>
            <a:r>
              <a:rPr lang="en-US" sz="2400" b="0" i="0" u="none" strike="noStrike" baseline="0" dirty="0"/>
              <a:t>(b) </a:t>
            </a:r>
            <a:r>
              <a:rPr lang="en-US" sz="2400" b="0" i="0" u="none" strike="noStrike" baseline="0" dirty="0">
                <a:sym typeface="Symbol" panose="05050102010706020507" pitchFamily="18" charset="2"/>
              </a:rPr>
              <a:t>  </a:t>
            </a:r>
            <a:r>
              <a:rPr lang="en-US" sz="2400" b="0" i="1" u="none" strike="noStrike" baseline="0" dirty="0">
                <a:sym typeface="Symbol" panose="05050102010706020507" pitchFamily="18" charset="2"/>
              </a:rPr>
              <a:t>P</a:t>
            </a:r>
            <a:r>
              <a:rPr lang="en-US" sz="2400" b="0" i="0" u="none" strike="noStrike" baseline="0" dirty="0">
                <a:sym typeface="Symbol" panose="05050102010706020507" pitchFamily="18" charset="2"/>
              </a:rPr>
              <a:t>() =    (</a:t>
            </a:r>
            <a:r>
              <a:rPr lang="en-US" sz="2400" b="0" i="0" u="none" strike="noStrike" baseline="0" dirty="0" err="1">
                <a:sym typeface="Symbol" panose="05050102010706020507" pitchFamily="18" charset="2"/>
              </a:rPr>
              <a:t>ket</a:t>
            </a:r>
            <a:r>
              <a:rPr lang="en-US" sz="2400" b="0" i="0" u="none" strike="noStrike" baseline="0" dirty="0">
                <a:sym typeface="Symbol" panose="05050102010706020507" pitchFamily="18" charset="2"/>
              </a:rPr>
              <a:t>: </a:t>
            </a:r>
            <a:r>
              <a:rPr lang="en-US" sz="2400" b="0" i="0" u="none" strike="noStrike" baseline="0" dirty="0" err="1">
                <a:sym typeface="Symbol" panose="05050102010706020507" pitchFamily="18" charset="2"/>
              </a:rPr>
              <a:t>jika</a:t>
            </a:r>
            <a:r>
              <a:rPr lang="en-US" sz="2400" b="0" i="0" u="none" strike="noStrike" baseline="0" dirty="0">
                <a:sym typeface="Symbol" panose="05050102010706020507" pitchFamily="18" charset="2"/>
              </a:rPr>
              <a:t> </a:t>
            </a:r>
            <a:r>
              <a:rPr lang="en-US" sz="2400" b="0" i="1" u="none" strike="noStrike" baseline="0" dirty="0">
                <a:sym typeface="Symbol" panose="05050102010706020507" pitchFamily="18" charset="2"/>
              </a:rPr>
              <a:t>A</a:t>
            </a:r>
            <a:r>
              <a:rPr lang="en-US" sz="2400" b="0" i="0" u="none" strike="noStrike" baseline="0" dirty="0">
                <a:sym typeface="Symbol" panose="05050102010706020507" pitchFamily="18" charset="2"/>
              </a:rPr>
              <a:t> =  </a:t>
            </a:r>
            <a:r>
              <a:rPr lang="en-US" sz="2400" b="0" i="0" u="none" strike="noStrike" baseline="0" dirty="0" err="1">
                <a:sym typeface="Symbol" panose="05050102010706020507" pitchFamily="18" charset="2"/>
              </a:rPr>
              <a:t>atau</a:t>
            </a:r>
            <a:r>
              <a:rPr lang="en-US" sz="2400" b="0" i="0" u="none" strike="noStrike" baseline="0" dirty="0">
                <a:sym typeface="Symbol" panose="05050102010706020507" pitchFamily="18" charset="2"/>
              </a:rPr>
              <a:t> </a:t>
            </a:r>
            <a:r>
              <a:rPr lang="en-US" sz="2400" b="0" i="1" u="none" strike="noStrike" baseline="0" dirty="0">
                <a:sym typeface="Symbol" panose="05050102010706020507" pitchFamily="18" charset="2"/>
              </a:rPr>
              <a:t>B</a:t>
            </a:r>
            <a:r>
              <a:rPr lang="en-US" sz="2400" b="0" i="0" u="none" strike="noStrike" baseline="0" dirty="0">
                <a:sym typeface="Symbol" panose="05050102010706020507" pitchFamily="18" charset="2"/>
              </a:rPr>
              <a:t> =  </a:t>
            </a:r>
            <a:r>
              <a:rPr lang="en-US" sz="2400" b="0" i="0" u="none" strike="noStrike" baseline="0" dirty="0" err="1">
                <a:sym typeface="Symbol" panose="05050102010706020507" pitchFamily="18" charset="2"/>
              </a:rPr>
              <a:t>maka</a:t>
            </a:r>
            <a:r>
              <a:rPr lang="en-US" sz="2400" b="0" i="0" u="none" strike="noStrike" baseline="0" dirty="0">
                <a:sym typeface="Symbol" panose="05050102010706020507" pitchFamily="18" charset="2"/>
              </a:rPr>
              <a:t> </a:t>
            </a:r>
            <a:r>
              <a:rPr lang="en-US" sz="2400" b="0" i="1" u="none" strike="noStrike" baseline="0" dirty="0">
                <a:sym typeface="Symbol" panose="05050102010706020507" pitchFamily="18" charset="2"/>
              </a:rPr>
              <a:t>A</a:t>
            </a:r>
            <a:r>
              <a:rPr lang="en-US" sz="2400" b="0" i="0" u="none" strike="noStrike" baseline="0" dirty="0">
                <a:sym typeface="Symbol" panose="05050102010706020507" pitchFamily="18" charset="2"/>
              </a:rPr>
              <a:t>  </a:t>
            </a:r>
            <a:r>
              <a:rPr lang="en-US" sz="2400" b="0" i="1" u="none" strike="noStrike" baseline="0" dirty="0">
                <a:sym typeface="Symbol" panose="05050102010706020507" pitchFamily="18" charset="2"/>
              </a:rPr>
              <a:t>B</a:t>
            </a:r>
            <a:r>
              <a:rPr lang="en-US" sz="2400" b="0" i="0" u="none" strike="noStrike" baseline="0" dirty="0">
                <a:sym typeface="Symbol" panose="05050102010706020507" pitchFamily="18" charset="2"/>
              </a:rPr>
              <a:t> = )</a:t>
            </a:r>
          </a:p>
          <a:p>
            <a:pPr marL="457200" lvl="1" indent="0">
              <a:buNone/>
            </a:pPr>
            <a:r>
              <a:rPr lang="en-US" sz="2400" b="0" i="0" u="none" strike="noStrike" baseline="0" dirty="0"/>
              <a:t>(c) {</a:t>
            </a:r>
            <a:r>
              <a:rPr lang="en-US" sz="2400" b="0" i="0" u="none" strike="noStrike" baseline="0" dirty="0">
                <a:sym typeface="Symbol" panose="05050102010706020507" pitchFamily="18" charset="2"/>
              </a:rPr>
              <a:t>} </a:t>
            </a:r>
            <a:r>
              <a:rPr lang="en-US" sz="2400" b="0" i="1" u="none" strike="noStrike" baseline="0" dirty="0">
                <a:sym typeface="Symbol" panose="05050102010706020507" pitchFamily="18" charset="2"/>
              </a:rPr>
              <a:t>P</a:t>
            </a:r>
            <a:r>
              <a:rPr lang="en-US" sz="2400" b="0" i="0" u="none" strike="noStrike" baseline="0" dirty="0">
                <a:sym typeface="Symbol" panose="05050102010706020507" pitchFamily="18" charset="2"/>
              </a:rPr>
              <a:t>() = {} {} = {(,))</a:t>
            </a:r>
          </a:p>
          <a:p>
            <a:pPr marL="0" indent="0">
              <a:buNone/>
            </a:pPr>
            <a:r>
              <a:rPr lang="en-US" sz="2400" b="0" i="0" u="none" strike="noStrike" baseline="0" dirty="0"/>
              <a:t>       (d)</a:t>
            </a:r>
            <a:r>
              <a:rPr lang="en-US" sz="2400" b="0" i="1" u="none" strike="noStrike" baseline="0" dirty="0"/>
              <a:t> P</a:t>
            </a:r>
            <a:r>
              <a:rPr lang="en-US" sz="2400" b="0" i="0" u="none" strike="noStrike" baseline="0" dirty="0"/>
              <a:t>(</a:t>
            </a:r>
            <a:r>
              <a:rPr lang="en-US" sz="2400" b="0" i="1" u="none" strike="noStrike" baseline="0" dirty="0"/>
              <a:t>P</a:t>
            </a:r>
            <a:r>
              <a:rPr lang="en-US" sz="2400" b="0" i="0" u="none" strike="noStrike" baseline="0" dirty="0"/>
              <a:t>({3})) = </a:t>
            </a:r>
            <a:r>
              <a:rPr lang="en-US" sz="2400" b="0" i="1" u="none" strike="noStrike" baseline="0" dirty="0"/>
              <a:t>P</a:t>
            </a:r>
            <a:r>
              <a:rPr lang="en-US" sz="2400" b="0" i="0" u="none" strike="noStrike" baseline="0" dirty="0"/>
              <a:t>({ </a:t>
            </a:r>
            <a:r>
              <a:rPr lang="en-US" sz="2400" b="0" i="0" u="none" strike="noStrike" baseline="0" dirty="0">
                <a:sym typeface="Symbol" panose="05050102010706020507" pitchFamily="18" charset="2"/>
              </a:rPr>
              <a:t>,  {3} }) = {, {}, {{3}}, {, {3}}</a:t>
            </a:r>
            <a:r>
              <a:rPr lang="en-US" sz="2000" b="0" i="0" u="none" strike="noStrike" baseline="0" dirty="0">
                <a:sym typeface="Symbol" panose="05050102010706020507" pitchFamily="18" charset="2"/>
              </a:rPr>
              <a:t> }	  </a:t>
            </a:r>
          </a:p>
          <a:p>
            <a:pPr marL="0" indent="0">
              <a:buNone/>
            </a:pPr>
            <a:endParaRPr lang="en-US" sz="2000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400" b="1" dirty="0" err="1">
                <a:sym typeface="Symbol" panose="05050102010706020507" pitchFamily="18" charset="2"/>
              </a:rPr>
              <a:t>Contoh</a:t>
            </a:r>
            <a:r>
              <a:rPr lang="en-US" sz="2400" b="1" dirty="0">
                <a:sym typeface="Symbol" panose="05050102010706020507" pitchFamily="18" charset="2"/>
              </a:rPr>
              <a:t> 22(b) </a:t>
            </a:r>
            <a:r>
              <a:rPr lang="en-US" sz="2400" dirty="0">
                <a:sym typeface="Symbol" panose="05050102010706020507" pitchFamily="18" charset="2"/>
              </a:rPr>
              <a:t>Jika A = {u, v, w}, </a:t>
            </a:r>
            <a:r>
              <a:rPr lang="en-US" sz="2400" dirty="0" err="1">
                <a:sym typeface="Symbol" panose="05050102010706020507" pitchFamily="18" charset="2"/>
              </a:rPr>
              <a:t>tentukan</a:t>
            </a:r>
            <a:r>
              <a:rPr lang="en-US" sz="2400" dirty="0">
                <a:sym typeface="Symbol" panose="05050102010706020507" pitchFamily="18" charset="2"/>
              </a:rPr>
              <a:t> A</a:t>
            </a:r>
            <a:r>
              <a:rPr lang="en-US" sz="2400" baseline="30000" dirty="0">
                <a:sym typeface="Symbol" panose="05050102010706020507" pitchFamily="18" charset="2"/>
              </a:rPr>
              <a:t>2 </a:t>
            </a:r>
          </a:p>
          <a:p>
            <a:pPr marL="0" indent="0">
              <a:buNone/>
            </a:pPr>
            <a:r>
              <a:rPr lang="en-US" sz="2400" u="sng" dirty="0" err="1">
                <a:sym typeface="Symbol" panose="05050102010706020507" pitchFamily="18" charset="2"/>
              </a:rPr>
              <a:t>Penyelesaian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   A</a:t>
            </a:r>
            <a:r>
              <a:rPr lang="en-US" sz="2400" baseline="30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= A  A = {u, v, w}  {u, v, w} = {(u, u), (</a:t>
            </a:r>
            <a:r>
              <a:rPr lang="en-US" sz="2400" dirty="0" err="1">
                <a:sym typeface="Symbol" panose="05050102010706020507" pitchFamily="18" charset="2"/>
              </a:rPr>
              <a:t>u,v</a:t>
            </a:r>
            <a:r>
              <a:rPr lang="en-US" sz="2400" dirty="0">
                <a:sym typeface="Symbol" panose="05050102010706020507" pitchFamily="18" charset="2"/>
              </a:rPr>
              <a:t>), (</a:t>
            </a:r>
            <a:r>
              <a:rPr lang="en-US" sz="2400" dirty="0" err="1">
                <a:sym typeface="Symbol" panose="05050102010706020507" pitchFamily="18" charset="2"/>
              </a:rPr>
              <a:t>u,w</a:t>
            </a:r>
            <a:r>
              <a:rPr lang="en-US" sz="2400" dirty="0">
                <a:sym typeface="Symbol" panose="05050102010706020507" pitchFamily="18" charset="2"/>
              </a:rPr>
              <a:t>), (</a:t>
            </a:r>
            <a:r>
              <a:rPr lang="en-US" sz="2400" dirty="0" err="1">
                <a:sym typeface="Symbol" panose="05050102010706020507" pitchFamily="18" charset="2"/>
              </a:rPr>
              <a:t>v,u</a:t>
            </a:r>
            <a:r>
              <a:rPr lang="en-US" sz="2400" dirty="0">
                <a:sym typeface="Symbol" panose="05050102010706020507" pitchFamily="18" charset="2"/>
              </a:rPr>
              <a:t>), (</a:t>
            </a:r>
            <a:r>
              <a:rPr lang="en-US" sz="2400" dirty="0" err="1">
                <a:sym typeface="Symbol" panose="05050102010706020507" pitchFamily="18" charset="2"/>
              </a:rPr>
              <a:t>v,v</a:t>
            </a:r>
            <a:r>
              <a:rPr lang="en-US" sz="2400" dirty="0">
                <a:sym typeface="Symbol" panose="05050102010706020507" pitchFamily="18" charset="2"/>
              </a:rPr>
              <a:t>), (</a:t>
            </a:r>
            <a:r>
              <a:rPr lang="en-US" sz="2400" dirty="0" err="1">
                <a:sym typeface="Symbol" panose="05050102010706020507" pitchFamily="18" charset="2"/>
              </a:rPr>
              <a:t>v,w</a:t>
            </a:r>
            <a:r>
              <a:rPr lang="en-US" sz="2400" dirty="0">
                <a:sym typeface="Symbol" panose="05050102010706020507" pitchFamily="18" charset="2"/>
              </a:rPr>
              <a:t>), 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                                                                (</a:t>
            </a:r>
            <a:r>
              <a:rPr lang="en-US" sz="2400" dirty="0" err="1">
                <a:sym typeface="Symbol" panose="05050102010706020507" pitchFamily="18" charset="2"/>
              </a:rPr>
              <a:t>w,u</a:t>
            </a:r>
            <a:r>
              <a:rPr lang="en-US" sz="2400" dirty="0">
                <a:sym typeface="Symbol" panose="05050102010706020507" pitchFamily="18" charset="2"/>
              </a:rPr>
              <a:t>), (</a:t>
            </a:r>
            <a:r>
              <a:rPr lang="en-US" sz="2400" dirty="0" err="1">
                <a:sym typeface="Symbol" panose="05050102010706020507" pitchFamily="18" charset="2"/>
              </a:rPr>
              <a:t>w,v</a:t>
            </a:r>
            <a:r>
              <a:rPr lang="en-US" sz="2400" dirty="0">
                <a:sym typeface="Symbol" panose="05050102010706020507" pitchFamily="18" charset="2"/>
              </a:rPr>
              <a:t>), (</a:t>
            </a:r>
            <a:r>
              <a:rPr lang="en-US" sz="2400" dirty="0" err="1">
                <a:sym typeface="Symbol" panose="05050102010706020507" pitchFamily="18" charset="2"/>
              </a:rPr>
              <a:t>w,w</a:t>
            </a:r>
            <a:r>
              <a:rPr lang="en-US" sz="2400" dirty="0">
                <a:sym typeface="Symbol" panose="05050102010706020507" pitchFamily="18" charset="2"/>
              </a:rPr>
              <a:t>) }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.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B1ADA-FCCF-110A-278E-200C596AE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44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3C670-169D-651E-E906-67BA26705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875104-8AAC-B4D6-D5B7-6AFD512173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Misalkan X dan Z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merupakan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himpunan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pada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himpunan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semesta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U yang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tidak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terukur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besarnya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dengan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anggota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masing-masing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himpunan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berbeda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.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Diketahui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X dan Z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saling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lepas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.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Urutkan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kardinalitas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di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bawah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ini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secara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terurut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membesar</a:t>
                </a:r>
                <a:r>
                  <a:rPr lang="en-US" sz="2400" dirty="0">
                    <a:latin typeface="Arial" panose="020B0604020202020204" pitchFamily="34" charset="0"/>
                    <a:ea typeface="Arial" panose="020B0604020202020204" pitchFamily="34" charset="0"/>
                  </a:rPr>
                  <a:t>:</a:t>
                </a:r>
              </a:p>
              <a:p>
                <a:pPr marL="1260475" indent="-457200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Arial Unicode MS"/>
                    <a:ea typeface="Arial Unicode MS"/>
                    <a:cs typeface="Arial Unicode MS"/>
                  </a:rPr>
                  <a:t>| P(X ∩ Z) |</a:t>
                </a:r>
                <a:endParaRPr lang="en-US" sz="2400" dirty="0"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1260475" indent="-457200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| X – Z |</a:t>
                </a:r>
              </a:p>
              <a:p>
                <a:pPr marL="1260475" indent="-457200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Arial Unicode MS"/>
                    <a:ea typeface="Arial Unicode MS"/>
                    <a:cs typeface="Arial Unicode MS"/>
                  </a:rPr>
                  <a:t>| X ⊕ Z | </a:t>
                </a:r>
                <a:endParaRPr lang="en-US" sz="2400" dirty="0"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1260475" indent="-457200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Arial Unicode MS"/>
                    <a:ea typeface="Arial Unicode MS"/>
                    <a:cs typeface="Arial Unicode MS"/>
                  </a:rPr>
                  <a:t>| X ∩ Z |</a:t>
                </a:r>
                <a:endParaRPr lang="en-US" sz="2400" dirty="0"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1260475" indent="-457200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| P(X) U P(Z) | </a:t>
                </a:r>
              </a:p>
              <a:p>
                <a:pPr marL="1260475" indent="-457200">
                  <a:lnSpc>
                    <a:spcPct val="115000"/>
                  </a:lnSpc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|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 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𝑃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𝑍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 |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875104-8AAC-B4D6-D5B7-6AFD512173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821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49E79-C90A-60B3-D77A-8CF55FE5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38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F76F78-9A4D-11BA-D4BB-BB43811CB8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0609" y="770009"/>
                <a:ext cx="11450781" cy="531798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b="1" dirty="0"/>
                  <a:t>Jawaban</a:t>
                </a:r>
                <a:r>
                  <a:rPr lang="en-US" sz="2400" dirty="0"/>
                  <a:t>:   </a:t>
                </a:r>
              </a:p>
              <a:p>
                <a:pPr marL="0" indent="0">
                  <a:buNone/>
                </a:pPr>
                <a:r>
                  <a:rPr lang="en-US" sz="2400" dirty="0">
                    <a:effectLst/>
                    <a:latin typeface="Arial Unicode MS"/>
                    <a:ea typeface="Arial Unicode MS"/>
                    <a:cs typeface="Arial Unicode MS"/>
                  </a:rPr>
                  <a:t>| X ∩ Z | </a:t>
                </a:r>
                <a:r>
                  <a:rPr lang="en-US" sz="2400" dirty="0">
                    <a:effectLst/>
                    <a:latin typeface="Arial Unicode MS"/>
                    <a:ea typeface="Arial Unicode MS"/>
                    <a:cs typeface="Arial Unicode MS"/>
                    <a:sym typeface="Symbol" panose="05050102010706020507" pitchFamily="18" charset="2"/>
                  </a:rPr>
                  <a:t></a:t>
                </a:r>
                <a:r>
                  <a:rPr lang="en-US" sz="2400" dirty="0">
                    <a:effectLst/>
                    <a:latin typeface="Arial Unicode MS"/>
                    <a:ea typeface="Arial Unicode MS"/>
                    <a:cs typeface="Arial Unicode MS"/>
                  </a:rPr>
                  <a:t>  | P(X ∩ Z) |</a:t>
                </a:r>
                <a:r>
                  <a:rPr lang="en-US" sz="2400" dirty="0">
                    <a:latin typeface="Arial Unicode MS"/>
                    <a:ea typeface="Arial Unicode MS"/>
                    <a:cs typeface="Arial Unicode MS"/>
                    <a:sym typeface="Symbol" panose="05050102010706020507" pitchFamily="18" charset="2"/>
                  </a:rPr>
                  <a:t> </a:t>
                </a:r>
                <a:r>
                  <a:rPr lang="en-US" sz="2400" dirty="0">
                    <a:effectLst/>
                    <a:latin typeface="Arial Unicode MS"/>
                    <a:ea typeface="Arial Unicode MS"/>
                    <a:cs typeface="Arial Unicode MS"/>
                  </a:rPr>
                  <a:t>  | X - Z | </a:t>
                </a:r>
                <a:r>
                  <a:rPr lang="en-US" sz="2400" dirty="0">
                    <a:latin typeface="Arial Unicode MS"/>
                    <a:ea typeface="Arial Unicode MS"/>
                    <a:cs typeface="Arial Unicode MS"/>
                    <a:sym typeface="Symbol" panose="05050102010706020507" pitchFamily="18" charset="2"/>
                  </a:rPr>
                  <a:t> </a:t>
                </a:r>
                <a:r>
                  <a:rPr lang="en-US" sz="2400" dirty="0">
                    <a:effectLst/>
                    <a:latin typeface="Arial Unicode MS"/>
                    <a:ea typeface="Arial Unicode MS"/>
                    <a:cs typeface="Arial Unicode MS"/>
                  </a:rPr>
                  <a:t>  | X ⊕ Z | </a:t>
                </a:r>
                <a:r>
                  <a:rPr lang="en-US" sz="2400" dirty="0">
                    <a:latin typeface="Arial Unicode MS"/>
                    <a:ea typeface="Arial Unicode MS"/>
                    <a:cs typeface="Arial Unicode MS"/>
                    <a:sym typeface="Symbol" panose="05050102010706020507" pitchFamily="18" charset="2"/>
                  </a:rPr>
                  <a:t></a:t>
                </a:r>
                <a:r>
                  <a:rPr lang="en-US" sz="2400" dirty="0">
                    <a:effectLst/>
                    <a:latin typeface="Arial Unicode MS"/>
                    <a:ea typeface="Arial Unicode MS"/>
                    <a:cs typeface="Arial Unicode MS"/>
                  </a:rPr>
                  <a:t>  | P(X) U P(Z)| </a:t>
                </a:r>
                <a:r>
                  <a:rPr lang="en-US" sz="2400" dirty="0">
                    <a:latin typeface="Arial Unicode MS"/>
                    <a:ea typeface="Arial Unicode MS"/>
                    <a:cs typeface="Arial Unicode MS"/>
                    <a:sym typeface="Symbol" panose="05050102010706020507" pitchFamily="18" charset="2"/>
                  </a:rPr>
                  <a:t></a:t>
                </a:r>
                <a:r>
                  <a:rPr lang="en-US" sz="2400" dirty="0">
                    <a:effectLst/>
                    <a:latin typeface="Arial Unicode MS"/>
                    <a:ea typeface="Arial Unicode MS"/>
                    <a:cs typeface="Arial Unicode MS"/>
                  </a:rPr>
                  <a:t>  |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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𝑍</m:t>
                            </m:r>
                          </m:e>
                        </m:d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|</a:t>
                </a:r>
              </a:p>
              <a:p>
                <a:pPr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 </a:t>
                </a:r>
              </a:p>
              <a:p>
                <a:pPr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 err="1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Penjelasan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:</a:t>
                </a:r>
              </a:p>
              <a:p>
                <a:pPr marL="4572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Arial Unicode MS"/>
                    <a:ea typeface="Arial Unicode MS"/>
                    <a:cs typeface="Arial Unicode MS"/>
                  </a:rPr>
                  <a:t>| X ∩ Z | = 0, </a:t>
                </a:r>
                <a:r>
                  <a:rPr lang="en-US" sz="2400" dirty="0" err="1">
                    <a:effectLst/>
                    <a:latin typeface="Arial Unicode MS"/>
                    <a:ea typeface="Arial Unicode MS"/>
                    <a:cs typeface="Arial Unicode MS"/>
                  </a:rPr>
                  <a:t>karena</a:t>
                </a:r>
                <a:r>
                  <a:rPr lang="en-US" sz="2400" dirty="0">
                    <a:effectLst/>
                    <a:latin typeface="Arial Unicode MS"/>
                    <a:ea typeface="Arial Unicode MS"/>
                    <a:cs typeface="Arial Unicode MS"/>
                  </a:rPr>
                  <a:t> </a:t>
                </a:r>
                <a:r>
                  <a:rPr lang="en-US" sz="2400" dirty="0" err="1">
                    <a:effectLst/>
                    <a:latin typeface="Arial Unicode MS"/>
                    <a:ea typeface="Arial Unicode MS"/>
                    <a:cs typeface="Arial Unicode MS"/>
                  </a:rPr>
                  <a:t>saling</a:t>
                </a:r>
                <a:r>
                  <a:rPr lang="en-US" sz="2400" dirty="0">
                    <a:effectLst/>
                    <a:latin typeface="Arial Unicode MS"/>
                    <a:ea typeface="Arial Unicode MS"/>
                    <a:cs typeface="Arial Unicode MS"/>
                  </a:rPr>
                  <a:t> </a:t>
                </a:r>
                <a:r>
                  <a:rPr lang="en-US" sz="2400" dirty="0" err="1">
                    <a:effectLst/>
                    <a:latin typeface="Arial Unicode MS"/>
                    <a:ea typeface="Arial Unicode MS"/>
                    <a:cs typeface="Arial Unicode MS"/>
                  </a:rPr>
                  <a:t>lepas</a:t>
                </a:r>
                <a:endParaRPr lang="en-US" sz="2400" dirty="0"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4572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Arial Unicode MS"/>
                    <a:ea typeface="Arial Unicode MS"/>
                    <a:cs typeface="Arial Unicode MS"/>
                  </a:rPr>
                  <a:t>| P(X ∩ Z) | = 1, </a:t>
                </a:r>
                <a:r>
                  <a:rPr lang="en-US" sz="2400" dirty="0" err="1">
                    <a:effectLst/>
                    <a:latin typeface="Arial Unicode MS"/>
                    <a:ea typeface="Arial Unicode MS"/>
                    <a:cs typeface="Arial Unicode MS"/>
                  </a:rPr>
                  <a:t>karena</a:t>
                </a:r>
                <a:r>
                  <a:rPr lang="en-US" sz="2400" dirty="0">
                    <a:effectLst/>
                    <a:latin typeface="Arial Unicode MS"/>
                    <a:ea typeface="Arial Unicode MS"/>
                    <a:cs typeface="Arial Unicode MS"/>
                  </a:rPr>
                  <a:t> </a:t>
                </a:r>
                <a:r>
                  <a:rPr lang="en-US" sz="2400" dirty="0" err="1">
                    <a:effectLst/>
                    <a:latin typeface="Arial Unicode MS"/>
                    <a:ea typeface="Arial Unicode MS"/>
                    <a:cs typeface="Arial Unicode MS"/>
                  </a:rPr>
                  <a:t>saling</a:t>
                </a:r>
                <a:r>
                  <a:rPr lang="en-US" sz="2400" dirty="0">
                    <a:effectLst/>
                    <a:latin typeface="Arial Unicode MS"/>
                    <a:ea typeface="Arial Unicode MS"/>
                    <a:cs typeface="Arial Unicode MS"/>
                  </a:rPr>
                  <a:t> </a:t>
                </a:r>
                <a:r>
                  <a:rPr lang="en-US" sz="2400" dirty="0" err="1">
                    <a:effectLst/>
                    <a:latin typeface="Arial Unicode MS"/>
                    <a:ea typeface="Arial Unicode MS"/>
                    <a:cs typeface="Arial Unicode MS"/>
                  </a:rPr>
                  <a:t>lepas</a:t>
                </a:r>
                <a:r>
                  <a:rPr lang="en-US" sz="2400" dirty="0">
                    <a:effectLst/>
                    <a:latin typeface="Arial Unicode MS"/>
                    <a:ea typeface="Arial Unicode MS"/>
                    <a:cs typeface="Arial Unicode MS"/>
                  </a:rPr>
                  <a:t> dan P(Ø) = {Ø}</a:t>
                </a:r>
                <a:endParaRPr lang="en-US" sz="2400" dirty="0"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4572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| X – Z | = |X|</a:t>
                </a:r>
              </a:p>
              <a:p>
                <a:pPr marL="4572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Arial Unicode MS"/>
                    <a:ea typeface="Arial Unicode MS"/>
                    <a:cs typeface="Arial Unicode MS"/>
                  </a:rPr>
                  <a:t>| X ⊕ Z | = |X U Z|</a:t>
                </a:r>
                <a:endParaRPr lang="en-US" sz="2400" dirty="0"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4572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| P(X) U P(Z) | = 2</a:t>
                </a:r>
                <a:r>
                  <a:rPr lang="en-US" sz="2400" baseline="30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|X|   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+ 2</a:t>
                </a:r>
                <a:r>
                  <a:rPr lang="en-US" sz="2400" baseline="30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|Z|</a:t>
                </a:r>
                <a:endParaRPr lang="en-US" sz="2400" dirty="0"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4572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|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 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𝑃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(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𝑍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)</m:t>
                        </m:r>
                      </m:e>
                    </m:acc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>
                    <a:effectLst/>
                    <a:latin typeface="Arial Unicode MS"/>
                    <a:ea typeface="Arial Unicode MS"/>
                    <a:cs typeface="Arial Unicode MS"/>
                  </a:rPr>
                  <a:t>| = ∞ - (2</a:t>
                </a:r>
                <a:r>
                  <a:rPr lang="en-US" sz="2400" baseline="30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|X|   </a:t>
                </a:r>
                <a:r>
                  <a:rPr lang="en-US" sz="24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+ 2</a:t>
                </a:r>
                <a:r>
                  <a:rPr lang="en-US" sz="2400" baseline="300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|Z| </a:t>
                </a:r>
                <a:r>
                  <a:rPr lang="en-US" sz="2400" dirty="0">
                    <a:effectLst/>
                    <a:latin typeface="Arial Unicode MS"/>
                    <a:ea typeface="Arial Unicode MS"/>
                    <a:cs typeface="Arial Unicode MS"/>
                  </a:rPr>
                  <a:t>) = ∞</a:t>
                </a:r>
                <a:endParaRPr lang="en-US" sz="2400" dirty="0"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F76F78-9A4D-11BA-D4BB-BB43811CB8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0609" y="770009"/>
                <a:ext cx="11450781" cy="5317981"/>
              </a:xfrm>
              <a:blipFill>
                <a:blip r:embed="rId2"/>
                <a:stretch>
                  <a:fillRect l="-852" t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A255F-EBD3-A937-E1A6-5BE20CBA2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17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A0D0DF-36D2-0D65-B6DE-26FE0CD96CC2}"/>
              </a:ext>
            </a:extLst>
          </p:cNvPr>
          <p:cNvSpPr/>
          <p:nvPr/>
        </p:nvSpPr>
        <p:spPr>
          <a:xfrm>
            <a:off x="6763657" y="3831771"/>
            <a:ext cx="4484914" cy="252457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4993F75-7535-D22D-E02C-4D7A2E006635}"/>
              </a:ext>
            </a:extLst>
          </p:cNvPr>
          <p:cNvSpPr/>
          <p:nvPr/>
        </p:nvSpPr>
        <p:spPr>
          <a:xfrm>
            <a:off x="7369381" y="4426857"/>
            <a:ext cx="1451428" cy="133531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96917A-DD95-C909-DC11-A06A8436D81B}"/>
              </a:ext>
            </a:extLst>
          </p:cNvPr>
          <p:cNvSpPr/>
          <p:nvPr/>
        </p:nvSpPr>
        <p:spPr>
          <a:xfrm>
            <a:off x="9020628" y="4277482"/>
            <a:ext cx="1923144" cy="163406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2EBAFC-F82D-F263-66E6-03D1C60EAA39}"/>
              </a:ext>
            </a:extLst>
          </p:cNvPr>
          <p:cNvSpPr txBox="1"/>
          <p:nvPr/>
        </p:nvSpPr>
        <p:spPr>
          <a:xfrm>
            <a:off x="7922612" y="3975474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006968-E048-3A9C-9898-E15CEDA5D913}"/>
              </a:ext>
            </a:extLst>
          </p:cNvPr>
          <p:cNvSpPr txBox="1"/>
          <p:nvPr/>
        </p:nvSpPr>
        <p:spPr>
          <a:xfrm>
            <a:off x="9339447" y="3965192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Z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DC2F20-77F4-CDDB-D666-9851B20959C7}"/>
              </a:ext>
            </a:extLst>
          </p:cNvPr>
          <p:cNvSpPr txBox="1"/>
          <p:nvPr/>
        </p:nvSpPr>
        <p:spPr>
          <a:xfrm>
            <a:off x="10736196" y="5857157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86273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171F98DB-A2F7-4536-AF63-8DD12AD08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855512-D087-4599-A94C-6061695579E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5B71FBA7-07EC-48AD-B2D0-5A13C92380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4000" b="1">
                <a:cs typeface="Times New Roman" panose="02020603050405020304" pitchFamily="18" charset="0"/>
              </a:rPr>
              <a:t>Perampatan Operasi Himpunan</a:t>
            </a:r>
            <a:endParaRPr lang="en-US" altLang="en-US" sz="4000">
              <a:cs typeface="Times New Roman" panose="02020603050405020304" pitchFamily="18" charset="0"/>
            </a:endParaRPr>
          </a:p>
        </p:txBody>
      </p:sp>
      <p:graphicFrame>
        <p:nvGraphicFramePr>
          <p:cNvPr id="41988" name="Object 4">
            <a:extLst>
              <a:ext uri="{FF2B5EF4-FFF2-40B4-BE49-F238E27FC236}">
                <a16:creationId xmlns:a16="http://schemas.microsoft.com/office/drawing/2014/main" id="{D0E32B02-B8C9-449A-9E0A-C19D953BE8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566" y="1899825"/>
          <a:ext cx="11545162" cy="3835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49313" imgH="2678926" progId="Word.Document.8">
                  <p:embed/>
                </p:oleObj>
              </mc:Choice>
              <mc:Fallback>
                <p:oleObj name="Document" r:id="rId2" imgW="5649313" imgH="2678926" progId="Word.Document.8">
                  <p:embed/>
                  <p:pic>
                    <p:nvPicPr>
                      <p:cNvPr id="41988" name="Object 4">
                        <a:extLst>
                          <a:ext uri="{FF2B5EF4-FFF2-40B4-BE49-F238E27FC236}">
                            <a16:creationId xmlns:a16="http://schemas.microsoft.com/office/drawing/2014/main" id="{D0E32B02-B8C9-449A-9E0A-C19D953BE8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566" y="1899825"/>
                        <a:ext cx="11545162" cy="3835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>
            <a:extLst>
              <a:ext uri="{FF2B5EF4-FFF2-40B4-BE49-F238E27FC236}">
                <a16:creationId xmlns:a16="http://schemas.microsoft.com/office/drawing/2014/main" id="{D0B70535-0D7C-42FD-AC6A-87C13C95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9BDBDB-D1FA-478E-9FC1-78E05932A11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graphicFrame>
        <p:nvGraphicFramePr>
          <p:cNvPr id="43011" name="Object 4">
            <a:extLst>
              <a:ext uri="{FF2B5EF4-FFF2-40B4-BE49-F238E27FC236}">
                <a16:creationId xmlns:a16="http://schemas.microsoft.com/office/drawing/2014/main" id="{D6B09994-17D2-4F09-B89B-7675476652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28902"/>
              </p:ext>
            </p:extLst>
          </p:nvPr>
        </p:nvGraphicFramePr>
        <p:xfrm>
          <a:off x="1363663" y="592138"/>
          <a:ext cx="8213725" cy="399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3860" imgH="2677193" progId="Word.Document.8">
                  <p:embed/>
                </p:oleObj>
              </mc:Choice>
              <mc:Fallback>
                <p:oleObj name="Document" r:id="rId2" imgW="5483860" imgH="2677193" progId="Word.Document.8">
                  <p:embed/>
                  <p:pic>
                    <p:nvPicPr>
                      <p:cNvPr id="43011" name="Object 4">
                        <a:extLst>
                          <a:ext uri="{FF2B5EF4-FFF2-40B4-BE49-F238E27FC236}">
                            <a16:creationId xmlns:a16="http://schemas.microsoft.com/office/drawing/2014/main" id="{D6B09994-17D2-4F09-B89B-7675476652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663" y="592138"/>
                        <a:ext cx="8213725" cy="399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TextBox 3">
            <a:extLst>
              <a:ext uri="{FF2B5EF4-FFF2-40B4-BE49-F238E27FC236}">
                <a16:creationId xmlns:a16="http://schemas.microsoft.com/office/drawing/2014/main" id="{8BBFE5B6-3FBA-4A47-BC5F-7D4B15509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663" y="4156984"/>
            <a:ext cx="82597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(iii)  </a:t>
            </a:r>
            <a:r>
              <a:rPr lang="en-US" altLang="en-US" sz="2400" dirty="0" err="1"/>
              <a:t>Misalkan</a:t>
            </a:r>
            <a:r>
              <a:rPr lang="en-US" altLang="en-US" sz="2400" dirty="0"/>
              <a:t> A = {a, b}, B = {5, 6}, C = {x, y, z}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, A </a:t>
            </a:r>
            <a:r>
              <a:rPr lang="en-US" altLang="en-US" sz="2400" dirty="0">
                <a:sym typeface="Symbol" panose="05050102010706020507" pitchFamily="18" charset="2"/>
              </a:rPr>
              <a:t> B  C = {(a, 5, x), (a, 5, y), (a, 5, z},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                                          (a, 6, x), (a, 6, y), (a, 6, z),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                                          (b, 5, x), (b, 5, y), (b, 5, z),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                                          (b, 6, x), (b, 6, y), (b, 6, z)}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4ECDB2B4-AE47-43BB-B0C5-44C88E43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5EAA58-CEE0-45B9-BE48-813DB00C6AB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2B130E6D-D99C-4973-8285-6854DA1930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Operasi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Himpunan</a:t>
            </a:r>
            <a:r>
              <a:rPr lang="en-US" altLang="en-US" dirty="0">
                <a:latin typeface="+mn-lt"/>
              </a:rPr>
              <a:t> </a:t>
            </a:r>
          </a:p>
        </p:txBody>
      </p:sp>
      <p:graphicFrame>
        <p:nvGraphicFramePr>
          <p:cNvPr id="27652" name="Object 4">
            <a:extLst>
              <a:ext uri="{FF2B5EF4-FFF2-40B4-BE49-F238E27FC236}">
                <a16:creationId xmlns:a16="http://schemas.microsoft.com/office/drawing/2014/main" id="{47C0BC65-589F-47A4-BADD-DA9AF1B4F0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49018" y="1395412"/>
          <a:ext cx="8735810" cy="536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084820" imgH="4971288" progId="Word.Document.8">
                  <p:embed/>
                </p:oleObj>
              </mc:Choice>
              <mc:Fallback>
                <p:oleObj name="Document" r:id="rId2" imgW="8084820" imgH="4971288" progId="Word.Document.8">
                  <p:embed/>
                  <p:pic>
                    <p:nvPicPr>
                      <p:cNvPr id="27652" name="Object 4">
                        <a:extLst>
                          <a:ext uri="{FF2B5EF4-FFF2-40B4-BE49-F238E27FC236}">
                            <a16:creationId xmlns:a16="http://schemas.microsoft.com/office/drawing/2014/main" id="{47C0BC65-589F-47A4-BADD-DA9AF1B4F0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018" y="1395412"/>
                        <a:ext cx="8735810" cy="5366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FAC28-C25C-0FB4-6530-0C447F792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CD674-98E1-4235-0F34-19C2F9391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1.  Jika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= {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, {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}, 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} dan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= {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, {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},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d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e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},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tentukan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himpunan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berikut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:</a:t>
            </a: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	(a)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 A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–  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		(b)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– {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}		(c) {{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}} –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A 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	    </a:t>
            </a:r>
          </a:p>
          <a:p>
            <a:pPr marL="1905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(d)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		(e) {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} – {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}   	 	(f) 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-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</a:t>
            </a:r>
            <a:r>
              <a:rPr lang="en-US" sz="2400" baseline="30000" dirty="0">
                <a:effectLst/>
                <a:ea typeface="Times New Roman" panose="02020603050405020304" pitchFamily="18" charset="0"/>
              </a:rPr>
              <a:t>	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1905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	(g)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 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		(h)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 			(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	</a:t>
            </a:r>
          </a:p>
          <a:p>
            <a:pPr marL="1905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a typeface="Times New Roman" panose="02020603050405020304" pitchFamily="18" charset="0"/>
              </a:rPr>
              <a:t>	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(j) 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P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</a:t>
            </a:r>
          </a:p>
          <a:p>
            <a:pPr marL="1905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 err="1"/>
              <a:t>Diketahui</a:t>
            </a:r>
            <a:r>
              <a:rPr lang="en-US" sz="2400" dirty="0"/>
              <a:t> A = {+, – }, B = {00, 01, 10, 11}. </a:t>
            </a:r>
          </a:p>
          <a:p>
            <a:pPr marL="0" indent="346075">
              <a:buNone/>
            </a:pPr>
            <a:r>
              <a:rPr lang="en-US" sz="2400" dirty="0"/>
              <a:t>(a)	</a:t>
            </a:r>
            <a:r>
              <a:rPr lang="en-US" sz="2400" dirty="0" err="1"/>
              <a:t>Daftarkan</a:t>
            </a:r>
            <a:r>
              <a:rPr lang="en-US" sz="2400" dirty="0"/>
              <a:t> A x B</a:t>
            </a:r>
          </a:p>
          <a:p>
            <a:pPr marL="0" indent="346075">
              <a:buNone/>
            </a:pPr>
            <a:r>
              <a:rPr lang="en-US" sz="2400" dirty="0"/>
              <a:t>(b)	</a:t>
            </a:r>
            <a:r>
              <a:rPr lang="en-US" sz="2400" dirty="0" err="1"/>
              <a:t>Berapa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A</a:t>
            </a:r>
            <a:r>
              <a:rPr lang="en-US" sz="2400" baseline="30000" dirty="0"/>
              <a:t>4</a:t>
            </a:r>
            <a:r>
              <a:rPr lang="en-US" sz="2400" dirty="0"/>
              <a:t> dan (A x B)</a:t>
            </a:r>
            <a:r>
              <a:rPr lang="en-US" sz="2400" baseline="30000" dirty="0"/>
              <a:t>3</a:t>
            </a:r>
            <a:r>
              <a:rPr lang="en-US" sz="2400" dirty="0"/>
              <a:t> ?</a:t>
            </a:r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97613-565C-3F9D-4FB3-1C0E60E83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8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8A21D-4F69-4313-3842-0838188F8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2800"/>
            <a:ext cx="10515600" cy="5364163"/>
          </a:xfrm>
        </p:spPr>
        <p:txBody>
          <a:bodyPr/>
          <a:lstStyle/>
          <a:p>
            <a:pPr marL="0" marR="0" lvl="0" indent="0" algn="just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3. 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Misalkan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, dan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adalah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himpunan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.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Tunjukkan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bahwa</a:t>
            </a:r>
            <a:endParaRPr lang="en-US" sz="2400" u="none" strike="noStrike" dirty="0">
              <a:effectLst/>
              <a:ea typeface="Times New Roman" panose="02020603050405020304" pitchFamily="18" charset="0"/>
            </a:endParaRPr>
          </a:p>
          <a:p>
            <a:pPr marL="342900" marR="0" lvl="0" indent="53975" algn="just"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  <a:tabLst>
                <a:tab pos="4572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  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=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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342900" marR="0" lvl="0" indent="53975" algn="just"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  <a:tabLst>
                <a:tab pos="4572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  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= 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–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342900" marR="0" lvl="0" indent="53975" algn="just"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  <a:tabLst>
                <a:tab pos="4572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  (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–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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346075" marR="0" lvl="0" indent="-346075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4.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Apa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yang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dapat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dikatakan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tentang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himpunan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dan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jika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kesamaan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berikut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benar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?</a:t>
            </a:r>
          </a:p>
          <a:p>
            <a:pPr marL="342900" marR="0" lvl="0" indent="3175" algn="just"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  <a:tabLst>
                <a:tab pos="457200" algn="l"/>
              </a:tabLst>
            </a:pPr>
            <a:r>
              <a:rPr lang="en-US" sz="2400" i="1" dirty="0">
                <a:effectLst/>
                <a:ea typeface="Times New Roman" panose="02020603050405020304" pitchFamily="18" charset="0"/>
              </a:rPr>
              <a:t> 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–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342900" marR="0" lvl="0" indent="3175" algn="just"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  <a:tabLst>
                <a:tab pos="457200" algn="l"/>
              </a:tabLst>
            </a:pPr>
            <a:r>
              <a:rPr lang="en-US" sz="2400" i="1" dirty="0">
                <a:effectLst/>
                <a:ea typeface="Times New Roman" panose="02020603050405020304" pitchFamily="18" charset="0"/>
              </a:rPr>
              <a:t> 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A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 </a:t>
            </a:r>
          </a:p>
          <a:p>
            <a:pPr marL="401638" marR="0" lvl="0" indent="-401638" algn="just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5.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Dapatkah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disimpulkan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=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jika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A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, dan </a:t>
            </a:r>
            <a:r>
              <a:rPr lang="en-US" sz="2400" i="1" u="none" strike="noStrike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adalah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himpunan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sedemikian</a:t>
            </a:r>
            <a:r>
              <a:rPr lang="en-US" sz="2400" u="none" strike="noStrike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u="none" strike="noStrike" dirty="0" err="1">
                <a:effectLst/>
                <a:ea typeface="Times New Roman" panose="02020603050405020304" pitchFamily="18" charset="0"/>
              </a:rPr>
              <a:t>sehingga</a:t>
            </a:r>
            <a:endParaRPr lang="en-US" sz="2400" u="none" strike="noStrike" dirty="0">
              <a:effectLst/>
              <a:ea typeface="Times New Roman" panose="02020603050405020304" pitchFamily="18" charset="0"/>
            </a:endParaRPr>
          </a:p>
          <a:p>
            <a:pPr marL="342900" marR="0" lvl="0" indent="3175" algn="just"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  <a:tabLst>
                <a:tab pos="457200" algn="l"/>
              </a:tabLst>
            </a:pPr>
            <a:r>
              <a:rPr lang="en-US" sz="2400" i="1" dirty="0">
                <a:effectLst/>
                <a:ea typeface="Times New Roman" panose="02020603050405020304" pitchFamily="18" charset="0"/>
              </a:rPr>
              <a:t>  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342900" marR="0" lvl="0" indent="3175" algn="just">
              <a:spcBef>
                <a:spcPts val="0"/>
              </a:spcBef>
              <a:spcAft>
                <a:spcPts val="0"/>
              </a:spcAft>
              <a:buFont typeface="+mj-lt"/>
              <a:buAutoNum type="alphaLcParenBoth"/>
              <a:tabLst>
                <a:tab pos="457200" algn="l"/>
              </a:tabLst>
            </a:pPr>
            <a:r>
              <a:rPr lang="en-US" sz="2400" i="1" dirty="0">
                <a:effectLst/>
                <a:ea typeface="Times New Roman" panose="02020603050405020304" pitchFamily="18" charset="0"/>
              </a:rPr>
              <a:t>  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=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5DB4A-2369-9F2B-E078-F06489B64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91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12FC8A11-0B36-4DA3-ADBE-FB0820D55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A84306-9ABA-46B1-A277-3DDA8CB4EEE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62FAF87A-C27B-4732-8862-3B624F9857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Hukum-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hukum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Himpunan</a:t>
            </a:r>
            <a:endParaRPr lang="en-US" altLang="en-US" b="1" dirty="0">
              <a:latin typeface="+mn-lt"/>
            </a:endParaRP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65EA15D0-D454-4FA1-AF94-02CC5EA321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Disebut</a:t>
            </a:r>
            <a:r>
              <a:rPr lang="en-US" altLang="en-US" dirty="0"/>
              <a:t> juga </a:t>
            </a:r>
            <a:r>
              <a:rPr lang="en-US" altLang="en-US" dirty="0" err="1"/>
              <a:t>sifat-sifat</a:t>
            </a:r>
            <a:r>
              <a:rPr lang="en-US" altLang="en-US" dirty="0"/>
              <a:t> (</a:t>
            </a:r>
            <a:r>
              <a:rPr lang="en-US" altLang="en-US" i="1" dirty="0"/>
              <a:t>properties</a:t>
            </a:r>
            <a:r>
              <a:rPr lang="en-US" altLang="en-US" dirty="0"/>
              <a:t>) </a:t>
            </a:r>
            <a:r>
              <a:rPr lang="en-US" altLang="en-US" dirty="0" err="1"/>
              <a:t>himpunan</a:t>
            </a:r>
            <a:endParaRPr lang="en-US" altLang="en-US" dirty="0"/>
          </a:p>
          <a:p>
            <a:pPr eaLnBrk="1" hangingPunct="1"/>
            <a:r>
              <a:rPr lang="en-US" altLang="en-US" dirty="0" err="1"/>
              <a:t>Disebut</a:t>
            </a:r>
            <a:r>
              <a:rPr lang="en-US" altLang="en-US" dirty="0"/>
              <a:t> juga </a:t>
            </a:r>
            <a:r>
              <a:rPr lang="en-US" altLang="en-US" dirty="0" err="1"/>
              <a:t>hukum</a:t>
            </a:r>
            <a:r>
              <a:rPr lang="en-US" altLang="en-US" dirty="0"/>
              <a:t> </a:t>
            </a:r>
            <a:r>
              <a:rPr lang="en-US" altLang="en-US" dirty="0" err="1"/>
              <a:t>aljabar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graphicFrame>
        <p:nvGraphicFramePr>
          <p:cNvPr id="44037" name="Object 5">
            <a:extLst>
              <a:ext uri="{FF2B5EF4-FFF2-40B4-BE49-F238E27FC236}">
                <a16:creationId xmlns:a16="http://schemas.microsoft.com/office/drawing/2014/main" id="{2AD647B6-2D60-4B86-BF6D-4DBC3496DA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921226"/>
              </p:ext>
            </p:extLst>
          </p:nvPr>
        </p:nvGraphicFramePr>
        <p:xfrm>
          <a:off x="2174875" y="3117575"/>
          <a:ext cx="7764631" cy="323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579108" imgH="2724912" progId="Word.Document.8">
                  <p:embed/>
                </p:oleObj>
              </mc:Choice>
              <mc:Fallback>
                <p:oleObj name="Document" r:id="rId2" imgW="6579108" imgH="2724912" progId="Word.Document.8">
                  <p:embed/>
                  <p:pic>
                    <p:nvPicPr>
                      <p:cNvPr id="44037" name="Object 5">
                        <a:extLst>
                          <a:ext uri="{FF2B5EF4-FFF2-40B4-BE49-F238E27FC236}">
                            <a16:creationId xmlns:a16="http://schemas.microsoft.com/office/drawing/2014/main" id="{2AD647B6-2D60-4B86-BF6D-4DBC3496DA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5" y="3117575"/>
                        <a:ext cx="7764631" cy="323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>
            <a:extLst>
              <a:ext uri="{FF2B5EF4-FFF2-40B4-BE49-F238E27FC236}">
                <a16:creationId xmlns:a16="http://schemas.microsoft.com/office/drawing/2014/main" id="{C6FED629-059E-4770-8D4D-63AF9927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EAF762-43D0-41E6-B43A-7F9455BB0AD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graphicFrame>
        <p:nvGraphicFramePr>
          <p:cNvPr id="45059" name="Object 4">
            <a:extLst>
              <a:ext uri="{FF2B5EF4-FFF2-40B4-BE49-F238E27FC236}">
                <a16:creationId xmlns:a16="http://schemas.microsoft.com/office/drawing/2014/main" id="{13DADB95-2009-4B8D-BD7D-464FD0EB4D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182948"/>
              </p:ext>
            </p:extLst>
          </p:nvPr>
        </p:nvGraphicFramePr>
        <p:xfrm>
          <a:off x="1597025" y="655637"/>
          <a:ext cx="8715375" cy="620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620376" imgH="5433699" progId="Word.Document.8">
                  <p:embed/>
                </p:oleObj>
              </mc:Choice>
              <mc:Fallback>
                <p:oleObj name="Document" r:id="rId2" imgW="7620376" imgH="5433699" progId="Word.Document.8">
                  <p:embed/>
                  <p:pic>
                    <p:nvPicPr>
                      <p:cNvPr id="45059" name="Object 4">
                        <a:extLst>
                          <a:ext uri="{FF2B5EF4-FFF2-40B4-BE49-F238E27FC236}">
                            <a16:creationId xmlns:a16="http://schemas.microsoft.com/office/drawing/2014/main" id="{13DADB95-2009-4B8D-BD7D-464FD0EB4D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5" y="655637"/>
                        <a:ext cx="8715375" cy="620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>
            <a:extLst>
              <a:ext uri="{FF2B5EF4-FFF2-40B4-BE49-F238E27FC236}">
                <a16:creationId xmlns:a16="http://schemas.microsoft.com/office/drawing/2014/main" id="{47178659-182B-4BE1-A82F-C38D5BEF3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B862E1-76B7-4B7E-992A-C61182FDF01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graphicFrame>
        <p:nvGraphicFramePr>
          <p:cNvPr id="66563" name="Object 5">
            <a:extLst>
              <a:ext uri="{FF2B5EF4-FFF2-40B4-BE49-F238E27FC236}">
                <a16:creationId xmlns:a16="http://schemas.microsoft.com/office/drawing/2014/main" id="{D372F62E-1399-4660-8B03-B99B379578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100753"/>
              </p:ext>
            </p:extLst>
          </p:nvPr>
        </p:nvGraphicFramePr>
        <p:xfrm>
          <a:off x="624114" y="1322841"/>
          <a:ext cx="10229713" cy="5033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143388" imgH="4019034" progId="Word.Document.8">
                  <p:embed/>
                </p:oleObj>
              </mc:Choice>
              <mc:Fallback>
                <p:oleObj name="Document" r:id="rId2" imgW="8143388" imgH="4019034" progId="Word.Document.8">
                  <p:embed/>
                  <p:pic>
                    <p:nvPicPr>
                      <p:cNvPr id="66563" name="Object 5">
                        <a:extLst>
                          <a:ext uri="{FF2B5EF4-FFF2-40B4-BE49-F238E27FC236}">
                            <a16:creationId xmlns:a16="http://schemas.microsoft.com/office/drawing/2014/main" id="{D372F62E-1399-4660-8B03-B99B379578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114" y="1322841"/>
                        <a:ext cx="10229713" cy="50335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362AB61-5173-0BBD-3C44-7A261C0784E0}"/>
              </a:ext>
            </a:extLst>
          </p:cNvPr>
          <p:cNvSpPr txBox="1"/>
          <p:nvPr/>
        </p:nvSpPr>
        <p:spPr>
          <a:xfrm>
            <a:off x="624114" y="786351"/>
            <a:ext cx="10421257" cy="288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effectLst/>
                <a:ea typeface="Times New Roman" panose="02020603050405020304" pitchFamily="18" charset="0"/>
              </a:rPr>
              <a:t>Pembuktian</a:t>
            </a:r>
            <a:r>
              <a:rPr lang="en-US" sz="24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</a:rPr>
              <a:t>Kesamaan</a:t>
            </a:r>
            <a:r>
              <a:rPr lang="en-US" sz="24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</a:rPr>
              <a:t>dengan</a:t>
            </a:r>
            <a:r>
              <a:rPr lang="en-US" sz="24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</a:rPr>
              <a:t>menggunakan</a:t>
            </a:r>
            <a:r>
              <a:rPr lang="en-US" sz="24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Times New Roman" panose="02020603050405020304" pitchFamily="18" charset="0"/>
              </a:rPr>
              <a:t>hukum-hukum</a:t>
            </a:r>
            <a:r>
              <a:rPr lang="en-US" sz="2400" b="1" dirty="0">
                <a:effectLst/>
                <a:ea typeface="Times New Roman" panose="02020603050405020304" pitchFamily="18" charset="0"/>
              </a:rPr>
              <a:t>  </a:t>
            </a:r>
            <a:r>
              <a:rPr lang="en-US" sz="2400" b="1" dirty="0" err="1">
                <a:effectLst/>
                <a:ea typeface="Times New Roman" panose="02020603050405020304" pitchFamily="18" charset="0"/>
              </a:rPr>
              <a:t>himpunan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>
            <a:extLst>
              <a:ext uri="{FF2B5EF4-FFF2-40B4-BE49-F238E27FC236}">
                <a16:creationId xmlns:a16="http://schemas.microsoft.com/office/drawing/2014/main" id="{1468FAC7-063E-4682-8E71-482713C6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E16DBC-8B17-44B6-AE3E-FD470DAED0D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graphicFrame>
        <p:nvGraphicFramePr>
          <p:cNvPr id="67587" name="Object 4">
            <a:extLst>
              <a:ext uri="{FF2B5EF4-FFF2-40B4-BE49-F238E27FC236}">
                <a16:creationId xmlns:a16="http://schemas.microsoft.com/office/drawing/2014/main" id="{9F46718F-4F8B-4BBD-A759-AD922DEFB4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204073"/>
              </p:ext>
            </p:extLst>
          </p:nvPr>
        </p:nvGraphicFramePr>
        <p:xfrm>
          <a:off x="1414533" y="1416397"/>
          <a:ext cx="9658500" cy="390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786457" imgH="2748575" progId="Word.Document.8">
                  <p:embed/>
                </p:oleObj>
              </mc:Choice>
              <mc:Fallback>
                <p:oleObj name="Document" r:id="rId2" imgW="6786457" imgH="2748575" progId="Word.Document.8">
                  <p:embed/>
                  <p:pic>
                    <p:nvPicPr>
                      <p:cNvPr id="67587" name="Object 4">
                        <a:extLst>
                          <a:ext uri="{FF2B5EF4-FFF2-40B4-BE49-F238E27FC236}">
                            <a16:creationId xmlns:a16="http://schemas.microsoft.com/office/drawing/2014/main" id="{9F46718F-4F8B-4BBD-A759-AD922DEFB4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533" y="1416397"/>
                        <a:ext cx="9658500" cy="390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>
            <a:extLst>
              <a:ext uri="{FF2B5EF4-FFF2-40B4-BE49-F238E27FC236}">
                <a16:creationId xmlns:a16="http://schemas.microsoft.com/office/drawing/2014/main" id="{1AB21548-DD1A-4F00-B94E-B81B59594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3770CC-64D5-4314-991A-22FDF2BA3D8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graphicFrame>
        <p:nvGraphicFramePr>
          <p:cNvPr id="68611" name="Object 4">
            <a:extLst>
              <a:ext uri="{FF2B5EF4-FFF2-40B4-BE49-F238E27FC236}">
                <a16:creationId xmlns:a16="http://schemas.microsoft.com/office/drawing/2014/main" id="{48585EB8-448D-465E-B867-F70F79D6A6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421395"/>
              </p:ext>
            </p:extLst>
          </p:nvPr>
        </p:nvGraphicFramePr>
        <p:xfrm>
          <a:off x="1431925" y="595313"/>
          <a:ext cx="8053388" cy="569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146986" imgH="5791692" progId="Word.Document.8">
                  <p:embed/>
                </p:oleObj>
              </mc:Choice>
              <mc:Fallback>
                <p:oleObj name="Document" r:id="rId2" imgW="8146986" imgH="5791692" progId="Word.Document.8">
                  <p:embed/>
                  <p:pic>
                    <p:nvPicPr>
                      <p:cNvPr id="68611" name="Object 4">
                        <a:extLst>
                          <a:ext uri="{FF2B5EF4-FFF2-40B4-BE49-F238E27FC236}">
                            <a16:creationId xmlns:a16="http://schemas.microsoft.com/office/drawing/2014/main" id="{48585EB8-448D-465E-B867-F70F79D6A6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595313"/>
                        <a:ext cx="8053388" cy="569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>
            <a:extLst>
              <a:ext uri="{FF2B5EF4-FFF2-40B4-BE49-F238E27FC236}">
                <a16:creationId xmlns:a16="http://schemas.microsoft.com/office/drawing/2014/main" id="{46916BD4-202A-4EC2-BD65-3C67CEC3D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17D9B3-6D67-4CE7-B638-60BFE534608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dirty="0"/>
          </a:p>
        </p:txBody>
      </p:sp>
      <p:graphicFrame>
        <p:nvGraphicFramePr>
          <p:cNvPr id="4" name="Object 20">
            <a:extLst>
              <a:ext uri="{FF2B5EF4-FFF2-40B4-BE49-F238E27FC236}">
                <a16:creationId xmlns:a16="http://schemas.microsoft.com/office/drawing/2014/main" id="{2F157C98-9CF6-4A06-9835-142E0BE919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783041"/>
              </p:ext>
            </p:extLst>
          </p:nvPr>
        </p:nvGraphicFramePr>
        <p:xfrm>
          <a:off x="783509" y="856344"/>
          <a:ext cx="11408491" cy="483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351235" imgH="2157844" progId="Word.Document.12">
                  <p:embed/>
                </p:oleObj>
              </mc:Choice>
              <mc:Fallback>
                <p:oleObj name="Document" r:id="rId2" imgW="6351235" imgH="2157844" progId="Word.Document.12">
                  <p:embed/>
                  <p:pic>
                    <p:nvPicPr>
                      <p:cNvPr id="4" name="Object 20">
                        <a:extLst>
                          <a:ext uri="{FF2B5EF4-FFF2-40B4-BE49-F238E27FC236}">
                            <a16:creationId xmlns:a16="http://schemas.microsoft.com/office/drawing/2014/main" id="{2F157C98-9CF6-4A06-9835-142E0BE919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509" y="856344"/>
                        <a:ext cx="11408491" cy="483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ontent Placeholder 2">
            <a:extLst>
              <a:ext uri="{FF2B5EF4-FFF2-40B4-BE49-F238E27FC236}">
                <a16:creationId xmlns:a16="http://schemas.microsoft.com/office/drawing/2014/main" id="{FCF0C69A-C9C4-4578-A329-EE8C236484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6373" y="800100"/>
            <a:ext cx="10459881" cy="5257800"/>
          </a:xfrm>
        </p:spPr>
        <p:txBody>
          <a:bodyPr/>
          <a:lstStyle/>
          <a:p>
            <a:endParaRPr lang="en-US" altLang="en-US" b="1" dirty="0"/>
          </a:p>
          <a:p>
            <a:pPr marL="0" indent="0">
              <a:buNone/>
            </a:pPr>
            <a:r>
              <a:rPr lang="en-US" altLang="en-US" b="1" dirty="0" err="1"/>
              <a:t>Latihan</a:t>
            </a:r>
            <a:r>
              <a:rPr lang="en-US" altLang="en-US" dirty="0"/>
              <a:t>. </a:t>
            </a:r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dirty="0"/>
              <a:t>, </a:t>
            </a:r>
            <a:r>
              <a:rPr lang="en-US" altLang="en-US" i="1" dirty="0"/>
              <a:t>B</a:t>
            </a:r>
            <a:r>
              <a:rPr lang="en-US" altLang="en-US" dirty="0"/>
              <a:t>, dan </a:t>
            </a:r>
            <a:r>
              <a:rPr lang="en-US" altLang="en-US" i="1" dirty="0"/>
              <a:t>C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. </a:t>
            </a:r>
            <a:r>
              <a:rPr lang="en-US" altLang="en-US" dirty="0" err="1"/>
              <a:t>Buktikan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hukum-hukum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bahwa</a:t>
            </a:r>
            <a:r>
              <a:rPr lang="en-US" altLang="en-US" dirty="0"/>
              <a:t> </a:t>
            </a:r>
          </a:p>
          <a:p>
            <a:pPr>
              <a:buFontTx/>
              <a:buNone/>
            </a:pPr>
            <a:r>
              <a:rPr lang="en-US" altLang="en-US" dirty="0"/>
              <a:t>	(</a:t>
            </a:r>
            <a:r>
              <a:rPr lang="en-US" altLang="en-US" i="1" dirty="0"/>
              <a:t>A</a:t>
            </a:r>
            <a:r>
              <a:rPr lang="en-US" altLang="en-US" dirty="0"/>
              <a:t> – </a:t>
            </a:r>
            <a:r>
              <a:rPr lang="en-US" altLang="en-US" i="1" dirty="0"/>
              <a:t>B</a:t>
            </a:r>
            <a:r>
              <a:rPr lang="en-US" altLang="en-US" dirty="0"/>
              <a:t>) </a:t>
            </a:r>
            <a:r>
              <a:rPr lang="en-US" altLang="en-US" dirty="0">
                <a:sym typeface="Symbol" panose="05050102010706020507" pitchFamily="18" charset="2"/>
              </a:rPr>
              <a:t></a:t>
            </a:r>
            <a:r>
              <a:rPr lang="en-US" altLang="en-US" dirty="0"/>
              <a:t> (</a:t>
            </a:r>
            <a:r>
              <a:rPr lang="en-US" altLang="en-US" i="1" dirty="0"/>
              <a:t>A</a:t>
            </a:r>
            <a:r>
              <a:rPr lang="en-US" altLang="en-US" dirty="0"/>
              <a:t> – C) = </a:t>
            </a:r>
            <a:r>
              <a:rPr lang="en-US" altLang="en-US" i="1" dirty="0"/>
              <a:t>A</a:t>
            </a:r>
            <a:r>
              <a:rPr lang="en-US" altLang="en-US" dirty="0"/>
              <a:t> – (</a:t>
            </a:r>
            <a:r>
              <a:rPr lang="en-US" altLang="en-US" i="1" dirty="0"/>
              <a:t>B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</a:t>
            </a:r>
            <a:r>
              <a:rPr lang="en-US" altLang="en-US" dirty="0"/>
              <a:t> </a:t>
            </a:r>
            <a:r>
              <a:rPr lang="en-US" altLang="en-US" i="1" dirty="0"/>
              <a:t>C</a:t>
            </a:r>
            <a:r>
              <a:rPr lang="en-US" altLang="en-US" dirty="0"/>
              <a:t>).	</a:t>
            </a:r>
          </a:p>
        </p:txBody>
      </p:sp>
      <p:sp>
        <p:nvSpPr>
          <p:cNvPr id="71683" name="Slide Number Placeholder 3">
            <a:extLst>
              <a:ext uri="{FF2B5EF4-FFF2-40B4-BE49-F238E27FC236}">
                <a16:creationId xmlns:a16="http://schemas.microsoft.com/office/drawing/2014/main" id="{2ADCB6F9-37E4-49B3-96D5-2302E4770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54A783-BCCB-4726-94CF-6B4A3493962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AFFB49-A44D-1187-4648-4EE931B25A53}"/>
              </a:ext>
            </a:extLst>
          </p:cNvPr>
          <p:cNvSpPr txBox="1"/>
          <p:nvPr/>
        </p:nvSpPr>
        <p:spPr>
          <a:xfrm>
            <a:off x="2008909" y="3754582"/>
            <a:ext cx="435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Jawaban</a:t>
            </a:r>
            <a:r>
              <a:rPr lang="en-US" sz="2400" dirty="0">
                <a:solidFill>
                  <a:srgbClr val="FF0000"/>
                </a:solidFill>
              </a:rPr>
              <a:t> pada </a:t>
            </a:r>
            <a:r>
              <a:rPr lang="en-US" sz="2400" dirty="0" err="1">
                <a:solidFill>
                  <a:srgbClr val="FF0000"/>
                </a:solidFill>
              </a:rPr>
              <a:t>halaman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berikut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2">
            <a:extLst>
              <a:ext uri="{FF2B5EF4-FFF2-40B4-BE49-F238E27FC236}">
                <a16:creationId xmlns:a16="http://schemas.microsoft.com/office/drawing/2014/main" id="{FEC62A41-F042-41D4-A909-2DEBEFCBDB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36983" y="1305823"/>
            <a:ext cx="7772400" cy="5410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err="1"/>
              <a:t>Jawaban</a:t>
            </a:r>
            <a:r>
              <a:rPr lang="en-US" altLang="en-US" dirty="0"/>
              <a:t>:</a:t>
            </a:r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B38F1383-183F-4C51-83E4-0C3FFE4E6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58BFAD-EEF9-488E-9D7D-33F51BC1EB5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graphicFrame>
        <p:nvGraphicFramePr>
          <p:cNvPr id="72708" name="Object 2">
            <a:extLst>
              <a:ext uri="{FF2B5EF4-FFF2-40B4-BE49-F238E27FC236}">
                <a16:creationId xmlns:a16="http://schemas.microsoft.com/office/drawing/2014/main" id="{6F5FA4A9-90A0-4240-AB81-7490B860D5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6261" y="2235649"/>
          <a:ext cx="11110635" cy="159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09442" imgH="750234" progId="Word.Document.12">
                  <p:embed/>
                </p:oleObj>
              </mc:Choice>
              <mc:Fallback>
                <p:oleObj name="Document" r:id="rId2" imgW="5609442" imgH="750234" progId="Word.Document.12">
                  <p:embed/>
                  <p:pic>
                    <p:nvPicPr>
                      <p:cNvPr id="72708" name="Object 2">
                        <a:extLst>
                          <a:ext uri="{FF2B5EF4-FFF2-40B4-BE49-F238E27FC236}">
                            <a16:creationId xmlns:a16="http://schemas.microsoft.com/office/drawing/2014/main" id="{6F5FA4A9-90A0-4240-AB81-7490B860D5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261" y="2235649"/>
                        <a:ext cx="11110635" cy="159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A49803A2-1CFF-4630-A578-FDE93E44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9BD3BA-A520-4920-AE9D-8A4A23A26D6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graphicFrame>
        <p:nvGraphicFramePr>
          <p:cNvPr id="28675" name="Object 4">
            <a:extLst>
              <a:ext uri="{FF2B5EF4-FFF2-40B4-BE49-F238E27FC236}">
                <a16:creationId xmlns:a16="http://schemas.microsoft.com/office/drawing/2014/main" id="{D1338B86-4B79-4A7A-812D-ACD88DE5FE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44600" y="461963"/>
          <a:ext cx="10466388" cy="549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572747" imgH="3966038" progId="Word.Document.8">
                  <p:embed/>
                </p:oleObj>
              </mc:Choice>
              <mc:Fallback>
                <p:oleObj name="Document" r:id="rId2" imgW="7572747" imgH="3966038" progId="Word.Document.8">
                  <p:embed/>
                  <p:pic>
                    <p:nvPicPr>
                      <p:cNvPr id="28675" name="Object 4">
                        <a:extLst>
                          <a:ext uri="{FF2B5EF4-FFF2-40B4-BE49-F238E27FC236}">
                            <a16:creationId xmlns:a16="http://schemas.microsoft.com/office/drawing/2014/main" id="{D1338B86-4B79-4A7A-812D-ACD88DE5FE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461963"/>
                        <a:ext cx="10466388" cy="549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>
            <a:extLst>
              <a:ext uri="{FF2B5EF4-FFF2-40B4-BE49-F238E27FC236}">
                <a16:creationId xmlns:a16="http://schemas.microsoft.com/office/drawing/2014/main" id="{CA9069EC-1D5E-41A1-B23A-CED644148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CAC021-3B6D-4787-948E-F22F0377059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graphicFrame>
        <p:nvGraphicFramePr>
          <p:cNvPr id="73731" name="Object 6">
            <a:extLst>
              <a:ext uri="{FF2B5EF4-FFF2-40B4-BE49-F238E27FC236}">
                <a16:creationId xmlns:a16="http://schemas.microsoft.com/office/drawing/2014/main" id="{09FE8E6A-21F5-417C-B9C4-376750FD20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73282" y="1475756"/>
          <a:ext cx="7875588" cy="233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550256" imgH="2538095" progId="Word.Document.8">
                  <p:embed/>
                </p:oleObj>
              </mc:Choice>
              <mc:Fallback>
                <p:oleObj name="Document" r:id="rId2" imgW="8550256" imgH="2538095" progId="Word.Document.8">
                  <p:embed/>
                  <p:pic>
                    <p:nvPicPr>
                      <p:cNvPr id="73731" name="Object 6">
                        <a:extLst>
                          <a:ext uri="{FF2B5EF4-FFF2-40B4-BE49-F238E27FC236}">
                            <a16:creationId xmlns:a16="http://schemas.microsoft.com/office/drawing/2014/main" id="{09FE8E6A-21F5-417C-B9C4-376750FD20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282" y="1475756"/>
                        <a:ext cx="7875588" cy="233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>
            <a:extLst>
              <a:ext uri="{FF2B5EF4-FFF2-40B4-BE49-F238E27FC236}">
                <a16:creationId xmlns:a16="http://schemas.microsoft.com/office/drawing/2014/main" id="{69663414-EF7F-47B1-BBB4-4B46E106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2AC7F2-E528-4A50-9504-C7AEF4E92E3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graphicFrame>
        <p:nvGraphicFramePr>
          <p:cNvPr id="74755" name="Object 8">
            <a:extLst>
              <a:ext uri="{FF2B5EF4-FFF2-40B4-BE49-F238E27FC236}">
                <a16:creationId xmlns:a16="http://schemas.microsoft.com/office/drawing/2014/main" id="{67C71B97-5428-4D25-99EB-48B4977E0F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7668" y="1096065"/>
          <a:ext cx="10013289" cy="4420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683691" imgH="3390006" progId="Word.Document.8">
                  <p:embed/>
                </p:oleObj>
              </mc:Choice>
              <mc:Fallback>
                <p:oleObj name="Document" r:id="rId2" imgW="7683691" imgH="3390006" progId="Word.Document.8">
                  <p:embed/>
                  <p:pic>
                    <p:nvPicPr>
                      <p:cNvPr id="74755" name="Object 8">
                        <a:extLst>
                          <a:ext uri="{FF2B5EF4-FFF2-40B4-BE49-F238E27FC236}">
                            <a16:creationId xmlns:a16="http://schemas.microsoft.com/office/drawing/2014/main" id="{67C71B97-5428-4D25-99EB-48B4977E0F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668" y="1096065"/>
                        <a:ext cx="10013289" cy="4420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2">
            <a:extLst>
              <a:ext uri="{FF2B5EF4-FFF2-40B4-BE49-F238E27FC236}">
                <a16:creationId xmlns:a16="http://schemas.microsoft.com/office/drawing/2014/main" id="{32A7086B-F2A9-4297-B8FA-08A384C35A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altLang="en-US" dirty="0" err="1"/>
              <a:t>Misalkan</a:t>
            </a:r>
            <a:r>
              <a:rPr lang="es-ES" altLang="en-US" dirty="0"/>
              <a:t> </a:t>
            </a:r>
            <a:r>
              <a:rPr lang="es-ES" altLang="en-US" i="1" dirty="0"/>
              <a:t>A</a:t>
            </a:r>
            <a:r>
              <a:rPr lang="es-ES" altLang="en-US" dirty="0"/>
              <a:t>, </a:t>
            </a:r>
            <a:r>
              <a:rPr lang="es-ES" altLang="en-US" i="1" dirty="0"/>
              <a:t>B</a:t>
            </a:r>
            <a:r>
              <a:rPr lang="es-ES" altLang="en-US" dirty="0"/>
              <a:t>, dan </a:t>
            </a:r>
            <a:r>
              <a:rPr lang="es-ES" altLang="en-US" i="1" dirty="0"/>
              <a:t>C </a:t>
            </a:r>
            <a:r>
              <a:rPr lang="es-ES" altLang="en-US" dirty="0" err="1"/>
              <a:t>adalah</a:t>
            </a:r>
            <a:r>
              <a:rPr lang="es-ES" altLang="en-US" dirty="0"/>
              <a:t> </a:t>
            </a:r>
            <a:r>
              <a:rPr lang="es-ES" altLang="en-US" dirty="0" err="1"/>
              <a:t>himpunan</a:t>
            </a:r>
            <a:r>
              <a:rPr lang="es-ES" altLang="en-US" dirty="0"/>
              <a:t>. </a:t>
            </a:r>
            <a:r>
              <a:rPr lang="es-ES" altLang="en-US" dirty="0" err="1"/>
              <a:t>Gunakan</a:t>
            </a:r>
            <a:r>
              <a:rPr lang="es-ES" altLang="en-US" dirty="0"/>
              <a:t> </a:t>
            </a:r>
            <a:r>
              <a:rPr lang="es-ES" altLang="en-US" dirty="0" err="1"/>
              <a:t>hukum-hukum</a:t>
            </a:r>
            <a:r>
              <a:rPr lang="es-ES" altLang="en-US" dirty="0"/>
              <a:t> </a:t>
            </a:r>
            <a:r>
              <a:rPr lang="es-ES" altLang="en-US" dirty="0" err="1"/>
              <a:t>aljabar</a:t>
            </a:r>
            <a:r>
              <a:rPr lang="es-ES" altLang="en-US" dirty="0"/>
              <a:t> </a:t>
            </a:r>
            <a:r>
              <a:rPr lang="es-ES" altLang="en-US" dirty="0" err="1"/>
              <a:t>himpunan</a:t>
            </a:r>
            <a:r>
              <a:rPr lang="es-ES" altLang="en-US" dirty="0"/>
              <a:t> dan </a:t>
            </a:r>
            <a:r>
              <a:rPr lang="es-ES" altLang="en-US" dirty="0" err="1"/>
              <a:t>prinsip</a:t>
            </a:r>
            <a:r>
              <a:rPr lang="es-ES" altLang="en-US" dirty="0"/>
              <a:t> dualitas  </a:t>
            </a:r>
            <a:r>
              <a:rPr lang="es-ES" altLang="en-US" dirty="0" err="1"/>
              <a:t>untuk</a:t>
            </a:r>
            <a:r>
              <a:rPr lang="es-ES" altLang="en-US" dirty="0"/>
              <a:t> </a:t>
            </a:r>
            <a:r>
              <a:rPr lang="es-ES" altLang="en-US" dirty="0" err="1"/>
              <a:t>menentukan</a:t>
            </a:r>
            <a:r>
              <a:rPr lang="es-ES" altLang="en-US" dirty="0"/>
              <a:t> </a:t>
            </a:r>
            <a:r>
              <a:rPr lang="es-ES" altLang="en-US" dirty="0" err="1"/>
              <a:t>hasil</a:t>
            </a:r>
            <a:r>
              <a:rPr lang="es-ES" altLang="en-US" dirty="0"/>
              <a:t> </a:t>
            </a:r>
            <a:r>
              <a:rPr lang="es-ES" altLang="en-US" dirty="0" err="1"/>
              <a:t>dari</a:t>
            </a:r>
            <a:r>
              <a:rPr lang="es-ES" altLang="en-US" dirty="0"/>
              <a:t> </a:t>
            </a:r>
            <a:r>
              <a:rPr lang="es-ES" altLang="en-US" dirty="0" err="1"/>
              <a:t>operasi</a:t>
            </a:r>
            <a:r>
              <a:rPr lang="es-ES" altLang="en-US" dirty="0"/>
              <a:t> </a:t>
            </a:r>
            <a:r>
              <a:rPr lang="es-ES" altLang="en-US" dirty="0" err="1"/>
              <a:t>himpunan</a:t>
            </a:r>
            <a:r>
              <a:rPr lang="es-ES" altLang="en-US" dirty="0"/>
              <a:t> </a:t>
            </a:r>
            <a:r>
              <a:rPr lang="es-ES" altLang="en-US" dirty="0" err="1"/>
              <a:t>berikut</a:t>
            </a:r>
            <a:r>
              <a:rPr lang="es-ES" altLang="en-US" dirty="0"/>
              <a:t>:</a:t>
            </a:r>
          </a:p>
          <a:p>
            <a:pPr>
              <a:buFontTx/>
              <a:buNone/>
            </a:pPr>
            <a:r>
              <a:rPr lang="es-ES" altLang="en-US" dirty="0"/>
              <a:t>	(a) </a:t>
            </a:r>
          </a:p>
          <a:p>
            <a:pPr>
              <a:buFontTx/>
              <a:buNone/>
            </a:pPr>
            <a:r>
              <a:rPr lang="es-ES" altLang="en-US" dirty="0"/>
              <a:t>	(b) </a:t>
            </a:r>
            <a:endParaRPr lang="en-US" altLang="en-US" dirty="0"/>
          </a:p>
          <a:p>
            <a:pPr>
              <a:buFontTx/>
              <a:buNone/>
            </a:pPr>
            <a:r>
              <a:rPr lang="es-ES" altLang="en-US" dirty="0"/>
              <a:t> </a:t>
            </a:r>
            <a:r>
              <a:rPr lang="en-US" altLang="en-US" dirty="0"/>
              <a:t> </a:t>
            </a:r>
          </a:p>
          <a:p>
            <a:pPr>
              <a:buFontTx/>
              <a:buNone/>
            </a:pPr>
            <a:endParaRPr lang="en-US" altLang="en-US" dirty="0"/>
          </a:p>
        </p:txBody>
      </p:sp>
      <p:sp>
        <p:nvSpPr>
          <p:cNvPr id="69635" name="Slide Number Placeholder 3">
            <a:extLst>
              <a:ext uri="{FF2B5EF4-FFF2-40B4-BE49-F238E27FC236}">
                <a16:creationId xmlns:a16="http://schemas.microsoft.com/office/drawing/2014/main" id="{F67A97A2-566B-4959-B77D-5521CCDCF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AEFEBF-D18C-49A3-9B92-8E23D5C961C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id="{672895C0-7E55-4AFC-A410-70B1A2166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637" name="Object 1">
                <a:extLst>
                  <a:ext uri="{FF2B5EF4-FFF2-40B4-BE49-F238E27FC236}">
                    <a16:creationId xmlns:a16="http://schemas.microsoft.com/office/drawing/2014/main" id="{4AF7C00B-9DC3-4AA4-85C2-591E9C788AA8}"/>
                  </a:ext>
                </a:extLst>
              </p:cNvPr>
              <p:cNvSpPr txBox="1"/>
              <p:nvPr/>
            </p:nvSpPr>
            <p:spPr bwMode="auto">
              <a:xfrm>
                <a:off x="1708732" y="3053408"/>
                <a:ext cx="6085439" cy="53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)∪(</m:t>
                      </m:r>
                      <m:bar>
                        <m:barPr>
                          <m:pos m:val="top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)∪(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bar>
                        <m:barPr>
                          <m:pos m:val="top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)∪(</m:t>
                      </m:r>
                      <m:bar>
                        <m:barPr>
                          <m:pos m:val="top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bar>
                        <m:barPr>
                          <m:pos m:val="top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9637" name="Object 1">
                <a:extLst>
                  <a:ext uri="{FF2B5EF4-FFF2-40B4-BE49-F238E27FC236}">
                    <a16:creationId xmlns:a16="http://schemas.microsoft.com/office/drawing/2014/main" id="{4AF7C00B-9DC3-4AA4-85C2-591E9C788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8732" y="3053408"/>
                <a:ext cx="6085439" cy="533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638" name="Rectangle 4">
            <a:extLst>
              <a:ext uri="{FF2B5EF4-FFF2-40B4-BE49-F238E27FC236}">
                <a16:creationId xmlns:a16="http://schemas.microsoft.com/office/drawing/2014/main" id="{FFECC952-CBC3-40D7-8A44-F8C364DEC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639" name="Object 3">
                <a:extLst>
                  <a:ext uri="{FF2B5EF4-FFF2-40B4-BE49-F238E27FC236}">
                    <a16:creationId xmlns:a16="http://schemas.microsoft.com/office/drawing/2014/main" id="{DCD86BCE-D6AC-4D8C-98AF-333465A03048}"/>
                  </a:ext>
                </a:extLst>
              </p:cNvPr>
              <p:cNvSpPr txBox="1"/>
              <p:nvPr/>
            </p:nvSpPr>
            <p:spPr bwMode="auto">
              <a:xfrm>
                <a:off x="1708731" y="3595528"/>
                <a:ext cx="5566711" cy="6584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)∩(</m:t>
                      </m:r>
                      <m:bar>
                        <m:barPr>
                          <m:pos m:val="top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)∩(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bar>
                        <m:barPr>
                          <m:pos m:val="top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)∩(</m:t>
                      </m:r>
                      <m:bar>
                        <m:barPr>
                          <m:pos m:val="top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bar>
                        <m:barPr>
                          <m:pos m:val="top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9639" name="Object 3">
                <a:extLst>
                  <a:ext uri="{FF2B5EF4-FFF2-40B4-BE49-F238E27FC236}">
                    <a16:creationId xmlns:a16="http://schemas.microsoft.com/office/drawing/2014/main" id="{DCD86BCE-D6AC-4D8C-98AF-333465A03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8731" y="3595528"/>
                <a:ext cx="5566711" cy="6584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19EF8ED-581D-3872-B039-3A8FA7C108BC}"/>
              </a:ext>
            </a:extLst>
          </p:cNvPr>
          <p:cNvSpPr txBox="1"/>
          <p:nvPr/>
        </p:nvSpPr>
        <p:spPr>
          <a:xfrm>
            <a:off x="838200" y="737439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/>
              <a:t>Latihan</a:t>
            </a:r>
            <a:r>
              <a:rPr lang="en-US" altLang="en-US" sz="28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7887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6CB85-0BF2-D160-8974-2D2956C25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Pembuktian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keanggotaan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AF00A-B179-1758-A4B8-08C8DBC20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/>
              <a:t>Selain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hukum-hukum</a:t>
            </a:r>
            <a:r>
              <a:rPr lang="en-US" sz="2400" dirty="0"/>
              <a:t> </a:t>
            </a:r>
            <a:r>
              <a:rPr lang="en-US" sz="2400" dirty="0" err="1"/>
              <a:t>himpunan</a:t>
            </a:r>
            <a:r>
              <a:rPr lang="en-US" sz="2400" dirty="0"/>
              <a:t>, </a:t>
            </a:r>
            <a:r>
              <a:rPr lang="en-US" sz="2400" dirty="0" err="1"/>
              <a:t>kesamaan</a:t>
            </a:r>
            <a:r>
              <a:rPr lang="en-US" sz="2400" dirty="0"/>
              <a:t> (</a:t>
            </a:r>
            <a:r>
              <a:rPr lang="en-US" sz="2400" i="1" dirty="0"/>
              <a:t>identity</a:t>
            </a:r>
            <a:r>
              <a:rPr lang="en-US" sz="2400" dirty="0"/>
              <a:t>) </a:t>
            </a:r>
            <a:r>
              <a:rPr lang="en-US" sz="2400" dirty="0" err="1"/>
              <a:t>dari</a:t>
            </a:r>
            <a:r>
              <a:rPr lang="en-US" sz="2400" dirty="0"/>
              <a:t> dua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ekspresi</a:t>
            </a:r>
            <a:r>
              <a:rPr lang="en-US" sz="2400" dirty="0"/>
              <a:t> </a:t>
            </a:r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juga </a:t>
            </a:r>
            <a:r>
              <a:rPr lang="en-US" sz="2400" dirty="0" err="1"/>
              <a:t>dibuktikan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keanggotaan</a:t>
            </a:r>
            <a:r>
              <a:rPr lang="en-US" sz="2400" dirty="0"/>
              <a:t> (</a:t>
            </a:r>
            <a:r>
              <a:rPr lang="en-US" sz="2400" dirty="0" err="1"/>
              <a:t>mirip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kebenaran</a:t>
            </a:r>
            <a:r>
              <a:rPr lang="en-US" sz="2400" dirty="0"/>
              <a:t>).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     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	1 </a:t>
            </a:r>
            <a:r>
              <a:rPr lang="en-US" alt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berarti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“x </a:t>
            </a:r>
            <a:r>
              <a:rPr lang="en-US" alt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adalah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anggota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himpunan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”</a:t>
            </a:r>
            <a:b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</a:b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	0 </a:t>
            </a:r>
            <a:r>
              <a:rPr lang="en-US" alt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berarti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“x </a:t>
            </a:r>
            <a:r>
              <a:rPr lang="en-US" alt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bukan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anggota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himpunan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”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Contoh</a:t>
            </a:r>
            <a:r>
              <a:rPr lang="en-US" sz="2400" dirty="0"/>
              <a:t>: </a:t>
            </a:r>
            <a:r>
              <a:rPr lang="en-US" sz="2400" dirty="0" err="1"/>
              <a:t>Misalkan</a:t>
            </a:r>
            <a:r>
              <a:rPr lang="en-US" sz="2400" dirty="0"/>
              <a:t> A, B, dan C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himpunan</a:t>
            </a:r>
            <a:r>
              <a:rPr lang="en-US" sz="2400" dirty="0"/>
              <a:t>. </a:t>
            </a:r>
            <a:r>
              <a:rPr lang="en-US" sz="2400" dirty="0" err="1"/>
              <a:t>Buktikan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                       A </a:t>
            </a:r>
            <a:r>
              <a:rPr lang="en-US" sz="2400" dirty="0">
                <a:sym typeface="Symbol" panose="05050102010706020507" pitchFamily="18" charset="2"/>
              </a:rPr>
              <a:t></a:t>
            </a:r>
            <a:r>
              <a:rPr lang="en-US" sz="2400" dirty="0"/>
              <a:t> (B </a:t>
            </a:r>
            <a:r>
              <a:rPr lang="en-US" sz="2400" dirty="0">
                <a:sym typeface="Symbol" panose="05050102010706020507" pitchFamily="18" charset="2"/>
              </a:rPr>
              <a:t></a:t>
            </a:r>
            <a:r>
              <a:rPr lang="en-US" sz="2400" dirty="0"/>
              <a:t> C) = (A </a:t>
            </a:r>
            <a:r>
              <a:rPr lang="en-US" sz="2400" dirty="0">
                <a:sym typeface="Symbol" panose="05050102010706020507" pitchFamily="18" charset="2"/>
              </a:rPr>
              <a:t> </a:t>
            </a:r>
            <a:r>
              <a:rPr lang="en-US" sz="2400" dirty="0"/>
              <a:t> B) </a:t>
            </a:r>
            <a:r>
              <a:rPr lang="en-US" sz="2400" dirty="0">
                <a:sym typeface="Symbol" panose="05050102010706020507" pitchFamily="18" charset="2"/>
              </a:rPr>
              <a:t></a:t>
            </a:r>
            <a:r>
              <a:rPr lang="en-US" sz="2400" dirty="0"/>
              <a:t> (A </a:t>
            </a:r>
            <a:r>
              <a:rPr lang="en-US" sz="2400" dirty="0">
                <a:sym typeface="Symbol" panose="05050102010706020507" pitchFamily="18" charset="2"/>
              </a:rPr>
              <a:t></a:t>
            </a:r>
            <a:r>
              <a:rPr lang="en-US" sz="2400" dirty="0"/>
              <a:t> C)</a:t>
            </a:r>
          </a:p>
          <a:p>
            <a:pPr marL="0" indent="0">
              <a:buNone/>
            </a:pPr>
            <a:r>
              <a:rPr lang="en-US" sz="2400" dirty="0"/>
              <a:t>                 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keanggotaan</a:t>
            </a:r>
            <a:r>
              <a:rPr lang="en-US" sz="2400" dirty="0"/>
              <a:t>  (</a:t>
            </a:r>
            <a:r>
              <a:rPr lang="en-US" sz="2400" dirty="0" err="1"/>
              <a:t>lihat</a:t>
            </a:r>
            <a:r>
              <a:rPr lang="en-US" sz="2400" dirty="0"/>
              <a:t> </a:t>
            </a:r>
            <a:r>
              <a:rPr lang="en-US" sz="2400" dirty="0" err="1"/>
              <a:t>halaman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/>
              <a:t>)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AC15C-CA1C-0547-2FF3-C77EFE19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047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978265-5E32-812D-DBB7-09F1AE079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34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B48665-1A10-26A2-625D-E7B415E9E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1269319"/>
            <a:ext cx="1100137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776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2F5AB2AC-4A54-485B-88CA-E8E1B4B3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1F30D0-54EE-4557-85BD-175427CC0A4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DE15895F-5C47-49F8-A0B2-D7C089B4B6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Prinsip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Dualitas</a:t>
            </a:r>
            <a:endParaRPr lang="en-US" altLang="en-US" sz="3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A10599A7-3C11-4C23-A5EE-AEC0B74A6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en-US" altLang="en-US" sz="3200" dirty="0" err="1">
                <a:cs typeface="Times New Roman" panose="02020603050405020304" pitchFamily="18" charset="0"/>
              </a:rPr>
              <a:t>Prinsip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dualitas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dua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konsep</a:t>
            </a:r>
            <a:r>
              <a:rPr lang="en-US" altLang="en-US" sz="3200" dirty="0">
                <a:cs typeface="Times New Roman" panose="02020603050405020304" pitchFamily="18" charset="0"/>
              </a:rPr>
              <a:t> yang </a:t>
            </a:r>
            <a:r>
              <a:rPr lang="en-US" altLang="en-US" sz="3200" dirty="0" err="1">
                <a:cs typeface="Times New Roman" panose="02020603050405020304" pitchFamily="18" charset="0"/>
              </a:rPr>
              <a:t>berbeda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dapat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saling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dipertukarkan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namun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tetap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memberikan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jawaban</a:t>
            </a:r>
            <a:r>
              <a:rPr lang="en-US" altLang="en-US" sz="3200" dirty="0">
                <a:cs typeface="Times New Roman" panose="02020603050405020304" pitchFamily="18" charset="0"/>
              </a:rPr>
              <a:t> yang </a:t>
            </a:r>
            <a:r>
              <a:rPr lang="en-US" altLang="en-US" sz="3200" dirty="0" err="1">
                <a:cs typeface="Times New Roman" panose="02020603050405020304" pitchFamily="18" charset="0"/>
              </a:rPr>
              <a:t>benar</a:t>
            </a:r>
            <a:r>
              <a:rPr lang="en-US" altLang="en-US" sz="3200" dirty="0">
                <a:cs typeface="Times New Roman" panose="02020603050405020304" pitchFamily="18" charset="0"/>
              </a:rPr>
              <a:t>. </a:t>
            </a:r>
          </a:p>
          <a:p>
            <a:pPr marL="0" indent="0" algn="just" eaLnBrk="1" hangingPunct="1">
              <a:buNone/>
            </a:pPr>
            <a:endParaRPr lang="en-US" altLang="en-US" sz="3200" dirty="0"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</a:pPr>
            <a:endParaRPr lang="en-US" altLang="en-US" sz="7400" dirty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en-US" sz="7400" dirty="0">
                <a:cs typeface="Times New Roman" panose="02020603050405020304" pitchFamily="18" charset="0"/>
              </a:rPr>
              <a:t> 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3" name="Picture 2" descr="A black and white symbol&#10;&#10;AI-generated content may be incorrect.">
            <a:extLst>
              <a:ext uri="{FF2B5EF4-FFF2-40B4-BE49-F238E27FC236}">
                <a16:creationId xmlns:a16="http://schemas.microsoft.com/office/drawing/2014/main" id="{1C086A9C-3D07-25A2-78DB-0B543B089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420" y="3001570"/>
            <a:ext cx="4763173" cy="3227791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68929A-06BF-4B64-A159-9001343147AF}"/>
              </a:ext>
            </a:extLst>
          </p:cNvPr>
          <p:cNvSpPr txBox="1">
            <a:spLocks noChangeArrowheads="1"/>
          </p:cNvSpPr>
          <p:nvPr/>
        </p:nvSpPr>
        <p:spPr>
          <a:xfrm>
            <a:off x="659295" y="662745"/>
            <a:ext cx="11058940" cy="598653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9600" dirty="0" err="1"/>
              <a:t>Contoh</a:t>
            </a:r>
            <a:r>
              <a:rPr lang="en-US" sz="9600" dirty="0"/>
              <a:t>:   Di AS </a:t>
            </a:r>
            <a:r>
              <a:rPr lang="en-US" sz="9600" dirty="0">
                <a:sym typeface="Wingdings" panose="05000000000000000000" pitchFamily="2" charset="2"/>
              </a:rPr>
              <a:t></a:t>
            </a:r>
            <a:r>
              <a:rPr lang="en-US" sz="9600" dirty="0"/>
              <a:t> </a:t>
            </a:r>
            <a:r>
              <a:rPr lang="en-US" sz="9600" dirty="0" err="1"/>
              <a:t>kemudi</a:t>
            </a:r>
            <a:r>
              <a:rPr lang="en-US" sz="9600" dirty="0"/>
              <a:t> </a:t>
            </a:r>
            <a:r>
              <a:rPr lang="en-US" sz="9600" dirty="0" err="1"/>
              <a:t>mobil</a:t>
            </a:r>
            <a:r>
              <a:rPr lang="en-US" sz="9600" dirty="0"/>
              <a:t> di </a:t>
            </a:r>
            <a:r>
              <a:rPr lang="en-US" sz="9600" dirty="0" err="1"/>
              <a:t>kiri</a:t>
            </a:r>
            <a:r>
              <a:rPr lang="en-US" sz="9600" dirty="0"/>
              <a:t> </a:t>
            </a:r>
            <a:r>
              <a:rPr lang="en-US" sz="9600" dirty="0" err="1"/>
              <a:t>depan</a:t>
            </a:r>
            <a:endParaRPr lang="en-US" sz="9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600" dirty="0"/>
              <a:t>	    Di </a:t>
            </a:r>
            <a:r>
              <a:rPr lang="en-US" sz="9600" dirty="0" err="1"/>
              <a:t>Inggris</a:t>
            </a:r>
            <a:r>
              <a:rPr lang="en-US" sz="9600" dirty="0"/>
              <a:t> (juga Indonesia) </a:t>
            </a:r>
            <a:r>
              <a:rPr lang="en-US" sz="9600" dirty="0">
                <a:sym typeface="Wingdings" panose="05000000000000000000" pitchFamily="2" charset="2"/>
              </a:rPr>
              <a:t></a:t>
            </a:r>
            <a:r>
              <a:rPr lang="en-US" sz="9600" dirty="0"/>
              <a:t> </a:t>
            </a:r>
            <a:r>
              <a:rPr lang="en-US" sz="9600" dirty="0" err="1"/>
              <a:t>kemudi</a:t>
            </a:r>
            <a:r>
              <a:rPr lang="en-US" sz="9600" dirty="0"/>
              <a:t> </a:t>
            </a:r>
            <a:r>
              <a:rPr lang="en-US" sz="9600" dirty="0" err="1"/>
              <a:t>mobil</a:t>
            </a:r>
            <a:r>
              <a:rPr lang="en-US" sz="9600" dirty="0"/>
              <a:t> di </a:t>
            </a:r>
            <a:r>
              <a:rPr lang="en-US" sz="9600" dirty="0" err="1"/>
              <a:t>kanan</a:t>
            </a:r>
            <a:r>
              <a:rPr lang="en-US" sz="9600" dirty="0"/>
              <a:t> </a:t>
            </a:r>
            <a:r>
              <a:rPr lang="en-US" sz="9600" dirty="0" err="1"/>
              <a:t>depan</a:t>
            </a:r>
            <a:r>
              <a:rPr lang="en-US" sz="96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600" dirty="0" err="1"/>
              <a:t>Peraturan</a:t>
            </a:r>
            <a:r>
              <a:rPr lang="en-US" sz="9600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600" dirty="0"/>
              <a:t>	(a) di Amerika </a:t>
            </a:r>
            <a:r>
              <a:rPr lang="en-US" sz="9600" dirty="0" err="1"/>
              <a:t>Serikat</a:t>
            </a:r>
            <a:r>
              <a:rPr lang="en-US" sz="9600" dirty="0"/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600" dirty="0"/>
              <a:t>	      -  </a:t>
            </a:r>
            <a:r>
              <a:rPr lang="en-US" sz="9600" dirty="0" err="1"/>
              <a:t>mobil</a:t>
            </a:r>
            <a:r>
              <a:rPr lang="en-US" sz="9600" dirty="0"/>
              <a:t> </a:t>
            </a:r>
            <a:r>
              <a:rPr lang="en-US" sz="9600" dirty="0" err="1"/>
              <a:t>harus</a:t>
            </a:r>
            <a:r>
              <a:rPr lang="en-US" sz="9600" dirty="0"/>
              <a:t> </a:t>
            </a:r>
            <a:r>
              <a:rPr lang="en-US" sz="9600" dirty="0" err="1"/>
              <a:t>berjalan</a:t>
            </a:r>
            <a:r>
              <a:rPr lang="en-US" sz="9600" dirty="0"/>
              <a:t> di </a:t>
            </a:r>
            <a:r>
              <a:rPr lang="en-US" sz="9600" dirty="0" err="1"/>
              <a:t>bagian</a:t>
            </a:r>
            <a:r>
              <a:rPr lang="en-US" sz="9600" dirty="0"/>
              <a:t> </a:t>
            </a:r>
            <a:r>
              <a:rPr lang="en-US" sz="9600" i="1" dirty="0" err="1">
                <a:solidFill>
                  <a:srgbClr val="FF0000"/>
                </a:solidFill>
              </a:rPr>
              <a:t>kanan</a:t>
            </a:r>
            <a:r>
              <a:rPr lang="en-US" sz="9600" dirty="0"/>
              <a:t> </a:t>
            </a:r>
            <a:r>
              <a:rPr lang="en-US" sz="9600" dirty="0" err="1"/>
              <a:t>jalan</a:t>
            </a:r>
            <a:r>
              <a:rPr lang="en-US" sz="9600" dirty="0"/>
              <a:t>,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600" dirty="0"/>
              <a:t>	      -  pada </a:t>
            </a:r>
            <a:r>
              <a:rPr lang="en-US" sz="9600" dirty="0" err="1"/>
              <a:t>jalan</a:t>
            </a:r>
            <a:r>
              <a:rPr lang="en-US" sz="9600" dirty="0"/>
              <a:t> yang </a:t>
            </a:r>
            <a:r>
              <a:rPr lang="en-US" sz="9600" dirty="0" err="1"/>
              <a:t>berlajur</a:t>
            </a:r>
            <a:r>
              <a:rPr lang="en-US" sz="9600" dirty="0"/>
              <a:t> </a:t>
            </a:r>
            <a:r>
              <a:rPr lang="en-US" sz="9600" dirty="0" err="1"/>
              <a:t>banyak</a:t>
            </a:r>
            <a:r>
              <a:rPr lang="en-US" sz="9600" dirty="0"/>
              <a:t>, </a:t>
            </a:r>
            <a:r>
              <a:rPr lang="en-US" sz="9600" dirty="0" err="1"/>
              <a:t>lajur</a:t>
            </a:r>
            <a:r>
              <a:rPr lang="en-US" sz="9600" dirty="0"/>
              <a:t> </a:t>
            </a:r>
            <a:r>
              <a:rPr lang="en-US" sz="9600" i="1" dirty="0" err="1">
                <a:solidFill>
                  <a:srgbClr val="FF0000"/>
                </a:solidFill>
              </a:rPr>
              <a:t>kiri</a:t>
            </a:r>
            <a:r>
              <a:rPr lang="en-US" sz="9600" dirty="0"/>
              <a:t> </a:t>
            </a:r>
            <a:r>
              <a:rPr lang="en-US" sz="9600" dirty="0" err="1"/>
              <a:t>untuk</a:t>
            </a:r>
            <a:r>
              <a:rPr lang="en-US" sz="9600" dirty="0"/>
              <a:t> </a:t>
            </a:r>
            <a:r>
              <a:rPr lang="en-US" sz="9600" dirty="0" err="1"/>
              <a:t>mendahului</a:t>
            </a:r>
            <a:r>
              <a:rPr lang="en-US" sz="9600" dirty="0"/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600" dirty="0"/>
              <a:t>	      - </a:t>
            </a:r>
            <a:r>
              <a:rPr lang="en-US" sz="9600" dirty="0" err="1"/>
              <a:t>bila</a:t>
            </a:r>
            <a:r>
              <a:rPr lang="en-US" sz="9600" dirty="0"/>
              <a:t> </a:t>
            </a:r>
            <a:r>
              <a:rPr lang="en-US" sz="9600" dirty="0" err="1"/>
              <a:t>lampu</a:t>
            </a:r>
            <a:r>
              <a:rPr lang="en-US" sz="9600" dirty="0"/>
              <a:t> </a:t>
            </a:r>
            <a:r>
              <a:rPr lang="en-US" sz="9600" dirty="0" err="1"/>
              <a:t>merah</a:t>
            </a:r>
            <a:r>
              <a:rPr lang="en-US" sz="9600" dirty="0"/>
              <a:t> </a:t>
            </a:r>
            <a:r>
              <a:rPr lang="en-US" sz="9600" dirty="0" err="1"/>
              <a:t>menyala</a:t>
            </a:r>
            <a:r>
              <a:rPr lang="en-US" sz="9600" dirty="0"/>
              <a:t>, </a:t>
            </a:r>
            <a:r>
              <a:rPr lang="en-US" sz="9600" dirty="0" err="1"/>
              <a:t>mobil</a:t>
            </a:r>
            <a:r>
              <a:rPr lang="en-US" sz="9600" dirty="0"/>
              <a:t> </a:t>
            </a:r>
            <a:r>
              <a:rPr lang="en-US" sz="9600" dirty="0" err="1"/>
              <a:t>belok</a:t>
            </a:r>
            <a:r>
              <a:rPr lang="en-US" sz="9600" dirty="0"/>
              <a:t> </a:t>
            </a:r>
            <a:r>
              <a:rPr lang="en-US" sz="9600" i="1" dirty="0" err="1">
                <a:solidFill>
                  <a:srgbClr val="FF0000"/>
                </a:solidFill>
              </a:rPr>
              <a:t>kanan</a:t>
            </a:r>
            <a:r>
              <a:rPr lang="en-US" sz="9600" dirty="0"/>
              <a:t> </a:t>
            </a:r>
            <a:r>
              <a:rPr lang="en-US" sz="9600" dirty="0" err="1"/>
              <a:t>boleh</a:t>
            </a:r>
            <a:r>
              <a:rPr lang="en-US" sz="9600" dirty="0"/>
              <a:t> </a:t>
            </a:r>
            <a:r>
              <a:rPr lang="en-US" sz="9600" dirty="0" err="1"/>
              <a:t>langsung</a:t>
            </a:r>
            <a:endParaRPr lang="en-US" sz="9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600" dirty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600" dirty="0"/>
              <a:t>	(b) di </a:t>
            </a:r>
            <a:r>
              <a:rPr lang="en-US" sz="9600" dirty="0" err="1"/>
              <a:t>Inggris</a:t>
            </a:r>
            <a:r>
              <a:rPr lang="en-US" sz="9600" dirty="0"/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600" dirty="0"/>
              <a:t>	      - </a:t>
            </a:r>
            <a:r>
              <a:rPr lang="en-US" sz="9600" dirty="0" err="1"/>
              <a:t>mobil</a:t>
            </a:r>
            <a:r>
              <a:rPr lang="en-US" sz="9600" dirty="0"/>
              <a:t> </a:t>
            </a:r>
            <a:r>
              <a:rPr lang="en-US" sz="9600" dirty="0" err="1"/>
              <a:t>harus</a:t>
            </a:r>
            <a:r>
              <a:rPr lang="en-US" sz="9600" dirty="0"/>
              <a:t> </a:t>
            </a:r>
            <a:r>
              <a:rPr lang="en-US" sz="9600" dirty="0" err="1"/>
              <a:t>berjalan</a:t>
            </a:r>
            <a:r>
              <a:rPr lang="en-US" sz="9600" dirty="0"/>
              <a:t> di </a:t>
            </a:r>
            <a:r>
              <a:rPr lang="en-US" sz="9600" dirty="0" err="1"/>
              <a:t>bagian</a:t>
            </a:r>
            <a:r>
              <a:rPr lang="en-US" sz="9600" dirty="0"/>
              <a:t> </a:t>
            </a:r>
            <a:r>
              <a:rPr lang="en-US" sz="9600" i="1" dirty="0" err="1">
                <a:solidFill>
                  <a:srgbClr val="FF0000"/>
                </a:solidFill>
              </a:rPr>
              <a:t>kiri</a:t>
            </a:r>
            <a:r>
              <a:rPr lang="en-US" sz="9600" dirty="0"/>
              <a:t> </a:t>
            </a:r>
            <a:r>
              <a:rPr lang="en-US" sz="9600" dirty="0" err="1"/>
              <a:t>jalan</a:t>
            </a:r>
            <a:r>
              <a:rPr lang="en-US" sz="9600" dirty="0"/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600" dirty="0"/>
              <a:t>	      - pada </a:t>
            </a:r>
            <a:r>
              <a:rPr lang="en-US" sz="9600" dirty="0" err="1"/>
              <a:t>jalur</a:t>
            </a:r>
            <a:r>
              <a:rPr lang="en-US" sz="9600" dirty="0"/>
              <a:t> yang </a:t>
            </a:r>
            <a:r>
              <a:rPr lang="en-US" sz="9600" dirty="0" err="1"/>
              <a:t>berlajur</a:t>
            </a:r>
            <a:r>
              <a:rPr lang="en-US" sz="9600" dirty="0"/>
              <a:t> </a:t>
            </a:r>
            <a:r>
              <a:rPr lang="en-US" sz="9600" dirty="0" err="1"/>
              <a:t>banyak</a:t>
            </a:r>
            <a:r>
              <a:rPr lang="en-US" sz="9600" dirty="0"/>
              <a:t>, </a:t>
            </a:r>
            <a:r>
              <a:rPr lang="en-US" sz="9600" dirty="0" err="1"/>
              <a:t>lajur</a:t>
            </a:r>
            <a:r>
              <a:rPr lang="en-US" sz="9600" dirty="0"/>
              <a:t> </a:t>
            </a:r>
            <a:r>
              <a:rPr lang="en-US" sz="9600" i="1" dirty="0" err="1">
                <a:solidFill>
                  <a:srgbClr val="FF0000"/>
                </a:solidFill>
              </a:rPr>
              <a:t>kanan</a:t>
            </a:r>
            <a:r>
              <a:rPr lang="en-US" sz="9600" dirty="0"/>
              <a:t> </a:t>
            </a:r>
            <a:r>
              <a:rPr lang="en-US" sz="9600" dirty="0" err="1"/>
              <a:t>untuk</a:t>
            </a:r>
            <a:r>
              <a:rPr lang="en-US" sz="9600" dirty="0"/>
              <a:t> </a:t>
            </a:r>
            <a:r>
              <a:rPr lang="en-US" sz="9600" dirty="0" err="1"/>
              <a:t>mendahului</a:t>
            </a:r>
            <a:r>
              <a:rPr lang="en-US" sz="9600" dirty="0"/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600" dirty="0"/>
              <a:t>	      - </a:t>
            </a:r>
            <a:r>
              <a:rPr lang="en-US" sz="9600" dirty="0" err="1"/>
              <a:t>bila</a:t>
            </a:r>
            <a:r>
              <a:rPr lang="en-US" sz="9600" dirty="0"/>
              <a:t> </a:t>
            </a:r>
            <a:r>
              <a:rPr lang="en-US" sz="9600" dirty="0" err="1"/>
              <a:t>lampu</a:t>
            </a:r>
            <a:r>
              <a:rPr lang="en-US" sz="9600" dirty="0"/>
              <a:t> </a:t>
            </a:r>
            <a:r>
              <a:rPr lang="en-US" sz="9600" dirty="0" err="1"/>
              <a:t>merah</a:t>
            </a:r>
            <a:r>
              <a:rPr lang="en-US" sz="9600" dirty="0"/>
              <a:t> </a:t>
            </a:r>
            <a:r>
              <a:rPr lang="en-US" sz="9600" dirty="0" err="1"/>
              <a:t>menyala</a:t>
            </a:r>
            <a:r>
              <a:rPr lang="en-US" sz="9600" dirty="0"/>
              <a:t>, </a:t>
            </a:r>
            <a:r>
              <a:rPr lang="en-US" sz="9600" dirty="0" err="1"/>
              <a:t>mobil</a:t>
            </a:r>
            <a:r>
              <a:rPr lang="en-US" sz="9600" dirty="0"/>
              <a:t> </a:t>
            </a:r>
            <a:r>
              <a:rPr lang="en-US" sz="9600" dirty="0" err="1"/>
              <a:t>belok</a:t>
            </a:r>
            <a:r>
              <a:rPr lang="en-US" sz="9600" dirty="0"/>
              <a:t> </a:t>
            </a:r>
            <a:r>
              <a:rPr lang="en-US" sz="9600" i="1" dirty="0" err="1">
                <a:solidFill>
                  <a:srgbClr val="FF0000"/>
                </a:solidFill>
              </a:rPr>
              <a:t>kiri</a:t>
            </a:r>
            <a:r>
              <a:rPr lang="en-US" sz="9600" dirty="0"/>
              <a:t> </a:t>
            </a:r>
            <a:r>
              <a:rPr lang="en-US" sz="9600" dirty="0" err="1"/>
              <a:t>boleh</a:t>
            </a:r>
            <a:r>
              <a:rPr lang="en-US" sz="9600" dirty="0"/>
              <a:t> </a:t>
            </a:r>
            <a:r>
              <a:rPr lang="en-US" sz="9600" dirty="0" err="1"/>
              <a:t>langsung</a:t>
            </a:r>
            <a:endParaRPr lang="en-US" sz="9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600" dirty="0"/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9600" dirty="0" err="1"/>
              <a:t>Prinsip</a:t>
            </a:r>
            <a:r>
              <a:rPr lang="en-US" sz="9600" dirty="0"/>
              <a:t> </a:t>
            </a:r>
            <a:r>
              <a:rPr lang="en-US" sz="9600" b="1" dirty="0" err="1"/>
              <a:t>dualitas</a:t>
            </a:r>
            <a:r>
              <a:rPr lang="en-US" sz="9600" dirty="0"/>
              <a:t>:  </a:t>
            </a:r>
            <a:r>
              <a:rPr lang="en-US" sz="9600" dirty="0" err="1"/>
              <a:t>Konsep</a:t>
            </a:r>
            <a:r>
              <a:rPr lang="en-US" sz="9600" dirty="0"/>
              <a:t> </a:t>
            </a:r>
            <a:r>
              <a:rPr lang="en-US" sz="9600" dirty="0" err="1"/>
              <a:t>kiri</a:t>
            </a:r>
            <a:r>
              <a:rPr lang="en-US" sz="9600" dirty="0"/>
              <a:t> dan </a:t>
            </a:r>
            <a:r>
              <a:rPr lang="en-US" sz="9600" dirty="0" err="1"/>
              <a:t>kanan</a:t>
            </a:r>
            <a:r>
              <a:rPr lang="en-US" sz="9600" dirty="0"/>
              <a:t> </a:t>
            </a:r>
            <a:r>
              <a:rPr lang="en-US" sz="9600" dirty="0" err="1"/>
              <a:t>dapat</a:t>
            </a:r>
            <a:r>
              <a:rPr lang="en-US" sz="9600" dirty="0"/>
              <a:t> </a:t>
            </a:r>
            <a:r>
              <a:rPr lang="en-US" sz="9600" dirty="0" err="1"/>
              <a:t>dipertukarkan</a:t>
            </a:r>
            <a:r>
              <a:rPr lang="en-US" sz="9600" dirty="0"/>
              <a:t> pada </a:t>
            </a:r>
            <a:r>
              <a:rPr lang="en-US" sz="9600" dirty="0" err="1"/>
              <a:t>kedua</a:t>
            </a:r>
            <a:r>
              <a:rPr lang="en-US" sz="9600" dirty="0"/>
              <a:t> negara </a:t>
            </a:r>
            <a:r>
              <a:rPr lang="en-US" sz="9600" dirty="0" err="1"/>
              <a:t>tersebut</a:t>
            </a:r>
            <a:r>
              <a:rPr lang="en-US" sz="9600" dirty="0"/>
              <a:t> </a:t>
            </a:r>
            <a:r>
              <a:rPr lang="en-US" sz="9600" dirty="0" err="1"/>
              <a:t>sehingga</a:t>
            </a:r>
            <a:r>
              <a:rPr lang="en-US" sz="9600" dirty="0"/>
              <a:t> </a:t>
            </a:r>
            <a:r>
              <a:rPr lang="en-US" sz="9600" dirty="0" err="1"/>
              <a:t>peraturan</a:t>
            </a:r>
            <a:r>
              <a:rPr lang="en-US" sz="9600" dirty="0"/>
              <a:t> yang </a:t>
            </a:r>
            <a:r>
              <a:rPr lang="en-US" sz="9600" dirty="0" err="1"/>
              <a:t>berlaku</a:t>
            </a:r>
            <a:r>
              <a:rPr lang="en-US" sz="9600" dirty="0"/>
              <a:t> di Amerika </a:t>
            </a:r>
            <a:r>
              <a:rPr lang="en-US" sz="9600" dirty="0" err="1"/>
              <a:t>Serikat</a:t>
            </a:r>
            <a:r>
              <a:rPr lang="en-US" sz="9600" dirty="0"/>
              <a:t> </a:t>
            </a:r>
            <a:r>
              <a:rPr lang="en-US" sz="9600" dirty="0" err="1"/>
              <a:t>menjadi</a:t>
            </a:r>
            <a:r>
              <a:rPr lang="en-US" sz="9600" dirty="0"/>
              <a:t> </a:t>
            </a:r>
            <a:r>
              <a:rPr lang="en-US" sz="9600" dirty="0" err="1"/>
              <a:t>berlaku</a:t>
            </a:r>
            <a:r>
              <a:rPr lang="en-US" sz="9600" dirty="0"/>
              <a:t> pula di </a:t>
            </a:r>
            <a:r>
              <a:rPr lang="en-US" sz="9600" dirty="0" err="1"/>
              <a:t>Inggris</a:t>
            </a:r>
            <a:endParaRPr lang="en-US" sz="96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n-US" altLang="en-US" sz="7400" dirty="0"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en-US" sz="7400" dirty="0">
                <a:cs typeface="Times New Roman" panose="02020603050405020304" pitchFamily="18" charset="0"/>
              </a:rPr>
              <a:t> </a:t>
            </a:r>
          </a:p>
          <a:p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36C85C-771F-A89C-6450-05B9870AD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141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>
            <a:extLst>
              <a:ext uri="{FF2B5EF4-FFF2-40B4-BE49-F238E27FC236}">
                <a16:creationId xmlns:a16="http://schemas.microsoft.com/office/drawing/2014/main" id="{9076470A-19F0-40C9-BA3E-E684AA43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5ED244-FEBF-4A97-B19E-81652CEE10F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p:pic>
        <p:nvPicPr>
          <p:cNvPr id="48131" name="Picture 2">
            <a:extLst>
              <a:ext uri="{FF2B5EF4-FFF2-40B4-BE49-F238E27FC236}">
                <a16:creationId xmlns:a16="http://schemas.microsoft.com/office/drawing/2014/main" id="{E549B71F-4050-46BB-9DF6-1CF1E211D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41148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Box 5">
            <a:extLst>
              <a:ext uri="{FF2B5EF4-FFF2-40B4-BE49-F238E27FC236}">
                <a16:creationId xmlns:a16="http://schemas.microsoft.com/office/drawing/2014/main" id="{F6C5040E-2E4C-49AE-8430-813D46AD6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2590800"/>
            <a:ext cx="2397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Setir mobil di Amerika</a:t>
            </a:r>
          </a:p>
        </p:txBody>
      </p:sp>
      <p:pic>
        <p:nvPicPr>
          <p:cNvPr id="48133" name="Picture 4">
            <a:extLst>
              <a:ext uri="{FF2B5EF4-FFF2-40B4-BE49-F238E27FC236}">
                <a16:creationId xmlns:a16="http://schemas.microsoft.com/office/drawing/2014/main" id="{E9C53C97-3FDF-4F5B-9575-16C20FC6E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29001"/>
            <a:ext cx="37719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Box 7">
            <a:extLst>
              <a:ext uri="{FF2B5EF4-FFF2-40B4-BE49-F238E27FC236}">
                <a16:creationId xmlns:a16="http://schemas.microsoft.com/office/drawing/2014/main" id="{98D772A9-019E-4EA3-8785-689796A27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1" y="6248400"/>
            <a:ext cx="318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Setir mobil di  Inggris/Indonesia</a:t>
            </a:r>
          </a:p>
        </p:txBody>
      </p:sp>
      <p:pic>
        <p:nvPicPr>
          <p:cNvPr id="48135" name="Picture 6">
            <a:extLst>
              <a:ext uri="{FF2B5EF4-FFF2-40B4-BE49-F238E27FC236}">
                <a16:creationId xmlns:a16="http://schemas.microsoft.com/office/drawing/2014/main" id="{92EBD81B-081A-4753-B7D0-24C90D853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TextBox 9">
            <a:extLst>
              <a:ext uri="{FF2B5EF4-FFF2-40B4-BE49-F238E27FC236}">
                <a16:creationId xmlns:a16="http://schemas.microsoft.com/office/drawing/2014/main" id="{F3472A76-CD4B-47DF-97E6-C3AFCFC15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590800"/>
            <a:ext cx="3557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Mobil berjalan di jalur kanan di AS</a:t>
            </a:r>
          </a:p>
        </p:txBody>
      </p:sp>
      <p:sp>
        <p:nvSpPr>
          <p:cNvPr id="48137" name="TextBox 11">
            <a:extLst>
              <a:ext uri="{FF2B5EF4-FFF2-40B4-BE49-F238E27FC236}">
                <a16:creationId xmlns:a16="http://schemas.microsoft.com/office/drawing/2014/main" id="{01DD46E5-936D-40C4-8EA8-450D0D407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1" y="5486400"/>
            <a:ext cx="3840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Mobil berjalan di jalur kiri di Indonesia</a:t>
            </a:r>
          </a:p>
        </p:txBody>
      </p:sp>
      <p:pic>
        <p:nvPicPr>
          <p:cNvPr id="48138" name="Picture 10">
            <a:extLst>
              <a:ext uri="{FF2B5EF4-FFF2-40B4-BE49-F238E27FC236}">
                <a16:creationId xmlns:a16="http://schemas.microsoft.com/office/drawing/2014/main" id="{1918873C-78DE-476D-9643-B1A80688E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05201"/>
            <a:ext cx="30861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>
            <a:extLst>
              <a:ext uri="{FF2B5EF4-FFF2-40B4-BE49-F238E27FC236}">
                <a16:creationId xmlns:a16="http://schemas.microsoft.com/office/drawing/2014/main" id="{5C4D964B-6EF8-4557-8F95-7DFAA5DC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81F7C3-15F8-4D96-8064-5A46063DD6B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  <p:graphicFrame>
        <p:nvGraphicFramePr>
          <p:cNvPr id="49155" name="Object 5">
            <a:extLst>
              <a:ext uri="{FF2B5EF4-FFF2-40B4-BE49-F238E27FC236}">
                <a16:creationId xmlns:a16="http://schemas.microsoft.com/office/drawing/2014/main" id="{482C0177-BF5D-4A1D-891B-4454A3E881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006959"/>
              </p:ext>
            </p:extLst>
          </p:nvPr>
        </p:nvGraphicFramePr>
        <p:xfrm>
          <a:off x="1128023" y="992257"/>
          <a:ext cx="9746971" cy="4873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544312" imgH="3038856" progId="Word.Document.8">
                  <p:embed/>
                </p:oleObj>
              </mc:Choice>
              <mc:Fallback>
                <p:oleObj name="Document" r:id="rId2" imgW="5544312" imgH="3038856" progId="Word.Document.8">
                  <p:embed/>
                  <p:pic>
                    <p:nvPicPr>
                      <p:cNvPr id="49155" name="Object 5">
                        <a:extLst>
                          <a:ext uri="{FF2B5EF4-FFF2-40B4-BE49-F238E27FC236}">
                            <a16:creationId xmlns:a16="http://schemas.microsoft.com/office/drawing/2014/main" id="{482C0177-BF5D-4A1D-891B-4454A3E881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023" y="992257"/>
                        <a:ext cx="9746971" cy="48734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FB25B2BB-C292-47CE-9BB3-7487D718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D65A0D-61B1-4354-80B9-9C1F0B2E80B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graphicFrame>
        <p:nvGraphicFramePr>
          <p:cNvPr id="50179" name="Object 4">
            <a:extLst>
              <a:ext uri="{FF2B5EF4-FFF2-40B4-BE49-F238E27FC236}">
                <a16:creationId xmlns:a16="http://schemas.microsoft.com/office/drawing/2014/main" id="{F4CA7487-3D4A-4495-BDE1-11E549A8CD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886193"/>
              </p:ext>
            </p:extLst>
          </p:nvPr>
        </p:nvGraphicFramePr>
        <p:xfrm>
          <a:off x="1906588" y="914400"/>
          <a:ext cx="7942262" cy="491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78913" imgH="3505298" progId="Word.Document.8">
                  <p:embed/>
                </p:oleObj>
              </mc:Choice>
              <mc:Fallback>
                <p:oleObj name="Document" r:id="rId2" imgW="5678913" imgH="3505298" progId="Word.Document.8">
                  <p:embed/>
                  <p:pic>
                    <p:nvPicPr>
                      <p:cNvPr id="50179" name="Object 4">
                        <a:extLst>
                          <a:ext uri="{FF2B5EF4-FFF2-40B4-BE49-F238E27FC236}">
                            <a16:creationId xmlns:a16="http://schemas.microsoft.com/office/drawing/2014/main" id="{F4CA7487-3D4A-4495-BDE1-11E549A8CD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914400"/>
                        <a:ext cx="7942262" cy="491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5FB04C09-390E-4671-92A4-BDE5B8A8A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C2A1F2-F320-434C-AF7C-307B2C33B9D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graphicFrame>
        <p:nvGraphicFramePr>
          <p:cNvPr id="29699" name="Object 4">
            <a:extLst>
              <a:ext uri="{FF2B5EF4-FFF2-40B4-BE49-F238E27FC236}">
                <a16:creationId xmlns:a16="http://schemas.microsoft.com/office/drawing/2014/main" id="{490A3F51-FF81-4FD0-84AC-81CA7327A8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0819" y="442912"/>
          <a:ext cx="8016875" cy="591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89216" imgH="4275000" progId="Word.Document.8">
                  <p:embed/>
                </p:oleObj>
              </mc:Choice>
              <mc:Fallback>
                <p:oleObj name="Document" r:id="rId2" imgW="5789216" imgH="4275000" progId="Word.Document.8">
                  <p:embed/>
                  <p:pic>
                    <p:nvPicPr>
                      <p:cNvPr id="29699" name="Object 4">
                        <a:extLst>
                          <a:ext uri="{FF2B5EF4-FFF2-40B4-BE49-F238E27FC236}">
                            <a16:creationId xmlns:a16="http://schemas.microsoft.com/office/drawing/2014/main" id="{490A3F51-FF81-4FD0-84AC-81CA7327A8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819" y="442912"/>
                        <a:ext cx="8016875" cy="591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7FC026-3E8D-80E3-8C13-D1081AA8F9E0}"/>
                  </a:ext>
                </a:extLst>
              </p:cNvPr>
              <p:cNvSpPr txBox="1"/>
              <p:nvPr/>
            </p:nvSpPr>
            <p:spPr>
              <a:xfrm>
                <a:off x="1330820" y="4144881"/>
                <a:ext cx="10237066" cy="462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(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Keterangan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: di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dalam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beberapa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literatur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 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ditulis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dengan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notasi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 A</a:t>
                </a:r>
                <a:r>
                  <a:rPr lang="en-US" sz="2400" baseline="300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C 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atau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</a:rPr>
                  <a:t> A’)</a:t>
                </a:r>
                <a:endParaRPr lang="en-US" sz="2400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7FC026-3E8D-80E3-8C13-D1081AA8F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820" y="4144881"/>
                <a:ext cx="10237066" cy="462434"/>
              </a:xfrm>
              <a:prstGeom prst="rect">
                <a:avLst/>
              </a:prstGeom>
              <a:blipFill>
                <a:blip r:embed="rId4"/>
                <a:stretch>
                  <a:fillRect l="-89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>
            <a:extLst>
              <a:ext uri="{FF2B5EF4-FFF2-40B4-BE49-F238E27FC236}">
                <a16:creationId xmlns:a16="http://schemas.microsoft.com/office/drawing/2014/main" id="{AAE48C57-8C71-468F-8C2D-9FF62FD5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C95DD5-483B-49A2-8998-0F15AB69726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  <p:graphicFrame>
        <p:nvGraphicFramePr>
          <p:cNvPr id="51203" name="Object 4">
            <a:extLst>
              <a:ext uri="{FF2B5EF4-FFF2-40B4-BE49-F238E27FC236}">
                <a16:creationId xmlns:a16="http://schemas.microsoft.com/office/drawing/2014/main" id="{460AC997-8F84-4D86-8E96-9A71E26AF1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282080"/>
              </p:ext>
            </p:extLst>
          </p:nvPr>
        </p:nvGraphicFramePr>
        <p:xfrm>
          <a:off x="1443382" y="643559"/>
          <a:ext cx="9023350" cy="643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904140" imgH="5635949" progId="Word.Document.8">
                  <p:embed/>
                </p:oleObj>
              </mc:Choice>
              <mc:Fallback>
                <p:oleObj name="Document" r:id="rId2" imgW="7904140" imgH="5635949" progId="Word.Document.8">
                  <p:embed/>
                  <p:pic>
                    <p:nvPicPr>
                      <p:cNvPr id="51203" name="Object 4">
                        <a:extLst>
                          <a:ext uri="{FF2B5EF4-FFF2-40B4-BE49-F238E27FC236}">
                            <a16:creationId xmlns:a16="http://schemas.microsoft.com/office/drawing/2014/main" id="{460AC997-8F84-4D86-8E96-9A71E26AF1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382" y="643559"/>
                        <a:ext cx="9023350" cy="6434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7AA313-A0D0-8C7E-D1F2-4C84F832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41</a:t>
            </a:fld>
            <a:endParaRPr lang="en-US"/>
          </a:p>
        </p:txBody>
      </p:sp>
      <p:pic>
        <p:nvPicPr>
          <p:cNvPr id="4" name="Picture 3" descr="A black and white symbol with arrows&#10;&#10;AI-generated content may be incorrect.">
            <a:extLst>
              <a:ext uri="{FF2B5EF4-FFF2-40B4-BE49-F238E27FC236}">
                <a16:creationId xmlns:a16="http://schemas.microsoft.com/office/drawing/2014/main" id="{B67805A5-EF87-B353-4B1E-34A162893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252" y="1736739"/>
            <a:ext cx="7892638" cy="43012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F339D0-9840-459C-A66F-A7817595FEDD}"/>
              </a:ext>
            </a:extLst>
          </p:cNvPr>
          <p:cNvSpPr txBox="1"/>
          <p:nvPr/>
        </p:nvSpPr>
        <p:spPr>
          <a:xfrm>
            <a:off x="1262743" y="986971"/>
            <a:ext cx="5468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Konsep</a:t>
            </a:r>
            <a:r>
              <a:rPr lang="en-US" sz="2800" dirty="0"/>
              <a:t> </a:t>
            </a:r>
            <a:r>
              <a:rPr lang="en-US" sz="2800" dirty="0" err="1"/>
              <a:t>dualitas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Yin dan Yang:</a:t>
            </a:r>
          </a:p>
        </p:txBody>
      </p:sp>
    </p:spTree>
    <p:extLst>
      <p:ext uri="{BB962C8B-B14F-4D97-AF65-F5344CB8AC3E}">
        <p14:creationId xmlns:p14="http://schemas.microsoft.com/office/powerpoint/2010/main" val="396717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2720F72C-676E-4D37-9646-2134B28C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01BC42-750C-48B8-A1E4-C8A06D26731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  <p:graphicFrame>
        <p:nvGraphicFramePr>
          <p:cNvPr id="52227" name="Object 4">
            <a:extLst>
              <a:ext uri="{FF2B5EF4-FFF2-40B4-BE49-F238E27FC236}">
                <a16:creationId xmlns:a16="http://schemas.microsoft.com/office/drawing/2014/main" id="{6491A59D-27E6-41CA-B246-FBA2295D88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151884"/>
              </p:ext>
            </p:extLst>
          </p:nvPr>
        </p:nvGraphicFramePr>
        <p:xfrm>
          <a:off x="969215" y="526113"/>
          <a:ext cx="9609138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3860" imgH="713822" progId="Word.Document.8">
                  <p:embed/>
                </p:oleObj>
              </mc:Choice>
              <mc:Fallback>
                <p:oleObj name="Document" r:id="rId2" imgW="5483860" imgH="713822" progId="Word.Document.8">
                  <p:embed/>
                  <p:pic>
                    <p:nvPicPr>
                      <p:cNvPr id="52227" name="Object 4">
                        <a:extLst>
                          <a:ext uri="{FF2B5EF4-FFF2-40B4-BE49-F238E27FC236}">
                            <a16:creationId xmlns:a16="http://schemas.microsoft.com/office/drawing/2014/main" id="{6491A59D-27E6-41CA-B246-FBA2295D88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215" y="526113"/>
                        <a:ext cx="9609138" cy="123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0DB0556-7A04-9787-B0D8-EBB6815BF40B}"/>
                  </a:ext>
                </a:extLst>
              </p:cNvPr>
              <p:cNvSpPr txBox="1"/>
              <p:nvPr/>
            </p:nvSpPr>
            <p:spPr>
              <a:xfrm>
                <a:off x="969215" y="1887588"/>
                <a:ext cx="10723113" cy="4833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Tetapi, dual </a:t>
                </a:r>
                <a:r>
                  <a:rPr lang="en-US" sz="2800" dirty="0" err="1"/>
                  <a:t>dari</a:t>
                </a:r>
                <a:endParaRPr lang="en-US" sz="2800" dirty="0"/>
              </a:p>
              <a:p>
                <a:r>
                  <a:rPr lang="en-US" altLang="en-US" sz="2800" dirty="0"/>
                  <a:t>	</a:t>
                </a:r>
              </a:p>
              <a:p>
                <a:r>
                  <a:rPr lang="en-US" altLang="en-US" sz="2800" dirty="0"/>
                  <a:t>	(</a:t>
                </a:r>
                <a:r>
                  <a:rPr lang="en-US" altLang="en-US" sz="2800" i="1" dirty="0"/>
                  <a:t>A</a:t>
                </a:r>
                <a:r>
                  <a:rPr lang="en-US" altLang="en-US" sz="2800" dirty="0"/>
                  <a:t> – </a:t>
                </a:r>
                <a:r>
                  <a:rPr lang="en-US" altLang="en-US" sz="2800" i="1" dirty="0"/>
                  <a:t>B</a:t>
                </a:r>
                <a:r>
                  <a:rPr lang="en-US" altLang="en-US" sz="2800" dirty="0"/>
                  <a:t>) </a:t>
                </a:r>
                <a:r>
                  <a:rPr lang="en-US" altLang="en-US" sz="2800" dirty="0">
                    <a:sym typeface="Symbol" panose="05050102010706020507" pitchFamily="18" charset="2"/>
                  </a:rPr>
                  <a:t></a:t>
                </a:r>
                <a:r>
                  <a:rPr lang="en-US" altLang="en-US" sz="2800" dirty="0"/>
                  <a:t> (</a:t>
                </a:r>
                <a:r>
                  <a:rPr lang="en-US" altLang="en-US" sz="2800" i="1" dirty="0"/>
                  <a:t>A</a:t>
                </a:r>
                <a:r>
                  <a:rPr lang="en-US" altLang="en-US" sz="2800" dirty="0"/>
                  <a:t> – C) = </a:t>
                </a:r>
                <a:r>
                  <a:rPr lang="en-US" altLang="en-US" sz="2800" i="1" dirty="0"/>
                  <a:t>A</a:t>
                </a:r>
                <a:r>
                  <a:rPr lang="en-US" altLang="en-US" sz="2800" dirty="0"/>
                  <a:t> – (</a:t>
                </a:r>
                <a:r>
                  <a:rPr lang="en-US" altLang="en-US" sz="2800" i="1" dirty="0"/>
                  <a:t>B</a:t>
                </a:r>
                <a:r>
                  <a:rPr lang="en-US" altLang="en-US" sz="2800" dirty="0"/>
                  <a:t> </a:t>
                </a:r>
                <a:r>
                  <a:rPr lang="en-US" altLang="en-US" sz="2800" dirty="0">
                    <a:sym typeface="Symbol" panose="05050102010706020507" pitchFamily="18" charset="2"/>
                  </a:rPr>
                  <a:t>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C</a:t>
                </a:r>
                <a:r>
                  <a:rPr lang="en-US" altLang="en-US" sz="2800" dirty="0"/>
                  <a:t>)</a:t>
                </a:r>
              </a:p>
              <a:p>
                <a:endParaRPr lang="en-US" sz="2800" dirty="0"/>
              </a:p>
              <a:p>
                <a:r>
                  <a:rPr lang="en-US" sz="2800" dirty="0" err="1"/>
                  <a:t>tidak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dapat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ditentukan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secara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langsung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karena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mengandung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operasi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selisih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kecuali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jika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operasi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selisih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diganti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dengan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operasi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irisan</a:t>
                </a:r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(</a:t>
                </a:r>
                <a:r>
                  <a:rPr lang="en-US" sz="2800" dirty="0" err="1"/>
                  <a:t>ingat</a:t>
                </a:r>
                <a:r>
                  <a:rPr lang="en-US" sz="2800" dirty="0"/>
                  <a:t>: </a:t>
                </a:r>
                <a:r>
                  <a:rPr lang="en-US" sz="2800" i="1" dirty="0"/>
                  <a:t>A</a:t>
                </a:r>
                <a:r>
                  <a:rPr lang="en-US" sz="2800" dirty="0"/>
                  <a:t> – </a:t>
                </a:r>
                <a:r>
                  <a:rPr lang="en-US" sz="2800" i="1" dirty="0"/>
                  <a:t>B</a:t>
                </a:r>
                <a:r>
                  <a:rPr lang="en-US" sz="2800" dirty="0"/>
                  <a:t> = </a:t>
                </a:r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Symbol" panose="05050102010706020507" pitchFamily="18" charset="2"/>
                  </a:rPr>
                  <a:t>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 dirty="0"/>
                  <a:t>) :</a:t>
                </a:r>
              </a:p>
              <a:p>
                <a:endParaRPr lang="en-US" sz="2800" dirty="0"/>
              </a:p>
              <a:p>
                <a:r>
                  <a:rPr lang="en-US" altLang="en-US" sz="2800" dirty="0"/>
                  <a:t>  (</a:t>
                </a:r>
                <a:r>
                  <a:rPr lang="en-US" altLang="en-US" sz="2800" i="1" dirty="0"/>
                  <a:t>A</a:t>
                </a:r>
                <a:r>
                  <a:rPr lang="en-US" altLang="en-US" sz="2800" dirty="0"/>
                  <a:t> – </a:t>
                </a:r>
                <a:r>
                  <a:rPr lang="en-US" altLang="en-US" sz="2800" i="1" dirty="0"/>
                  <a:t>B</a:t>
                </a:r>
                <a:r>
                  <a:rPr lang="en-US" altLang="en-US" sz="2800" dirty="0"/>
                  <a:t>) </a:t>
                </a:r>
                <a:r>
                  <a:rPr lang="en-US" altLang="en-US" sz="2800" dirty="0">
                    <a:sym typeface="Symbol" panose="05050102010706020507" pitchFamily="18" charset="2"/>
                  </a:rPr>
                  <a:t></a:t>
                </a:r>
                <a:r>
                  <a:rPr lang="en-US" altLang="en-US" sz="2800" dirty="0"/>
                  <a:t> (</a:t>
                </a:r>
                <a:r>
                  <a:rPr lang="en-US" altLang="en-US" sz="2800" i="1" dirty="0"/>
                  <a:t>A</a:t>
                </a:r>
                <a:r>
                  <a:rPr lang="en-US" altLang="en-US" sz="2800" dirty="0"/>
                  <a:t> – C) = </a:t>
                </a:r>
                <a:r>
                  <a:rPr lang="en-US" altLang="en-US" sz="2800" i="1" dirty="0"/>
                  <a:t>A</a:t>
                </a:r>
                <a:r>
                  <a:rPr lang="en-US" altLang="en-US" sz="2800" dirty="0"/>
                  <a:t> – (</a:t>
                </a:r>
                <a:r>
                  <a:rPr lang="en-US" altLang="en-US" sz="2800" i="1" dirty="0"/>
                  <a:t>B</a:t>
                </a:r>
                <a:r>
                  <a:rPr lang="en-US" altLang="en-US" sz="2800" dirty="0"/>
                  <a:t> </a:t>
                </a:r>
                <a:r>
                  <a:rPr lang="en-US" altLang="en-US" sz="2800" dirty="0">
                    <a:sym typeface="Symbol" panose="05050102010706020507" pitchFamily="18" charset="2"/>
                  </a:rPr>
                  <a:t>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/>
                  <a:t>C</a:t>
                </a:r>
                <a:r>
                  <a:rPr lang="en-US" altLang="en-US" sz="2800" dirty="0"/>
                  <a:t>) </a:t>
                </a:r>
                <a:r>
                  <a:rPr lang="en-US" altLang="en-US" sz="2800" dirty="0">
                    <a:sym typeface="Symbol" panose="05050102010706020507" pitchFamily="18" charset="2"/>
                  </a:rPr>
                  <a:t> (</a:t>
                </a:r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Symbol" panose="05050102010706020507" pitchFamily="18" charset="2"/>
                  </a:rPr>
                  <a:t>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altLang="en-US" sz="2800" dirty="0">
                    <a:sym typeface="Symbol" panose="05050102010706020507" pitchFamily="18" charset="2"/>
                  </a:rPr>
                  <a:t>)  (</a:t>
                </a:r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Symbol" panose="05050102010706020507" pitchFamily="18" charset="2"/>
                  </a:rPr>
                  <a:t>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altLang="en-US" sz="2800" dirty="0">
                    <a:sym typeface="Symbol" panose="05050102010706020507" pitchFamily="18" charset="2"/>
                  </a:rPr>
                  <a:t>) = </a:t>
                </a:r>
                <a:r>
                  <a:rPr lang="en-US" alt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altLang="en-US" sz="2800" dirty="0">
                    <a:sym typeface="Symbol" panose="05050102010706020507" pitchFamily="18" charset="2"/>
                  </a:rPr>
                  <a:t> 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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𝐶</m:t>
                        </m:r>
                      </m:e>
                    </m:acc>
                  </m:oMath>
                </a14:m>
                <a:endParaRPr lang="en-US" altLang="en-US" sz="2800" dirty="0"/>
              </a:p>
              <a:p>
                <a:endParaRPr lang="en-US" altLang="en-US" sz="2800" dirty="0"/>
              </a:p>
              <a:p>
                <a:r>
                  <a:rPr lang="en-US" sz="2800" dirty="0" err="1"/>
                  <a:t>maka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dualnya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adalah</a:t>
                </a:r>
                <a:r>
                  <a:rPr lang="en-US" sz="2800" dirty="0"/>
                  <a:t> </a:t>
                </a:r>
                <a:r>
                  <a:rPr lang="en-US" altLang="en-US" sz="2800" dirty="0">
                    <a:sym typeface="Symbol" panose="05050102010706020507" pitchFamily="18" charset="2"/>
                  </a:rPr>
                  <a:t>(</a:t>
                </a:r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Symbol" panose="05050102010706020507" pitchFamily="18" charset="2"/>
                  </a:rPr>
                  <a:t>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altLang="en-US" sz="2800" dirty="0">
                    <a:sym typeface="Symbol" panose="05050102010706020507" pitchFamily="18" charset="2"/>
                  </a:rPr>
                  <a:t>)  (</a:t>
                </a:r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Symbol" panose="05050102010706020507" pitchFamily="18" charset="2"/>
                  </a:rPr>
                  <a:t>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altLang="en-US" sz="2800" dirty="0">
                    <a:sym typeface="Symbol" panose="05050102010706020507" pitchFamily="18" charset="2"/>
                  </a:rPr>
                  <a:t>) = </a:t>
                </a:r>
                <a:r>
                  <a:rPr lang="en-US" alt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altLang="en-US" sz="2800" dirty="0">
                    <a:sym typeface="Symbol" panose="05050102010706020507" pitchFamily="18" charset="2"/>
                  </a:rPr>
                  <a:t> 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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800" dirty="0"/>
                  <a:t>  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0DB0556-7A04-9787-B0D8-EBB6815BF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215" y="1887588"/>
                <a:ext cx="10723113" cy="4833887"/>
              </a:xfrm>
              <a:prstGeom prst="rect">
                <a:avLst/>
              </a:prstGeom>
              <a:blipFill>
                <a:blip r:embed="rId4"/>
                <a:stretch>
                  <a:fillRect l="-1194" t="-1261" b="-2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4872E-7EEE-0F22-8802-4BDB20EBE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FF4CD-71EA-45E2-A6FB-7E7EF0B69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Tentukan dual dari kesamaan berikut dengan menggunakan hukum-hukum himpunan:</a:t>
            </a:r>
            <a:endParaRPr lang="en-US" dirty="0"/>
          </a:p>
        </p:txBody>
      </p:sp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DC23D1E3-F867-2FFB-557C-9355191EA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58" y="2848769"/>
            <a:ext cx="6338213" cy="25082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817E7-C0C5-80D8-0CCE-33391B29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622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>
            <a:extLst>
              <a:ext uri="{FF2B5EF4-FFF2-40B4-BE49-F238E27FC236}">
                <a16:creationId xmlns:a16="http://schemas.microsoft.com/office/drawing/2014/main" id="{B485B23A-0A72-4AC1-995D-43CFDE2DA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352B0C-F93F-4B89-BFC3-DFA66FED272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053FE2C4-59BE-409A-8270-A7188ACC36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Prinsip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Inklusi-Eksklusi</a:t>
            </a:r>
            <a:endParaRPr lang="en-US" altLang="en-US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53252" name="Object 4">
            <a:extLst>
              <a:ext uri="{FF2B5EF4-FFF2-40B4-BE49-F238E27FC236}">
                <a16:creationId xmlns:a16="http://schemas.microsoft.com/office/drawing/2014/main" id="{EB190869-AA37-4DDB-AEE6-29AFA2D332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09007"/>
              </p:ext>
            </p:extLst>
          </p:nvPr>
        </p:nvGraphicFramePr>
        <p:xfrm>
          <a:off x="1105077" y="2216530"/>
          <a:ext cx="10248723" cy="2517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1642872" progId="Word.Document.8">
                  <p:embed/>
                </p:oleObj>
              </mc:Choice>
              <mc:Fallback>
                <p:oleObj name="Document" r:id="rId2" imgW="5486400" imgH="1642872" progId="Word.Document.8">
                  <p:embed/>
                  <p:pic>
                    <p:nvPicPr>
                      <p:cNvPr id="53252" name="Object 4">
                        <a:extLst>
                          <a:ext uri="{FF2B5EF4-FFF2-40B4-BE49-F238E27FC236}">
                            <a16:creationId xmlns:a16="http://schemas.microsoft.com/office/drawing/2014/main" id="{EB190869-AA37-4DDB-AEE6-29AFA2D332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5077" y="2216530"/>
                        <a:ext cx="10248723" cy="25170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0AC0AFD-1D73-56AD-A15D-B5BC505F7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5589" y="586268"/>
            <a:ext cx="2717199" cy="20573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1A01CE-8EE7-201C-56E8-624E08ED21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9581" y="3866473"/>
            <a:ext cx="2609216" cy="20414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A5B7E7-D206-1F71-0B6B-B33647DB7CEA}"/>
              </a:ext>
            </a:extLst>
          </p:cNvPr>
          <p:cNvSpPr txBox="1"/>
          <p:nvPr/>
        </p:nvSpPr>
        <p:spPr>
          <a:xfrm>
            <a:off x="9618959" y="2605068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dirty="0">
                <a:sym typeface="Symbol" panose="05050102010706020507" pitchFamily="18" charset="2"/>
              </a:rPr>
              <a:t> B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3932BF-EBFE-0E6D-DB6C-A0CB5E773878}"/>
              </a:ext>
            </a:extLst>
          </p:cNvPr>
          <p:cNvSpPr txBox="1"/>
          <p:nvPr/>
        </p:nvSpPr>
        <p:spPr>
          <a:xfrm>
            <a:off x="9662782" y="5901283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dirty="0">
                <a:sym typeface="Symbol" panose="05050102010706020507" pitchFamily="18" charset="2"/>
              </a:rPr>
              <a:t> B</a:t>
            </a:r>
            <a:endParaRPr lang="en-US"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BC665D56-A626-47C6-BC61-1578EAEA4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2EA9FE-3446-41D4-A116-6535B7E3F97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/>
          </a:p>
        </p:txBody>
      </p:sp>
      <p:graphicFrame>
        <p:nvGraphicFramePr>
          <p:cNvPr id="54275" name="Object 4">
            <a:extLst>
              <a:ext uri="{FF2B5EF4-FFF2-40B4-BE49-F238E27FC236}">
                <a16:creationId xmlns:a16="http://schemas.microsoft.com/office/drawing/2014/main" id="{B2BEBEAC-BC46-467B-8B64-23583EB0A9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262097"/>
              </p:ext>
            </p:extLst>
          </p:nvPr>
        </p:nvGraphicFramePr>
        <p:xfrm>
          <a:off x="1090613" y="561975"/>
          <a:ext cx="10347325" cy="617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174515" imgH="5484733" progId="Word.Document.8">
                  <p:embed/>
                </p:oleObj>
              </mc:Choice>
              <mc:Fallback>
                <p:oleObj name="Document" r:id="rId2" imgW="9174515" imgH="5484733" progId="Word.Document.8">
                  <p:embed/>
                  <p:pic>
                    <p:nvPicPr>
                      <p:cNvPr id="54275" name="Object 4">
                        <a:extLst>
                          <a:ext uri="{FF2B5EF4-FFF2-40B4-BE49-F238E27FC236}">
                            <a16:creationId xmlns:a16="http://schemas.microsoft.com/office/drawing/2014/main" id="{B2BEBEAC-BC46-467B-8B64-23583EB0A9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613" y="561975"/>
                        <a:ext cx="10347325" cy="617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AFD1B59-FD10-6DB7-0A2D-BBFD86A9E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7303" y="3198839"/>
            <a:ext cx="2717199" cy="2057308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6C978-BEB1-020E-6C0C-CA87BBD86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744"/>
            <a:ext cx="10671629" cy="5930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29</a:t>
            </a:r>
            <a:r>
              <a:rPr lang="en-US" sz="2400" dirty="0"/>
              <a:t>. Dari 32 orang </a:t>
            </a:r>
            <a:r>
              <a:rPr lang="en-US" sz="2400" dirty="0" err="1"/>
              <a:t>mahasiswa</a:t>
            </a:r>
            <a:r>
              <a:rPr lang="en-US" sz="2400" dirty="0"/>
              <a:t> yang </a:t>
            </a:r>
            <a:r>
              <a:rPr lang="en-US" sz="2400" dirty="0" err="1"/>
              <a:t>mengumpulkan</a:t>
            </a:r>
            <a:r>
              <a:rPr lang="en-US" sz="2400" dirty="0"/>
              <a:t> </a:t>
            </a:r>
            <a:r>
              <a:rPr lang="en-US" sz="2400" dirty="0" err="1"/>
              <a:t>koran</a:t>
            </a:r>
            <a:r>
              <a:rPr lang="en-US" sz="2400" dirty="0"/>
              <a:t> </a:t>
            </a:r>
            <a:r>
              <a:rPr lang="en-US" sz="2400" dirty="0" err="1"/>
              <a:t>bekas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botol</a:t>
            </a:r>
            <a:r>
              <a:rPr lang="en-US" sz="2400" dirty="0"/>
              <a:t> (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keduanya</a:t>
            </a:r>
            <a:r>
              <a:rPr lang="en-US" sz="2400" dirty="0"/>
              <a:t>)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didaur</a:t>
            </a:r>
            <a:r>
              <a:rPr lang="en-US" sz="2400" dirty="0"/>
              <a:t> </a:t>
            </a:r>
            <a:r>
              <a:rPr lang="en-US" sz="2400" dirty="0" err="1"/>
              <a:t>ulang</a:t>
            </a:r>
            <a:r>
              <a:rPr lang="en-US" sz="2400" dirty="0"/>
              <a:t>, 30 orang </a:t>
            </a:r>
            <a:r>
              <a:rPr lang="en-US" sz="2400" dirty="0" err="1"/>
              <a:t>mengumpulkan</a:t>
            </a:r>
            <a:r>
              <a:rPr lang="en-US" sz="2400" dirty="0"/>
              <a:t> </a:t>
            </a:r>
            <a:r>
              <a:rPr lang="en-US" sz="2400" dirty="0" err="1"/>
              <a:t>koran</a:t>
            </a:r>
            <a:r>
              <a:rPr lang="en-US" sz="2400" dirty="0"/>
              <a:t> </a:t>
            </a:r>
            <a:r>
              <a:rPr lang="en-US" sz="2400" dirty="0" err="1"/>
              <a:t>bekas</a:t>
            </a:r>
            <a:r>
              <a:rPr lang="en-US" sz="2400" dirty="0"/>
              <a:t> dan 14 orang </a:t>
            </a:r>
            <a:r>
              <a:rPr lang="en-US" sz="2400" dirty="0" err="1"/>
              <a:t>mengumpulkan</a:t>
            </a:r>
            <a:r>
              <a:rPr lang="en-US" sz="2400" dirty="0"/>
              <a:t> </a:t>
            </a:r>
            <a:r>
              <a:rPr lang="en-US" sz="2400" dirty="0" err="1"/>
              <a:t>botol</a:t>
            </a:r>
            <a:r>
              <a:rPr lang="en-US" sz="2400" dirty="0"/>
              <a:t>. </a:t>
            </a:r>
            <a:r>
              <a:rPr lang="en-US" sz="2400" dirty="0" err="1"/>
              <a:t>Tentukan</a:t>
            </a:r>
            <a:r>
              <a:rPr lang="en-US" sz="2400" dirty="0"/>
              <a:t> (a) </a:t>
            </a:r>
            <a:r>
              <a:rPr lang="en-US" sz="2400" dirty="0" err="1"/>
              <a:t>berapa</a:t>
            </a:r>
            <a:r>
              <a:rPr lang="en-US" sz="2400" dirty="0"/>
              <a:t> orang yang </a:t>
            </a:r>
            <a:r>
              <a:rPr lang="en-US" sz="2400" dirty="0" err="1"/>
              <a:t>mengumpulkan</a:t>
            </a:r>
            <a:r>
              <a:rPr lang="en-US" sz="2400" dirty="0"/>
              <a:t> </a:t>
            </a:r>
            <a:r>
              <a:rPr lang="en-US" sz="2400" dirty="0" err="1"/>
              <a:t>keduanya</a:t>
            </a:r>
            <a:r>
              <a:rPr lang="en-US" sz="2400" dirty="0"/>
              <a:t>? (b) </a:t>
            </a:r>
            <a:r>
              <a:rPr lang="en-US" sz="2400" dirty="0" err="1"/>
              <a:t>berapa</a:t>
            </a:r>
            <a:r>
              <a:rPr lang="en-US" sz="2400" dirty="0"/>
              <a:t> orang yang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mengumpulkan</a:t>
            </a:r>
            <a:r>
              <a:rPr lang="en-US" sz="2400" dirty="0"/>
              <a:t> </a:t>
            </a:r>
            <a:r>
              <a:rPr lang="en-US" sz="2400" dirty="0" err="1"/>
              <a:t>botol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?</a:t>
            </a:r>
          </a:p>
          <a:p>
            <a:pPr marL="0" indent="0">
              <a:buNone/>
            </a:pPr>
            <a:r>
              <a:rPr lang="en-US" sz="2400" b="1" dirty="0" err="1"/>
              <a:t>Jawaban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U = </a:t>
            </a:r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, |U| = 32</a:t>
            </a:r>
          </a:p>
          <a:p>
            <a:pPr marL="0" indent="0">
              <a:buNone/>
            </a:pPr>
            <a:r>
              <a:rPr lang="en-US" sz="2400" dirty="0"/>
              <a:t>P = </a:t>
            </a:r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yang </a:t>
            </a:r>
            <a:r>
              <a:rPr lang="en-US" sz="2400" dirty="0" err="1"/>
              <a:t>mengumpulkan</a:t>
            </a:r>
            <a:r>
              <a:rPr lang="en-US" sz="2400" dirty="0"/>
              <a:t> </a:t>
            </a:r>
            <a:r>
              <a:rPr lang="en-US" sz="2400" dirty="0" err="1"/>
              <a:t>koran</a:t>
            </a:r>
            <a:r>
              <a:rPr lang="en-US" sz="2400" dirty="0"/>
              <a:t> </a:t>
            </a:r>
            <a:r>
              <a:rPr lang="en-US" sz="2400" dirty="0" err="1"/>
              <a:t>bekas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Q = </a:t>
            </a:r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yang </a:t>
            </a:r>
            <a:r>
              <a:rPr lang="en-US" sz="2400" dirty="0" err="1"/>
              <a:t>mengumpulkan</a:t>
            </a:r>
            <a:r>
              <a:rPr lang="en-US" sz="2400" dirty="0"/>
              <a:t> </a:t>
            </a:r>
            <a:r>
              <a:rPr lang="en-US" sz="2400" dirty="0" err="1"/>
              <a:t>botol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a) n(P  Q) =  n(P) + n(Q) –</a:t>
            </a:r>
            <a:r>
              <a:rPr lang="en-US" sz="2400" dirty="0"/>
              <a:t>n(P </a:t>
            </a:r>
            <a:r>
              <a:rPr lang="en-US" sz="2400" dirty="0">
                <a:sym typeface="Symbol" panose="05050102010706020507" pitchFamily="18" charset="2"/>
              </a:rPr>
              <a:t> Q)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n(P </a:t>
            </a:r>
            <a:r>
              <a:rPr lang="en-US" sz="2400" dirty="0">
                <a:sym typeface="Symbol" panose="05050102010706020507" pitchFamily="18" charset="2"/>
              </a:rPr>
              <a:t> Q) = n(P) + n(Q) – n(P  Q) 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                      = 30 + 14 – 32 = 12</a:t>
            </a:r>
          </a:p>
          <a:p>
            <a:pPr marL="0" indent="0">
              <a:buNone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Jumlah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orang yang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mengumpulkan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botol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saja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= n(Q) – n(P  Q) = 30 – 12 = 18</a:t>
            </a:r>
          </a:p>
          <a:p>
            <a:pPr marL="0" indent="0">
              <a:buNone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bagian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yang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diarsir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marL="514350" indent="-514350">
              <a:buFont typeface="+mj-lt"/>
              <a:buAutoNum type="alphaLcParenR" startAt="2"/>
            </a:pPr>
            <a:endParaRPr lang="en-US" sz="2400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54ECC-F2F1-D5F3-3122-87B16D07E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46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CA942F-2CE1-B733-79A3-F8F0ADCA0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2574320"/>
            <a:ext cx="2510249" cy="1709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3C6061-2033-8F18-BB5A-BC7A48B48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030" y="5418592"/>
            <a:ext cx="2435139" cy="15167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C726D9-0A78-0971-61E7-AF5D785394CC}"/>
              </a:ext>
            </a:extLst>
          </p:cNvPr>
          <p:cNvSpPr/>
          <p:nvPr/>
        </p:nvSpPr>
        <p:spPr>
          <a:xfrm>
            <a:off x="8109856" y="5585694"/>
            <a:ext cx="1001486" cy="20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        Q</a:t>
            </a:r>
          </a:p>
        </p:txBody>
      </p:sp>
    </p:spTree>
    <p:extLst>
      <p:ext uri="{BB962C8B-B14F-4D97-AF65-F5344CB8AC3E}">
        <p14:creationId xmlns:p14="http://schemas.microsoft.com/office/powerpoint/2010/main" val="157053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AFA9A-E7DA-CDFB-2591-0724E0E6B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Contoh</a:t>
            </a:r>
            <a:r>
              <a:rPr lang="en-US" b="1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30.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Sejumlah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mahasiswa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asrama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ditanya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apakah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kamus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ensiklopedi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kamar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Hasilnya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menunjukkan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650 orang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kamus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150 orang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kamus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175 orang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ensiklopedi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dan 50 orang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kamus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maupun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ensiklopedi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514350" indent="-514350">
              <a:buAutoNum type="alphaLcParenBoth"/>
            </a:pP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Berapa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orang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mahasiswa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di asrama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LcParenBoth"/>
            </a:pP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Berapa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orang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mahasiswa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keduanya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kamus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ensiklopedi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AutoNum type="alphaLcParenBoth"/>
            </a:pP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Hanya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US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ensiklopedi</a:t>
            </a:r>
            <a:endParaRPr lang="en-US" u="none" strike="noStrik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149C4-F025-D8AD-1E2B-6F5C038EF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6F7E-8A20-46B3-AF1C-E500FEBEBCD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450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7CFEB-9B99-3EB8-6A34-ED54708F8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8145"/>
            <a:ext cx="10515600" cy="542881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Jawaban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U =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di asrama</a:t>
            </a:r>
          </a:p>
          <a:p>
            <a:pPr marL="0" indent="0">
              <a:buNone/>
            </a:pPr>
            <a:r>
              <a:rPr lang="en-US" dirty="0"/>
              <a:t>K =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kamus</a:t>
            </a:r>
            <a:r>
              <a:rPr lang="en-US" dirty="0"/>
              <a:t>, n(K) = 650</a:t>
            </a:r>
          </a:p>
          <a:p>
            <a:pPr marL="0" indent="0">
              <a:buNone/>
            </a:pPr>
            <a:r>
              <a:rPr lang="en-US" dirty="0"/>
              <a:t>E =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ensiklopedi</a:t>
            </a:r>
            <a:r>
              <a:rPr lang="en-US" dirty="0"/>
              <a:t> , n(E) = 175</a:t>
            </a:r>
          </a:p>
          <a:p>
            <a:pPr marL="0" indent="0">
              <a:buNone/>
            </a:pPr>
            <a:r>
              <a:rPr lang="en-US" dirty="0" err="1"/>
              <a:t>Dikethui</a:t>
            </a:r>
            <a:r>
              <a:rPr lang="en-US" dirty="0"/>
              <a:t>: n(K’) = 150</a:t>
            </a:r>
          </a:p>
          <a:p>
            <a:pPr marL="0" indent="0">
              <a:buNone/>
            </a:pPr>
            <a:r>
              <a:rPr lang="en-US" dirty="0"/>
              <a:t>	      n((K </a:t>
            </a:r>
            <a:r>
              <a:rPr lang="en-US" dirty="0">
                <a:sym typeface="Symbol" panose="05050102010706020507" pitchFamily="18" charset="2"/>
              </a:rPr>
              <a:t> E)’) = 50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(a) n(U) = n(K) + n(K’) = 650 + 150 = 800           U</a:t>
            </a:r>
          </a:p>
          <a:p>
            <a:pPr marL="0" indent="0">
              <a:buNone/>
            </a:pPr>
            <a:r>
              <a:rPr lang="en-US" dirty="0"/>
              <a:t>			      	</a:t>
            </a:r>
          </a:p>
          <a:p>
            <a:pPr marL="0" indent="0">
              <a:buNone/>
            </a:pPr>
            <a:r>
              <a:rPr lang="en-US" dirty="0"/>
              <a:t>				                                          K	                     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5291FB-F22F-A66A-4D78-31549AC0CF1C}"/>
              </a:ext>
            </a:extLst>
          </p:cNvPr>
          <p:cNvSpPr/>
          <p:nvPr/>
        </p:nvSpPr>
        <p:spPr>
          <a:xfrm>
            <a:off x="7292273" y="4277757"/>
            <a:ext cx="3241964" cy="18010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C259BE2-0CF5-D54F-67DA-8201FEFB25A3}"/>
              </a:ext>
            </a:extLst>
          </p:cNvPr>
          <p:cNvSpPr/>
          <p:nvPr/>
        </p:nvSpPr>
        <p:spPr>
          <a:xfrm>
            <a:off x="8172614" y="4625677"/>
            <a:ext cx="1196769" cy="100148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FB8644-B0E2-79E3-DDE1-025CF7BDE0DA}"/>
              </a:ext>
            </a:extLst>
          </p:cNvPr>
          <p:cNvSpPr/>
          <p:nvPr/>
        </p:nvSpPr>
        <p:spPr>
          <a:xfrm>
            <a:off x="8785431" y="4625677"/>
            <a:ext cx="1196769" cy="100148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3733D-7AD2-4408-1392-DBC0B247C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6F7E-8A20-46B3-AF1C-E500FEBEBCD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694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40895-7F56-1FFC-99C0-428288132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6057"/>
            <a:ext cx="10515600" cy="56109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(b)                            K           E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n(K </a:t>
            </a:r>
            <a:r>
              <a:rPr lang="en-US" dirty="0">
                <a:sym typeface="Symbol" panose="05050102010706020507" pitchFamily="18" charset="2"/>
              </a:rPr>
              <a:t> E) = n(K) + n(E) – n(K  E)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ym typeface="Symbol" panose="05050102010706020507" pitchFamily="18" charset="2"/>
              </a:rPr>
              <a:t> n(K  E) = n(K) + n(E) – </a:t>
            </a:r>
            <a:r>
              <a:rPr lang="en-US" dirty="0"/>
              <a:t>n(K </a:t>
            </a:r>
            <a:r>
              <a:rPr lang="en-US" dirty="0">
                <a:sym typeface="Symbol" panose="05050102010706020507" pitchFamily="18" charset="2"/>
              </a:rPr>
              <a:t> E)</a:t>
            </a: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      </a:t>
            </a:r>
            <a:r>
              <a:rPr lang="en-US" dirty="0"/>
              <a:t>n(K </a:t>
            </a:r>
            <a:r>
              <a:rPr lang="en-US" dirty="0">
                <a:sym typeface="Symbol" panose="05050102010706020507" pitchFamily="18" charset="2"/>
              </a:rPr>
              <a:t> E) = 800 – 50 = 750</a:t>
            </a: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      n(K  E) = n(K) + n(E) – </a:t>
            </a:r>
            <a:r>
              <a:rPr lang="en-US" dirty="0"/>
              <a:t>n(K </a:t>
            </a:r>
            <a:r>
              <a:rPr lang="en-US" dirty="0">
                <a:sym typeface="Symbol" panose="05050102010706020507" pitchFamily="18" charset="2"/>
              </a:rPr>
              <a:t> E) = 650 + 175 – 750 = 75</a:t>
            </a:r>
          </a:p>
          <a:p>
            <a:pPr marL="0" indent="0">
              <a:buNone/>
            </a:pPr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(c ) n(E ) – n(K  E) = 175 – 75 = 100</a:t>
            </a:r>
          </a:p>
          <a:p>
            <a:pPr marL="0" indent="0">
              <a:buNone/>
            </a:pPr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DC483E-8B97-24BB-2950-C62D3574319F}"/>
              </a:ext>
            </a:extLst>
          </p:cNvPr>
          <p:cNvSpPr/>
          <p:nvPr/>
        </p:nvSpPr>
        <p:spPr>
          <a:xfrm>
            <a:off x="2854036" y="681037"/>
            <a:ext cx="3241964" cy="18010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AA1892-179A-83B7-350B-BE2317C71BF7}"/>
              </a:ext>
            </a:extLst>
          </p:cNvPr>
          <p:cNvSpPr/>
          <p:nvPr/>
        </p:nvSpPr>
        <p:spPr>
          <a:xfrm>
            <a:off x="3158836" y="1013453"/>
            <a:ext cx="1196769" cy="100148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50ECD8-D076-3DB2-4A1A-97F624F75B14}"/>
              </a:ext>
            </a:extLst>
          </p:cNvPr>
          <p:cNvSpPr/>
          <p:nvPr/>
        </p:nvSpPr>
        <p:spPr>
          <a:xfrm>
            <a:off x="3876633" y="1013453"/>
            <a:ext cx="1196769" cy="100148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E7C1BC5-A48E-BBED-2E94-6DA2D2710186}"/>
                  </a:ext>
                </a:extLst>
              </p14:cNvPr>
              <p14:cNvContentPartPr/>
              <p14:nvPr/>
            </p14:nvContentPartPr>
            <p14:xfrm>
              <a:off x="6734630" y="4796425"/>
              <a:ext cx="2370183" cy="1736256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E7C1BC5-A48E-BBED-2E94-6DA2D27101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5270" y="4787065"/>
                <a:ext cx="2388903" cy="1754976"/>
              </a:xfrm>
              <a:prstGeom prst="rect">
                <a:avLst/>
              </a:prstGeom>
            </p:spPr>
          </p:pic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79019D-DD3B-EDD6-14C5-E66A1459E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E6F7E-8A20-46B3-AF1C-E500FEBEBCD6}" type="slidenum">
              <a:rPr lang="en-US" smtClean="0"/>
              <a:t>49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DFD5AD-62A8-D749-441A-0DA0FA05F77D}"/>
              </a:ext>
            </a:extLst>
          </p:cNvPr>
          <p:cNvCxnSpPr>
            <a:stCxn id="5" idx="7"/>
          </p:cNvCxnSpPr>
          <p:nvPr/>
        </p:nvCxnSpPr>
        <p:spPr>
          <a:xfrm flipH="1">
            <a:off x="3876633" y="1160117"/>
            <a:ext cx="303709" cy="189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3823A8-7BDA-8126-75FA-294F56434E71}"/>
              </a:ext>
            </a:extLst>
          </p:cNvPr>
          <p:cNvCxnSpPr>
            <a:endCxn id="6" idx="2"/>
          </p:cNvCxnSpPr>
          <p:nvPr/>
        </p:nvCxnSpPr>
        <p:spPr>
          <a:xfrm flipH="1">
            <a:off x="3876633" y="1349829"/>
            <a:ext cx="478972" cy="164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AACA6E-BE69-290C-F979-5E7ECC011CD2}"/>
              </a:ext>
            </a:extLst>
          </p:cNvPr>
          <p:cNvCxnSpPr>
            <a:stCxn id="5" idx="6"/>
          </p:cNvCxnSpPr>
          <p:nvPr/>
        </p:nvCxnSpPr>
        <p:spPr>
          <a:xfrm flipH="1">
            <a:off x="3991429" y="1514196"/>
            <a:ext cx="364176" cy="227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42FBDD0-8F69-F1EB-EE82-3C655629335D}"/>
              </a:ext>
            </a:extLst>
          </p:cNvPr>
          <p:cNvCxnSpPr>
            <a:endCxn id="6" idx="3"/>
          </p:cNvCxnSpPr>
          <p:nvPr/>
        </p:nvCxnSpPr>
        <p:spPr>
          <a:xfrm flipH="1">
            <a:off x="4051896" y="1741714"/>
            <a:ext cx="128446" cy="1265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679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F24B0F0B-E4D6-4C84-9019-F7A32EE2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EEF1FD-0B29-4764-9257-29C14DB183D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graphicFrame>
        <p:nvGraphicFramePr>
          <p:cNvPr id="30723" name="Object 4">
            <a:extLst>
              <a:ext uri="{FF2B5EF4-FFF2-40B4-BE49-F238E27FC236}">
                <a16:creationId xmlns:a16="http://schemas.microsoft.com/office/drawing/2014/main" id="{693785DD-EE55-40E1-B58E-4BE926600D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2782" y="772128"/>
          <a:ext cx="10652125" cy="687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326989" imgH="4724924" progId="Word.Document.8">
                  <p:embed/>
                </p:oleObj>
              </mc:Choice>
              <mc:Fallback>
                <p:oleObj name="Document" r:id="rId2" imgW="7326989" imgH="4724924" progId="Word.Document.8">
                  <p:embed/>
                  <p:pic>
                    <p:nvPicPr>
                      <p:cNvPr id="30723" name="Object 4">
                        <a:extLst>
                          <a:ext uri="{FF2B5EF4-FFF2-40B4-BE49-F238E27FC236}">
                            <a16:creationId xmlns:a16="http://schemas.microsoft.com/office/drawing/2014/main" id="{693785DD-EE55-40E1-B58E-4BE926600D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782" y="772128"/>
                        <a:ext cx="10652125" cy="687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>
            <a:extLst>
              <a:ext uri="{FF2B5EF4-FFF2-40B4-BE49-F238E27FC236}">
                <a16:creationId xmlns:a16="http://schemas.microsoft.com/office/drawing/2014/main" id="{971C91B3-1EDF-48E8-B08B-D23500DC9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F2294E-094E-4AEF-B76F-F3199085BD8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/>
          </a:p>
        </p:txBody>
      </p:sp>
      <p:graphicFrame>
        <p:nvGraphicFramePr>
          <p:cNvPr id="55299" name="Object 4">
            <a:extLst>
              <a:ext uri="{FF2B5EF4-FFF2-40B4-BE49-F238E27FC236}">
                <a16:creationId xmlns:a16="http://schemas.microsoft.com/office/drawing/2014/main" id="{7CDBE95B-0672-4F26-BACF-A42F28003A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222631"/>
              </p:ext>
            </p:extLst>
          </p:nvPr>
        </p:nvGraphicFramePr>
        <p:xfrm>
          <a:off x="1540565" y="1050131"/>
          <a:ext cx="8077200" cy="475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3281172" progId="Word.Document.8">
                  <p:embed/>
                </p:oleObj>
              </mc:Choice>
              <mc:Fallback>
                <p:oleObj name="Document" r:id="rId2" imgW="5486400" imgH="3281172" progId="Word.Document.8">
                  <p:embed/>
                  <p:pic>
                    <p:nvPicPr>
                      <p:cNvPr id="55299" name="Object 4">
                        <a:extLst>
                          <a:ext uri="{FF2B5EF4-FFF2-40B4-BE49-F238E27FC236}">
                            <a16:creationId xmlns:a16="http://schemas.microsoft.com/office/drawing/2014/main" id="{7CDBE95B-0672-4F26-BACF-A42F28003A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0565" y="1050131"/>
                        <a:ext cx="8077200" cy="475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>
            <a:extLst>
              <a:ext uri="{FF2B5EF4-FFF2-40B4-BE49-F238E27FC236}">
                <a16:creationId xmlns:a16="http://schemas.microsoft.com/office/drawing/2014/main" id="{9F895034-A10A-4458-BDCD-F730F934A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D89EED-C3B5-403D-8E2F-6AB6236EB6C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/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8BA9AEFC-331E-48E2-92BE-428A82D41E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960" y="1083945"/>
            <a:ext cx="10515600" cy="435133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b="1" dirty="0" err="1"/>
              <a:t>Contoh</a:t>
            </a:r>
            <a:r>
              <a:rPr lang="en-US" altLang="en-US" b="1" dirty="0"/>
              <a:t> 31. </a:t>
            </a:r>
            <a:r>
              <a:rPr lang="en-US" altLang="en-US" dirty="0">
                <a:cs typeface="Times New Roman" panose="02020603050405020304" pitchFamily="18" charset="0"/>
              </a:rPr>
              <a:t>Di </a:t>
            </a:r>
            <a:r>
              <a:rPr lang="en-US" altLang="en-US" dirty="0" err="1">
                <a:cs typeface="Times New Roman" panose="02020603050405020304" pitchFamily="18" charset="0"/>
              </a:rPr>
              <a:t>antara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bulat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antara</a:t>
            </a:r>
            <a:r>
              <a:rPr lang="en-US" altLang="en-US" dirty="0">
                <a:cs typeface="Times New Roman" panose="02020603050405020304" pitchFamily="18" charset="0"/>
              </a:rPr>
              <a:t> 101 – 600 (</a:t>
            </a:r>
            <a:r>
              <a:rPr lang="en-US" altLang="en-US" dirty="0" err="1">
                <a:cs typeface="Times New Roman" panose="02020603050405020304" pitchFamily="18" charset="0"/>
              </a:rPr>
              <a:t>termasuk</a:t>
            </a:r>
            <a:r>
              <a:rPr lang="en-US" altLang="en-US" dirty="0">
                <a:cs typeface="Times New Roman" panose="02020603050405020304" pitchFamily="18" charset="0"/>
              </a:rPr>
              <a:t> 101 dan 600 </a:t>
            </a:r>
            <a:r>
              <a:rPr lang="en-US" altLang="en-US" dirty="0" err="1">
                <a:cs typeface="Times New Roman" panose="02020603050405020304" pitchFamily="18" charset="0"/>
              </a:rPr>
              <a:t>itu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sendiri</a:t>
            </a:r>
            <a:r>
              <a:rPr lang="en-US" altLang="en-US" dirty="0">
                <a:cs typeface="Times New Roman" panose="02020603050405020304" pitchFamily="18" charset="0"/>
              </a:rPr>
              <a:t>), </a:t>
            </a:r>
            <a:r>
              <a:rPr lang="en-US" altLang="en-US" dirty="0" err="1">
                <a:cs typeface="Times New Roman" panose="02020603050405020304" pitchFamily="18" charset="0"/>
              </a:rPr>
              <a:t>berapa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banyak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bilangan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habis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dibagi</a:t>
            </a:r>
            <a:r>
              <a:rPr lang="en-US" altLang="en-US" dirty="0">
                <a:cs typeface="Times New Roman" panose="02020603050405020304" pitchFamily="18" charset="0"/>
              </a:rPr>
              <a:t> oleh 4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5 </a:t>
            </a:r>
            <a:r>
              <a:rPr lang="en-US" altLang="en-US" dirty="0" err="1">
                <a:cs typeface="Times New Roman" panose="02020603050405020304" pitchFamily="18" charset="0"/>
              </a:rPr>
              <a:t>namun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keduanya</a:t>
            </a:r>
            <a:r>
              <a:rPr lang="en-US" altLang="en-US" dirty="0">
                <a:cs typeface="Times New Roman" panose="02020603050405020304" pitchFamily="18" charset="0"/>
              </a:rPr>
              <a:t>?</a:t>
            </a:r>
          </a:p>
          <a:p>
            <a:pPr marL="0" indent="0" eaLnBrk="1" hangingPunct="1"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jawaban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setelah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 slide </a:t>
            </a:r>
            <a:r>
              <a:rPr lang="en-US" altLang="en-US" dirty="0" err="1">
                <a:solidFill>
                  <a:srgbClr val="FF0000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>
            <a:extLst>
              <a:ext uri="{FF2B5EF4-FFF2-40B4-BE49-F238E27FC236}">
                <a16:creationId xmlns:a16="http://schemas.microsoft.com/office/drawing/2014/main" id="{007BFEB3-D572-4FE1-BC77-F06DC651F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3EB544-E0FE-4109-93EC-B94BAB996F9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/>
          </a:p>
        </p:txBody>
      </p:sp>
      <p:graphicFrame>
        <p:nvGraphicFramePr>
          <p:cNvPr id="57347" name="Object 5">
            <a:extLst>
              <a:ext uri="{FF2B5EF4-FFF2-40B4-BE49-F238E27FC236}">
                <a16:creationId xmlns:a16="http://schemas.microsoft.com/office/drawing/2014/main" id="{8A3721EC-0044-4CC6-8BCA-02183D53A0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957277"/>
              </p:ext>
            </p:extLst>
          </p:nvPr>
        </p:nvGraphicFramePr>
        <p:xfrm>
          <a:off x="533400" y="534140"/>
          <a:ext cx="8627556" cy="5658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549350" imgH="3643737" progId="Word.Document.8">
                  <p:embed/>
                </p:oleObj>
              </mc:Choice>
              <mc:Fallback>
                <p:oleObj name="Document" r:id="rId2" imgW="5549350" imgH="3643737" progId="Word.Document.8">
                  <p:embed/>
                  <p:pic>
                    <p:nvPicPr>
                      <p:cNvPr id="57347" name="Object 5">
                        <a:extLst>
                          <a:ext uri="{FF2B5EF4-FFF2-40B4-BE49-F238E27FC236}">
                            <a16:creationId xmlns:a16="http://schemas.microsoft.com/office/drawing/2014/main" id="{8A3721EC-0044-4CC6-8BCA-02183D53A0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34140"/>
                        <a:ext cx="8627556" cy="56584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A4D41B3-3EE4-B4D9-EE48-A8887D1DF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3807" y="136525"/>
            <a:ext cx="3593193" cy="23418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FA6F84-E889-5CFF-C4BD-B6E8AEDC6D10}"/>
              </a:ext>
            </a:extLst>
          </p:cNvPr>
          <p:cNvSpPr txBox="1"/>
          <p:nvPr/>
        </p:nvSpPr>
        <p:spPr>
          <a:xfrm>
            <a:off x="8610600" y="2558158"/>
            <a:ext cx="2266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  <a:r>
              <a:rPr lang="en-US" dirty="0">
                <a:sym typeface="Symbol" panose="05050102010706020507" pitchFamily="18" charset="2"/>
              </a:rPr>
              <a:t> B  (</a:t>
            </a:r>
            <a:r>
              <a:rPr lang="en-US" dirty="0" err="1">
                <a:sym typeface="Symbol" panose="05050102010706020507" pitchFamily="18" charset="2"/>
              </a:rPr>
              <a:t>daerah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diarsir</a:t>
            </a:r>
            <a:r>
              <a:rPr lang="en-US" dirty="0">
                <a:sym typeface="Symbol" panose="05050102010706020507" pitchFamily="18" charset="2"/>
              </a:rPr>
              <a:t>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9A5011-7F16-FB0B-6A1C-7F5A0C966F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8820" y="3459878"/>
            <a:ext cx="3524250" cy="2200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EBA63F-DAC9-C0DE-3B0C-000BBE9159A6}"/>
                  </a:ext>
                </a:extLst>
              </p:cNvPr>
              <p:cNvSpPr txBox="1"/>
              <p:nvPr/>
            </p:nvSpPr>
            <p:spPr>
              <a:xfrm>
                <a:off x="9125710" y="5682192"/>
                <a:ext cx="1269386" cy="884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⨁"/>
                              <m:subHide m:val="on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nary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2EBA63F-DAC9-C0DE-3B0C-000BBE915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710" y="5682192"/>
                <a:ext cx="1269386" cy="8844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4324D-A8D6-BCB9-07BC-2C88B7CE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07330-51F1-11BD-28E1-F36697120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effectLst/>
                <a:ea typeface="Times New Roman" panose="02020603050405020304" pitchFamily="18" charset="0"/>
              </a:rPr>
              <a:t>Berapakah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banyak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bilangan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bulat</a:t>
            </a:r>
            <a:r>
              <a:rPr lang="en-US" dirty="0">
                <a:effectLst/>
                <a:ea typeface="Times New Roman" panose="02020603050405020304" pitchFamily="18" charset="0"/>
              </a:rPr>
              <a:t> di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antara</a:t>
            </a:r>
            <a:r>
              <a:rPr lang="en-US" dirty="0">
                <a:effectLst/>
                <a:ea typeface="Times New Roman" panose="02020603050405020304" pitchFamily="18" charset="0"/>
              </a:rPr>
              <a:t> 1-500 (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inklusif</a:t>
            </a:r>
            <a:r>
              <a:rPr lang="en-US" dirty="0">
                <a:effectLst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termasuk</a:t>
            </a:r>
            <a:r>
              <a:rPr lang="en-US" dirty="0">
                <a:effectLst/>
                <a:ea typeface="Times New Roman" panose="02020603050405020304" pitchFamily="18" charset="0"/>
              </a:rPr>
              <a:t> 1 dan 500) yang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dapat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dibagi</a:t>
            </a:r>
            <a:r>
              <a:rPr lang="en-US" dirty="0">
                <a:effectLst/>
                <a:ea typeface="Times New Roman" panose="02020603050405020304" pitchFamily="18" charset="0"/>
              </a:rPr>
              <a:t> 7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atau</a:t>
            </a:r>
            <a:r>
              <a:rPr lang="en-US" dirty="0">
                <a:effectLst/>
                <a:ea typeface="Times New Roman" panose="02020603050405020304" pitchFamily="18" charset="0"/>
              </a:rPr>
              <a:t> 5,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tetapi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tidak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dapat</a:t>
            </a:r>
            <a:r>
              <a:rPr lang="en-US" dirty="0">
                <a:effectLst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Times New Roman" panose="02020603050405020304" pitchFamily="18" charset="0"/>
              </a:rPr>
              <a:t>dibagi</a:t>
            </a:r>
            <a:r>
              <a:rPr lang="en-US" dirty="0">
                <a:effectLst/>
                <a:ea typeface="Times New Roman" panose="02020603050405020304" pitchFamily="18" charset="0"/>
              </a:rPr>
              <a:t> 3?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B14C19-5B31-69EC-DB9B-B54B80703D42}"/>
              </a:ext>
            </a:extLst>
          </p:cNvPr>
          <p:cNvSpPr txBox="1"/>
          <p:nvPr/>
        </p:nvSpPr>
        <p:spPr>
          <a:xfrm>
            <a:off x="1122218" y="342900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jawaban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setelah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 slide </a:t>
            </a:r>
            <a:r>
              <a:rPr lang="en-US" altLang="en-US" sz="24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7C4D9-E401-7F32-5B61-F8CD5AA6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355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6B4ED-A24D-1E78-89E1-D32413907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5745"/>
            <a:ext cx="10515600" cy="5581218"/>
          </a:xfrm>
        </p:spPr>
        <p:txBody>
          <a:bodyPr>
            <a:normAutofit/>
          </a:bodyPr>
          <a:lstStyle/>
          <a:p>
            <a:pPr marL="0" marR="108585" indent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Penyelesaian:</a:t>
            </a:r>
          </a:p>
          <a:p>
            <a:pPr marL="0" marR="108585" indent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Misalkan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marR="108585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 =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himpunan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bilangan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dari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sampai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500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marR="108585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=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himpunan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bilangan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bulat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dari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sampai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500 yang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habis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dibagi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7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marR="108585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 =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himpunan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bilangan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dari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sampai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500 yang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habis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dibagi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5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marR="108585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 =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himpunan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bilangan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dari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sampai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500 yang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habis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dibagi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108585" indent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ea typeface="Arial" panose="020B0604020202020204" pitchFamily="34" charset="0"/>
              </a:rPr>
              <a:t>Pernyataan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himpunan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bilangan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bulat</a:t>
            </a:r>
            <a:r>
              <a:rPr lang="en-US" sz="2400" dirty="0">
                <a:effectLst/>
                <a:ea typeface="Arial" panose="020B0604020202020204" pitchFamily="34" charset="0"/>
              </a:rPr>
              <a:t> di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antara</a:t>
            </a:r>
            <a:r>
              <a:rPr lang="en-US" sz="2400" dirty="0">
                <a:effectLst/>
                <a:ea typeface="Arial" panose="020B0604020202020204" pitchFamily="34" charset="0"/>
              </a:rPr>
              <a:t> 1 dan 500 (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inklusif</a:t>
            </a:r>
            <a:r>
              <a:rPr lang="en-US" sz="2400" dirty="0">
                <a:effectLst/>
                <a:ea typeface="Arial" panose="020B0604020202020204" pitchFamily="34" charset="0"/>
              </a:rPr>
              <a:t>)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yang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dapat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dibagi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7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atau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5,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tetapi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tidak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dapat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dibagi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3,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dapat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ditulis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ekspresi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himpunan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:</a:t>
            </a:r>
          </a:p>
          <a:p>
            <a:pPr marL="0" marR="108585" indent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400" dirty="0">
                <a:ea typeface="Times New Roman" panose="02020603050405020304" pitchFamily="18" charset="0"/>
              </a:rPr>
              <a:t>                         (A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 B) – C   </a:t>
            </a:r>
            <a:endParaRPr lang="en-US" sz="2400" dirty="0">
              <a:solidFill>
                <a:srgbClr val="FF0000"/>
              </a:solidFill>
              <a:effectLst/>
              <a:ea typeface="Arial" panose="020B0604020202020204" pitchFamily="34" charset="0"/>
            </a:endParaRPr>
          </a:p>
        </p:txBody>
      </p:sp>
      <p:pic>
        <p:nvPicPr>
          <p:cNvPr id="4" name="image18.png">
            <a:extLst>
              <a:ext uri="{FF2B5EF4-FFF2-40B4-BE49-F238E27FC236}">
                <a16:creationId xmlns:a16="http://schemas.microsoft.com/office/drawing/2014/main" id="{C9450BA0-A203-BBC3-7AE2-58D364A446B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313044" y="4437813"/>
            <a:ext cx="2654935" cy="1918537"/>
          </a:xfrm>
          <a:prstGeom prst="rect">
            <a:avLst/>
          </a:prstGeom>
          <a:ln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FB8D62-1CE3-399D-35CC-8EC0CC274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54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85CC77-F67D-BFCD-D7A6-635D625DDB38}"/>
              </a:ext>
            </a:extLst>
          </p:cNvPr>
          <p:cNvSpPr txBox="1"/>
          <p:nvPr/>
        </p:nvSpPr>
        <p:spPr>
          <a:xfrm>
            <a:off x="4032294" y="5014542"/>
            <a:ext cx="206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Diagram </a:t>
            </a:r>
            <a:r>
              <a:rPr lang="en-US" sz="2400" dirty="0" err="1"/>
              <a:t>venn</a:t>
            </a:r>
            <a:r>
              <a:rPr lang="en-US" sz="2400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7452454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F6254-A03D-C988-249E-3A146D88A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1164"/>
            <a:ext cx="10961914" cy="5484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Dari Diagram Venn di </a:t>
            </a:r>
            <a:r>
              <a:rPr lang="en-US" sz="2400" dirty="0" err="1"/>
              <a:t>atas</a:t>
            </a:r>
            <a:r>
              <a:rPr lang="en-US" sz="2400" dirty="0"/>
              <a:t>,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bulat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1 </a:t>
            </a:r>
            <a:r>
              <a:rPr lang="en-US" sz="2400" dirty="0" err="1"/>
              <a:t>sampai</a:t>
            </a:r>
            <a:r>
              <a:rPr lang="en-US" sz="2400" dirty="0"/>
              <a:t> 500 yang </a:t>
            </a:r>
            <a:r>
              <a:rPr lang="en-US" sz="2400" dirty="0" err="1"/>
              <a:t>habis</a:t>
            </a:r>
            <a:r>
              <a:rPr lang="en-US" sz="2400" dirty="0"/>
              <a:t> </a:t>
            </a:r>
            <a:r>
              <a:rPr lang="en-US" sz="2400" dirty="0" err="1"/>
              <a:t>dibagi</a:t>
            </a:r>
            <a:r>
              <a:rPr lang="en-US" sz="2400" dirty="0"/>
              <a:t> 7 </a:t>
            </a:r>
            <a:r>
              <a:rPr lang="en-US" sz="2400" dirty="0" err="1"/>
              <a:t>atau</a:t>
            </a:r>
            <a:r>
              <a:rPr lang="en-US" sz="2400" dirty="0"/>
              <a:t> 5,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habis</a:t>
            </a:r>
            <a:r>
              <a:rPr lang="en-US" sz="2400" dirty="0"/>
              <a:t> </a:t>
            </a:r>
            <a:r>
              <a:rPr lang="en-US" sz="2400" dirty="0" err="1"/>
              <a:t>dibagi</a:t>
            </a:r>
            <a:r>
              <a:rPr lang="en-US" sz="2400" dirty="0"/>
              <a:t> oleh 3 </a:t>
            </a:r>
            <a:r>
              <a:rPr lang="en-US" sz="2400" dirty="0" err="1"/>
              <a:t>didefinisikan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n((A U B) – C) </a:t>
            </a:r>
            <a:r>
              <a:rPr lang="en-US" sz="2400" dirty="0" err="1"/>
              <a:t>atau</a:t>
            </a:r>
            <a:r>
              <a:rPr lang="en-US" sz="2400" dirty="0"/>
              <a:t> yang </a:t>
            </a:r>
            <a:r>
              <a:rPr lang="en-US" sz="2400" dirty="0" err="1"/>
              <a:t>diarsir</a:t>
            </a:r>
            <a:r>
              <a:rPr lang="en-US" sz="2400" dirty="0"/>
              <a:t> </a:t>
            </a:r>
            <a:r>
              <a:rPr lang="en-US" sz="2400" dirty="0" err="1"/>
              <a:t>biru</a:t>
            </a:r>
            <a:r>
              <a:rPr lang="en-US" sz="2400" dirty="0"/>
              <a:t> pada Diagram Venn.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n(A) = Banyak </a:t>
            </a:r>
            <a:r>
              <a:rPr lang="en-US" sz="2400" dirty="0" err="1"/>
              <a:t>bilangan</a:t>
            </a:r>
            <a:r>
              <a:rPr lang="en-US" sz="2400" dirty="0"/>
              <a:t> yang </a:t>
            </a:r>
            <a:r>
              <a:rPr lang="en-US" sz="2400" dirty="0" err="1"/>
              <a:t>habis</a:t>
            </a:r>
            <a:r>
              <a:rPr lang="en-US" sz="2400" dirty="0"/>
              <a:t> </a:t>
            </a:r>
            <a:r>
              <a:rPr lang="en-US" sz="2400" dirty="0" err="1"/>
              <a:t>dibagi</a:t>
            </a:r>
            <a:r>
              <a:rPr lang="en-US" sz="2400" dirty="0"/>
              <a:t> 7 = </a:t>
            </a:r>
            <a:r>
              <a:rPr lang="en-US" sz="2400" dirty="0">
                <a:sym typeface="Symbol" panose="05050102010706020507" pitchFamily="18" charset="2"/>
              </a:rPr>
              <a:t></a:t>
            </a:r>
            <a:r>
              <a:rPr lang="en-US" sz="2400" dirty="0"/>
              <a:t>500/7</a:t>
            </a:r>
            <a:r>
              <a:rPr lang="en-US" sz="2400" dirty="0">
                <a:sym typeface="Symbol" panose="05050102010706020507" pitchFamily="18" charset="2"/>
              </a:rPr>
              <a:t></a:t>
            </a:r>
            <a:r>
              <a:rPr lang="en-US" sz="2400" dirty="0"/>
              <a:t> =71</a:t>
            </a:r>
          </a:p>
          <a:p>
            <a:pPr marL="0" indent="0">
              <a:buNone/>
            </a:pPr>
            <a:r>
              <a:rPr lang="en-US" sz="2400" dirty="0"/>
              <a:t>n(B) = Banyak </a:t>
            </a:r>
            <a:r>
              <a:rPr lang="en-US" sz="2400" dirty="0" err="1"/>
              <a:t>bilangan</a:t>
            </a:r>
            <a:r>
              <a:rPr lang="en-US" sz="2400" dirty="0"/>
              <a:t> yang </a:t>
            </a:r>
            <a:r>
              <a:rPr lang="en-US" sz="2400" dirty="0" err="1"/>
              <a:t>habis</a:t>
            </a:r>
            <a:r>
              <a:rPr lang="en-US" sz="2400" dirty="0"/>
              <a:t> </a:t>
            </a:r>
            <a:r>
              <a:rPr lang="en-US" sz="2400" dirty="0" err="1"/>
              <a:t>dibagi</a:t>
            </a:r>
            <a:r>
              <a:rPr lang="en-US" sz="2400" dirty="0"/>
              <a:t> 5 =  </a:t>
            </a:r>
            <a:r>
              <a:rPr lang="en-US" sz="2400" dirty="0">
                <a:sym typeface="Symbol" panose="05050102010706020507" pitchFamily="18" charset="2"/>
              </a:rPr>
              <a:t> </a:t>
            </a:r>
            <a:r>
              <a:rPr lang="en-US" sz="2400" dirty="0"/>
              <a:t>500/5</a:t>
            </a:r>
            <a:r>
              <a:rPr lang="en-US" sz="2400" dirty="0">
                <a:sym typeface="Symbol" panose="05050102010706020507" pitchFamily="18" charset="2"/>
              </a:rPr>
              <a:t> </a:t>
            </a:r>
            <a:r>
              <a:rPr lang="en-US" sz="2400" dirty="0"/>
              <a:t> = 100</a:t>
            </a:r>
          </a:p>
          <a:p>
            <a:pPr marL="0" indent="0">
              <a:buNone/>
            </a:pPr>
            <a:r>
              <a:rPr lang="en-US" sz="2400" dirty="0"/>
              <a:t>n(C) = Banyak </a:t>
            </a:r>
            <a:r>
              <a:rPr lang="en-US" sz="2400" dirty="0" err="1"/>
              <a:t>bilangan</a:t>
            </a:r>
            <a:r>
              <a:rPr lang="en-US" sz="2400" dirty="0"/>
              <a:t> yang </a:t>
            </a:r>
            <a:r>
              <a:rPr lang="en-US" sz="2400" dirty="0" err="1"/>
              <a:t>habis</a:t>
            </a:r>
            <a:r>
              <a:rPr lang="en-US" sz="2400" dirty="0"/>
              <a:t> </a:t>
            </a:r>
            <a:r>
              <a:rPr lang="en-US" sz="2400" dirty="0" err="1"/>
              <a:t>dibagi</a:t>
            </a:r>
            <a:r>
              <a:rPr lang="en-US" sz="2400" dirty="0"/>
              <a:t> 3 =  </a:t>
            </a:r>
            <a:r>
              <a:rPr lang="en-US" sz="2400" dirty="0">
                <a:sym typeface="Symbol" panose="05050102010706020507" pitchFamily="18" charset="2"/>
              </a:rPr>
              <a:t> </a:t>
            </a:r>
            <a:r>
              <a:rPr lang="en-US" sz="2400" dirty="0"/>
              <a:t>500/3</a:t>
            </a:r>
            <a:r>
              <a:rPr lang="en-US" sz="2400" dirty="0">
                <a:sym typeface="Symbol" panose="05050102010706020507" pitchFamily="18" charset="2"/>
              </a:rPr>
              <a:t> </a:t>
            </a:r>
            <a:r>
              <a:rPr lang="en-US" sz="2400" dirty="0"/>
              <a:t> = 166</a:t>
            </a:r>
          </a:p>
          <a:p>
            <a:pPr marL="0" indent="0">
              <a:buNone/>
            </a:pPr>
            <a:r>
              <a:rPr lang="en-US" sz="2400" dirty="0"/>
              <a:t>n(A ∩ B) = Banyak </a:t>
            </a:r>
            <a:r>
              <a:rPr lang="en-US" sz="2400" dirty="0" err="1"/>
              <a:t>bilangan</a:t>
            </a:r>
            <a:r>
              <a:rPr lang="en-US" sz="2400" dirty="0"/>
              <a:t> yang </a:t>
            </a:r>
            <a:r>
              <a:rPr lang="en-US" sz="2400" dirty="0" err="1"/>
              <a:t>habis</a:t>
            </a:r>
            <a:r>
              <a:rPr lang="en-US" sz="2400" dirty="0"/>
              <a:t> </a:t>
            </a:r>
            <a:r>
              <a:rPr lang="en-US" sz="2400" dirty="0" err="1"/>
              <a:t>dibagi</a:t>
            </a:r>
            <a:r>
              <a:rPr lang="en-US" sz="2400" dirty="0"/>
              <a:t> 7 dan 5 =  </a:t>
            </a:r>
            <a:r>
              <a:rPr lang="en-US" sz="2400" dirty="0">
                <a:sym typeface="Symbol" panose="05050102010706020507" pitchFamily="18" charset="2"/>
              </a:rPr>
              <a:t></a:t>
            </a:r>
            <a:r>
              <a:rPr lang="en-US" sz="2400" dirty="0"/>
              <a:t> 500/35</a:t>
            </a:r>
            <a:r>
              <a:rPr lang="en-US" sz="2400" dirty="0">
                <a:sym typeface="Symbol" panose="05050102010706020507" pitchFamily="18" charset="2"/>
              </a:rPr>
              <a:t> </a:t>
            </a:r>
            <a:r>
              <a:rPr lang="en-US" sz="2400" dirty="0"/>
              <a:t> = 14</a:t>
            </a:r>
          </a:p>
          <a:p>
            <a:pPr marL="0" indent="0">
              <a:buNone/>
            </a:pPr>
            <a:r>
              <a:rPr lang="en-US" sz="2400" dirty="0"/>
              <a:t>n(B ∩ C) = Banyak </a:t>
            </a:r>
            <a:r>
              <a:rPr lang="en-US" sz="2400" dirty="0" err="1"/>
              <a:t>bilangan</a:t>
            </a:r>
            <a:r>
              <a:rPr lang="en-US" sz="2400" dirty="0"/>
              <a:t> yang </a:t>
            </a:r>
            <a:r>
              <a:rPr lang="en-US" sz="2400" dirty="0" err="1"/>
              <a:t>habis</a:t>
            </a:r>
            <a:r>
              <a:rPr lang="en-US" sz="2400" dirty="0"/>
              <a:t> </a:t>
            </a:r>
            <a:r>
              <a:rPr lang="en-US" sz="2400" dirty="0" err="1"/>
              <a:t>dibagi</a:t>
            </a:r>
            <a:r>
              <a:rPr lang="en-US" sz="2400" dirty="0"/>
              <a:t> 5 dan 3 =  </a:t>
            </a:r>
            <a:r>
              <a:rPr lang="en-US" sz="2400" dirty="0">
                <a:sym typeface="Symbol" panose="05050102010706020507" pitchFamily="18" charset="2"/>
              </a:rPr>
              <a:t></a:t>
            </a:r>
            <a:r>
              <a:rPr lang="en-US" sz="2400" dirty="0"/>
              <a:t>500/15 </a:t>
            </a:r>
            <a:r>
              <a:rPr lang="en-US" sz="2400" dirty="0">
                <a:sym typeface="Symbol" panose="05050102010706020507" pitchFamily="18" charset="2"/>
              </a:rPr>
              <a:t> </a:t>
            </a:r>
            <a:r>
              <a:rPr lang="en-US" sz="2400" dirty="0"/>
              <a:t>= 33</a:t>
            </a:r>
          </a:p>
          <a:p>
            <a:pPr marL="0" indent="0">
              <a:buNone/>
            </a:pPr>
            <a:r>
              <a:rPr lang="en-US" sz="2400" dirty="0"/>
              <a:t>n(A ∩ C) = Banyak </a:t>
            </a:r>
            <a:r>
              <a:rPr lang="en-US" sz="2400" dirty="0" err="1"/>
              <a:t>bilangan</a:t>
            </a:r>
            <a:r>
              <a:rPr lang="en-US" sz="2400" dirty="0"/>
              <a:t> yang </a:t>
            </a:r>
            <a:r>
              <a:rPr lang="en-US" sz="2400" dirty="0" err="1"/>
              <a:t>habis</a:t>
            </a:r>
            <a:r>
              <a:rPr lang="en-US" sz="2400" dirty="0"/>
              <a:t> </a:t>
            </a:r>
            <a:r>
              <a:rPr lang="en-US" sz="2400" dirty="0" err="1"/>
              <a:t>dibagi</a:t>
            </a:r>
            <a:r>
              <a:rPr lang="en-US" sz="2400" dirty="0"/>
              <a:t> 7 dan 3 =  </a:t>
            </a:r>
            <a:r>
              <a:rPr lang="en-US" sz="2400" dirty="0">
                <a:sym typeface="Symbol" panose="05050102010706020507" pitchFamily="18" charset="2"/>
              </a:rPr>
              <a:t> </a:t>
            </a:r>
            <a:r>
              <a:rPr lang="en-US" sz="2400" dirty="0"/>
              <a:t>500/21 </a:t>
            </a:r>
            <a:r>
              <a:rPr lang="en-US" sz="2400" dirty="0">
                <a:sym typeface="Symbol" panose="05050102010706020507" pitchFamily="18" charset="2"/>
              </a:rPr>
              <a:t> </a:t>
            </a:r>
            <a:r>
              <a:rPr lang="en-US" sz="2400" dirty="0"/>
              <a:t>= 23</a:t>
            </a:r>
          </a:p>
          <a:p>
            <a:pPr marL="0" indent="0">
              <a:buNone/>
            </a:pPr>
            <a:r>
              <a:rPr lang="en-US" sz="2400" dirty="0"/>
              <a:t>n(A ∩ B ∩ C) = Banyak </a:t>
            </a:r>
            <a:r>
              <a:rPr lang="en-US" sz="2400" dirty="0" err="1"/>
              <a:t>bilangan</a:t>
            </a:r>
            <a:r>
              <a:rPr lang="en-US" sz="2400" dirty="0"/>
              <a:t> yang </a:t>
            </a:r>
            <a:r>
              <a:rPr lang="en-US" sz="2400" dirty="0" err="1"/>
              <a:t>habis</a:t>
            </a:r>
            <a:r>
              <a:rPr lang="en-US" sz="2400" dirty="0"/>
              <a:t> </a:t>
            </a:r>
            <a:r>
              <a:rPr lang="en-US" sz="2400" dirty="0" err="1"/>
              <a:t>dibagi</a:t>
            </a:r>
            <a:r>
              <a:rPr lang="en-US" sz="2400" dirty="0"/>
              <a:t> 7, 5, dan 3 =  </a:t>
            </a:r>
            <a:r>
              <a:rPr lang="en-US" sz="2400" dirty="0">
                <a:sym typeface="Symbol" panose="05050102010706020507" pitchFamily="18" charset="2"/>
              </a:rPr>
              <a:t> </a:t>
            </a:r>
            <a:r>
              <a:rPr lang="en-US" sz="2400" dirty="0"/>
              <a:t>500/105</a:t>
            </a:r>
            <a:r>
              <a:rPr lang="en-US" sz="2400" dirty="0">
                <a:sym typeface="Symbol" panose="05050102010706020507" pitchFamily="18" charset="2"/>
              </a:rPr>
              <a:t> </a:t>
            </a:r>
            <a:r>
              <a:rPr lang="en-US" sz="2400" dirty="0"/>
              <a:t> =4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312AD-EF04-A052-DDFA-6973388E6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55</a:t>
            </a:fld>
            <a:endParaRPr lang="en-US"/>
          </a:p>
        </p:txBody>
      </p:sp>
      <p:pic>
        <p:nvPicPr>
          <p:cNvPr id="2" name="image18.png">
            <a:extLst>
              <a:ext uri="{FF2B5EF4-FFF2-40B4-BE49-F238E27FC236}">
                <a16:creationId xmlns:a16="http://schemas.microsoft.com/office/drawing/2014/main" id="{A0246D42-CE44-E9D1-CD53-C499F5D8454B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937760" y="1474744"/>
            <a:ext cx="2654935" cy="191853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0852609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AB472-E524-CDCC-EDA9-3CC4648A8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62000"/>
            <a:ext cx="11019971" cy="5414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inklusi-eksklusi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/>
              <a:t> n((A U B) – C) , </a:t>
            </a:r>
            <a:r>
              <a:rPr lang="en-US" dirty="0" err="1"/>
              <a:t>maka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n((A ∪ B) – C) = {n(A) + n(B) - n(A ∩ B)} – {n(A ∩ C) + n(B ∩ C) - n(A ∩ B ∩ C)</a:t>
            </a:r>
          </a:p>
          <a:p>
            <a:pPr marL="0" indent="0">
              <a:buNone/>
            </a:pPr>
            <a:r>
              <a:rPr lang="en-US" dirty="0"/>
              <a:t>		   =  {71 + 100 – 14} – {23 + 33 – 4}</a:t>
            </a:r>
          </a:p>
          <a:p>
            <a:pPr marL="0" indent="0">
              <a:buNone/>
            </a:pPr>
            <a:r>
              <a:rPr lang="en-US" dirty="0"/>
              <a:t>		   = 105 </a:t>
            </a:r>
            <a:r>
              <a:rPr lang="en-US" dirty="0" err="1"/>
              <a:t>bilangan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Jadi,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 </a:t>
            </a:r>
            <a:r>
              <a:rPr lang="en-US" dirty="0" err="1"/>
              <a:t>sampai</a:t>
            </a:r>
            <a:r>
              <a:rPr lang="en-US" dirty="0"/>
              <a:t> 500 yang </a:t>
            </a:r>
            <a:r>
              <a:rPr lang="en-US" dirty="0" err="1"/>
              <a:t>habis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7 </a:t>
            </a:r>
            <a:r>
              <a:rPr lang="en-US" dirty="0" err="1"/>
              <a:t>atau</a:t>
            </a:r>
            <a:r>
              <a:rPr lang="en-US" dirty="0"/>
              <a:t> 5,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habis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3 </a:t>
            </a:r>
            <a:r>
              <a:rPr lang="en-US" dirty="0" err="1"/>
              <a:t>adalah</a:t>
            </a:r>
            <a:r>
              <a:rPr lang="en-US" dirty="0"/>
              <a:t> 105 </a:t>
            </a:r>
            <a:r>
              <a:rPr lang="en-US" dirty="0" err="1"/>
              <a:t>bilangan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BA187-393B-BC8C-FFB3-885E3F752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56</a:t>
            </a:fld>
            <a:endParaRPr lang="en-US"/>
          </a:p>
        </p:txBody>
      </p:sp>
      <p:pic>
        <p:nvPicPr>
          <p:cNvPr id="2" name="image18.png">
            <a:extLst>
              <a:ext uri="{FF2B5EF4-FFF2-40B4-BE49-F238E27FC236}">
                <a16:creationId xmlns:a16="http://schemas.microsoft.com/office/drawing/2014/main" id="{A5557AEC-6A4E-F6D9-2E90-5985B598822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459401" y="1903957"/>
            <a:ext cx="3045597" cy="223728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7568359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E6C79-F8FF-BB5A-1DA8-B2833BE3A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C91B9-4E9D-741F-8F9F-F8F88D423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effectLst/>
                <a:ea typeface="Calibri" panose="020F0502020204030204" pitchFamily="34" charset="0"/>
              </a:rPr>
              <a:t>Hitunglah</a:t>
            </a:r>
            <a:r>
              <a:rPr lang="en-US" sz="2400" dirty="0">
                <a:effectLst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banyak</a:t>
            </a:r>
            <a:r>
              <a:rPr lang="en-US" sz="2400" dirty="0">
                <a:effectLst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bilangan</a:t>
            </a:r>
            <a:r>
              <a:rPr lang="en-US" sz="2400" dirty="0">
                <a:effectLst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ganjil</a:t>
            </a:r>
            <a:r>
              <a:rPr lang="en-US" sz="2400" dirty="0">
                <a:effectLst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antara</a:t>
            </a:r>
            <a:r>
              <a:rPr lang="en-US" sz="2400" dirty="0">
                <a:effectLst/>
                <a:ea typeface="Calibri" panose="020F0502020204030204" pitchFamily="34" charset="0"/>
              </a:rPr>
              <a:t> 1 dan 1000 yang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habis</a:t>
            </a:r>
            <a:r>
              <a:rPr lang="en-US" sz="2400" dirty="0">
                <a:effectLst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dibagi</a:t>
            </a:r>
            <a:r>
              <a:rPr lang="en-US" sz="2400" dirty="0">
                <a:effectLst/>
                <a:ea typeface="Calibri" panose="020F0502020204030204" pitchFamily="34" charset="0"/>
              </a:rPr>
              <a:t> 13 dan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tidak</a:t>
            </a:r>
            <a:r>
              <a:rPr lang="en-US" sz="2400" dirty="0">
                <a:effectLst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habis</a:t>
            </a:r>
            <a:r>
              <a:rPr lang="en-US" sz="2400" dirty="0">
                <a:effectLst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dibagi</a:t>
            </a:r>
            <a:r>
              <a:rPr lang="en-US" sz="2400" dirty="0">
                <a:effectLst/>
                <a:ea typeface="Calibri" panose="020F0502020204030204" pitchFamily="34" charset="0"/>
              </a:rPr>
              <a:t> 3.</a:t>
            </a:r>
            <a:endParaRPr lang="en-US" sz="2400" dirty="0">
              <a:effectLst/>
              <a:ea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effectLst/>
                <a:ea typeface="Arial" panose="020B0604020202020204" pitchFamily="34" charset="0"/>
              </a:rPr>
              <a:t>Berapa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banyak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bilangan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bulat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antara</a:t>
            </a:r>
            <a:r>
              <a:rPr lang="en-US" sz="2400" dirty="0">
                <a:effectLst/>
                <a:ea typeface="Arial" panose="020B0604020202020204" pitchFamily="34" charset="0"/>
              </a:rPr>
              <a:t> 1 dan 200 (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termasuk</a:t>
            </a:r>
            <a:r>
              <a:rPr lang="en-US" sz="2400" dirty="0">
                <a:effectLst/>
                <a:ea typeface="Arial" panose="020B0604020202020204" pitchFamily="34" charset="0"/>
              </a:rPr>
              <a:t> 1 dan 200) yang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habis</a:t>
            </a:r>
            <a:r>
              <a:rPr lang="en-US" sz="2400" dirty="0">
                <a:effectLst/>
                <a:ea typeface="Arial" panose="020B0604020202020204" pitchFamily="34" charset="0"/>
              </a:rPr>
              <a:t>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dibagi</a:t>
            </a:r>
            <a:r>
              <a:rPr lang="en-US" sz="2400" dirty="0">
                <a:effectLst/>
                <a:ea typeface="Arial" panose="020B0604020202020204" pitchFamily="34" charset="0"/>
              </a:rPr>
              <a:t> 3, 5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atau</a:t>
            </a:r>
            <a:r>
              <a:rPr lang="en-US" sz="2400" dirty="0">
                <a:effectLst/>
                <a:ea typeface="Arial" panose="020B0604020202020204" pitchFamily="34" charset="0"/>
              </a:rPr>
              <a:t> 7 (3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atau</a:t>
            </a:r>
            <a:r>
              <a:rPr lang="en-US" sz="2400" dirty="0">
                <a:effectLst/>
                <a:ea typeface="Arial" panose="020B0604020202020204" pitchFamily="34" charset="0"/>
              </a:rPr>
              <a:t> 5 </a:t>
            </a:r>
            <a:r>
              <a:rPr lang="en-US" sz="2400" dirty="0" err="1">
                <a:effectLst/>
                <a:ea typeface="Arial" panose="020B0604020202020204" pitchFamily="34" charset="0"/>
              </a:rPr>
              <a:t>atau</a:t>
            </a:r>
            <a:r>
              <a:rPr lang="en-US" sz="2400" dirty="0">
                <a:effectLst/>
                <a:ea typeface="Arial" panose="020B0604020202020204" pitchFamily="34" charset="0"/>
              </a:rPr>
              <a:t> 7)?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Misalkan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Messi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seseorang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bekerja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menangani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sebuah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database. Pada database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tersebut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terdapat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300 entry (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nomor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hingga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300).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Suatu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hari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perusahaan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Messi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terkena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virus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sehingga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semua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nomor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entry yang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mengandung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angka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8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atau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habis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dibagi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3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menghilang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. Ada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berapa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banyak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entry yang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masih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tersisa</a:t>
            </a:r>
            <a:r>
              <a:rPr lang="en-US" sz="2400" dirty="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 pada database Messi?</a:t>
            </a:r>
            <a:endParaRPr lang="en-US" sz="2400" dirty="0">
              <a:effectLst/>
              <a:ea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608DB-8ED4-4C48-4B7A-01D1A614B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068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9665E-0347-2A6C-A0FD-00033B8AB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Bersambung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Bagian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28E16-39E6-58BC-29FB-5ADC7E300A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07A13-4A68-EA2C-D13B-B75DCCD02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1C3D-5D2D-4298-91BD-E10B1815D4E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52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F5AF1346-8ADF-4991-9F9C-A20DD9655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61D582-FD43-40F2-9DD2-1C040C94F34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graphicFrame>
        <p:nvGraphicFramePr>
          <p:cNvPr id="31747" name="Object 4">
            <a:extLst>
              <a:ext uri="{FF2B5EF4-FFF2-40B4-BE49-F238E27FC236}">
                <a16:creationId xmlns:a16="http://schemas.microsoft.com/office/drawing/2014/main" id="{35AD9EA6-8FBB-4807-8A58-199D1BB69E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5063" y="296863"/>
          <a:ext cx="10696575" cy="624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942531" imgH="4627961" progId="Word.Document.8">
                  <p:embed/>
                </p:oleObj>
              </mc:Choice>
              <mc:Fallback>
                <p:oleObj name="Document" r:id="rId2" imgW="7942531" imgH="4627961" progId="Word.Document.8">
                  <p:embed/>
                  <p:pic>
                    <p:nvPicPr>
                      <p:cNvPr id="31747" name="Object 4">
                        <a:extLst>
                          <a:ext uri="{FF2B5EF4-FFF2-40B4-BE49-F238E27FC236}">
                            <a16:creationId xmlns:a16="http://schemas.microsoft.com/office/drawing/2014/main" id="{35AD9EA6-8FBB-4807-8A58-199D1BB69E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063" y="296863"/>
                        <a:ext cx="10696575" cy="6246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8073C97-2B87-3D93-3C39-A74456DD68D6}"/>
              </a:ext>
            </a:extLst>
          </p:cNvPr>
          <p:cNvSpPr txBox="1"/>
          <p:nvPr/>
        </p:nvSpPr>
        <p:spPr>
          <a:xfrm>
            <a:off x="6917663" y="2760010"/>
            <a:ext cx="42442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n(A − B) = n(A) −n(A ∩ B)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FE59D320-F19A-4798-9ECA-08A166D4E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8C5D2E-1D0D-4869-A438-B596FC44EA3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graphicFrame>
        <p:nvGraphicFramePr>
          <p:cNvPr id="32771" name="Object 4">
            <a:extLst>
              <a:ext uri="{FF2B5EF4-FFF2-40B4-BE49-F238E27FC236}">
                <a16:creationId xmlns:a16="http://schemas.microsoft.com/office/drawing/2014/main" id="{8AAE45A9-BFC2-4714-A673-ACB6E94576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708992"/>
          <a:ext cx="8345488" cy="486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108192" imgH="3540252" progId="Word.Document.8">
                  <p:embed/>
                </p:oleObj>
              </mc:Choice>
              <mc:Fallback>
                <p:oleObj name="Document" r:id="rId2" imgW="6108192" imgH="3540252" progId="Word.Document.8">
                  <p:embed/>
                  <p:pic>
                    <p:nvPicPr>
                      <p:cNvPr id="32771" name="Object 4">
                        <a:extLst>
                          <a:ext uri="{FF2B5EF4-FFF2-40B4-BE49-F238E27FC236}">
                            <a16:creationId xmlns:a16="http://schemas.microsoft.com/office/drawing/2014/main" id="{8AAE45A9-BFC2-4714-A673-ACB6E94576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708992"/>
                        <a:ext cx="8345488" cy="486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F3B2453E-BA19-49BC-A2DD-AFAD66E51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1A8943-7F25-4564-9B79-702313A724D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graphicFrame>
        <p:nvGraphicFramePr>
          <p:cNvPr id="33795" name="Object 4">
            <a:extLst>
              <a:ext uri="{FF2B5EF4-FFF2-40B4-BE49-F238E27FC236}">
                <a16:creationId xmlns:a16="http://schemas.microsoft.com/office/drawing/2014/main" id="{1F33627B-A81E-44F3-95DD-819FC96CE6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3500" y="1233488"/>
          <a:ext cx="10156825" cy="547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337390" imgH="3950175" progId="Word.Document.8">
                  <p:embed/>
                </p:oleObj>
              </mc:Choice>
              <mc:Fallback>
                <p:oleObj name="Document" r:id="rId2" imgW="7337390" imgH="3950175" progId="Word.Document.8">
                  <p:embed/>
                  <p:pic>
                    <p:nvPicPr>
                      <p:cNvPr id="33795" name="Object 4">
                        <a:extLst>
                          <a:ext uri="{FF2B5EF4-FFF2-40B4-BE49-F238E27FC236}">
                            <a16:creationId xmlns:a16="http://schemas.microsoft.com/office/drawing/2014/main" id="{1F33627B-A81E-44F3-95DD-819FC96CE6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233488"/>
                        <a:ext cx="10156825" cy="547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6EEF33A0-1B72-4E3E-B542-D83EEA7E9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498B93-1744-4A34-9F2D-B53CAD95E33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graphicFrame>
        <p:nvGraphicFramePr>
          <p:cNvPr id="34819" name="Object 4">
            <a:extLst>
              <a:ext uri="{FF2B5EF4-FFF2-40B4-BE49-F238E27FC236}">
                <a16:creationId xmlns:a16="http://schemas.microsoft.com/office/drawing/2014/main" id="{B85D507A-65D0-4F36-BA96-500A32991D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16476" y="2124560"/>
          <a:ext cx="9380031" cy="235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90616" imgH="1437132" progId="Word.Document.8">
                  <p:embed/>
                </p:oleObj>
              </mc:Choice>
              <mc:Fallback>
                <p:oleObj name="Document" r:id="rId2" imgW="5690616" imgH="1437132" progId="Word.Document.8">
                  <p:embed/>
                  <p:pic>
                    <p:nvPicPr>
                      <p:cNvPr id="34819" name="Object 4">
                        <a:extLst>
                          <a:ext uri="{FF2B5EF4-FFF2-40B4-BE49-F238E27FC236}">
                            <a16:creationId xmlns:a16="http://schemas.microsoft.com/office/drawing/2014/main" id="{B85D507A-65D0-4F36-BA96-500A32991D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476" y="2124560"/>
                        <a:ext cx="9380031" cy="235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2787</Words>
  <Application>Microsoft Office PowerPoint</Application>
  <PresentationFormat>Widescreen</PresentationFormat>
  <Paragraphs>284</Paragraphs>
  <Slides>58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Gungsuh</vt:lpstr>
      <vt:lpstr>Arial</vt:lpstr>
      <vt:lpstr>Arial Unicode MS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Document</vt:lpstr>
      <vt:lpstr>Himpunan  (Bag. 2 - Update 2026)</vt:lpstr>
      <vt:lpstr>Operasi Himpunan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</vt:lpstr>
      <vt:lpstr>PowerPoint Presentation</vt:lpstr>
      <vt:lpstr>Perampatan Operasi Himpunan</vt:lpstr>
      <vt:lpstr>PowerPoint Presentation</vt:lpstr>
      <vt:lpstr>Latihan</vt:lpstr>
      <vt:lpstr>PowerPoint Presentation</vt:lpstr>
      <vt:lpstr>Hukum-hukum Himpunan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Pembuktian dengan tabel keanggotaan</vt:lpstr>
      <vt:lpstr>PowerPoint Presentation</vt:lpstr>
      <vt:lpstr>Prinsip Dualitas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</vt:lpstr>
      <vt:lpstr>Prinsip Inklusi-Eksklusi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</vt:lpstr>
      <vt:lpstr>PowerPoint Presentation</vt:lpstr>
      <vt:lpstr>PowerPoint Presentation</vt:lpstr>
      <vt:lpstr>PowerPoint Presentation</vt:lpstr>
      <vt:lpstr>Latihan</vt:lpstr>
      <vt:lpstr>Bersambung ke Bagian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 Munir</dc:creator>
  <cp:lastModifiedBy>Dr. Ir. Rinaldi, M.T.</cp:lastModifiedBy>
  <cp:revision>49</cp:revision>
  <dcterms:created xsi:type="dcterms:W3CDTF">2020-07-22T08:47:55Z</dcterms:created>
  <dcterms:modified xsi:type="dcterms:W3CDTF">2026-02-17T10:34:12Z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2024-09-13T08:16:45Z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ec4a9cef-14eb-498c-ad49-05ae2e275338</vt:lpwstr>
  </property>
  <property fmtid="{D5CDD505-2E9C-101B-9397-08002B2CF9AE}" pid="8" name="MSIP_Label_38b525e5-f3da-4501-8f1e-526b6769fc56_ContentBits">
    <vt:lpwstr>0</vt:lpwstr>
  </property>
</Properties>
</file>