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6" r:id="rId4"/>
    <p:sldId id="346" r:id="rId5"/>
    <p:sldId id="347" r:id="rId6"/>
    <p:sldId id="259" r:id="rId7"/>
    <p:sldId id="260" r:id="rId8"/>
    <p:sldId id="261" r:id="rId9"/>
    <p:sldId id="371" r:id="rId10"/>
    <p:sldId id="262" r:id="rId11"/>
    <p:sldId id="263" r:id="rId12"/>
    <p:sldId id="264" r:id="rId13"/>
    <p:sldId id="267" r:id="rId14"/>
    <p:sldId id="355" r:id="rId15"/>
    <p:sldId id="359" r:id="rId16"/>
    <p:sldId id="270" r:id="rId17"/>
    <p:sldId id="360" r:id="rId18"/>
    <p:sldId id="322" r:id="rId19"/>
    <p:sldId id="323" r:id="rId20"/>
    <p:sldId id="356" r:id="rId21"/>
    <p:sldId id="365" r:id="rId22"/>
    <p:sldId id="366" r:id="rId23"/>
    <p:sldId id="368" r:id="rId24"/>
    <p:sldId id="272" r:id="rId25"/>
    <p:sldId id="361" r:id="rId26"/>
    <p:sldId id="363" r:id="rId27"/>
    <p:sldId id="364" r:id="rId28"/>
    <p:sldId id="357" r:id="rId29"/>
    <p:sldId id="3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E97A-77A9-4B71-AE4D-2CA9D3FBA4E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DB06-FB2E-48C0-BA26-2AA757B11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44A5-CB70-4DBE-BFC3-16D7EF3F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61085-DDBB-46D9-98EF-66231806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EFAB-0710-4369-A03C-88691794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8C48-24AB-4CE5-ADDC-83BB94E9BEBA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AA1D-E2B8-46C3-9EA5-30A5BC3D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2F1FF-7656-47FB-B125-B3046DB8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9B8F-E018-463F-BA03-8A89A2B8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D615-45DE-48C8-BD37-977411C1C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A002-F10F-4F9A-8DBF-37E79A48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4061-2D0F-4899-B1E9-02A57A4A5ED3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AA2C7-6708-4D2A-A741-7A863DB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1143-0EB2-4B27-B421-C8CDCA82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2392D-F28A-4B3D-BFF8-200D96AB6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62F62-1218-4CCA-B0AE-930A2CC4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21CE1-F4A6-4A5D-AD60-A8036469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F60-15B8-4617-A532-8A146E8F473C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0056-2D1D-4733-8222-323A2857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33E9-340A-4292-BBA0-88D95032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92A7-0324-47BA-AE8A-DAFD7F6C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A4B7-454F-47BC-87B5-5756F7C6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713F-EF2B-48A2-B78D-01C27AE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6C9-74A7-4F7C-A621-D4A4ED462FBC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6E3F-3A3E-41C9-87FE-0AD3AEEA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BAFD6-81A7-498D-AAB3-B11C5AA6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952B-553A-4B17-B96B-2118E066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3813-3899-4C65-8D69-FB6BE6DB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8D70-9AE2-45BE-B155-F9DD592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4C1F-804B-49E5-A695-038F6F75FE4B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DB56A-BEFF-4644-8D50-B480C75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4256-5D78-4961-A46B-8F159F72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96C-D31B-4BCC-B3FC-C573AE1A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0CBD-056B-4BE1-865F-706D5B56A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4480C-BD00-4791-83F7-C6798027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88D87-76CB-49B5-B28D-F6C23DE7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C22-26BF-4C62-A20F-97B6BB838B6D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50A4E-548F-4E0C-8BB4-18814FEC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8001-144A-4084-A614-39957BF9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113-FADD-48CA-A1B5-E34CA121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9C87D-1277-47E2-BA2C-4D69B0C2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4D0D6-415E-47C2-88B6-81BA8281A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830B9-3454-41CF-98EE-AC749C45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7A34-12CB-4F9A-92D3-3DA95EE41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57E4A-CD93-4320-9123-B473105C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D630-8495-4E80-984C-3B524A5D411A}" type="datetime1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8D66C-6A40-4BEA-A6F3-D2920909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5C17F-F8CC-4195-8985-41C3FED9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F58-E39A-4FD9-A1D4-C033004A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CC3FD-792F-48FA-92ED-CFA0E381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148-9828-4D1A-997C-721EC7CF42C5}" type="datetime1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0ADA1-519B-418C-A240-A648787F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D52B-2544-463C-9EDA-ACE448E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3F714-D80C-45CB-ABCB-9E867FBC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498E-F854-4FEA-98FF-4C981BEA56A7}" type="datetime1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34BD7-C7F2-4A61-99A0-16ECD5A4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D8FC-0D21-440F-9D3B-41B9BE0D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AE18-01B8-46A2-9890-1BA5F0D6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6BD9-AC4D-4421-B9B1-8F72E687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15BBD-954E-43E2-B607-8F489C61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DEB7F-B08A-4964-A014-0DFB2803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B9F-6309-47A3-A927-5DB82A305A13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5E33C-486C-4A86-82C6-F17C7873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08580-FF79-48EE-AA26-AC3D996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88AA-2D65-45B7-9289-9411B4A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0BBD-4516-4235-A45E-00E30DB71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B974A-CF3A-4995-AB82-EBBCAA1C3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FD79E-294B-44A3-9DAD-A007DF04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9D48-04E7-42CF-A9E2-917007865ADF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4402-8CA1-4B2F-B745-F6509C6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08CD4-EFB0-4F48-AD7F-EB464AA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9050F-EB96-431E-9AF2-ED52AD0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5C04-011E-47D2-BD53-8F27BD35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DCC5-08FE-49F3-83CE-09F0F7A1F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B402-58A1-4783-8AF2-75678E9C9DD7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BC04-5C2E-430B-B8B7-B2A556AA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70DE-135E-4C5B-A21D-B56EBED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feltsource.com/ABC-Phonic-Set-Larg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015D2E5-AFB4-4580-9777-519271D1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B9211C-D6ED-4CE8-8DEC-30780B8108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48B1DAC-CB57-4E9B-B24A-FED7A76BEA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362200"/>
            <a:ext cx="563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Himpunan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sz="3600" b="1" dirty="0"/>
              <a:t>(Bag. 1 – Update 2026)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BDE64A5-16FF-43F7-BD86-4576FCB723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9384" y="677864"/>
            <a:ext cx="54864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D478244-B9B6-4556-B56F-DDA7DFB2A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6684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8" name="Picture 6">
            <a:hlinkClick r:id="rId2"/>
            <a:extLst>
              <a:ext uri="{FF2B5EF4-FFF2-40B4-BE49-F238E27FC236}">
                <a16:creationId xmlns:a16="http://schemas.microsoft.com/office/drawing/2014/main" id="{4DE0F1C9-9C36-4488-BE03-00489811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46"/>
            <a:ext cx="4104861" cy="41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>
            <a:extLst>
              <a:ext uri="{FF2B5EF4-FFF2-40B4-BE49-F238E27FC236}">
                <a16:creationId xmlns:a16="http://schemas.microsoft.com/office/drawing/2014/main" id="{2C03654D-FFA2-4B6E-8CE0-B12E8CB8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/>
              <a:t>Program Studi Teknik Informatika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STEI - ITB</a:t>
            </a:r>
          </a:p>
        </p:txBody>
      </p:sp>
      <p:sp>
        <p:nvSpPr>
          <p:cNvPr id="3080" name="TextBox 9">
            <a:extLst>
              <a:ext uri="{FF2B5EF4-FFF2-40B4-BE49-F238E27FC236}">
                <a16:creationId xmlns:a16="http://schemas.microsoft.com/office/drawing/2014/main" id="{2450BF3D-B878-4A75-AD3E-9C210D4E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733801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Oleh: Rinaldi 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F3C6DB66-297F-43E1-9625-8148A03E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618CD-462E-4B06-8E92-83CD769F2D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E9926D9-75AB-4C1A-8DB1-D34C9470F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487" y="762000"/>
            <a:ext cx="9650896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3.  </a:t>
            </a:r>
            <a:r>
              <a:rPr lang="en-US" altLang="en-US" b="1" i="1" u="sng" dirty="0" err="1">
                <a:cs typeface="Times New Roman" panose="02020603050405020304" pitchFamily="18" charset="0"/>
              </a:rPr>
              <a:t>Notasi</a:t>
            </a:r>
            <a:r>
              <a:rPr lang="en-US" altLang="en-US" b="1" i="1" u="sng" dirty="0"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cs typeface="Times New Roman" panose="02020603050405020304" pitchFamily="18" charset="0"/>
              </a:rPr>
              <a:t>Pembentuk</a:t>
            </a:r>
            <a:r>
              <a:rPr lang="en-US" altLang="en-US" b="1" i="1" u="sng" dirty="0"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i="1" u="sng" dirty="0">
                <a:cs typeface="Times New Roman" panose="02020603050405020304" pitchFamily="18" charset="0"/>
              </a:rPr>
              <a:t> (set builder)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8C2F82-38AD-46D6-AF19-F09E8AA7DB71}"/>
              </a:ext>
            </a:extLst>
          </p:cNvPr>
          <p:cNvSpPr txBox="1">
            <a:spLocks/>
          </p:cNvSpPr>
          <p:nvPr/>
        </p:nvSpPr>
        <p:spPr>
          <a:xfrm>
            <a:off x="1335157" y="1744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Notasi</a:t>
            </a:r>
            <a:r>
              <a:rPr lang="en-US" dirty="0"/>
              <a:t>: {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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oleh </a:t>
            </a:r>
            <a:r>
              <a:rPr lang="en-US" i="1" dirty="0"/>
              <a:t>x</a:t>
            </a:r>
            <a:r>
              <a:rPr lang="en-US" dirty="0"/>
              <a:t> }	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400" b="1" dirty="0" err="1"/>
              <a:t>Contoh</a:t>
            </a:r>
            <a:r>
              <a:rPr lang="en-US" sz="2400" b="1" dirty="0"/>
              <a:t> 4.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5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         A</a:t>
            </a:r>
            <a:r>
              <a:rPr lang="en-US" sz="2400" dirty="0"/>
              <a:t> = { </a:t>
            </a:r>
            <a:r>
              <a:rPr lang="en-US" sz="2400" i="1" dirty="0"/>
              <a:t>x</a:t>
            </a:r>
            <a:r>
              <a:rPr lang="en-US" sz="2400" dirty="0"/>
              <a:t> | </a:t>
            </a:r>
            <a:r>
              <a:rPr lang="en-US" sz="2400" i="1" dirty="0"/>
              <a:t>x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 5}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 =  { </a:t>
            </a:r>
            <a:r>
              <a:rPr lang="en-US" sz="2400" i="1" dirty="0"/>
              <a:t>x</a:t>
            </a:r>
            <a:r>
              <a:rPr lang="en-US" sz="2400" dirty="0"/>
              <a:t> | </a:t>
            </a:r>
            <a:r>
              <a:rPr lang="en-US" sz="2400" i="1" dirty="0"/>
              <a:t>x 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b="1" dirty="0"/>
              <a:t>Z</a:t>
            </a:r>
            <a:r>
              <a:rPr lang="en-US" sz="2400" b="1" baseline="30000" dirty="0"/>
              <a:t>+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dirty="0"/>
              <a:t> &lt; 5 }  =  {1, 2, 3, 4}</a:t>
            </a:r>
          </a:p>
          <a:p>
            <a:pPr marL="0" indent="0">
              <a:buNone/>
            </a:pPr>
            <a:r>
              <a:rPr lang="en-US" sz="2400" dirty="0"/>
              <a:t>(ii)  </a:t>
            </a:r>
            <a:r>
              <a:rPr lang="en-US" sz="2400" i="1" dirty="0"/>
              <a:t>M</a:t>
            </a:r>
            <a:r>
              <a:rPr lang="en-US" sz="2400" dirty="0"/>
              <a:t> = { </a:t>
            </a:r>
            <a:r>
              <a:rPr lang="en-US" sz="2400" i="1" dirty="0"/>
              <a:t>x</a:t>
            </a:r>
            <a:r>
              <a:rPr lang="en-US" sz="2400" dirty="0"/>
              <a:t> |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IF1220}</a:t>
            </a:r>
          </a:p>
          <a:p>
            <a:pPr marL="0" indent="0">
              <a:buNone/>
            </a:pPr>
            <a:r>
              <a:rPr lang="en-US" sz="2400" dirty="0"/>
              <a:t>(iii) </a:t>
            </a:r>
            <a:r>
              <a:rPr lang="en-US" sz="2400" i="1" dirty="0"/>
              <a:t>P</a:t>
            </a:r>
            <a:r>
              <a:rPr lang="en-US" sz="2400" dirty="0"/>
              <a:t> = { (</a:t>
            </a:r>
            <a:r>
              <a:rPr lang="en-US" sz="2400" dirty="0" err="1"/>
              <a:t>x,y</a:t>
            </a:r>
            <a:r>
              <a:rPr lang="en-US" sz="2400" dirty="0"/>
              <a:t>) | 3x+ 4y </a:t>
            </a:r>
            <a:r>
              <a:rPr lang="en-US" sz="2400" dirty="0">
                <a:sym typeface="Symbol" panose="05050102010706020507" pitchFamily="18" charset="2"/>
              </a:rPr>
              <a:t> 2</a:t>
            </a:r>
            <a:r>
              <a:rPr lang="en-US" sz="2400" dirty="0"/>
              <a:t>4, x </a:t>
            </a:r>
            <a:r>
              <a:rPr lang="en-US" sz="2400" dirty="0">
                <a:sym typeface="Symbol" panose="05050102010706020507" pitchFamily="18" charset="2"/>
              </a:rPr>
              <a:t> 0, y  0,  x dan y  </a:t>
            </a:r>
            <a:r>
              <a:rPr lang="en-US" sz="2400" b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 }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BFEBE-D452-342D-2DCD-83604B2F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30" y="5042966"/>
            <a:ext cx="2126570" cy="18150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A4ED3AF-62AE-4340-9F6C-41BFC1DE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5672FD-FEA5-4550-A23A-93B47CB88E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034EC5C-BC6B-4E90-8523-3EDF76EEC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838200"/>
            <a:ext cx="9859617" cy="5257800"/>
          </a:xfrm>
        </p:spPr>
        <p:txBody>
          <a:bodyPr/>
          <a:lstStyle/>
          <a:p>
            <a:pPr marL="609600" indent="-609600">
              <a:buFontTx/>
              <a:buAutoNum type="arabicPeriod" startAt="4"/>
            </a:pPr>
            <a:r>
              <a:rPr lang="en-US" altLang="en-US" b="1" i="1" u="sng" dirty="0">
                <a:cs typeface="Times New Roman" panose="02020603050405020304" pitchFamily="18" charset="0"/>
              </a:rPr>
              <a:t>Diagram Venn</a:t>
            </a:r>
          </a:p>
          <a:p>
            <a:pPr marL="609600" indent="-609600" algn="just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 algn="just"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5.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U = {1, 2, …, 7, 8},  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{1, 2, 3, 5}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= {2, 5, 6, 8}. </a:t>
            </a:r>
          </a:p>
          <a:p>
            <a:pPr marL="609600" indent="-609600" algn="just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 algn="just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Diagram Venn: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US" altLang="en-US" dirty="0"/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63128F1D-A87B-494D-B678-B281A677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27432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2293" name="Object 4">
            <a:extLst>
              <a:ext uri="{FF2B5EF4-FFF2-40B4-BE49-F238E27FC236}">
                <a16:creationId xmlns:a16="http://schemas.microsoft.com/office/drawing/2014/main" id="{7767AC2E-F93F-4C32-8C4D-75A1A5D1D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999399"/>
              </p:ext>
            </p:extLst>
          </p:nvPr>
        </p:nvGraphicFramePr>
        <p:xfrm>
          <a:off x="3572220" y="3851642"/>
          <a:ext cx="3444184" cy="224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9696" imgH="1395984" progId="Visio.Drawing.6">
                  <p:embed/>
                </p:oleObj>
              </mc:Choice>
              <mc:Fallback>
                <p:oleObj r:id="rId2" imgW="2139696" imgH="1395984" progId="Visio.Drawing.6">
                  <p:embed/>
                  <p:pic>
                    <p:nvPicPr>
                      <p:cNvPr id="12293" name="Object 4">
                        <a:extLst>
                          <a:ext uri="{FF2B5EF4-FFF2-40B4-BE49-F238E27FC236}">
                            <a16:creationId xmlns:a16="http://schemas.microsoft.com/office/drawing/2014/main" id="{7767AC2E-F93F-4C32-8C4D-75A1A5D1D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220" y="3851642"/>
                        <a:ext cx="3444184" cy="2244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D0AE9F1-48A8-4E97-BF52-BA5CA82A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50DEC-A96A-4DDD-AA91-26C66FCFBD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4CEAC1D-EC93-4919-AC68-A02B6FBE5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Kardinalitas</a:t>
            </a:r>
            <a:endParaRPr lang="en-US" altLang="en-US" b="1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58D9B9C-787F-466B-A194-7872ED237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3548" y="1631950"/>
            <a:ext cx="9809921" cy="4724400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buFontTx/>
              <a:buNone/>
              <a:defRPr/>
            </a:pPr>
            <a:r>
              <a:rPr lang="en-US" altLang="en-US" sz="3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cs typeface="Times New Roman" panose="02020603050405020304" pitchFamily="18" charset="0"/>
              </a:rPr>
              <a:t>berbeda</a:t>
            </a:r>
            <a:r>
              <a:rPr lang="en-US" altLang="en-US" sz="3400" dirty="0">
                <a:cs typeface="Times New Roman" panose="02020603050405020304" pitchFamily="18" charset="0"/>
              </a:rPr>
              <a:t> di </a:t>
            </a:r>
            <a:r>
              <a:rPr lang="en-US" altLang="en-US" sz="3400" dirty="0" err="1">
                <a:cs typeface="Times New Roman" panose="02020603050405020304" pitchFamily="18" charset="0"/>
              </a:rPr>
              <a:t>dalam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kardinal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dari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3400" dirty="0">
                <a:cs typeface="Times New Roman" panose="02020603050405020304" pitchFamily="18" charset="0"/>
              </a:rPr>
              <a:t>: </a:t>
            </a:r>
            <a:r>
              <a:rPr lang="en-US" altLang="en-US" sz="3400" i="1" dirty="0">
                <a:cs typeface="Times New Roman" panose="02020603050405020304" pitchFamily="18" charset="0"/>
              </a:rPr>
              <a:t>n</a:t>
            </a:r>
            <a:r>
              <a:rPr lang="en-US" altLang="en-US" sz="3400" dirty="0">
                <a:cs typeface="Times New Roman" panose="02020603050405020304" pitchFamily="18" charset="0"/>
              </a:rPr>
              <a:t>(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) </a:t>
            </a:r>
            <a:r>
              <a:rPr lang="en-US" altLang="en-US" sz="3400" dirty="0" err="1">
                <a:cs typeface="Times New Roman" panose="02020603050405020304" pitchFamily="18" charset="0"/>
              </a:rPr>
              <a:t>atau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|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3400" b="1" dirty="0">
                <a:cs typeface="Times New Roman" panose="02020603050405020304" pitchFamily="18" charset="0"/>
              </a:rPr>
              <a:t> 6.</a:t>
            </a:r>
            <a:endParaRPr lang="en-US" altLang="en-US" sz="3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</a:t>
            </a:r>
            <a:r>
              <a:rPr lang="en-US" altLang="en-US" sz="3400" dirty="0" err="1">
                <a:cs typeface="Times New Roman" panose="02020603050405020304" pitchFamily="18" charset="0"/>
              </a:rPr>
              <a:t>i</a:t>
            </a:r>
            <a:r>
              <a:rPr lang="en-US" altLang="en-US" sz="3400" dirty="0">
                <a:cs typeface="Times New Roman" panose="02020603050405020304" pitchFamily="18" charset="0"/>
              </a:rPr>
              <a:t>) 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 = { </a:t>
            </a:r>
            <a:r>
              <a:rPr lang="en-US" altLang="en-US" sz="3400" i="1" dirty="0">
                <a:cs typeface="Times New Roman" panose="02020603050405020304" pitchFamily="18" charset="0"/>
              </a:rPr>
              <a:t>x</a:t>
            </a:r>
            <a:r>
              <a:rPr lang="en-US" altLang="en-US" sz="3400" dirty="0">
                <a:cs typeface="Times New Roman" panose="02020603050405020304" pitchFamily="18" charset="0"/>
              </a:rPr>
              <a:t> | </a:t>
            </a:r>
            <a:r>
              <a:rPr lang="en-US" altLang="en-US" sz="3400" i="1" dirty="0">
                <a:cs typeface="Times New Roman" panose="02020603050405020304" pitchFamily="18" charset="0"/>
              </a:rPr>
              <a:t>x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3400" dirty="0">
                <a:cs typeface="Times New Roman" panose="02020603050405020304" pitchFamily="18" charset="0"/>
              </a:rPr>
              <a:t> prima </a:t>
            </a:r>
            <a:r>
              <a:rPr lang="en-US" altLang="en-US" sz="3400" dirty="0" err="1">
                <a:cs typeface="Times New Roman" panose="02020603050405020304" pitchFamily="18" charset="0"/>
              </a:rPr>
              <a:t>lebih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kecil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dari</a:t>
            </a:r>
            <a:r>
              <a:rPr lang="en-US" altLang="en-US" sz="3400" dirty="0">
                <a:cs typeface="Times New Roman" panose="02020603050405020304" pitchFamily="18" charset="0"/>
              </a:rPr>
              <a:t> 20 }, </a:t>
            </a:r>
          </a:p>
          <a:p>
            <a:pPr algn="just"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	  </a:t>
            </a:r>
            <a:r>
              <a:rPr lang="en-US" altLang="en-US" sz="3400" dirty="0" err="1">
                <a:cs typeface="Times New Roman" panose="02020603050405020304" pitchFamily="18" charset="0"/>
              </a:rPr>
              <a:t>atau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 = {2, 3, 5, 7, 11, 13, 17, 19}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 = </a:t>
            </a:r>
            <a:r>
              <a:rPr lang="en-US" altLang="en-US" sz="3400" i="1" dirty="0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3400" i="1" dirty="0"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3400" dirty="0">
                <a:cs typeface="Times New Roman" panose="02020603050405020304" pitchFamily="18" charset="0"/>
              </a:rPr>
              <a:t> = 8 </a:t>
            </a:r>
          </a:p>
          <a:p>
            <a:pPr marL="0" indent="0" algn="just" eaLnBrk="1" hangingPunct="1"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(ii) </a:t>
            </a:r>
            <a:r>
              <a:rPr lang="en-US" altLang="en-US" sz="3400" i="1" dirty="0">
                <a:cs typeface="Times New Roman" panose="02020603050405020304" pitchFamily="18" charset="0"/>
              </a:rPr>
              <a:t>T</a:t>
            </a:r>
            <a:r>
              <a:rPr lang="en-US" altLang="en-US" sz="3400" dirty="0">
                <a:cs typeface="Times New Roman" panose="02020603050405020304" pitchFamily="18" charset="0"/>
              </a:rPr>
              <a:t> = {</a:t>
            </a:r>
            <a:r>
              <a:rPr lang="en-US" altLang="en-US" sz="3400" dirty="0" err="1">
                <a:cs typeface="Times New Roman" panose="02020603050405020304" pitchFamily="18" charset="0"/>
              </a:rPr>
              <a:t>kucing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 Amir, 10, </a:t>
            </a:r>
            <a:r>
              <a:rPr lang="en-US" altLang="en-US" sz="3400" dirty="0" err="1">
                <a:cs typeface="Times New Roman" panose="02020603050405020304" pitchFamily="18" charset="0"/>
              </a:rPr>
              <a:t>paku</a:t>
            </a:r>
            <a:r>
              <a:rPr lang="en-US" altLang="en-US" sz="3400" dirty="0">
                <a:cs typeface="Times New Roman" panose="02020603050405020304" pitchFamily="18" charset="0"/>
              </a:rPr>
              <a:t>, laptop},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|</a:t>
            </a:r>
            <a:r>
              <a:rPr lang="en-US" altLang="en-US" sz="3400" i="1" dirty="0">
                <a:cs typeface="Times New Roman" panose="02020603050405020304" pitchFamily="18" charset="0"/>
              </a:rPr>
              <a:t>T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sz="3400" dirty="0">
                <a:cs typeface="Times New Roman" panose="02020603050405020304" pitchFamily="18" charset="0"/>
              </a:rPr>
              <a:t> = 6</a:t>
            </a:r>
          </a:p>
          <a:p>
            <a:pPr marL="0" indent="0" algn="just" eaLnBrk="1" hangingPunct="1"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(iii) </a:t>
            </a:r>
            <a:r>
              <a:rPr lang="en-US" altLang="en-US" sz="3400" i="1" dirty="0">
                <a:cs typeface="Times New Roman" panose="02020603050405020304" pitchFamily="18" charset="0"/>
              </a:rPr>
              <a:t>M</a:t>
            </a:r>
            <a:r>
              <a:rPr lang="en-US" altLang="en-US" sz="3400" dirty="0">
                <a:cs typeface="Times New Roman" panose="02020603050405020304" pitchFamily="18" charset="0"/>
              </a:rPr>
              <a:t> = {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,</a:t>
            </a:r>
            <a:r>
              <a:rPr lang="en-US" altLang="en-US" sz="3400" i="1" dirty="0">
                <a:cs typeface="Times New Roman" panose="02020603050405020304" pitchFamily="18" charset="0"/>
              </a:rPr>
              <a:t> b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b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</a:rPr>
              <a:t>, </a:t>
            </a:r>
            <a:r>
              <a:rPr lang="en-US" altLang="en-US" sz="3400" i="1" dirty="0">
                <a:cs typeface="Times New Roman" panose="02020603050405020304" pitchFamily="18" charset="0"/>
              </a:rPr>
              <a:t>d</a:t>
            </a:r>
            <a:r>
              <a:rPr lang="en-US" altLang="en-US" sz="3400" dirty="0">
                <a:cs typeface="Times New Roman" panose="02020603050405020304" pitchFamily="18" charset="0"/>
              </a:rPr>
              <a:t> },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|M| = 4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(iv) 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 = {2,  {2, 3}, {4}, 6, {{7}} }, </a:t>
            </a:r>
            <a:r>
              <a:rPr lang="en-US" altLang="en-US" sz="3400" dirty="0" err="1">
                <a:cs typeface="Times New Roman" panose="02020603050405020304" pitchFamily="18" charset="0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</a:rPr>
              <a:t>  |</a:t>
            </a:r>
            <a:r>
              <a:rPr lang="en-US" altLang="en-US" sz="3400" i="1" dirty="0">
                <a:cs typeface="Times New Roman" panose="02020603050405020304" pitchFamily="18" charset="0"/>
              </a:rPr>
              <a:t>A</a:t>
            </a:r>
            <a:r>
              <a:rPr lang="en-US" altLang="en-US" sz="3400" dirty="0">
                <a:cs typeface="Times New Roman" panose="02020603050405020304" pitchFamily="18" charset="0"/>
              </a:rPr>
              <a:t>| = 5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400" dirty="0">
                <a:cs typeface="Times New Roman" panose="02020603050405020304" pitchFamily="18" charset="0"/>
              </a:rPr>
              <a:t>(v) </a:t>
            </a:r>
            <a:r>
              <a:rPr lang="en-US" altLang="en-US" sz="3400" i="1" dirty="0">
                <a:cs typeface="Times New Roman" panose="02020603050405020304" pitchFamily="18" charset="0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</a:rPr>
              <a:t> = { x | x </a:t>
            </a:r>
            <a:r>
              <a:rPr lang="en-US" altLang="en-US" sz="3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akar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riil</a:t>
            </a:r>
            <a:r>
              <a:rPr lang="en-US" altLang="en-US" sz="3400" dirty="0"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</a:rPr>
              <a:t>dari</a:t>
            </a:r>
            <a:r>
              <a:rPr lang="en-US" altLang="en-US" sz="3400" dirty="0">
                <a:cs typeface="Times New Roman" panose="02020603050405020304" pitchFamily="18" charset="0"/>
              </a:rPr>
              <a:t> x</a:t>
            </a:r>
            <a:r>
              <a:rPr lang="en-US" altLang="en-US" sz="3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3400" dirty="0">
                <a:cs typeface="Times New Roman" panose="02020603050405020304" pitchFamily="18" charset="0"/>
              </a:rPr>
              <a:t> + 1 = 0},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400" dirty="0" err="1">
                <a:cs typeface="Times New Roman" panose="02020603050405020304" pitchFamily="18" charset="0"/>
                <a:sym typeface="Symbol" panose="05050102010706020507" pitchFamily="18" charset="2"/>
              </a:rPr>
              <a:t>maka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 |</a:t>
            </a:r>
            <a:r>
              <a:rPr lang="en-US" altLang="en-US" sz="3400" i="1" dirty="0"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3400" dirty="0">
                <a:cs typeface="Times New Roman" panose="02020603050405020304" pitchFamily="18" charset="0"/>
                <a:sym typeface="Symbol" panose="05050102010706020507" pitchFamily="18" charset="2"/>
              </a:rPr>
              <a:t>|= 0 </a:t>
            </a:r>
          </a:p>
          <a:p>
            <a:pPr marL="0" indent="0">
              <a:buNone/>
              <a:defRPr/>
            </a:pPr>
            <a:r>
              <a:rPr lang="en-US" alt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(vi) </a:t>
            </a:r>
            <a:r>
              <a:rPr lang="en-US" altLang="en-US" sz="3400" i="1" dirty="0"/>
              <a:t>D</a:t>
            </a:r>
            <a:r>
              <a:rPr lang="en-US" altLang="en-US" sz="3400" dirty="0"/>
              <a:t> = { </a:t>
            </a:r>
            <a:r>
              <a:rPr lang="en-US" altLang="en-US" sz="3400" i="1" dirty="0"/>
              <a:t>x</a:t>
            </a:r>
            <a:r>
              <a:rPr lang="en-US" altLang="en-US" sz="3400" dirty="0"/>
              <a:t> </a:t>
            </a:r>
            <a:r>
              <a:rPr lang="en-US" altLang="en-US" sz="3400" dirty="0">
                <a:sym typeface="Symbol" panose="05050102010706020507" pitchFamily="18" charset="2"/>
              </a:rPr>
              <a:t> </a:t>
            </a:r>
            <a:r>
              <a:rPr lang="en-US" altLang="en-US" sz="3400" b="1" dirty="0"/>
              <a:t>N </a:t>
            </a:r>
            <a:r>
              <a:rPr lang="en-US" altLang="en-US" sz="3400" dirty="0"/>
              <a:t>| </a:t>
            </a:r>
            <a:r>
              <a:rPr lang="en-US" altLang="en-US" sz="3400" i="1" dirty="0"/>
              <a:t>x</a:t>
            </a:r>
            <a:r>
              <a:rPr lang="en-US" altLang="en-US" sz="3400" dirty="0"/>
              <a:t> &lt;</a:t>
            </a:r>
            <a:r>
              <a:rPr lang="en-US" altLang="en-US" sz="3400" dirty="0">
                <a:sym typeface="Symbol" panose="05050102010706020507" pitchFamily="18" charset="2"/>
              </a:rPr>
              <a:t> 5</a:t>
            </a:r>
            <a:r>
              <a:rPr lang="en-US" altLang="en-US" sz="3400" dirty="0"/>
              <a:t>000 }, </a:t>
            </a:r>
            <a:r>
              <a:rPr lang="en-US" altLang="en-US" sz="3400" dirty="0" err="1"/>
              <a:t>maka</a:t>
            </a:r>
            <a:r>
              <a:rPr lang="en-US" altLang="en-US" sz="3400" dirty="0"/>
              <a:t> |</a:t>
            </a:r>
            <a:r>
              <a:rPr lang="en-US" altLang="en-US" sz="3400" i="1" dirty="0"/>
              <a:t>D</a:t>
            </a:r>
            <a:r>
              <a:rPr lang="en-US" altLang="en-US" sz="3400" dirty="0"/>
              <a:t>|= 4999</a:t>
            </a:r>
          </a:p>
          <a:p>
            <a:pPr marL="0" indent="0">
              <a:buNone/>
              <a:defRPr/>
            </a:pPr>
            <a:r>
              <a:rPr lang="en-US" altLang="en-US" sz="3400" dirty="0"/>
              <a:t>(vii) </a:t>
            </a:r>
            <a:r>
              <a:rPr lang="en-US" altLang="en-US" sz="3400" i="1" dirty="0"/>
              <a:t>E</a:t>
            </a:r>
            <a:r>
              <a:rPr lang="en-US" altLang="en-US" sz="3400" dirty="0"/>
              <a:t> = { </a:t>
            </a:r>
            <a:r>
              <a:rPr lang="en-US" altLang="en-US" sz="3400" i="1" dirty="0"/>
              <a:t>x</a:t>
            </a:r>
            <a:r>
              <a:rPr lang="en-US" altLang="en-US" sz="3400" dirty="0"/>
              <a:t> </a:t>
            </a:r>
            <a:r>
              <a:rPr lang="en-US" altLang="en-US" sz="3400" dirty="0">
                <a:sym typeface="Symbol" panose="05050102010706020507" pitchFamily="18" charset="2"/>
              </a:rPr>
              <a:t> </a:t>
            </a:r>
            <a:r>
              <a:rPr lang="en-US" altLang="en-US" sz="3400" b="1" dirty="0"/>
              <a:t>N </a:t>
            </a:r>
            <a:r>
              <a:rPr lang="en-US" altLang="en-US" sz="3400" dirty="0"/>
              <a:t>| </a:t>
            </a:r>
            <a:r>
              <a:rPr lang="en-US" altLang="en-US" sz="3400" i="1" dirty="0"/>
              <a:t>x</a:t>
            </a:r>
            <a:r>
              <a:rPr lang="en-US" altLang="en-US" sz="3400" dirty="0"/>
              <a:t>  </a:t>
            </a:r>
            <a:r>
              <a:rPr lang="en-US" altLang="en-US" sz="3400" dirty="0">
                <a:sym typeface="Symbol" panose="05050102010706020507" pitchFamily="18" charset="2"/>
              </a:rPr>
              <a:t> 5</a:t>
            </a:r>
            <a:r>
              <a:rPr lang="en-US" altLang="en-US" sz="3400" dirty="0"/>
              <a:t>000 }, </a:t>
            </a:r>
            <a:r>
              <a:rPr lang="en-US" altLang="en-US" sz="3400" dirty="0" err="1"/>
              <a:t>maka</a:t>
            </a:r>
            <a:r>
              <a:rPr lang="en-US" altLang="en-US" sz="3400" dirty="0"/>
              <a:t> |</a:t>
            </a:r>
            <a:r>
              <a:rPr lang="en-US" altLang="en-US" sz="3400" i="1" dirty="0"/>
              <a:t>E</a:t>
            </a:r>
            <a:r>
              <a:rPr lang="en-US" altLang="en-US" sz="3400" dirty="0"/>
              <a:t>| </a:t>
            </a:r>
            <a:r>
              <a:rPr lang="en-US" altLang="en-US" sz="3400" dirty="0" err="1"/>
              <a:t>tak</a:t>
            </a:r>
            <a:r>
              <a:rPr lang="en-US" altLang="en-US" sz="3400" dirty="0"/>
              <a:t> </a:t>
            </a:r>
            <a:r>
              <a:rPr lang="en-US" altLang="en-US" sz="3400" dirty="0" err="1"/>
              <a:t>berhingga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DFF92D16-6DA5-490F-B46D-D2AB09FC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E9BD8A-065E-49CB-8894-AC46D96A48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48CD47F-E5D8-4AFE-9312-F1844AF22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Himpunan kosong (</a:t>
            </a:r>
            <a:r>
              <a:rPr lang="en-US" altLang="en-US" b="1" i="1"/>
              <a:t>null set</a:t>
            </a:r>
            <a:r>
              <a:rPr lang="en-US" altLang="en-US" b="1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1768AD-1E4D-4353-9787-DCB1A2B7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3" y="1847849"/>
            <a:ext cx="10919791" cy="46450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100" dirty="0" err="1"/>
              <a:t>Himpunan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kardinal</a:t>
            </a:r>
            <a:r>
              <a:rPr lang="en-US" sz="3100" dirty="0"/>
              <a:t> = 0 </a:t>
            </a:r>
            <a:r>
              <a:rPr lang="en-US" sz="3100" dirty="0" err="1"/>
              <a:t>disebut</a:t>
            </a:r>
            <a:r>
              <a:rPr lang="en-US" sz="3100" dirty="0"/>
              <a:t> </a:t>
            </a:r>
            <a:r>
              <a:rPr lang="en-US" sz="3100" dirty="0" err="1"/>
              <a:t>himpunan</a:t>
            </a:r>
            <a:r>
              <a:rPr lang="en-US" sz="3100" dirty="0"/>
              <a:t> </a:t>
            </a:r>
            <a:r>
              <a:rPr lang="en-US" sz="3100" dirty="0" err="1"/>
              <a:t>kosong</a:t>
            </a:r>
            <a:r>
              <a:rPr lang="en-US" sz="3100" dirty="0"/>
              <a:t> (</a:t>
            </a:r>
            <a:r>
              <a:rPr lang="en-US" sz="3100" i="1" dirty="0"/>
              <a:t>null set</a:t>
            </a:r>
            <a:r>
              <a:rPr lang="en-US" sz="3100" dirty="0"/>
              <a:t>).</a:t>
            </a:r>
          </a:p>
          <a:p>
            <a:pPr lvl="0"/>
            <a:r>
              <a:rPr lang="en-US" sz="3100" dirty="0" err="1"/>
              <a:t>Notasi</a:t>
            </a:r>
            <a:r>
              <a:rPr lang="en-US" sz="3100" dirty="0"/>
              <a:t> : 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 </a:t>
            </a:r>
            <a:r>
              <a:rPr lang="en-US" sz="3100" dirty="0" err="1"/>
              <a:t>atau</a:t>
            </a:r>
            <a:r>
              <a:rPr lang="en-US" sz="3100" dirty="0"/>
              <a:t> {}</a:t>
            </a:r>
          </a:p>
          <a:p>
            <a:pPr marL="0" indent="0">
              <a:buNone/>
            </a:pPr>
            <a:r>
              <a:rPr lang="en-US" sz="3100" dirty="0"/>
              <a:t> </a:t>
            </a:r>
          </a:p>
          <a:p>
            <a:pPr marL="0" indent="0">
              <a:buNone/>
            </a:pPr>
            <a:r>
              <a:rPr lang="en-US" sz="3100" b="1" dirty="0" err="1"/>
              <a:t>Contoh</a:t>
            </a:r>
            <a:r>
              <a:rPr lang="en-US" sz="3100" b="1" dirty="0"/>
              <a:t> 7.</a:t>
            </a:r>
            <a:r>
              <a:rPr lang="en-US" sz="3100" dirty="0"/>
              <a:t> </a:t>
            </a:r>
          </a:p>
          <a:p>
            <a:pPr marL="0" indent="0">
              <a:buNone/>
            </a:pPr>
            <a:r>
              <a:rPr lang="en-US" sz="3100" dirty="0"/>
              <a:t>    (</a:t>
            </a:r>
            <a:r>
              <a:rPr lang="en-US" sz="3100" dirty="0" err="1"/>
              <a:t>i</a:t>
            </a:r>
            <a:r>
              <a:rPr lang="en-US" sz="3100" dirty="0"/>
              <a:t>)   </a:t>
            </a:r>
            <a:r>
              <a:rPr lang="en-US" sz="3100" i="1" dirty="0"/>
              <a:t>E</a:t>
            </a:r>
            <a:r>
              <a:rPr lang="en-US" sz="3100" dirty="0"/>
              <a:t> = { </a:t>
            </a:r>
            <a:r>
              <a:rPr lang="en-US" sz="3100" i="1" dirty="0"/>
              <a:t>x</a:t>
            </a:r>
            <a:r>
              <a:rPr lang="en-US" sz="3100" dirty="0"/>
              <a:t> | </a:t>
            </a:r>
            <a:r>
              <a:rPr lang="en-US" sz="3100" i="1" dirty="0"/>
              <a:t>x</a:t>
            </a:r>
            <a:r>
              <a:rPr lang="en-US" sz="3100" dirty="0"/>
              <a:t> &lt; </a:t>
            </a:r>
            <a:r>
              <a:rPr lang="en-US" sz="3100" i="1" dirty="0"/>
              <a:t>x</a:t>
            </a:r>
            <a:r>
              <a:rPr lang="en-US" sz="3100" dirty="0"/>
              <a:t> }, </a:t>
            </a:r>
            <a:r>
              <a:rPr lang="en-US" sz="3100" dirty="0" err="1"/>
              <a:t>maka</a:t>
            </a:r>
            <a:r>
              <a:rPr lang="en-US" sz="3100" dirty="0"/>
              <a:t> </a:t>
            </a:r>
            <a:r>
              <a:rPr lang="en-US" sz="3100" i="1" dirty="0"/>
              <a:t>n</a:t>
            </a:r>
            <a:r>
              <a:rPr lang="en-US" sz="3100" dirty="0"/>
              <a:t>(</a:t>
            </a:r>
            <a:r>
              <a:rPr lang="en-US" sz="3100" i="1" dirty="0"/>
              <a:t>E</a:t>
            </a:r>
            <a:r>
              <a:rPr lang="en-US" sz="3100" dirty="0"/>
              <a:t>) = 0</a:t>
            </a:r>
          </a:p>
          <a:p>
            <a:pPr marL="0" indent="0">
              <a:buNone/>
            </a:pPr>
            <a:r>
              <a:rPr lang="en-US" sz="3100" dirty="0"/>
              <a:t>    (ii)  </a:t>
            </a:r>
            <a:r>
              <a:rPr lang="en-US" sz="3100" i="1" dirty="0"/>
              <a:t>P</a:t>
            </a:r>
            <a:r>
              <a:rPr lang="en-US" sz="3100" dirty="0"/>
              <a:t> = { orang Indonesia yang </a:t>
            </a:r>
            <a:r>
              <a:rPr lang="en-US" sz="3100" dirty="0" err="1"/>
              <a:t>pernah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bulan</a:t>
            </a:r>
            <a:r>
              <a:rPr lang="en-US" sz="3100" dirty="0"/>
              <a:t> }, </a:t>
            </a:r>
            <a:r>
              <a:rPr lang="en-US" sz="3100" dirty="0" err="1"/>
              <a:t>maka</a:t>
            </a:r>
            <a:r>
              <a:rPr lang="en-US" sz="3100" dirty="0"/>
              <a:t> </a:t>
            </a:r>
            <a:r>
              <a:rPr lang="en-US" sz="3100" i="1" dirty="0"/>
              <a:t>n</a:t>
            </a:r>
            <a:r>
              <a:rPr lang="en-US" sz="3100" dirty="0"/>
              <a:t>(</a:t>
            </a:r>
            <a:r>
              <a:rPr lang="en-US" sz="3100" i="1" dirty="0"/>
              <a:t>P</a:t>
            </a:r>
            <a:r>
              <a:rPr lang="en-US" sz="3100" dirty="0"/>
              <a:t>) = 0</a:t>
            </a:r>
          </a:p>
          <a:p>
            <a:pPr marL="0" indent="0">
              <a:buNone/>
            </a:pPr>
            <a:r>
              <a:rPr lang="en-US" sz="3100" dirty="0"/>
              <a:t>    (iii) </a:t>
            </a:r>
            <a:r>
              <a:rPr lang="en-US" sz="3100" i="1" dirty="0"/>
              <a:t>A</a:t>
            </a:r>
            <a:r>
              <a:rPr lang="en-US" sz="3100" dirty="0"/>
              <a:t> = {</a:t>
            </a:r>
            <a:r>
              <a:rPr lang="en-US" sz="3100" i="1" dirty="0"/>
              <a:t>x</a:t>
            </a:r>
            <a:r>
              <a:rPr lang="en-US" sz="3100" dirty="0"/>
              <a:t> | </a:t>
            </a:r>
            <a:r>
              <a:rPr lang="en-US" sz="3100" i="1" dirty="0"/>
              <a:t>x</a:t>
            </a:r>
            <a:r>
              <a:rPr lang="en-US" sz="3100" dirty="0"/>
              <a:t> </a:t>
            </a:r>
            <a:r>
              <a:rPr lang="en-US" sz="3100" dirty="0" err="1"/>
              <a:t>adalah</a:t>
            </a:r>
            <a:r>
              <a:rPr lang="en-US" sz="3100" dirty="0"/>
              <a:t> </a:t>
            </a:r>
            <a:r>
              <a:rPr lang="en-US" sz="3100" dirty="0" err="1"/>
              <a:t>akar</a:t>
            </a:r>
            <a:r>
              <a:rPr lang="en-US" sz="3100" dirty="0"/>
              <a:t> </a:t>
            </a:r>
            <a:r>
              <a:rPr lang="en-US" sz="3100" dirty="0" err="1"/>
              <a:t>riil</a:t>
            </a:r>
            <a:r>
              <a:rPr lang="en-US" sz="3100" dirty="0"/>
              <a:t> </a:t>
            </a:r>
            <a:r>
              <a:rPr lang="en-US" sz="3100" dirty="0" err="1"/>
              <a:t>persamaan</a:t>
            </a:r>
            <a:r>
              <a:rPr lang="en-US" sz="3100" dirty="0"/>
              <a:t> </a:t>
            </a:r>
            <a:r>
              <a:rPr lang="en-US" sz="3100" dirty="0" err="1"/>
              <a:t>kuadrat</a:t>
            </a:r>
            <a:r>
              <a:rPr lang="en-US" sz="3100" dirty="0"/>
              <a:t> </a:t>
            </a:r>
            <a:r>
              <a:rPr lang="en-US" sz="3100" i="1" dirty="0"/>
              <a:t>x</a:t>
            </a:r>
            <a:r>
              <a:rPr lang="en-US" sz="3100" baseline="30000" dirty="0"/>
              <a:t>2</a:t>
            </a:r>
            <a:r>
              <a:rPr lang="en-US" sz="3100" dirty="0"/>
              <a:t> + 1 = 0 }, </a:t>
            </a:r>
            <a:r>
              <a:rPr lang="en-US" sz="3100" i="1" dirty="0"/>
              <a:t>n</a:t>
            </a:r>
            <a:r>
              <a:rPr lang="en-US" sz="3100" dirty="0"/>
              <a:t>(</a:t>
            </a:r>
            <a:r>
              <a:rPr lang="en-US" sz="3100" i="1" dirty="0"/>
              <a:t>A</a:t>
            </a:r>
            <a:r>
              <a:rPr lang="en-US" sz="3100" dirty="0"/>
              <a:t>) = 0	           </a:t>
            </a:r>
          </a:p>
          <a:p>
            <a:pPr marL="0" indent="0">
              <a:buNone/>
            </a:pPr>
            <a:r>
              <a:rPr lang="en-US" sz="3100" dirty="0"/>
              <a:t> </a:t>
            </a:r>
          </a:p>
          <a:p>
            <a:pPr lvl="0"/>
            <a:r>
              <a:rPr lang="en-US" sz="3100" dirty="0" err="1"/>
              <a:t>himpunan</a:t>
            </a:r>
            <a:r>
              <a:rPr lang="en-US" sz="3100" dirty="0"/>
              <a:t> {{ }} </a:t>
            </a:r>
            <a:r>
              <a:rPr lang="en-US" sz="3100" dirty="0" err="1"/>
              <a:t>dapat</a:t>
            </a:r>
            <a:r>
              <a:rPr lang="en-US" sz="3100" dirty="0"/>
              <a:t> juga </a:t>
            </a:r>
            <a:r>
              <a:rPr lang="en-US" sz="3100" dirty="0" err="1"/>
              <a:t>ditulis</a:t>
            </a:r>
            <a:r>
              <a:rPr lang="en-US" sz="3100" dirty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}</a:t>
            </a:r>
          </a:p>
          <a:p>
            <a:pPr lvl="0"/>
            <a:r>
              <a:rPr lang="en-US" sz="3100" dirty="0" err="1"/>
              <a:t>himpunan</a:t>
            </a:r>
            <a:r>
              <a:rPr lang="en-US" sz="3100" dirty="0"/>
              <a:t> {{ }, {{ }}} </a:t>
            </a:r>
            <a:r>
              <a:rPr lang="en-US" sz="3100" dirty="0" err="1"/>
              <a:t>dapat</a:t>
            </a:r>
            <a:r>
              <a:rPr lang="en-US" sz="3100" dirty="0"/>
              <a:t> juga </a:t>
            </a:r>
            <a:r>
              <a:rPr lang="en-US" sz="3100" dirty="0" err="1"/>
              <a:t>ditulis</a:t>
            </a:r>
            <a:r>
              <a:rPr lang="en-US" sz="3100" dirty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, 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}}</a:t>
            </a:r>
          </a:p>
          <a:p>
            <a:pPr lvl="0"/>
            <a:r>
              <a:rPr lang="en-US" sz="3100" dirty="0"/>
              <a:t>{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} </a:t>
            </a:r>
            <a:r>
              <a:rPr lang="en-US" sz="3100" dirty="0" err="1"/>
              <a:t>bukan</a:t>
            </a:r>
            <a:r>
              <a:rPr lang="en-US" sz="3100" dirty="0"/>
              <a:t> </a:t>
            </a:r>
            <a:r>
              <a:rPr lang="en-US" sz="3100" dirty="0" err="1"/>
              <a:t>himpunan</a:t>
            </a:r>
            <a:r>
              <a:rPr lang="en-US" sz="3100" dirty="0"/>
              <a:t> </a:t>
            </a:r>
            <a:r>
              <a:rPr lang="en-US" sz="3100" dirty="0" err="1"/>
              <a:t>kosong</a:t>
            </a:r>
            <a:r>
              <a:rPr lang="en-US" sz="3100" dirty="0"/>
              <a:t> </a:t>
            </a:r>
            <a:r>
              <a:rPr lang="en-US" sz="3100" dirty="0" err="1"/>
              <a:t>karena</a:t>
            </a:r>
            <a:r>
              <a:rPr lang="en-US" sz="3100" dirty="0"/>
              <a:t> </a:t>
            </a:r>
            <a:r>
              <a:rPr lang="en-US" sz="3100" dirty="0" err="1"/>
              <a:t>ia</a:t>
            </a:r>
            <a:r>
              <a:rPr lang="en-US" sz="3100" dirty="0"/>
              <a:t> </a:t>
            </a:r>
            <a:r>
              <a:rPr lang="en-US" sz="3100" dirty="0" err="1"/>
              <a:t>memuat</a:t>
            </a:r>
            <a:r>
              <a:rPr lang="en-US" sz="3100" dirty="0"/>
              <a:t> </a:t>
            </a:r>
            <a:r>
              <a:rPr lang="en-US" sz="3100" dirty="0" err="1"/>
              <a:t>satu</a:t>
            </a:r>
            <a:r>
              <a:rPr lang="en-US" sz="3100" dirty="0"/>
              <a:t> </a:t>
            </a:r>
            <a:r>
              <a:rPr lang="en-US" sz="3100" dirty="0" err="1"/>
              <a:t>elemen</a:t>
            </a:r>
            <a:r>
              <a:rPr lang="en-US" sz="3100" dirty="0"/>
              <a:t> </a:t>
            </a:r>
            <a:r>
              <a:rPr lang="en-US" sz="3100" dirty="0" err="1"/>
              <a:t>yaitu</a:t>
            </a:r>
            <a:r>
              <a:rPr lang="en-US" sz="3100" dirty="0"/>
              <a:t> </a:t>
            </a:r>
            <a:r>
              <a:rPr lang="en-US" sz="3100" dirty="0">
                <a:sym typeface="Symbol" panose="05050102010706020507" pitchFamily="18" charset="2"/>
              </a:rPr>
              <a:t></a:t>
            </a:r>
            <a:r>
              <a:rPr lang="en-US" sz="3100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736D095-EC71-4123-BFB2-C9E46B343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>
                <a:cs typeface="Times New Roman" panose="02020603050405020304" pitchFamily="18" charset="0"/>
              </a:rPr>
              <a:t>Himpunan Bagian (</a:t>
            </a:r>
            <a:r>
              <a:rPr lang="en-US" altLang="en-US" b="1" i="1">
                <a:cs typeface="Times New Roman" panose="02020603050405020304" pitchFamily="18" charset="0"/>
              </a:rPr>
              <a:t>Subset</a:t>
            </a:r>
            <a:r>
              <a:rPr lang="en-US" altLang="en-US" b="1">
                <a:cs typeface="Times New Roman" panose="02020603050405020304" pitchFamily="18" charset="0"/>
              </a:rPr>
              <a:t>)</a:t>
            </a:r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F753792-D791-4618-AB2C-95811C2EDC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730" y="1679575"/>
            <a:ext cx="10744200" cy="4813300"/>
          </a:xfrm>
        </p:spPr>
        <p:txBody>
          <a:bodyPr/>
          <a:lstStyle/>
          <a:p>
            <a:r>
              <a:rPr lang="en-US" altLang="en-US" dirty="0" err="1"/>
              <a:t>Notasi</a:t>
            </a:r>
            <a:r>
              <a:rPr lang="en-US" altLang="en-US" dirty="0"/>
              <a:t>: </a:t>
            </a:r>
            <a:r>
              <a:rPr lang="en-US" altLang="en-US" i="1" dirty="0"/>
              <a:t>A</a:t>
            </a:r>
            <a:r>
              <a:rPr lang="en-US" altLang="en-US" dirty="0"/>
              <a:t>  </a:t>
            </a:r>
            <a:r>
              <a:rPr lang="en-US" altLang="en-US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endParaRPr lang="en-US" altLang="en-US" dirty="0"/>
          </a:p>
          <a:p>
            <a:r>
              <a:rPr lang="en-US" altLang="en-US" b="1" dirty="0" err="1"/>
              <a:t>Defenisi</a:t>
            </a:r>
            <a:r>
              <a:rPr lang="en-US" altLang="en-US" b="1" dirty="0"/>
              <a:t>: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dikatakan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dan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Secara</a:t>
            </a:r>
            <a:r>
              <a:rPr lang="en-US" altLang="en-US" dirty="0"/>
              <a:t> formal: A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/>
              <a:t> B </a:t>
            </a:r>
            <a:r>
              <a:rPr lang="en-US" altLang="en-US" dirty="0">
                <a:sym typeface="Symbol" panose="05050102010706020507" pitchFamily="18" charset="2"/>
              </a:rPr>
              <a:t>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x (</a:t>
            </a:r>
            <a:r>
              <a:rPr lang="en-US" altLang="en-US" dirty="0" err="1"/>
              <a:t>x</a:t>
            </a:r>
            <a:r>
              <a:rPr lang="en-US" altLang="en-US" dirty="0" err="1">
                <a:sym typeface="Symbol" panose="05050102010706020507" pitchFamily="18" charset="2"/>
              </a:rPr>
              <a:t></a:t>
            </a:r>
            <a:r>
              <a:rPr lang="en-US" altLang="en-US" dirty="0" err="1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dirty="0" err="1">
                <a:sym typeface="Symbol" panose="05050102010706020507" pitchFamily="18" charset="2"/>
              </a:rPr>
              <a:t></a:t>
            </a:r>
            <a:r>
              <a:rPr lang="en-US" altLang="en-US" dirty="0" err="1"/>
              <a:t>B</a:t>
            </a:r>
            <a:r>
              <a:rPr lang="en-US" altLang="en-US" dirty="0"/>
              <a:t>)</a:t>
            </a:r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subset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B. 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dikatakan</a:t>
            </a:r>
            <a:r>
              <a:rPr lang="en-US" altLang="en-US" dirty="0"/>
              <a:t> </a:t>
            </a:r>
            <a:r>
              <a:rPr lang="en-US" altLang="en-US" i="1" dirty="0"/>
              <a:t>superset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A,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ditulis</a:t>
            </a:r>
            <a:r>
              <a:rPr lang="en-US" altLang="en-US" dirty="0"/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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 </a:t>
            </a:r>
            <a:r>
              <a:rPr lang="en-US" altLang="en-US" dirty="0"/>
              <a:t>	</a:t>
            </a:r>
          </a:p>
          <a:p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96277F5-7437-4C15-938E-6C90EF7F0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CA654F-2B3A-4322-90DB-4BD0A8DD63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F445833F-12A7-4CA5-B8C1-050E35E42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4798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5366" name="Object 5">
            <a:extLst>
              <a:ext uri="{FF2B5EF4-FFF2-40B4-BE49-F238E27FC236}">
                <a16:creationId xmlns:a16="http://schemas.microsoft.com/office/drawing/2014/main" id="{38ABBFFF-18CE-4A5E-B718-CEDC1E67B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56648"/>
              </p:ext>
            </p:extLst>
          </p:nvPr>
        </p:nvGraphicFramePr>
        <p:xfrm>
          <a:off x="7916862" y="3428999"/>
          <a:ext cx="361289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9696" imgH="1395984" progId="Visio.Drawing.5">
                  <p:embed/>
                </p:oleObj>
              </mc:Choice>
              <mc:Fallback>
                <p:oleObj r:id="rId2" imgW="2139696" imgH="1395984" progId="Visio.Drawing.5">
                  <p:embed/>
                  <p:pic>
                    <p:nvPicPr>
                      <p:cNvPr id="15366" name="Object 5">
                        <a:extLst>
                          <a:ext uri="{FF2B5EF4-FFF2-40B4-BE49-F238E27FC236}">
                            <a16:creationId xmlns:a16="http://schemas.microsoft.com/office/drawing/2014/main" id="{38ABBFFF-18CE-4A5E-B718-CEDC1E67B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2" y="3428999"/>
                        <a:ext cx="3612895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C0FB-9525-4901-BA60-A7AA8455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826"/>
            <a:ext cx="10515600" cy="53321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8.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 { 1, 2, 3}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{1, 2, 3, 4, 5}</a:t>
            </a:r>
          </a:p>
          <a:p>
            <a:pPr marL="0" indent="0">
              <a:buNone/>
            </a:pPr>
            <a:r>
              <a:rPr lang="en-US" dirty="0"/>
              <a:t>(ii) {1, 2, 3}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{1, 2, 3}	</a:t>
            </a:r>
          </a:p>
          <a:p>
            <a:pPr marL="0" indent="0">
              <a:buNone/>
            </a:pPr>
            <a:r>
              <a:rPr lang="en-US" dirty="0"/>
              <a:t>(iii) </a:t>
            </a:r>
            <a:r>
              <a:rPr lang="en-US" b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</a:t>
            </a:r>
            <a:r>
              <a:rPr lang="en-US" b="1" dirty="0"/>
              <a:t>Z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 </a:t>
            </a:r>
            <a:r>
              <a:rPr lang="en-US" b="1" dirty="0"/>
              <a:t>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(iv)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|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&lt; 4, </a:t>
            </a:r>
            <a:r>
              <a:rPr lang="en-US" i="1" dirty="0"/>
              <a:t>x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0 } dan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i="1" dirty="0"/>
              <a:t>B</a:t>
            </a:r>
            <a:r>
              <a:rPr lang="en-US" dirty="0"/>
              <a:t> = {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| 2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&lt; 4,  </a:t>
            </a:r>
            <a:r>
              <a:rPr lang="en-US" i="1" dirty="0"/>
              <a:t>x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0 dan </a:t>
            </a:r>
            <a:r>
              <a:rPr lang="en-US" i="1" dirty="0"/>
              <a:t>y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0 },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 </a:t>
            </a:r>
            <a:r>
              <a:rPr lang="en-US" i="1" dirty="0"/>
              <a:t>A</a:t>
            </a:r>
            <a:r>
              <a:rPr lang="en-US" dirty="0"/>
              <a:t>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75A0601-904B-4463-BA0C-CC3246E0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1" y="4069453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v) A = {3, 9}, B = {5, 9, 1, 3},             A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 ?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09F78E9-478C-413E-A21B-4764FE32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31" y="4069453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benar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D8A4E76-C76B-4C6F-A989-89CB669A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1" y="4755253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(vi) A = {3, 3, 3, 9}, B = {5, 9, 1, 3},   A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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 ?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3711A9A-B42B-4758-AB10-DDE53637A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31" y="5441053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salah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1871FC4-DCDA-4350-A293-EDC03D43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1" y="5441053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(vii) A = {1, 2, 3}, B = {2, 3, 4},           A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 ?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8E42E21-76F1-4865-BCB2-D9FFAFB3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31" y="484574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benar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DFF0A-F4F0-4E4F-A06A-4BA0E0F7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4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EBB25D67-7C9D-42DC-9272-06F950E3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347C7-BDFB-4B79-A86A-423F51BBE6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D6E43C5-C4D2-4B5B-9CDB-EDB8A80DB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0248"/>
            <a:ext cx="10626586" cy="635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Perhatikan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bahwa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sembarang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tidak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kosong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A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berlaku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+mn-lt"/>
                <a:sym typeface="Symbol" panose="05050102010706020507" pitchFamily="18" charset="2"/>
              </a:rPr>
              <a:t>	 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A 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	A</a:t>
            </a:r>
            <a:r>
              <a:rPr lang="en-US" altLang="en-US" sz="2400" b="1" dirty="0">
                <a:latin typeface="+mn-lt"/>
                <a:sym typeface="Symbol" panose="05050102010706020507" pitchFamily="18" charset="2"/>
              </a:rPr>
              <a:t> 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A </a:t>
            </a:r>
          </a:p>
          <a:p>
            <a:pPr marL="231775" indent="-231775">
              <a:spcBef>
                <a:spcPct val="0"/>
              </a:spcBef>
              <a:buNone/>
            </a:pP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  Jadi,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setiap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tidak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kosong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dijamin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memiliki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paling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sedikit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2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buah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latin typeface="+mn-lt"/>
                <a:sym typeface="Symbol" panose="05050102010706020507" pitchFamily="18" charset="2"/>
              </a:rPr>
              <a:t>bagian</a:t>
            </a:r>
            <a:endParaRPr lang="en-US" altLang="en-US" sz="2400" dirty="0">
              <a:latin typeface="+mn-lt"/>
              <a:sym typeface="Symbol" panose="05050102010706020507" pitchFamily="18" charset="2"/>
            </a:endParaRPr>
          </a:p>
          <a:p>
            <a:pPr marL="231775" indent="-231775">
              <a:spcBef>
                <a:spcPct val="0"/>
              </a:spcBef>
              <a:buNone/>
            </a:pPr>
            <a:endParaRPr lang="en-US" altLang="en-US" sz="2400" dirty="0">
              <a:latin typeface="+mn-lt"/>
              <a:sym typeface="Symbol" panose="05050102010706020507" pitchFamily="18" charset="2"/>
            </a:endParaRPr>
          </a:p>
          <a:p>
            <a:pPr marL="228600" lvl="0" indent="-228600"/>
            <a:r>
              <a:rPr lang="en-US" sz="2400" i="1" dirty="0">
                <a:latin typeface="+mn-lt"/>
              </a:rPr>
              <a:t> 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 </a:t>
            </a:r>
            <a:r>
              <a:rPr lang="en-US" sz="2400" dirty="0">
                <a:latin typeface="+mn-lt"/>
              </a:rPr>
              <a:t>dan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disebut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himpunan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bagian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tak-sebenarnya</a:t>
            </a:r>
            <a:r>
              <a:rPr lang="en-US" sz="2400" dirty="0">
                <a:latin typeface="+mn-lt"/>
              </a:rPr>
              <a:t> (</a:t>
            </a:r>
            <a:r>
              <a:rPr lang="en-US" sz="2400" i="1" dirty="0">
                <a:latin typeface="+mn-lt"/>
              </a:rPr>
              <a:t>improper subset</a:t>
            </a:r>
            <a:r>
              <a:rPr lang="en-US" sz="2400" dirty="0">
                <a:latin typeface="+mn-lt"/>
              </a:rPr>
              <a:t>)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.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      </a:t>
            </a:r>
            <a:r>
              <a:rPr lang="en-US" sz="2400" dirty="0" err="1">
                <a:latin typeface="+mn-lt"/>
              </a:rPr>
              <a:t>Contoh</a:t>
            </a:r>
            <a:r>
              <a:rPr lang="en-US" sz="2400" dirty="0">
                <a:latin typeface="+mn-lt"/>
              </a:rPr>
              <a:t>: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 = {1, 2, 3}, </a:t>
            </a:r>
            <a:r>
              <a:rPr lang="en-US" sz="2400" dirty="0" err="1">
                <a:latin typeface="+mn-lt"/>
              </a:rPr>
              <a:t>semua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himpunan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bagian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                         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, {1}, {2}, {3}, {1, 2}, {1, 3}, {2, 3}, {1, 2, 3}</a:t>
            </a:r>
            <a:r>
              <a:rPr lang="en-US" sz="2400" dirty="0">
                <a:latin typeface="+mn-lt"/>
              </a:rPr>
              <a:t> </a:t>
            </a:r>
          </a:p>
          <a:p>
            <a:pPr lvl="0">
              <a:buNone/>
            </a:pPr>
            <a:r>
              <a:rPr lang="en-US" sz="2400" dirty="0">
                <a:latin typeface="+mn-lt"/>
              </a:rPr>
              <a:t> 	-  {1, 2, 3} dan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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improper subset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. </a:t>
            </a:r>
          </a:p>
          <a:p>
            <a:pPr lvl="0">
              <a:buNone/>
            </a:pPr>
            <a:r>
              <a:rPr lang="en-US" sz="2400" dirty="0">
                <a:latin typeface="+mn-lt"/>
              </a:rPr>
              <a:t> 	-  {1}, {2}, {3}, {1, 2}, {1, 3}, {2, 3} </a:t>
            </a:r>
            <a:r>
              <a:rPr lang="en-US" sz="2400" dirty="0" err="1">
                <a:latin typeface="+mn-lt"/>
              </a:rPr>
              <a:t>adalah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proper subset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dari</a:t>
            </a:r>
            <a:r>
              <a:rPr lang="en-US" sz="2400" dirty="0">
                <a:latin typeface="+mn-lt"/>
              </a:rPr>
              <a:t> A</a:t>
            </a:r>
          </a:p>
          <a:p>
            <a:pPr lvl="0">
              <a:buNone/>
            </a:pP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 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bagian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sejati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proper subset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lvl="0">
              <a:buNone/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juga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, dan </a:t>
            </a:r>
          </a:p>
          <a:p>
            <a:pPr lvl="0">
              <a:buNone/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(ii)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sekurang-kurangnya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di </a:t>
            </a:r>
            <a:r>
              <a:rPr lang="en-US" sz="2400" i="1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AAF83-7DB3-4159-8B1A-493D7E23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475"/>
            <a:ext cx="10515600" cy="5183050"/>
          </a:xfrm>
        </p:spPr>
        <p:txBody>
          <a:bodyPr>
            <a:normAutofit lnSpcReduction="10000"/>
          </a:bodyPr>
          <a:lstStyle/>
          <a:p>
            <a:r>
              <a:rPr lang="en-US" sz="2600" dirty="0" err="1"/>
              <a:t>Perhatikan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penulisan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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</a:t>
            </a:r>
            <a:r>
              <a:rPr lang="en-US" sz="2600" dirty="0" err="1"/>
              <a:t>berbeda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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endParaRPr lang="en-US" sz="2600" dirty="0"/>
          </a:p>
          <a:p>
            <a:pPr marL="0" lvl="0" indent="0">
              <a:buNone/>
            </a:pPr>
            <a:r>
              <a:rPr lang="en-US" sz="2600" i="1" dirty="0"/>
              <a:t> </a:t>
            </a:r>
          </a:p>
          <a:p>
            <a:pPr marL="401638" lvl="0" indent="-401638">
              <a:buNone/>
            </a:pP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 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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: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menekankan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 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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.</a:t>
            </a:r>
          </a:p>
          <a:p>
            <a:pPr marL="401638" indent="346075"/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sejati</a:t>
            </a:r>
            <a:r>
              <a:rPr lang="en-US" sz="2600" dirty="0"/>
              <a:t> (</a:t>
            </a:r>
            <a:r>
              <a:rPr lang="en-US" sz="2600" i="1" dirty="0"/>
              <a:t>proper  subset</a:t>
            </a:r>
            <a:r>
              <a:rPr lang="en-US" sz="2600" dirty="0"/>
              <a:t>)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. </a:t>
            </a:r>
          </a:p>
          <a:p>
            <a:pPr marL="401638" indent="346075"/>
            <a:r>
              <a:rPr lang="en-US" sz="2600" dirty="0" err="1"/>
              <a:t>Contoh</a:t>
            </a:r>
            <a:r>
              <a:rPr lang="en-US" sz="2600" dirty="0"/>
              <a:t>: {1} dan {2, 3} </a:t>
            </a:r>
            <a:r>
              <a:rPr lang="en-US" sz="2600" dirty="0" err="1"/>
              <a:t>adalah</a:t>
            </a:r>
            <a:r>
              <a:rPr lang="en-US" sz="2600" dirty="0"/>
              <a:t>  </a:t>
            </a:r>
            <a:r>
              <a:rPr lang="en-US" sz="2600" i="1" dirty="0"/>
              <a:t>proper subset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{1, 2, 3}</a:t>
            </a:r>
          </a:p>
          <a:p>
            <a:pPr indent="0">
              <a:buNone/>
            </a:pPr>
            <a:r>
              <a:rPr lang="en-US" sz="2600" dirty="0"/>
              <a:t>		</a:t>
            </a:r>
            <a:r>
              <a:rPr lang="en-US" sz="2600" dirty="0" err="1"/>
              <a:t>Jadi</a:t>
            </a:r>
            <a:r>
              <a:rPr lang="en-US" sz="2600" dirty="0"/>
              <a:t>, {1} </a:t>
            </a:r>
            <a:r>
              <a:rPr lang="en-US" sz="2600" dirty="0">
                <a:sym typeface="Symbol" panose="05050102010706020507" pitchFamily="18" charset="2"/>
              </a:rPr>
              <a:t> {1, 2, 3}, {2, 3}  {1, 2, 3}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457200" indent="-457200">
              <a:buNone/>
            </a:pPr>
            <a:r>
              <a:rPr lang="en-US" sz="2600" dirty="0"/>
              <a:t>(ii) 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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: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menekankan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 </a:t>
            </a:r>
            <a:r>
              <a:rPr lang="en-US" sz="2600" dirty="0" err="1"/>
              <a:t>himpunan</a:t>
            </a:r>
            <a:r>
              <a:rPr lang="en-US" sz="2600" dirty="0"/>
              <a:t> </a:t>
            </a: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 yang </a:t>
            </a:r>
            <a:r>
              <a:rPr lang="en-US" sz="2600" dirty="0" err="1"/>
              <a:t>memungkinkan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= </a:t>
            </a:r>
            <a:r>
              <a:rPr lang="en-US" sz="2600" i="1" dirty="0"/>
              <a:t>B</a:t>
            </a:r>
            <a:r>
              <a:rPr lang="en-US" sz="2600" dirty="0"/>
              <a:t>.</a:t>
            </a:r>
          </a:p>
          <a:p>
            <a:pPr marL="457200" indent="0"/>
            <a:r>
              <a:rPr lang="en-US" sz="2600" dirty="0"/>
              <a:t>  </a:t>
            </a:r>
            <a:r>
              <a:rPr lang="en-US" sz="2600" dirty="0" err="1"/>
              <a:t>Contoh</a:t>
            </a:r>
            <a:r>
              <a:rPr lang="en-US" sz="2600" dirty="0"/>
              <a:t>: {1, 2, 3} </a:t>
            </a:r>
            <a:r>
              <a:rPr lang="en-US" sz="2600" dirty="0">
                <a:sym typeface="Symbol" panose="05050102010706020507" pitchFamily="18" charset="2"/>
              </a:rPr>
              <a:t> { </a:t>
            </a:r>
            <a:r>
              <a:rPr lang="en-US" sz="2600" dirty="0" err="1">
                <a:sym typeface="Symbol" panose="05050102010706020507" pitchFamily="18" charset="2"/>
              </a:rPr>
              <a:t>himpunan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bilangan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asli</a:t>
            </a:r>
            <a:r>
              <a:rPr lang="en-US" sz="2600" dirty="0">
                <a:sym typeface="Symbol" panose="05050102010706020507" pitchFamily="18" charset="2"/>
              </a:rPr>
              <a:t> &lt; 4} </a:t>
            </a:r>
          </a:p>
          <a:p>
            <a:pPr marL="45720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{1, 2, 3}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improper subset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{ </a:t>
            </a:r>
            <a:r>
              <a:rPr lang="en-US" sz="2400" dirty="0" err="1">
                <a:sym typeface="Symbol" panose="05050102010706020507" pitchFamily="18" charset="2"/>
              </a:rPr>
              <a:t>himpunan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bilangan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asli</a:t>
            </a:r>
            <a:r>
              <a:rPr lang="en-US" sz="2400" dirty="0">
                <a:sym typeface="Symbol" panose="05050102010706020507" pitchFamily="18" charset="2"/>
              </a:rPr>
              <a:t> &lt; 4} 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904F4-7B9A-41D6-A871-A85ED3CF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64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3F42BE06-92CA-4987-AE7C-3BE87660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E0032C-71A2-49BE-9FF0-E28EFCFAA4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17F4E3E-FC40-449B-AA05-500CC9FB4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279" y="1371600"/>
            <a:ext cx="9818734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err="1"/>
              <a:t>Latihan</a:t>
            </a:r>
            <a:endParaRPr lang="en-US" altLang="en-US" sz="4000" dirty="0"/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{1, 2, 3} dan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= {1, 2, 3, 4, 5}. </a:t>
            </a:r>
            <a:r>
              <a:rPr lang="en-US" altLang="en-US" dirty="0" err="1">
                <a:cs typeface="Times New Roman" panose="02020603050405020304" pitchFamily="18" charset="0"/>
              </a:rPr>
              <a:t>Tentukan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proper subset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proper subset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52D34D8C-310A-47B5-BF7E-8F895C8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3B004-3BFC-4A16-9B64-863A2A0F7A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D24348-7F4A-4EEC-BA26-C6DA55BF6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999" y="1371600"/>
            <a:ext cx="10144539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u="sng" dirty="0" err="1"/>
              <a:t>Jawaban</a:t>
            </a:r>
            <a:r>
              <a:rPr lang="en-US" altLang="en-US" dirty="0"/>
              <a:t>:</a:t>
            </a:r>
          </a:p>
          <a:p>
            <a:pPr algn="just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 </a:t>
            </a:r>
            <a:r>
              <a:rPr lang="en-US" altLang="en-US" i="1" dirty="0">
                <a:solidFill>
                  <a:srgbClr val="FF0000"/>
                </a:solidFill>
                <a:cs typeface="Times New Roman" panose="02020603050405020304" pitchFamily="18" charset="0"/>
              </a:rPr>
              <a:t>Data: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 = {1, 2, 3} dan B = {1, 2, 3, 4, 5},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A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C dan C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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C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mengandung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= {1, 2, 3} dan </a:t>
            </a:r>
            <a:r>
              <a:rPr lang="en-US" altLang="en-US" dirty="0" err="1">
                <a:cs typeface="Times New Roman" panose="02020603050405020304" pitchFamily="18" charset="0"/>
              </a:rPr>
              <a:t>sekurang-kurangnya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demikian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= {1, 2, 3, 4}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= {1, 2, 3, 5}.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boleh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memuat</a:t>
            </a:r>
            <a:r>
              <a:rPr lang="en-US" altLang="en-US" dirty="0">
                <a:cs typeface="Times New Roman" panose="02020603050405020304" pitchFamily="18" charset="0"/>
              </a:rPr>
              <a:t> 4 dan 5 </a:t>
            </a:r>
            <a:r>
              <a:rPr lang="en-US" altLang="en-US" dirty="0" err="1">
                <a:cs typeface="Times New Roman" panose="02020603050405020304" pitchFamily="18" charset="0"/>
              </a:rPr>
              <a:t>sekaligus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proper subset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5F343321-309C-45F9-83C2-5D1380B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911465-4D56-4B30-B461-A6A7C2DAF9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886A073-C53D-4B1D-806C-A7DCC69B0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Definisi</a:t>
            </a:r>
            <a:r>
              <a:rPr lang="en-US" altLang="en-US" b="1" dirty="0"/>
              <a:t> </a:t>
            </a:r>
            <a:r>
              <a:rPr lang="en-US" altLang="en-US" b="1" dirty="0" err="1"/>
              <a:t>Himpunan</a:t>
            </a:r>
            <a:endParaRPr lang="en-US" altLang="en-US" b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F3FEBE2-F011-449C-BA9B-9E2178243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set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objek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tak-terurut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lain.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Objek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unsur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marL="465138" indent="-465138" algn="just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- HMIF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cs typeface="Times New Roman" panose="02020603050405020304" pitchFamily="18" charset="0"/>
              </a:rPr>
              <a:t> Prodi IF dan STI. </a:t>
            </a:r>
            <a:r>
              <a:rPr lang="en-US" altLang="en-US" sz="2400" dirty="0" err="1">
                <a:cs typeface="Times New Roman" panose="02020603050405020304" pitchFamily="18" charset="0"/>
              </a:rPr>
              <a:t>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mahasiswa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HMIF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lain.</a:t>
            </a:r>
          </a:p>
          <a:p>
            <a:pPr marL="0" indent="0" algn="just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- Satu set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cs typeface="Times New Roman" panose="02020603050405020304" pitchFamily="18" charset="0"/>
              </a:rPr>
              <a:t> desktop </a:t>
            </a:r>
            <a:r>
              <a:rPr lang="en-US" altLang="en-US" sz="2400" dirty="0" err="1">
                <a:cs typeface="Times New Roman" panose="02020603050405020304" pitchFamily="18" charset="0"/>
              </a:rPr>
              <a:t>terdiri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CPU, monitor, dan keyboard</a:t>
            </a:r>
            <a:endParaRPr lang="en-US" altLang="en-US" sz="2400" dirty="0"/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A desktop computer monitor sitting on top of a desk&#10;&#10;Description automatically generated">
            <a:extLst>
              <a:ext uri="{FF2B5EF4-FFF2-40B4-BE49-F238E27FC236}">
                <a16:creationId xmlns:a16="http://schemas.microsoft.com/office/drawing/2014/main" id="{C8975DD5-9910-4694-9A55-81F7A368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77" y="5165277"/>
            <a:ext cx="2089781" cy="16927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10099E4-1D48-4BBF-9C76-380AFF656E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2417" y="990599"/>
            <a:ext cx="7772400" cy="5257800"/>
          </a:xfrm>
        </p:spPr>
        <p:txBody>
          <a:bodyPr/>
          <a:lstStyle/>
          <a:p>
            <a:r>
              <a:rPr lang="en-US" altLang="en-US" dirty="0" err="1">
                <a:sym typeface="Symbol" panose="05050102010706020507" pitchFamily="18" charset="2"/>
              </a:rPr>
              <a:t>Jika</a:t>
            </a:r>
            <a:r>
              <a:rPr lang="en-US" altLang="en-US" dirty="0">
                <a:sym typeface="Symbol" panose="05050102010706020507" pitchFamily="18" charset="2"/>
              </a:rPr>
              <a:t> A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B dan  B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C </a:t>
            </a:r>
            <a:r>
              <a:rPr lang="en-US" altLang="en-US" dirty="0" err="1">
                <a:sym typeface="Symbol" panose="05050102010706020507" pitchFamily="18" charset="2"/>
              </a:rPr>
              <a:t>maka</a:t>
            </a:r>
            <a:r>
              <a:rPr lang="en-US" altLang="en-US" dirty="0">
                <a:sym typeface="Symbol" panose="05050102010706020507" pitchFamily="18" charset="2"/>
              </a:rPr>
              <a:t> A </a:t>
            </a:r>
            <a:r>
              <a:rPr lang="en-US" altLang="en-US" b="1" dirty="0"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C</a:t>
            </a:r>
          </a:p>
          <a:p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CE5BC63-C859-4DD3-8D24-474A11AE8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F7539-9944-4804-969D-0B4D960520B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354F75-403B-406F-AEEB-0DDEED3D0227}"/>
              </a:ext>
            </a:extLst>
          </p:cNvPr>
          <p:cNvSpPr/>
          <p:nvPr/>
        </p:nvSpPr>
        <p:spPr>
          <a:xfrm>
            <a:off x="4419600" y="3581400"/>
            <a:ext cx="1524000" cy="1066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446DEB-4637-4CE6-BD00-858826D9E557}"/>
              </a:ext>
            </a:extLst>
          </p:cNvPr>
          <p:cNvSpPr/>
          <p:nvPr/>
        </p:nvSpPr>
        <p:spPr>
          <a:xfrm>
            <a:off x="3848100" y="2819401"/>
            <a:ext cx="3086100" cy="23415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B2E79C-8389-4FF1-BEE5-4E59D4110C66}"/>
              </a:ext>
            </a:extLst>
          </p:cNvPr>
          <p:cNvSpPr/>
          <p:nvPr/>
        </p:nvSpPr>
        <p:spPr>
          <a:xfrm>
            <a:off x="3268317" y="2262188"/>
            <a:ext cx="4800600" cy="345598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1" name="TextBox 11">
            <a:extLst>
              <a:ext uri="{FF2B5EF4-FFF2-40B4-BE49-F238E27FC236}">
                <a16:creationId xmlns:a16="http://schemas.microsoft.com/office/drawing/2014/main" id="{C11537B2-CBFB-4FE4-B304-0894A5F4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3276601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21512" name="TextBox 12">
            <a:extLst>
              <a:ext uri="{FF2B5EF4-FFF2-40B4-BE49-F238E27FC236}">
                <a16:creationId xmlns:a16="http://schemas.microsoft.com/office/drawing/2014/main" id="{F5E38248-CB4F-48AD-82EA-57079F9C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9" y="2822576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923E-D5E6-93B8-1B7C-D1F59291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6194-B7B4-311A-CF35-B82E4C37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R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{5}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{5, {5}}.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?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Jelaskan</a:t>
            </a:r>
            <a:r>
              <a:rPr lang="en-US" dirty="0">
                <a:effectLst/>
                <a:ea typeface="Times New Roman" panose="02020603050405020304" pitchFamily="18" charset="0"/>
              </a:rPr>
              <a:t>!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?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Jelaskan</a:t>
            </a:r>
            <a:r>
              <a:rPr lang="en-US" dirty="0">
                <a:effectLst/>
                <a:ea typeface="Times New Roman" panose="02020603050405020304" pitchFamily="18" charset="0"/>
              </a:rPr>
              <a:t>!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bagian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sebenarnya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i="1" dirty="0">
                <a:effectLst/>
                <a:ea typeface="Times New Roman" panose="02020603050405020304" pitchFamily="18" charset="0"/>
              </a:rPr>
              <a:t>proper subset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endParaRPr lang="en-US" dirty="0">
              <a:ea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2. 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pernyataan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benar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u="none" strike="noStrike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600" u="none" strike="noStrike" dirty="0">
                <a:effectLst/>
                <a:ea typeface="Times New Roman" panose="02020603050405020304" pitchFamily="18" charset="0"/>
              </a:rPr>
              <a:t> salah: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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}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 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2600" i="1" baseline="300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   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Jika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2</a:t>
            </a:r>
            <a:r>
              <a:rPr lang="en-US" sz="2600" i="1" baseline="300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</a:t>
            </a:r>
          </a:p>
          <a:p>
            <a:pPr marL="457200" marR="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CC251-C8E9-55B9-F671-EF5B3A10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4B88-BA81-53FC-6EAD-AF0CFF11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803275" marR="0" lvl="1" indent="-3460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	       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dan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C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i="1" dirty="0">
                <a:effectLst/>
                <a:ea typeface="Times New Roman" panose="02020603050405020304" pitchFamily="18" charset="0"/>
              </a:rPr>
              <a:t>  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}}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 startAt="9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			</a:t>
            </a:r>
          </a:p>
          <a:p>
            <a:pPr marL="342900" marR="0" lvl="0" indent="174625" algn="just">
              <a:spcBef>
                <a:spcPts val="0"/>
              </a:spcBef>
              <a:spcAft>
                <a:spcPts val="0"/>
              </a:spcAft>
              <a:buFont typeface="+mj-lt"/>
              <a:buAutoNum type="romanLcParenBoth" startAt="5"/>
            </a:pP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  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{</a:t>
            </a:r>
            <a:r>
              <a:rPr lang="en-US" sz="26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}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7E39-14C9-1BF3-9C18-D1F19B7C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93BB-A4C6-7140-0024-3C7E0690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3. 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Didefinisikan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E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: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3, 4},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{2}, {{4}}},</a:t>
            </a:r>
          </a:p>
          <a:p>
            <a:pPr marL="9017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{1, 2}, {{1, 2, 3}} },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2, 1}.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7663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didefinisikan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nyatakan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apakah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bagian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tiap-tiap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3, 5}	      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{1, 2, 3}      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{4}	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Z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{2}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D27E3-8657-CC6F-D798-A4A91156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E0E2124A-99CE-44EA-99E5-C2668444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8D70FE-99D1-49D7-BD38-481F2DF402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4B44CB1-D73E-4460-A776-808EF0061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dirty="0">
                <a:cs typeface="Times New Roman" panose="02020603050405020304" pitchFamily="18" charset="0"/>
              </a:rPr>
              <a:t> yang Sama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CD9EB8-E178-4DBF-9229-5A7E8EEF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b="1" dirty="0" err="1"/>
              <a:t>Defenisi</a:t>
            </a:r>
            <a:r>
              <a:rPr lang="en-US" b="1" dirty="0"/>
              <a:t>: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 </a:t>
            </a:r>
          </a:p>
          <a:p>
            <a:pPr lvl="0"/>
            <a:endParaRPr lang="en-US" i="1" dirty="0"/>
          </a:p>
          <a:p>
            <a:pPr lvl="0"/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. Jika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</a:t>
            </a:r>
            <a:r>
              <a:rPr lang="en-US" dirty="0"/>
              <a:t> </a:t>
            </a:r>
            <a:r>
              <a:rPr lang="en-US" i="1" dirty="0"/>
              <a:t>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28B0-C196-4011-B493-58670CC9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95" y="939748"/>
            <a:ext cx="10949609" cy="4978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err="1"/>
              <a:t>Contoh</a:t>
            </a:r>
            <a:r>
              <a:rPr lang="en-US" sz="3300" b="1" dirty="0"/>
              <a:t> 9.</a:t>
            </a:r>
            <a:r>
              <a:rPr lang="en-US" sz="3300" dirty="0"/>
              <a:t> </a:t>
            </a:r>
          </a:p>
          <a:p>
            <a:pPr marL="0" indent="0">
              <a:buNone/>
            </a:pPr>
            <a:r>
              <a:rPr lang="en-US" sz="3300" dirty="0"/>
              <a:t>(</a:t>
            </a:r>
            <a:r>
              <a:rPr lang="en-US" sz="3300" dirty="0" err="1"/>
              <a:t>i</a:t>
            </a:r>
            <a:r>
              <a:rPr lang="en-US" sz="3300" dirty="0"/>
              <a:t>) 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0, 1 } dan </a:t>
            </a:r>
            <a:r>
              <a:rPr lang="en-US" sz="3300" i="1" dirty="0"/>
              <a:t>B</a:t>
            </a:r>
            <a:r>
              <a:rPr lang="en-US" sz="3300" dirty="0"/>
              <a:t> = { </a:t>
            </a:r>
            <a:r>
              <a:rPr lang="en-US" sz="3300" i="1" dirty="0"/>
              <a:t>x</a:t>
            </a:r>
            <a:r>
              <a:rPr lang="en-US" sz="3300" dirty="0"/>
              <a:t> | </a:t>
            </a:r>
            <a:r>
              <a:rPr lang="en-US" sz="3300" i="1" dirty="0"/>
              <a:t>x</a:t>
            </a:r>
            <a:r>
              <a:rPr lang="en-US" sz="3300" dirty="0"/>
              <a:t> (</a:t>
            </a:r>
            <a:r>
              <a:rPr lang="en-US" sz="3300" i="1" dirty="0"/>
              <a:t>x </a:t>
            </a:r>
            <a:r>
              <a:rPr lang="en-US" sz="3300" dirty="0"/>
              <a:t>– 1) = 0 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(ii) 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3, 5, 8 } dan </a:t>
            </a:r>
            <a:r>
              <a:rPr lang="en-US" sz="3300" i="1" dirty="0"/>
              <a:t>B</a:t>
            </a:r>
            <a:r>
              <a:rPr lang="en-US" sz="3300" dirty="0"/>
              <a:t> = {5, 3, 8 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(iii)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3, 5, 5, 5, 8, 8} dan </a:t>
            </a:r>
            <a:r>
              <a:rPr lang="en-US" sz="3300" i="1" dirty="0"/>
              <a:t>B</a:t>
            </a:r>
            <a:r>
              <a:rPr lang="en-US" sz="3300" dirty="0"/>
              <a:t> = {5, 3, 8 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(iv)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{ 3, 5, 8, 5 } dan </a:t>
            </a:r>
            <a:r>
              <a:rPr lang="en-US" sz="3300" i="1" dirty="0"/>
              <a:t>B</a:t>
            </a:r>
            <a:r>
              <a:rPr lang="en-US" sz="3300" dirty="0"/>
              <a:t> = {3, 8},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</a:t>
            </a:r>
            <a:r>
              <a:rPr lang="en-US" sz="3300" dirty="0">
                <a:sym typeface="Symbol" panose="05050102010706020507" pitchFamily="18" charset="2"/>
              </a:rPr>
              <a:t></a:t>
            </a:r>
            <a:r>
              <a:rPr lang="en-US" sz="3300" dirty="0"/>
              <a:t> </a:t>
            </a:r>
            <a:r>
              <a:rPr lang="en-US" sz="3300" i="1" dirty="0"/>
              <a:t>B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(iv) </a:t>
            </a:r>
            <a:r>
              <a:rPr lang="en-US" sz="33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{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anjing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kucing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kuda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},  </a:t>
            </a:r>
            <a:r>
              <a:rPr lang="en-US" sz="33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{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kucing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kuda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tupai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anjing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}, </a:t>
            </a:r>
            <a:r>
              <a:rPr lang="en-US" sz="33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maka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300" i="1" dirty="0"/>
              <a:t>A</a:t>
            </a:r>
            <a:r>
              <a:rPr lang="en-US" sz="3300" dirty="0"/>
              <a:t> </a:t>
            </a:r>
            <a:r>
              <a:rPr lang="en-US" sz="3300" dirty="0">
                <a:sym typeface="Symbol" panose="05050102010706020507" pitchFamily="18" charset="2"/>
              </a:rPr>
              <a:t></a:t>
            </a:r>
            <a:r>
              <a:rPr lang="en-US" sz="3300" dirty="0"/>
              <a:t> </a:t>
            </a:r>
            <a:r>
              <a:rPr lang="en-US" sz="3300" i="1" dirty="0"/>
              <a:t>B</a:t>
            </a:r>
            <a:r>
              <a:rPr lang="en-US" sz="33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				             </a:t>
            </a:r>
          </a:p>
          <a:p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tiga</a:t>
            </a:r>
            <a:r>
              <a:rPr lang="en-US" sz="3300" dirty="0"/>
              <a:t> </a:t>
            </a:r>
            <a:r>
              <a:rPr lang="en-US" sz="3300" dirty="0" err="1"/>
              <a:t>buah</a:t>
            </a:r>
            <a:r>
              <a:rPr lang="en-US" sz="3300" dirty="0"/>
              <a:t> </a:t>
            </a:r>
            <a:r>
              <a:rPr lang="en-US" sz="3300" dirty="0" err="1"/>
              <a:t>himpunan</a:t>
            </a:r>
            <a:r>
              <a:rPr lang="en-US" sz="3300" dirty="0"/>
              <a:t>, </a:t>
            </a:r>
            <a:r>
              <a:rPr lang="en-US" sz="3300" i="1" dirty="0"/>
              <a:t>A</a:t>
            </a:r>
            <a:r>
              <a:rPr lang="en-US" sz="3300" dirty="0"/>
              <a:t>, </a:t>
            </a:r>
            <a:r>
              <a:rPr lang="en-US" sz="3300" i="1" dirty="0"/>
              <a:t>B</a:t>
            </a:r>
            <a:r>
              <a:rPr lang="en-US" sz="3300" dirty="0"/>
              <a:t>, dan </a:t>
            </a:r>
            <a:r>
              <a:rPr lang="en-US" sz="3300" i="1" dirty="0"/>
              <a:t>C</a:t>
            </a:r>
            <a:r>
              <a:rPr lang="en-US" sz="3300" dirty="0"/>
              <a:t> </a:t>
            </a:r>
            <a:r>
              <a:rPr lang="en-US" sz="3300" dirty="0" err="1"/>
              <a:t>berlaku</a:t>
            </a:r>
            <a:r>
              <a:rPr lang="en-US" sz="3300" dirty="0"/>
              <a:t> </a:t>
            </a:r>
            <a:r>
              <a:rPr lang="en-US" sz="3300" dirty="0" err="1"/>
              <a:t>aksioma</a:t>
            </a:r>
            <a:r>
              <a:rPr lang="en-US" sz="3300" dirty="0"/>
              <a:t> </a:t>
            </a:r>
            <a:r>
              <a:rPr lang="en-US" sz="3300" dirty="0" err="1"/>
              <a:t>berikut</a:t>
            </a:r>
            <a:r>
              <a:rPr lang="en-US" sz="3300" dirty="0"/>
              <a:t>:</a:t>
            </a:r>
          </a:p>
          <a:p>
            <a:pPr marL="0" indent="0">
              <a:buNone/>
            </a:pPr>
            <a:r>
              <a:rPr lang="en-US" sz="3300" dirty="0"/>
              <a:t>	(a)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A</a:t>
            </a:r>
            <a:r>
              <a:rPr lang="en-US" sz="3300" dirty="0"/>
              <a:t>, </a:t>
            </a:r>
            <a:r>
              <a:rPr lang="en-US" sz="3300" i="1" dirty="0"/>
              <a:t>B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r>
              <a:rPr lang="en-US" sz="3300" dirty="0"/>
              <a:t>, dan </a:t>
            </a:r>
            <a:r>
              <a:rPr lang="en-US" sz="3300" i="1" dirty="0"/>
              <a:t>C</a:t>
            </a:r>
            <a:r>
              <a:rPr lang="en-US" sz="3300" dirty="0"/>
              <a:t> = </a:t>
            </a:r>
            <a:r>
              <a:rPr lang="en-US" sz="3300" i="1" dirty="0"/>
              <a:t>C</a:t>
            </a:r>
            <a:r>
              <a:rPr lang="en-US" sz="3300" dirty="0"/>
              <a:t>     </a:t>
            </a:r>
          </a:p>
          <a:p>
            <a:pPr marL="0" indent="0">
              <a:buNone/>
            </a:pPr>
            <a:r>
              <a:rPr lang="en-US" sz="3300" dirty="0"/>
              <a:t>	(b)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r>
              <a:rPr lang="en-US" sz="3300" dirty="0"/>
              <a:t>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B</a:t>
            </a:r>
            <a:r>
              <a:rPr lang="en-US" sz="3300" dirty="0"/>
              <a:t> = </a:t>
            </a:r>
            <a:r>
              <a:rPr lang="en-US" sz="3300" i="1" dirty="0"/>
              <a:t>A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	(c) </a:t>
            </a:r>
            <a:r>
              <a:rPr lang="en-US" sz="3300" dirty="0" err="1"/>
              <a:t>jika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B</a:t>
            </a:r>
            <a:r>
              <a:rPr lang="en-US" sz="3300" dirty="0"/>
              <a:t> dan </a:t>
            </a:r>
            <a:r>
              <a:rPr lang="en-US" sz="3300" i="1" dirty="0"/>
              <a:t>B</a:t>
            </a:r>
            <a:r>
              <a:rPr lang="en-US" sz="3300" dirty="0"/>
              <a:t> = </a:t>
            </a:r>
            <a:r>
              <a:rPr lang="en-US" sz="3300" i="1" dirty="0"/>
              <a:t>C</a:t>
            </a:r>
            <a:r>
              <a:rPr lang="en-US" sz="3300" dirty="0"/>
              <a:t>, </a:t>
            </a:r>
            <a:r>
              <a:rPr lang="en-US" sz="3300" dirty="0" err="1"/>
              <a:t>maka</a:t>
            </a:r>
            <a:r>
              <a:rPr lang="en-US" sz="3300" dirty="0"/>
              <a:t> </a:t>
            </a:r>
            <a:r>
              <a:rPr lang="en-US" sz="3300" i="1" dirty="0"/>
              <a:t>A</a:t>
            </a:r>
            <a:r>
              <a:rPr lang="en-US" sz="3300" dirty="0"/>
              <a:t> = </a:t>
            </a:r>
            <a:r>
              <a:rPr lang="en-US" sz="3300" i="1" dirty="0"/>
              <a:t>C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500CB-2D6A-4694-85E8-0843A745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E3E-58D2-4914-98EA-DEC19DD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Ekivalen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52A6-1EF7-4BBE-B62B-99ACCEED8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Defenisi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ekivalen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kardinal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Notasi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</a:t>
            </a:r>
            <a:r>
              <a:rPr lang="en-US" dirty="0"/>
              <a:t> |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dirty="0"/>
              <a:t> = |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|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 err="1"/>
              <a:t>Contoh</a:t>
            </a:r>
            <a:r>
              <a:rPr lang="en-US" b="1" dirty="0"/>
              <a:t> 10.</a:t>
            </a:r>
            <a:r>
              <a:rPr lang="en-US" dirty="0"/>
              <a:t>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= { 1, 3, 5, 7 } dan </a:t>
            </a:r>
            <a:r>
              <a:rPr lang="en-US" i="1" dirty="0"/>
              <a:t>B</a:t>
            </a:r>
            <a:r>
              <a:rPr lang="en-US" dirty="0"/>
              <a:t> = {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},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|</a:t>
            </a:r>
            <a:r>
              <a:rPr lang="en-US" i="1" dirty="0"/>
              <a:t>A</a:t>
            </a:r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dirty="0"/>
              <a:t> = |</a:t>
            </a:r>
            <a:r>
              <a:rPr lang="en-US" i="1" dirty="0"/>
              <a:t>B</a:t>
            </a:r>
            <a:r>
              <a:rPr lang="en-US" dirty="0">
                <a:sym typeface="Symbol" panose="05050102010706020507" pitchFamily="18" charset="2"/>
              </a:rPr>
              <a:t>|</a:t>
            </a:r>
            <a:r>
              <a:rPr lang="en-US" dirty="0"/>
              <a:t> = 4	        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0A8D-896F-4DD8-A9DB-2C635BF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2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1569-C814-4887-8F3E-B59B1C2C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Saling</a:t>
            </a:r>
            <a:r>
              <a:rPr lang="en-US" altLang="en-US" b="1" dirty="0">
                <a:cs typeface="Times New Roman" panose="02020603050405020304" pitchFamily="18" charset="0"/>
              </a:rPr>
              <a:t> Lepas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4352-7B1E-4376-B17C-5EE9FDC7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01855" cy="4895845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Defenisi</a:t>
            </a:r>
            <a:r>
              <a:rPr lang="en-US" b="1" dirty="0"/>
              <a:t>:</a:t>
            </a:r>
            <a:r>
              <a:rPr lang="en-US" dirty="0"/>
              <a:t> Dua </a:t>
            </a:r>
            <a:r>
              <a:rPr lang="en-US" dirty="0" err="1"/>
              <a:t>himpunan</a:t>
            </a:r>
            <a:r>
              <a:rPr lang="en-US" dirty="0"/>
              <a:t> A dan B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</a:t>
            </a:r>
            <a:r>
              <a:rPr lang="en-US" i="1" dirty="0"/>
              <a:t>disjoint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Notasi</a:t>
            </a:r>
            <a:r>
              <a:rPr lang="en-US" dirty="0"/>
              <a:t> : A // B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11</a:t>
            </a:r>
            <a:r>
              <a:rPr lang="en-US" dirty="0"/>
              <a:t>.  Jika A = { 1, 3, 5, 7, 9} dan B = {0, 2, 4, 6, 8, 10 }, </a:t>
            </a:r>
            <a:r>
              <a:rPr lang="en-US" dirty="0" err="1"/>
              <a:t>maka</a:t>
            </a:r>
            <a:r>
              <a:rPr lang="en-US" dirty="0"/>
              <a:t> A // B.	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CF9439A-1113-47A5-BAFC-525F1D47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069" y="39834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78EC005-E318-4D15-AC96-6057E0735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99444"/>
              </p:ext>
            </p:extLst>
          </p:nvPr>
        </p:nvGraphicFramePr>
        <p:xfrm>
          <a:off x="3446601" y="3781172"/>
          <a:ext cx="2842525" cy="184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39696" imgH="1395984" progId="Visio.Drawing.5">
                  <p:embed/>
                </p:oleObj>
              </mc:Choice>
              <mc:Fallback>
                <p:oleObj r:id="rId2" imgW="2139696" imgH="1395984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601" y="3781172"/>
                        <a:ext cx="2842525" cy="1847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C6902E8-71E5-4B93-B396-DE78C2D46364}"/>
              </a:ext>
            </a:extLst>
          </p:cNvPr>
          <p:cNvSpPr/>
          <p:nvPr/>
        </p:nvSpPr>
        <p:spPr>
          <a:xfrm>
            <a:off x="823133" y="3951069"/>
            <a:ext cx="2536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Diagram Venn: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80902-C5E7-4345-A696-B1DFBF4D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8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280434B-AAE9-43D5-A04E-95468037F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>
                <a:cs typeface="Times New Roman" panose="02020603050405020304" pitchFamily="18" charset="0"/>
              </a:rPr>
              <a:t>Himpunan Kuasa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D4057-BA96-468D-9BC4-971D661E5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782" y="1690688"/>
                <a:ext cx="10393018" cy="46609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b="1" dirty="0" err="1"/>
                  <a:t>Defenisi</a:t>
                </a:r>
                <a:r>
                  <a:rPr lang="en-US" b="1" dirty="0"/>
                  <a:t>: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(</a:t>
                </a:r>
                <a:r>
                  <a:rPr lang="en-US" i="1" dirty="0"/>
                  <a:t>power set</a:t>
                </a:r>
                <a:r>
                  <a:rPr lang="en-US" dirty="0"/>
                  <a:t>)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A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yang </a:t>
                </a:r>
                <a:r>
                  <a:rPr lang="en-US" dirty="0" err="1"/>
                  <a:t>elemennya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bagian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A.                         </a:t>
                </a:r>
              </a:p>
              <a:p>
                <a:pPr>
                  <a:defRPr/>
                </a:pPr>
                <a:r>
                  <a:rPr lang="en-US" dirty="0"/>
                  <a:t> </a:t>
                </a:r>
                <a:r>
                  <a:rPr lang="en-US" dirty="0" err="1"/>
                  <a:t>Notasi</a:t>
                </a:r>
                <a:r>
                  <a:rPr lang="en-US" dirty="0"/>
                  <a:t>: P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(A) </a:t>
                </a:r>
                <a:r>
                  <a:rPr lang="en-US" dirty="0" err="1"/>
                  <a:t>atau</a:t>
                </a:r>
                <a:r>
                  <a:rPr lang="en-US" dirty="0"/>
                  <a:t> 2</a:t>
                </a:r>
                <a:r>
                  <a:rPr lang="en-US" baseline="30000" dirty="0"/>
                  <a:t>A</a:t>
                </a:r>
              </a:p>
              <a:p>
                <a:pPr>
                  <a:defRPr/>
                </a:pPr>
                <a:r>
                  <a:rPr lang="en-US" dirty="0"/>
                  <a:t> </a:t>
                </a:r>
                <a:r>
                  <a:rPr lang="en-US" dirty="0" err="1"/>
                  <a:t>Jika</a:t>
                </a:r>
                <a:r>
                  <a:rPr lang="en-US" dirty="0"/>
                  <a:t> |A| =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|P(A)| = 2</a:t>
                </a:r>
                <a:r>
                  <a:rPr lang="en-US" i="1" baseline="30000" dirty="0"/>
                  <a:t>m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  <a:defRPr/>
                </a:pPr>
                <a:r>
                  <a:rPr lang="en-US" b="1" dirty="0" err="1"/>
                  <a:t>Contoh</a:t>
                </a:r>
                <a:r>
                  <a:rPr lang="en-US" b="1" dirty="0"/>
                  <a:t> 12.  </a:t>
                </a:r>
                <a:r>
                  <a:rPr lang="en-US" dirty="0"/>
                  <a:t>Jika A = { 1, 2 }, </a:t>
                </a:r>
                <a:r>
                  <a:rPr lang="en-US" dirty="0" err="1"/>
                  <a:t>maka</a:t>
                </a:r>
                <a:r>
                  <a:rPr lang="en-US" dirty="0"/>
                  <a:t>  P(A) = 2</a:t>
                </a:r>
                <a:r>
                  <a:rPr lang="en-US" baseline="30000" dirty="0"/>
                  <a:t>A</a:t>
                </a:r>
                <a:r>
                  <a:rPr lang="en-US" dirty="0"/>
                  <a:t> = { 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, { 1 }, { 2 }, { 1, 2 }}, dan |P(A)| = 2</a:t>
                </a:r>
                <a:r>
                  <a:rPr lang="en-US" baseline="30000" dirty="0"/>
                  <a:t>2</a:t>
                </a:r>
                <a:r>
                  <a:rPr lang="en-US" dirty="0"/>
                  <a:t> =  4          </a:t>
                </a:r>
              </a:p>
              <a:p>
                <a:pPr marL="0" indent="0">
                  <a:buNone/>
                  <a:defRPr/>
                </a:pPr>
                <a:endParaRPr lang="en-US" b="1" dirty="0"/>
              </a:p>
              <a:p>
                <a:pPr marL="0" indent="0">
                  <a:buNone/>
                  <a:defRPr/>
                </a:pPr>
                <a:r>
                  <a:rPr lang="en-US" b="1" dirty="0" err="1"/>
                  <a:t>Contoh</a:t>
                </a:r>
                <a:r>
                  <a:rPr lang="en-US" b="1" dirty="0"/>
                  <a:t> 13. 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kosong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P(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) ={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}, dan </a:t>
                </a:r>
                <a:r>
                  <a:rPr lang="en-US" dirty="0" err="1"/>
                  <a:t>himpunan</a:t>
                </a:r>
                <a:r>
                  <a:rPr lang="en-US" dirty="0"/>
                  <a:t> </a:t>
                </a:r>
                <a:r>
                  <a:rPr lang="en-US" dirty="0" err="1"/>
                  <a:t>kuasa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himpunan</a:t>
                </a:r>
                <a:r>
                  <a:rPr lang="en-US" dirty="0"/>
                  <a:t> 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 </a:t>
                </a:r>
                <a:r>
                  <a:rPr lang="en-US" dirty="0" err="1"/>
                  <a:t>adalah</a:t>
                </a:r>
                <a:r>
                  <a:rPr lang="en-US" dirty="0"/>
                  <a:t> P({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}) = {</a:t>
                </a:r>
                <a:r>
                  <a:rPr lang="en-US" dirty="0">
                    <a:sym typeface="Symbol" panose="05050102010706020507" pitchFamily="18" charset="2"/>
                  </a:rPr>
                  <a:t> </a:t>
                </a:r>
                <a:r>
                  <a:rPr lang="en-US" dirty="0"/>
                  <a:t>, {</a:t>
                </a:r>
                <a:r>
                  <a:rPr lang="en-US" dirty="0">
                    <a:sym typeface="Symbol" panose="05050102010706020507" pitchFamily="18" charset="2"/>
                  </a:rPr>
                  <a:t></a:t>
                </a:r>
                <a:r>
                  <a:rPr lang="en-US" dirty="0"/>
                  <a:t>}}.	</a:t>
                </a:r>
                <a:r>
                  <a:rPr lang="en-US" sz="2400" dirty="0"/>
                  <a:t>		</a:t>
                </a:r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DD4057-BA96-468D-9BC4-971D661E5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782" y="1690688"/>
                <a:ext cx="10393018" cy="4660900"/>
              </a:xfrm>
              <a:blipFill>
                <a:blip r:embed="rId2"/>
                <a:stretch>
                  <a:fillRect l="-1056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7F817-4609-4F5D-8C4E-C3108F34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058A-53CD-FE86-F877-7EA2F427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752E-3E9C-241C-0B7D-2A5D5B925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446A2-2B34-B2D2-8DB7-4A1C952D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5C075E8-848E-47EA-AEBC-EE66CD3A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DC12A-2AEA-4A7F-B047-5051B7621D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42FC813-DABC-4C18-B479-C7245C26C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4834" y="523461"/>
            <a:ext cx="4157869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Satu </a:t>
            </a:r>
            <a:r>
              <a:rPr lang="en-US" altLang="en-US" i="1" dirty="0"/>
              <a:t>set</a:t>
            </a:r>
            <a:r>
              <a:rPr lang="en-US" altLang="en-US" dirty="0"/>
              <a:t> </a:t>
            </a:r>
            <a:r>
              <a:rPr lang="en-US" altLang="en-US" dirty="0" err="1"/>
              <a:t>mainan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(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dan </a:t>
            </a:r>
            <a:r>
              <a:rPr lang="en-US" altLang="en-US" dirty="0" err="1"/>
              <a:t>kecil</a:t>
            </a:r>
            <a:r>
              <a:rPr lang="en-US" altLang="en-US" dirty="0"/>
              <a:t>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02B888D-1F71-4930-A7AF-246CD5A2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21" y="1513532"/>
            <a:ext cx="4666094" cy="482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B9D85104-BFBE-4ACE-8506-9D8FC68E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6" y="1840655"/>
            <a:ext cx="5754385" cy="3835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B3483C-925B-4884-80ED-59E544CD6A25}"/>
              </a:ext>
            </a:extLst>
          </p:cNvPr>
          <p:cNvSpPr/>
          <p:nvPr/>
        </p:nvSpPr>
        <p:spPr>
          <a:xfrm>
            <a:off x="399802" y="831574"/>
            <a:ext cx="3681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 err="1"/>
              <a:t>Himpunan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mahasiswa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59EA05B9-5B76-4883-8950-AE4B81CE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194" y="457199"/>
            <a:ext cx="10718751" cy="62642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600" dirty="0" err="1"/>
              <a:t>Perhatikan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bedanya</a:t>
            </a:r>
            <a:r>
              <a:rPr lang="en-US" altLang="en-US" sz="2600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sz="2600" dirty="0"/>
              <a:t>   {1, 2, 3, 4, 5, 6 } 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>
                <a:sym typeface="Wingdings" panose="05000000000000000000" pitchFamily="2" charset="2"/>
              </a:rPr>
              <a:t>Himpunan</a:t>
            </a:r>
            <a:r>
              <a:rPr lang="en-US" altLang="en-US" sz="2600" dirty="0">
                <a:sym typeface="Wingdings" panose="05000000000000000000" pitchFamily="2" charset="2"/>
              </a:rPr>
              <a:t> (</a:t>
            </a:r>
            <a:r>
              <a:rPr lang="en-US" altLang="en-US" sz="2600" i="1" dirty="0">
                <a:sym typeface="Wingdings" panose="05000000000000000000" pitchFamily="2" charset="2"/>
              </a:rPr>
              <a:t>set</a:t>
            </a:r>
            <a:r>
              <a:rPr lang="en-US" altLang="en-US" sz="2600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None/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buFontTx/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{1, 2, 2, 3, 4, 4, 4, 5, 6}  </a:t>
            </a:r>
            <a:r>
              <a:rPr lang="en-US" altLang="en-US" sz="2600" dirty="0" err="1">
                <a:sym typeface="Wingdings" panose="05000000000000000000" pitchFamily="2" charset="2"/>
              </a:rPr>
              <a:t>Himpunan-ganda</a:t>
            </a:r>
            <a:r>
              <a:rPr lang="en-US" altLang="en-US" sz="2600" dirty="0">
                <a:sym typeface="Wingdings" panose="05000000000000000000" pitchFamily="2" charset="2"/>
              </a:rPr>
              <a:t> (</a:t>
            </a:r>
            <a:r>
              <a:rPr lang="en-US" altLang="en-US" sz="2600" i="1" dirty="0">
                <a:sym typeface="Wingdings" panose="05000000000000000000" pitchFamily="2" charset="2"/>
              </a:rPr>
              <a:t>multi-set</a:t>
            </a:r>
            <a:r>
              <a:rPr lang="en-US" altLang="en-US" sz="2600" dirty="0">
                <a:sym typeface="Wingdings" panose="05000000000000000000" pitchFamily="2" charset="2"/>
              </a:rPr>
              <a:t>)  </a:t>
            </a:r>
            <a:r>
              <a:rPr lang="en-US" altLang="en-US" sz="2600" dirty="0" err="1">
                <a:sym typeface="Wingdings" panose="05000000000000000000" pitchFamily="2" charset="2"/>
              </a:rPr>
              <a:t>perluasan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konsep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i="1" dirty="0">
                <a:sym typeface="Wingdings" panose="05000000000000000000" pitchFamily="2" charset="2"/>
              </a:rPr>
              <a:t>set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                                          Ada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yang </a:t>
            </a:r>
            <a:r>
              <a:rPr lang="en-US" altLang="en-US" sz="2600" dirty="0" err="1">
                <a:sym typeface="Wingdings" panose="05000000000000000000" pitchFamily="2" charset="2"/>
              </a:rPr>
              <a:t>berulang</a:t>
            </a:r>
            <a:r>
              <a:rPr lang="en-US" altLang="en-US" sz="2600" dirty="0">
                <a:sym typeface="Wingdings" panose="05000000000000000000" pitchFamily="2" charset="2"/>
              </a:rPr>
              <a:t> (</a:t>
            </a:r>
            <a:r>
              <a:rPr lang="en-US" altLang="en-US" sz="2600" dirty="0" err="1">
                <a:sym typeface="Wingdings" panose="05000000000000000000" pitchFamily="2" charset="2"/>
              </a:rPr>
              <a:t>ganda</a:t>
            </a:r>
            <a:r>
              <a:rPr lang="en-US" altLang="en-US" sz="26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			     </a:t>
            </a:r>
            <a:r>
              <a:rPr lang="en-US" altLang="en-US" sz="2600" dirty="0" err="1">
                <a:sym typeface="Wingdings" panose="05000000000000000000" pitchFamily="2" charset="2"/>
              </a:rPr>
              <a:t>Dibahas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dalam</a:t>
            </a:r>
            <a:r>
              <a:rPr lang="en-US" altLang="en-US" sz="2600" dirty="0">
                <a:sym typeface="Wingdings" panose="05000000000000000000" pitchFamily="2" charset="2"/>
              </a:rPr>
              <a:t> sub-</a:t>
            </a:r>
            <a:r>
              <a:rPr lang="en-US" altLang="en-US" sz="2600" dirty="0" err="1">
                <a:sym typeface="Wingdings" panose="05000000000000000000" pitchFamily="2" charset="2"/>
              </a:rPr>
              <a:t>bab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tersendiri</a:t>
            </a:r>
            <a:endParaRPr lang="en-US" altLang="en-US" sz="26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sz="2600" dirty="0" err="1">
                <a:sym typeface="Wingdings" panose="05000000000000000000" pitchFamily="2" charset="2"/>
              </a:rPr>
              <a:t>Urutan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di </a:t>
            </a:r>
            <a:r>
              <a:rPr lang="en-US" altLang="en-US" sz="2600" dirty="0" err="1">
                <a:sym typeface="Wingdings" panose="05000000000000000000" pitchFamily="2" charset="2"/>
              </a:rPr>
              <a:t>dalam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himpunan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penting</a:t>
            </a:r>
            <a:endParaRPr lang="en-US" altLang="en-US" sz="2600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     	{a, b, c, d} = {d, b, a, c}  = {c, a, d, b}  </a:t>
            </a:r>
          </a:p>
          <a:p>
            <a:pPr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sz="2600" dirty="0" err="1">
                <a:sym typeface="Wingdings" panose="05000000000000000000" pitchFamily="2" charset="2"/>
              </a:rPr>
              <a:t>Perulangan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hanya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dihitung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satu</a:t>
            </a:r>
            <a:r>
              <a:rPr lang="en-US" altLang="en-US" sz="2600" dirty="0">
                <a:sym typeface="Wingdings" panose="05000000000000000000" pitchFamily="2" charset="2"/>
              </a:rPr>
              <a:t> kali, </a:t>
            </a:r>
            <a:r>
              <a:rPr lang="en-US" altLang="en-US" sz="2600" dirty="0" err="1">
                <a:sym typeface="Wingdings" panose="05000000000000000000" pitchFamily="2" charset="2"/>
              </a:rPr>
              <a:t>kecuali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jika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disebut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sebagai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i="1" dirty="0">
                <a:sym typeface="Wingdings" panose="05000000000000000000" pitchFamily="2" charset="2"/>
              </a:rPr>
              <a:t>multiset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	 {1, 2, 2, 3, 4, 4, 4, 5, 6} = {1, 2, 3, 4, 5, 6} 	</a:t>
            </a:r>
          </a:p>
          <a:p>
            <a:pPr marL="0" indent="0">
              <a:buNone/>
              <a:defRPr/>
            </a:pPr>
            <a:endParaRPr lang="en-US" altLang="en-US" sz="2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en-US" sz="2600" dirty="0" err="1">
                <a:sym typeface="Wingdings" panose="05000000000000000000" pitchFamily="2" charset="2"/>
              </a:rPr>
              <a:t>Setiap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elemen</a:t>
            </a:r>
            <a:r>
              <a:rPr lang="en-US" altLang="en-US" sz="2600" dirty="0">
                <a:sym typeface="Wingdings" panose="05000000000000000000" pitchFamily="2" charset="2"/>
              </a:rPr>
              <a:t> di </a:t>
            </a:r>
            <a:r>
              <a:rPr lang="en-US" altLang="en-US" sz="2600" dirty="0" err="1">
                <a:sym typeface="Wingdings" panose="05000000000000000000" pitchFamily="2" charset="2"/>
              </a:rPr>
              <a:t>dalam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himpunan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harus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berkorelasi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satu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sama</a:t>
            </a:r>
            <a:r>
              <a:rPr lang="en-US" altLang="en-US" sz="2600" dirty="0">
                <a:sym typeface="Wingdings" panose="05000000000000000000" pitchFamily="2" charset="2"/>
              </a:rPr>
              <a:t> lain, yang </a:t>
            </a:r>
            <a:r>
              <a:rPr lang="en-US" altLang="en-US" sz="2600" dirty="0" err="1">
                <a:sym typeface="Wingdings" panose="05000000000000000000" pitchFamily="2" charset="2"/>
              </a:rPr>
              <a:t>penting</a:t>
            </a:r>
            <a:r>
              <a:rPr lang="en-US" altLang="en-US" sz="2600" dirty="0">
                <a:sym typeface="Wingdings" panose="05000000000000000000" pitchFamily="2" charset="2"/>
              </a:rPr>
              <a:t> BERBEDA </a:t>
            </a:r>
            <a:r>
              <a:rPr lang="en-US" altLang="en-US" sz="2600" dirty="0" err="1">
                <a:sym typeface="Wingdings" panose="05000000000000000000" pitchFamily="2" charset="2"/>
              </a:rPr>
              <a:t>satu</a:t>
            </a:r>
            <a:r>
              <a:rPr lang="en-US" altLang="en-US" sz="2600" dirty="0">
                <a:sym typeface="Wingdings" panose="05000000000000000000" pitchFamily="2" charset="2"/>
              </a:rPr>
              <a:t> </a:t>
            </a:r>
            <a:r>
              <a:rPr lang="en-US" altLang="en-US" sz="2600" dirty="0" err="1">
                <a:sym typeface="Wingdings" panose="05000000000000000000" pitchFamily="2" charset="2"/>
              </a:rPr>
              <a:t>sama</a:t>
            </a:r>
            <a:r>
              <a:rPr lang="en-US" altLang="en-US" sz="2600" dirty="0">
                <a:sym typeface="Wingdings" panose="05000000000000000000" pitchFamily="2" charset="2"/>
              </a:rPr>
              <a:t> lain</a:t>
            </a:r>
          </a:p>
          <a:p>
            <a:pPr marL="0" indent="0">
              <a:buNone/>
              <a:defRPr/>
            </a:pPr>
            <a:r>
              <a:rPr lang="en-US" altLang="en-US" sz="2600" dirty="0">
                <a:sym typeface="Wingdings" panose="05000000000000000000" pitchFamily="2" charset="2"/>
              </a:rPr>
              <a:t>          { 56, Rp3000, Amir, </a:t>
            </a:r>
            <a:r>
              <a:rPr lang="en-US" altLang="en-US" sz="2600" dirty="0" err="1">
                <a:sym typeface="Wingdings" panose="05000000000000000000" pitchFamily="2" charset="2"/>
              </a:rPr>
              <a:t>cacing</a:t>
            </a:r>
            <a:r>
              <a:rPr lang="en-US" altLang="en-US" sz="2600" dirty="0">
                <a:sym typeface="Wingdings" panose="05000000000000000000" pitchFamily="2" charset="2"/>
              </a:rPr>
              <a:t>, Silver Queen, -45</a:t>
            </a:r>
            <a:r>
              <a:rPr lang="en-US" altLang="en-US" sz="2600" dirty="0">
                <a:sym typeface="Symbol" panose="05050102010706020507" pitchFamily="18" charset="2"/>
              </a:rPr>
              <a:t> C , </a:t>
            </a:r>
            <a:r>
              <a:rPr lang="en-US" altLang="en-US" sz="2600" dirty="0" err="1">
                <a:sym typeface="Symbol" panose="05050102010706020507" pitchFamily="18" charset="2"/>
              </a:rPr>
              <a:t>paku</a:t>
            </a:r>
            <a:r>
              <a:rPr lang="en-US" altLang="en-US" sz="2600" dirty="0">
                <a:sym typeface="Symbol" panose="05050102010706020507" pitchFamily="18" charset="2"/>
              </a:rPr>
              <a:t>}</a:t>
            </a:r>
            <a:endParaRPr lang="en-US" altLang="en-US" sz="2600" dirty="0">
              <a:sym typeface="Wingdings" panose="05000000000000000000" pitchFamily="2" charset="2"/>
            </a:endParaRP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CBE9C634-7015-4406-A51D-503AF451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CE437D-D38A-41C7-8218-4E2AFD23B9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B1035626-498C-4AF6-BB23-EAF60F0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60A2EA-59D2-455B-BEAB-8CF4280B64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8BE5D94-164A-4559-B445-5F242D831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cs typeface="Times New Roman" panose="02020603050405020304" pitchFamily="18" charset="0"/>
              </a:rPr>
              <a:t>Cara </a:t>
            </a:r>
            <a:r>
              <a:rPr lang="en-US" altLang="en-US" b="1" dirty="0" err="1">
                <a:cs typeface="Times New Roman" panose="02020603050405020304" pitchFamily="18" charset="0"/>
              </a:rPr>
              <a:t>Penyajian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Himpunan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EACCAFD-D328-4A11-991F-B479F55AB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487" y="1676399"/>
            <a:ext cx="10736627" cy="5045076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b="1" u="sng" dirty="0" err="1"/>
              <a:t>Enumerasi</a:t>
            </a:r>
            <a:endParaRPr lang="en-US" altLang="en-US" b="1" u="sng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anggota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didaftarkan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rinci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ditulis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hurtuf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kapital</a:t>
            </a:r>
            <a:r>
              <a:rPr lang="en-US" altLang="en-US" sz="2600" dirty="0"/>
              <a:t>.</a:t>
            </a:r>
          </a:p>
          <a:p>
            <a:pPr marL="609600" indent="-609600">
              <a:buNone/>
            </a:pPr>
            <a:endParaRPr lang="en-US" altLang="en-US" sz="2600" dirty="0"/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	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600" b="1" dirty="0">
                <a:cs typeface="Times New Roman" panose="02020603050405020304" pitchFamily="18" charset="0"/>
              </a:rPr>
              <a:t> 1.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lima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asli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pertama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= {1, 2, 3, 4, 5}.      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lima </a:t>
            </a:r>
            <a:r>
              <a:rPr lang="en-US" altLang="en-US" sz="2600" dirty="0" err="1"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cs typeface="Times New Roman" panose="02020603050405020304" pitchFamily="18" charset="0"/>
              </a:rPr>
              <a:t> vocal: </a:t>
            </a:r>
            <a:r>
              <a:rPr lang="en-US" altLang="en-US" sz="2600" i="1" dirty="0">
                <a:cs typeface="Times New Roman" panose="02020603050405020304" pitchFamily="18" charset="0"/>
              </a:rPr>
              <a:t>B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 err="1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u</a:t>
            </a:r>
            <a:r>
              <a:rPr lang="en-US" altLang="en-US" sz="2600" dirty="0">
                <a:cs typeface="Times New Roman" panose="02020603050405020304" pitchFamily="18" charset="0"/>
              </a:rPr>
              <a:t>,</a:t>
            </a:r>
            <a:r>
              <a:rPr lang="en-US" altLang="en-US" sz="2600" i="1" dirty="0">
                <a:cs typeface="Times New Roman" panose="02020603050405020304" pitchFamily="18" charset="0"/>
              </a:rPr>
              <a:t> e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o</a:t>
            </a:r>
            <a:r>
              <a:rPr lang="en-US" altLang="en-US" sz="2600" dirty="0">
                <a:cs typeface="Times New Roman" panose="02020603050405020304" pitchFamily="18" charset="0"/>
              </a:rPr>
              <a:t>}.            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dirty="0" err="1">
                <a:cs typeface="Times New Roman" panose="02020603050405020304" pitchFamily="18" charset="0"/>
              </a:rPr>
              <a:t>kucing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Amir, 10, </a:t>
            </a:r>
            <a:r>
              <a:rPr lang="en-US" altLang="en-US" sz="2600" dirty="0" err="1">
                <a:cs typeface="Times New Roman" panose="02020603050405020304" pitchFamily="18" charset="0"/>
              </a:rPr>
              <a:t>paku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kaos</a:t>
            </a:r>
            <a:r>
              <a:rPr lang="en-US" altLang="en-US" sz="2600" dirty="0">
                <a:cs typeface="Times New Roman" panose="02020603050405020304" pitchFamily="18" charset="0"/>
              </a:rPr>
              <a:t> jersey} 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R</a:t>
            </a:r>
            <a:r>
              <a:rPr lang="en-US" altLang="en-US" sz="2600" dirty="0">
                <a:cs typeface="Times New Roman" panose="02020603050405020304" pitchFamily="18" charset="0"/>
              </a:rPr>
              <a:t>  = { 1, 2, {1, 2, 3}, {1, 3} }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cs typeface="Times New Roman" panose="02020603050405020304" pitchFamily="18" charset="0"/>
              </a:rPr>
              <a:t>  =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}, {{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}} }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i="1" dirty="0">
                <a:cs typeface="Times New Roman" panose="02020603050405020304" pitchFamily="18" charset="0"/>
              </a:rPr>
              <a:t>K</a:t>
            </a:r>
            <a:r>
              <a:rPr lang="en-US" altLang="en-US" sz="2600" dirty="0">
                <a:cs typeface="Times New Roman" panose="02020603050405020304" pitchFamily="18" charset="0"/>
              </a:rPr>
              <a:t>  = { {} }						           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kurang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100: {1, 2, ..., 99 }	 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-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: {…, -2, -1, 0, 1, 2, …}.</a:t>
            </a:r>
            <a:endParaRPr lang="en-US" alt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6039DB92-90BD-4BFC-B9A2-17E861C6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05C68-FEF3-4D98-9551-91CDA43359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5B926CB-998A-4D66-97D0-78276464F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4" y="609599"/>
            <a:ext cx="10209696" cy="5921829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 err="1">
                <a:cs typeface="Times New Roman" panose="02020603050405020304" pitchFamily="18" charset="0"/>
              </a:rPr>
              <a:t>Keanggotaan</a:t>
            </a: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: 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: 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anggota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cs typeface="Times New Roman" panose="02020603050405020304" pitchFamily="18" charset="0"/>
              </a:rPr>
              <a:t> 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cs typeface="Times New Roman" panose="02020603050405020304" pitchFamily="18" charset="0"/>
              </a:rPr>
              <a:t> 2. 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	A</a:t>
            </a:r>
            <a:r>
              <a:rPr lang="en-US" altLang="en-US" sz="2400" dirty="0">
                <a:cs typeface="Times New Roman" panose="02020603050405020304" pitchFamily="18" charset="0"/>
              </a:rPr>
              <a:t> = {1, 2, 3, 4}, 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 = {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, {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, c}, {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}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	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  = {{}}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3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{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}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	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 	{}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{}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CFD93B5-8293-4792-B548-2709F4CA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F0B18-1E94-4A2C-8511-91622AB10D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FCB60A-083B-4037-9C81-9B9BAA616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730" y="990600"/>
            <a:ext cx="9899374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3.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{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},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= { {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} },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 = {{{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}}},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C307E946-33C2-40B6-AA66-66634E96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8F3E26-3A21-4C7C-8F4B-8702370732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3507235-FC88-4961-9F5B-E700E584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3183" y="483899"/>
            <a:ext cx="10585331" cy="589020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 startAt="2"/>
            </a:pPr>
            <a:r>
              <a:rPr lang="en-US" altLang="en-US" b="1" i="1" u="sng" dirty="0" err="1">
                <a:cs typeface="Times New Roman" panose="02020603050405020304" pitchFamily="18" charset="0"/>
              </a:rPr>
              <a:t>Simbol-simbol</a:t>
            </a:r>
            <a:r>
              <a:rPr lang="en-US" altLang="en-US" b="1" i="1" u="sng" dirty="0">
                <a:cs typeface="Times New Roman" panose="02020603050405020304" pitchFamily="18" charset="0"/>
              </a:rPr>
              <a:t> Baku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N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asli</a:t>
            </a:r>
            <a:r>
              <a:rPr lang="en-US" altLang="en-US" sz="2600" dirty="0">
                <a:cs typeface="Times New Roman" panose="02020603050405020304" pitchFamily="18" charset="0"/>
              </a:rPr>
              <a:t> (natural)  =  { 1, 2, ... }      </a:t>
            </a:r>
            <a:r>
              <a:rPr lang="en-US" altLang="en-US" sz="26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*)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Z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 =  { ..., -2, -1, 0, 1, 2, ... }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P = Z</a:t>
            </a:r>
            <a:r>
              <a:rPr lang="en-US" altLang="en-US" sz="2600" b="1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600" dirty="0"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positif</a:t>
            </a:r>
            <a:r>
              <a:rPr lang="en-US" altLang="en-US" sz="2600" dirty="0">
                <a:cs typeface="Times New Roman" panose="02020603050405020304" pitchFamily="18" charset="0"/>
              </a:rPr>
              <a:t> = {1, 2, 3, … }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Q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rasional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/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|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600" b="1" dirty="0">
                <a:cs typeface="Times New Roman" panose="02020603050405020304" pitchFamily="18" charset="0"/>
                <a:sym typeface="Symbol" panose="05050102010706020507" pitchFamily="18" charset="2"/>
              </a:rPr>
              <a:t>Z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dan </a:t>
            </a:r>
            <a:r>
              <a:rPr lang="en-US" altLang="en-US" sz="2600" i="1" dirty="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 0}</a:t>
            </a:r>
          </a:p>
          <a:p>
            <a:pPr marL="609600" indent="-609600">
              <a:buNone/>
            </a:pP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Contoh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rasional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:  -3/4, -4/5, 2/3, ½,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dst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R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riil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R</a:t>
            </a:r>
            <a:r>
              <a:rPr lang="en-US" altLang="en-US" sz="2600" b="1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2600" dirty="0"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riil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positif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b="1" dirty="0">
                <a:cs typeface="Times New Roman" panose="02020603050405020304" pitchFamily="18" charset="0"/>
              </a:rPr>
              <a:t>C </a:t>
            </a:r>
            <a:r>
              <a:rPr lang="en-US" altLang="en-US" sz="2600" dirty="0">
                <a:cs typeface="Times New Roman" panose="02020603050405020304" pitchFamily="18" charset="0"/>
              </a:rPr>
              <a:t>= 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kompleks</a:t>
            </a:r>
            <a:r>
              <a:rPr lang="en-US" altLang="en-US" sz="2600" dirty="0">
                <a:cs typeface="Times New Roman" panose="02020603050405020304" pitchFamily="18" charset="0"/>
              </a:rPr>
              <a:t> = {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cs typeface="Times New Roman" panose="02020603050405020304" pitchFamily="18" charset="0"/>
              </a:rPr>
              <a:t>bi</a:t>
            </a:r>
            <a:r>
              <a:rPr lang="en-US" altLang="en-US" sz="2600" dirty="0">
                <a:cs typeface="Times New Roman" panose="02020603050405020304" pitchFamily="18" charset="0"/>
              </a:rPr>
              <a:t> | 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cs typeface="Times New Roman" panose="02020603050405020304" pitchFamily="18" charset="0"/>
              </a:rPr>
              <a:t>b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600" b="1" dirty="0"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}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600" dirty="0"/>
              <a:t> </a:t>
            </a:r>
          </a:p>
          <a:p>
            <a:pPr marL="609600" indent="-609600" algn="just">
              <a:buNone/>
            </a:pP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yang universal: 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semesta</a:t>
            </a:r>
            <a:r>
              <a:rPr lang="en-US" altLang="en-US" sz="2600" b="1" dirty="0"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cs typeface="Times New Roman" panose="02020603050405020304" pitchFamily="18" charset="0"/>
              </a:rPr>
              <a:t>pembicaraan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disimbolkan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U </a:t>
            </a:r>
            <a:r>
              <a:rPr lang="en-US" altLang="en-US" sz="2600" dirty="0" err="1">
                <a:cs typeface="Times New Roman" panose="02020603050405020304" pitchFamily="18" charset="0"/>
              </a:rPr>
              <a:t>atau</a:t>
            </a:r>
            <a:r>
              <a:rPr lang="en-US" altLang="en-US" sz="2600" dirty="0">
                <a:cs typeface="Times New Roman" panose="02020603050405020304" pitchFamily="18" charset="0"/>
              </a:rPr>
              <a:t> S. </a:t>
            </a:r>
          </a:p>
          <a:p>
            <a:pPr marL="609600" indent="-609600" algn="just">
              <a:buNone/>
            </a:pPr>
            <a:r>
              <a:rPr lang="en-US" altLang="en-US" sz="26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U = {1, 2, 3, 4, …, 10} dan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U, </a:t>
            </a:r>
          </a:p>
          <a:p>
            <a:pPr marL="609600" indent="-609600" algn="just"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     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A</a:t>
            </a:r>
            <a:r>
              <a:rPr lang="en-US" altLang="en-US" sz="2600" dirty="0">
                <a:cs typeface="Times New Roman" panose="02020603050405020304" pitchFamily="18" charset="0"/>
              </a:rPr>
              <a:t> = {1, 3, 5, 7, 9}.</a:t>
            </a:r>
            <a:endParaRPr lang="en-US" alt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9006-925E-22FE-E943-8C2547395360}"/>
              </a:ext>
            </a:extLst>
          </p:cNvPr>
          <p:cNvSpPr txBox="1"/>
          <p:nvPr/>
        </p:nvSpPr>
        <p:spPr>
          <a:xfrm>
            <a:off x="1113183" y="6189435"/>
            <a:ext cx="7914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*) 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Sebagian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literatur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menyebutkan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dimulai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11FA5-EF47-6714-FBEB-E3D6648DD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14" y="848518"/>
            <a:ext cx="11121571" cy="5160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b="1" dirty="0" err="1"/>
              <a:t>tipe</a:t>
            </a:r>
            <a:r>
              <a:rPr lang="en-US" sz="2400" b="1" dirty="0"/>
              <a:t> dat</a:t>
            </a:r>
            <a:r>
              <a:rPr lang="en-US" sz="2400" dirty="0"/>
              <a:t>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i="1" dirty="0"/>
              <a:t>type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pada nama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objek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Bahasa C: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{0, 1, 2, …, 255}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      </a:t>
            </a:r>
            <a:r>
              <a:rPr lang="en-US" sz="2400" dirty="0" err="1"/>
              <a:t>jika</a:t>
            </a:r>
            <a:r>
              <a:rPr lang="en-US" sz="2400" dirty="0"/>
              <a:t> 2 byte: {-32768, -32767, …, -1, 0, 1, … 32767} </a:t>
            </a:r>
          </a:p>
          <a:p>
            <a:pPr marL="0" indent="0">
              <a:buNone/>
            </a:pPr>
            <a:r>
              <a:rPr lang="en-US" sz="2400" dirty="0"/>
              <a:t>               </a:t>
            </a:r>
            <a:r>
              <a:rPr lang="en-US" sz="2400" dirty="0" err="1"/>
              <a:t>jika</a:t>
            </a:r>
            <a:r>
              <a:rPr lang="en-US" sz="2400" dirty="0"/>
              <a:t> 4 byte: -2,147,483,648 </a:t>
            </a:r>
            <a:r>
              <a:rPr lang="en-US" sz="2400" dirty="0" err="1"/>
              <a:t>sampai</a:t>
            </a:r>
            <a:r>
              <a:rPr lang="en-US" sz="2400" dirty="0"/>
              <a:t> 2,147,483,647</a:t>
            </a:r>
          </a:p>
          <a:p>
            <a:pPr marL="0" indent="0">
              <a:buNone/>
            </a:pPr>
            <a:r>
              <a:rPr lang="en-US" sz="2400" dirty="0"/>
              <a:t>     - </a:t>
            </a:r>
            <a:r>
              <a:rPr lang="en-US" sz="2400" dirty="0" err="1"/>
              <a:t>tipe</a:t>
            </a:r>
            <a:r>
              <a:rPr lang="en-US" sz="2400" dirty="0"/>
              <a:t> data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int </a:t>
            </a:r>
            <a:r>
              <a:rPr lang="en-US" sz="2400" dirty="0"/>
              <a:t>{0, 1, 2, …, 65535}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aritmetika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tipe</a:t>
            </a:r>
            <a:r>
              <a:rPr lang="en-US" sz="2400" dirty="0"/>
              <a:t> data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+, -, *, div, mod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8A48-6164-2100-B0CF-458E7695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5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0.8|1.5|1.2|38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3357</Words>
  <Application>Microsoft Office PowerPoint</Application>
  <PresentationFormat>Widescreen</PresentationFormat>
  <Paragraphs>298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Theme</vt:lpstr>
      <vt:lpstr>Visio.Drawing.6</vt:lpstr>
      <vt:lpstr>Visio.Drawing.5</vt:lpstr>
      <vt:lpstr>Himpunan  (Bag. 1 – Update 2026)</vt:lpstr>
      <vt:lpstr>Definisi Himpunan</vt:lpstr>
      <vt:lpstr>PowerPoint Presentation</vt:lpstr>
      <vt:lpstr>PowerPoint Presentation</vt:lpstr>
      <vt:lpstr>Cara Penyajian Himpunan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Kardinalitas</vt:lpstr>
      <vt:lpstr>Himpunan kosong (null set)</vt:lpstr>
      <vt:lpstr>Himpunan Bagian (Subset)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Himpunan yang Sama</vt:lpstr>
      <vt:lpstr>PowerPoint Presentation</vt:lpstr>
      <vt:lpstr>Himpunan yang Ekivalen</vt:lpstr>
      <vt:lpstr>Himpunan Saling Lepas</vt:lpstr>
      <vt:lpstr>Himpunan Kuasa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48</cp:revision>
  <dcterms:created xsi:type="dcterms:W3CDTF">2020-07-22T08:47:55Z</dcterms:created>
  <dcterms:modified xsi:type="dcterms:W3CDTF">2026-02-16T11:50:08Z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2024-09-13T08:12:31Z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c1880a8e-f777-4bd5-9fc8-36c7ec8d2cf9</vt:lpwstr>
  </property>
  <property fmtid="{D5CDD505-2E9C-101B-9397-08002B2CF9AE}" pid="8" name="MSIP_Label_38b525e5-f3da-4501-8f1e-526b6769fc56_ContentBits">
    <vt:lpwstr>0</vt:lpwstr>
  </property>
</Properties>
</file>