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57" r:id="rId2"/>
    <p:sldId id="447" r:id="rId3"/>
    <p:sldId id="448" r:id="rId4"/>
    <p:sldId id="416" r:id="rId5"/>
    <p:sldId id="380" r:id="rId6"/>
    <p:sldId id="381" r:id="rId7"/>
    <p:sldId id="382" r:id="rId8"/>
    <p:sldId id="385" r:id="rId9"/>
    <p:sldId id="449" r:id="rId10"/>
    <p:sldId id="386" r:id="rId11"/>
    <p:sldId id="344" r:id="rId12"/>
    <p:sldId id="259" r:id="rId13"/>
    <p:sldId id="384" r:id="rId14"/>
    <p:sldId id="260" r:id="rId15"/>
    <p:sldId id="387" r:id="rId16"/>
    <p:sldId id="388" r:id="rId17"/>
    <p:sldId id="261" r:id="rId18"/>
    <p:sldId id="262" r:id="rId19"/>
    <p:sldId id="389" r:id="rId20"/>
    <p:sldId id="263" r:id="rId21"/>
    <p:sldId id="390" r:id="rId22"/>
    <p:sldId id="391" r:id="rId23"/>
    <p:sldId id="392" r:id="rId24"/>
    <p:sldId id="281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323" r:id="rId34"/>
    <p:sldId id="320" r:id="rId35"/>
    <p:sldId id="321" r:id="rId36"/>
    <p:sldId id="277" r:id="rId37"/>
    <p:sldId id="393" r:id="rId38"/>
    <p:sldId id="422" r:id="rId39"/>
    <p:sldId id="423" r:id="rId40"/>
    <p:sldId id="394" r:id="rId41"/>
    <p:sldId id="395" r:id="rId42"/>
    <p:sldId id="396" r:id="rId43"/>
    <p:sldId id="397" r:id="rId44"/>
    <p:sldId id="398" r:id="rId45"/>
    <p:sldId id="424" r:id="rId46"/>
    <p:sldId id="425" r:id="rId47"/>
    <p:sldId id="426" r:id="rId48"/>
    <p:sldId id="429" r:id="rId49"/>
    <p:sldId id="430" r:id="rId50"/>
    <p:sldId id="439" r:id="rId51"/>
    <p:sldId id="401" r:id="rId52"/>
    <p:sldId id="402" r:id="rId53"/>
    <p:sldId id="417" r:id="rId54"/>
    <p:sldId id="428" r:id="rId55"/>
    <p:sldId id="431" r:id="rId56"/>
    <p:sldId id="432" r:id="rId57"/>
    <p:sldId id="433" r:id="rId58"/>
    <p:sldId id="445" r:id="rId59"/>
    <p:sldId id="446" r:id="rId60"/>
    <p:sldId id="434" r:id="rId61"/>
    <p:sldId id="435" r:id="rId62"/>
    <p:sldId id="436" r:id="rId63"/>
    <p:sldId id="437" r:id="rId64"/>
    <p:sldId id="458" r:id="rId65"/>
    <p:sldId id="459" r:id="rId66"/>
    <p:sldId id="367" r:id="rId67"/>
    <p:sldId id="406" r:id="rId68"/>
    <p:sldId id="407" r:id="rId69"/>
    <p:sldId id="438" r:id="rId70"/>
    <p:sldId id="409" r:id="rId71"/>
    <p:sldId id="413" r:id="rId72"/>
    <p:sldId id="414" r:id="rId73"/>
    <p:sldId id="415" r:id="rId74"/>
    <p:sldId id="301" r:id="rId75"/>
    <p:sldId id="302" r:id="rId76"/>
    <p:sldId id="451" r:id="rId77"/>
    <p:sldId id="442" r:id="rId78"/>
    <p:sldId id="452" r:id="rId79"/>
    <p:sldId id="313" r:id="rId80"/>
    <p:sldId id="315" r:id="rId81"/>
    <p:sldId id="316" r:id="rId82"/>
    <p:sldId id="450" r:id="rId83"/>
    <p:sldId id="359" r:id="rId84"/>
    <p:sldId id="440" r:id="rId85"/>
    <p:sldId id="362" r:id="rId86"/>
    <p:sldId id="441" r:id="rId87"/>
    <p:sldId id="443" r:id="rId88"/>
    <p:sldId id="444" r:id="rId89"/>
    <p:sldId id="454" r:id="rId90"/>
    <p:sldId id="455" r:id="rId91"/>
    <p:sldId id="456" r:id="rId92"/>
    <p:sldId id="457" r:id="rId93"/>
    <p:sldId id="370" r:id="rId94"/>
    <p:sldId id="366" r:id="rId95"/>
    <p:sldId id="369" r:id="rId96"/>
    <p:sldId id="356" r:id="rId97"/>
    <p:sldId id="371" r:id="rId98"/>
    <p:sldId id="357" r:id="rId99"/>
    <p:sldId id="372" r:id="rId100"/>
    <p:sldId id="453" r:id="rId101"/>
    <p:sldId id="462" r:id="rId102"/>
    <p:sldId id="460" r:id="rId103"/>
    <p:sldId id="461" r:id="rId104"/>
    <p:sldId id="463" r:id="rId105"/>
    <p:sldId id="464" r:id="rId106"/>
    <p:sldId id="465" r:id="rId10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82470-71B5-438B-BF45-ED3F7E4BBAE4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731A5-5C79-4377-A8F5-E255CD42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4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731A5-5C79-4377-A8F5-E255CD427C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0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974B-2464-9361-15FE-37FBCE5C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FB1E6-7FDC-6170-CD0D-053E7090A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AE9D6-2577-61CB-5631-8A5D8562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91A-90EF-4E09-9F0A-9DA465845CA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3D1DC-8E2B-CA75-B726-FD656E7A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170AF-C91B-B11D-C140-0D9D638C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4958-AA77-409D-B985-3EDD930A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3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F972-E291-53AC-4752-51D22D58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5BB9B-1636-211C-3043-AC2A00BB7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59203-4D4E-5543-4774-6C793D87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91A-90EF-4E09-9F0A-9DA465845CA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10D12-76A6-E306-9020-3C9C36F5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6CAB9-0A9A-C04C-6FE3-204E9AD0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4958-AA77-409D-B985-3EDD930A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8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33485-427E-FDD6-C7FB-BC3D421D2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32D15-0749-F6CB-AC47-23F524780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42886-E2AE-E0CF-DF85-65AC1AFF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91A-90EF-4E09-9F0A-9DA465845CA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CACE5-379A-B3CE-D91A-39EE6BDC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EE12C-C2CA-35DF-C236-27104D51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4958-AA77-409D-B985-3EDD930A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09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881CFE-C1E7-7E99-FEEC-811B7434DC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496028-3119-69A4-0E30-AC93CCB0E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F222AF-F22F-43C9-C741-0DB7EAF57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586F4-0FA4-456B-BDAD-26BA2110D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43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1A98-2127-B688-40FB-B1758D85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5B6C1-383C-7E1E-BF60-DA19375F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CB2DB-231A-1EC1-3FD9-7D59F762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91A-90EF-4E09-9F0A-9DA465845CA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83606-8C50-CBFE-00A1-235CCE67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3A8FC-A689-F3F5-035D-438A8CCD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4958-AA77-409D-B985-3EDD930A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48A6-3D2A-37C4-9C88-9DFAD75F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F4B2B-F2FA-B750-6A75-09078D46D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D5FE7-6166-A8B7-F1A4-66CFD5D71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91A-90EF-4E09-9F0A-9DA465845CA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B1139-0784-CC39-CBE6-8ECAC2615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EBD8A-3C84-7172-DAB8-1F18D033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4958-AA77-409D-B985-3EDD930A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132C-34B9-84A7-2F7F-BFC9640D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49E0-FF2E-5E1B-E27E-56729737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A2B51-5145-6418-69E6-39A1AB6E7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C3302-078E-32DB-8F25-6A441985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91A-90EF-4E09-9F0A-9DA465845CA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34287-728E-0E4B-D701-298FF43B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AEF78-9D36-6BA6-0184-E24B689E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4958-AA77-409D-B985-3EDD930A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4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515CA-F4A2-C15B-25FA-4670D7A0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2D32C-1F39-9945-30F9-2960C70C6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36B3A-7D61-E164-A1CA-9460BDDDD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916509-B4EF-15ED-69B2-D44335AA3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598F4-3CFC-D0CD-C00E-850A53655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A15F4-B30B-6F5F-88C4-A31927F5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91A-90EF-4E09-9F0A-9DA465845CA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83AAF-2B73-B3C7-E4AC-6926DAF6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E4B33-8DB1-0662-BFA5-ECBDA248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4958-AA77-409D-B985-3EDD930A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2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8403-21BF-02F2-EDE2-5C7A1C13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326EB7-2CFD-08DB-55CF-192B3E1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91A-90EF-4E09-9F0A-9DA465845CA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C48A8-EF2C-62B0-0332-BF8673FE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A58CB-5E65-BFE7-4BBB-DC0F1F80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4958-AA77-409D-B985-3EDD930A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6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A5C7D-071E-1DC8-3BAC-400D2EC9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91A-90EF-4E09-9F0A-9DA465845CA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A45C6-4EE7-8C2C-59FC-C4CC358D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8B05E-F7FA-379D-D99E-EA929723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4958-AA77-409D-B985-3EDD930A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1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2DE5-8FD1-B34C-D37A-3130171B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0BF82-7B1B-5621-19F0-C25D0EE3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79C65-D497-A084-EF05-B17AD00F2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A9503-C69A-3ED9-51EC-6F2DCFE8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91A-90EF-4E09-9F0A-9DA465845CA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0F58D-A97E-1152-3B61-F6F1CE19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9091-C2D0-DAB7-285D-9DA14756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4958-AA77-409D-B985-3EDD930A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5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67812-13E7-1202-38E3-C55AB927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99CDBC-BA93-E5DE-05FF-5F3CD443E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DFD5F-87D0-BB03-6DF5-774BF4179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2EEB6-42B6-3035-23CA-96CC32EB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91A-90EF-4E09-9F0A-9DA465845CA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D2EB7-512C-CD36-FDD5-45546926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B9C4C-6D84-8A8C-ABFF-8A0E312D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4958-AA77-409D-B985-3EDD930A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1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454F00-AB73-88AC-F4B1-C83860B2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0D430-7226-A3CC-51C3-0B7BFA864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F7D0E-6A4F-0F91-278D-5C8335089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20891A-90EF-4E09-9F0A-9DA465845CA2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6C2F5-A1EC-2F14-78DA-9AEDE4838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2A14A-79B4-9568-7FEC-2D2653B4D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CE4958-AA77-409D-B985-3EDD930A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B910864C-9F6C-03D6-C44B-82E8DAB5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F53C3A-C63D-4521-ACAF-FBC2D66E4B9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2E4E68C9-0DA1-D9F4-FABE-CAC6E3D842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Logika dan </a:t>
            </a:r>
            <a:r>
              <a:rPr lang="en-US" altLang="en-US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Penalaran</a:t>
            </a:r>
            <a:endParaRPr lang="en-US" altLang="en-US" b="1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29512C32-7DCC-CA80-1596-834B9FDEEB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9600"/>
            <a:ext cx="7620000" cy="1371600"/>
          </a:xfrm>
        </p:spPr>
        <p:txBody>
          <a:bodyPr/>
          <a:lstStyle/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 err="1"/>
              <a:t>Materi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Kuliah</a:t>
            </a:r>
            <a:r>
              <a:rPr lang="en-US" altLang="en-US" sz="2800" b="1" dirty="0"/>
              <a:t> IF1220 </a:t>
            </a:r>
            <a:r>
              <a:rPr lang="en-US" altLang="en-US" sz="2800" b="1" dirty="0" err="1"/>
              <a:t>Matematika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Diskrit</a:t>
            </a:r>
            <a:endParaRPr lang="en-US" altLang="en-US" sz="2800" b="1" dirty="0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FF8DB494-AFCF-EF50-6E58-B40F34A05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953000"/>
            <a:ext cx="762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/>
              <a:t>Program Studi Teknik </a:t>
            </a:r>
            <a:r>
              <a:rPr lang="en-US" altLang="en-US" sz="2800" b="1" dirty="0" err="1"/>
              <a:t>Informatika</a:t>
            </a:r>
            <a:endParaRPr lang="en-US" altLang="en-US" sz="2800" b="1" dirty="0"/>
          </a:p>
          <a:p>
            <a:pPr algn="ctr" eaLnBrk="1" hangingPunct="1">
              <a:buFontTx/>
              <a:buNone/>
            </a:pPr>
            <a:r>
              <a:rPr lang="en-US" altLang="en-US" sz="2800" b="1" dirty="0"/>
              <a:t>STEI – ITB - 2026</a:t>
            </a:r>
          </a:p>
        </p:txBody>
      </p:sp>
      <p:sp>
        <p:nvSpPr>
          <p:cNvPr id="3078" name="TextBox 5">
            <a:extLst>
              <a:ext uri="{FF2B5EF4-FFF2-40B4-BE49-F238E27FC236}">
                <a16:creationId xmlns:a16="http://schemas.microsoft.com/office/drawing/2014/main" id="{B24443FB-A4B5-A052-82F2-072CCF012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903" y="3707110"/>
            <a:ext cx="2199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Oleh: Rinaldi 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E53AC51F-9857-0AE1-9F1F-CBDD3CB6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31" y="838200"/>
            <a:ext cx="9267986" cy="5257800"/>
          </a:xfrm>
        </p:spPr>
        <p:txBody>
          <a:bodyPr/>
          <a:lstStyle/>
          <a:p>
            <a:pPr marL="0" indent="0"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Kesimpulan</a:t>
            </a:r>
            <a:r>
              <a:rPr lang="en-US" altLang="en-US" dirty="0">
                <a:cs typeface="Times New Roman" panose="02020603050405020304" pitchFamily="18" charset="0"/>
              </a:rPr>
              <a:t>:  </a:t>
            </a:r>
            <a:r>
              <a:rPr lang="en-US" altLang="en-US" dirty="0" err="1">
                <a:cs typeface="Times New Roman" panose="02020603050405020304" pitchFamily="18" charset="0"/>
              </a:rPr>
              <a:t>Proposisi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kalimat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berita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CBBDF3DA-DBE7-83F1-74A5-3C282C64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DE1932-D892-44F4-B65C-CBB9D6ACFE1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267D-E971-DEE5-C0EB-EC8799554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Soal UTS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7763-C37D-220B-B624-D75871082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(valid):	   (</a:t>
            </a:r>
            <a:r>
              <a:rPr lang="en-US" b="1" dirty="0"/>
              <a:t>Nilai: 10)	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Jika Anda </a:t>
            </a:r>
            <a:r>
              <a:rPr lang="en-US" i="1" dirty="0" err="1"/>
              <a:t>mahasiswa</a:t>
            </a:r>
            <a:r>
              <a:rPr lang="en-US" i="1" dirty="0"/>
              <a:t> </a:t>
            </a:r>
            <a:r>
              <a:rPr lang="en-US" i="1" dirty="0" err="1"/>
              <a:t>Informatika</a:t>
            </a:r>
            <a:r>
              <a:rPr lang="en-US" i="1" dirty="0"/>
              <a:t> </a:t>
            </a:r>
            <a:r>
              <a:rPr lang="en-US" i="1" dirty="0" err="1"/>
              <a:t>maka</a:t>
            </a:r>
            <a:r>
              <a:rPr lang="en-US" i="1" dirty="0"/>
              <a:t> Anda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sulit</a:t>
            </a:r>
            <a:r>
              <a:rPr lang="en-US" i="1" dirty="0"/>
              <a:t> </a:t>
            </a:r>
            <a:r>
              <a:rPr lang="en-US" i="1" dirty="0" err="1"/>
              <a:t>belajar</a:t>
            </a:r>
            <a:r>
              <a:rPr lang="en-US" i="1" dirty="0"/>
              <a:t> </a:t>
            </a:r>
            <a:r>
              <a:rPr lang="en-US" i="1" dirty="0" err="1"/>
              <a:t>pemrograman</a:t>
            </a:r>
            <a:r>
              <a:rPr lang="en-US" i="1" dirty="0"/>
              <a:t>. </a:t>
            </a:r>
            <a:r>
              <a:rPr lang="en-US" i="1" dirty="0" err="1"/>
              <a:t>Syarat</a:t>
            </a:r>
            <a:r>
              <a:rPr lang="en-US" i="1" dirty="0"/>
              <a:t> </a:t>
            </a:r>
            <a:r>
              <a:rPr lang="en-US" i="1" dirty="0" err="1"/>
              <a:t>cukup</a:t>
            </a:r>
            <a:r>
              <a:rPr lang="en-US" i="1" dirty="0"/>
              <a:t> Anda </a:t>
            </a:r>
            <a:r>
              <a:rPr lang="en-US" i="1" dirty="0" err="1"/>
              <a:t>mahasiswa</a:t>
            </a:r>
            <a:r>
              <a:rPr lang="en-US" i="1" dirty="0"/>
              <a:t> </a:t>
            </a:r>
            <a:r>
              <a:rPr lang="en-US" i="1" dirty="0" err="1"/>
              <a:t>Informatika</a:t>
            </a:r>
            <a:r>
              <a:rPr lang="en-US" i="1" dirty="0"/>
              <a:t> </a:t>
            </a:r>
            <a:r>
              <a:rPr lang="en-US" i="1" dirty="0" err="1"/>
              <a:t>adalah</a:t>
            </a:r>
            <a:r>
              <a:rPr lang="en-US" i="1" dirty="0"/>
              <a:t> Anda </a:t>
            </a:r>
            <a:r>
              <a:rPr lang="en-US" i="1" dirty="0" err="1"/>
              <a:t>suka</a:t>
            </a:r>
            <a:r>
              <a:rPr lang="en-US" i="1" dirty="0"/>
              <a:t> </a:t>
            </a:r>
            <a:r>
              <a:rPr lang="en-US" i="1" dirty="0" err="1"/>
              <a:t>bikin</a:t>
            </a:r>
            <a:r>
              <a:rPr lang="en-US" i="1" dirty="0"/>
              <a:t> </a:t>
            </a:r>
            <a:r>
              <a:rPr lang="en-US" i="1" dirty="0" err="1"/>
              <a:t>tugas</a:t>
            </a:r>
            <a:r>
              <a:rPr lang="en-US" i="1" dirty="0"/>
              <a:t> </a:t>
            </a:r>
            <a:r>
              <a:rPr lang="en-US" i="1" dirty="0" err="1"/>
              <a:t>kuliah</a:t>
            </a:r>
            <a:r>
              <a:rPr lang="en-US" i="1" dirty="0"/>
              <a:t> </a:t>
            </a:r>
            <a:r>
              <a:rPr lang="en-US" i="1" dirty="0" err="1"/>
              <a:t>sampai</a:t>
            </a:r>
            <a:r>
              <a:rPr lang="en-US" i="1" dirty="0"/>
              <a:t> </a:t>
            </a:r>
            <a:r>
              <a:rPr lang="en-US" i="1" dirty="0" err="1"/>
              <a:t>lewat</a:t>
            </a:r>
            <a:r>
              <a:rPr lang="en-US" i="1" dirty="0"/>
              <a:t> </a:t>
            </a:r>
            <a:r>
              <a:rPr lang="en-US" i="1" dirty="0" err="1"/>
              <a:t>tengah</a:t>
            </a:r>
            <a:r>
              <a:rPr lang="en-US" i="1" dirty="0"/>
              <a:t> </a:t>
            </a:r>
            <a:r>
              <a:rPr lang="en-US" i="1" dirty="0" err="1"/>
              <a:t>malam</a:t>
            </a:r>
            <a:r>
              <a:rPr lang="en-US" i="1" dirty="0"/>
              <a:t>. </a:t>
            </a:r>
            <a:r>
              <a:rPr lang="en-US" i="1" dirty="0" err="1"/>
              <a:t>Tetapi</a:t>
            </a:r>
            <a:r>
              <a:rPr lang="en-US" i="1" dirty="0"/>
              <a:t>, </a:t>
            </a:r>
            <a:r>
              <a:rPr lang="en-US" i="1" dirty="0" err="1"/>
              <a:t>anda</a:t>
            </a:r>
            <a:r>
              <a:rPr lang="en-US" i="1" dirty="0"/>
              <a:t> </a:t>
            </a:r>
            <a:r>
              <a:rPr lang="en-US" i="1" dirty="0" err="1"/>
              <a:t>sulit</a:t>
            </a:r>
            <a:r>
              <a:rPr lang="en-US" i="1" dirty="0"/>
              <a:t> </a:t>
            </a:r>
            <a:r>
              <a:rPr lang="en-US" i="1" dirty="0" err="1"/>
              <a:t>belajar</a:t>
            </a:r>
            <a:r>
              <a:rPr lang="en-US" i="1" dirty="0"/>
              <a:t> </a:t>
            </a:r>
            <a:r>
              <a:rPr lang="en-US" i="1" dirty="0" err="1"/>
              <a:t>pemrograman</a:t>
            </a:r>
            <a:r>
              <a:rPr lang="en-US" i="1" dirty="0"/>
              <a:t> dan </a:t>
            </a:r>
            <a:r>
              <a:rPr lang="en-US" i="1" dirty="0" err="1"/>
              <a:t>anda</a:t>
            </a:r>
            <a:r>
              <a:rPr lang="en-US" i="1" dirty="0"/>
              <a:t>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suka</a:t>
            </a:r>
            <a:r>
              <a:rPr lang="en-US" i="1" dirty="0"/>
              <a:t> </a:t>
            </a:r>
            <a:r>
              <a:rPr lang="en-US" i="1" dirty="0" err="1"/>
              <a:t>bikin</a:t>
            </a:r>
            <a:r>
              <a:rPr lang="en-US" i="1" dirty="0"/>
              <a:t> </a:t>
            </a:r>
            <a:r>
              <a:rPr lang="en-US" i="1" dirty="0" err="1"/>
              <a:t>tugas</a:t>
            </a:r>
            <a:r>
              <a:rPr lang="en-US" i="1" dirty="0"/>
              <a:t> </a:t>
            </a:r>
            <a:r>
              <a:rPr lang="en-US" i="1" dirty="0" err="1"/>
              <a:t>sampai</a:t>
            </a:r>
            <a:r>
              <a:rPr lang="en-US" i="1" dirty="0"/>
              <a:t> </a:t>
            </a:r>
            <a:r>
              <a:rPr lang="en-US" i="1" dirty="0" err="1"/>
              <a:t>lewat</a:t>
            </a:r>
            <a:r>
              <a:rPr lang="en-US" i="1" dirty="0"/>
              <a:t> </a:t>
            </a:r>
            <a:r>
              <a:rPr lang="en-US" i="1" dirty="0" err="1"/>
              <a:t>tengah</a:t>
            </a:r>
            <a:r>
              <a:rPr lang="en-US" i="1" dirty="0"/>
              <a:t> </a:t>
            </a:r>
            <a:r>
              <a:rPr lang="en-US" i="1" dirty="0" err="1"/>
              <a:t>malam</a:t>
            </a:r>
            <a:r>
              <a:rPr lang="en-US" i="1" dirty="0"/>
              <a:t>. Jadi, Anda </a:t>
            </a:r>
            <a:r>
              <a:rPr lang="en-US" i="1" dirty="0" err="1"/>
              <a:t>bukan</a:t>
            </a:r>
            <a:r>
              <a:rPr lang="en-US" i="1" dirty="0"/>
              <a:t> </a:t>
            </a:r>
            <a:r>
              <a:rPr lang="en-US" i="1" dirty="0" err="1"/>
              <a:t>mahasiswa</a:t>
            </a:r>
            <a:r>
              <a:rPr lang="en-US" i="1" dirty="0"/>
              <a:t> </a:t>
            </a:r>
            <a:r>
              <a:rPr lang="en-US" i="1" dirty="0" err="1"/>
              <a:t>Informatika</a:t>
            </a:r>
            <a:r>
              <a:rPr lang="en-US" i="1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8902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82FD1-9625-0122-3515-647DF428C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70" y="1971917"/>
            <a:ext cx="9829887" cy="47697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FED2AC-350B-366A-E198-E35A4F9D1DB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97150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Soal </a:t>
            </a:r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(</a:t>
            </a:r>
            <a:r>
              <a:rPr lang="en-US" dirty="0" err="1"/>
              <a:t>dari</a:t>
            </a:r>
            <a:r>
              <a:rPr lang="en-US" dirty="0"/>
              <a:t> Tim </a:t>
            </a:r>
            <a:r>
              <a:rPr lang="en-US" dirty="0" err="1"/>
              <a:t>Asisten</a:t>
            </a:r>
            <a:r>
              <a:rPr lang="en-US" dirty="0"/>
              <a:t> Lab IRK)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F4AD7-8263-DBA6-5AF2-D54CB5CC1963}"/>
              </a:ext>
            </a:extLst>
          </p:cNvPr>
          <p:cNvSpPr txBox="1"/>
          <p:nvPr/>
        </p:nvSpPr>
        <p:spPr>
          <a:xfrm>
            <a:off x="838200" y="1217595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Soal 1:</a:t>
            </a:r>
          </a:p>
        </p:txBody>
      </p:sp>
    </p:spTree>
    <p:extLst>
      <p:ext uri="{BB962C8B-B14F-4D97-AF65-F5344CB8AC3E}">
        <p14:creationId xmlns:p14="http://schemas.microsoft.com/office/powerpoint/2010/main" val="61530445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EEB461-5AC4-529B-468E-B695495CD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3374"/>
            <a:ext cx="10878665" cy="29342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713741-8089-9E80-E3F5-736CA14CC3FD}"/>
              </a:ext>
            </a:extLst>
          </p:cNvPr>
          <p:cNvSpPr txBox="1"/>
          <p:nvPr/>
        </p:nvSpPr>
        <p:spPr>
          <a:xfrm>
            <a:off x="838200" y="1017000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Soal 2:</a:t>
            </a:r>
          </a:p>
        </p:txBody>
      </p:sp>
    </p:spTree>
    <p:extLst>
      <p:ext uri="{BB962C8B-B14F-4D97-AF65-F5344CB8AC3E}">
        <p14:creationId xmlns:p14="http://schemas.microsoft.com/office/powerpoint/2010/main" val="20374128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424DB9-F935-EE8D-C223-23967770A234}"/>
              </a:ext>
            </a:extLst>
          </p:cNvPr>
          <p:cNvSpPr txBox="1"/>
          <p:nvPr/>
        </p:nvSpPr>
        <p:spPr>
          <a:xfrm>
            <a:off x="698715" y="790414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Soal 3: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51532-8AF0-CD8D-B27C-CD9C22D7B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29" y="1530457"/>
            <a:ext cx="10301341" cy="42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17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A7964-5348-B8D4-27C4-5F19593D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82" y="294468"/>
            <a:ext cx="11424836" cy="55570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Soal 4: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6E58A-5799-AD89-CDAE-BD758926095B}"/>
              </a:ext>
            </a:extLst>
          </p:cNvPr>
          <p:cNvSpPr txBox="1"/>
          <p:nvPr/>
        </p:nvSpPr>
        <p:spPr>
          <a:xfrm>
            <a:off x="383582" y="819359"/>
            <a:ext cx="11286641" cy="6038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suatu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malam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Sera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begadang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menonton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anime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terlalu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sehingga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tiba-tiba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terjebak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isekai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Dalam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isekai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kemungkinan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realita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Orang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berbaju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biru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selalu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berkata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bohong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orang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berbaju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merah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selalu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berkata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jujur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Orang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berbaju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biru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selalu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berkata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jujur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orang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berbaju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merah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selalu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berkata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bohong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menjelajahi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isekai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hingga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akhirnya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tiba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hadapan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pintu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dijaga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dua orang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penjaga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mengenakan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baju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merah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lagi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berbaju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i-FI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Salah satu dari kedua pintu tersebut mengarah ke bahaya, sementara pintu lainnya mengarah ke keselamatan. Namun, masalahnya adalah Sera tidak tahu </a:t>
            </a:r>
            <a:r>
              <a:rPr lang="fi-FI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isekai</a:t>
            </a:r>
            <a:r>
              <a:rPr lang="fi-FI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tersebut masuk ke realita pertama atau realita kedua.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Pertanyaan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fi-FI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Sera hanya bisa menanyakan satu pertanyaan ke salah satu penjaga pintu. Pertanyaan apa yang harus ditanyakan oleh Sera untuk menemukan pintu yang mengarah ke keselamatan? 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Jawab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kalimat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pertanyaan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saja</a:t>
            </a:r>
            <a:r>
              <a:rPr lang="en-US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fi-FI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Buktikan secara logika mengapa pertanyaan ini bekerja untuk kedua kemungkinan realitas.</a:t>
            </a:r>
            <a:endParaRPr lang="en-US" sz="20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741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52440-C90F-FD62-49DE-2ED3C09BB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75" y="665983"/>
            <a:ext cx="10892725" cy="55260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Soal 5: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9A984-3ED3-CA15-61F5-490330BD5381}"/>
              </a:ext>
            </a:extLst>
          </p:cNvPr>
          <p:cNvSpPr txBox="1"/>
          <p:nvPr/>
        </p:nvSpPr>
        <p:spPr>
          <a:xfrm>
            <a:off x="461075" y="1244348"/>
            <a:ext cx="11085162" cy="465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Diberikan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suatu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kalimat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457200" algn="just">
              <a:lnSpc>
                <a:spcPct val="150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Dupri dan Daniel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mengeksekusi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rencana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jika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hanya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jika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Ikhwan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membeli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 jammer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Dora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sudah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melakukan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survei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lokasi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dan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mengeksekusi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pra-rencana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sudah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dirumuskan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Drago.</a:t>
            </a:r>
          </a:p>
          <a:p>
            <a:pPr marL="457200" indent="-457200" algn="just">
              <a:lnSpc>
                <a:spcPct val="150000"/>
              </a:lnSpc>
              <a:buNone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Pertanyaan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fi-FI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Buatlah kalimat proposisi dari kalimat diatas</a:t>
            </a:r>
            <a:endParaRPr lang="en-US" sz="20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fi-FI" sz="2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Jika diketahui Dupri dan Daniel akan mengeksekusi rencana A dan Dio mengeksekusi pra-rencana dari Drago, buatlah tabel kebenaran dari kalimat tersebut dan cari perbandingan F dengan T dari anak kalimat pada tabel kebenaran tersebut.</a:t>
            </a:r>
            <a:endParaRPr lang="en-US" sz="20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9400" indent="61913" algn="just">
              <a:lnSpc>
                <a:spcPct val="150000"/>
              </a:lnSpc>
              <a:buNone/>
            </a:pPr>
            <a:r>
              <a:rPr lang="fi-FI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fi-FI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Hint</a:t>
            </a:r>
            <a:r>
              <a:rPr lang="fi-FI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Jika anda yakin suatu kata proposisi sudah benar, tidak perlu ditulis lagi)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6700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08E88-07BE-9772-249D-EB394F61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Selamat </a:t>
            </a:r>
            <a:r>
              <a:rPr lang="en-US" dirty="0" err="1"/>
              <a:t>Belajar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C76A6-70AC-682B-FF9C-5B0E9E9C1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9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84D58C10-5FD5-E186-38A4-CBA1B364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649D2F-553C-4C70-9957-9E121893E15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14957CD-34B8-660C-441D-6AC1F1004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1892" y="762000"/>
            <a:ext cx="9965410" cy="5334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Contoh-contoh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proposisi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(a)  13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ganjil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(b)  Soekarno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alumnus UI.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(c)  1 + 1 = 2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(d)  8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 (</a:t>
            </a:r>
            <a:r>
              <a:rPr lang="en-US" altLang="en-US" sz="2400" dirty="0">
                <a:cs typeface="Times New Roman" panose="02020603050405020304" pitchFamily="18" charset="0"/>
              </a:rPr>
              <a:t>8 + 8)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(e)  Ada </a:t>
            </a:r>
            <a:r>
              <a:rPr lang="en-US" altLang="en-US" sz="2400" dirty="0" err="1">
                <a:cs typeface="Times New Roman" panose="02020603050405020304" pitchFamily="18" charset="0"/>
              </a:rPr>
              <a:t>monyet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bulan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(f)  Hari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hari</a:t>
            </a:r>
            <a:r>
              <a:rPr lang="en-US" altLang="en-US" sz="2400" dirty="0">
                <a:cs typeface="Times New Roman" panose="02020603050405020304" pitchFamily="18" charset="0"/>
              </a:rPr>
              <a:t> Rabu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(g)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sembarang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sz="2400" dirty="0">
                <a:cs typeface="Times New Roman" panose="02020603050405020304" pitchFamily="18" charset="0"/>
              </a:rPr>
              <a:t> 0,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2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genap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(h) 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Jika x &lt; y dan y &lt; z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x &lt; z   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cs typeface="Times New Roman" panose="02020603050405020304" pitchFamily="18" charset="0"/>
              </a:rPr>
              <a:t>riil</a:t>
            </a:r>
            <a:r>
              <a:rPr lang="en-US" altLang="en-US" sz="2400" dirty="0">
                <a:cs typeface="Times New Roman" panose="02020603050405020304" pitchFamily="18" charset="0"/>
              </a:rPr>
              <a:t>			 			      </a:t>
            </a:r>
            <a:endParaRPr lang="en-US" altLang="en-US" sz="2400" dirty="0"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FA94A5AA-7A3B-4E39-E6B4-A165F8F2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1EFD0B-2711-4BE9-AE88-97E10AE6133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F055B3A-D8F0-414D-98C4-D35421A9B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895" y="762000"/>
            <a:ext cx="11231105" cy="5334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Contoh-contoh</a:t>
            </a:r>
            <a:r>
              <a:rPr lang="en-US" altLang="en-US" b="1" dirty="0">
                <a:cs typeface="Times New Roman" panose="02020603050405020304" pitchFamily="18" charset="0"/>
              </a:rPr>
              <a:t> di </a:t>
            </a:r>
            <a:r>
              <a:rPr lang="en-US" altLang="en-US" b="1" dirty="0" err="1">
                <a:cs typeface="Times New Roman" panose="02020603050405020304" pitchFamily="18" charset="0"/>
              </a:rPr>
              <a:t>bawah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ini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cs typeface="Times New Roman" panose="02020603050405020304" pitchFamily="18" charset="0"/>
              </a:rPr>
              <a:t>bukan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proposisi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(a) Jam </a:t>
            </a:r>
            <a:r>
              <a:rPr lang="en-US" altLang="en-US" dirty="0" err="1">
                <a:cs typeface="Times New Roman" panose="02020603050405020304" pitchFamily="18" charset="0"/>
              </a:rPr>
              <a:t>berapa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kereta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api</a:t>
            </a:r>
            <a:r>
              <a:rPr lang="en-US" altLang="en-US" dirty="0">
                <a:cs typeface="Times New Roman" panose="02020603050405020304" pitchFamily="18" charset="0"/>
              </a:rPr>
              <a:t> Argo Bromo </a:t>
            </a:r>
            <a:r>
              <a:rPr lang="en-US" altLang="en-US" dirty="0" err="1">
                <a:cs typeface="Times New Roman" panose="02020603050405020304" pitchFamily="18" charset="0"/>
              </a:rPr>
              <a:t>tiba</a:t>
            </a:r>
            <a:r>
              <a:rPr lang="en-US" altLang="en-US" dirty="0">
                <a:cs typeface="Times New Roman" panose="02020603050405020304" pitchFamily="18" charset="0"/>
              </a:rPr>
              <a:t>  di Gambir?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(b) </a:t>
            </a:r>
            <a:r>
              <a:rPr lang="en-US" altLang="en-US" dirty="0" err="1">
                <a:cs typeface="Times New Roman" panose="02020603050405020304" pitchFamily="18" charset="0"/>
              </a:rPr>
              <a:t>Isilah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gelas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air!	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(c)  </a:t>
            </a:r>
            <a:r>
              <a:rPr lang="en-US" altLang="en-US" i="1" dirty="0">
                <a:cs typeface="Times New Roman" panose="02020603050405020304" pitchFamily="18" charset="0"/>
              </a:rPr>
              <a:t>x</a:t>
            </a:r>
            <a:r>
              <a:rPr lang="en-US" altLang="en-US" dirty="0">
                <a:cs typeface="Times New Roman" panose="02020603050405020304" pitchFamily="18" charset="0"/>
              </a:rPr>
              <a:t> + 3 = 8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(d)  </a:t>
            </a:r>
            <a:r>
              <a:rPr lang="en-US" altLang="en-US" i="1" dirty="0">
                <a:cs typeface="Times New Roman" panose="02020603050405020304" pitchFamily="18" charset="0"/>
              </a:rPr>
              <a:t>x</a:t>
            </a:r>
            <a:r>
              <a:rPr lang="en-US" altLang="en-US" dirty="0">
                <a:cs typeface="Times New Roman" panose="02020603050405020304" pitchFamily="18" charset="0"/>
              </a:rPr>
              <a:t> &gt; 3	 					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687DDF31-8B66-F4E4-685C-EE21A35EC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14" y="685800"/>
            <a:ext cx="10563386" cy="5410200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Pernyataan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melibatkan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peubah</a:t>
            </a:r>
            <a:r>
              <a:rPr lang="en-US" altLang="en-US" sz="2400" dirty="0"/>
              <a:t> (</a:t>
            </a:r>
            <a:r>
              <a:rPr lang="en-US" altLang="en-US" sz="2400" i="1" dirty="0"/>
              <a:t>variable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disebut</a:t>
            </a:r>
            <a:r>
              <a:rPr lang="en-US" altLang="en-US" sz="2400" dirty="0"/>
              <a:t> </a:t>
            </a:r>
            <a:r>
              <a:rPr lang="en-US" altLang="en-US" sz="2400" b="1" dirty="0" err="1"/>
              <a:t>predikat</a:t>
            </a:r>
            <a:r>
              <a:rPr lang="en-US" altLang="en-US" sz="2400" dirty="0"/>
              <a:t>, </a:t>
            </a:r>
            <a:r>
              <a:rPr lang="en-US" altLang="en-US" sz="2400" b="1" dirty="0" err="1"/>
              <a:t>kalimat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terbuka</a:t>
            </a:r>
            <a:endParaRPr lang="en-US" altLang="en-US" sz="2400" b="1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: “ </a:t>
            </a:r>
            <a:r>
              <a:rPr lang="en-US" altLang="en-US" sz="2400" i="1" dirty="0"/>
              <a:t>x</a:t>
            </a:r>
            <a:r>
              <a:rPr lang="en-US" altLang="en-US" sz="2400" dirty="0"/>
              <a:t> &gt; 3”, “</a:t>
            </a:r>
            <a:r>
              <a:rPr lang="en-US" altLang="en-US" sz="2400" i="1" dirty="0"/>
              <a:t>y</a:t>
            </a:r>
            <a:r>
              <a:rPr lang="en-US" altLang="en-US" sz="2400" dirty="0"/>
              <a:t> = </a:t>
            </a:r>
            <a:r>
              <a:rPr lang="en-US" altLang="en-US" sz="2400" i="1" dirty="0"/>
              <a:t>x</a:t>
            </a:r>
            <a:r>
              <a:rPr lang="en-US" altLang="en-US" sz="2400" dirty="0"/>
              <a:t> + 10”</a:t>
            </a:r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Notasi</a:t>
            </a:r>
            <a:r>
              <a:rPr lang="en-US" altLang="en-US" sz="2400" dirty="0"/>
              <a:t>: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), </a:t>
            </a:r>
            <a:r>
              <a:rPr lang="en-US" altLang="en-US" sz="2400" dirty="0" err="1"/>
              <a:t>misalnya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): </a:t>
            </a:r>
            <a:r>
              <a:rPr lang="en-US" altLang="en-US" sz="2400" i="1" dirty="0"/>
              <a:t>x</a:t>
            </a:r>
            <a:r>
              <a:rPr lang="en-US" altLang="en-US" sz="2400" dirty="0"/>
              <a:t> &gt; 3</a:t>
            </a:r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 err="1"/>
              <a:t>Predikat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i="1" dirty="0"/>
              <a:t>quantifier</a:t>
            </a:r>
            <a:r>
              <a:rPr lang="en-US" altLang="en-US" sz="2400" dirty="0"/>
              <a:t>: </a:t>
            </a:r>
            <a:r>
              <a:rPr lang="en-US" altLang="en-US" sz="2400" dirty="0">
                <a:sym typeface="Symbol" panose="05050102010706020507" pitchFamily="18" charset="2"/>
              </a:rPr>
              <a:t></a:t>
            </a:r>
            <a:r>
              <a:rPr lang="en-US" altLang="en-US" sz="2400" i="1" dirty="0"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P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ym typeface="Symbol" panose="05050102010706020507" pitchFamily="18" charset="2"/>
              </a:rPr>
              <a:t>)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Materi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logika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Matematika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Diskrit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khusus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membahas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logika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proposisi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saja</a:t>
            </a:r>
            <a:r>
              <a:rPr lang="en-US" altLang="en-US" sz="2400" dirty="0"/>
              <a:t>. </a:t>
            </a:r>
          </a:p>
          <a:p>
            <a:endParaRPr lang="en-US" altLang="en-US" sz="2400" b="1" dirty="0"/>
          </a:p>
          <a:p>
            <a:r>
              <a:rPr lang="en-US" altLang="en-US" sz="2400" dirty="0" err="1">
                <a:sym typeface="Wingdings" panose="05000000000000000000" pitchFamily="2" charset="2"/>
              </a:rPr>
              <a:t>Materi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logika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secara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lebih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lengkap</a:t>
            </a:r>
            <a:r>
              <a:rPr lang="en-US" altLang="en-US" sz="2400" dirty="0">
                <a:sym typeface="Wingdings" panose="05000000000000000000" pitchFamily="2" charset="2"/>
              </a:rPr>
              <a:t> di Teknik </a:t>
            </a:r>
            <a:r>
              <a:rPr lang="en-US" altLang="en-US" sz="2400" dirty="0" err="1">
                <a:sym typeface="Wingdings" panose="05000000000000000000" pitchFamily="2" charset="2"/>
              </a:rPr>
              <a:t>Informatika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dibahas</a:t>
            </a:r>
            <a:r>
              <a:rPr lang="en-US" altLang="en-US" sz="2400" dirty="0">
                <a:sym typeface="Wingdings" panose="05000000000000000000" pitchFamily="2" charset="2"/>
              </a:rPr>
              <a:t> di </a:t>
            </a:r>
            <a:r>
              <a:rPr lang="en-US" altLang="en-US" sz="2400" dirty="0" err="1">
                <a:sym typeface="Wingdings" panose="05000000000000000000" pitchFamily="2" charset="2"/>
              </a:rPr>
              <a:t>dalam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kuliah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tersendiri</a:t>
            </a:r>
            <a:r>
              <a:rPr lang="en-US" altLang="en-US" sz="2400" dirty="0">
                <a:sym typeface="Wingdings" panose="05000000000000000000" pitchFamily="2" charset="2"/>
              </a:rPr>
              <a:t>, </a:t>
            </a:r>
            <a:r>
              <a:rPr lang="en-US" altLang="en-US" sz="2400" dirty="0" err="1">
                <a:sym typeface="Wingdings" panose="05000000000000000000" pitchFamily="2" charset="2"/>
              </a:rPr>
              <a:t>yaitu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kuliah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ym typeface="Wingdings" panose="05000000000000000000" pitchFamily="2" charset="2"/>
              </a:rPr>
              <a:t>Logika</a:t>
            </a:r>
            <a:r>
              <a:rPr lang="en-US" altLang="en-US" sz="2400" b="1" dirty="0"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ym typeface="Wingdings" panose="05000000000000000000" pitchFamily="2" charset="2"/>
              </a:rPr>
              <a:t>Komputasional</a:t>
            </a:r>
            <a:r>
              <a:rPr lang="en-US" altLang="en-US" sz="2400" dirty="0">
                <a:sym typeface="Wingdings" panose="05000000000000000000" pitchFamily="2" charset="2"/>
              </a:rPr>
              <a:t> (</a:t>
            </a:r>
            <a:r>
              <a:rPr lang="en-US" altLang="en-US" sz="2400" dirty="0" err="1">
                <a:sym typeface="Wingdings" panose="05000000000000000000" pitchFamily="2" charset="2"/>
              </a:rPr>
              <a:t>mencakup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proposisi</a:t>
            </a:r>
            <a:r>
              <a:rPr lang="en-US" altLang="en-US" sz="2400" dirty="0">
                <a:sym typeface="Wingdings" panose="05000000000000000000" pitchFamily="2" charset="2"/>
              </a:rPr>
              <a:t>, </a:t>
            </a:r>
            <a:r>
              <a:rPr lang="en-US" altLang="en-US" sz="2400" dirty="0" err="1">
                <a:sym typeface="Wingdings" panose="05000000000000000000" pitchFamily="2" charset="2"/>
              </a:rPr>
              <a:t>predikat</a:t>
            </a:r>
            <a:r>
              <a:rPr lang="en-US" altLang="en-US" sz="2400" dirty="0">
                <a:sym typeface="Wingdings" panose="05000000000000000000" pitchFamily="2" charset="2"/>
              </a:rPr>
              <a:t>, </a:t>
            </a:r>
            <a:r>
              <a:rPr lang="en-US" altLang="en-US" sz="2400" dirty="0" err="1">
                <a:sym typeface="Wingdings" panose="05000000000000000000" pitchFamily="2" charset="2"/>
              </a:rPr>
              <a:t>inferensi</a:t>
            </a:r>
            <a:r>
              <a:rPr lang="en-US" altLang="en-US" sz="2400" dirty="0">
                <a:sym typeface="Wingdings" panose="05000000000000000000" pitchFamily="2" charset="2"/>
              </a:rPr>
              <a:t>, </a:t>
            </a:r>
            <a:r>
              <a:rPr lang="en-US" altLang="en-US" sz="2400" dirty="0" err="1">
                <a:sym typeface="Wingdings" panose="05000000000000000000" pitchFamily="2" charset="2"/>
              </a:rPr>
              <a:t>dll</a:t>
            </a:r>
            <a:r>
              <a:rPr lang="en-US" altLang="en-US" sz="2400" dirty="0">
                <a:sym typeface="Wingdings" panose="05000000000000000000" pitchFamily="2" charset="2"/>
              </a:rPr>
              <a:t>)</a:t>
            </a:r>
            <a:endParaRPr lang="en-US" altLang="en-US" sz="2400" dirty="0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9E41115A-70B4-9123-0157-F632F1BE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D3D8C1-A4D3-4E7B-A8AF-1DA70AFB0DE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06E84B6C-1EA9-6D9A-D7DD-84AF4AE2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0B3E4-F1B3-49BE-8947-38EF6773C22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DBA3E6B-A7B6-E8E6-EC6D-178EFD57E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5397" y="762000"/>
            <a:ext cx="11065789" cy="5334000"/>
          </a:xfrm>
        </p:spPr>
        <p:txBody>
          <a:bodyPr/>
          <a:lstStyle/>
          <a:p>
            <a:pPr algn="just" eaLnBrk="1" hangingPunct="1"/>
            <a:r>
              <a:rPr lang="en-US" altLang="en-US" dirty="0">
                <a:cs typeface="Times New Roman" panose="02020603050405020304" pitchFamily="18" charset="0"/>
              </a:rPr>
              <a:t>Kembali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proposisi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Proposisi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dilambangkan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kecil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, …. 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p </a:t>
            </a:r>
            <a:r>
              <a:rPr lang="en-US" altLang="en-US" dirty="0">
                <a:cs typeface="Times New Roman" panose="02020603050405020304" pitchFamily="18" charset="0"/>
              </a:rPr>
              <a:t>:  13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ganjil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q </a:t>
            </a:r>
            <a:r>
              <a:rPr lang="en-US" altLang="en-US" dirty="0">
                <a:cs typeface="Times New Roman" panose="02020603050405020304" pitchFamily="18" charset="0"/>
              </a:rPr>
              <a:t>:  Soekarno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alumnus UGM.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r </a:t>
            </a:r>
            <a:r>
              <a:rPr lang="en-US" altLang="en-US" dirty="0">
                <a:cs typeface="Times New Roman" panose="02020603050405020304" pitchFamily="18" charset="0"/>
              </a:rPr>
              <a:t>:  2 + 2 = 4</a:t>
            </a: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2DD2BA4-AD56-34BC-5DCA-89F6A5744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Bentuk-bentuk Proposisi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BCC4-B88E-418E-7504-53C375AC5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Proposisi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:</a:t>
            </a:r>
          </a:p>
          <a:p>
            <a:pPr marL="0" indent="0">
              <a:buNone/>
              <a:defRPr/>
            </a:pPr>
            <a:r>
              <a:rPr lang="en-US" dirty="0"/>
              <a:t>	1.  </a:t>
            </a:r>
            <a:r>
              <a:rPr lang="en-US" dirty="0" err="1"/>
              <a:t>Proposisi</a:t>
            </a:r>
            <a:r>
              <a:rPr lang="en-US" dirty="0"/>
              <a:t> </a:t>
            </a:r>
            <a:r>
              <a:rPr lang="en-US" dirty="0" err="1"/>
              <a:t>atomik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2.  </a:t>
            </a:r>
            <a:r>
              <a:rPr lang="en-US" dirty="0" err="1"/>
              <a:t>Proposisi</a:t>
            </a:r>
            <a:r>
              <a:rPr lang="en-US" dirty="0"/>
              <a:t> </a:t>
            </a:r>
            <a:r>
              <a:rPr lang="en-US" dirty="0" err="1"/>
              <a:t>majemuk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3.  </a:t>
            </a:r>
            <a:r>
              <a:rPr lang="en-US" dirty="0" err="1"/>
              <a:t>Implikasi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4.  Bi-</a:t>
            </a:r>
            <a:r>
              <a:rPr lang="en-US" dirty="0" err="1"/>
              <a:t>implikasi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D9DA35CD-E556-97C8-B1A8-F7F1FC1D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2717C3-C421-4D18-9C36-7930C9BE6CA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0883C4A-8A2F-72BF-CA21-C2F3BB53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Proposisi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Atomik</a:t>
            </a:r>
            <a:endParaRPr lang="en-US" alt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2B9E8-ED17-5156-D1FB-396C6BA92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err="1"/>
              <a:t>Proposisi</a:t>
            </a:r>
            <a:r>
              <a:rPr lang="en-US" dirty="0"/>
              <a:t> </a:t>
            </a:r>
            <a:r>
              <a:rPr lang="en-US" dirty="0" err="1"/>
              <a:t>tunggal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Contoh</a:t>
            </a:r>
            <a:r>
              <a:rPr lang="en-US" dirty="0"/>
              <a:t>: </a:t>
            </a:r>
          </a:p>
          <a:p>
            <a:pPr marL="0" indent="0">
              <a:buNone/>
              <a:defRPr/>
            </a:pPr>
            <a:r>
              <a:rPr lang="en-US" dirty="0"/>
              <a:t>	(a) Teknik </a:t>
            </a:r>
            <a:r>
              <a:rPr lang="en-US" dirty="0" err="1"/>
              <a:t>Informatika</a:t>
            </a:r>
            <a:r>
              <a:rPr lang="en-US" dirty="0"/>
              <a:t> ITB </a:t>
            </a:r>
            <a:r>
              <a:rPr lang="en-US" dirty="0" err="1"/>
              <a:t>didirikan</a:t>
            </a:r>
            <a:r>
              <a:rPr lang="en-US" dirty="0"/>
              <a:t> pada </a:t>
            </a:r>
            <a:r>
              <a:rPr lang="en-US" dirty="0" err="1"/>
              <a:t>tahun</a:t>
            </a:r>
            <a:r>
              <a:rPr lang="en-US" dirty="0"/>
              <a:t> 1982</a:t>
            </a:r>
          </a:p>
          <a:p>
            <a:pPr marL="0" indent="0">
              <a:buNone/>
              <a:defRPr/>
            </a:pPr>
            <a:r>
              <a:rPr lang="en-US" dirty="0"/>
              <a:t>              (b)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</a:t>
            </a:r>
            <a:r>
              <a:rPr lang="en-US" dirty="0" err="1"/>
              <a:t>bandang</a:t>
            </a:r>
            <a:r>
              <a:rPr lang="en-US" dirty="0"/>
              <a:t> di Pulau Sumatera</a:t>
            </a:r>
          </a:p>
          <a:p>
            <a:pPr marL="0" indent="0">
              <a:buNone/>
              <a:defRPr/>
            </a:pPr>
            <a:r>
              <a:rPr lang="en-US" dirty="0"/>
              <a:t>              (c)  8 + 9 &gt; 20</a:t>
            </a:r>
          </a:p>
          <a:p>
            <a:pPr marL="0" indent="0">
              <a:buNone/>
              <a:defRPr/>
            </a:pPr>
            <a:r>
              <a:rPr lang="en-US" dirty="0"/>
              <a:t>	(d)  2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genap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=0, 1, 2, …</a:t>
            </a:r>
          </a:p>
          <a:p>
            <a:pPr marL="0" indent="0">
              <a:buNone/>
              <a:defRPr/>
            </a:pPr>
            <a:r>
              <a:rPr lang="en-US" dirty="0"/>
              <a:t>              (e)  5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genap</a:t>
            </a:r>
            <a:r>
              <a:rPr lang="en-US" dirty="0"/>
              <a:t>  </a:t>
            </a:r>
          </a:p>
          <a:p>
            <a:pPr marL="0" indent="0">
              <a:buNone/>
              <a:defRPr/>
            </a:pPr>
            <a:r>
              <a:rPr lang="en-US" dirty="0"/>
              <a:t>	 (f)  I can’t program using Java language</a:t>
            </a:r>
          </a:p>
          <a:p>
            <a:pPr marL="0" indent="0">
              <a:buNone/>
              <a:defRPr/>
            </a:pPr>
            <a:r>
              <a:rPr lang="en-US" dirty="0"/>
              <a:t>	 (g) </a:t>
            </a:r>
            <a:r>
              <a:rPr lang="en-US" dirty="0" err="1"/>
              <a:t>Ibukota</a:t>
            </a:r>
            <a:r>
              <a:rPr lang="en-US" dirty="0"/>
              <a:t> Maluku Utara </a:t>
            </a:r>
            <a:r>
              <a:rPr lang="en-US" dirty="0" err="1"/>
              <a:t>adalah</a:t>
            </a:r>
            <a:r>
              <a:rPr lang="en-US" dirty="0"/>
              <a:t> Ternate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89C3D13-6B40-B1D8-1945-397DF381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F5F1A8-A9C8-455D-A58A-1E6CEDC762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8E68E95F-2E10-40D0-5114-F84D3691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09E0B1-5DF7-4FF4-A95F-A1F5A2577FB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95CF2DE-DDB3-B2B7-77C5-4625F8040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60525"/>
            <a:ext cx="9144000" cy="46482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proposisi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atomik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Ada </a:t>
            </a:r>
            <a:r>
              <a:rPr lang="en-US" altLang="en-US" sz="2400" dirty="0" err="1">
                <a:cs typeface="Times New Roman" panose="02020603050405020304" pitchFamily="18" charset="0"/>
              </a:rPr>
              <a:t>empat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macam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proposisi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majemuk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1. 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Konjungsi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conjunction</a:t>
            </a:r>
            <a:r>
              <a:rPr lang="en-US" altLang="en-US" sz="2400" dirty="0">
                <a:cs typeface="Times New Roman" panose="02020603050405020304" pitchFamily="18" charset="0"/>
              </a:rPr>
              <a:t>):</a:t>
            </a:r>
            <a:r>
              <a:rPr lang="en-US" altLang="en-US" sz="2400" i="1" dirty="0">
                <a:cs typeface="Times New Roman" panose="02020603050405020304" pitchFamily="18" charset="0"/>
              </a:rPr>
              <a:t>  p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        </a:t>
            </a:r>
            <a:r>
              <a:rPr lang="en-US" altLang="en-US" sz="2400" dirty="0" err="1">
                <a:cs typeface="Times New Roman" panose="02020603050405020304" pitchFamily="18" charset="0"/>
              </a:rPr>
              <a:t>Notasi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,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2.</a:t>
            </a:r>
            <a:r>
              <a:rPr lang="en-US" altLang="en-US" sz="2400" b="1" dirty="0"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Disjungsi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disjunction</a:t>
            </a:r>
            <a:r>
              <a:rPr lang="en-US" altLang="en-US" sz="2400" dirty="0">
                <a:cs typeface="Times New Roman" panose="02020603050405020304" pitchFamily="18" charset="0"/>
              </a:rPr>
              <a:t>):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	</a:t>
            </a:r>
            <a:r>
              <a:rPr lang="en-US" altLang="en-US" sz="2400" dirty="0" err="1">
                <a:cs typeface="Times New Roman" panose="02020603050405020304" pitchFamily="18" charset="0"/>
              </a:rPr>
              <a:t>Notasi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3. 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Ingkaran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negation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: 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         </a:t>
            </a:r>
            <a:r>
              <a:rPr lang="en-US" altLang="en-US" sz="2400" dirty="0" err="1">
                <a:cs typeface="Times New Roman" panose="02020603050405020304" pitchFamily="18" charset="0"/>
              </a:rPr>
              <a:t>Notasi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4. 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Disjungsi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eksklusif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tapi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keduanya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		</a:t>
            </a:r>
            <a:r>
              <a:rPr lang="en-US" altLang="en-US" sz="2400" dirty="0" err="1">
                <a:cs typeface="Times New Roman" panose="02020603050405020304" pitchFamily="18" charset="0"/>
              </a:rPr>
              <a:t>Notasi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A8A55192-6BE6-E7B7-DCBA-A2DA6C70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109"/>
            <a:ext cx="7772400" cy="1143000"/>
          </a:xfrm>
        </p:spPr>
        <p:txBody>
          <a:bodyPr/>
          <a:lstStyle/>
          <a:p>
            <a:r>
              <a:rPr lang="en-US" altLang="en-US" b="1" dirty="0" err="1">
                <a:latin typeface="+mn-lt"/>
              </a:rPr>
              <a:t>Proposisi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Majemuk</a:t>
            </a:r>
            <a:endParaRPr lang="en-US" altLang="en-US" b="1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165F30EF-5647-7646-26C9-2BC9BDBC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B4B1DC-7E7B-4D96-B3A5-A4199FAD9EA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C0B4F4F-8E76-F8D0-5D24-EEACD30B9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9417" y="761999"/>
            <a:ext cx="10383864" cy="595947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Contoh-contoh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proposisi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majemuk</a:t>
            </a:r>
            <a:r>
              <a:rPr lang="en-US" altLang="en-US" b="1" dirty="0">
                <a:cs typeface="Times New Roman" panose="02020603050405020304" pitchFamily="18" charset="0"/>
              </a:rPr>
              <a:t>:</a:t>
            </a: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: Hari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hujan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: </a:t>
            </a:r>
            <a:r>
              <a:rPr lang="en-US" altLang="en-US" sz="2400" dirty="0" err="1">
                <a:cs typeface="Times New Roman" panose="02020603050405020304" pitchFamily="18" charset="0"/>
              </a:rPr>
              <a:t>Siswa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masuk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sekolah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: Hari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hujan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siswa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tetap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masuk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sekolah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	 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semakna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endParaRPr lang="en-US" alt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(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) Hari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ini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hujan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namun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siswa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masuk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sekolah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fi-FI" sz="2400" b="0" i="0" u="none" strike="noStrike" baseline="0" dirty="0">
                <a:solidFill>
                  <a:srgbClr val="000000"/>
                </a:solidFill>
              </a:rPr>
              <a:t>	(ii) Hari ini hujan tetapi siswa masuk sekolah </a:t>
            </a:r>
          </a:p>
          <a:p>
            <a:pPr marL="0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   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	   :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hujan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	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semakna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	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		      </a:t>
            </a:r>
            <a:r>
              <a:rPr lang="en-US" altLang="en-US" sz="2400" dirty="0">
                <a:cs typeface="Times New Roman" panose="02020603050405020304" pitchFamily="18" charset="0"/>
              </a:rPr>
              <a:t>Hari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hujan</a:t>
            </a:r>
            <a:r>
              <a:rPr lang="en-US" altLang="en-US" sz="2400" dirty="0">
                <a:cs typeface="Times New Roman" panose="02020603050405020304" pitchFamily="18" charset="0"/>
              </a:rPr>
              <a:t>		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 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52650-2ABE-EBED-F20E-A160BB2D3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09" y="1143000"/>
            <a:ext cx="10321871" cy="495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: </a:t>
            </a:r>
            <a:r>
              <a:rPr lang="en-US" altLang="en-US" dirty="0" err="1">
                <a:cs typeface="Times New Roman" panose="02020603050405020304" pitchFamily="18" charset="0"/>
              </a:rPr>
              <a:t>Pemilih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Pilkada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berusia</a:t>
            </a:r>
            <a:r>
              <a:rPr lang="en-US" altLang="en-US" dirty="0">
                <a:cs typeface="Times New Roman" panose="02020603050405020304" pitchFamily="18" charset="0"/>
              </a:rPr>
              <a:t> 17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 : </a:t>
            </a:r>
            <a:r>
              <a:rPr lang="en-US" altLang="en-US" dirty="0" err="1">
                <a:cs typeface="Times New Roman" panose="02020603050405020304" pitchFamily="18" charset="0"/>
              </a:rPr>
              <a:t>Pemilih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Pilkada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menikah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 </a:t>
            </a: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altLang="en-US" dirty="0" err="1">
                <a:cs typeface="Times New Roman" panose="02020603050405020304" pitchFamily="18" charset="0"/>
              </a:rPr>
              <a:t>Pemilih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Pilkada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berusia</a:t>
            </a:r>
            <a:r>
              <a:rPr lang="en-US" altLang="en-US" dirty="0">
                <a:cs typeface="Times New Roman" panose="02020603050405020304" pitchFamily="18" charset="0"/>
              </a:rPr>
              <a:t> 17 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		    </a:t>
            </a:r>
            <a:r>
              <a:rPr lang="en-US" altLang="en-US" dirty="0" err="1">
                <a:cs typeface="Times New Roman" panose="02020603050405020304" pitchFamily="18" charset="0"/>
              </a:rPr>
              <a:t>menikah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A996376B-9835-0E3C-E6B5-CE38FD89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A3734E-DFC9-444E-8337-42029EB567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504759A-9C93-D0EC-5464-172F3655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</a:rPr>
              <a:t>Logika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A610A0F6-D768-EC78-BAD2-86456946C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891" y="1690688"/>
            <a:ext cx="6323309" cy="4405312"/>
          </a:xfrm>
        </p:spPr>
        <p:txBody>
          <a:bodyPr>
            <a:normAutofit lnSpcReduction="10000"/>
          </a:bodyPr>
          <a:lstStyle/>
          <a:p>
            <a:r>
              <a:rPr lang="en-US" altLang="en-US" b="1" dirty="0"/>
              <a:t>Logika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cabang</a:t>
            </a:r>
            <a:r>
              <a:rPr lang="en-US" altLang="en-US" dirty="0"/>
              <a:t> </a:t>
            </a:r>
            <a:r>
              <a:rPr lang="en-US" altLang="en-US" dirty="0" err="1"/>
              <a:t>ilmu</a:t>
            </a:r>
            <a:r>
              <a:rPr lang="en-US" altLang="en-US" dirty="0"/>
              <a:t> yang </a:t>
            </a:r>
            <a:r>
              <a:rPr lang="en-US" altLang="en-US" dirty="0" err="1"/>
              <a:t>membantu</a:t>
            </a:r>
            <a:r>
              <a:rPr lang="en-US" altLang="en-US" dirty="0"/>
              <a:t> </a:t>
            </a:r>
            <a:r>
              <a:rPr lang="en-US" altLang="en-US" dirty="0" err="1"/>
              <a:t>manusia</a:t>
            </a:r>
            <a:r>
              <a:rPr lang="en-US" altLang="en-US" dirty="0"/>
              <a:t> </a:t>
            </a:r>
            <a:r>
              <a:rPr lang="en-US" altLang="en-US" dirty="0" err="1"/>
              <a:t>berpikir</a:t>
            </a:r>
            <a:r>
              <a:rPr lang="en-US" altLang="en-US" dirty="0"/>
              <a:t> dan </a:t>
            </a:r>
            <a:r>
              <a:rPr lang="en-US" altLang="en-US" dirty="0" err="1"/>
              <a:t>menalar</a:t>
            </a:r>
            <a:r>
              <a:rPr lang="en-US" altLang="en-US" dirty="0"/>
              <a:t> (</a:t>
            </a:r>
            <a:r>
              <a:rPr lang="en-US" altLang="en-US" i="1" dirty="0"/>
              <a:t>reasoning</a:t>
            </a:r>
            <a:r>
              <a:rPr lang="en-US" altLang="en-US" dirty="0"/>
              <a:t>)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menentukan</a:t>
            </a:r>
            <a:r>
              <a:rPr lang="en-US" altLang="en-US" dirty="0"/>
              <a:t> </a:t>
            </a:r>
            <a:r>
              <a:rPr lang="en-US" altLang="en-US" dirty="0" err="1"/>
              <a:t>apakah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pernyataan</a:t>
            </a:r>
            <a:r>
              <a:rPr lang="en-US" altLang="en-US" dirty="0"/>
              <a:t> </a:t>
            </a:r>
            <a:r>
              <a:rPr lang="en-US" altLang="en-US" dirty="0" err="1"/>
              <a:t>bernilai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salah.</a:t>
            </a:r>
          </a:p>
          <a:p>
            <a:endParaRPr lang="en-US" altLang="en-US" dirty="0"/>
          </a:p>
          <a:p>
            <a:r>
              <a:rPr lang="en-US" altLang="en-US" dirty="0" err="1"/>
              <a:t>Penalaran</a:t>
            </a:r>
            <a:r>
              <a:rPr lang="en-US" altLang="en-US" dirty="0"/>
              <a:t> </a:t>
            </a:r>
            <a:r>
              <a:rPr lang="en-US" altLang="en-US" dirty="0" err="1"/>
              <a:t>artinya</a:t>
            </a:r>
            <a:r>
              <a:rPr lang="en-US" altLang="en-US" dirty="0"/>
              <a:t> </a:t>
            </a:r>
            <a:r>
              <a:rPr lang="en-US" dirty="0"/>
              <a:t>proses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logis</a:t>
            </a:r>
            <a:r>
              <a:rPr lang="en-US" dirty="0"/>
              <a:t> dan </a:t>
            </a:r>
            <a:r>
              <a:rPr lang="en-US" dirty="0" err="1"/>
              <a:t>sistematis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, data,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</a:t>
            </a:r>
            <a:endParaRPr lang="en-US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E3C0F7F-C851-D20D-18DA-2112B4B9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7B6D40-6576-47A4-9317-1C00C2139DDC}" type="slidenum">
              <a:rPr lang="en-US" altLang="en-US" sz="1400"/>
              <a:pPr/>
              <a:t>2</a:t>
            </a:fld>
            <a:endParaRPr lang="en-US" altLang="en-US" sz="1400"/>
          </a:p>
        </p:txBody>
      </p:sp>
      <p:pic>
        <p:nvPicPr>
          <p:cNvPr id="4101" name="Picture 4">
            <a:extLst>
              <a:ext uri="{FF2B5EF4-FFF2-40B4-BE49-F238E27FC236}">
                <a16:creationId xmlns:a16="http://schemas.microsoft.com/office/drawing/2014/main" id="{25161802-FEFA-61ED-D24D-736E57E1C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262" y="1603375"/>
            <a:ext cx="2879167" cy="38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>
            <a:extLst>
              <a:ext uri="{FF2B5EF4-FFF2-40B4-BE49-F238E27FC236}">
                <a16:creationId xmlns:a16="http://schemas.microsoft.com/office/drawing/2014/main" id="{37DB8069-8DC1-BE6A-02F4-E881E6DA2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382" y="5711030"/>
            <a:ext cx="105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/>
              <a:t>A thinker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CA57C889-A326-414A-8749-A47C0F7C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F2CBCC-5C0F-45D7-B87A-9F16FF755AD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graphicFrame>
        <p:nvGraphicFramePr>
          <p:cNvPr id="27651" name="Object 3072">
            <a:extLst>
              <a:ext uri="{FF2B5EF4-FFF2-40B4-BE49-F238E27FC236}">
                <a16:creationId xmlns:a16="http://schemas.microsoft.com/office/drawing/2014/main" id="{74DD312D-D405-17E2-73C3-08E823815E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457200"/>
          <a:ext cx="7162800" cy="621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502719" imgH="5780196" progId="Word.Document.8">
                  <p:embed/>
                </p:oleObj>
              </mc:Choice>
              <mc:Fallback>
                <p:oleObj name="Document" r:id="rId2" imgW="5502719" imgH="5780196" progId="Word.Document.8">
                  <p:embed/>
                  <p:pic>
                    <p:nvPicPr>
                      <p:cNvPr id="27651" name="Object 3072">
                        <a:extLst>
                          <a:ext uri="{FF2B5EF4-FFF2-40B4-BE49-F238E27FC236}">
                            <a16:creationId xmlns:a16="http://schemas.microsoft.com/office/drawing/2014/main" id="{74DD312D-D405-17E2-73C3-08E823815E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57200"/>
                        <a:ext cx="7162800" cy="621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71326E65-47FC-846C-656A-647F17CE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0981F4-0CE1-4F6F-B8C1-9E2E63DBD6D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graphicFrame>
        <p:nvGraphicFramePr>
          <p:cNvPr id="28675" name="Object 0">
            <a:extLst>
              <a:ext uri="{FF2B5EF4-FFF2-40B4-BE49-F238E27FC236}">
                <a16:creationId xmlns:a16="http://schemas.microsoft.com/office/drawing/2014/main" id="{E740A18F-80B1-065F-A4CC-C0D8DA54E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212812"/>
              </p:ext>
            </p:extLst>
          </p:nvPr>
        </p:nvGraphicFramePr>
        <p:xfrm>
          <a:off x="1946287" y="681925"/>
          <a:ext cx="8007340" cy="594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17539" imgH="4309561" progId="Word.Document.8">
                  <p:embed/>
                </p:oleObj>
              </mc:Choice>
              <mc:Fallback>
                <p:oleObj name="Document" r:id="rId2" imgW="5617539" imgH="4309561" progId="Word.Document.8">
                  <p:embed/>
                  <p:pic>
                    <p:nvPicPr>
                      <p:cNvPr id="28675" name="Object 0">
                        <a:extLst>
                          <a:ext uri="{FF2B5EF4-FFF2-40B4-BE49-F238E27FC236}">
                            <a16:creationId xmlns:a16="http://schemas.microsoft.com/office/drawing/2014/main" id="{E740A18F-80B1-065F-A4CC-C0D8DA54E0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87" y="681925"/>
                        <a:ext cx="8007340" cy="594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9DC10205-7E0E-4628-68B9-A7C5E32F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F293A0-E042-4461-B797-49E726FFD1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169C025-DADB-1978-881D-E763E0105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960" y="991891"/>
            <a:ext cx="11685722" cy="556251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Disjungsi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Eksklusif</a:t>
            </a:r>
            <a:r>
              <a:rPr lang="en-US" altLang="en-US" b="1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Kata “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” (</a:t>
            </a:r>
            <a:r>
              <a:rPr lang="en-US" altLang="en-US" sz="2400" i="1" dirty="0">
                <a:cs typeface="Times New Roman" panose="02020603050405020304" pitchFamily="18" charset="0"/>
              </a:rPr>
              <a:t>or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logika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salah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dua </a:t>
            </a:r>
            <a:r>
              <a:rPr lang="en-US" altLang="en-US" sz="2400" dirty="0" err="1"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1. Inclusive or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   “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” </a:t>
            </a:r>
            <a:r>
              <a:rPr lang="en-US" altLang="en-US" sz="2400" dirty="0" err="1">
                <a:cs typeface="Times New Roman" panose="02020603050405020304" pitchFamily="18" charset="0"/>
              </a:rPr>
              <a:t>berarti</a:t>
            </a:r>
            <a:r>
              <a:rPr lang="en-US" altLang="en-US" sz="2400" dirty="0">
                <a:cs typeface="Times New Roman" panose="02020603050405020304" pitchFamily="18" charset="0"/>
              </a:rPr>
              <a:t> “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keduanya</a:t>
            </a:r>
            <a:r>
              <a:rPr lang="en-US" altLang="en-US" sz="2400" dirty="0"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    </a:t>
            </a:r>
            <a:r>
              <a:rPr lang="en-US" altLang="en-US" sz="2400" dirty="0" err="1">
                <a:cs typeface="Times New Roman" panose="02020603050405020304" pitchFamily="18" charset="0"/>
              </a:rPr>
              <a:t>Contoh</a:t>
            </a:r>
            <a:r>
              <a:rPr lang="en-US" altLang="en-US" sz="2400" dirty="0">
                <a:cs typeface="Times New Roman" panose="02020603050405020304" pitchFamily="18" charset="0"/>
              </a:rPr>
              <a:t>:  “Tenaga IT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dibutuhkan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menguasai</a:t>
            </a:r>
            <a:r>
              <a:rPr lang="en-US" altLang="en-US" sz="2400" dirty="0">
                <a:cs typeface="Times New Roman" panose="02020603050405020304" pitchFamily="18" charset="0"/>
              </a:rPr>
              <a:t>  Bahasa C++ 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Java”.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2.   Exclusive 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     “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” </a:t>
            </a:r>
            <a:r>
              <a:rPr lang="en-US" altLang="en-US" sz="2400" dirty="0" err="1">
                <a:cs typeface="Times New Roman" panose="02020603050405020304" pitchFamily="18" charset="0"/>
              </a:rPr>
              <a:t>berarti</a:t>
            </a:r>
            <a:r>
              <a:rPr lang="en-US" altLang="en-US" sz="2400" dirty="0">
                <a:cs typeface="Times New Roman" panose="02020603050405020304" pitchFamily="18" charset="0"/>
              </a:rPr>
              <a:t> “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keduanya</a:t>
            </a:r>
            <a:r>
              <a:rPr lang="en-US" altLang="en-US" sz="2400" dirty="0">
                <a:cs typeface="Times New Roman" panose="02020603050405020304" pitchFamily="18" charset="0"/>
              </a:rPr>
              <a:t>”.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     </a:t>
            </a:r>
            <a:r>
              <a:rPr lang="en-US" altLang="en-US" sz="2400" dirty="0" err="1">
                <a:cs typeface="Times New Roman" panose="02020603050405020304" pitchFamily="18" charset="0"/>
              </a:rPr>
              <a:t>Contoh</a:t>
            </a:r>
            <a:r>
              <a:rPr lang="en-US" altLang="en-US" sz="2400" dirty="0">
                <a:cs typeface="Times New Roman" panose="02020603050405020304" pitchFamily="18" charset="0"/>
              </a:rPr>
              <a:t>:  “</a:t>
            </a:r>
            <a:r>
              <a:rPr lang="en-US" altLang="en-US" sz="2400" dirty="0" err="1"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dihukum</a:t>
            </a:r>
            <a:r>
              <a:rPr lang="en-US" altLang="en-US" sz="2400" dirty="0"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cs typeface="Times New Roman" panose="02020603050405020304" pitchFamily="18" charset="0"/>
              </a:rPr>
              <a:t>tahun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denda</a:t>
            </a:r>
            <a:r>
              <a:rPr lang="en-US" altLang="en-US" sz="2400" dirty="0"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cs typeface="Times New Roman" panose="02020603050405020304" pitchFamily="18" charset="0"/>
              </a:rPr>
              <a:t>juta</a:t>
            </a:r>
            <a:r>
              <a:rPr lang="en-US" altLang="en-US" sz="2400" dirty="0">
                <a:cs typeface="Times New Roman" panose="02020603050405020304" pitchFamily="18" charset="0"/>
              </a:rPr>
              <a:t>”. 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F4A709C0-C2D2-5884-319C-28314922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AD8B8-F16C-4F04-BD91-B81FB1756F0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graphicFrame>
        <p:nvGraphicFramePr>
          <p:cNvPr id="30723" name="Object 0">
            <a:extLst>
              <a:ext uri="{FF2B5EF4-FFF2-40B4-BE49-F238E27FC236}">
                <a16:creationId xmlns:a16="http://schemas.microsoft.com/office/drawing/2014/main" id="{7EE7FBCC-5812-C34B-0FA7-A2BA78172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801707"/>
              </p:ext>
            </p:extLst>
          </p:nvPr>
        </p:nvGraphicFramePr>
        <p:xfrm>
          <a:off x="1572703" y="404246"/>
          <a:ext cx="9046594" cy="5190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3212592" progId="Word.Document.8">
                  <p:embed/>
                </p:oleObj>
              </mc:Choice>
              <mc:Fallback>
                <p:oleObj name="Document" r:id="rId2" imgW="5486400" imgH="3212592" progId="Word.Document.8">
                  <p:embed/>
                  <p:pic>
                    <p:nvPicPr>
                      <p:cNvPr id="30723" name="Object 0">
                        <a:extLst>
                          <a:ext uri="{FF2B5EF4-FFF2-40B4-BE49-F238E27FC236}">
                            <a16:creationId xmlns:a16="http://schemas.microsoft.com/office/drawing/2014/main" id="{7EE7FBCC-5812-C34B-0FA7-A2BA78172D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703" y="404246"/>
                        <a:ext cx="9046594" cy="5190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C879B20A-202F-F8C7-B1AF-F6CF29A4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3184C6-13E5-415C-992C-A984D203DB3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32771" name="Rectangle 2054">
            <a:extLst>
              <a:ext uri="{FF2B5EF4-FFF2-40B4-BE49-F238E27FC236}">
                <a16:creationId xmlns:a16="http://schemas.microsoft.com/office/drawing/2014/main" id="{7C7FC338-F456-A9B9-D812-F4693B590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12049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2772" name="Picture 2053">
            <a:extLst>
              <a:ext uri="{FF2B5EF4-FFF2-40B4-BE49-F238E27FC236}">
                <a16:creationId xmlns:a16="http://schemas.microsoft.com/office/drawing/2014/main" id="{E5C3F72F-B5BE-4BC4-3B4E-3141FAF8F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40" y="1049487"/>
            <a:ext cx="7590990" cy="56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744D469-3982-1AD9-E720-B85385501959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501653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Operator </a:t>
            </a:r>
            <a:r>
              <a:rPr lang="en-US" altLang="en-US" dirty="0" err="1"/>
              <a:t>proposisi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Google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356031AF-806A-2D0A-B890-42883F91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BF51EA-CC4B-47C8-8479-E22C0520FF7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graphicFrame>
        <p:nvGraphicFramePr>
          <p:cNvPr id="33795" name="Object 0">
            <a:extLst>
              <a:ext uri="{FF2B5EF4-FFF2-40B4-BE49-F238E27FC236}">
                <a16:creationId xmlns:a16="http://schemas.microsoft.com/office/drawing/2014/main" id="{693FEAD3-3E13-809B-7A5A-F2D4F90961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49871"/>
              </p:ext>
            </p:extLst>
          </p:nvPr>
        </p:nvGraphicFramePr>
        <p:xfrm>
          <a:off x="1017589" y="585787"/>
          <a:ext cx="8415337" cy="577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18311" imgH="4056227" progId="Word.Document.8">
                  <p:embed/>
                </p:oleObj>
              </mc:Choice>
              <mc:Fallback>
                <p:oleObj name="Document" r:id="rId2" imgW="5918311" imgH="4056227" progId="Word.Document.8">
                  <p:embed/>
                  <p:pic>
                    <p:nvPicPr>
                      <p:cNvPr id="33795" name="Object 0">
                        <a:extLst>
                          <a:ext uri="{FF2B5EF4-FFF2-40B4-BE49-F238E27FC236}">
                            <a16:creationId xmlns:a16="http://schemas.microsoft.com/office/drawing/2014/main" id="{693FEAD3-3E13-809B-7A5A-F2D4F90961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9" y="585787"/>
                        <a:ext cx="8415337" cy="577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4D839B39-B8A1-9BAC-9C54-97329225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DA2D18-1BD7-41FF-B165-2D04021F8AE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1FE7ABC-4A35-14FF-A76C-A02332FA0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6010" y="1628775"/>
            <a:ext cx="10079980" cy="4727575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Proposisi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majemuk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tautologi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kemunginan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kasus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Proposisi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majemuk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kontradiksi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ia</a:t>
            </a:r>
            <a:r>
              <a:rPr lang="en-US" altLang="en-US" dirty="0">
                <a:cs typeface="Times New Roman" panose="02020603050405020304" pitchFamily="18" charset="0"/>
              </a:rPr>
              <a:t> salah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kemungkinan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kasus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85AC043D-AA35-3A25-91EB-324ED043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2DEF2A-C882-4460-AE61-21D704CB53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graphicFrame>
        <p:nvGraphicFramePr>
          <p:cNvPr id="35843" name="Object 5">
            <a:extLst>
              <a:ext uri="{FF2B5EF4-FFF2-40B4-BE49-F238E27FC236}">
                <a16:creationId xmlns:a16="http://schemas.microsoft.com/office/drawing/2014/main" id="{FA156605-1260-6ED9-A30F-9B789652B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640660"/>
              </p:ext>
            </p:extLst>
          </p:nvPr>
        </p:nvGraphicFramePr>
        <p:xfrm>
          <a:off x="1701988" y="1426249"/>
          <a:ext cx="9416989" cy="373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502719" imgH="2183069" progId="Word.Document.8">
                  <p:embed/>
                </p:oleObj>
              </mc:Choice>
              <mc:Fallback>
                <p:oleObj name="Document" r:id="rId2" imgW="5502719" imgH="2183069" progId="Word.Document.8">
                  <p:embed/>
                  <p:pic>
                    <p:nvPicPr>
                      <p:cNvPr id="35843" name="Object 5">
                        <a:extLst>
                          <a:ext uri="{FF2B5EF4-FFF2-40B4-BE49-F238E27FC236}">
                            <a16:creationId xmlns:a16="http://schemas.microsoft.com/office/drawing/2014/main" id="{FA156605-1260-6ED9-A30F-9B789652B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988" y="1426249"/>
                        <a:ext cx="9416989" cy="3734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5F516277-05BC-2A55-1D00-A3896336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795801-AC0C-4C41-BC7E-62A2134B72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graphicFrame>
        <p:nvGraphicFramePr>
          <p:cNvPr id="36867" name="Object 3072">
            <a:extLst>
              <a:ext uri="{FF2B5EF4-FFF2-40B4-BE49-F238E27FC236}">
                <a16:creationId xmlns:a16="http://schemas.microsoft.com/office/drawing/2014/main" id="{0BB121D6-0AD6-960B-235E-672A241DF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670980"/>
              </p:ext>
            </p:extLst>
          </p:nvPr>
        </p:nvGraphicFramePr>
        <p:xfrm>
          <a:off x="1159929" y="1447653"/>
          <a:ext cx="9872142" cy="3962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46819" imgH="2347754" progId="Word.Document.8">
                  <p:embed/>
                </p:oleObj>
              </mc:Choice>
              <mc:Fallback>
                <p:oleObj name="Document" r:id="rId2" imgW="5846819" imgH="2347754" progId="Word.Document.8">
                  <p:embed/>
                  <p:pic>
                    <p:nvPicPr>
                      <p:cNvPr id="36867" name="Object 3072">
                        <a:extLst>
                          <a:ext uri="{FF2B5EF4-FFF2-40B4-BE49-F238E27FC236}">
                            <a16:creationId xmlns:a16="http://schemas.microsoft.com/office/drawing/2014/main" id="{0BB121D6-0AD6-960B-235E-672A241DF8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929" y="1447653"/>
                        <a:ext cx="9872142" cy="3962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33210A6B-7D13-B3C8-2F6F-9DFC2AE4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E1A42E-D390-4F58-9965-EF83AAA2180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graphicFrame>
        <p:nvGraphicFramePr>
          <p:cNvPr id="37891" name="Object 4">
            <a:extLst>
              <a:ext uri="{FF2B5EF4-FFF2-40B4-BE49-F238E27FC236}">
                <a16:creationId xmlns:a16="http://schemas.microsoft.com/office/drawing/2014/main" id="{0F8648AA-890E-54F6-F23E-CB98C92DA8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881018"/>
              </p:ext>
            </p:extLst>
          </p:nvPr>
        </p:nvGraphicFramePr>
        <p:xfrm>
          <a:off x="1363851" y="685800"/>
          <a:ext cx="8542149" cy="598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46819" imgH="4118930" progId="Word.Document.8">
                  <p:embed/>
                </p:oleObj>
              </mc:Choice>
              <mc:Fallback>
                <p:oleObj name="Document" r:id="rId2" imgW="5846819" imgH="4118930" progId="Word.Document.8">
                  <p:embed/>
                  <p:pic>
                    <p:nvPicPr>
                      <p:cNvPr id="37891" name="Object 4">
                        <a:extLst>
                          <a:ext uri="{FF2B5EF4-FFF2-40B4-BE49-F238E27FC236}">
                            <a16:creationId xmlns:a16="http://schemas.microsoft.com/office/drawing/2014/main" id="{0F8648AA-890E-54F6-F23E-CB98C92DA8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851" y="685800"/>
                        <a:ext cx="8542149" cy="598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78745BCB-7CE0-74C0-E984-53E609A4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9587E1-09F6-48BA-94F3-8C944908DEF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06C98F4-4900-8256-CBE9-A1A70FE0B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4915" y="838200"/>
            <a:ext cx="10414861" cy="5334000"/>
          </a:xfrm>
        </p:spPr>
        <p:txBody>
          <a:bodyPr/>
          <a:lstStyle/>
          <a:p>
            <a:pPr algn="just"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logika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kita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penarikan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kesimpulan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inferensi</a:t>
            </a:r>
            <a:r>
              <a:rPr lang="en-US" altLang="en-US" sz="2400" dirty="0">
                <a:cs typeface="Times New Roman" panose="02020603050405020304" pitchFamily="18" charset="0"/>
              </a:rPr>
              <a:t>) 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argumen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terdiri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pernyataan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Perhatikan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argumentasi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bawah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Jika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mahasiswa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Informatika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sulit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belajar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Bahasa Java. Jika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suka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begadang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bukan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mahasiswa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Informatika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sulit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belajar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Bahasa Java dan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suka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begadang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. Jadi,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bukan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mahasiswa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Informatika</a:t>
            </a:r>
            <a:r>
              <a:rPr lang="en-US" altLang="en-US" sz="2400" i="1" dirty="0">
                <a:solidFill>
                  <a:srgbClr val="FF0066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Apakah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penarikan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kesimpulan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argumen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atas</a:t>
            </a:r>
            <a:r>
              <a:rPr lang="en-US" altLang="en-US" sz="2400" dirty="0">
                <a:cs typeface="Times New Roman" panose="02020603050405020304" pitchFamily="18" charset="0"/>
              </a:rPr>
              <a:t> valid?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Alat </a:t>
            </a:r>
            <a:r>
              <a:rPr lang="en-US" altLang="en-US" sz="2400" dirty="0" err="1">
                <a:cs typeface="Times New Roman" panose="02020603050405020304" pitchFamily="18" charset="0"/>
              </a:rPr>
              <a:t>bantu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memahami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argumen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tsb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Logika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sz="24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AEC04C14-75DD-2961-6F72-5DDC0479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C74D28-BB60-449F-A05F-0AF43613AF1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C054613-088E-9270-1C68-8DF1A0044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Hukum-hukum Logika</a:t>
            </a:r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7BF2C16A-38D5-FE76-8144-9F37BB0BD7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665494"/>
              </p:ext>
            </p:extLst>
          </p:nvPr>
        </p:nvGraphicFramePr>
        <p:xfrm>
          <a:off x="964769" y="1614569"/>
          <a:ext cx="7847941" cy="487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3653028" progId="Word.Document.8">
                  <p:embed/>
                </p:oleObj>
              </mc:Choice>
              <mc:Fallback>
                <p:oleObj name="Document" r:id="rId2" imgW="5629656" imgH="3653028" progId="Word.Document.8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7BF2C16A-38D5-FE76-8144-9F37BB0BD7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769" y="1614569"/>
                        <a:ext cx="7847941" cy="4878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C4A29C57-D879-CF83-FD75-3E48E7E7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0DC304-0775-44BE-A188-FC5F2CEDAE8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graphicFrame>
        <p:nvGraphicFramePr>
          <p:cNvPr id="39939" name="Object 1024">
            <a:extLst>
              <a:ext uri="{FF2B5EF4-FFF2-40B4-BE49-F238E27FC236}">
                <a16:creationId xmlns:a16="http://schemas.microsoft.com/office/drawing/2014/main" id="{78AF02D9-BAC1-2EE4-D567-DA8849CCE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747723"/>
              </p:ext>
            </p:extLst>
          </p:nvPr>
        </p:nvGraphicFramePr>
        <p:xfrm>
          <a:off x="686446" y="1340603"/>
          <a:ext cx="8153400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2106168" progId="Word.Document.8">
                  <p:embed/>
                </p:oleObj>
              </mc:Choice>
              <mc:Fallback>
                <p:oleObj name="Document" r:id="rId2" imgW="5629656" imgH="2106168" progId="Word.Document.8">
                  <p:embed/>
                  <p:pic>
                    <p:nvPicPr>
                      <p:cNvPr id="39939" name="Object 1024">
                        <a:extLst>
                          <a:ext uri="{FF2B5EF4-FFF2-40B4-BE49-F238E27FC236}">
                            <a16:creationId xmlns:a16="http://schemas.microsoft.com/office/drawing/2014/main" id="{78AF02D9-BAC1-2EE4-D567-DA8849CCEC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46" y="1340603"/>
                        <a:ext cx="8153400" cy="298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0B318CC5-F89D-1FB0-4D45-36BC99EE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0ED7C5-30BD-404F-B14A-9BB9EC3EA22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8A9741C-10C9-FF54-D059-354852745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6138" y="876300"/>
            <a:ext cx="9561163" cy="5105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 b="1" dirty="0" err="1">
                <a:cs typeface="Times New Roman" panose="02020603050405020304" pitchFamily="18" charset="0"/>
              </a:rPr>
              <a:t>Latihan</a:t>
            </a:r>
            <a:r>
              <a:rPr lang="en-US" altLang="en-US" sz="2400" b="1" dirty="0"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Tunjukkan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~(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 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~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  </a:t>
            </a:r>
          </a:p>
          <a:p>
            <a:pPr eaLnBrk="1" hangingPunct="1">
              <a:buFontTx/>
              <a:buNone/>
              <a:defRPr/>
            </a:pPr>
            <a:endParaRPr lang="en-US" altLang="en-US" sz="2400" u="sng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u="sng" dirty="0" err="1">
                <a:cs typeface="Times New Roman" panose="02020603050405020304" pitchFamily="18" charset="0"/>
              </a:rPr>
              <a:t>Penyelesaian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i="1" dirty="0">
                <a:cs typeface="Times New Roman" panose="02020603050405020304" pitchFamily="18" charset="0"/>
              </a:rPr>
              <a:t>	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~(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 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(~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cs typeface="Times New Roman" panose="02020603050405020304" pitchFamily="18" charset="0"/>
              </a:rPr>
              <a:t> ~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)	   	(Hukum De Morgan)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		             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~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~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) 		(Hukum </a:t>
            </a:r>
            <a:r>
              <a:rPr lang="en-US" altLang="en-US" sz="2400" dirty="0" err="1">
                <a:cs typeface="Times New Roman" panose="02020603050405020304" pitchFamily="18" charset="0"/>
              </a:rPr>
              <a:t>distributif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		             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cs typeface="Times New Roman" panose="02020603050405020304" pitchFamily="18" charset="0"/>
              </a:rPr>
              <a:t> T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~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)	  		 (Hukum </a:t>
            </a:r>
            <a:r>
              <a:rPr lang="en-US" altLang="en-US" sz="2400" dirty="0" err="1">
                <a:cs typeface="Times New Roman" panose="02020603050405020304" pitchFamily="18" charset="0"/>
              </a:rPr>
              <a:t>negasi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		             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~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		  	 (Hukum </a:t>
            </a:r>
            <a:r>
              <a:rPr lang="en-US" altLang="en-US" sz="2400" dirty="0" err="1">
                <a:cs typeface="Times New Roman" panose="02020603050405020304" pitchFamily="18" charset="0"/>
              </a:rPr>
              <a:t>identitas</a:t>
            </a:r>
            <a:r>
              <a:rPr lang="en-US" altLang="en-US" sz="2400" dirty="0">
                <a:cs typeface="Times New Roman" panose="02020603050405020304" pitchFamily="18" charset="0"/>
              </a:rPr>
              <a:t>)			</a:t>
            </a:r>
            <a:r>
              <a:rPr lang="en-US" altLang="en-US" dirty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5FFA2902-A31E-C8D4-5CAC-C0A47FDB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6464DD-A028-4C0B-A233-7C63E603F97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3FDC45C-FDDD-4612-5470-61C12121A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5914" y="952500"/>
            <a:ext cx="9491421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Latihan.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Buktikan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hukum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penyerapan</a:t>
            </a:r>
            <a:r>
              <a:rPr lang="en-US" altLang="en-US" sz="2400" dirty="0">
                <a:cs typeface="Times New Roman" panose="02020603050405020304" pitchFamily="18" charset="0"/>
              </a:rPr>
              <a:t>: 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u="sng" dirty="0" err="1">
                <a:cs typeface="Times New Roman" panose="02020603050405020304" pitchFamily="18" charset="0"/>
              </a:rPr>
              <a:t>Penyelesaian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sz="2400" i="1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F)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)	(Hukum </a:t>
            </a:r>
            <a:r>
              <a:rPr lang="en-US" altLang="en-US" sz="2400" dirty="0" err="1">
                <a:cs typeface="Times New Roman" panose="02020603050405020304" pitchFamily="18" charset="0"/>
              </a:rPr>
              <a:t>Identitas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     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(F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)		(Hukum </a:t>
            </a:r>
            <a:r>
              <a:rPr lang="en-US" altLang="en-US" sz="2400" dirty="0" err="1">
                <a:cs typeface="Times New Roman" panose="02020603050405020304" pitchFamily="18" charset="0"/>
              </a:rPr>
              <a:t>distributif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     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F			(Hukum </a:t>
            </a:r>
            <a:r>
              <a:rPr lang="en-US" altLang="en-US" sz="2400" i="1" dirty="0">
                <a:cs typeface="Times New Roman" panose="02020603050405020304" pitchFamily="18" charset="0"/>
              </a:rPr>
              <a:t>Null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      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			(Hukum </a:t>
            </a:r>
            <a:r>
              <a:rPr lang="en-US" altLang="en-US" sz="2400" dirty="0" err="1">
                <a:cs typeface="Times New Roman" panose="02020603050405020304" pitchFamily="18" charset="0"/>
              </a:rPr>
              <a:t>Identitas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        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409EAB50-D7D6-D0E4-5DEA-0058AC91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03A9DC-B295-4FBD-A9E6-096DC76AD2F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E552DDF-5165-F5EB-8EA6-7FE706D57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/>
              <a:t>Latihan 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A286725-1A72-F451-3DFE-731F731D8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Diberikan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pernyataan</a:t>
            </a:r>
            <a:r>
              <a:rPr lang="en-US" altLang="en-US" sz="2400" dirty="0"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belajar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belajar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Matematika</a:t>
            </a:r>
            <a:r>
              <a:rPr lang="en-US" altLang="en-US" sz="2400" dirty="0"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(a)  </a:t>
            </a:r>
            <a:r>
              <a:rPr lang="en-US" altLang="en-US" sz="2400" dirty="0" err="1">
                <a:cs typeface="Times New Roman" panose="02020603050405020304" pitchFamily="18" charset="0"/>
              </a:rPr>
              <a:t>Nyatakan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pernyataan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atas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notasi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simbolik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ekspresi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logika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(b)  </a:t>
            </a:r>
            <a:r>
              <a:rPr lang="en-US" altLang="en-US" sz="2400" dirty="0" err="1">
                <a:cs typeface="Times New Roman" panose="02020603050405020304" pitchFamily="18" charset="0"/>
              </a:rPr>
              <a:t>Berikan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pernyataan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ekivalen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logika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pernyataan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tsb</a:t>
            </a:r>
            <a:r>
              <a:rPr lang="en-US" altLang="en-US" sz="2400" dirty="0">
                <a:cs typeface="Times New Roman" panose="02020603050405020304" pitchFamily="18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       (</a:t>
            </a:r>
            <a:r>
              <a:rPr lang="en-US" altLang="en-US" sz="2400" dirty="0" err="1">
                <a:cs typeface="Times New Roman" panose="02020603050405020304" pitchFamily="18" charset="0"/>
              </a:rPr>
              <a:t>Petunjuk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cs typeface="Times New Roman" panose="02020603050405020304" pitchFamily="18" charset="0"/>
              </a:rPr>
              <a:t>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hukum</a:t>
            </a:r>
            <a:r>
              <a:rPr lang="en-US" altLang="en-US" sz="2400" dirty="0">
                <a:cs typeface="Times New Roman" panose="02020603050405020304" pitchFamily="18" charset="0"/>
              </a:rPr>
              <a:t> De Morgan)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10A4BD45-CCC0-762F-EB36-ACBEC3B3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BC430F-DC1A-4696-AD8E-D3631A6F94D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A859698-2E5D-9088-0F11-2CEB6314F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08025"/>
            <a:ext cx="7772400" cy="457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000" dirty="0" err="1"/>
              <a:t>Penyelesaian</a:t>
            </a:r>
            <a:endParaRPr lang="en-US" altLang="en-US" sz="4000" dirty="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11958B8-E6D3-C24D-DC87-C2781FAB2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3219" y="1419116"/>
            <a:ext cx="10606007" cy="4800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  	p </a:t>
            </a:r>
            <a:r>
              <a:rPr lang="en-US" altLang="en-US" sz="2400" dirty="0">
                <a:cs typeface="Times New Roman" panose="02020603050405020304" pitchFamily="18" charset="0"/>
              </a:rPr>
              <a:t>:  Dia </a:t>
            </a:r>
            <a:r>
              <a:rPr lang="en-US" altLang="en-US" sz="2400" dirty="0" err="1">
                <a:cs typeface="Times New Roman" panose="02020603050405020304" pitchFamily="18" charset="0"/>
              </a:rPr>
              <a:t>belajar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Algoritma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    	</a:t>
            </a:r>
            <a:r>
              <a:rPr lang="en-US" altLang="en-US" sz="2400" i="1" dirty="0">
                <a:cs typeface="Times New Roman" panose="02020603050405020304" pitchFamily="18" charset="0"/>
              </a:rPr>
              <a:t>q </a:t>
            </a:r>
            <a:r>
              <a:rPr lang="en-US" altLang="en-US" sz="2400" dirty="0">
                <a:cs typeface="Times New Roman" panose="02020603050405020304" pitchFamily="18" charset="0"/>
              </a:rPr>
              <a:t>:  Dia </a:t>
            </a:r>
            <a:r>
              <a:rPr lang="en-US" altLang="en-US" sz="2400" dirty="0" err="1">
                <a:cs typeface="Times New Roman" panose="02020603050405020304" pitchFamily="18" charset="0"/>
              </a:rPr>
              <a:t>belajar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Matematika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(a)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belajar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belajar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Matematika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      ~ (</a:t>
            </a:r>
            <a:r>
              <a:rPr lang="en-US" altLang="en-US" sz="2400" i="1" dirty="0">
                <a:cs typeface="Times New Roman" panose="02020603050405020304" pitchFamily="18" charset="0"/>
              </a:rPr>
              <a:t>p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</a:p>
          <a:p>
            <a:pPr algn="just" eaLnBrk="1" hangingPunct="1"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(b) ~ (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 (Hukum De Morgan)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kata lain: “Dia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belajar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belajar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Matematika</a:t>
            </a:r>
            <a:r>
              <a:rPr lang="en-US" altLang="en-US" sz="2400" dirty="0">
                <a:cs typeface="Times New Roman" panose="02020603050405020304" pitchFamily="18" charset="0"/>
              </a:rPr>
              <a:t>”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11B012CF-CA4E-56DC-D7DF-57E48F62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07626D-B83F-469E-8F06-B937E2211DC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4A6ABAB-5AE8-26F5-D4A0-323808AB6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Implikasi</a:t>
            </a:r>
            <a:endParaRPr lang="en-US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C35B66B-40DC-4A97-1EC0-E4C0434ED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juga </a:t>
            </a:r>
            <a:r>
              <a:rPr lang="en-US" altLang="en-US" dirty="0" err="1">
                <a:cs typeface="Times New Roman" panose="02020603050405020304" pitchFamily="18" charset="0"/>
              </a:rPr>
              <a:t>proposisi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bersyarat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Bentuk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proposisi</a:t>
            </a:r>
            <a:r>
              <a:rPr lang="en-US" altLang="en-US" dirty="0">
                <a:cs typeface="Times New Roman" panose="02020603050405020304" pitchFamily="18" charset="0"/>
              </a:rPr>
              <a:t>: “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”</a:t>
            </a: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Notasi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hipotesis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cs typeface="Times New Roman" panose="02020603050405020304" pitchFamily="18" charset="0"/>
              </a:rPr>
              <a:t>antesenden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cs typeface="Times New Roman" panose="02020603050405020304" pitchFamily="18" charset="0"/>
              </a:rPr>
              <a:t>premis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kondisi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konklusi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konsekuen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203E1A5A-4D01-051B-BA48-BBCF02E9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5A6437-9C7C-4504-BECA-BE58C7A4DCB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8EA6C8A-77E7-97F1-8F23-7E14E50CB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153" y="604434"/>
            <a:ext cx="10821693" cy="4114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Contoh-contoh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implikasi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a.   Jika </a:t>
            </a:r>
            <a:r>
              <a:rPr lang="en-US" altLang="en-US" sz="2400" dirty="0" err="1">
                <a:cs typeface="Times New Roman" panose="02020603050405020304" pitchFamily="18" charset="0"/>
              </a:rPr>
              <a:t>saya</a:t>
            </a:r>
            <a:r>
              <a:rPr lang="en-US" altLang="en-US" sz="2400" dirty="0">
                <a:cs typeface="Times New Roman" panose="02020603050405020304" pitchFamily="18" charset="0"/>
              </a:rPr>
              <a:t> lulus </a:t>
            </a:r>
            <a:r>
              <a:rPr lang="en-US" altLang="en-US" sz="2400" dirty="0" err="1">
                <a:cs typeface="Times New Roman" panose="02020603050405020304" pitchFamily="18" charset="0"/>
              </a:rPr>
              <a:t>ujian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hadiah</a:t>
            </a:r>
            <a:r>
              <a:rPr lang="en-US" altLang="en-US" sz="2400" dirty="0">
                <a:cs typeface="Times New Roman" panose="02020603050405020304" pitchFamily="18" charset="0"/>
              </a:rPr>
              <a:t> motor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 Ayah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b.   Jika </a:t>
            </a:r>
            <a:r>
              <a:rPr lang="en-US" altLang="en-US" sz="2400" dirty="0" err="1">
                <a:cs typeface="Times New Roman" panose="02020603050405020304" pitchFamily="18" charset="0"/>
              </a:rPr>
              <a:t>suhu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mencapai</a:t>
            </a:r>
            <a:r>
              <a:rPr lang="en-US" altLang="en-US" sz="2400" dirty="0">
                <a:cs typeface="Times New Roman" panose="02020603050405020304" pitchFamily="18" charset="0"/>
              </a:rPr>
              <a:t> 80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en-US" sz="2400" dirty="0">
                <a:cs typeface="Times New Roman" panose="02020603050405020304" pitchFamily="18" charset="0"/>
              </a:rPr>
              <a:t>C,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alarm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berbunyi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c.   Jika </a:t>
            </a:r>
            <a:r>
              <a:rPr lang="en-US" altLang="en-US" sz="2400" dirty="0" err="1">
                <a:cs typeface="Times New Roman" panose="02020603050405020304" pitchFamily="18" charset="0"/>
              </a:rPr>
              <a:t>anda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mendaftar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ulang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dianggap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mengundurkan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diri</a:t>
            </a:r>
            <a:endParaRPr lang="en-US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259CD-3C94-4D23-61E5-D8695E7A43C7}"/>
              </a:ext>
            </a:extLst>
          </p:cNvPr>
          <p:cNvSpPr txBox="1"/>
          <p:nvPr/>
        </p:nvSpPr>
        <p:spPr>
          <a:xfrm>
            <a:off x="685153" y="2887087"/>
            <a:ext cx="105498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err="1"/>
              <a:t>Perhatikan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implikasi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dipentingkan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kebenaran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premis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konsekuen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hubungan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sebab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akibat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diantara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keduanya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implikasi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bawah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valid </a:t>
            </a:r>
            <a:r>
              <a:rPr lang="en-US" altLang="en-US" sz="2400" dirty="0" err="1"/>
              <a:t>meskipun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intusi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makna</a:t>
            </a:r>
            <a:r>
              <a:rPr lang="en-US" altLang="en-US" sz="2400" dirty="0"/>
              <a:t>:</a:t>
            </a:r>
          </a:p>
          <a:p>
            <a:pPr eaLnBrk="1" hangingPunct="1"/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	“Jika 1 + 1 = 2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Paris </a:t>
            </a:r>
            <a:r>
              <a:rPr lang="en-US" altLang="en-US" sz="2400" dirty="0" err="1"/>
              <a:t>ibukota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Perancis</a:t>
            </a:r>
            <a:r>
              <a:rPr lang="en-US" altLang="en-US" sz="2400" dirty="0"/>
              <a:t>”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“Jika </a:t>
            </a:r>
            <a:r>
              <a:rPr lang="en-US" altLang="en-US" sz="2400" i="1" dirty="0"/>
              <a:t>n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bulat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hujan</a:t>
            </a:r>
            <a:r>
              <a:rPr lang="en-US" altLang="en-US" sz="2400" dirty="0"/>
              <a:t>”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2594B825-65E6-5B2B-1B08-E466048D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BA029C-6838-4A45-953D-F5739A8A95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graphicFrame>
        <p:nvGraphicFramePr>
          <p:cNvPr id="47107" name="Object 4">
            <a:extLst>
              <a:ext uri="{FF2B5EF4-FFF2-40B4-BE49-F238E27FC236}">
                <a16:creationId xmlns:a16="http://schemas.microsoft.com/office/drawing/2014/main" id="{1F12F8F8-A858-B505-A642-C698CE29D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689072"/>
              </p:ext>
            </p:extLst>
          </p:nvPr>
        </p:nvGraphicFramePr>
        <p:xfrm>
          <a:off x="2095500" y="1321231"/>
          <a:ext cx="80010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845564" progId="Word.Document.8">
                  <p:embed/>
                </p:oleObj>
              </mc:Choice>
              <mc:Fallback>
                <p:oleObj name="Document" r:id="rId2" imgW="5486400" imgH="1845564" progId="Word.Document.8">
                  <p:embed/>
                  <p:pic>
                    <p:nvPicPr>
                      <p:cNvPr id="47107" name="Object 4">
                        <a:extLst>
                          <a:ext uri="{FF2B5EF4-FFF2-40B4-BE49-F238E27FC236}">
                            <a16:creationId xmlns:a16="http://schemas.microsoft.com/office/drawing/2014/main" id="{1F12F8F8-A858-B505-A642-C698CE29D6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1321231"/>
                        <a:ext cx="800100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C2B19066-620A-F0CA-C445-345EB615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CF3FC6-ABE1-446B-A40F-8CB02CF77B6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graphicFrame>
        <p:nvGraphicFramePr>
          <p:cNvPr id="48131" name="Object 4">
            <a:extLst>
              <a:ext uri="{FF2B5EF4-FFF2-40B4-BE49-F238E27FC236}">
                <a16:creationId xmlns:a16="http://schemas.microsoft.com/office/drawing/2014/main" id="{2FE8380B-546C-EF1D-30D3-89F968EC49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3750" y="227013"/>
          <a:ext cx="7748588" cy="661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39712" imgH="5839968" progId="Word.Document.8">
                  <p:embed/>
                </p:oleObj>
              </mc:Choice>
              <mc:Fallback>
                <p:oleObj name="Document" r:id="rId2" imgW="6839712" imgH="5839968" progId="Word.Document.8">
                  <p:embed/>
                  <p:pic>
                    <p:nvPicPr>
                      <p:cNvPr id="48131" name="Object 4">
                        <a:extLst>
                          <a:ext uri="{FF2B5EF4-FFF2-40B4-BE49-F238E27FC236}">
                            <a16:creationId xmlns:a16="http://schemas.microsoft.com/office/drawing/2014/main" id="{2FE8380B-546C-EF1D-30D3-89F968EC49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27013"/>
                        <a:ext cx="7748588" cy="661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AA540-0808-875A-92FC-4916F667B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15" y="685800"/>
            <a:ext cx="10771322" cy="5670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pernyataan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  <a:p>
            <a:pPr>
              <a:defRPr/>
            </a:pPr>
            <a:endParaRPr lang="en-US" sz="2400" dirty="0"/>
          </a:p>
          <a:p>
            <a:pPr indent="-57150">
              <a:buNone/>
              <a:defRPr/>
            </a:pP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Indra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Ical</a:t>
            </a:r>
            <a:r>
              <a:rPr lang="en-US" sz="2400" dirty="0">
                <a:solidFill>
                  <a:srgbClr val="FF0000"/>
                </a:solidFill>
              </a:rPr>
              <a:t>, Parry </a:t>
            </a:r>
            <a:r>
              <a:rPr lang="en-US" sz="2400" dirty="0" err="1">
                <a:solidFill>
                  <a:srgbClr val="FF0000"/>
                </a:solidFill>
              </a:rPr>
              <a:t>adalah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sekelompok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pembunuh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Mereka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tertangkap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sedang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diinterogasi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oleh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polisi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poligraph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 indent="0">
              <a:buNone/>
              <a:defRPr/>
            </a:pPr>
            <a:r>
              <a:rPr lang="en-US" sz="2400" dirty="0" err="1">
                <a:solidFill>
                  <a:srgbClr val="FF0000"/>
                </a:solidFill>
              </a:rPr>
              <a:t>Indra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berkata</a:t>
            </a:r>
            <a:r>
              <a:rPr lang="en-US" sz="2400" dirty="0">
                <a:solidFill>
                  <a:srgbClr val="FF0000"/>
                </a:solidFill>
              </a:rPr>
              <a:t> : “</a:t>
            </a:r>
            <a:r>
              <a:rPr lang="en-US" sz="2400" dirty="0" err="1">
                <a:solidFill>
                  <a:srgbClr val="FF0000"/>
                </a:solidFill>
              </a:rPr>
              <a:t>Ical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bersalah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Parry </a:t>
            </a:r>
            <a:r>
              <a:rPr lang="en-US" sz="2400" dirty="0" err="1">
                <a:solidFill>
                  <a:srgbClr val="FF0000"/>
                </a:solidFill>
              </a:rPr>
              <a:t>tidak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bersalah</a:t>
            </a:r>
            <a:r>
              <a:rPr lang="en-US" sz="2400" dirty="0">
                <a:solidFill>
                  <a:srgbClr val="FF0000"/>
                </a:solidFill>
              </a:rPr>
              <a:t>”</a:t>
            </a:r>
          </a:p>
          <a:p>
            <a:pPr indent="0">
              <a:buNone/>
              <a:defRPr/>
            </a:pPr>
            <a:r>
              <a:rPr lang="en-US" sz="2400" dirty="0" err="1">
                <a:solidFill>
                  <a:srgbClr val="FF0000"/>
                </a:solidFill>
              </a:rPr>
              <a:t>Ical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berkata</a:t>
            </a:r>
            <a:r>
              <a:rPr lang="en-US" sz="2400" dirty="0">
                <a:solidFill>
                  <a:srgbClr val="FF0000"/>
                </a:solidFill>
              </a:rPr>
              <a:t> : “</a:t>
            </a:r>
            <a:r>
              <a:rPr lang="en-US" sz="2400" dirty="0" err="1">
                <a:solidFill>
                  <a:srgbClr val="FF0000"/>
                </a:solidFill>
              </a:rPr>
              <a:t>Jika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indra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bersalah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maka</a:t>
            </a:r>
            <a:r>
              <a:rPr lang="en-US" sz="2400" dirty="0">
                <a:solidFill>
                  <a:srgbClr val="FF0000"/>
                </a:solidFill>
              </a:rPr>
              <a:t> Parry </a:t>
            </a:r>
            <a:r>
              <a:rPr lang="en-US" sz="2400" dirty="0" err="1">
                <a:solidFill>
                  <a:srgbClr val="FF0000"/>
                </a:solidFill>
              </a:rPr>
              <a:t>bersalah</a:t>
            </a:r>
            <a:r>
              <a:rPr lang="en-US" sz="2400" dirty="0">
                <a:solidFill>
                  <a:srgbClr val="FF0000"/>
                </a:solidFill>
              </a:rPr>
              <a:t>”</a:t>
            </a:r>
          </a:p>
          <a:p>
            <a:pPr indent="0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Parry </a:t>
            </a:r>
            <a:r>
              <a:rPr lang="en-US" sz="2400" dirty="0" err="1">
                <a:solidFill>
                  <a:srgbClr val="FF0000"/>
                </a:solidFill>
              </a:rPr>
              <a:t>berkata</a:t>
            </a:r>
            <a:r>
              <a:rPr lang="en-US" sz="2400" dirty="0">
                <a:solidFill>
                  <a:srgbClr val="FF0000"/>
                </a:solidFill>
              </a:rPr>
              <a:t> : “</a:t>
            </a:r>
            <a:r>
              <a:rPr lang="en-US" sz="2400" dirty="0" err="1">
                <a:solidFill>
                  <a:srgbClr val="FF0000"/>
                </a:solidFill>
              </a:rPr>
              <a:t>Saya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tidak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bersalah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tetapi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Ical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atau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Indra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bersalah</a:t>
            </a:r>
            <a:r>
              <a:rPr lang="en-US" sz="2400" dirty="0">
                <a:solidFill>
                  <a:srgbClr val="FF0000"/>
                </a:solidFill>
              </a:rPr>
              <a:t>”.</a:t>
            </a:r>
          </a:p>
          <a:p>
            <a:pPr marL="285750" indent="0">
              <a:buNone/>
              <a:defRPr/>
            </a:pPr>
            <a:endParaRPr lang="en-US" sz="2400" dirty="0"/>
          </a:p>
          <a:p>
            <a:pPr marL="285750" indent="0">
              <a:buNone/>
              <a:defRPr/>
            </a:pP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siapa</a:t>
            </a:r>
            <a:r>
              <a:rPr lang="en-US" sz="2400" dirty="0"/>
              <a:t> </a:t>
            </a:r>
            <a:r>
              <a:rPr lang="en-US" sz="2400" dirty="0" err="1"/>
              <a:t>sajakah</a:t>
            </a:r>
            <a:r>
              <a:rPr lang="en-US" sz="2400" dirty="0"/>
              <a:t> yang </a:t>
            </a:r>
            <a:r>
              <a:rPr lang="en-US" sz="2400" dirty="0" err="1"/>
              <a:t>bersalah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tes</a:t>
            </a:r>
            <a:r>
              <a:rPr lang="en-US" sz="2400" dirty="0"/>
              <a:t> </a:t>
            </a:r>
            <a:r>
              <a:rPr lang="en-US" sz="2400" i="1" dirty="0" err="1"/>
              <a:t>poligraph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Ical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berbohong</a:t>
            </a:r>
            <a:r>
              <a:rPr lang="en-US" sz="2400" dirty="0"/>
              <a:t>, </a:t>
            </a:r>
            <a:r>
              <a:rPr lang="en-US" sz="2400" dirty="0" err="1"/>
              <a:t>sementara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temannya</a:t>
            </a:r>
            <a:r>
              <a:rPr lang="en-US" sz="2400" dirty="0"/>
              <a:t> </a:t>
            </a:r>
            <a:r>
              <a:rPr lang="en-US" sz="2400" dirty="0" err="1"/>
              <a:t>mengatakan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!	</a:t>
            </a:r>
          </a:p>
          <a:p>
            <a:pPr marL="285750" indent="0">
              <a:buNone/>
              <a:defRPr/>
            </a:pPr>
            <a:endParaRPr lang="en-US" sz="2400" dirty="0"/>
          </a:p>
          <a:p>
            <a:pPr marL="285750" indent="0">
              <a:buNone/>
              <a:defRPr/>
            </a:pPr>
            <a:r>
              <a:rPr lang="en-US" altLang="en-US" sz="2400" dirty="0" err="1">
                <a:cs typeface="Times New Roman" panose="02020603050405020304" pitchFamily="18" charset="0"/>
              </a:rPr>
              <a:t>Alat</a:t>
            </a:r>
            <a:r>
              <a:rPr lang="en-US" altLang="en-US" sz="2400" dirty="0">
                <a:cs typeface="Times New Roman" panose="02020603050405020304" pitchFamily="18" charset="0"/>
              </a:rPr>
              <a:t> bantu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menjawab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pertanyaan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Logika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 marL="285750" indent="0">
              <a:buNone/>
              <a:defRPr/>
            </a:pPr>
            <a:r>
              <a:rPr lang="en-US" sz="2400" dirty="0"/>
              <a:t>	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86755AD3-0B8D-822A-A4C3-FD9D1E50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8E0132-3973-4C14-B3D9-D09ECCC584E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E1425ABB-3848-F6A2-B22B-07F55A39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89BFBC-0073-4133-BD58-80A6F200AA5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EF6FB8E-E38F-B8C2-E21D-602A8341F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0770" y="800100"/>
            <a:ext cx="10383030" cy="5257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 err="1">
                <a:cs typeface="Times New Roman" panose="02020603050405020304" pitchFamily="18" charset="0"/>
              </a:rPr>
              <a:t>Berbagai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sintaks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kalimat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mengekspresikan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implikasi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Jika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		(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if p, then q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Jika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			(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if p, q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mengakibatkan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	(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p implies q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q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			(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q if p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		(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p only if q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syarat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cukup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  	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p is sufficient condition for q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syarat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bagi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   	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q is necessary condition for q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bilamana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		(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q whenever p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q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mengikuti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		(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q follows from p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84EA598D-A348-FC09-8A89-5A2A701F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86922A-5327-4E07-9765-3BC2C9128EC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46083" name="Rectangle 1027">
            <a:extLst>
              <a:ext uri="{FF2B5EF4-FFF2-40B4-BE49-F238E27FC236}">
                <a16:creationId xmlns:a16="http://schemas.microsoft.com/office/drawing/2014/main" id="{1EA5EB2F-5625-693C-83AA-6E7D66E33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9419" y="685800"/>
            <a:ext cx="10095856" cy="54864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Proposisi-proposisi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implikasi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bentuk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533400" indent="-533400" algn="just">
              <a:buFontTx/>
              <a:buAutoNum type="arabicPeriod"/>
              <a:defRPr/>
            </a:pP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hujan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tanaman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tumbuh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subur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marL="533400" indent="-533400" algn="just">
              <a:buFontTx/>
              <a:buAutoNum type="arabicPeriod"/>
              <a:defRPr/>
            </a:pP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tekanan</a:t>
            </a:r>
            <a:r>
              <a:rPr lang="en-US" altLang="en-US" sz="2400" dirty="0">
                <a:cs typeface="Times New Roman" panose="02020603050405020304" pitchFamily="18" charset="0"/>
              </a:rPr>
              <a:t> gas </a:t>
            </a:r>
            <a:r>
              <a:rPr lang="en-US" altLang="en-US" sz="2400" dirty="0" err="1">
                <a:cs typeface="Times New Roman" panose="02020603050405020304" pitchFamily="18" charset="0"/>
              </a:rPr>
              <a:t>diperbesar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mobil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melaju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kencang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AutoNum type="arabicPeriod"/>
              <a:defRPr/>
            </a:pPr>
            <a:r>
              <a:rPr lang="en-US" altLang="en-US" sz="2400" dirty="0" err="1">
                <a:cs typeface="Times New Roman" panose="02020603050405020304" pitchFamily="18" charset="0"/>
              </a:rPr>
              <a:t>Es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mencair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kutub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mengakibatkan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permukaan</a:t>
            </a:r>
            <a:r>
              <a:rPr lang="en-US" altLang="en-US" sz="2400" dirty="0">
                <a:cs typeface="Times New Roman" panose="02020603050405020304" pitchFamily="18" charset="0"/>
              </a:rPr>
              <a:t> air </a:t>
            </a:r>
            <a:r>
              <a:rPr lang="en-US" altLang="en-US" sz="2400" dirty="0" err="1">
                <a:cs typeface="Times New Roman" panose="02020603050405020304" pitchFamily="18" charset="0"/>
              </a:rPr>
              <a:t>laut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naik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AutoNum type="arabicPeriod"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Orang </a:t>
            </a:r>
            <a:r>
              <a:rPr lang="en-US" altLang="en-US" sz="2400" dirty="0" err="1">
                <a:cs typeface="Times New Roman" panose="02020603050405020304" pitchFamily="18" charset="0"/>
              </a:rPr>
              <a:t>itu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berangkat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diberi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ongkos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jalan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AutoNum type="arabicPeriod"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Ahmad </a:t>
            </a:r>
            <a:r>
              <a:rPr lang="en-US" altLang="en-US" sz="2400" dirty="0" err="1">
                <a:cs typeface="Times New Roman" panose="02020603050405020304" pitchFamily="18" charset="0"/>
              </a:rPr>
              <a:t>bisa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mengambil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matakuliah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Teori</a:t>
            </a:r>
            <a:r>
              <a:rPr lang="en-US" altLang="en-US" sz="2400" dirty="0">
                <a:cs typeface="Times New Roman" panose="02020603050405020304" pitchFamily="18" charset="0"/>
              </a:rPr>
              <a:t> Bahasa Formal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cs typeface="Times New Roman" panose="02020603050405020304" pitchFamily="18" charset="0"/>
              </a:rPr>
              <a:t> lulus </a:t>
            </a:r>
            <a:r>
              <a:rPr lang="en-US" altLang="en-US" sz="2400" dirty="0" err="1">
                <a:cs typeface="Times New Roman" panose="02020603050405020304" pitchFamily="18" charset="0"/>
              </a:rPr>
              <a:t>matakuliah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Matematika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Diskrit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AutoNum type="arabicPeriod"/>
              <a:defRPr/>
            </a:pP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Syarat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cukup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agar </a:t>
            </a:r>
            <a:r>
              <a:rPr lang="en-US" altLang="en-US" sz="2400" dirty="0" err="1">
                <a:cs typeface="Times New Roman" panose="02020603050405020304" pitchFamily="18" charset="0"/>
              </a:rPr>
              <a:t>pom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bensin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meledak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percikan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api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rokok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AutoNum type="arabicPeriod"/>
              <a:defRPr/>
            </a:pP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Syarat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bagi</a:t>
            </a:r>
            <a:r>
              <a:rPr lang="en-US" altLang="en-US" sz="2400" dirty="0">
                <a:cs typeface="Times New Roman" panose="02020603050405020304" pitchFamily="18" charset="0"/>
              </a:rPr>
              <a:t> Indonesia agar </a:t>
            </a:r>
            <a:r>
              <a:rPr lang="en-US" altLang="en-US" sz="2400" dirty="0" err="1">
                <a:cs typeface="Times New Roman" panose="02020603050405020304" pitchFamily="18" charset="0"/>
              </a:rPr>
              <a:t>ikut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Piala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Dunia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mengontrak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pemain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asing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kenamaan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altLang="en-US" sz="2400" dirty="0" err="1">
                <a:cs typeface="Times New Roman" panose="02020603050405020304" pitchFamily="18" charset="0"/>
              </a:rPr>
              <a:t>Banjir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bandang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bilamana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hutan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ditebangi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6B9E-CB23-E1B5-97A8-6BEA92706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402" y="1099088"/>
            <a:ext cx="9010973" cy="5105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 err="1"/>
              <a:t>Latihan</a:t>
            </a:r>
            <a:r>
              <a:rPr lang="en-US" b="1" dirty="0"/>
              <a:t>.</a:t>
            </a:r>
          </a:p>
          <a:p>
            <a:pPr>
              <a:buFontTx/>
              <a:buNone/>
              <a:defRPr/>
            </a:pPr>
            <a:r>
              <a:rPr lang="en-US" dirty="0"/>
              <a:t>	</a:t>
            </a:r>
            <a:r>
              <a:rPr lang="en-US" dirty="0" err="1"/>
              <a:t>Ubahlah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standard “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”:</a:t>
            </a:r>
          </a:p>
          <a:p>
            <a:pPr marL="533400" indent="-533400" algn="just">
              <a:buNone/>
              <a:defRPr/>
            </a:pPr>
            <a:r>
              <a:rPr lang="en-US" dirty="0">
                <a:cs typeface="Times New Roman" pitchFamily="18" charset="0"/>
              </a:rPr>
              <a:t>	1)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Syarat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cukup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agar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pom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bensin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meledak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adalah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percikan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api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dari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rokok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pPr marL="533400" indent="-533400" algn="just">
              <a:buNone/>
              <a:defRPr/>
            </a:pP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  <a:p>
            <a:pPr marL="533400" indent="-533400" algn="just">
              <a:buNone/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2)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Syarat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perlu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bagi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Indonesia agar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ikut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Piala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Dunia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adalah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dengan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mengontrak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pemain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asing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kenamaan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pPr marL="533400" indent="-533400" algn="just">
              <a:buNone/>
              <a:defRPr/>
            </a:pP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  <a:p>
            <a:pPr marL="533400" indent="-533400" algn="just">
              <a:buNone/>
              <a:defRPr/>
            </a:pP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5B406AC3-2EA8-0308-8A59-6F55EF92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B76373-F5E0-4221-885D-CE8A438D517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74528FE6-DB21-0A04-0B7E-5C8DE33F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1E293F-DD6B-4A8C-BE4F-54D654DD6B9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6E1A571-1BB7-456A-BD85-429416D5C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641350"/>
            <a:ext cx="10057108" cy="5715000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  <a:defRPr/>
            </a:pPr>
            <a:r>
              <a:rPr lang="en-US" sz="2400" b="1" dirty="0" err="1"/>
              <a:t>Jawaban</a:t>
            </a:r>
            <a:endParaRPr lang="en-US" sz="2400" b="1" dirty="0"/>
          </a:p>
          <a:p>
            <a:pPr marL="465138" indent="-465138" algn="just">
              <a:buNone/>
              <a:defRPr/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1)  </a:t>
            </a:r>
            <a:r>
              <a:rPr lang="en-US" sz="2400" u="sng" dirty="0" err="1">
                <a:solidFill>
                  <a:srgbClr val="FF0000"/>
                </a:solidFill>
                <a:cs typeface="Times New Roman" pitchFamily="18" charset="0"/>
              </a:rPr>
              <a:t>Syarat</a:t>
            </a:r>
            <a:r>
              <a:rPr lang="en-US" sz="2400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cs typeface="Times New Roman" pitchFamily="18" charset="0"/>
              </a:rPr>
              <a:t>cukup</a:t>
            </a:r>
            <a:r>
              <a:rPr lang="en-US" sz="2400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agar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pom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bensin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meledak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percikan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api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dari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rokok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.”</a:t>
            </a:r>
          </a:p>
          <a:p>
            <a:pPr marL="609600" indent="-609600" algn="just">
              <a:buNone/>
              <a:defRPr/>
            </a:pPr>
            <a:endParaRPr lang="en-US" sz="2400" dirty="0">
              <a:solidFill>
                <a:srgbClr val="FF0066"/>
              </a:solidFill>
              <a:cs typeface="Times New Roman" pitchFamily="18" charset="0"/>
              <a:sym typeface="Symbol"/>
            </a:endParaRPr>
          </a:p>
          <a:p>
            <a:pPr marL="609600" indent="-609600" algn="just">
              <a:buNone/>
              <a:defRPr/>
            </a:pPr>
            <a:r>
              <a:rPr lang="en-US" sz="2400" b="1" dirty="0" err="1">
                <a:cs typeface="Times New Roman" pitchFamily="18" charset="0"/>
              </a:rPr>
              <a:t>Ingat</a:t>
            </a:r>
            <a:r>
              <a:rPr lang="en-US" sz="2400" i="1" dirty="0">
                <a:cs typeface="Times New Roman" pitchFamily="18" charset="0"/>
              </a:rPr>
              <a:t>: 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q  </a:t>
            </a:r>
            <a:r>
              <a:rPr lang="en-US" sz="2400" b="1" dirty="0" err="1">
                <a:cs typeface="Times New Roman" pitchFamily="18" charset="0"/>
              </a:rPr>
              <a:t>dapat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dibaca</a:t>
            </a:r>
            <a:r>
              <a:rPr lang="en-US" sz="2400" i="1" dirty="0">
                <a:cs typeface="Times New Roman" pitchFamily="18" charset="0"/>
              </a:rPr>
              <a:t>   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syarat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cukup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untuk</a:t>
            </a: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i="1" dirty="0">
                <a:cs typeface="Times New Roman" pitchFamily="18" charset="0"/>
              </a:rPr>
              <a:t>q</a:t>
            </a:r>
          </a:p>
          <a:p>
            <a:pPr marL="609600" indent="-609600" algn="just">
              <a:buNone/>
              <a:defRPr/>
            </a:pPr>
            <a:r>
              <a:rPr lang="en-US" sz="2400" dirty="0" err="1">
                <a:cs typeface="Times New Roman" pitchFamily="18" charset="0"/>
              </a:rPr>
              <a:t>Susun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sesuai</a:t>
            </a:r>
            <a:r>
              <a:rPr lang="en-US" sz="2400" dirty="0">
                <a:cs typeface="Times New Roman" pitchFamily="18" charset="0"/>
              </a:rPr>
              <a:t> format:</a:t>
            </a:r>
          </a:p>
          <a:p>
            <a:pPr marL="465138" indent="0" algn="just">
              <a:buNone/>
              <a:defRPr/>
            </a:pPr>
            <a:r>
              <a:rPr lang="en-US" sz="2400" dirty="0" err="1">
                <a:solidFill>
                  <a:srgbClr val="FF0066"/>
                </a:solidFill>
                <a:cs typeface="Times New Roman" pitchFamily="18" charset="0"/>
              </a:rPr>
              <a:t>Percikan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cs typeface="Times New Roman" pitchFamily="18" charset="0"/>
              </a:rPr>
              <a:t>api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cs typeface="Times New Roman" pitchFamily="18" charset="0"/>
              </a:rPr>
              <a:t>dari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cs typeface="Times New Roman" pitchFamily="18" charset="0"/>
              </a:rPr>
              <a:t>rokok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66"/>
                </a:solidFill>
                <a:cs typeface="Times New Roman" pitchFamily="18" charset="0"/>
              </a:rPr>
              <a:t>syarat</a:t>
            </a:r>
            <a:r>
              <a:rPr lang="en-US" sz="2400" u="sng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66"/>
                </a:solidFill>
                <a:cs typeface="Times New Roman" pitchFamily="18" charset="0"/>
              </a:rPr>
              <a:t>cukup</a:t>
            </a:r>
            <a:r>
              <a:rPr lang="en-US" sz="2400" u="sng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agar </a:t>
            </a:r>
            <a:r>
              <a:rPr lang="en-US" sz="2400" dirty="0" err="1">
                <a:solidFill>
                  <a:srgbClr val="FF0066"/>
                </a:solidFill>
                <a:cs typeface="Times New Roman" pitchFamily="18" charset="0"/>
              </a:rPr>
              <a:t>pom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cs typeface="Times New Roman" pitchFamily="18" charset="0"/>
              </a:rPr>
              <a:t>bensin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cs typeface="Times New Roman" pitchFamily="18" charset="0"/>
              </a:rPr>
              <a:t>meledak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.”</a:t>
            </a:r>
          </a:p>
          <a:p>
            <a:pPr marL="609600" indent="-609600" algn="just"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 marL="609600" indent="-609600" algn="just">
              <a:buNone/>
              <a:defRPr/>
            </a:pPr>
            <a:r>
              <a:rPr lang="en-US" sz="2400" dirty="0" err="1">
                <a:cs typeface="Times New Roman" pitchFamily="18" charset="0"/>
              </a:rPr>
              <a:t>Identifikasi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proposisi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atomik</a:t>
            </a:r>
            <a:r>
              <a:rPr lang="en-US" sz="2400" dirty="0">
                <a:cs typeface="Times New Roman" pitchFamily="18" charset="0"/>
              </a:rPr>
              <a:t>:</a:t>
            </a:r>
          </a:p>
          <a:p>
            <a:pPr marL="609600" indent="-609600">
              <a:buNone/>
              <a:defRPr/>
            </a:pPr>
            <a:r>
              <a:rPr lang="en-US" sz="2400" i="1" dirty="0"/>
              <a:t>	p </a:t>
            </a:r>
            <a:r>
              <a:rPr lang="en-US" sz="2400" dirty="0"/>
              <a:t>: </a:t>
            </a:r>
            <a:r>
              <a:rPr lang="en-US" sz="2400" dirty="0" err="1">
                <a:cs typeface="Times New Roman" pitchFamily="18" charset="0"/>
              </a:rPr>
              <a:t>Api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memercik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dari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rokok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609600" indent="-609600">
              <a:buNone/>
              <a:defRPr/>
            </a:pPr>
            <a:r>
              <a:rPr lang="en-US" sz="2400" i="1" dirty="0">
                <a:cs typeface="Times New Roman" pitchFamily="18" charset="0"/>
              </a:rPr>
              <a:t>	q</a:t>
            </a:r>
            <a:r>
              <a:rPr lang="en-US" sz="2400" dirty="0">
                <a:cs typeface="Times New Roman" pitchFamily="18" charset="0"/>
              </a:rPr>
              <a:t> : </a:t>
            </a:r>
            <a:r>
              <a:rPr lang="en-US" sz="2400" dirty="0" err="1">
                <a:cs typeface="Times New Roman" pitchFamily="18" charset="0"/>
              </a:rPr>
              <a:t>Pom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bensin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meledak</a:t>
            </a:r>
            <a:endParaRPr lang="en-US" sz="2400" dirty="0"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en-US" sz="2400" dirty="0"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en-US" sz="2400" b="1" dirty="0" err="1">
                <a:cs typeface="Times New Roman" pitchFamily="18" charset="0"/>
              </a:rPr>
              <a:t>Notasi</a:t>
            </a:r>
            <a:r>
              <a:rPr lang="en-US" sz="2400" b="1" dirty="0">
                <a:cs typeface="Times New Roman" pitchFamily="18" charset="0"/>
              </a:rPr>
              <a:t> standard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dirty="0" err="1">
                <a:cs typeface="Times New Roman" pitchFamily="18" charset="0"/>
              </a:rPr>
              <a:t>Jika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p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maka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q</a:t>
            </a:r>
          </a:p>
          <a:p>
            <a:pPr marL="609600" indent="-609600" algn="just">
              <a:buNone/>
              <a:defRPr/>
            </a:pP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Jika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api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memercik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dari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rokok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maka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pom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bensin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meledak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endParaRPr lang="en-US" sz="2400" i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AE59C037-E6D3-F2B9-0355-9584CFEC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C9FDDE-E2C4-47D9-AA08-44260206D2D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05016F3-BED2-4F1B-9FF0-D3B89FA86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7392" y="571500"/>
            <a:ext cx="10204343" cy="6030778"/>
          </a:xfrm>
        </p:spPr>
        <p:txBody>
          <a:bodyPr>
            <a:normAutofit lnSpcReduction="10000"/>
          </a:bodyPr>
          <a:lstStyle/>
          <a:p>
            <a:pPr marL="609600" indent="-609600" algn="just"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2)  </a:t>
            </a:r>
            <a:r>
              <a:rPr lang="en-US" altLang="en-US" sz="2400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Syarat</a:t>
            </a:r>
            <a:r>
              <a:rPr lang="en-US" altLang="en-US" sz="24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400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bagi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Indonesia agar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ikut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Piala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Dunia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mengontrak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pemain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asing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kenamaan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pPr marL="609600" indent="-609600" algn="just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609600" indent="-609600" algn="just">
              <a:buNone/>
            </a:pPr>
            <a:r>
              <a:rPr lang="en-US" altLang="en-US" sz="2400" b="1" dirty="0" err="1">
                <a:cs typeface="Times New Roman" panose="02020603050405020304" pitchFamily="18" charset="0"/>
              </a:rPr>
              <a:t>Ingat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dibaca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cs typeface="Times New Roman" panose="02020603050405020304" pitchFamily="18" charset="0"/>
              </a:rPr>
              <a:t>syarat</a:t>
            </a:r>
            <a:r>
              <a:rPr lang="en-US" altLang="en-US" sz="2400" u="sng" dirty="0"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cs typeface="Times New Roman" panose="02020603050405020304" pitchFamily="18" charset="0"/>
              </a:rPr>
              <a:t>perlu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dirty="0" err="1"/>
              <a:t>Susun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sesuai</a:t>
            </a:r>
            <a:r>
              <a:rPr lang="en-US" altLang="en-US" sz="2400" dirty="0"/>
              <a:t> format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cs typeface="Times New Roman" panose="02020603050405020304" pitchFamily="18" charset="0"/>
              </a:rPr>
              <a:t>syarat</a:t>
            </a:r>
            <a:r>
              <a:rPr lang="en-US" altLang="en-US" sz="2400" u="sng" dirty="0"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cs typeface="Times New Roman" panose="02020603050405020304" pitchFamily="18" charset="0"/>
              </a:rPr>
              <a:t>perlu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p:</a:t>
            </a: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Mengontrak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pemain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asing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kenamaan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66"/>
                </a:solidFill>
                <a:cs typeface="Times New Roman" panose="02020603050405020304" pitchFamily="18" charset="0"/>
              </a:rPr>
              <a:t>syarat</a:t>
            </a:r>
            <a:r>
              <a:rPr lang="en-US" altLang="en-US" sz="2400" u="sng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66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bagi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Indonesia agar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ikut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Piala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Dunia </a:t>
            </a:r>
          </a:p>
          <a:p>
            <a:pPr marL="609600" indent="-60960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Identifikasi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proposisi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atomik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  <a:endParaRPr lang="en-US" altLang="en-US" sz="2400" i="1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q</a:t>
            </a:r>
            <a:r>
              <a:rPr lang="en-US" altLang="en-US" sz="2400" dirty="0">
                <a:cs typeface="Times New Roman" panose="02020603050405020304" pitchFamily="18" charset="0"/>
              </a:rPr>
              <a:t>: Indonesia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mengontrak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pemain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asing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kenamaan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p</a:t>
            </a:r>
            <a:r>
              <a:rPr lang="en-US" altLang="en-US" sz="2400" dirty="0">
                <a:cs typeface="Times New Roman" panose="02020603050405020304" pitchFamily="18" charset="0"/>
              </a:rPr>
              <a:t>: Indonesia </a:t>
            </a:r>
            <a:r>
              <a:rPr lang="en-US" altLang="en-US" sz="2400" dirty="0" err="1">
                <a:cs typeface="Times New Roman" panose="02020603050405020304" pitchFamily="18" charset="0"/>
              </a:rPr>
              <a:t>ikut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Piala</a:t>
            </a:r>
            <a:r>
              <a:rPr lang="en-US" altLang="en-US" sz="2400" dirty="0">
                <a:cs typeface="Times New Roman" panose="02020603050405020304" pitchFamily="18" charset="0"/>
              </a:rPr>
              <a:t> Dunia  </a:t>
            </a:r>
          </a:p>
          <a:p>
            <a:pPr marL="609600" indent="-60960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b="1" dirty="0" err="1">
                <a:cs typeface="Times New Roman" panose="02020603050405020304" pitchFamily="18" charset="0"/>
              </a:rPr>
              <a:t>Notasi</a:t>
            </a:r>
            <a:r>
              <a:rPr lang="en-US" altLang="en-US" sz="2400" b="1" dirty="0">
                <a:cs typeface="Times New Roman" panose="02020603050405020304" pitchFamily="18" charset="0"/>
              </a:rPr>
              <a:t> standard</a:t>
            </a:r>
            <a:r>
              <a:rPr lang="en-US" altLang="en-US" sz="2400" dirty="0">
                <a:cs typeface="Times New Roman" panose="02020603050405020304" pitchFamily="18" charset="0"/>
              </a:rPr>
              <a:t>: Jika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</a:p>
          <a:p>
            <a:pPr marL="609600" indent="-60960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Jika Indonesia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ikut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Piala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Dunia,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Indonesia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mengontrak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pemain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asing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kenaman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741E5C12-A2F5-9609-1602-CCF100D5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414E83-1013-4232-8233-D09278457D7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1E087F6-2179-6231-1EFC-2345C6690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/>
              <a:t>Latihan 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2083B08-956E-FAA2-F8F9-705C0E52E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Nyatakan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pernyataan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“Anda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terdaftar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pemilih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Pemilu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berusia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bawah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kecuali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kalau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menikah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”.</a:t>
            </a:r>
          </a:p>
          <a:p>
            <a:pPr algn="just" eaLnBrk="1" hangingPunct="1">
              <a:buFontTx/>
              <a:buNone/>
            </a:pPr>
            <a:endParaRPr lang="en-US" altLang="en-US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notasi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simbolik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F7512DD6-39B8-3415-4FA1-039315BE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0065D2-3A92-467F-BD1B-9A84D991B82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0836721-BC5F-17D9-1F75-6A7C334C4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69113"/>
            <a:ext cx="10839773" cy="5257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Anda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terdaftar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pemilih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Pemilu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berusia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bawah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kecuali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kalau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menikah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”.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	Format: </a:t>
            </a:r>
            <a:r>
              <a:rPr lang="en-US" altLang="en-US" i="1" dirty="0"/>
              <a:t>q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</a:p>
          <a:p>
            <a:pPr eaLnBrk="1" hangingPunct="1">
              <a:buFontTx/>
              <a:buNone/>
            </a:pPr>
            <a:endParaRPr lang="en-US" altLang="en-US" i="1" dirty="0"/>
          </a:p>
          <a:p>
            <a:pPr eaLnBrk="1" hangingPunct="1">
              <a:buFontTx/>
              <a:buNone/>
            </a:pPr>
            <a:r>
              <a:rPr lang="en-US" altLang="en-US" sz="2400" i="1" dirty="0"/>
              <a:t>    </a:t>
            </a:r>
            <a:r>
              <a:rPr lang="en-US" altLang="en-US" dirty="0" err="1"/>
              <a:t>Susun</a:t>
            </a:r>
            <a:r>
              <a:rPr lang="en-US" altLang="en-US" dirty="0"/>
              <a:t> </a:t>
            </a:r>
            <a:r>
              <a:rPr lang="en-US" altLang="en-US" dirty="0" err="1"/>
              <a:t>ulang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bentuk</a:t>
            </a:r>
            <a:r>
              <a:rPr lang="en-US" altLang="en-US" dirty="0"/>
              <a:t> standard:  Jika </a:t>
            </a:r>
            <a:r>
              <a:rPr lang="en-US" altLang="en-US" i="1" dirty="0"/>
              <a:t>p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i="1" dirty="0"/>
              <a:t>q</a:t>
            </a:r>
          </a:p>
          <a:p>
            <a:pPr eaLnBrk="1" hangingPunct="1">
              <a:buFontTx/>
              <a:buNone/>
            </a:pPr>
            <a:endParaRPr lang="en-US" altLang="en-US" i="1" dirty="0"/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Jika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berusia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bawah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kecuali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kalau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menikah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terdaftar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pemilih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Pemilu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764A0C6A-CCE7-B0B2-FA53-B3A03A014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63" y="493551"/>
            <a:ext cx="7772400" cy="3810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2800" b="1" dirty="0" err="1"/>
              <a:t>Penyelesaian</a:t>
            </a:r>
            <a:r>
              <a:rPr lang="en-US" altLang="en-US" sz="2800" b="1" dirty="0"/>
              <a:t>: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76DAABA9-62C1-494B-9A0A-0F4C443A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32D72C-A0AD-4FE8-AB9C-1A64CFF4977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18F800C-661A-9E9A-DEA5-DFF42F982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3922" y="1052512"/>
            <a:ext cx="10405820" cy="5486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Jika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berusia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bawah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17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tahun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kecuali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kalau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menikah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terdaftar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pemilih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Pemilu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buFontTx/>
              <a:buNone/>
            </a:pPr>
            <a:endParaRPr lang="en-US" altLang="en-US" sz="2400" i="1" dirty="0"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3000" i="1" dirty="0">
                <a:cs typeface="Times New Roman" panose="02020603050405020304" pitchFamily="18" charset="0"/>
              </a:rPr>
              <a:t>	 </a:t>
            </a:r>
            <a:r>
              <a:rPr lang="en-US" altLang="en-US" sz="2500" i="1" dirty="0">
                <a:cs typeface="Times New Roman" panose="02020603050405020304" pitchFamily="18" charset="0"/>
              </a:rPr>
              <a:t>m</a:t>
            </a:r>
            <a:r>
              <a:rPr lang="en-US" altLang="en-US" sz="2500" dirty="0">
                <a:cs typeface="Times New Roman" panose="02020603050405020304" pitchFamily="18" charset="0"/>
              </a:rPr>
              <a:t> : Anda </a:t>
            </a:r>
            <a:r>
              <a:rPr lang="en-US" altLang="en-US" sz="2500" dirty="0" err="1">
                <a:cs typeface="Times New Roman" panose="02020603050405020304" pitchFamily="18" charset="0"/>
              </a:rPr>
              <a:t>berusia</a:t>
            </a:r>
            <a:r>
              <a:rPr lang="en-US" altLang="en-US" sz="2500" dirty="0">
                <a:cs typeface="Times New Roman" panose="02020603050405020304" pitchFamily="18" charset="0"/>
              </a:rPr>
              <a:t> di </a:t>
            </a:r>
            <a:r>
              <a:rPr lang="en-US" altLang="en-US" sz="2500" dirty="0" err="1">
                <a:cs typeface="Times New Roman" panose="02020603050405020304" pitchFamily="18" charset="0"/>
              </a:rPr>
              <a:t>bawah</a:t>
            </a:r>
            <a:r>
              <a:rPr lang="en-US" altLang="en-US" sz="2500" dirty="0">
                <a:cs typeface="Times New Roman" panose="02020603050405020304" pitchFamily="18" charset="0"/>
              </a:rPr>
              <a:t> 17 </a:t>
            </a:r>
            <a:r>
              <a:rPr lang="en-US" altLang="en-US" sz="2500" dirty="0" err="1">
                <a:cs typeface="Times New Roman" panose="02020603050405020304" pitchFamily="18" charset="0"/>
              </a:rPr>
              <a:t>tahun</a:t>
            </a:r>
            <a:r>
              <a:rPr lang="en-US" altLang="en-US" sz="25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500" dirty="0">
                <a:cs typeface="Times New Roman" panose="02020603050405020304" pitchFamily="18" charset="0"/>
              </a:rPr>
              <a:t>	 </a:t>
            </a:r>
            <a:r>
              <a:rPr lang="en-US" altLang="en-US" sz="2500" i="1" dirty="0">
                <a:cs typeface="Times New Roman" panose="02020603050405020304" pitchFamily="18" charset="0"/>
              </a:rPr>
              <a:t>n</a:t>
            </a:r>
            <a:r>
              <a:rPr lang="en-US" altLang="en-US" sz="2500" dirty="0">
                <a:cs typeface="Times New Roman" panose="02020603050405020304" pitchFamily="18" charset="0"/>
              </a:rPr>
              <a:t> : Anda </a:t>
            </a:r>
            <a:r>
              <a:rPr lang="en-US" altLang="en-US" sz="2500" dirty="0" err="1">
                <a:cs typeface="Times New Roman" panose="02020603050405020304" pitchFamily="18" charset="0"/>
              </a:rPr>
              <a:t>sudah</a:t>
            </a:r>
            <a:r>
              <a:rPr lang="en-US" altLang="en-US" sz="2500" dirty="0"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cs typeface="Times New Roman" panose="02020603050405020304" pitchFamily="18" charset="0"/>
              </a:rPr>
              <a:t>menikah</a:t>
            </a:r>
            <a:r>
              <a:rPr lang="en-US" altLang="en-US" sz="25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500" dirty="0">
                <a:cs typeface="Times New Roman" panose="02020603050405020304" pitchFamily="18" charset="0"/>
              </a:rPr>
              <a:t>	 </a:t>
            </a:r>
            <a:r>
              <a:rPr lang="en-US" altLang="en-US" sz="2500" i="1" dirty="0">
                <a:cs typeface="Times New Roman" panose="02020603050405020304" pitchFamily="18" charset="0"/>
              </a:rPr>
              <a:t>r</a:t>
            </a:r>
            <a:r>
              <a:rPr lang="en-US" altLang="en-US" sz="2500" dirty="0">
                <a:cs typeface="Times New Roman" panose="02020603050405020304" pitchFamily="18" charset="0"/>
              </a:rPr>
              <a:t> : Anda </a:t>
            </a:r>
            <a:r>
              <a:rPr lang="en-US" altLang="en-US" sz="2500" dirty="0" err="1">
                <a:cs typeface="Times New Roman" panose="02020603050405020304" pitchFamily="18" charset="0"/>
              </a:rPr>
              <a:t>dapat</a:t>
            </a:r>
            <a:r>
              <a:rPr lang="en-US" altLang="en-US" sz="2500" dirty="0"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cs typeface="Times New Roman" panose="02020603050405020304" pitchFamily="18" charset="0"/>
              </a:rPr>
              <a:t>terdaftar</a:t>
            </a:r>
            <a:r>
              <a:rPr lang="en-US" altLang="en-US" sz="2500" dirty="0"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500" dirty="0"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cs typeface="Times New Roman" panose="02020603050405020304" pitchFamily="18" charset="0"/>
              </a:rPr>
              <a:t>pemilih</a:t>
            </a:r>
            <a:r>
              <a:rPr lang="en-US" altLang="en-US" sz="2500" dirty="0"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cs typeface="Times New Roman" panose="02020603050405020304" pitchFamily="18" charset="0"/>
              </a:rPr>
              <a:t>dalam</a:t>
            </a:r>
            <a:r>
              <a:rPr lang="en-US" altLang="en-US" sz="2500" dirty="0"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cs typeface="Times New Roman" panose="02020603050405020304" pitchFamily="18" charset="0"/>
              </a:rPr>
              <a:t>Pemilu</a:t>
            </a:r>
            <a:r>
              <a:rPr lang="en-US" altLang="en-US" sz="25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Tx/>
              <a:buNone/>
            </a:pPr>
            <a:r>
              <a:rPr lang="en-US" altLang="en-US" sz="3000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Tx/>
              <a:buNone/>
            </a:pPr>
            <a:r>
              <a:rPr lang="en-US" altLang="en-US" sz="30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pernyataan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atas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ditulis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       (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	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765A0492-248E-2B8A-86DA-68E8438F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54E5E9-A6DA-41E2-8E72-BB2FC7274E8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graphicFrame>
        <p:nvGraphicFramePr>
          <p:cNvPr id="58371" name="Object 2">
            <a:extLst>
              <a:ext uri="{FF2B5EF4-FFF2-40B4-BE49-F238E27FC236}">
                <a16:creationId xmlns:a16="http://schemas.microsoft.com/office/drawing/2014/main" id="{7CB551A1-E5E4-3164-4E24-2F966DA20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585672"/>
              </p:ext>
            </p:extLst>
          </p:nvPr>
        </p:nvGraphicFramePr>
        <p:xfrm>
          <a:off x="1490312" y="539749"/>
          <a:ext cx="8288338" cy="599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313293" imgH="6006863" progId="Word.Document.8">
                  <p:embed/>
                </p:oleObj>
              </mc:Choice>
              <mc:Fallback>
                <p:oleObj name="Document" r:id="rId2" imgW="8313293" imgH="6006863" progId="Word.Document.8">
                  <p:embed/>
                  <p:pic>
                    <p:nvPicPr>
                      <p:cNvPr id="58371" name="Object 2">
                        <a:extLst>
                          <a:ext uri="{FF2B5EF4-FFF2-40B4-BE49-F238E27FC236}">
                            <a16:creationId xmlns:a16="http://schemas.microsoft.com/office/drawing/2014/main" id="{7CB551A1-E5E4-3164-4E24-2F966DA206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312" y="539749"/>
                        <a:ext cx="8288338" cy="599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A8734515-861E-9ACA-715F-D53783B8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809D69-BFCB-45C8-9330-2F2D90D40D1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FFD1CE9-BDA6-F4C0-AA5B-0D26D8201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0932" y="1098550"/>
            <a:ext cx="1049881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b="1" dirty="0"/>
              <a:t>Latihan</a:t>
            </a:r>
            <a:r>
              <a:rPr lang="en-US" altLang="en-US" dirty="0"/>
              <a:t>: </a:t>
            </a:r>
            <a:r>
              <a:rPr lang="en-US" altLang="en-US" dirty="0" err="1"/>
              <a:t>Ubah</a:t>
            </a:r>
            <a:r>
              <a:rPr lang="en-US" altLang="en-US" dirty="0"/>
              <a:t> </a:t>
            </a:r>
            <a:r>
              <a:rPr lang="en-US" altLang="en-US" dirty="0" err="1"/>
              <a:t>kalimat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ekspresi</a:t>
            </a:r>
            <a:r>
              <a:rPr lang="en-US" altLang="en-US" dirty="0"/>
              <a:t> </a:t>
            </a:r>
            <a:r>
              <a:rPr lang="en-US" altLang="en-US" dirty="0" err="1"/>
              <a:t>logika</a:t>
            </a:r>
            <a:r>
              <a:rPr lang="en-US" altLang="en-US" dirty="0"/>
              <a:t> (</a:t>
            </a:r>
            <a:r>
              <a:rPr lang="en-US" altLang="en-US" dirty="0" err="1"/>
              <a:t>notasi</a:t>
            </a:r>
            <a:r>
              <a:rPr lang="en-US" altLang="en-US" dirty="0"/>
              <a:t> </a:t>
            </a:r>
            <a:r>
              <a:rPr lang="en-US" altLang="en-US" dirty="0" err="1"/>
              <a:t>simbolik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1. Anda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mengakses</a:t>
            </a:r>
            <a:r>
              <a:rPr lang="en-US" altLang="en-US" dirty="0"/>
              <a:t> internet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kampus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hanya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jika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mahasiswa</a:t>
            </a:r>
            <a:r>
              <a:rPr lang="en-US" altLang="en-US" dirty="0"/>
              <a:t> </a:t>
            </a:r>
            <a:r>
              <a:rPr lang="en-US" altLang="en-US" dirty="0" err="1"/>
              <a:t>Informatika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bukan</a:t>
            </a:r>
            <a:r>
              <a:rPr lang="en-US" altLang="en-US" dirty="0"/>
              <a:t> </a:t>
            </a:r>
            <a:r>
              <a:rPr lang="en-US" altLang="en-US" dirty="0" err="1"/>
              <a:t>seorang</a:t>
            </a:r>
            <a:r>
              <a:rPr lang="en-US" altLang="en-US" dirty="0"/>
              <a:t> </a:t>
            </a:r>
            <a:r>
              <a:rPr lang="en-US" altLang="en-US" dirty="0" err="1"/>
              <a:t>sarjana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2. Anda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menaiki</a:t>
            </a:r>
            <a:r>
              <a:rPr lang="en-US" altLang="en-US" dirty="0"/>
              <a:t> </a:t>
            </a:r>
            <a:r>
              <a:rPr lang="en-US" altLang="en-US" i="1" dirty="0"/>
              <a:t>roller coaster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tingginya</a:t>
            </a:r>
            <a:r>
              <a:rPr lang="en-US" altLang="en-US" dirty="0"/>
              <a:t> </a:t>
            </a:r>
            <a:r>
              <a:rPr lang="en-US" altLang="en-US" dirty="0" err="1"/>
              <a:t>kurang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150 cm </a:t>
            </a:r>
            <a:r>
              <a:rPr lang="en-US" altLang="en-US" dirty="0" err="1"/>
              <a:t>kecuali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berusia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16 </a:t>
            </a:r>
            <a:r>
              <a:rPr lang="en-US" altLang="en-US" dirty="0" err="1"/>
              <a:t>tahun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25F9004C-9BD7-2432-3BAD-CDA17113E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11" y="1022350"/>
            <a:ext cx="11034793" cy="5334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000" dirty="0" err="1"/>
              <a:t>Teorema-teorema</a:t>
            </a:r>
            <a:r>
              <a:rPr lang="en-US" sz="3000" dirty="0"/>
              <a:t>  di </a:t>
            </a:r>
            <a:r>
              <a:rPr lang="en-US" sz="3000" dirty="0" err="1"/>
              <a:t>dalam</a:t>
            </a:r>
            <a:r>
              <a:rPr lang="en-US" sz="3000" dirty="0"/>
              <a:t> </a:t>
            </a:r>
            <a:r>
              <a:rPr lang="en-US" sz="3000" dirty="0" err="1"/>
              <a:t>matematika</a:t>
            </a:r>
            <a:r>
              <a:rPr lang="en-US" sz="3000" dirty="0"/>
              <a:t>, </a:t>
            </a:r>
            <a:r>
              <a:rPr lang="en-US" sz="3000" dirty="0" err="1"/>
              <a:t>ilmu</a:t>
            </a:r>
            <a:r>
              <a:rPr lang="en-US" sz="3000" dirty="0"/>
              <a:t> </a:t>
            </a:r>
            <a:r>
              <a:rPr lang="en-US" sz="3000" dirty="0" err="1"/>
              <a:t>komputer</a:t>
            </a:r>
            <a:r>
              <a:rPr lang="en-US" sz="3000" dirty="0"/>
              <a:t>/</a:t>
            </a:r>
            <a:r>
              <a:rPr lang="en-US" sz="3000" dirty="0" err="1"/>
              <a:t>informatika</a:t>
            </a:r>
            <a:r>
              <a:rPr lang="en-US" sz="3000" dirty="0"/>
              <a:t> </a:t>
            </a:r>
            <a:r>
              <a:rPr lang="en-US" sz="3000" dirty="0" err="1"/>
              <a:t>adalah</a:t>
            </a:r>
            <a:r>
              <a:rPr lang="en-US" sz="3000" dirty="0"/>
              <a:t> </a:t>
            </a:r>
            <a:r>
              <a:rPr lang="en-US" sz="3000" dirty="0" err="1"/>
              <a:t>pernyataan</a:t>
            </a:r>
            <a:r>
              <a:rPr lang="en-US" sz="3000" dirty="0"/>
              <a:t> yang </a:t>
            </a:r>
            <a:r>
              <a:rPr lang="en-US" sz="3000" dirty="0" err="1"/>
              <a:t>sudah</a:t>
            </a:r>
            <a:r>
              <a:rPr lang="en-US" sz="3000" dirty="0"/>
              <a:t> </a:t>
            </a:r>
            <a:r>
              <a:rPr lang="en-US" sz="3000" dirty="0" err="1"/>
              <a:t>dibuktikan</a:t>
            </a:r>
            <a:r>
              <a:rPr lang="en-US" sz="3000" dirty="0"/>
              <a:t> </a:t>
            </a:r>
            <a:r>
              <a:rPr lang="en-US" sz="3000" dirty="0" err="1"/>
              <a:t>benar</a:t>
            </a:r>
            <a:r>
              <a:rPr lang="en-US" sz="3000" dirty="0"/>
              <a:t> </a:t>
            </a:r>
            <a:r>
              <a:rPr lang="en-US" sz="3000" dirty="0" err="1"/>
              <a:t>secara</a:t>
            </a:r>
            <a:r>
              <a:rPr lang="en-US" sz="3000" dirty="0"/>
              <a:t> </a:t>
            </a:r>
            <a:r>
              <a:rPr lang="en-US" sz="3000" dirty="0" err="1"/>
              <a:t>logika</a:t>
            </a:r>
            <a:r>
              <a:rPr lang="en-US" sz="3000" dirty="0"/>
              <a:t>.</a:t>
            </a:r>
          </a:p>
          <a:p>
            <a:pPr>
              <a:defRPr/>
            </a:pPr>
            <a:endParaRPr lang="en-US" sz="3000" dirty="0"/>
          </a:p>
          <a:p>
            <a:pPr>
              <a:defRPr/>
            </a:pPr>
            <a:r>
              <a:rPr lang="en-US" sz="3000" dirty="0" err="1"/>
              <a:t>Contoh</a:t>
            </a:r>
            <a:r>
              <a:rPr lang="en-US" sz="3000" dirty="0"/>
              <a:t>:</a:t>
            </a:r>
          </a:p>
          <a:p>
            <a:pPr marL="806450" indent="-806450">
              <a:buNone/>
              <a:defRPr/>
            </a:pPr>
            <a:r>
              <a:rPr lang="en-US" sz="3000" dirty="0"/>
              <a:t>     1.  Dua </a:t>
            </a:r>
            <a:r>
              <a:rPr lang="en-US" sz="3000" dirty="0" err="1"/>
              <a:t>buah</a:t>
            </a:r>
            <a:r>
              <a:rPr lang="en-US" sz="3000" dirty="0"/>
              <a:t> </a:t>
            </a:r>
            <a:r>
              <a:rPr lang="en-US" sz="3000" dirty="0" err="1"/>
              <a:t>bilangan</a:t>
            </a:r>
            <a:r>
              <a:rPr lang="en-US" sz="3000" dirty="0"/>
              <a:t> </a:t>
            </a:r>
            <a:r>
              <a:rPr lang="en-US" sz="3000" dirty="0" err="1"/>
              <a:t>bulat</a:t>
            </a:r>
            <a:r>
              <a:rPr lang="en-US" sz="3000" dirty="0"/>
              <a:t> </a:t>
            </a:r>
            <a:r>
              <a:rPr lang="en-US" sz="3000" i="1" dirty="0"/>
              <a:t>a</a:t>
            </a:r>
            <a:r>
              <a:rPr lang="en-US" sz="3000" dirty="0"/>
              <a:t> dan </a:t>
            </a:r>
            <a:r>
              <a:rPr lang="en-US" sz="3000" i="1" dirty="0"/>
              <a:t>b</a:t>
            </a:r>
            <a:r>
              <a:rPr lang="en-US" sz="3000" dirty="0"/>
              <a:t> </a:t>
            </a:r>
            <a:r>
              <a:rPr lang="en-US" sz="3000" dirty="0" err="1"/>
              <a:t>dikatakan</a:t>
            </a:r>
            <a:r>
              <a:rPr lang="en-US" sz="3000" dirty="0"/>
              <a:t> </a:t>
            </a:r>
            <a:r>
              <a:rPr lang="en-US" sz="3000" dirty="0" err="1"/>
              <a:t>relatif</a:t>
            </a:r>
            <a:r>
              <a:rPr lang="en-US" sz="3000" dirty="0"/>
              <a:t> prima </a:t>
            </a:r>
            <a:r>
              <a:rPr lang="en-US" sz="3000" dirty="0" err="1">
                <a:solidFill>
                  <a:srgbClr val="FF0000"/>
                </a:solidFill>
              </a:rPr>
              <a:t>jika</a:t>
            </a:r>
            <a:r>
              <a:rPr lang="en-US" sz="3000" dirty="0"/>
              <a:t> </a:t>
            </a:r>
            <a:r>
              <a:rPr lang="en-US" sz="3000" i="1" dirty="0" err="1"/>
              <a:t>gcd</a:t>
            </a:r>
            <a:r>
              <a:rPr lang="en-US" sz="3000" dirty="0"/>
              <a:t>(</a:t>
            </a:r>
            <a:r>
              <a:rPr lang="en-US" sz="3000" i="1" dirty="0"/>
              <a:t>a</a:t>
            </a:r>
            <a:r>
              <a:rPr lang="en-US" sz="3000" dirty="0"/>
              <a:t>, </a:t>
            </a:r>
            <a:r>
              <a:rPr lang="en-US" sz="3000" i="1" dirty="0"/>
              <a:t>b</a:t>
            </a:r>
            <a:r>
              <a:rPr lang="en-US" sz="3000" dirty="0"/>
              <a:t>) = 1.	</a:t>
            </a:r>
          </a:p>
          <a:p>
            <a:pPr marL="690563" indent="-690563">
              <a:buNone/>
              <a:defRPr/>
            </a:pPr>
            <a:endParaRPr lang="en-US" sz="3000" dirty="0"/>
          </a:p>
          <a:p>
            <a:pPr marL="852488" indent="-852488">
              <a:buNone/>
              <a:defRPr/>
            </a:pPr>
            <a:r>
              <a:rPr lang="en-US" sz="3000" dirty="0"/>
              <a:t>     2</a:t>
            </a:r>
            <a:r>
              <a:rPr lang="en-US" sz="3000" dirty="0">
                <a:solidFill>
                  <a:srgbClr val="FF0000"/>
                </a:solidFill>
              </a:rPr>
              <a:t>.  </a:t>
            </a:r>
            <a:r>
              <a:rPr lang="en-US" sz="3000" dirty="0" err="1">
                <a:solidFill>
                  <a:srgbClr val="FF0000"/>
                </a:solidFill>
              </a:rPr>
              <a:t>Syarat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cukup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/>
              <a:t>graf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i="1" dirty="0"/>
              <a:t>n</a:t>
            </a:r>
            <a:r>
              <a:rPr lang="en-US" sz="3000" dirty="0"/>
              <a:t> </a:t>
            </a:r>
            <a:r>
              <a:rPr lang="en-US" sz="3000" dirty="0" err="1"/>
              <a:t>simpul</a:t>
            </a:r>
            <a:r>
              <a:rPr lang="en-US" sz="3000" dirty="0"/>
              <a:t> </a:t>
            </a:r>
            <a:r>
              <a:rPr lang="en-US" sz="3000" dirty="0" err="1"/>
              <a:t>mempunyai</a:t>
            </a:r>
            <a:r>
              <a:rPr lang="en-US" sz="3000" dirty="0"/>
              <a:t> </a:t>
            </a:r>
            <a:r>
              <a:rPr lang="en-US" sz="3000" dirty="0" err="1"/>
              <a:t>sirkuit</a:t>
            </a:r>
            <a:r>
              <a:rPr lang="en-US" sz="3000" dirty="0"/>
              <a:t> Hamilton </a:t>
            </a:r>
            <a:r>
              <a:rPr lang="en-US" sz="3000" dirty="0" err="1"/>
              <a:t>adalah</a:t>
            </a:r>
            <a:r>
              <a:rPr lang="en-US" sz="3000" dirty="0"/>
              <a:t> </a:t>
            </a:r>
            <a:r>
              <a:rPr lang="en-US" sz="3000" dirty="0" err="1"/>
              <a:t>derajat</a:t>
            </a:r>
            <a:r>
              <a:rPr lang="en-US" sz="3000" dirty="0"/>
              <a:t> </a:t>
            </a:r>
            <a:r>
              <a:rPr lang="en-US" sz="3000" dirty="0" err="1"/>
              <a:t>tiap</a:t>
            </a:r>
            <a:r>
              <a:rPr lang="en-US" sz="3000" dirty="0"/>
              <a:t> </a:t>
            </a:r>
            <a:r>
              <a:rPr lang="en-US" sz="3000" dirty="0" err="1"/>
              <a:t>simpul</a:t>
            </a:r>
            <a:r>
              <a:rPr lang="en-US" sz="3000" dirty="0"/>
              <a:t> </a:t>
            </a:r>
            <a:r>
              <a:rPr lang="en-US" sz="3000" dirty="0">
                <a:sym typeface="Symbol" pitchFamily="18" charset="2"/>
              </a:rPr>
              <a:t> </a:t>
            </a:r>
            <a:r>
              <a:rPr lang="en-US" sz="3000" i="1" dirty="0">
                <a:sym typeface="Symbol" pitchFamily="18" charset="2"/>
              </a:rPr>
              <a:t>n</a:t>
            </a:r>
            <a:r>
              <a:rPr lang="en-US" sz="3000" dirty="0">
                <a:sym typeface="Symbol" pitchFamily="18" charset="2"/>
              </a:rPr>
              <a:t>/2.</a:t>
            </a:r>
          </a:p>
          <a:p>
            <a:pPr>
              <a:buFontTx/>
              <a:buNone/>
              <a:defRPr/>
            </a:pPr>
            <a:endParaRPr lang="en-US" sz="3000" dirty="0">
              <a:sym typeface="Symbol" pitchFamily="18" charset="2"/>
            </a:endParaRPr>
          </a:p>
          <a:p>
            <a:pPr>
              <a:buFontTx/>
              <a:buNone/>
              <a:defRPr/>
            </a:pPr>
            <a:r>
              <a:rPr lang="en-US" sz="3000" dirty="0">
                <a:sym typeface="Symbol" pitchFamily="18" charset="2"/>
              </a:rPr>
              <a:t>	3.   </a:t>
            </a:r>
            <a:r>
              <a:rPr lang="en-US" sz="3000" i="1" dirty="0">
                <a:sym typeface="Symbol" pitchFamily="18" charset="2"/>
              </a:rPr>
              <a:t>T</a:t>
            </a:r>
            <a:r>
              <a:rPr lang="en-US" sz="3000" dirty="0">
                <a:sym typeface="Symbol" pitchFamily="18" charset="2"/>
              </a:rPr>
              <a:t>(</a:t>
            </a:r>
            <a:r>
              <a:rPr lang="en-US" sz="3000" i="1" dirty="0">
                <a:sym typeface="Symbol" pitchFamily="18" charset="2"/>
              </a:rPr>
              <a:t>n</a:t>
            </a:r>
            <a:r>
              <a:rPr lang="en-US" sz="3000" dirty="0">
                <a:sym typeface="Symbol" pitchFamily="18" charset="2"/>
              </a:rPr>
              <a:t>) = (</a:t>
            </a:r>
            <a:r>
              <a:rPr lang="en-US" sz="3000" i="1" dirty="0">
                <a:sym typeface="Symbol" pitchFamily="18" charset="2"/>
              </a:rPr>
              <a:t>f</a:t>
            </a:r>
            <a:r>
              <a:rPr lang="en-US" sz="3000" dirty="0">
                <a:sym typeface="Symbol" pitchFamily="18" charset="2"/>
              </a:rPr>
              <a:t>(</a:t>
            </a:r>
            <a:r>
              <a:rPr lang="en-US" sz="3000" i="1" dirty="0">
                <a:sym typeface="Symbol" pitchFamily="18" charset="2"/>
              </a:rPr>
              <a:t>n</a:t>
            </a:r>
            <a:r>
              <a:rPr lang="en-US" sz="3000" dirty="0">
                <a:sym typeface="Symbol" pitchFamily="18" charset="2"/>
              </a:rPr>
              <a:t>)) </a:t>
            </a:r>
            <a:r>
              <a:rPr lang="en-US" sz="3000" dirty="0" err="1">
                <a:solidFill>
                  <a:srgbClr val="FF0000"/>
                </a:solidFill>
                <a:sym typeface="Symbol" pitchFamily="18" charset="2"/>
              </a:rPr>
              <a:t>jika</a:t>
            </a:r>
            <a:r>
              <a:rPr lang="en-US" sz="3000" dirty="0">
                <a:solidFill>
                  <a:srgbClr val="FF0000"/>
                </a:solidFill>
                <a:sym typeface="Symbol" pitchFamily="18" charset="2"/>
              </a:rPr>
              <a:t> dan </a:t>
            </a:r>
            <a:r>
              <a:rPr lang="en-US" sz="3000" dirty="0" err="1">
                <a:solidFill>
                  <a:srgbClr val="FF0000"/>
                </a:solidFill>
                <a:sym typeface="Symbol" pitchFamily="18" charset="2"/>
              </a:rPr>
              <a:t>hanya</a:t>
            </a:r>
            <a:r>
              <a:rPr lang="en-US" sz="30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000" dirty="0" err="1">
                <a:solidFill>
                  <a:srgbClr val="FF0000"/>
                </a:solidFill>
                <a:sym typeface="Symbol" pitchFamily="18" charset="2"/>
              </a:rPr>
              <a:t>jika</a:t>
            </a:r>
            <a:r>
              <a:rPr lang="en-US" sz="30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000" i="1" dirty="0">
                <a:sym typeface="Symbol" pitchFamily="18" charset="2"/>
              </a:rPr>
              <a:t>O</a:t>
            </a:r>
            <a:r>
              <a:rPr lang="en-US" sz="3000" dirty="0">
                <a:sym typeface="Symbol" pitchFamily="18" charset="2"/>
              </a:rPr>
              <a:t>(</a:t>
            </a:r>
            <a:r>
              <a:rPr lang="en-US" sz="3000" i="1" dirty="0">
                <a:sym typeface="Symbol" pitchFamily="18" charset="2"/>
              </a:rPr>
              <a:t>f</a:t>
            </a:r>
            <a:r>
              <a:rPr lang="en-US" sz="3000" dirty="0">
                <a:sym typeface="Symbol" pitchFamily="18" charset="2"/>
              </a:rPr>
              <a:t>(</a:t>
            </a:r>
            <a:r>
              <a:rPr lang="en-US" sz="3000" i="1" dirty="0">
                <a:sym typeface="Symbol" pitchFamily="18" charset="2"/>
              </a:rPr>
              <a:t>n</a:t>
            </a:r>
            <a:r>
              <a:rPr lang="en-US" sz="3000" dirty="0">
                <a:sym typeface="Symbol" pitchFamily="18" charset="2"/>
              </a:rPr>
              <a:t>)) = (</a:t>
            </a:r>
            <a:r>
              <a:rPr lang="en-US" sz="3000" i="1" dirty="0">
                <a:sym typeface="Symbol" pitchFamily="18" charset="2"/>
              </a:rPr>
              <a:t>f</a:t>
            </a:r>
            <a:r>
              <a:rPr lang="en-US" sz="3000" dirty="0">
                <a:sym typeface="Symbol" pitchFamily="18" charset="2"/>
              </a:rPr>
              <a:t>(</a:t>
            </a:r>
            <a:r>
              <a:rPr lang="en-US" sz="3000" i="1" dirty="0">
                <a:sym typeface="Symbol" pitchFamily="18" charset="2"/>
              </a:rPr>
              <a:t>n</a:t>
            </a:r>
            <a:r>
              <a:rPr lang="en-US" sz="3000" dirty="0">
                <a:sym typeface="Symbol" pitchFamily="18" charset="2"/>
              </a:rPr>
              <a:t>)).</a:t>
            </a:r>
          </a:p>
          <a:p>
            <a:pPr>
              <a:buFontTx/>
              <a:buNone/>
              <a:defRPr/>
            </a:pPr>
            <a:r>
              <a:rPr lang="en-US" altLang="en-US" sz="3000" dirty="0">
                <a:sym typeface="Symbol" panose="05050102010706020507" pitchFamily="18" charset="2"/>
              </a:rPr>
              <a:t>	</a:t>
            </a:r>
          </a:p>
          <a:p>
            <a:pPr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8B1EF96D-0F2F-B415-1C61-1FF0EB8A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698A64-4D44-4C44-8C56-CCEC5B12AF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51AEFAAD-024E-FDC7-DCD8-D1299078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4C9CAA-9A5F-4009-81B1-AFA6E556BD5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graphicFrame>
        <p:nvGraphicFramePr>
          <p:cNvPr id="60419" name="Object 0">
            <a:extLst>
              <a:ext uri="{FF2B5EF4-FFF2-40B4-BE49-F238E27FC236}">
                <a16:creationId xmlns:a16="http://schemas.microsoft.com/office/drawing/2014/main" id="{AFA0A4AC-7F55-A196-43E2-F1A91EDF5B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4" y="384175"/>
          <a:ext cx="8002587" cy="615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048879" imgH="5588705" progId="Word.Document.8">
                  <p:embed/>
                </p:oleObj>
              </mc:Choice>
              <mc:Fallback>
                <p:oleObj name="Document" r:id="rId2" imgW="7048879" imgH="5588705" progId="Word.Document.8">
                  <p:embed/>
                  <p:pic>
                    <p:nvPicPr>
                      <p:cNvPr id="60419" name="Object 0">
                        <a:extLst>
                          <a:ext uri="{FF2B5EF4-FFF2-40B4-BE49-F238E27FC236}">
                            <a16:creationId xmlns:a16="http://schemas.microsoft.com/office/drawing/2014/main" id="{AFA0A4AC-7F55-A196-43E2-F1A91EDF5B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4" y="384175"/>
                        <a:ext cx="8002587" cy="615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C297947A-C7AD-D816-C601-808CED2E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0654E-8922-4529-B34D-222489EC20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graphicFrame>
        <p:nvGraphicFramePr>
          <p:cNvPr id="64515" name="Object 4">
            <a:extLst>
              <a:ext uri="{FF2B5EF4-FFF2-40B4-BE49-F238E27FC236}">
                <a16:creationId xmlns:a16="http://schemas.microsoft.com/office/drawing/2014/main" id="{AD867170-4960-891D-A7AD-2B2B0BED29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396442"/>
              </p:ext>
            </p:extLst>
          </p:nvPr>
        </p:nvGraphicFramePr>
        <p:xfrm>
          <a:off x="1146042" y="243399"/>
          <a:ext cx="8472487" cy="639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569708" imgH="5715000" progId="Word.Document.8">
                  <p:embed/>
                </p:oleObj>
              </mc:Choice>
              <mc:Fallback>
                <p:oleObj name="Document" r:id="rId2" imgW="7569708" imgH="5715000" progId="Word.Document.8">
                  <p:embed/>
                  <p:pic>
                    <p:nvPicPr>
                      <p:cNvPr id="64515" name="Object 4">
                        <a:extLst>
                          <a:ext uri="{FF2B5EF4-FFF2-40B4-BE49-F238E27FC236}">
                            <a16:creationId xmlns:a16="http://schemas.microsoft.com/office/drawing/2014/main" id="{AD867170-4960-891D-A7AD-2B2B0BED29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042" y="243399"/>
                        <a:ext cx="8472487" cy="639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>
            <a:extLst>
              <a:ext uri="{FF2B5EF4-FFF2-40B4-BE49-F238E27FC236}">
                <a16:creationId xmlns:a16="http://schemas.microsoft.com/office/drawing/2014/main" id="{795D4B3A-D837-87B5-A137-8F01E449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BAABE5-289C-4C78-8B81-D80AF4D865F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graphicFrame>
        <p:nvGraphicFramePr>
          <p:cNvPr id="65539" name="Object 0">
            <a:extLst>
              <a:ext uri="{FF2B5EF4-FFF2-40B4-BE49-F238E27FC236}">
                <a16:creationId xmlns:a16="http://schemas.microsoft.com/office/drawing/2014/main" id="{3B94E665-DC4B-2D9B-4D9A-536E716E2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844562"/>
              </p:ext>
            </p:extLst>
          </p:nvPr>
        </p:nvGraphicFramePr>
        <p:xfrm>
          <a:off x="1399421" y="400843"/>
          <a:ext cx="7539038" cy="605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7582" imgH="4788622" progId="Word.Document.8">
                  <p:embed/>
                </p:oleObj>
              </mc:Choice>
              <mc:Fallback>
                <p:oleObj name="Document" r:id="rId2" imgW="5947582" imgH="4788622" progId="Word.Document.8">
                  <p:embed/>
                  <p:pic>
                    <p:nvPicPr>
                      <p:cNvPr id="65539" name="Object 0">
                        <a:extLst>
                          <a:ext uri="{FF2B5EF4-FFF2-40B4-BE49-F238E27FC236}">
                            <a16:creationId xmlns:a16="http://schemas.microsoft.com/office/drawing/2014/main" id="{3B94E665-DC4B-2D9B-4D9A-536E716E20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421" y="400843"/>
                        <a:ext cx="7539038" cy="605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6C7849D8-C746-CE91-F21F-EBD5C7D4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402" y="647700"/>
            <a:ext cx="10089397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400" b="1" dirty="0"/>
              <a:t>Latihan (</a:t>
            </a:r>
            <a:r>
              <a:rPr lang="en-US" altLang="en-US" sz="2400" b="1" dirty="0" err="1"/>
              <a:t>spesifikasi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sistem</a:t>
            </a:r>
            <a:r>
              <a:rPr lang="en-US" altLang="en-US" sz="2400" b="1" dirty="0"/>
              <a:t>)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spesifikasi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bawah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konsisten</a:t>
            </a:r>
            <a:r>
              <a:rPr lang="en-US" altLang="en-US" sz="2400" dirty="0"/>
              <a:t>. </a:t>
            </a:r>
          </a:p>
          <a:p>
            <a:pPr marL="0" indent="0">
              <a:buNone/>
            </a:pPr>
            <a:r>
              <a:rPr lang="en-US" altLang="en-US" sz="2400" dirty="0"/>
              <a:t>“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diagnosa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disimpan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memori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ditransmisikan</a:t>
            </a:r>
            <a:r>
              <a:rPr lang="en-US" altLang="en-US" sz="2400" dirty="0"/>
              <a:t>”</a:t>
            </a:r>
          </a:p>
          <a:p>
            <a:pPr marL="0" indent="0">
              <a:buNone/>
            </a:pPr>
            <a:r>
              <a:rPr lang="en-US" altLang="en-US" sz="2400" dirty="0"/>
              <a:t>“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diagnosa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disimpan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memori</a:t>
            </a:r>
            <a:r>
              <a:rPr lang="en-US" altLang="en-US" sz="2400" dirty="0"/>
              <a:t>”</a:t>
            </a:r>
          </a:p>
          <a:p>
            <a:pPr marL="0" indent="0">
              <a:buNone/>
            </a:pPr>
            <a:r>
              <a:rPr lang="en-US" altLang="en-US" sz="2400" dirty="0"/>
              <a:t>“Jika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diagnosa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disimpan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memori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ditransmisikan</a:t>
            </a:r>
            <a:r>
              <a:rPr lang="en-US" altLang="en-US" sz="2400" dirty="0"/>
              <a:t>”</a:t>
            </a:r>
          </a:p>
          <a:p>
            <a:pPr marL="0" indent="0">
              <a:buNone/>
            </a:pPr>
            <a:endParaRPr lang="en-US" altLang="en-US" sz="2400" b="1" dirty="0"/>
          </a:p>
          <a:p>
            <a:pPr marL="0" indent="0">
              <a:buNone/>
            </a:pPr>
            <a:r>
              <a:rPr lang="en-US" altLang="en-US" sz="2400" b="1" dirty="0" err="1"/>
              <a:t>Penyelesaian</a:t>
            </a:r>
            <a:r>
              <a:rPr lang="en-US" altLang="en-US" sz="2400" dirty="0"/>
              <a:t>:</a:t>
            </a:r>
          </a:p>
          <a:p>
            <a:pPr marL="0" indent="0"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p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diagnosa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disimpan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memori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q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diagnose </a:t>
            </a:r>
            <a:r>
              <a:rPr lang="en-US" altLang="en-US" sz="2400" dirty="0" err="1"/>
              <a:t>ditransmisikan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 err="1"/>
              <a:t>Notasi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simbolik</a:t>
            </a:r>
            <a:r>
              <a:rPr lang="en-US" altLang="en-US" sz="2400" dirty="0"/>
              <a:t>:</a:t>
            </a:r>
          </a:p>
          <a:p>
            <a:pPr marL="0" indent="0"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p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 </a:t>
            </a:r>
            <a:r>
              <a:rPr lang="en-US" altLang="en-US" sz="2400" i="1" dirty="0">
                <a:sym typeface="Symbol" panose="05050102010706020507" pitchFamily="18" charset="2"/>
              </a:rPr>
              <a:t>q</a:t>
            </a:r>
          </a:p>
          <a:p>
            <a:pPr marL="0" indent="0"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~</a:t>
            </a:r>
            <a:r>
              <a:rPr lang="en-US" altLang="en-US" sz="2400" i="1" dirty="0">
                <a:sym typeface="Symbol" panose="05050102010706020507" pitchFamily="18" charset="2"/>
              </a:rPr>
              <a:t>p</a:t>
            </a:r>
          </a:p>
          <a:p>
            <a:pPr marL="0" indent="0"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</a:t>
            </a:r>
            <a:r>
              <a:rPr lang="en-US" altLang="en-US" sz="2400" i="1" dirty="0">
                <a:sym typeface="Symbol" panose="05050102010706020507" pitchFamily="18" charset="2"/>
              </a:rPr>
              <a:t>p</a:t>
            </a:r>
            <a:r>
              <a:rPr lang="en-US" altLang="en-US" sz="2400" dirty="0">
                <a:sym typeface="Symbol" panose="05050102010706020507" pitchFamily="18" charset="2"/>
              </a:rPr>
              <a:t>  </a:t>
            </a:r>
            <a:r>
              <a:rPr lang="en-US" altLang="en-US" sz="2400" i="1" dirty="0">
                <a:sym typeface="Symbol" panose="05050102010706020507" pitchFamily="18" charset="2"/>
              </a:rPr>
              <a:t>q</a:t>
            </a:r>
            <a:r>
              <a:rPr lang="en-US" altLang="en-US" sz="2400" dirty="0"/>
              <a:t>	 </a:t>
            </a: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C5F9E37C-428A-1460-F5C6-E041F788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4A5B85-84CB-420A-804E-4E33692E96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812B8581-3FA8-42A8-A9ED-8B8568AB4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870" y="946150"/>
            <a:ext cx="9522417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600" dirty="0" err="1"/>
              <a:t>Perhatikan</a:t>
            </a:r>
            <a:r>
              <a:rPr lang="en-US" altLang="en-US" sz="2600" dirty="0"/>
              <a:t>:</a:t>
            </a:r>
          </a:p>
          <a:p>
            <a:pPr marL="0" indent="0">
              <a:buNone/>
            </a:pPr>
            <a:r>
              <a:rPr lang="en-US" altLang="en-US" sz="2600" dirty="0"/>
              <a:t>	</a:t>
            </a:r>
            <a:r>
              <a:rPr lang="en-US" altLang="en-US" sz="2600" i="1" dirty="0"/>
              <a:t>p</a:t>
            </a:r>
            <a:r>
              <a:rPr lang="en-US" altLang="en-US" sz="2600" dirty="0"/>
              <a:t> </a:t>
            </a:r>
            <a:r>
              <a:rPr lang="en-US" altLang="en-US" sz="2600" dirty="0">
                <a:sym typeface="Symbol" panose="05050102010706020507" pitchFamily="18" charset="2"/>
              </a:rPr>
              <a:t> </a:t>
            </a:r>
            <a:r>
              <a:rPr lang="en-US" altLang="en-US" sz="2600" i="1" dirty="0">
                <a:sym typeface="Symbol" panose="05050102010706020507" pitchFamily="18" charset="2"/>
              </a:rPr>
              <a:t>q</a:t>
            </a:r>
          </a:p>
          <a:p>
            <a:pPr marL="0" indent="0">
              <a:buNone/>
            </a:pPr>
            <a:r>
              <a:rPr lang="en-US" altLang="en-US" sz="2600" dirty="0">
                <a:sym typeface="Symbol" panose="05050102010706020507" pitchFamily="18" charset="2"/>
              </a:rPr>
              <a:t>	~</a:t>
            </a:r>
            <a:r>
              <a:rPr lang="en-US" altLang="en-US" sz="2600" i="1" dirty="0">
                <a:sym typeface="Symbol" panose="05050102010706020507" pitchFamily="18" charset="2"/>
              </a:rPr>
              <a:t>p</a:t>
            </a:r>
          </a:p>
          <a:p>
            <a:pPr marL="0" indent="0">
              <a:buNone/>
            </a:pPr>
            <a:r>
              <a:rPr lang="en-US" altLang="en-US" sz="2600" dirty="0">
                <a:sym typeface="Symbol" panose="05050102010706020507" pitchFamily="18" charset="2"/>
              </a:rPr>
              <a:t>	</a:t>
            </a:r>
            <a:r>
              <a:rPr lang="en-US" altLang="en-US" sz="2600" i="1" dirty="0">
                <a:sym typeface="Symbol" panose="05050102010706020507" pitchFamily="18" charset="2"/>
              </a:rPr>
              <a:t>p</a:t>
            </a:r>
            <a:r>
              <a:rPr lang="en-US" altLang="en-US" sz="2600" dirty="0">
                <a:sym typeface="Symbol" panose="05050102010706020507" pitchFamily="18" charset="2"/>
              </a:rPr>
              <a:t>  </a:t>
            </a:r>
            <a:r>
              <a:rPr lang="en-US" altLang="en-US" sz="2600" i="1" dirty="0">
                <a:sym typeface="Symbol" panose="05050102010706020507" pitchFamily="18" charset="2"/>
              </a:rPr>
              <a:t>q</a:t>
            </a:r>
          </a:p>
          <a:p>
            <a:pPr marL="0" indent="0">
              <a:buNone/>
            </a:pPr>
            <a:endParaRPr lang="en-US" altLang="en-US" sz="26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en-US" sz="2600" dirty="0">
                <a:sym typeface="Symbol" panose="05050102010706020507" pitchFamily="18" charset="2"/>
              </a:rPr>
              <a:t>Jika </a:t>
            </a:r>
            <a:r>
              <a:rPr lang="en-US" altLang="en-US" sz="2600" dirty="0" err="1">
                <a:sym typeface="Symbol" panose="05050102010706020507" pitchFamily="18" charset="2"/>
              </a:rPr>
              <a:t>semua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ym typeface="Symbol" panose="05050102010706020507" pitchFamily="18" charset="2"/>
              </a:rPr>
              <a:t>spesifikasi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ym typeface="Symbol" panose="05050102010706020507" pitchFamily="18" charset="2"/>
              </a:rPr>
              <a:t>benar</a:t>
            </a:r>
            <a:r>
              <a:rPr lang="en-US" altLang="en-US" sz="2600" dirty="0">
                <a:sym typeface="Symbol" panose="05050102010706020507" pitchFamily="18" charset="2"/>
              </a:rPr>
              <a:t>, </a:t>
            </a:r>
            <a:r>
              <a:rPr lang="en-US" altLang="en-US" sz="2600" dirty="0" err="1">
                <a:sym typeface="Symbol" panose="05050102010706020507" pitchFamily="18" charset="2"/>
              </a:rPr>
              <a:t>maka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i="1" dirty="0">
                <a:sym typeface="Symbol" panose="05050102010706020507" pitchFamily="18" charset="2"/>
              </a:rPr>
              <a:t>p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ym typeface="Symbol" panose="05050102010706020507" pitchFamily="18" charset="2"/>
              </a:rPr>
              <a:t>harus</a:t>
            </a:r>
            <a:r>
              <a:rPr lang="en-US" altLang="en-US" sz="2600" dirty="0">
                <a:sym typeface="Symbol" panose="05050102010706020507" pitchFamily="18" charset="2"/>
              </a:rPr>
              <a:t> salah agar ~</a:t>
            </a:r>
            <a:r>
              <a:rPr lang="en-US" altLang="en-US" sz="2600" i="1" dirty="0">
                <a:sym typeface="Symbol" panose="05050102010706020507" pitchFamily="18" charset="2"/>
              </a:rPr>
              <a:t>p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ym typeface="Symbol" panose="05050102010706020507" pitchFamily="18" charset="2"/>
              </a:rPr>
              <a:t>benar</a:t>
            </a:r>
            <a:r>
              <a:rPr lang="en-US" altLang="en-US" sz="2600" dirty="0">
                <a:sym typeface="Symbol" panose="05050102010706020507" pitchFamily="18" charset="2"/>
              </a:rPr>
              <a:t>.</a:t>
            </a:r>
          </a:p>
          <a:p>
            <a:pPr marL="0" indent="0">
              <a:buNone/>
            </a:pPr>
            <a:r>
              <a:rPr lang="en-US" altLang="en-US" sz="2600" dirty="0">
                <a:sym typeface="Symbol" panose="05050102010706020507" pitchFamily="18" charset="2"/>
              </a:rPr>
              <a:t>Jika </a:t>
            </a:r>
            <a:r>
              <a:rPr lang="en-US" altLang="en-US" sz="2600" i="1" dirty="0">
                <a:sym typeface="Symbol" panose="05050102010706020507" pitchFamily="18" charset="2"/>
              </a:rPr>
              <a:t>p</a:t>
            </a:r>
            <a:r>
              <a:rPr lang="en-US" altLang="en-US" sz="2600" dirty="0">
                <a:sym typeface="Symbol" panose="05050102010706020507" pitchFamily="18" charset="2"/>
              </a:rPr>
              <a:t> salah, </a:t>
            </a:r>
            <a:r>
              <a:rPr lang="en-US" altLang="en-US" sz="2600" dirty="0" err="1">
                <a:sym typeface="Symbol" panose="05050102010706020507" pitchFamily="18" charset="2"/>
              </a:rPr>
              <a:t>maka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i="1" dirty="0"/>
              <a:t>p</a:t>
            </a:r>
            <a:r>
              <a:rPr lang="en-US" altLang="en-US" sz="2600" dirty="0"/>
              <a:t> </a:t>
            </a:r>
            <a:r>
              <a:rPr lang="en-US" altLang="en-US" sz="2600" dirty="0">
                <a:sym typeface="Symbol" panose="05050102010706020507" pitchFamily="18" charset="2"/>
              </a:rPr>
              <a:t> </a:t>
            </a:r>
            <a:r>
              <a:rPr lang="en-US" altLang="en-US" sz="2600" i="1" dirty="0">
                <a:sym typeface="Symbol" panose="05050102010706020507" pitchFamily="18" charset="2"/>
              </a:rPr>
              <a:t>q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ym typeface="Symbol" panose="05050102010706020507" pitchFamily="18" charset="2"/>
              </a:rPr>
              <a:t>hanya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ym typeface="Symbol" panose="05050102010706020507" pitchFamily="18" charset="2"/>
              </a:rPr>
              <a:t>benar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ym typeface="Symbol" panose="05050102010706020507" pitchFamily="18" charset="2"/>
              </a:rPr>
              <a:t>jika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i="1" dirty="0">
                <a:sym typeface="Symbol" panose="05050102010706020507" pitchFamily="18" charset="2"/>
              </a:rPr>
              <a:t>q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ym typeface="Symbol" panose="05050102010706020507" pitchFamily="18" charset="2"/>
              </a:rPr>
              <a:t>benar</a:t>
            </a:r>
            <a:r>
              <a:rPr lang="en-US" altLang="en-US" sz="2600" dirty="0">
                <a:sym typeface="Symbol" panose="05050102010706020507" pitchFamily="18" charset="2"/>
              </a:rPr>
              <a:t>.</a:t>
            </a:r>
          </a:p>
          <a:p>
            <a:pPr marL="0" indent="0">
              <a:buNone/>
            </a:pPr>
            <a:r>
              <a:rPr lang="en-US" altLang="en-US" sz="2600" dirty="0">
                <a:sym typeface="Symbol" panose="05050102010706020507" pitchFamily="18" charset="2"/>
              </a:rPr>
              <a:t>Jika </a:t>
            </a:r>
            <a:r>
              <a:rPr lang="en-US" altLang="en-US" sz="2600" i="1" dirty="0">
                <a:sym typeface="Symbol" panose="05050102010706020507" pitchFamily="18" charset="2"/>
              </a:rPr>
              <a:t>p</a:t>
            </a:r>
            <a:r>
              <a:rPr lang="en-US" altLang="en-US" sz="2600" dirty="0">
                <a:sym typeface="Symbol" panose="05050102010706020507" pitchFamily="18" charset="2"/>
              </a:rPr>
              <a:t> salah dan </a:t>
            </a:r>
            <a:r>
              <a:rPr lang="en-US" altLang="en-US" sz="2600" i="1" dirty="0">
                <a:sym typeface="Symbol" panose="05050102010706020507" pitchFamily="18" charset="2"/>
              </a:rPr>
              <a:t>q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ym typeface="Symbol" panose="05050102010706020507" pitchFamily="18" charset="2"/>
              </a:rPr>
              <a:t>benar</a:t>
            </a:r>
            <a:r>
              <a:rPr lang="en-US" altLang="en-US" sz="2600" dirty="0">
                <a:sym typeface="Symbol" panose="05050102010706020507" pitchFamily="18" charset="2"/>
              </a:rPr>
              <a:t>, </a:t>
            </a:r>
            <a:r>
              <a:rPr lang="en-US" altLang="en-US" sz="2600" dirty="0" err="1">
                <a:sym typeface="Symbol" panose="05050102010706020507" pitchFamily="18" charset="2"/>
              </a:rPr>
              <a:t>maka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i="1" dirty="0">
                <a:sym typeface="Symbol" panose="05050102010706020507" pitchFamily="18" charset="2"/>
              </a:rPr>
              <a:t>p</a:t>
            </a:r>
            <a:r>
              <a:rPr lang="en-US" altLang="en-US" sz="2600" dirty="0">
                <a:sym typeface="Symbol" panose="05050102010706020507" pitchFamily="18" charset="2"/>
              </a:rPr>
              <a:t>  </a:t>
            </a:r>
            <a:r>
              <a:rPr lang="en-US" altLang="en-US" sz="2600" i="1" dirty="0">
                <a:sym typeface="Symbol" panose="05050102010706020507" pitchFamily="18" charset="2"/>
              </a:rPr>
              <a:t>q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ym typeface="Symbol" panose="05050102010706020507" pitchFamily="18" charset="2"/>
              </a:rPr>
              <a:t>benar</a:t>
            </a:r>
            <a:r>
              <a:rPr lang="en-US" altLang="en-US" sz="2600" dirty="0">
                <a:sym typeface="Symbol" panose="05050102010706020507" pitchFamily="18" charset="2"/>
              </a:rPr>
              <a:t>.</a:t>
            </a:r>
          </a:p>
          <a:p>
            <a:pPr marL="0" indent="0">
              <a:buNone/>
            </a:pPr>
            <a:endParaRPr lang="en-US" altLang="en-US" sz="2600" i="1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en-US" sz="2600" dirty="0">
                <a:sym typeface="Symbol" panose="05050102010706020507" pitchFamily="18" charset="2"/>
              </a:rPr>
              <a:t>Kesimpulan: </a:t>
            </a:r>
            <a:r>
              <a:rPr lang="en-US" altLang="en-US" sz="2600" dirty="0" err="1">
                <a:sym typeface="Symbol" panose="05050102010706020507" pitchFamily="18" charset="2"/>
              </a:rPr>
              <a:t>spesifikasi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ym typeface="Symbol" panose="05050102010706020507" pitchFamily="18" charset="2"/>
              </a:rPr>
              <a:t>sistem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ym typeface="Symbol" panose="05050102010706020507" pitchFamily="18" charset="2"/>
              </a:rPr>
              <a:t>tersebut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ym typeface="Symbol" panose="05050102010706020507" pitchFamily="18" charset="2"/>
              </a:rPr>
              <a:t>konsisiten</a:t>
            </a:r>
            <a:r>
              <a:rPr lang="en-US" altLang="en-US" sz="2600" dirty="0">
                <a:sym typeface="Symbol" panose="05050102010706020507" pitchFamily="18" charset="2"/>
              </a:rPr>
              <a:t>.</a:t>
            </a:r>
          </a:p>
          <a:p>
            <a:pPr marL="0" indent="0">
              <a:buNone/>
            </a:pPr>
            <a:endParaRPr lang="en-US" altLang="en-US" sz="26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en-US" sz="2400" dirty="0"/>
              <a:t>	</a:t>
            </a:r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2D95DFC4-A134-8A8C-C591-955E7E97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116090-1C6A-4D90-A8F9-D8474C1FB4B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>
            <a:extLst>
              <a:ext uri="{FF2B5EF4-FFF2-40B4-BE49-F238E27FC236}">
                <a16:creationId xmlns:a16="http://schemas.microsoft.com/office/drawing/2014/main" id="{F619D1B7-8C15-D372-276D-B283C1CE5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50" y="878883"/>
            <a:ext cx="10157847" cy="54102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b="1" dirty="0"/>
              <a:t>Latihan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	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	Indra, </a:t>
            </a:r>
            <a:r>
              <a:rPr lang="en-US" altLang="en-US" sz="2400" dirty="0" err="1"/>
              <a:t>Ical</a:t>
            </a:r>
            <a:r>
              <a:rPr lang="en-US" altLang="en-US" sz="2400" dirty="0"/>
              <a:t>, Parry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sekelompok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pembunuh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Mereka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tertangkap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sedang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diinterogasi</a:t>
            </a:r>
            <a:r>
              <a:rPr lang="en-US" altLang="en-US" sz="2400" dirty="0"/>
              <a:t> oleh </a:t>
            </a:r>
            <a:r>
              <a:rPr lang="en-US" altLang="en-US" sz="2400" dirty="0" err="1"/>
              <a:t>polisi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poligraph</a:t>
            </a:r>
            <a:r>
              <a:rPr lang="en-US" altLang="en-US" sz="2400" dirty="0"/>
              <a:t>: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i="1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i="1" dirty="0"/>
              <a:t>	Indra </a:t>
            </a:r>
            <a:r>
              <a:rPr lang="en-US" altLang="en-US" sz="2400" i="1" dirty="0" err="1"/>
              <a:t>berkata</a:t>
            </a:r>
            <a:r>
              <a:rPr lang="en-US" altLang="en-US" sz="2400" i="1" dirty="0"/>
              <a:t> : </a:t>
            </a:r>
            <a:r>
              <a:rPr lang="en-US" altLang="en-US" sz="2400" i="1" dirty="0" err="1"/>
              <a:t>Ical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bersalah</a:t>
            </a:r>
            <a:r>
              <a:rPr lang="en-US" altLang="en-US" sz="2400" i="1" dirty="0"/>
              <a:t> dan Parry </a:t>
            </a:r>
            <a:r>
              <a:rPr lang="en-US" altLang="en-US" sz="2400" i="1" dirty="0" err="1"/>
              <a:t>tidak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bersalah</a:t>
            </a:r>
            <a:endParaRPr lang="en-US" altLang="en-US" sz="2400" i="1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i="1" dirty="0"/>
              <a:t>	</a:t>
            </a:r>
            <a:r>
              <a:rPr lang="en-US" altLang="en-US" sz="2400" i="1" dirty="0" err="1"/>
              <a:t>Ical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berkata</a:t>
            </a:r>
            <a:r>
              <a:rPr lang="en-US" altLang="en-US" sz="2400" i="1" dirty="0"/>
              <a:t> : Jika Indra </a:t>
            </a:r>
            <a:r>
              <a:rPr lang="en-US" altLang="en-US" sz="2400" i="1" dirty="0" err="1"/>
              <a:t>bersalah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maka</a:t>
            </a:r>
            <a:r>
              <a:rPr lang="en-US" altLang="en-US" sz="2400" i="1" dirty="0"/>
              <a:t> Parry </a:t>
            </a:r>
            <a:r>
              <a:rPr lang="en-US" altLang="en-US" sz="2400" i="1" dirty="0" err="1"/>
              <a:t>bersalah</a:t>
            </a:r>
            <a:endParaRPr lang="en-US" altLang="en-US" sz="2400" i="1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i="1" dirty="0"/>
              <a:t>	Parry </a:t>
            </a:r>
            <a:r>
              <a:rPr lang="en-US" altLang="en-US" sz="2400" i="1" dirty="0" err="1"/>
              <a:t>berkata</a:t>
            </a:r>
            <a:r>
              <a:rPr lang="en-US" altLang="en-US" sz="2400" i="1" dirty="0"/>
              <a:t> : Saya </a:t>
            </a:r>
            <a:r>
              <a:rPr lang="en-US" altLang="en-US" sz="2400" i="1" dirty="0" err="1"/>
              <a:t>tidak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bersalah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tetapi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Ical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atau</a:t>
            </a:r>
            <a:r>
              <a:rPr lang="en-US" altLang="en-US" sz="2400" i="1" dirty="0"/>
              <a:t> Indra </a:t>
            </a:r>
            <a:r>
              <a:rPr lang="en-US" altLang="en-US" sz="2400" i="1" dirty="0" err="1"/>
              <a:t>bersalah</a:t>
            </a:r>
            <a:r>
              <a:rPr lang="en-US" altLang="en-US" sz="2400" i="1" dirty="0"/>
              <a:t>.</a:t>
            </a: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Tentukan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sajakah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bersalah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poligraph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menunjukkan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Ical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berbohong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sementara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temannya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kebenaran</a:t>
            </a:r>
            <a:r>
              <a:rPr lang="en-US" altLang="en-US" sz="2400" dirty="0"/>
              <a:t>!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	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>
            <a:extLst>
              <a:ext uri="{FF2B5EF4-FFF2-40B4-BE49-F238E27FC236}">
                <a16:creationId xmlns:a16="http://schemas.microsoft.com/office/drawing/2014/main" id="{643812EC-54AA-F18F-ADA5-2CC92561A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888" y="723900"/>
            <a:ext cx="77724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err="1"/>
              <a:t>Pernyataan</a:t>
            </a:r>
            <a:r>
              <a:rPr lang="en-US" altLang="en-US" dirty="0"/>
              <a:t>:</a:t>
            </a:r>
          </a:p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i="1" dirty="0"/>
              <a:t>p</a:t>
            </a:r>
            <a:r>
              <a:rPr lang="en-US" altLang="en-US" dirty="0"/>
              <a:t> : Indra </a:t>
            </a:r>
            <a:r>
              <a:rPr lang="en-US" altLang="en-US" dirty="0" err="1"/>
              <a:t>bersalah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i="1" dirty="0"/>
              <a:t>q</a:t>
            </a:r>
            <a:r>
              <a:rPr lang="en-US" altLang="en-US" dirty="0"/>
              <a:t>:  </a:t>
            </a:r>
            <a:r>
              <a:rPr lang="en-US" altLang="en-US" dirty="0" err="1"/>
              <a:t>Ical</a:t>
            </a:r>
            <a:r>
              <a:rPr lang="en-US" altLang="en-US" dirty="0"/>
              <a:t> </a:t>
            </a:r>
            <a:r>
              <a:rPr lang="en-US" altLang="en-US" dirty="0" err="1"/>
              <a:t>bersalah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i="1" dirty="0"/>
              <a:t>r:</a:t>
            </a:r>
            <a:r>
              <a:rPr lang="en-US" altLang="en-US" dirty="0"/>
              <a:t>  Parry </a:t>
            </a:r>
            <a:r>
              <a:rPr lang="en-US" altLang="en-US" dirty="0" err="1"/>
              <a:t>bersalah</a:t>
            </a: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err="1"/>
              <a:t>Proposisi</a:t>
            </a:r>
            <a:r>
              <a:rPr lang="en-US" altLang="en-US" dirty="0"/>
              <a:t> </a:t>
            </a:r>
            <a:r>
              <a:rPr lang="en-US" altLang="en-US" dirty="0" err="1"/>
              <a:t>logika</a:t>
            </a:r>
            <a:r>
              <a:rPr lang="en-US" altLang="en-US" dirty="0"/>
              <a:t>:</a:t>
            </a:r>
          </a:p>
          <a:p>
            <a:pPr>
              <a:buFontTx/>
              <a:buNone/>
            </a:pPr>
            <a:r>
              <a:rPr lang="en-US" altLang="en-US" dirty="0"/>
              <a:t>	Indra : </a:t>
            </a:r>
            <a:r>
              <a:rPr lang="en-US" altLang="en-US" i="1" dirty="0"/>
              <a:t>q </a:t>
            </a:r>
            <a:r>
              <a:rPr lang="en-US" altLang="en-US" dirty="0">
                <a:sym typeface="Symbol" panose="05050102010706020507" pitchFamily="18" charset="2"/>
              </a:rPr>
              <a:t></a:t>
            </a:r>
            <a:r>
              <a:rPr lang="en-US" altLang="en-US" dirty="0"/>
              <a:t> ~</a:t>
            </a:r>
            <a:r>
              <a:rPr lang="en-US" altLang="en-US" i="1" dirty="0"/>
              <a:t>r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Ical</a:t>
            </a:r>
            <a:r>
              <a:rPr lang="en-US" altLang="en-US" dirty="0"/>
              <a:t>:    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</a:t>
            </a:r>
            <a:r>
              <a:rPr lang="en-US" altLang="en-US" i="1" dirty="0"/>
              <a:t>r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	Parry : ~</a:t>
            </a:r>
            <a:r>
              <a:rPr lang="en-US" altLang="en-US" i="1" dirty="0"/>
              <a:t>r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 (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i="1" dirty="0"/>
              <a:t>q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4">
            <a:extLst>
              <a:ext uri="{FF2B5EF4-FFF2-40B4-BE49-F238E27FC236}">
                <a16:creationId xmlns:a16="http://schemas.microsoft.com/office/drawing/2014/main" id="{9A3CD287-F2B2-EA2B-3AC7-E1DB41053C4E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668464" y="304800"/>
          <a:ext cx="8847137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671534" imgH="2499466" progId="Word.Document.8">
                  <p:embed/>
                </p:oleObj>
              </mc:Choice>
              <mc:Fallback>
                <p:oleObj name="Document" r:id="rId2" imgW="4671534" imgH="2499466" progId="Word.Document.8">
                  <p:embed/>
                  <p:pic>
                    <p:nvPicPr>
                      <p:cNvPr id="70658" name="Object 4">
                        <a:extLst>
                          <a:ext uri="{FF2B5EF4-FFF2-40B4-BE49-F238E27FC236}">
                            <a16:creationId xmlns:a16="http://schemas.microsoft.com/office/drawing/2014/main" id="{9A3CD287-F2B2-EA2B-3AC7-E1DB41053C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4" y="304800"/>
                        <a:ext cx="8847137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59" name="Rectangle 6">
            <a:extLst>
              <a:ext uri="{FF2B5EF4-FFF2-40B4-BE49-F238E27FC236}">
                <a16:creationId xmlns:a16="http://schemas.microsoft.com/office/drawing/2014/main" id="{9C2284E8-CFDB-72CA-4DD2-BE18E652E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3016250"/>
            <a:ext cx="88773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Dari soal diketahui Ical berbohong (pernyataan Ical salah) sedangkan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dua teman lainnya mengatakan kebenaran. Hal itu bersesuaian dengan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tabel kebenaran pada pada baris ke 2 (berwarna kuning).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Pada baris kedua tersebut: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  <a:r>
              <a:rPr lang="en-US" altLang="en-US" sz="2400" i="1"/>
              <a:t>p</a:t>
            </a:r>
            <a:r>
              <a:rPr lang="en-US" altLang="en-US" sz="2400"/>
              <a:t> benar </a:t>
            </a:r>
            <a:r>
              <a:rPr lang="en-US" altLang="en-US" sz="2400">
                <a:sym typeface="Wingdings" panose="05000000000000000000" pitchFamily="2" charset="2"/>
              </a:rPr>
              <a:t> </a:t>
            </a:r>
            <a:r>
              <a:rPr lang="en-US" altLang="en-US" sz="2400"/>
              <a:t> Indra bersalah (benar)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  <a:r>
              <a:rPr lang="en-US" altLang="en-US" sz="2400" i="1"/>
              <a:t>q</a:t>
            </a:r>
            <a:r>
              <a:rPr lang="en-US" altLang="en-US" sz="2400"/>
              <a:t> benar </a:t>
            </a:r>
            <a:r>
              <a:rPr lang="en-US" altLang="en-US" sz="2400">
                <a:sym typeface="Wingdings" panose="05000000000000000000" pitchFamily="2" charset="2"/>
              </a:rPr>
              <a:t> Ical bersalah (benar)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Wingdings" panose="05000000000000000000" pitchFamily="2" charset="2"/>
              </a:rPr>
              <a:t> </a:t>
            </a:r>
            <a:r>
              <a:rPr lang="en-US" altLang="en-US" sz="2400" i="1">
                <a:sym typeface="Wingdings" panose="05000000000000000000" pitchFamily="2" charset="2"/>
              </a:rPr>
              <a:t>r</a:t>
            </a:r>
            <a:r>
              <a:rPr lang="en-US" altLang="en-US" sz="2400">
                <a:sym typeface="Wingdings" panose="05000000000000000000" pitchFamily="2" charset="2"/>
              </a:rPr>
              <a:t> salah   Parry bersalah (tidak benar)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Sehingga dapat disimpulkan bahwa yang bersalah adalah </a:t>
            </a:r>
            <a:r>
              <a:rPr lang="en-US" altLang="en-US" sz="2400">
                <a:solidFill>
                  <a:srgbClr val="FF0000"/>
                </a:solidFill>
              </a:rPr>
              <a:t>Indra </a:t>
            </a:r>
            <a:r>
              <a:rPr lang="en-US" altLang="en-US" sz="2400"/>
              <a:t>dan </a:t>
            </a:r>
            <a:r>
              <a:rPr lang="en-US" altLang="en-US" sz="2400">
                <a:solidFill>
                  <a:srgbClr val="FF0000"/>
                </a:solidFill>
              </a:rPr>
              <a:t>Ical</a:t>
            </a:r>
            <a:r>
              <a:rPr lang="en-US" altLang="en-US" sz="2400"/>
              <a:t>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1">
            <a:extLst>
              <a:ext uri="{FF2B5EF4-FFF2-40B4-BE49-F238E27FC236}">
                <a16:creationId xmlns:a16="http://schemas.microsoft.com/office/drawing/2014/main" id="{3113E119-4063-330E-3D10-7E7447C049D4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d-ID" altLang="en-US" b="1" dirty="0"/>
              <a:t>Ekivalensi bentuk  </a:t>
            </a:r>
            <a:r>
              <a:rPr lang="id-ID" altLang="en-US" b="1" i="1" dirty="0"/>
              <a:t>p </a:t>
            </a:r>
            <a:r>
              <a:rPr lang="id-ID" altLang="en-US" b="1" dirty="0">
                <a:sym typeface="Symbol" panose="05050102010706020507" pitchFamily="18" charset="2"/>
              </a:rPr>
              <a:t> </a:t>
            </a:r>
            <a:r>
              <a:rPr lang="id-ID" altLang="en-US" b="1" i="1" dirty="0">
                <a:sym typeface="Symbol" panose="05050102010706020507" pitchFamily="18" charset="2"/>
              </a:rPr>
              <a:t>q   </a:t>
            </a:r>
          </a:p>
          <a:p>
            <a:pPr>
              <a:buFontTx/>
              <a:buNone/>
            </a:pPr>
            <a:endParaRPr lang="id-ID" altLang="en-US" b="1" i="1" dirty="0">
              <a:sym typeface="Symbol" panose="05050102010706020507" pitchFamily="18" charset="2"/>
            </a:endParaRPr>
          </a:p>
          <a:p>
            <a:r>
              <a:rPr lang="id-ID" altLang="en-US" dirty="0">
                <a:sym typeface="Symbol" panose="05050102010706020507" pitchFamily="18" charset="2"/>
              </a:rPr>
              <a:t>Implikasi</a:t>
            </a:r>
            <a:r>
              <a:rPr lang="id-ID" altLang="en-US" i="1" dirty="0">
                <a:sym typeface="Symbol" panose="05050102010706020507" pitchFamily="18" charset="2"/>
              </a:rPr>
              <a:t> </a:t>
            </a:r>
            <a:r>
              <a:rPr lang="id-ID" altLang="en-US" i="1" dirty="0"/>
              <a:t>p </a:t>
            </a:r>
            <a:r>
              <a:rPr lang="id-ID" altLang="en-US" dirty="0">
                <a:sym typeface="Symbol" panose="05050102010706020507" pitchFamily="18" charset="2"/>
              </a:rPr>
              <a:t> </a:t>
            </a:r>
            <a:r>
              <a:rPr lang="id-ID" altLang="en-US" i="1" dirty="0">
                <a:sym typeface="Symbol" panose="05050102010706020507" pitchFamily="18" charset="2"/>
              </a:rPr>
              <a:t>q </a:t>
            </a:r>
            <a:r>
              <a:rPr lang="id-ID" altLang="en-US" dirty="0">
                <a:sym typeface="Symbol" panose="05050102010706020507" pitchFamily="18" charset="2"/>
              </a:rPr>
              <a:t>ekivalen dengan ~</a:t>
            </a:r>
            <a:r>
              <a:rPr lang="id-ID" altLang="en-US" i="1" dirty="0">
                <a:sym typeface="Symbol" panose="05050102010706020507" pitchFamily="18" charset="2"/>
              </a:rPr>
              <a:t>p</a:t>
            </a:r>
            <a:r>
              <a:rPr lang="id-ID" altLang="en-US" dirty="0">
                <a:sym typeface="Symbol" panose="05050102010706020507" pitchFamily="18" charset="2"/>
              </a:rPr>
              <a:t>  </a:t>
            </a:r>
            <a:r>
              <a:rPr lang="id-ID" altLang="en-US" i="1" dirty="0">
                <a:sym typeface="Symbol" panose="05050102010706020507" pitchFamily="18" charset="2"/>
              </a:rPr>
              <a:t>q </a:t>
            </a:r>
          </a:p>
          <a:p>
            <a:pPr>
              <a:buFontTx/>
              <a:buNone/>
            </a:pPr>
            <a:r>
              <a:rPr lang="id-ID" altLang="en-US" dirty="0">
                <a:sym typeface="Symbol" panose="05050102010706020507" pitchFamily="18" charset="2"/>
              </a:rPr>
              <a:t>	 ----------------------------------------------------------</a:t>
            </a:r>
          </a:p>
          <a:p>
            <a:pPr lvl="1">
              <a:buFontTx/>
              <a:buNone/>
            </a:pPr>
            <a:r>
              <a:rPr lang="id-ID" altLang="en-US" i="1" dirty="0">
                <a:sym typeface="Symbol" panose="05050102010706020507" pitchFamily="18" charset="2"/>
              </a:rPr>
              <a:t>p			q</a:t>
            </a:r>
            <a:r>
              <a:rPr lang="id-ID" altLang="en-US" dirty="0">
                <a:sym typeface="Symbol" panose="05050102010706020507" pitchFamily="18" charset="2"/>
              </a:rPr>
              <a:t>	~</a:t>
            </a:r>
            <a:r>
              <a:rPr lang="id-ID" altLang="en-US" i="1" dirty="0">
                <a:sym typeface="Symbol" panose="05050102010706020507" pitchFamily="18" charset="2"/>
              </a:rPr>
              <a:t>p</a:t>
            </a:r>
            <a:r>
              <a:rPr lang="id-ID" altLang="en-US" dirty="0">
                <a:sym typeface="Symbol" panose="05050102010706020507" pitchFamily="18" charset="2"/>
              </a:rPr>
              <a:t>	       </a:t>
            </a:r>
            <a:r>
              <a:rPr lang="id-ID" altLang="en-US" i="1" dirty="0">
                <a:sym typeface="Symbol" panose="05050102010706020507" pitchFamily="18" charset="2"/>
              </a:rPr>
              <a:t>p </a:t>
            </a:r>
            <a:r>
              <a:rPr lang="id-ID" altLang="en-US" dirty="0">
                <a:sym typeface="Symbol" panose="05050102010706020507" pitchFamily="18" charset="2"/>
              </a:rPr>
              <a:t> </a:t>
            </a:r>
            <a:r>
              <a:rPr lang="id-ID" altLang="en-US" i="1" dirty="0">
                <a:sym typeface="Symbol" panose="05050102010706020507" pitchFamily="18" charset="2"/>
              </a:rPr>
              <a:t>q</a:t>
            </a:r>
            <a:r>
              <a:rPr lang="id-ID" altLang="en-US" dirty="0">
                <a:sym typeface="Symbol" panose="05050102010706020507" pitchFamily="18" charset="2"/>
              </a:rPr>
              <a:t>	       ~</a:t>
            </a:r>
            <a:r>
              <a:rPr lang="id-ID" altLang="en-US" i="1" dirty="0">
                <a:sym typeface="Symbol" panose="05050102010706020507" pitchFamily="18" charset="2"/>
              </a:rPr>
              <a:t>p</a:t>
            </a:r>
            <a:r>
              <a:rPr lang="id-ID" altLang="en-US" dirty="0">
                <a:sym typeface="Symbol" panose="05050102010706020507" pitchFamily="18" charset="2"/>
              </a:rPr>
              <a:t>  </a:t>
            </a:r>
            <a:r>
              <a:rPr lang="id-ID" altLang="en-US" i="1" dirty="0">
                <a:sym typeface="Symbol" panose="05050102010706020507" pitchFamily="18" charset="2"/>
              </a:rPr>
              <a:t>q </a:t>
            </a:r>
          </a:p>
          <a:p>
            <a:pPr lvl="1">
              <a:buFontTx/>
              <a:buNone/>
            </a:pPr>
            <a:r>
              <a:rPr lang="id-ID" altLang="en-US" i="1" dirty="0">
                <a:sym typeface="Symbol" panose="05050102010706020507" pitchFamily="18" charset="2"/>
              </a:rPr>
              <a:t>--------------------------------------------------------------------</a:t>
            </a:r>
            <a:endParaRPr lang="id-ID" altLang="en-US" dirty="0">
              <a:sym typeface="Symbol" panose="05050102010706020507" pitchFamily="18" charset="2"/>
            </a:endParaRPr>
          </a:p>
          <a:p>
            <a:pPr lvl="1">
              <a:buFontTx/>
              <a:buNone/>
            </a:pPr>
            <a:r>
              <a:rPr lang="id-ID" altLang="en-US" dirty="0"/>
              <a:t>T			T	F		</a:t>
            </a:r>
            <a:r>
              <a:rPr lang="id-ID" altLang="en-US" b="1" dirty="0">
                <a:solidFill>
                  <a:srgbClr val="FF0000"/>
                </a:solidFill>
              </a:rPr>
              <a:t>T</a:t>
            </a:r>
            <a:r>
              <a:rPr lang="id-ID" altLang="en-US" b="1" dirty="0"/>
              <a:t>	</a:t>
            </a:r>
            <a:r>
              <a:rPr lang="id-ID" altLang="en-US" dirty="0"/>
              <a:t>	</a:t>
            </a:r>
            <a:r>
              <a:rPr lang="id-ID" altLang="en-US" b="1" dirty="0">
                <a:solidFill>
                  <a:srgbClr val="FF0000"/>
                </a:solidFill>
              </a:rPr>
              <a:t>T</a:t>
            </a:r>
          </a:p>
          <a:p>
            <a:pPr lvl="1">
              <a:buFontTx/>
              <a:buNone/>
            </a:pPr>
            <a:r>
              <a:rPr lang="id-ID" altLang="en-US" dirty="0"/>
              <a:t>T			F	F		</a:t>
            </a:r>
            <a:r>
              <a:rPr lang="id-ID" altLang="en-US" b="1" dirty="0">
                <a:solidFill>
                  <a:srgbClr val="FF0000"/>
                </a:solidFill>
              </a:rPr>
              <a:t>F</a:t>
            </a:r>
            <a:r>
              <a:rPr lang="id-ID" altLang="en-US" dirty="0"/>
              <a:t>		</a:t>
            </a:r>
            <a:r>
              <a:rPr lang="id-ID" altLang="en-US" b="1" dirty="0">
                <a:solidFill>
                  <a:srgbClr val="FF0000"/>
                </a:solidFill>
              </a:rPr>
              <a:t>F</a:t>
            </a:r>
          </a:p>
          <a:p>
            <a:pPr lvl="1">
              <a:buFontTx/>
              <a:buNone/>
            </a:pPr>
            <a:r>
              <a:rPr lang="id-ID" altLang="en-US" dirty="0"/>
              <a:t>F			T	T		</a:t>
            </a:r>
            <a:r>
              <a:rPr lang="id-ID" altLang="en-US" b="1" dirty="0">
                <a:solidFill>
                  <a:srgbClr val="FF0000"/>
                </a:solidFill>
              </a:rPr>
              <a:t>T</a:t>
            </a:r>
            <a:r>
              <a:rPr lang="id-ID" altLang="en-US" dirty="0"/>
              <a:t>		</a:t>
            </a:r>
            <a:r>
              <a:rPr lang="id-ID" altLang="en-US" b="1" dirty="0">
                <a:solidFill>
                  <a:srgbClr val="FF0000"/>
                </a:solidFill>
              </a:rPr>
              <a:t>T</a:t>
            </a:r>
          </a:p>
          <a:p>
            <a:pPr lvl="1">
              <a:buFontTx/>
              <a:buNone/>
            </a:pPr>
            <a:r>
              <a:rPr lang="id-ID" altLang="en-US" dirty="0"/>
              <a:t>F			F	T		</a:t>
            </a:r>
            <a:r>
              <a:rPr lang="id-ID" altLang="en-US" b="1" dirty="0">
                <a:solidFill>
                  <a:srgbClr val="FF0000"/>
                </a:solidFill>
              </a:rPr>
              <a:t>T</a:t>
            </a:r>
            <a:r>
              <a:rPr lang="id-ID" altLang="en-US" dirty="0">
                <a:solidFill>
                  <a:srgbClr val="FF0000"/>
                </a:solidFill>
              </a:rPr>
              <a:t>		</a:t>
            </a:r>
            <a:r>
              <a:rPr lang="id-ID" altLang="en-US" b="1" dirty="0">
                <a:solidFill>
                  <a:srgbClr val="FF0000"/>
                </a:solidFill>
              </a:rPr>
              <a:t>T</a:t>
            </a:r>
          </a:p>
          <a:p>
            <a:pPr lvl="1">
              <a:buFontTx/>
              <a:buNone/>
            </a:pPr>
            <a:r>
              <a:rPr lang="id-ID" altLang="en-US" dirty="0"/>
              <a:t>-----------------------------------------------------------</a:t>
            </a:r>
          </a:p>
        </p:txBody>
      </p:sp>
      <p:sp>
        <p:nvSpPr>
          <p:cNvPr id="71683" name="Slide Number Placeholder 2">
            <a:extLst>
              <a:ext uri="{FF2B5EF4-FFF2-40B4-BE49-F238E27FC236}">
                <a16:creationId xmlns:a16="http://schemas.microsoft.com/office/drawing/2014/main" id="{C27D237F-AE9F-287A-4E91-BE5A8854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9813B8-5888-4291-8186-67540D38110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1">
            <a:extLst>
              <a:ext uri="{FF2B5EF4-FFF2-40B4-BE49-F238E27FC236}">
                <a16:creationId xmlns:a16="http://schemas.microsoft.com/office/drawing/2014/main" id="{DC563BC2-26F5-86F9-F244-ACEA74D4823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248904" y="1066800"/>
            <a:ext cx="9723895" cy="5029200"/>
          </a:xfrm>
        </p:spPr>
        <p:txBody>
          <a:bodyPr/>
          <a:lstStyle/>
          <a:p>
            <a:r>
              <a:rPr lang="id-ID" altLang="en-US" dirty="0"/>
              <a:t>Kita dapat membuat negasi dari implikasi dengan menggunakan bentuk ekivalensinya tersebut:</a:t>
            </a:r>
          </a:p>
          <a:p>
            <a:endParaRPr lang="id-ID" altLang="en-US" dirty="0"/>
          </a:p>
          <a:p>
            <a:pPr>
              <a:buFontTx/>
              <a:buNone/>
            </a:pPr>
            <a:r>
              <a:rPr lang="id-ID" altLang="en-US" dirty="0"/>
              <a:t>	~ (</a:t>
            </a:r>
            <a:r>
              <a:rPr lang="id-ID" altLang="en-US" i="1" dirty="0"/>
              <a:t>p</a:t>
            </a:r>
            <a:r>
              <a:rPr lang="id-ID" altLang="en-US" dirty="0"/>
              <a:t> </a:t>
            </a:r>
            <a:r>
              <a:rPr lang="id-ID" altLang="en-US" dirty="0">
                <a:sym typeface="Symbol" panose="05050102010706020507" pitchFamily="18" charset="2"/>
              </a:rPr>
              <a:t> </a:t>
            </a:r>
            <a:r>
              <a:rPr lang="id-ID" altLang="en-US" i="1" dirty="0">
                <a:sym typeface="Symbol" panose="05050102010706020507" pitchFamily="18" charset="2"/>
              </a:rPr>
              <a:t>q</a:t>
            </a:r>
            <a:r>
              <a:rPr lang="id-ID" altLang="en-US" dirty="0">
                <a:sym typeface="Symbol" panose="05050102010706020507" pitchFamily="18" charset="2"/>
              </a:rPr>
              <a:t>)   ~ (~</a:t>
            </a:r>
            <a:r>
              <a:rPr lang="id-ID" altLang="en-US" i="1" dirty="0">
                <a:sym typeface="Symbol" panose="05050102010706020507" pitchFamily="18" charset="2"/>
              </a:rPr>
              <a:t>p</a:t>
            </a:r>
            <a:r>
              <a:rPr lang="id-ID" altLang="en-US" dirty="0">
                <a:sym typeface="Symbol" panose="05050102010706020507" pitchFamily="18" charset="2"/>
              </a:rPr>
              <a:t>  </a:t>
            </a:r>
            <a:r>
              <a:rPr lang="id-ID" altLang="en-US" i="1" dirty="0">
                <a:sym typeface="Symbol" panose="05050102010706020507" pitchFamily="18" charset="2"/>
              </a:rPr>
              <a:t>q</a:t>
            </a:r>
            <a:r>
              <a:rPr lang="id-ID" altLang="en-US" dirty="0">
                <a:sym typeface="Symbol" panose="05050102010706020507" pitchFamily="18" charset="2"/>
              </a:rPr>
              <a:t>)   </a:t>
            </a:r>
            <a:r>
              <a:rPr lang="id-ID" altLang="en-US" i="1" dirty="0">
                <a:sym typeface="Symbol" panose="05050102010706020507" pitchFamily="18" charset="2"/>
              </a:rPr>
              <a:t>p </a:t>
            </a:r>
            <a:r>
              <a:rPr lang="id-ID" altLang="en-US" dirty="0">
                <a:sym typeface="Symbol" panose="05050102010706020507" pitchFamily="18" charset="2"/>
              </a:rPr>
              <a:t> ~</a:t>
            </a:r>
            <a:r>
              <a:rPr lang="id-ID" altLang="en-US" i="1" dirty="0">
                <a:sym typeface="Symbol" panose="05050102010706020507" pitchFamily="18" charset="2"/>
              </a:rPr>
              <a:t>q  </a:t>
            </a:r>
          </a:p>
          <a:p>
            <a:pPr>
              <a:buFontTx/>
              <a:buNone/>
            </a:pPr>
            <a:endParaRPr lang="id-ID" altLang="en-US" i="1" dirty="0">
              <a:sym typeface="Symbol" panose="05050102010706020507" pitchFamily="18" charset="2"/>
            </a:endParaRPr>
          </a:p>
          <a:p>
            <a:r>
              <a:rPr lang="id-ID" altLang="en-US" dirty="0">
                <a:sym typeface="Symbol" panose="05050102010706020507" pitchFamily="18" charset="2"/>
              </a:rPr>
              <a:t>Contoh: Jika anda berusia 17 tahun, maka anda boleh memiliki SIM</a:t>
            </a:r>
            <a:endParaRPr lang="en-US" altLang="en-US" dirty="0">
              <a:sym typeface="Symbol" panose="05050102010706020507" pitchFamily="18" charset="2"/>
            </a:endParaRPr>
          </a:p>
          <a:p>
            <a:endParaRPr lang="id-ID" altLang="en-US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id-ID" altLang="en-US" dirty="0">
                <a:sym typeface="Symbol" panose="05050102010706020507" pitchFamily="18" charset="2"/>
              </a:rPr>
              <a:t>	Negasinya: Anda berusia 17 tahun </a:t>
            </a:r>
            <a:r>
              <a:rPr lang="en-US" altLang="en-US" dirty="0" err="1">
                <a:sym typeface="Symbol" panose="05050102010706020507" pitchFamily="18" charset="2"/>
              </a:rPr>
              <a:t>namun</a:t>
            </a:r>
            <a:r>
              <a:rPr lang="id-ID" altLang="en-US" dirty="0">
                <a:sym typeface="Symbol" panose="05050102010706020507" pitchFamily="18" charset="2"/>
              </a:rPr>
              <a:t> anda tidak boleh memiliki SIM.</a:t>
            </a:r>
            <a:endParaRPr lang="id-ID" altLang="en-US" dirty="0"/>
          </a:p>
        </p:txBody>
      </p:sp>
      <p:sp>
        <p:nvSpPr>
          <p:cNvPr id="72707" name="Slide Number Placeholder 2">
            <a:extLst>
              <a:ext uri="{FF2B5EF4-FFF2-40B4-BE49-F238E27FC236}">
                <a16:creationId xmlns:a16="http://schemas.microsoft.com/office/drawing/2014/main" id="{EFD5CD1E-6E42-DAFF-088C-4E0BF6F9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6FBD5-CE45-4B15-9C82-8A00D0A3FD1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104A366E-8D4E-121F-8B1C-C36901C9A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871" y="838200"/>
            <a:ext cx="10011905" cy="5257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 err="1"/>
              <a:t>Bahkan</a:t>
            </a:r>
            <a:r>
              <a:rPr lang="en-US" altLang="en-US" dirty="0"/>
              <a:t>, </a:t>
            </a:r>
            <a:r>
              <a:rPr lang="en-US" altLang="en-US" dirty="0" err="1"/>
              <a:t>logika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pondasi</a:t>
            </a:r>
            <a:r>
              <a:rPr lang="en-US" altLang="en-US" dirty="0"/>
              <a:t> </a:t>
            </a:r>
            <a:r>
              <a:rPr lang="en-US" altLang="en-US" dirty="0" err="1"/>
              <a:t>dasar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dan </a:t>
            </a:r>
            <a:r>
              <a:rPr lang="en-US" altLang="en-US" dirty="0" err="1"/>
              <a:t>pemrograman</a:t>
            </a:r>
            <a:r>
              <a:rPr lang="en-US" altLang="en-US" dirty="0"/>
              <a:t>. </a:t>
            </a:r>
            <a:r>
              <a:rPr lang="en-US" altLang="en-US" dirty="0" err="1"/>
              <a:t>Urutan</a:t>
            </a:r>
            <a:r>
              <a:rPr lang="en-US" altLang="en-US" dirty="0"/>
              <a:t> </a:t>
            </a:r>
            <a:r>
              <a:rPr lang="en-US" altLang="en-US" dirty="0" err="1"/>
              <a:t>instruksi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program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urutan</a:t>
            </a:r>
            <a:r>
              <a:rPr lang="en-US" altLang="en-US" dirty="0"/>
              <a:t> yang </a:t>
            </a:r>
            <a:r>
              <a:rPr lang="en-US" altLang="en-US" dirty="0" err="1"/>
              <a:t>logis</a:t>
            </a:r>
            <a:r>
              <a:rPr lang="en-US" altLang="en-US" dirty="0"/>
              <a:t>. Jika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logis</a:t>
            </a:r>
            <a:r>
              <a:rPr lang="en-US" altLang="en-US" dirty="0"/>
              <a:t> </a:t>
            </a:r>
            <a:r>
              <a:rPr lang="en-US" altLang="en-US" dirty="0" err="1"/>
              <a:t>maka</a:t>
            </a:r>
            <a:r>
              <a:rPr lang="en-US" altLang="en-US" dirty="0"/>
              <a:t> program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 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err="1"/>
              <a:t>Contoh</a:t>
            </a:r>
            <a:r>
              <a:rPr lang="en-US" altLang="en-US" dirty="0"/>
              <a:t>:</a:t>
            </a:r>
          </a:p>
          <a:p>
            <a:pPr>
              <a:buFontTx/>
              <a:buNone/>
              <a:defRPr/>
            </a:pPr>
            <a:r>
              <a:rPr lang="en-US" altLang="en-US" dirty="0"/>
              <a:t>		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x &gt; y then </a:t>
            </a:r>
          </a:p>
          <a:p>
            <a:pPr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begin</a:t>
            </a:r>
          </a:p>
          <a:p>
            <a:pPr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temp:=x;</a:t>
            </a:r>
          </a:p>
          <a:p>
            <a:pPr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x:=y;</a:t>
            </a:r>
          </a:p>
          <a:p>
            <a:pPr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  y:=temp; </a:t>
            </a:r>
          </a:p>
          <a:p>
            <a:pPr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end;</a:t>
            </a:r>
          </a:p>
          <a:p>
            <a:pPr>
              <a:buFontTx/>
              <a:buNone/>
              <a:defRPr/>
            </a:pPr>
            <a:r>
              <a:rPr lang="en-US" altLang="en-US" dirty="0"/>
              <a:t>		</a:t>
            </a: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4A21D86D-7423-B60D-1926-8EACEAE6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313A79-D7E5-40D0-B196-C109969B2C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>
            <a:extLst>
              <a:ext uri="{FF2B5EF4-FFF2-40B4-BE49-F238E27FC236}">
                <a16:creationId xmlns:a16="http://schemas.microsoft.com/office/drawing/2014/main" id="{E11B6FD1-F331-B302-7D63-0A412BAD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5F1525-1D7A-4C7B-AD1E-EEDA862334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8B83DC6-1A42-E59C-EACD-7AB0671D8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9902" y="812316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cs typeface="Times New Roman" panose="02020603050405020304" pitchFamily="18" charset="0"/>
              </a:rPr>
              <a:t>Varian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Proposisi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Bersyarat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73732" name="Object 4">
            <a:extLst>
              <a:ext uri="{FF2B5EF4-FFF2-40B4-BE49-F238E27FC236}">
                <a16:creationId xmlns:a16="http://schemas.microsoft.com/office/drawing/2014/main" id="{60E28B15-CA3E-A3A6-069B-0E6EA6398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202027"/>
              </p:ext>
            </p:extLst>
          </p:nvPr>
        </p:nvGraphicFramePr>
        <p:xfrm>
          <a:off x="1068092" y="1841258"/>
          <a:ext cx="9408192" cy="451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057900" imgH="2964180" progId="Word.Document.8">
                  <p:embed/>
                </p:oleObj>
              </mc:Choice>
              <mc:Fallback>
                <p:oleObj name="Document" r:id="rId2" imgW="6057900" imgH="2964180" progId="Word.Document.8">
                  <p:embed/>
                  <p:pic>
                    <p:nvPicPr>
                      <p:cNvPr id="73732" name="Object 4">
                        <a:extLst>
                          <a:ext uri="{FF2B5EF4-FFF2-40B4-BE49-F238E27FC236}">
                            <a16:creationId xmlns:a16="http://schemas.microsoft.com/office/drawing/2014/main" id="{60E28B15-CA3E-A3A6-069B-0E6EA6398F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092" y="1841258"/>
                        <a:ext cx="9408192" cy="4515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78665A2D-23DE-B56A-E8A0-6A3C25F2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ABE3AF-DBB1-41D3-9E8F-C790F24E773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74217109-93E2-CBCB-31E7-8935BE0D6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46150"/>
            <a:ext cx="10739034" cy="5410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2400" b="1" dirty="0" err="1">
                <a:cs typeface="Times New Roman" panose="02020603050405020304" pitchFamily="18" charset="0"/>
              </a:rPr>
              <a:t>Contoh</a:t>
            </a:r>
            <a:r>
              <a:rPr lang="en-US" altLang="en-US" sz="2400" b="1" dirty="0"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Tentukan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konvers</a:t>
            </a:r>
            <a:r>
              <a:rPr lang="en-US" altLang="en-US" sz="2400" dirty="0">
                <a:cs typeface="Times New Roman" panose="02020603050405020304" pitchFamily="18" charset="0"/>
              </a:rPr>
              <a:t>, invers, </a:t>
            </a:r>
            <a:r>
              <a:rPr lang="en-US" altLang="en-US" sz="2400" dirty="0" err="1">
                <a:cs typeface="Times New Roman" panose="02020603050405020304" pitchFamily="18" charset="0"/>
              </a:rPr>
              <a:t>dan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kontraposisi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: 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		“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Amir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mempunyai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mobil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cs typeface="Times New Roman" panose="02020603050405020304" pitchFamily="18" charset="0"/>
              </a:rPr>
              <a:t> orang kaya” </a:t>
            </a:r>
          </a:p>
          <a:p>
            <a:pPr eaLnBrk="1" hangingPunct="1">
              <a:buFontTx/>
              <a:buNone/>
              <a:defRPr/>
            </a:pPr>
            <a:endParaRPr lang="en-US" altLang="en-US" sz="2400" u="sng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u="sng" dirty="0" err="1">
                <a:cs typeface="Times New Roman" panose="02020603050405020304" pitchFamily="18" charset="0"/>
              </a:rPr>
              <a:t>Penyelesaian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Konvers</a:t>
            </a:r>
            <a:r>
              <a:rPr lang="en-US" altLang="en-US" sz="2400" dirty="0">
                <a:cs typeface="Times New Roman" panose="02020603050405020304" pitchFamily="18" charset="0"/>
              </a:rPr>
              <a:t>	: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Amir orang kaya,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mempunyai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mobil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	Invers	: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 Amir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mempunyai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mobil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ia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			  </a:t>
            </a:r>
            <a:r>
              <a:rPr lang="en-US" altLang="en-US" sz="2400" dirty="0" err="1">
                <a:cs typeface="Times New Roman" panose="02020603050405020304" pitchFamily="18" charset="0"/>
              </a:rPr>
              <a:t>bukan</a:t>
            </a:r>
            <a:r>
              <a:rPr lang="en-US" altLang="en-US" sz="2400" dirty="0">
                <a:cs typeface="Times New Roman" panose="02020603050405020304" pitchFamily="18" charset="0"/>
              </a:rPr>
              <a:t> orang kaya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2000250" indent="-2000250"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cs typeface="Times New Roman" panose="02020603050405020304" pitchFamily="18" charset="0"/>
              </a:rPr>
              <a:t>Kontraposisi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Amir </a:t>
            </a:r>
            <a:r>
              <a:rPr lang="en-US" altLang="en-US" sz="2400" dirty="0" err="1">
                <a:cs typeface="Times New Roman" panose="02020603050405020304" pitchFamily="18" charset="0"/>
              </a:rPr>
              <a:t>bukan</a:t>
            </a:r>
            <a:r>
              <a:rPr lang="en-US" altLang="en-US" sz="2400" dirty="0">
                <a:cs typeface="Times New Roman" panose="02020603050405020304" pitchFamily="18" charset="0"/>
              </a:rPr>
              <a:t> orang kaya,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mempunyai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mobil</a:t>
            </a: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/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>
            <a:extLst>
              <a:ext uri="{FF2B5EF4-FFF2-40B4-BE49-F238E27FC236}">
                <a16:creationId xmlns:a16="http://schemas.microsoft.com/office/drawing/2014/main" id="{899DA6E7-62AD-FA50-87F5-F19A7588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4979EC-0AD6-4A27-BD39-148641841D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graphicFrame>
        <p:nvGraphicFramePr>
          <p:cNvPr id="75779" name="Object 6">
            <a:extLst>
              <a:ext uri="{FF2B5EF4-FFF2-40B4-BE49-F238E27FC236}">
                <a16:creationId xmlns:a16="http://schemas.microsoft.com/office/drawing/2014/main" id="{2F2327B4-1E94-A222-06F8-693E2BEB55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7713" y="160338"/>
          <a:ext cx="8107362" cy="781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150089" imgH="7827408" progId="Word.Document.8">
                  <p:embed/>
                </p:oleObj>
              </mc:Choice>
              <mc:Fallback>
                <p:oleObj name="Document" r:id="rId2" imgW="8150089" imgH="7827408" progId="Word.Document.8">
                  <p:embed/>
                  <p:pic>
                    <p:nvPicPr>
                      <p:cNvPr id="75779" name="Object 6">
                        <a:extLst>
                          <a:ext uri="{FF2B5EF4-FFF2-40B4-BE49-F238E27FC236}">
                            <a16:creationId xmlns:a16="http://schemas.microsoft.com/office/drawing/2014/main" id="{2F2327B4-1E94-A222-06F8-693E2BEB55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160338"/>
                        <a:ext cx="8107362" cy="781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>
            <a:extLst>
              <a:ext uri="{FF2B5EF4-FFF2-40B4-BE49-F238E27FC236}">
                <a16:creationId xmlns:a16="http://schemas.microsoft.com/office/drawing/2014/main" id="{D50C031F-B3C4-92A5-2E29-EF2B2FC3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839118-9E03-4647-98D9-1AF20B02D62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  <p:graphicFrame>
        <p:nvGraphicFramePr>
          <p:cNvPr id="76803" name="Object 2">
            <a:extLst>
              <a:ext uri="{FF2B5EF4-FFF2-40B4-BE49-F238E27FC236}">
                <a16:creationId xmlns:a16="http://schemas.microsoft.com/office/drawing/2014/main" id="{2B51998C-1C77-3A6C-ACC2-8C6849E94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1" y="296864"/>
          <a:ext cx="8266113" cy="790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417643" imgH="8036058" progId="Word.Document.8">
                  <p:embed/>
                </p:oleObj>
              </mc:Choice>
              <mc:Fallback>
                <p:oleObj name="Document" r:id="rId2" imgW="8417643" imgH="8036058" progId="Word.Document.8">
                  <p:embed/>
                  <p:pic>
                    <p:nvPicPr>
                      <p:cNvPr id="76803" name="Object 2">
                        <a:extLst>
                          <a:ext uri="{FF2B5EF4-FFF2-40B4-BE49-F238E27FC236}">
                            <a16:creationId xmlns:a16="http://schemas.microsoft.com/office/drawing/2014/main" id="{2B51998C-1C77-3A6C-ACC2-8C6849E943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96864"/>
                        <a:ext cx="8266113" cy="790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C0E76-4B0D-610D-A499-5F80935BB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>
            <a:extLst>
              <a:ext uri="{FF2B5EF4-FFF2-40B4-BE49-F238E27FC236}">
                <a16:creationId xmlns:a16="http://schemas.microsoft.com/office/drawing/2014/main" id="{7DE9D987-680C-4A2D-205B-76F4E4037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5982" y="800099"/>
            <a:ext cx="10901767" cy="5631697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altLang="en-US" sz="4000" b="1" dirty="0"/>
              <a:t>Soal Latihan</a:t>
            </a:r>
          </a:p>
          <a:p>
            <a:pPr marL="609600" indent="-609600" algn="ctr">
              <a:buNone/>
            </a:pPr>
            <a:endParaRPr lang="en-US" altLang="en-US" sz="4000" b="1" dirty="0"/>
          </a:p>
          <a:p>
            <a:pPr marL="0" indent="0">
              <a:buNone/>
            </a:pPr>
            <a:r>
              <a:rPr lang="en-US" altLang="en-US" dirty="0"/>
              <a:t>1.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proposisi</a:t>
            </a:r>
            <a:r>
              <a:rPr lang="en-US" altLang="en-US" dirty="0"/>
              <a:t>:  </a:t>
            </a:r>
            <a:endParaRPr lang="en-US" altLang="en-US" i="1" dirty="0"/>
          </a:p>
          <a:p>
            <a:pPr marL="609600" indent="-609600">
              <a:buNone/>
            </a:pPr>
            <a:r>
              <a:rPr lang="en-US" altLang="en-US" i="1" dirty="0"/>
              <a:t>	</a:t>
            </a:r>
            <a:r>
              <a:rPr lang="en-US" altLang="en-US" i="1" dirty="0" err="1"/>
              <a:t>Mahasiswa</a:t>
            </a:r>
            <a:r>
              <a:rPr lang="en-US" altLang="en-US" i="1" dirty="0"/>
              <a:t> </a:t>
            </a:r>
            <a:r>
              <a:rPr lang="en-US" altLang="en-US" i="1" dirty="0" err="1"/>
              <a:t>dapat</a:t>
            </a:r>
            <a:r>
              <a:rPr lang="en-US" altLang="en-US" i="1" dirty="0"/>
              <a:t> </a:t>
            </a:r>
            <a:r>
              <a:rPr lang="en-US" altLang="en-US" i="1" dirty="0" err="1"/>
              <a:t>mengambil</a:t>
            </a:r>
            <a:r>
              <a:rPr lang="en-US" altLang="en-US" i="1" dirty="0"/>
              <a:t> </a:t>
            </a:r>
            <a:r>
              <a:rPr lang="en-US" altLang="en-US" i="1" dirty="0" err="1"/>
              <a:t>mata</a:t>
            </a:r>
            <a:r>
              <a:rPr lang="en-US" altLang="en-US" i="1" dirty="0"/>
              <a:t> </a:t>
            </a:r>
            <a:r>
              <a:rPr lang="en-US" altLang="en-US" i="1" dirty="0" err="1"/>
              <a:t>kuliah</a:t>
            </a:r>
            <a:r>
              <a:rPr lang="en-US" altLang="en-US" i="1" dirty="0"/>
              <a:t> Strategi </a:t>
            </a:r>
            <a:r>
              <a:rPr lang="en-US" altLang="en-US" i="1" dirty="0" err="1"/>
              <a:t>Algoritma</a:t>
            </a:r>
            <a:r>
              <a:rPr lang="en-US" altLang="en-US" i="1" dirty="0"/>
              <a:t> </a:t>
            </a:r>
            <a:r>
              <a:rPr lang="en-US" altLang="en-US" i="1" dirty="0" err="1"/>
              <a:t>jika</a:t>
            </a:r>
            <a:r>
              <a:rPr lang="en-US" altLang="en-US" i="1" dirty="0"/>
              <a:t> </a:t>
            </a:r>
            <a:r>
              <a:rPr lang="en-US" altLang="en-US" i="1" dirty="0" err="1"/>
              <a:t>ia</a:t>
            </a:r>
            <a:r>
              <a:rPr lang="en-US" altLang="en-US" i="1" dirty="0"/>
              <a:t> </a:t>
            </a:r>
            <a:r>
              <a:rPr lang="en-US" altLang="en-US" i="1" dirty="0" err="1"/>
              <a:t>telah</a:t>
            </a:r>
            <a:r>
              <a:rPr lang="en-US" altLang="en-US" i="1" dirty="0"/>
              <a:t> </a:t>
            </a:r>
            <a:r>
              <a:rPr lang="en-US" altLang="en-US" i="1" dirty="0" err="1"/>
              <a:t>mengambil</a:t>
            </a:r>
            <a:r>
              <a:rPr lang="en-US" altLang="en-US" i="1" dirty="0"/>
              <a:t> </a:t>
            </a:r>
            <a:r>
              <a:rPr lang="en-US" altLang="en-US" i="1" dirty="0" err="1"/>
              <a:t>mata</a:t>
            </a:r>
            <a:r>
              <a:rPr lang="en-US" altLang="en-US" i="1" dirty="0"/>
              <a:t> </a:t>
            </a:r>
            <a:r>
              <a:rPr lang="en-US" altLang="en-US" i="1" dirty="0" err="1"/>
              <a:t>kuliah</a:t>
            </a:r>
            <a:r>
              <a:rPr lang="en-US" altLang="en-US" i="1" dirty="0"/>
              <a:t> </a:t>
            </a:r>
            <a:r>
              <a:rPr lang="en-US" altLang="en-US" i="1" dirty="0" err="1"/>
              <a:t>Matematika</a:t>
            </a:r>
            <a:r>
              <a:rPr lang="en-US" altLang="en-US" i="1" dirty="0"/>
              <a:t> </a:t>
            </a:r>
            <a:r>
              <a:rPr lang="en-US" altLang="en-US" i="1" dirty="0" err="1"/>
              <a:t>Diskrit</a:t>
            </a:r>
            <a:r>
              <a:rPr lang="en-US" altLang="en-US" i="1" dirty="0"/>
              <a:t>.</a:t>
            </a:r>
            <a:endParaRPr lang="en-US" altLang="en-US" dirty="0"/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 err="1"/>
              <a:t>Tentukan</a:t>
            </a:r>
            <a:r>
              <a:rPr lang="en-US" altLang="en-US" dirty="0"/>
              <a:t>:</a:t>
            </a:r>
          </a:p>
          <a:p>
            <a:pPr marL="609600" indent="-609600">
              <a:buNone/>
            </a:pPr>
            <a:r>
              <a:rPr lang="en-US" altLang="en-US" dirty="0"/>
              <a:t>	(a) invers </a:t>
            </a:r>
            <a:r>
              <a:rPr lang="en-US" altLang="en-US" dirty="0" err="1"/>
              <a:t>proposisi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, </a:t>
            </a:r>
          </a:p>
          <a:p>
            <a:pPr marL="609600" indent="-609600">
              <a:buNone/>
            </a:pPr>
            <a:r>
              <a:rPr lang="en-US" altLang="en-US" dirty="0"/>
              <a:t>	(b) </a:t>
            </a:r>
            <a:r>
              <a:rPr lang="en-US" altLang="en-US" dirty="0" err="1"/>
              <a:t>pernyataan</a:t>
            </a:r>
            <a:r>
              <a:rPr lang="en-US" altLang="en-US" dirty="0"/>
              <a:t> yang </a:t>
            </a:r>
            <a:r>
              <a:rPr lang="en-US" altLang="en-US" dirty="0" err="1"/>
              <a:t>ekivalen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proposisi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 </a:t>
            </a:r>
          </a:p>
          <a:p>
            <a:pPr marL="609600" indent="-609600">
              <a:buNone/>
            </a:pPr>
            <a:r>
              <a:rPr lang="en-US" altLang="en-US" dirty="0"/>
              <a:t>(</a:t>
            </a:r>
            <a:r>
              <a:rPr lang="en-US" altLang="en-US" dirty="0" err="1"/>
              <a:t>jawaban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di </a:t>
            </a:r>
            <a:r>
              <a:rPr lang="en-US" altLang="en-US" dirty="0" err="1"/>
              <a:t>balik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55262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783FA-F035-EF43-3D9E-CFAEFB55A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>
            <a:extLst>
              <a:ext uri="{FF2B5EF4-FFF2-40B4-BE49-F238E27FC236}">
                <a16:creationId xmlns:a16="http://schemas.microsoft.com/office/drawing/2014/main" id="{62921F73-B04A-F071-FC47-0F17FD13C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939" y="577312"/>
            <a:ext cx="9661902" cy="54102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b="1" dirty="0" err="1"/>
              <a:t>Jawaban</a:t>
            </a:r>
            <a:r>
              <a:rPr lang="en-US" altLang="en-US" dirty="0"/>
              <a:t>: </a:t>
            </a:r>
          </a:p>
          <a:p>
            <a:pPr marL="0" indent="0">
              <a:buNone/>
            </a:pPr>
            <a:r>
              <a:rPr lang="en-US" altLang="en-US" sz="2400" b="1" i="1" dirty="0"/>
              <a:t>p</a:t>
            </a:r>
            <a:r>
              <a:rPr lang="en-US" altLang="en-US" sz="2400" b="1" dirty="0"/>
              <a:t> : </a:t>
            </a:r>
            <a:r>
              <a:rPr lang="en-US" altLang="en-US" sz="2400" dirty="0" err="1"/>
              <a:t>mahasiswa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mengambil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Matematika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Diskrit</a:t>
            </a:r>
            <a:endParaRPr lang="en-US" altLang="en-US" sz="2400" b="1" i="1" dirty="0"/>
          </a:p>
          <a:p>
            <a:pPr marL="0" indent="0">
              <a:buNone/>
            </a:pPr>
            <a:r>
              <a:rPr lang="en-US" altLang="en-US" sz="2400" b="1" i="1" dirty="0"/>
              <a:t>q</a:t>
            </a:r>
            <a:r>
              <a:rPr lang="en-US" altLang="en-US" sz="2400" b="1" dirty="0"/>
              <a:t> : </a:t>
            </a:r>
            <a:r>
              <a:rPr lang="en-US" altLang="en-US" sz="2400" dirty="0" err="1"/>
              <a:t>mahasiswa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mengambil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Strategi </a:t>
            </a:r>
            <a:r>
              <a:rPr lang="en-US" altLang="en-US" sz="2400" dirty="0" err="1"/>
              <a:t>Algoritma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609600" indent="-609600">
              <a:buFontTx/>
              <a:buAutoNum type="alphaLcParenBoth"/>
            </a:pPr>
            <a:r>
              <a:rPr lang="en-US" altLang="en-US" sz="2400" b="1" dirty="0"/>
              <a:t>q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b="1" dirty="0"/>
              <a:t>p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ekspresi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bentuk</a:t>
            </a:r>
            <a:r>
              <a:rPr lang="en-US" altLang="en-US" sz="2400" dirty="0"/>
              <a:t> lain </a:t>
            </a:r>
            <a:r>
              <a:rPr lang="en-US" altLang="en-US" sz="2400" dirty="0" err="1"/>
              <a:t>dari</a:t>
            </a:r>
            <a:r>
              <a:rPr lang="en-US" altLang="en-US" sz="2400" b="1" dirty="0"/>
              <a:t> “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b="1" dirty="0"/>
              <a:t>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b="1" dirty="0"/>
              <a:t>q”    (p </a:t>
            </a:r>
            <a:r>
              <a:rPr lang="en-US" altLang="en-US" sz="2400" b="1" dirty="0">
                <a:sym typeface="Wingdings" panose="05000000000000000000" pitchFamily="2" charset="2"/>
              </a:rPr>
              <a:t></a:t>
            </a:r>
            <a:r>
              <a:rPr lang="en-US" altLang="en-US" sz="2400" b="1" dirty="0"/>
              <a:t> q )</a:t>
            </a:r>
          </a:p>
          <a:p>
            <a:pPr marL="609600" indent="-609600">
              <a:buNone/>
            </a:pPr>
            <a:r>
              <a:rPr lang="en-US" altLang="en-US" sz="2400" b="1" dirty="0"/>
              <a:t>	</a:t>
            </a:r>
            <a:r>
              <a:rPr lang="en-US" altLang="en-US" sz="2400" b="1" u="sng" dirty="0"/>
              <a:t>invers:</a:t>
            </a:r>
            <a:r>
              <a:rPr lang="en-US" altLang="en-US" sz="2400" b="1" dirty="0"/>
              <a:t>  (~p  </a:t>
            </a:r>
            <a:r>
              <a:rPr lang="en-US" altLang="en-US" sz="2400" b="1" dirty="0">
                <a:sym typeface="Wingdings" panose="05000000000000000000" pitchFamily="2" charset="2"/>
              </a:rPr>
              <a:t></a:t>
            </a:r>
            <a:r>
              <a:rPr lang="en-US" altLang="en-US" sz="2400" b="1" dirty="0"/>
              <a:t> ~q)</a:t>
            </a:r>
          </a:p>
          <a:p>
            <a:pPr marL="609600" indent="-609600">
              <a:buNone/>
            </a:pPr>
            <a:r>
              <a:rPr lang="en-US" altLang="en-US" sz="2400" i="1" dirty="0"/>
              <a:t>	Jika </a:t>
            </a:r>
            <a:r>
              <a:rPr lang="en-US" altLang="en-US" sz="2400" i="1" dirty="0" err="1"/>
              <a:t>mahasiswa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belum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mengambil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mata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kuliah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Matematika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Diskrit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maka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ia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belum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dapat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mengambil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mata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kuliah</a:t>
            </a:r>
            <a:r>
              <a:rPr lang="en-US" altLang="en-US" sz="2400" i="1" dirty="0"/>
              <a:t> Strategi </a:t>
            </a:r>
            <a:r>
              <a:rPr lang="en-US" altLang="en-US" sz="2400" i="1" dirty="0" err="1"/>
              <a:t>algoritma</a:t>
            </a:r>
            <a:r>
              <a:rPr lang="en-US" altLang="en-US" sz="2400" i="1" dirty="0"/>
              <a:t>.</a:t>
            </a:r>
          </a:p>
          <a:p>
            <a:pPr marL="609600" indent="-609600">
              <a:buNone/>
            </a:pPr>
            <a:endParaRPr lang="en-US" altLang="en-US" sz="2400" i="1" dirty="0"/>
          </a:p>
          <a:p>
            <a:pPr marL="609600" indent="-609600">
              <a:buFontTx/>
              <a:buAutoNum type="alphaLcParenBoth" startAt="2"/>
            </a:pPr>
            <a:r>
              <a:rPr lang="en-US" altLang="en-US" sz="2400" dirty="0" err="1"/>
              <a:t>pernyataan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dinotasikan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: </a:t>
            </a:r>
            <a:r>
              <a:rPr lang="en-US" altLang="en-US" sz="2400" b="1" dirty="0"/>
              <a:t>~p </a:t>
            </a:r>
            <a:r>
              <a:rPr lang="en-US" altLang="en-US" sz="2400" b="1" dirty="0">
                <a:sym typeface="Symbol" panose="05050102010706020507" pitchFamily="18" charset="2"/>
              </a:rPr>
              <a:t></a:t>
            </a:r>
            <a:r>
              <a:rPr lang="en-US" altLang="en-US" sz="2400" b="1" dirty="0"/>
              <a:t> q</a:t>
            </a:r>
          </a:p>
          <a:p>
            <a:pPr marL="609600" indent="-609600">
              <a:buNone/>
            </a:pPr>
            <a:r>
              <a:rPr lang="en-US" altLang="en-US" sz="2400" i="1" dirty="0"/>
              <a:t>	</a:t>
            </a:r>
            <a:r>
              <a:rPr lang="en-US" altLang="en-US" sz="2400" i="1" dirty="0" err="1"/>
              <a:t>Mahasiswa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tidak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mengambil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mata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kuliah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Matematika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Diskrit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atau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mengambil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mata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kuliah</a:t>
            </a:r>
            <a:r>
              <a:rPr lang="en-US" altLang="en-US" sz="2400" i="1" dirty="0"/>
              <a:t> Strategi </a:t>
            </a:r>
            <a:r>
              <a:rPr lang="en-US" altLang="en-US" sz="2400" i="1" dirty="0" err="1"/>
              <a:t>Algoritma</a:t>
            </a:r>
            <a:endParaRPr lang="en-US" altLang="en-US" sz="2400" i="1" dirty="0"/>
          </a:p>
          <a:p>
            <a:pPr marL="609600" indent="-609600">
              <a:buNone/>
            </a:pPr>
            <a:endParaRPr lang="en-US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750773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5">
            <a:extLst>
              <a:ext uri="{FF2B5EF4-FFF2-40B4-BE49-F238E27FC236}">
                <a16:creationId xmlns:a16="http://schemas.microsoft.com/office/drawing/2014/main" id="{B0B8FD0B-91F2-AE76-6A7D-9C89EF59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C8EF02-54C4-4C37-8D27-D0E1DCE89A3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DD8D59F0-86C7-3085-C151-2AF14A99A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339" y="876300"/>
            <a:ext cx="10970863" cy="5105400"/>
          </a:xfrm>
        </p:spPr>
        <p:txBody>
          <a:bodyPr/>
          <a:lstStyle/>
          <a:p>
            <a:pPr marL="609600" indent="-609600">
              <a:buNone/>
            </a:pPr>
            <a:r>
              <a:rPr lang="sv-SE" altLang="en-US" dirty="0"/>
              <a:t>2.   Proposisi: </a:t>
            </a:r>
            <a:r>
              <a:rPr lang="sv-SE" altLang="en-US" i="1" dirty="0"/>
              <a:t>Karena Sabtu dan Minggu lalu diadakan penutupan acara PMB 2025, acara kumpul rutin Unit Tenis Meja (UTM) dibatalkan dan rapat ITB Open ditunda hingga hari ini</a:t>
            </a:r>
            <a:r>
              <a:rPr lang="sv-SE" altLang="en-US" dirty="0"/>
              <a:t>.</a:t>
            </a:r>
          </a:p>
          <a:p>
            <a:pPr marL="609600" indent="-609600">
              <a:buNone/>
            </a:pPr>
            <a:r>
              <a:rPr lang="sv-SE" altLang="en-US" dirty="0"/>
              <a:t>	a) Nyatakan proposisi di atas dalam notasi simbolik	</a:t>
            </a:r>
          </a:p>
          <a:p>
            <a:pPr marL="609600" indent="-609600">
              <a:buNone/>
            </a:pPr>
            <a:r>
              <a:rPr lang="sv-SE" altLang="en-US" dirty="0"/>
              <a:t>	b) Tuliskan inversinya.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 err="1"/>
              <a:t>Carilah</a:t>
            </a:r>
            <a:r>
              <a:rPr lang="en-US" altLang="en-US" dirty="0"/>
              <a:t> solusi </a:t>
            </a:r>
            <a:r>
              <a:rPr lang="en-US" altLang="en-US" dirty="0" err="1"/>
              <a:t>soal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43155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>
            <a:extLst>
              <a:ext uri="{FF2B5EF4-FFF2-40B4-BE49-F238E27FC236}">
                <a16:creationId xmlns:a16="http://schemas.microsoft.com/office/drawing/2014/main" id="{609E3205-512C-2486-F5A6-41E1940B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FA4092-A56A-4A2F-B0BC-7A356337262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EE02752-70A8-1DBD-7AC0-2D1C9EA88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1820" y="891045"/>
            <a:ext cx="7772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Bi-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implikasi</a:t>
            </a:r>
            <a:endParaRPr lang="en-US" altLang="en-US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77828" name="Object 4">
            <a:extLst>
              <a:ext uri="{FF2B5EF4-FFF2-40B4-BE49-F238E27FC236}">
                <a16:creationId xmlns:a16="http://schemas.microsoft.com/office/drawing/2014/main" id="{D02AC80B-001B-1A28-25B7-F5683519FF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195312"/>
              </p:ext>
            </p:extLst>
          </p:nvPr>
        </p:nvGraphicFramePr>
        <p:xfrm>
          <a:off x="1414220" y="2032000"/>
          <a:ext cx="7620000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1445" imgH="3165781" progId="Word.Document.8">
                  <p:embed/>
                </p:oleObj>
              </mc:Choice>
              <mc:Fallback>
                <p:oleObj name="Document" r:id="rId2" imgW="5491445" imgH="3165781" progId="Word.Document.8">
                  <p:embed/>
                  <p:pic>
                    <p:nvPicPr>
                      <p:cNvPr id="77828" name="Object 4">
                        <a:extLst>
                          <a:ext uri="{FF2B5EF4-FFF2-40B4-BE49-F238E27FC236}">
                            <a16:creationId xmlns:a16="http://schemas.microsoft.com/office/drawing/2014/main" id="{D02AC80B-001B-1A28-25B7-F5683519FF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220" y="2032000"/>
                        <a:ext cx="7620000" cy="432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>
            <a:extLst>
              <a:ext uri="{FF2B5EF4-FFF2-40B4-BE49-F238E27FC236}">
                <a16:creationId xmlns:a16="http://schemas.microsoft.com/office/drawing/2014/main" id="{A9C69641-ADD3-2941-3B08-6ACD6174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26700D-E85C-4ABF-833E-8B71A166C5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/>
          </a:p>
        </p:txBody>
      </p:sp>
      <p:graphicFrame>
        <p:nvGraphicFramePr>
          <p:cNvPr id="78851" name="Object 4">
            <a:extLst>
              <a:ext uri="{FF2B5EF4-FFF2-40B4-BE49-F238E27FC236}">
                <a16:creationId xmlns:a16="http://schemas.microsoft.com/office/drawing/2014/main" id="{75B134EF-3448-33F8-52C7-35F4C0045D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0700" y="1143001"/>
          <a:ext cx="8610600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15000" imgH="2575560" progId="Word.Document.8">
                  <p:embed/>
                </p:oleObj>
              </mc:Choice>
              <mc:Fallback>
                <p:oleObj name="Document" r:id="rId2" imgW="5715000" imgH="2575560" progId="Word.Document.8">
                  <p:embed/>
                  <p:pic>
                    <p:nvPicPr>
                      <p:cNvPr id="78851" name="Object 4">
                        <a:extLst>
                          <a:ext uri="{FF2B5EF4-FFF2-40B4-BE49-F238E27FC236}">
                            <a16:creationId xmlns:a16="http://schemas.microsoft.com/office/drawing/2014/main" id="{75B134EF-3448-33F8-52C7-35F4C0045D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143001"/>
                        <a:ext cx="8610600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>
            <a:extLst>
              <a:ext uri="{FF2B5EF4-FFF2-40B4-BE49-F238E27FC236}">
                <a16:creationId xmlns:a16="http://schemas.microsoft.com/office/drawing/2014/main" id="{BF0346F6-50ED-90CA-4B9C-0CFE193B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45F166-BA37-4DC1-9A8C-3C10AC1B000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/>
          </a:p>
        </p:txBody>
      </p:sp>
      <p:graphicFrame>
        <p:nvGraphicFramePr>
          <p:cNvPr id="79875" name="Object 4">
            <a:extLst>
              <a:ext uri="{FF2B5EF4-FFF2-40B4-BE49-F238E27FC236}">
                <a16:creationId xmlns:a16="http://schemas.microsoft.com/office/drawing/2014/main" id="{0EBA3BA1-0F03-046D-87E6-F3B69A9794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417489"/>
              </p:ext>
            </p:extLst>
          </p:nvPr>
        </p:nvGraphicFramePr>
        <p:xfrm>
          <a:off x="1482672" y="3879055"/>
          <a:ext cx="8915400" cy="216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357884" progId="Word.Document.8">
                  <p:embed/>
                </p:oleObj>
              </mc:Choice>
              <mc:Fallback>
                <p:oleObj name="Document" r:id="rId2" imgW="5486400" imgH="1357884" progId="Word.Document.8">
                  <p:embed/>
                  <p:pic>
                    <p:nvPicPr>
                      <p:cNvPr id="79875" name="Object 4">
                        <a:extLst>
                          <a:ext uri="{FF2B5EF4-FFF2-40B4-BE49-F238E27FC236}">
                            <a16:creationId xmlns:a16="http://schemas.microsoft.com/office/drawing/2014/main" id="{0EBA3BA1-0F03-046D-87E6-F3B69A9794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672" y="3879055"/>
                        <a:ext cx="8915400" cy="216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Rectangle 1">
            <a:extLst>
              <a:ext uri="{FF2B5EF4-FFF2-40B4-BE49-F238E27FC236}">
                <a16:creationId xmlns:a16="http://schemas.microsoft.com/office/drawing/2014/main" id="{B5255947-712D-8295-EDF3-DA9D99752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882775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+mn-lt"/>
              </a:rPr>
              <a:t>Teorema</a:t>
            </a:r>
            <a:r>
              <a:rPr lang="en-US" altLang="en-US" sz="2800" dirty="0">
                <a:latin typeface="+mn-lt"/>
              </a:rPr>
              <a:t>: |</a:t>
            </a:r>
            <a:r>
              <a:rPr lang="en-US" altLang="en-US" sz="2800" i="1" dirty="0">
                <a:latin typeface="+mn-lt"/>
              </a:rPr>
              <a:t>x</a:t>
            </a:r>
            <a:r>
              <a:rPr lang="en-US" altLang="en-US" sz="2800" dirty="0">
                <a:latin typeface="+mn-lt"/>
              </a:rPr>
              <a:t>| &lt; </a:t>
            </a:r>
            <a:r>
              <a:rPr lang="en-US" altLang="en-US" sz="2800" i="1" dirty="0">
                <a:latin typeface="+mn-lt"/>
              </a:rPr>
              <a:t>a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jika</a:t>
            </a:r>
            <a:r>
              <a:rPr lang="en-US" altLang="en-US" sz="2800" dirty="0">
                <a:latin typeface="+mn-lt"/>
              </a:rPr>
              <a:t> dan </a:t>
            </a:r>
            <a:r>
              <a:rPr lang="en-US" altLang="en-US" sz="2800" dirty="0" err="1">
                <a:latin typeface="+mn-lt"/>
              </a:rPr>
              <a:t>hanya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jika</a:t>
            </a:r>
            <a:r>
              <a:rPr lang="en-US" altLang="en-US" sz="2800" dirty="0">
                <a:latin typeface="+mn-lt"/>
              </a:rPr>
              <a:t> –</a:t>
            </a:r>
            <a:r>
              <a:rPr lang="en-US" altLang="en-US" sz="2800" i="1" dirty="0">
                <a:latin typeface="+mn-lt"/>
              </a:rPr>
              <a:t>a</a:t>
            </a:r>
            <a:r>
              <a:rPr lang="en-US" altLang="en-US" sz="2800" dirty="0">
                <a:latin typeface="+mn-lt"/>
              </a:rPr>
              <a:t> &lt; </a:t>
            </a:r>
            <a:r>
              <a:rPr lang="en-US" altLang="en-US" sz="2800" i="1" dirty="0">
                <a:latin typeface="+mn-lt"/>
              </a:rPr>
              <a:t>x</a:t>
            </a:r>
            <a:r>
              <a:rPr lang="en-US" altLang="en-US" sz="2800" dirty="0">
                <a:latin typeface="+mn-lt"/>
              </a:rPr>
              <a:t> &lt; </a:t>
            </a:r>
            <a:r>
              <a:rPr lang="en-US" altLang="en-US" sz="2800" i="1" dirty="0">
                <a:latin typeface="+mn-lt"/>
              </a:rPr>
              <a:t>a</a:t>
            </a:r>
            <a:r>
              <a:rPr lang="en-US" altLang="en-US" sz="2800" dirty="0">
                <a:latin typeface="+mn-lt"/>
              </a:rPr>
              <a:t>, yang </a:t>
            </a:r>
            <a:r>
              <a:rPr lang="en-US" altLang="en-US" sz="2800" dirty="0" err="1">
                <a:latin typeface="+mn-lt"/>
              </a:rPr>
              <a:t>dalam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hal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ini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a</a:t>
            </a:r>
            <a:r>
              <a:rPr lang="en-US" altLang="en-US" sz="2800" dirty="0">
                <a:latin typeface="+mn-lt"/>
              </a:rPr>
              <a:t> &gt; 0</a:t>
            </a:r>
          </a:p>
        </p:txBody>
      </p:sp>
      <p:sp>
        <p:nvSpPr>
          <p:cNvPr id="79877" name="TextBox 2">
            <a:extLst>
              <a:ext uri="{FF2B5EF4-FFF2-40B4-BE49-F238E27FC236}">
                <a16:creationId xmlns:a16="http://schemas.microsoft.com/office/drawing/2014/main" id="{65C34AFE-C6D7-A5B5-A3CA-72C3E373C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784" y="815182"/>
            <a:ext cx="8183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 err="1">
                <a:latin typeface="+mn-lt"/>
              </a:rPr>
              <a:t>Contoh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teorema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dalam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bentuk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biimplikasi</a:t>
            </a:r>
            <a:r>
              <a:rPr lang="en-US" altLang="en-US" dirty="0"/>
              <a:t>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C641D68F-E2D0-4DBC-58C1-324A3D34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D350E3-409F-4694-8B6E-DFEC46160E3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2B32076B-ABE2-B074-BA4A-4409ED32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26" y="883806"/>
            <a:ext cx="3896530" cy="463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5">
            <a:extLst>
              <a:ext uri="{FF2B5EF4-FFF2-40B4-BE49-F238E27FC236}">
                <a16:creationId xmlns:a16="http://schemas.microsoft.com/office/drawing/2014/main" id="{29F95C43-923C-19B6-3326-DAB40E9BF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96" y="5788215"/>
            <a:ext cx="5513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Aristoteles, </a:t>
            </a:r>
            <a:r>
              <a:rPr lang="en-US" altLang="en-US" sz="2400" dirty="0" err="1"/>
              <a:t>peletak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dasar-dasar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ilmu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logika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>
            <a:extLst>
              <a:ext uri="{FF2B5EF4-FFF2-40B4-BE49-F238E27FC236}">
                <a16:creationId xmlns:a16="http://schemas.microsoft.com/office/drawing/2014/main" id="{D46520D7-4D49-A9FD-F759-F34D3974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4C898D-458C-44A2-95C7-6E34B4A153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400"/>
          </a:p>
        </p:txBody>
      </p:sp>
      <p:graphicFrame>
        <p:nvGraphicFramePr>
          <p:cNvPr id="80899" name="Object 0">
            <a:extLst>
              <a:ext uri="{FF2B5EF4-FFF2-40B4-BE49-F238E27FC236}">
                <a16:creationId xmlns:a16="http://schemas.microsoft.com/office/drawing/2014/main" id="{A4F03321-C368-A41B-0668-FFBC319A2A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562472"/>
              </p:ext>
            </p:extLst>
          </p:nvPr>
        </p:nvGraphicFramePr>
        <p:xfrm>
          <a:off x="1167729" y="1271454"/>
          <a:ext cx="8143875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3101" imgH="2684579" progId="Word.Document.8">
                  <p:embed/>
                </p:oleObj>
              </mc:Choice>
              <mc:Fallback>
                <p:oleObj name="Document" r:id="rId2" imgW="5483101" imgH="2684579" progId="Word.Document.8">
                  <p:embed/>
                  <p:pic>
                    <p:nvPicPr>
                      <p:cNvPr id="80899" name="Object 0">
                        <a:extLst>
                          <a:ext uri="{FF2B5EF4-FFF2-40B4-BE49-F238E27FC236}">
                            <a16:creationId xmlns:a16="http://schemas.microsoft.com/office/drawing/2014/main" id="{A4F03321-C368-A41B-0668-FFBC319A2A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729" y="1271454"/>
                        <a:ext cx="8143875" cy="398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>
            <a:extLst>
              <a:ext uri="{FF2B5EF4-FFF2-40B4-BE49-F238E27FC236}">
                <a16:creationId xmlns:a16="http://schemas.microsoft.com/office/drawing/2014/main" id="{B5903F35-437A-594E-A6D1-0E964F7D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0C57A6-A488-4086-9DE6-36C4C15C725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400"/>
          </a:p>
        </p:txBody>
      </p:sp>
      <p:sp>
        <p:nvSpPr>
          <p:cNvPr id="81923" name="Rectangle 1026">
            <a:extLst>
              <a:ext uri="{FF2B5EF4-FFF2-40B4-BE49-F238E27FC236}">
                <a16:creationId xmlns:a16="http://schemas.microsoft.com/office/drawing/2014/main" id="{AD527101-053E-A64F-592D-764BCAC10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pulau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didiami</a:t>
            </a:r>
            <a:r>
              <a:rPr lang="en-US" altLang="en-US" dirty="0">
                <a:cs typeface="Times New Roman" panose="02020603050405020304" pitchFamily="18" charset="0"/>
              </a:rPr>
              <a:t> oleh dua </a:t>
            </a:r>
            <a:r>
              <a:rPr lang="en-US" altLang="en-US" dirty="0" err="1">
                <a:cs typeface="Times New Roman" panose="02020603050405020304" pitchFamily="18" charset="0"/>
              </a:rPr>
              <a:t>suku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asli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Penduduk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sedangkan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penduduk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suku</a:t>
            </a:r>
            <a:r>
              <a:rPr lang="en-US" altLang="en-US" dirty="0">
                <a:cs typeface="Times New Roman" panose="02020603050405020304" pitchFamily="18" charset="0"/>
              </a:rPr>
              <a:t> lain </a:t>
            </a:r>
            <a:r>
              <a:rPr lang="en-US" altLang="en-US" dirty="0" err="1">
                <a:cs typeface="Times New Roman" panose="02020603050405020304" pitchFamily="18" charset="0"/>
              </a:rPr>
              <a:t>selalu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kebohongan</a:t>
            </a:r>
            <a:r>
              <a:rPr lang="en-US" altLang="en-US" dirty="0">
                <a:cs typeface="Times New Roman" panose="02020603050405020304" pitchFamily="18" charset="0"/>
              </a:rPr>
              <a:t>. Anda </a:t>
            </a:r>
            <a:r>
              <a:rPr lang="en-US" altLang="en-US" dirty="0" err="1">
                <a:cs typeface="Times New Roman" panose="02020603050405020304" pitchFamily="18" charset="0"/>
              </a:rPr>
              <a:t>tiba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pulau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bertanya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kepada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seorang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penduduk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setempat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apakah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pulau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emas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menjawab</a:t>
            </a:r>
            <a:r>
              <a:rPr lang="en-US" altLang="en-US" dirty="0">
                <a:cs typeface="Times New Roman" panose="02020603050405020304" pitchFamily="18" charset="0"/>
              </a:rPr>
              <a:t>, “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Ada </a:t>
            </a:r>
            <a:r>
              <a:rPr lang="en-US" alt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emas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pulau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saya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selalu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mengatakan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kebenaran</a:t>
            </a:r>
            <a:r>
              <a:rPr lang="en-US" altLang="en-US" dirty="0">
                <a:cs typeface="Times New Roman" panose="02020603050405020304" pitchFamily="18" charset="0"/>
              </a:rPr>
              <a:t>”. </a:t>
            </a:r>
            <a:r>
              <a:rPr lang="en-US" altLang="en-US" dirty="0" err="1">
                <a:cs typeface="Times New Roman" panose="02020603050405020304" pitchFamily="18" charset="0"/>
              </a:rPr>
              <a:t>Apakah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emas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pulau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?</a:t>
            </a:r>
            <a:endParaRPr lang="en-US" altLang="en-US" dirty="0"/>
          </a:p>
        </p:txBody>
      </p:sp>
      <p:sp>
        <p:nvSpPr>
          <p:cNvPr id="81924" name="Rectangle 1027">
            <a:extLst>
              <a:ext uri="{FF2B5EF4-FFF2-40B4-BE49-F238E27FC236}">
                <a16:creationId xmlns:a16="http://schemas.microsoft.com/office/drawing/2014/main" id="{08998A57-F587-E1DC-F813-9C0F17865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altLang="en-US"/>
              <a:t>Latihan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52200E51-D4EF-7EF7-C2D5-5CFAB0AF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7E92B0-E6F1-4A82-B900-FD29F5CA391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4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2D5ACB28-36D4-A2C7-8E47-43D4A5240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6911" y="1306109"/>
            <a:ext cx="10560803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Ada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emas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pulau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saya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selalu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mengatakan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cs typeface="Times New Roman" panose="02020603050405020304" pitchFamily="18" charset="0"/>
              </a:rPr>
              <a:t>kebenaran</a:t>
            </a:r>
            <a:endParaRPr lang="en-US" altLang="en-US" sz="2400" dirty="0">
              <a:solidFill>
                <a:srgbClr val="FF0066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:  Ada </a:t>
            </a:r>
            <a:r>
              <a:rPr lang="en-US" altLang="en-US" sz="2400" dirty="0" err="1">
                <a:cs typeface="Times New Roman" panose="02020603050405020304" pitchFamily="18" charset="0"/>
              </a:rPr>
              <a:t>emas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pulau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q </a:t>
            </a:r>
            <a:r>
              <a:rPr lang="en-US" altLang="en-US" sz="2400" dirty="0">
                <a:cs typeface="Times New Roman" panose="02020603050405020304" pitchFamily="18" charset="0"/>
              </a:rPr>
              <a:t>: Saya </a:t>
            </a:r>
            <a:r>
              <a:rPr lang="en-US" altLang="en-US" sz="2400" dirty="0" err="1">
                <a:cs typeface="Times New Roman" panose="02020603050405020304" pitchFamily="18" charset="0"/>
              </a:rPr>
              <a:t>selalu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menyatakan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kebenaran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Ekspresi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logika</a:t>
            </a:r>
            <a:r>
              <a:rPr lang="en-US" altLang="en-US" sz="2400" dirty="0">
                <a:cs typeface="Times New Roman" panose="02020603050405020304" pitchFamily="18" charset="0"/>
              </a:rPr>
              <a:t>: 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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</a:t>
            </a:r>
            <a:endParaRPr lang="en-US" alt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cs typeface="Times New Roman" panose="02020603050405020304" pitchFamily="18" charset="0"/>
              </a:rPr>
              <a:t>Tinjau</a:t>
            </a:r>
            <a:r>
              <a:rPr lang="en-US" altLang="en-US" sz="2400" dirty="0">
                <a:cs typeface="Times New Roman" panose="02020603050405020304" pitchFamily="18" charset="0"/>
              </a:rPr>
              <a:t> dua </a:t>
            </a:r>
            <a:r>
              <a:rPr lang="en-US" altLang="en-US" sz="2400" dirty="0" err="1">
                <a:cs typeface="Times New Roman" panose="02020603050405020304" pitchFamily="18" charset="0"/>
              </a:rPr>
              <a:t>kemungkinan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kasus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Kasus</a:t>
            </a:r>
            <a:r>
              <a:rPr lang="en-US" altLang="en-US" sz="2400" b="1" dirty="0">
                <a:cs typeface="Times New Roman" panose="02020603050405020304" pitchFamily="18" charset="0"/>
              </a:rPr>
              <a:t> 1</a:t>
            </a:r>
            <a:r>
              <a:rPr lang="en-US" altLang="en-US" sz="2400" dirty="0">
                <a:cs typeface="Times New Roman" panose="02020603050405020304" pitchFamily="18" charset="0"/>
              </a:rPr>
              <a:t>, orang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memberi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jawaban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orang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suku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selalu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menyatakan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Kasus</a:t>
            </a:r>
            <a:r>
              <a:rPr lang="en-US" altLang="en-US" sz="2400" b="1" dirty="0">
                <a:cs typeface="Times New Roman" panose="02020603050405020304" pitchFamily="18" charset="0"/>
              </a:rPr>
              <a:t> 2</a:t>
            </a:r>
            <a:r>
              <a:rPr lang="en-US" altLang="en-US" sz="2400" dirty="0">
                <a:cs typeface="Times New Roman" panose="02020603050405020304" pitchFamily="18" charset="0"/>
              </a:rPr>
              <a:t>, orang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memberi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jawaban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orang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suku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selalu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menyatakan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bohong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4F5DBB2D-C056-8B2B-2621-4C7505781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2926" y="563105"/>
            <a:ext cx="7772400" cy="533400"/>
          </a:xfrm>
          <a:noFill/>
        </p:spPr>
        <p:txBody>
          <a:bodyPr/>
          <a:lstStyle/>
          <a:p>
            <a:pPr algn="l" eaLnBrk="1" hangingPunct="1"/>
            <a:r>
              <a:rPr lang="en-US" altLang="en-US" sz="3200" b="1"/>
              <a:t>Penyelesaian: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>
            <a:extLst>
              <a:ext uri="{FF2B5EF4-FFF2-40B4-BE49-F238E27FC236}">
                <a16:creationId xmlns:a16="http://schemas.microsoft.com/office/drawing/2014/main" id="{E00C1455-99CD-7FDE-8FFF-1330096C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960683-99B6-4EA7-A70E-CC4BC4CAEBF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400"/>
          </a:p>
        </p:txBody>
      </p:sp>
      <p:sp>
        <p:nvSpPr>
          <p:cNvPr id="83971" name="Rectangle 1026">
            <a:extLst>
              <a:ext uri="{FF2B5EF4-FFF2-40B4-BE49-F238E27FC236}">
                <a16:creationId xmlns:a16="http://schemas.microsoft.com/office/drawing/2014/main" id="{A0777665-E612-8B1F-7131-3A6424DF0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4438" y="701675"/>
            <a:ext cx="10715786" cy="6019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000" i="1" dirty="0" err="1">
                <a:cs typeface="Times New Roman" panose="02020603050405020304" pitchFamily="18" charset="0"/>
              </a:rPr>
              <a:t>Kasus</a:t>
            </a:r>
            <a:r>
              <a:rPr lang="en-US" altLang="en-US" sz="2000" i="1" dirty="0">
                <a:cs typeface="Times New Roman" panose="02020603050405020304" pitchFamily="18" charset="0"/>
              </a:rPr>
              <a:t> 1</a:t>
            </a:r>
            <a:r>
              <a:rPr lang="en-US" altLang="en-US" sz="2000" dirty="0">
                <a:cs typeface="Times New Roman" panose="02020603050405020304" pitchFamily="18" charset="0"/>
              </a:rPr>
              <a:t>: orang </a:t>
            </a:r>
            <a:r>
              <a:rPr lang="en-US" altLang="en-US" sz="20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selalu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menyatakan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hal</a:t>
            </a:r>
            <a:r>
              <a:rPr lang="en-US" altLang="en-US" sz="2000" dirty="0">
                <a:cs typeface="Times New Roman" panose="02020603050405020304" pitchFamily="18" charset="0"/>
              </a:rPr>
              <a:t> yang </a:t>
            </a:r>
            <a:r>
              <a:rPr lang="en-US" altLang="en-US" sz="2000" dirty="0" err="1">
                <a:cs typeface="Times New Roman" panose="02020603050405020304" pitchFamily="18" charset="0"/>
              </a:rPr>
              <a:t>benar</a:t>
            </a:r>
            <a:r>
              <a:rPr lang="en-US" altLang="en-US" sz="2000" dirty="0"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cs typeface="Times New Roman" panose="02020603050405020304" pitchFamily="18" charset="0"/>
              </a:rPr>
              <a:t>Ini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berarti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q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benar</a:t>
            </a:r>
            <a:r>
              <a:rPr lang="en-US" altLang="en-US" sz="2000" dirty="0">
                <a:cs typeface="Times New Roman" panose="02020603050405020304" pitchFamily="18" charset="0"/>
              </a:rPr>
              <a:t>, dan </a:t>
            </a:r>
            <a:r>
              <a:rPr lang="en-US" altLang="en-US" sz="2000" dirty="0" err="1">
                <a:cs typeface="Times New Roman" panose="02020603050405020304" pitchFamily="18" charset="0"/>
              </a:rPr>
              <a:t>jawabannya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terhadap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pertanyaan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kita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pasti</a:t>
            </a:r>
            <a:r>
              <a:rPr lang="en-US" altLang="en-US" sz="2000" dirty="0">
                <a:cs typeface="Times New Roman" panose="02020603050405020304" pitchFamily="18" charset="0"/>
              </a:rPr>
              <a:t> juga </a:t>
            </a:r>
            <a:r>
              <a:rPr lang="en-US" altLang="en-US" sz="2000" dirty="0" err="1">
                <a:cs typeface="Times New Roman" panose="02020603050405020304" pitchFamily="18" charset="0"/>
              </a:rPr>
              <a:t>benar</a:t>
            </a:r>
            <a:r>
              <a:rPr lang="en-US" altLang="en-US" sz="2000" dirty="0"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pernyataan</a:t>
            </a:r>
            <a:r>
              <a:rPr lang="en-US" altLang="en-US" sz="2000" dirty="0">
                <a:cs typeface="Times New Roman" panose="02020603050405020304" pitchFamily="18" charset="0"/>
              </a:rPr>
              <a:t> bi-</a:t>
            </a:r>
            <a:r>
              <a:rPr lang="en-US" altLang="en-US" sz="2000" dirty="0" err="1">
                <a:cs typeface="Times New Roman" panose="02020603050405020304" pitchFamily="18" charset="0"/>
              </a:rPr>
              <a:t>implikasi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bernilai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benar</a:t>
            </a:r>
            <a:r>
              <a:rPr lang="en-US" altLang="en-US" sz="2000" dirty="0">
                <a:cs typeface="Times New Roman" panose="02020603050405020304" pitchFamily="18" charset="0"/>
              </a:rPr>
              <a:t>. Dari </a:t>
            </a:r>
            <a:r>
              <a:rPr lang="en-US" altLang="en-US" sz="2000" dirty="0" err="1">
                <a:cs typeface="Times New Roman" panose="02020603050405020304" pitchFamily="18" charset="0"/>
              </a:rPr>
              <a:t>Tabel</a:t>
            </a:r>
            <a:r>
              <a:rPr lang="en-US" altLang="en-US" sz="2000" dirty="0">
                <a:cs typeface="Times New Roman" panose="02020603050405020304" pitchFamily="18" charset="0"/>
              </a:rPr>
              <a:t> bi-</a:t>
            </a:r>
            <a:r>
              <a:rPr lang="en-US" altLang="en-US" sz="2000" dirty="0" err="1">
                <a:cs typeface="Times New Roman" panose="02020603050405020304" pitchFamily="18" charset="0"/>
              </a:rPr>
              <a:t>implikasi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kita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melihat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bahwa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bila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q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benar</a:t>
            </a:r>
            <a:r>
              <a:rPr lang="en-US" altLang="en-US" sz="2000" dirty="0">
                <a:cs typeface="Times New Roman" panose="02020603050405020304" pitchFamily="18" charset="0"/>
              </a:rPr>
              <a:t> dan </a:t>
            </a:r>
            <a:r>
              <a:rPr lang="en-US" altLang="en-US" sz="2000" i="1" dirty="0"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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q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benar</a:t>
            </a:r>
            <a:r>
              <a:rPr lang="en-US" altLang="en-US" sz="2000" dirty="0"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cs typeface="Times New Roman" panose="02020603050405020304" pitchFamily="18" charset="0"/>
              </a:rPr>
              <a:t>maka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harus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benar</a:t>
            </a:r>
            <a:r>
              <a:rPr lang="en-US" altLang="en-US" sz="2000" dirty="0">
                <a:cs typeface="Times New Roman" panose="02020603050405020304" pitchFamily="18" charset="0"/>
              </a:rPr>
              <a:t>. Jadi, </a:t>
            </a:r>
            <a:r>
              <a:rPr lang="en-US" altLang="en-US" sz="2000" dirty="0" err="1">
                <a:cs typeface="Times New Roman" panose="02020603050405020304" pitchFamily="18" charset="0"/>
              </a:rPr>
              <a:t>ada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emas</a:t>
            </a:r>
            <a:r>
              <a:rPr lang="en-US" altLang="en-US" sz="2000" dirty="0">
                <a:cs typeface="Times New Roman" panose="02020603050405020304" pitchFamily="18" charset="0"/>
              </a:rPr>
              <a:t> di </a:t>
            </a:r>
            <a:r>
              <a:rPr lang="en-US" altLang="en-US" sz="2000" dirty="0" err="1">
                <a:cs typeface="Times New Roman" panose="02020603050405020304" pitchFamily="18" charset="0"/>
              </a:rPr>
              <a:t>pulau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benar</a:t>
            </a:r>
            <a:r>
              <a:rPr lang="en-US" altLang="en-US" sz="20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n-US" sz="2000" i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000" i="1" dirty="0" err="1">
                <a:cs typeface="Times New Roman" panose="02020603050405020304" pitchFamily="18" charset="0"/>
              </a:rPr>
              <a:t>Kasus</a:t>
            </a:r>
            <a:r>
              <a:rPr lang="en-US" altLang="en-US" sz="2000" i="1" dirty="0">
                <a:cs typeface="Times New Roman" panose="02020603050405020304" pitchFamily="18" charset="0"/>
              </a:rPr>
              <a:t> 2</a:t>
            </a:r>
            <a:r>
              <a:rPr lang="en-US" altLang="en-US" sz="2000" dirty="0">
                <a:cs typeface="Times New Roman" panose="02020603050405020304" pitchFamily="18" charset="0"/>
              </a:rPr>
              <a:t>: orang </a:t>
            </a:r>
            <a:r>
              <a:rPr lang="en-US" altLang="en-US" sz="20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selalu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menyatakan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hal</a:t>
            </a:r>
            <a:r>
              <a:rPr lang="en-US" altLang="en-US" sz="2000" dirty="0">
                <a:cs typeface="Times New Roman" panose="02020603050405020304" pitchFamily="18" charset="0"/>
              </a:rPr>
              <a:t> yang </a:t>
            </a:r>
            <a:r>
              <a:rPr lang="en-US" altLang="en-US" sz="2000" dirty="0" err="1">
                <a:cs typeface="Times New Roman" panose="02020603050405020304" pitchFamily="18" charset="0"/>
              </a:rPr>
              <a:t>bohong</a:t>
            </a:r>
            <a:r>
              <a:rPr lang="en-US" altLang="en-US" sz="2000" dirty="0"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cs typeface="Times New Roman" panose="02020603050405020304" pitchFamily="18" charset="0"/>
              </a:rPr>
              <a:t>Ini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berarti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q</a:t>
            </a:r>
            <a:r>
              <a:rPr lang="en-US" altLang="en-US" sz="2000" dirty="0">
                <a:cs typeface="Times New Roman" panose="02020603050405020304" pitchFamily="18" charset="0"/>
              </a:rPr>
              <a:t> salah, dan </a:t>
            </a:r>
            <a:r>
              <a:rPr lang="en-US" altLang="en-US" sz="2000" dirty="0" err="1">
                <a:cs typeface="Times New Roman" panose="02020603050405020304" pitchFamily="18" charset="0"/>
              </a:rPr>
              <a:t>jawabannya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terhadap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pertanyaan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kita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pasti</a:t>
            </a:r>
            <a:r>
              <a:rPr lang="en-US" altLang="en-US" sz="2000" dirty="0">
                <a:cs typeface="Times New Roman" panose="02020603050405020304" pitchFamily="18" charset="0"/>
              </a:rPr>
              <a:t> juga salah, </a:t>
            </a:r>
            <a:r>
              <a:rPr lang="en-US" altLang="en-US" sz="20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pernyataan</a:t>
            </a:r>
            <a:r>
              <a:rPr lang="en-US" altLang="en-US" sz="2000" dirty="0">
                <a:cs typeface="Times New Roman" panose="02020603050405020304" pitchFamily="18" charset="0"/>
              </a:rPr>
              <a:t> bi-</a:t>
            </a:r>
            <a:r>
              <a:rPr lang="en-US" altLang="en-US" sz="2000" dirty="0" err="1">
                <a:cs typeface="Times New Roman" panose="02020603050405020304" pitchFamily="18" charset="0"/>
              </a:rPr>
              <a:t>implikasi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000" dirty="0">
                <a:cs typeface="Times New Roman" panose="02020603050405020304" pitchFamily="18" charset="0"/>
              </a:rPr>
              <a:t> salah. Dari </a:t>
            </a:r>
            <a:r>
              <a:rPr lang="en-US" altLang="en-US" sz="2000" dirty="0" err="1">
                <a:cs typeface="Times New Roman" panose="02020603050405020304" pitchFamily="18" charset="0"/>
              </a:rPr>
              <a:t>Tabel</a:t>
            </a:r>
            <a:r>
              <a:rPr lang="en-US" altLang="en-US" sz="2000" dirty="0">
                <a:cs typeface="Times New Roman" panose="02020603050405020304" pitchFamily="18" charset="0"/>
              </a:rPr>
              <a:t> bi-</a:t>
            </a:r>
            <a:r>
              <a:rPr lang="en-US" altLang="en-US" sz="2000" dirty="0" err="1">
                <a:cs typeface="Times New Roman" panose="02020603050405020304" pitchFamily="18" charset="0"/>
              </a:rPr>
              <a:t>implikasi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kita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melihat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bahwa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bila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q</a:t>
            </a:r>
            <a:r>
              <a:rPr lang="en-US" altLang="en-US" sz="2000" dirty="0">
                <a:cs typeface="Times New Roman" panose="02020603050405020304" pitchFamily="18" charset="0"/>
              </a:rPr>
              <a:t> salah dan </a:t>
            </a:r>
            <a:r>
              <a:rPr lang="en-US" altLang="en-US" sz="2000" i="1" dirty="0"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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q</a:t>
            </a:r>
            <a:r>
              <a:rPr lang="en-US" altLang="en-US" sz="2000" dirty="0">
                <a:cs typeface="Times New Roman" panose="02020603050405020304" pitchFamily="18" charset="0"/>
              </a:rPr>
              <a:t> salah, </a:t>
            </a:r>
            <a:r>
              <a:rPr lang="en-US" altLang="en-US" sz="2000" dirty="0" err="1">
                <a:cs typeface="Times New Roman" panose="02020603050405020304" pitchFamily="18" charset="0"/>
              </a:rPr>
              <a:t>maka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harus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benar</a:t>
            </a:r>
            <a:r>
              <a:rPr lang="en-US" altLang="en-US" sz="2000" dirty="0">
                <a:cs typeface="Times New Roman" panose="02020603050405020304" pitchFamily="18" charset="0"/>
              </a:rPr>
              <a:t>. Jadi, </a:t>
            </a:r>
            <a:r>
              <a:rPr lang="en-US" altLang="en-US" sz="2000" dirty="0" err="1">
                <a:cs typeface="Times New Roman" panose="02020603050405020304" pitchFamily="18" charset="0"/>
              </a:rPr>
              <a:t>ada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emas</a:t>
            </a:r>
            <a:r>
              <a:rPr lang="en-US" altLang="en-US" sz="2000" dirty="0">
                <a:cs typeface="Times New Roman" panose="02020603050405020304" pitchFamily="18" charset="0"/>
              </a:rPr>
              <a:t> di </a:t>
            </a:r>
            <a:r>
              <a:rPr lang="en-US" altLang="en-US" sz="2000" dirty="0" err="1">
                <a:cs typeface="Times New Roman" panose="02020603050405020304" pitchFamily="18" charset="0"/>
              </a:rPr>
              <a:t>pulau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benar</a:t>
            </a:r>
            <a:r>
              <a:rPr lang="en-US" altLang="en-US" sz="20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	</a:t>
            </a:r>
            <a:r>
              <a:rPr lang="en-US" altLang="en-US" sz="2000" i="1" dirty="0"/>
              <a:t>p</a:t>
            </a:r>
            <a:r>
              <a:rPr lang="en-US" altLang="en-US" sz="2000" dirty="0"/>
              <a:t>	</a:t>
            </a:r>
            <a:r>
              <a:rPr lang="en-US" altLang="en-US" sz="2000" i="1" dirty="0"/>
              <a:t>q</a:t>
            </a:r>
            <a:r>
              <a:rPr lang="en-US" altLang="en-US" sz="2000" dirty="0"/>
              <a:t>	</a:t>
            </a:r>
            <a:r>
              <a:rPr lang="en-US" altLang="en-US" sz="2000" i="1" dirty="0"/>
              <a:t>p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</a:t>
            </a:r>
            <a:r>
              <a:rPr lang="en-US" altLang="en-US" sz="2000" dirty="0"/>
              <a:t> </a:t>
            </a:r>
            <a:r>
              <a:rPr lang="en-US" altLang="en-US" sz="2000" i="1" dirty="0"/>
              <a:t>q</a:t>
            </a: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	</a:t>
            </a:r>
            <a:r>
              <a:rPr lang="en-US" altLang="en-US" sz="2000" b="1" dirty="0">
                <a:solidFill>
                  <a:srgbClr val="00B0F0"/>
                </a:solidFill>
              </a:rPr>
              <a:t>T</a:t>
            </a:r>
            <a:r>
              <a:rPr lang="en-US" altLang="en-US" sz="2000" b="1" dirty="0"/>
              <a:t>	</a:t>
            </a:r>
            <a:r>
              <a:rPr lang="en-US" altLang="en-US" sz="2000" b="1" dirty="0">
                <a:solidFill>
                  <a:srgbClr val="FF0000"/>
                </a:solidFill>
              </a:rPr>
              <a:t>T</a:t>
            </a:r>
            <a:r>
              <a:rPr lang="en-US" altLang="en-US" sz="2000" b="1" dirty="0"/>
              <a:t>	</a:t>
            </a:r>
            <a:r>
              <a:rPr lang="en-US" altLang="en-US" sz="2000" b="1" dirty="0">
                <a:solidFill>
                  <a:srgbClr val="FF0066"/>
                </a:solidFill>
              </a:rPr>
              <a:t>T</a:t>
            </a:r>
            <a:r>
              <a:rPr lang="en-US" altLang="en-US" sz="20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	</a:t>
            </a:r>
            <a:r>
              <a:rPr lang="en-US" altLang="en-US" sz="2000" b="1" dirty="0">
                <a:solidFill>
                  <a:schemeClr val="accent1"/>
                </a:solidFill>
              </a:rPr>
              <a:t>T</a:t>
            </a:r>
            <a:r>
              <a:rPr lang="en-US" altLang="en-US" sz="2000" b="1" dirty="0"/>
              <a:t>	</a:t>
            </a:r>
            <a:r>
              <a:rPr lang="en-US" altLang="en-US" sz="2000" b="1" dirty="0">
                <a:solidFill>
                  <a:srgbClr val="FF0000"/>
                </a:solidFill>
              </a:rPr>
              <a:t>F	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	F	T	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/>
              <a:t>			F	F	T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	Dari </a:t>
            </a:r>
            <a:r>
              <a:rPr lang="en-US" altLang="en-US" sz="2000" dirty="0" err="1">
                <a:cs typeface="Times New Roman" panose="02020603050405020304" pitchFamily="18" charset="0"/>
              </a:rPr>
              <a:t>kedua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kasus</a:t>
            </a:r>
            <a:r>
              <a:rPr lang="en-US" altLang="en-US" sz="2000" dirty="0"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cs typeface="Times New Roman" panose="02020603050405020304" pitchFamily="18" charset="0"/>
              </a:rPr>
              <a:t>kita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selalu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berhasil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menyimpulkan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bahwa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ada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emas</a:t>
            </a:r>
            <a:r>
              <a:rPr lang="en-US" altLang="en-US" sz="2000" dirty="0">
                <a:cs typeface="Times New Roman" panose="02020603050405020304" pitchFamily="18" charset="0"/>
              </a:rPr>
              <a:t> di </a:t>
            </a:r>
            <a:r>
              <a:rPr lang="en-US" altLang="en-US" sz="2000" dirty="0" err="1">
                <a:cs typeface="Times New Roman" panose="02020603050405020304" pitchFamily="18" charset="0"/>
              </a:rPr>
              <a:t>pulau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000" dirty="0"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cs typeface="Times New Roman" panose="02020603050405020304" pitchFamily="18" charset="0"/>
              </a:rPr>
              <a:t>meskipun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kita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tidak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dapat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memastikan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dari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suku</a:t>
            </a:r>
            <a:r>
              <a:rPr lang="en-US" altLang="en-US" sz="2000" dirty="0">
                <a:cs typeface="Times New Roman" panose="02020603050405020304" pitchFamily="18" charset="0"/>
              </a:rPr>
              <a:t> mana orang </a:t>
            </a:r>
            <a:r>
              <a:rPr lang="en-US" altLang="en-US" sz="20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000" dirty="0">
                <a:cs typeface="Times New Roman" panose="02020603050405020304" pitchFamily="18" charset="0"/>
              </a:rPr>
              <a:t>.  </a:t>
            </a:r>
            <a:r>
              <a:rPr lang="en-US" altLang="en-US" sz="2000" dirty="0">
                <a:cs typeface="Times New Roman" panose="02020603050405020304" pitchFamily="18" charset="0"/>
                <a:sym typeface="Wingdings 2" panose="05020102010507070707" pitchFamily="18" charset="2"/>
              </a:rPr>
              <a:t>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624F49-B5DB-6016-27C9-F8DBB1043E04}"/>
              </a:ext>
            </a:extLst>
          </p:cNvPr>
          <p:cNvCxnSpPr/>
          <p:nvPr/>
        </p:nvCxnSpPr>
        <p:spPr>
          <a:xfrm>
            <a:off x="2435817" y="4010186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>
            <a:extLst>
              <a:ext uri="{FF2B5EF4-FFF2-40B4-BE49-F238E27FC236}">
                <a16:creationId xmlns:a16="http://schemas.microsoft.com/office/drawing/2014/main" id="{05E87354-8B34-B6F5-8D49-8644886B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A4C1BB-6491-4A37-9DFF-9D31AE3B29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400"/>
          </a:p>
        </p:txBody>
      </p:sp>
      <p:graphicFrame>
        <p:nvGraphicFramePr>
          <p:cNvPr id="84995" name="Object 4">
            <a:extLst>
              <a:ext uri="{FF2B5EF4-FFF2-40B4-BE49-F238E27FC236}">
                <a16:creationId xmlns:a16="http://schemas.microsoft.com/office/drawing/2014/main" id="{DA342296-4DB9-AE45-8842-1DF90DCBC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66740"/>
              </p:ext>
            </p:extLst>
          </p:nvPr>
        </p:nvGraphicFramePr>
        <p:xfrm>
          <a:off x="1618282" y="438150"/>
          <a:ext cx="7648575" cy="628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666977" imgH="6292990" progId="Word.Document.8">
                  <p:embed/>
                </p:oleObj>
              </mc:Choice>
              <mc:Fallback>
                <p:oleObj name="Document" r:id="rId2" imgW="7666977" imgH="6292990" progId="Word.Document.8">
                  <p:embed/>
                  <p:pic>
                    <p:nvPicPr>
                      <p:cNvPr id="84995" name="Object 4">
                        <a:extLst>
                          <a:ext uri="{FF2B5EF4-FFF2-40B4-BE49-F238E27FC236}">
                            <a16:creationId xmlns:a16="http://schemas.microsoft.com/office/drawing/2014/main" id="{DA342296-4DB9-AE45-8842-1DF90DCBC1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282" y="438150"/>
                        <a:ext cx="7648575" cy="628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>
            <a:extLst>
              <a:ext uri="{FF2B5EF4-FFF2-40B4-BE49-F238E27FC236}">
                <a16:creationId xmlns:a16="http://schemas.microsoft.com/office/drawing/2014/main" id="{83BF009B-8D92-E2E8-AB34-52A47B07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A4062B-866A-49B9-A9B6-44F172AC4D1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400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2296A79A-690A-A6B3-5FE6-35670A925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4951" y="762000"/>
            <a:ext cx="10290875" cy="5334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Bila dua </a:t>
            </a:r>
            <a:r>
              <a:rPr lang="en-US" altLang="en-US" dirty="0" err="1">
                <a:cs typeface="Times New Roman" panose="02020603050405020304" pitchFamily="18" charset="0"/>
              </a:rPr>
              <a:t>proposisi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majemuk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ekivalen</a:t>
            </a:r>
            <a:r>
              <a:rPr lang="en-US" altLang="en-US" dirty="0">
                <a:cs typeface="Times New Roman" panose="02020603050405020304" pitchFamily="18" charset="0"/>
              </a:rPr>
              <a:t> di-</a:t>
            </a:r>
            <a:r>
              <a:rPr lang="en-US" altLang="en-US" dirty="0" err="1">
                <a:cs typeface="Times New Roman" panose="02020603050405020304" pitchFamily="18" charset="0"/>
              </a:rPr>
              <a:t>bikondisionalkan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tautologi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>
                <a:cs typeface="Times New Roman" panose="02020603050405020304" pitchFamily="18" charset="0"/>
              </a:rPr>
              <a:t>Teorema</a:t>
            </a:r>
            <a:r>
              <a:rPr lang="en-US" altLang="en-US" b="1" dirty="0">
                <a:cs typeface="Times New Roman" panose="02020603050405020304" pitchFamily="18" charset="0"/>
              </a:rPr>
              <a:t>: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Dua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proposisi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majemuk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, ..) dan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, ..) 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ekivalen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logika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dilambangkan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P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, …)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, …)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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tautologi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FE34-93BF-BEC9-A8D1-D8D93F28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Argumen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Inferensi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7EB35-9E29-0B9E-4E2D-23464DB9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2127"/>
            <a:ext cx="10856495" cy="4920748"/>
          </a:xfrm>
        </p:spPr>
        <p:txBody>
          <a:bodyPr>
            <a:normAutofit lnSpcReduction="10000"/>
          </a:bodyPr>
          <a:lstStyle/>
          <a:p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Argumen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deret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proposisi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dituliskan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…, </a:t>
            </a:r>
            <a:r>
              <a:rPr lang="en-US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6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disebut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hipotesis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premis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disebut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konklusi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kesimpulan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).  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Sering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ditulis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..., </a:t>
            </a:r>
            <a:r>
              <a:rPr lang="en-US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6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Konklusi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ditandai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kata “Jadi”, “Oleh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”, “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demikian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”,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dll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Proses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pernarikan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kesimpulan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argumen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dinamakan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inferensi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62EEE6-7E87-895A-3CB5-4B5182AB8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133" y="2116640"/>
            <a:ext cx="20764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81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2">
            <a:extLst>
              <a:ext uri="{FF2B5EF4-FFF2-40B4-BE49-F238E27FC236}">
                <a16:creationId xmlns:a16="http://schemas.microsoft.com/office/drawing/2014/main" id="{D7FE4AE4-06CC-A8BE-6F6C-FBD1057BE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555" y="756833"/>
            <a:ext cx="10166889" cy="5364997"/>
          </a:xfrm>
        </p:spPr>
        <p:txBody>
          <a:bodyPr>
            <a:normAutofit lnSpcReduction="10000"/>
          </a:bodyPr>
          <a:lstStyle/>
          <a:p>
            <a:r>
              <a:rPr lang="id-ID" altLang="en-US" dirty="0"/>
              <a:t>Contoh sebuah argumen:</a:t>
            </a:r>
            <a:endParaRPr lang="en-US" altLang="en-US" dirty="0"/>
          </a:p>
          <a:p>
            <a:endParaRPr lang="id-ID" altLang="en-US" dirty="0"/>
          </a:p>
          <a:p>
            <a:pPr>
              <a:buFontTx/>
              <a:buNone/>
            </a:pPr>
            <a:r>
              <a:rPr lang="id-ID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Jika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mahasiswa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Informatika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sulit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belajar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Bahasa Java. Jika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suka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begadang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bukan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mahasiswa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Informatika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sulit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belajar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Bahasa Java dan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suka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begadang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. Jadi,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anda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bukan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mahasiswa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Informatika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.</a:t>
            </a:r>
            <a:endParaRPr lang="id-ID" altLang="en-US" i="1" dirty="0">
              <a:solidFill>
                <a:srgbClr val="FF0066"/>
              </a:solidFill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id-ID" altLang="en-US" i="1" dirty="0">
              <a:solidFill>
                <a:srgbClr val="FF0066"/>
              </a:solidFill>
              <a:cs typeface="Times New Roman" panose="02020603050405020304" pitchFamily="18" charset="0"/>
            </a:endParaRPr>
          </a:p>
          <a:p>
            <a:r>
              <a:rPr lang="en-US" altLang="en-US" dirty="0" err="1"/>
              <a:t>Argumen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yang </a:t>
            </a:r>
            <a:r>
              <a:rPr lang="en-US" altLang="en-US" b="1" dirty="0"/>
              <a:t>sahih</a:t>
            </a:r>
            <a:r>
              <a:rPr lang="en-US" altLang="en-US" dirty="0"/>
              <a:t> (</a:t>
            </a:r>
            <a:r>
              <a:rPr lang="en-US" altLang="en-US" i="1" dirty="0"/>
              <a:t>valid</a:t>
            </a:r>
            <a:r>
              <a:rPr lang="en-US" altLang="en-US" dirty="0"/>
              <a:t>) dan </a:t>
            </a:r>
            <a:r>
              <a:rPr lang="en-US" altLang="en-US" b="1" dirty="0" err="1"/>
              <a:t>palsu</a:t>
            </a:r>
            <a:r>
              <a:rPr lang="en-US" altLang="en-US" dirty="0"/>
              <a:t> (</a:t>
            </a:r>
            <a:r>
              <a:rPr lang="en-US" altLang="en-US" i="1" dirty="0"/>
              <a:t>invalid</a:t>
            </a:r>
            <a:r>
              <a:rPr lang="en-US" altLang="en-US" dirty="0"/>
              <a:t>). </a:t>
            </a:r>
          </a:p>
          <a:p>
            <a:r>
              <a:rPr lang="en-US" altLang="en-US" dirty="0"/>
              <a:t>Sahih </a:t>
            </a:r>
            <a:r>
              <a:rPr lang="en-US" altLang="en-US" dirty="0" err="1"/>
              <a:t>artinya</a:t>
            </a:r>
            <a:r>
              <a:rPr lang="en-US" altLang="en-US" dirty="0"/>
              <a:t> </a:t>
            </a:r>
            <a:r>
              <a:rPr lang="en-US" altLang="en-US" dirty="0" err="1"/>
              <a:t>argumen</a:t>
            </a:r>
            <a:r>
              <a:rPr lang="en-US" altLang="en-US" dirty="0"/>
              <a:t> </a:t>
            </a:r>
            <a:r>
              <a:rPr lang="en-US" altLang="en-US" dirty="0" err="1"/>
              <a:t>benar</a:t>
            </a:r>
            <a:r>
              <a:rPr lang="en-US" altLang="en-US" dirty="0"/>
              <a:t>, </a:t>
            </a:r>
            <a:r>
              <a:rPr lang="en-US" altLang="en-US" dirty="0" err="1"/>
              <a:t>palsu</a:t>
            </a:r>
            <a:r>
              <a:rPr lang="en-US" altLang="en-US" dirty="0"/>
              <a:t> </a:t>
            </a:r>
            <a:r>
              <a:rPr lang="en-US" altLang="en-US" dirty="0" err="1"/>
              <a:t>artinya</a:t>
            </a:r>
            <a:r>
              <a:rPr lang="en-US" altLang="en-US" dirty="0"/>
              <a:t> </a:t>
            </a:r>
            <a:r>
              <a:rPr lang="en-US" altLang="en-US" dirty="0" err="1"/>
              <a:t>argumen</a:t>
            </a:r>
            <a:r>
              <a:rPr lang="en-US" altLang="en-US" dirty="0"/>
              <a:t> salah </a:t>
            </a:r>
          </a:p>
          <a:p>
            <a:r>
              <a:rPr lang="en-US" altLang="en-US" dirty="0"/>
              <a:t>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logika</a:t>
            </a:r>
            <a:r>
              <a:rPr lang="en-US" altLang="en-US" dirty="0"/>
              <a:t>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memeriksa</a:t>
            </a:r>
            <a:r>
              <a:rPr lang="en-US" altLang="en-US" dirty="0"/>
              <a:t> </a:t>
            </a:r>
            <a:r>
              <a:rPr lang="en-US" altLang="en-US" dirty="0" err="1"/>
              <a:t>apakah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argument sahih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palsu</a:t>
            </a:r>
            <a:endParaRPr lang="id-ID" altLang="en-US" dirty="0"/>
          </a:p>
          <a:p>
            <a:pPr>
              <a:buFontTx/>
              <a:buNone/>
            </a:pPr>
            <a:endParaRPr lang="id-ID" altLang="en-US" dirty="0"/>
          </a:p>
        </p:txBody>
      </p:sp>
      <p:sp>
        <p:nvSpPr>
          <p:cNvPr id="88067" name="Slide Number Placeholder 3">
            <a:extLst>
              <a:ext uri="{FF2B5EF4-FFF2-40B4-BE49-F238E27FC236}">
                <a16:creationId xmlns:a16="http://schemas.microsoft.com/office/drawing/2014/main" id="{FAF6CCE3-FAED-AD41-8CBA-4DA5D6C0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F9BB7B-A111-4775-A362-66C71D8C11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4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2E20-1675-4FEB-0C06-D892992FC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912"/>
            <a:ext cx="10515600" cy="5718874"/>
          </a:xfrm>
        </p:spPr>
        <p:txBody>
          <a:bodyPr>
            <a:normAutofit/>
          </a:bodyPr>
          <a:lstStyle/>
          <a:p>
            <a:r>
              <a:rPr lang="en-US" b="1" dirty="0" err="1"/>
              <a:t>Definisi</a:t>
            </a:r>
            <a:r>
              <a:rPr lang="en-US" dirty="0"/>
              <a:t>.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sahih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konklusi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bilamana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hipotesisnya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;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palsu</a:t>
            </a:r>
            <a:r>
              <a:rPr lang="en-US" dirty="0"/>
              <a:t> (</a:t>
            </a:r>
            <a:r>
              <a:rPr lang="en-US" i="1" dirty="0"/>
              <a:t>fallacy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invalid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Definisi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sahih,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implikasi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tautologi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Jika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sahih,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proses </a:t>
            </a:r>
            <a:r>
              <a:rPr lang="en-US" dirty="0" err="1"/>
              <a:t>penalaran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benar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3036C-4812-7D66-CA87-D48F7260E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852" y="3709584"/>
            <a:ext cx="40195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960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>
            <a:extLst>
              <a:ext uri="{FF2B5EF4-FFF2-40B4-BE49-F238E27FC236}">
                <a16:creationId xmlns:a16="http://schemas.microsoft.com/office/drawing/2014/main" id="{4ACBA886-0790-647A-5965-A4203D1A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B9448A-30BB-45B3-AA4E-875B9E1242E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400"/>
          </a:p>
        </p:txBody>
      </p:sp>
      <p:graphicFrame>
        <p:nvGraphicFramePr>
          <p:cNvPr id="90115" name="Object 4">
            <a:extLst>
              <a:ext uri="{FF2B5EF4-FFF2-40B4-BE49-F238E27FC236}">
                <a16:creationId xmlns:a16="http://schemas.microsoft.com/office/drawing/2014/main" id="{AD9BEC6B-7141-6EA7-C144-5B46357393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698013"/>
              </p:ext>
            </p:extLst>
          </p:nvPr>
        </p:nvGraphicFramePr>
        <p:xfrm>
          <a:off x="1286951" y="518305"/>
          <a:ext cx="8074025" cy="650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260231" imgH="6675875" progId="Word.Document.8">
                  <p:embed/>
                </p:oleObj>
              </mc:Choice>
              <mc:Fallback>
                <p:oleObj name="Document" r:id="rId2" imgW="8260231" imgH="6675875" progId="Word.Document.8">
                  <p:embed/>
                  <p:pic>
                    <p:nvPicPr>
                      <p:cNvPr id="90115" name="Object 4">
                        <a:extLst>
                          <a:ext uri="{FF2B5EF4-FFF2-40B4-BE49-F238E27FC236}">
                            <a16:creationId xmlns:a16="http://schemas.microsoft.com/office/drawing/2014/main" id="{AD9BEC6B-7141-6EA7-C144-5B46357393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951" y="518305"/>
                        <a:ext cx="8074025" cy="650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CE26DAE3-4148-59C9-C8E1-046288CE7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3919" y="1936750"/>
            <a:ext cx="10609881" cy="4419600"/>
          </a:xfrm>
        </p:spPr>
        <p:txBody>
          <a:bodyPr/>
          <a:lstStyle/>
          <a:p>
            <a:pPr algn="just" eaLnBrk="1" hangingPunct="1"/>
            <a:r>
              <a:rPr lang="en-US" altLang="en-US" dirty="0">
                <a:cs typeface="Times New Roman" panose="02020603050405020304" pitchFamily="18" charset="0"/>
              </a:rPr>
              <a:t>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matematika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logika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didasarkan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pada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hubungan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kalimat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pernyataan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statement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>
                <a:cs typeface="Times New Roman" panose="02020603050405020304" pitchFamily="18" charset="0"/>
              </a:rPr>
              <a:t>Hanya </a:t>
            </a:r>
            <a:r>
              <a:rPr lang="en-US" altLang="en-US" dirty="0" err="1">
                <a:cs typeface="Times New Roman" panose="02020603050405020304" pitchFamily="18" charset="0"/>
              </a:rPr>
              <a:t>kalimat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bernilai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salah </a:t>
            </a:r>
            <a:r>
              <a:rPr lang="en-US" altLang="en-US" dirty="0" err="1">
                <a:cs typeface="Times New Roman" panose="02020603050405020304" pitchFamily="18" charset="0"/>
              </a:rPr>
              <a:t>saja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tinjauan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b="1" dirty="0" err="1">
                <a:cs typeface="Times New Roman" panose="02020603050405020304" pitchFamily="18" charset="0"/>
                <a:sym typeface="Wingdings" panose="05000000000000000000" pitchFamily="2" charset="2"/>
              </a:rPr>
              <a:t>proposisi</a:t>
            </a:r>
            <a:endParaRPr lang="en-US" altLang="en-US" b="1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eaLnBrk="1" hangingPunct="1"/>
            <a:endParaRPr lang="en-US" altLang="en-US" b="1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Proposisi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pernyataan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bernilai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true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salah (</a:t>
            </a:r>
            <a:r>
              <a:rPr lang="en-US" altLang="en-US" i="1" dirty="0">
                <a:cs typeface="Times New Roman" panose="02020603050405020304" pitchFamily="18" charset="0"/>
              </a:rPr>
              <a:t>false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keduanya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10243" name="Rectangle 10">
            <a:extLst>
              <a:ext uri="{FF2B5EF4-FFF2-40B4-BE49-F238E27FC236}">
                <a16:creationId xmlns:a16="http://schemas.microsoft.com/office/drawing/2014/main" id="{1BE065E5-FFBA-61B1-4997-2833DB62E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3919" y="533400"/>
            <a:ext cx="77724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err="1"/>
              <a:t>Proposisi</a:t>
            </a:r>
            <a:endParaRPr lang="en-CA" altLang="en-US" sz="4800" b="1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0ACD47F-9E0D-2322-A724-86D37B68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DE6BDD-A124-4B10-AE40-508BE2017C5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>
            <a:extLst>
              <a:ext uri="{FF2B5EF4-FFF2-40B4-BE49-F238E27FC236}">
                <a16:creationId xmlns:a16="http://schemas.microsoft.com/office/drawing/2014/main" id="{5A2E6290-CB69-7B27-597D-5358EBB1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93203F-BB4D-4ABC-A910-EC1D127C913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400"/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9DFBF3C9-38BF-CAB6-13D9-D45733251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16589"/>
              </p:ext>
            </p:extLst>
          </p:nvPr>
        </p:nvGraphicFramePr>
        <p:xfrm>
          <a:off x="1144089" y="343546"/>
          <a:ext cx="8529638" cy="700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540995" imgH="7073283" progId="Word.Document.8">
                  <p:embed/>
                </p:oleObj>
              </mc:Choice>
              <mc:Fallback>
                <p:oleObj name="Document" r:id="rId2" imgW="8540995" imgH="7073283" progId="Word.Document.8">
                  <p:embed/>
                  <p:pic>
                    <p:nvPicPr>
                      <p:cNvPr id="76803" name="Object 4">
                        <a:extLst>
                          <a:ext uri="{FF2B5EF4-FFF2-40B4-BE49-F238E27FC236}">
                            <a16:creationId xmlns:a16="http://schemas.microsoft.com/office/drawing/2014/main" id="{C0D94D11-EBB9-42F8-5B45-FE620EF35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089" y="343546"/>
                        <a:ext cx="8529638" cy="700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>
            <a:extLst>
              <a:ext uri="{FF2B5EF4-FFF2-40B4-BE49-F238E27FC236}">
                <a16:creationId xmlns:a16="http://schemas.microsoft.com/office/drawing/2014/main" id="{64925E37-49FF-1EC8-A02F-11BBB334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4F3C40-7249-44AF-BA67-ED783ABA3FF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400"/>
          </a:p>
        </p:txBody>
      </p:sp>
      <p:sp>
        <p:nvSpPr>
          <p:cNvPr id="93189" name="Rectangle 7">
            <a:extLst>
              <a:ext uri="{FF2B5EF4-FFF2-40B4-BE49-F238E27FC236}">
                <a16:creationId xmlns:a16="http://schemas.microsoft.com/office/drawing/2014/main" id="{E557C381-AD10-2F7E-FB3E-9FAD889FA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988" y="2849563"/>
            <a:ext cx="70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i="1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93191" name="Rectangle 9">
            <a:extLst>
              <a:ext uri="{FF2B5EF4-FFF2-40B4-BE49-F238E27FC236}">
                <a16:creationId xmlns:a16="http://schemas.microsoft.com/office/drawing/2014/main" id="{1FCBE00B-8AE0-422F-7630-9ACF034C4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819400"/>
            <a:ext cx="70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93196" name="Rectangle 14">
            <a:extLst>
              <a:ext uri="{FF2B5EF4-FFF2-40B4-BE49-F238E27FC236}">
                <a16:creationId xmlns:a16="http://schemas.microsoft.com/office/drawing/2014/main" id="{D411A988-3ADA-2EEF-9715-486C1D577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819400"/>
            <a:ext cx="70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93199" name="Rectangle 17">
            <a:extLst>
              <a:ext uri="{FF2B5EF4-FFF2-40B4-BE49-F238E27FC236}">
                <a16:creationId xmlns:a16="http://schemas.microsoft.com/office/drawing/2014/main" id="{6095BDA3-86D6-D79C-919D-CEE3197C5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167063"/>
            <a:ext cx="70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93200" name="Rectangle 18">
            <a:extLst>
              <a:ext uri="{FF2B5EF4-FFF2-40B4-BE49-F238E27FC236}">
                <a16:creationId xmlns:a16="http://schemas.microsoft.com/office/drawing/2014/main" id="{84E2B414-C457-62C0-56B6-1B18A53F8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3167063"/>
            <a:ext cx="70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552DE757-A729-1EE5-F294-4C98D943D1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93654"/>
              </p:ext>
            </p:extLst>
          </p:nvPr>
        </p:nvGraphicFramePr>
        <p:xfrm>
          <a:off x="1307988" y="407988"/>
          <a:ext cx="8040688" cy="631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43182" imgH="5071458" progId="Word.Document.8">
                  <p:embed/>
                </p:oleObj>
              </mc:Choice>
              <mc:Fallback>
                <p:oleObj name="Document" r:id="rId2" imgW="6443182" imgH="5071458" progId="Word.Document.8">
                  <p:embed/>
                  <p:pic>
                    <p:nvPicPr>
                      <p:cNvPr id="93187" name="Object 4">
                        <a:extLst>
                          <a:ext uri="{FF2B5EF4-FFF2-40B4-BE49-F238E27FC236}">
                            <a16:creationId xmlns:a16="http://schemas.microsoft.com/office/drawing/2014/main" id="{C6B7C022-321E-92CD-4F2A-DE9474CA84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7988" y="407988"/>
                        <a:ext cx="8040688" cy="631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D78FFC2E-56EA-438B-7CED-80218F172E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847575"/>
              </p:ext>
            </p:extLst>
          </p:nvPr>
        </p:nvGraphicFramePr>
        <p:xfrm>
          <a:off x="949379" y="732403"/>
          <a:ext cx="9372492" cy="700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540995" imgH="7111509" progId="Word.Document.8">
                  <p:embed/>
                </p:oleObj>
              </mc:Choice>
              <mc:Fallback>
                <p:oleObj name="Document" r:id="rId2" imgW="8540995" imgH="7111509" progId="Word.Document.8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4E081655-7EF5-6423-1B3F-B952B00C8C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79" y="732403"/>
                        <a:ext cx="9372492" cy="700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1973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>
            <a:extLst>
              <a:ext uri="{FF2B5EF4-FFF2-40B4-BE49-F238E27FC236}">
                <a16:creationId xmlns:a16="http://schemas.microsoft.com/office/drawing/2014/main" id="{333018DD-BD5C-1329-C56B-F3C35131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5DFF2A-EEB1-4C69-9670-A0D59EA13D8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4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C3CDAF4D-5AE5-D2AE-211B-2FDB21F56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Beberapa</a:t>
            </a:r>
            <a:r>
              <a:rPr lang="en-US" altLang="en-US" dirty="0"/>
              <a:t> Metode </a:t>
            </a:r>
            <a:r>
              <a:rPr lang="en-US" altLang="en-US" dirty="0" err="1"/>
              <a:t>Inferensi</a:t>
            </a:r>
            <a:r>
              <a:rPr lang="en-US" altLang="en-US" dirty="0"/>
              <a:t> yang Sahih</a:t>
            </a:r>
          </a:p>
        </p:txBody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9AFFDCBB-9730-9FE1-FB06-ACDBE32D0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041256"/>
            <a:ext cx="7772400" cy="3733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dirty="0"/>
              <a:t>Modus </a:t>
            </a:r>
            <a:r>
              <a:rPr lang="en-US" altLang="en-US" dirty="0" err="1"/>
              <a:t>ponen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>
                <a:sym typeface="Symbol" panose="05050102010706020507" pitchFamily="18" charset="2"/>
              </a:rPr>
              <a:t>q</a:t>
            </a: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		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	  ---------------</a:t>
            </a: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	 </a:t>
            </a:r>
            <a:r>
              <a:rPr lang="en-US" altLang="en-US" i="1" dirty="0">
                <a:sym typeface="Symbol" panose="05050102010706020507" pitchFamily="18" charset="2"/>
              </a:rPr>
              <a:t>q</a:t>
            </a:r>
            <a:endParaRPr lang="en-US" altLang="en-US" i="1" dirty="0"/>
          </a:p>
          <a:p>
            <a:pPr marL="609600" indent="-609600">
              <a:buFontTx/>
              <a:buAutoNum type="arabicPeriod"/>
            </a:pPr>
            <a:endParaRPr lang="en-US" alt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D147F6A-9635-B0D1-0544-DE82F4346F48}"/>
              </a:ext>
            </a:extLst>
          </p:cNvPr>
          <p:cNvSpPr txBox="1">
            <a:spLocks noChangeArrowheads="1"/>
          </p:cNvSpPr>
          <p:nvPr/>
        </p:nvSpPr>
        <p:spPr>
          <a:xfrm>
            <a:off x="5897106" y="2041256"/>
            <a:ext cx="606758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 startAt="2"/>
            </a:pPr>
            <a:r>
              <a:rPr lang="en-US" altLang="en-US" dirty="0"/>
              <a:t>Modus tollens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en-US" i="1" dirty="0"/>
              <a:t>		p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>
                <a:sym typeface="Symbol" panose="05050102010706020507" pitchFamily="18" charset="2"/>
              </a:rPr>
              <a:t>q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en-US" dirty="0">
                <a:sym typeface="Symbol" panose="05050102010706020507" pitchFamily="18" charset="2"/>
              </a:rPr>
              <a:t>		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~</a:t>
            </a: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endParaRPr lang="en-US" altLang="en-US" i="1" dirty="0">
              <a:sym typeface="Symbol" panose="05050102010706020507" pitchFamily="18" charset="2"/>
            </a:endParaRP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en-US" dirty="0">
                <a:sym typeface="Symbol" panose="05050102010706020507" pitchFamily="18" charset="2"/>
              </a:rPr>
              <a:t>	  ---------------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en-US" dirty="0">
                <a:sym typeface="Symbol" panose="05050102010706020507" pitchFamily="18" charset="2"/>
              </a:rPr>
              <a:t>	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~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endParaRPr lang="en-US" altLang="en-US" i="1" dirty="0"/>
          </a:p>
          <a:p>
            <a:pPr marL="609600" indent="-609600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0A49D-DBF2-9A9B-F6E9-EBCA057CE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93" y="706464"/>
            <a:ext cx="7772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id-ID" dirty="0"/>
              <a:t>3. Aturan transitif </a:t>
            </a:r>
          </a:p>
          <a:p>
            <a:pPr>
              <a:buFontTx/>
              <a:buNone/>
              <a:defRPr/>
            </a:pPr>
            <a:endParaRPr lang="id-ID" dirty="0"/>
          </a:p>
          <a:p>
            <a:pPr marL="609600" indent="-609600">
              <a:buNone/>
              <a:defRPr/>
            </a:pPr>
            <a:r>
              <a:rPr lang="id-ID" dirty="0"/>
              <a:t>	   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 </a:t>
            </a:r>
            <a:r>
              <a:rPr lang="en-US" altLang="en-US" i="1" dirty="0">
                <a:sym typeface="Symbol" pitchFamily="18" charset="2"/>
              </a:rPr>
              <a:t>q</a:t>
            </a:r>
          </a:p>
          <a:p>
            <a:pPr marL="609600" indent="-609600">
              <a:buNone/>
              <a:defRPr/>
            </a:pPr>
            <a:r>
              <a:rPr lang="en-US" altLang="en-US" dirty="0">
                <a:sym typeface="Symbol" pitchFamily="18" charset="2"/>
              </a:rPr>
              <a:t>	</a:t>
            </a:r>
            <a:r>
              <a:rPr lang="id-ID" altLang="en-US" dirty="0">
                <a:sym typeface="Symbol" pitchFamily="18" charset="2"/>
              </a:rPr>
              <a:t>   </a:t>
            </a:r>
            <a:r>
              <a:rPr lang="id-ID" altLang="en-US" i="1" dirty="0">
                <a:sym typeface="Symbol" pitchFamily="18" charset="2"/>
              </a:rPr>
              <a:t>q</a:t>
            </a:r>
            <a:r>
              <a:rPr lang="id-ID" altLang="en-US" dirty="0">
                <a:sym typeface="Symbol" pitchFamily="18" charset="2"/>
              </a:rPr>
              <a:t> </a:t>
            </a:r>
            <a:r>
              <a:rPr lang="id-ID" altLang="en-US" dirty="0">
                <a:sym typeface="Symbol"/>
              </a:rPr>
              <a:t> </a:t>
            </a:r>
            <a:r>
              <a:rPr lang="id-ID" altLang="en-US" i="1" dirty="0">
                <a:sym typeface="Symbol"/>
              </a:rPr>
              <a:t>r</a:t>
            </a:r>
            <a:endParaRPr lang="en-US" altLang="en-US" i="1" dirty="0">
              <a:sym typeface="Symbol" pitchFamily="18" charset="2"/>
            </a:endParaRPr>
          </a:p>
          <a:p>
            <a:pPr marL="609600" indent="-609600">
              <a:buNone/>
              <a:defRPr/>
            </a:pPr>
            <a:r>
              <a:rPr lang="en-US" altLang="en-US" dirty="0">
                <a:sym typeface="Symbol" pitchFamily="18" charset="2"/>
              </a:rPr>
              <a:t>	  ---------------</a:t>
            </a:r>
          </a:p>
          <a:p>
            <a:pPr marL="609600" indent="-609600">
              <a:buNone/>
              <a:defRPr/>
            </a:pPr>
            <a:r>
              <a:rPr lang="en-US" altLang="en-US" dirty="0">
                <a:sym typeface="Symbol" pitchFamily="18" charset="2"/>
              </a:rPr>
              <a:t>	 </a:t>
            </a:r>
            <a:r>
              <a:rPr lang="id-ID" altLang="en-US" i="1" dirty="0">
                <a:sym typeface="Symbol" pitchFamily="18" charset="2"/>
              </a:rPr>
              <a:t>p </a:t>
            </a:r>
            <a:r>
              <a:rPr lang="id-ID" altLang="en-US" i="1" dirty="0">
                <a:sym typeface="Symbol"/>
              </a:rPr>
              <a:t>  r</a:t>
            </a:r>
            <a:endParaRPr lang="en-US" altLang="en-US" i="1" dirty="0"/>
          </a:p>
          <a:p>
            <a:pPr>
              <a:buFontTx/>
              <a:buNone/>
              <a:defRPr/>
            </a:pPr>
            <a:endParaRPr lang="id-ID" dirty="0"/>
          </a:p>
        </p:txBody>
      </p:sp>
      <p:sp>
        <p:nvSpPr>
          <p:cNvPr id="98307" name="Slide Number Placeholder 3">
            <a:extLst>
              <a:ext uri="{FF2B5EF4-FFF2-40B4-BE49-F238E27FC236}">
                <a16:creationId xmlns:a16="http://schemas.microsoft.com/office/drawing/2014/main" id="{F17BAD94-D29E-C69D-588B-2503885D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2328E0-B721-4745-BCBC-0BCC0BE8FC1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en-US" sz="14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A12B878-92E9-9E6A-15B8-8BF7AB070B06}"/>
              </a:ext>
            </a:extLst>
          </p:cNvPr>
          <p:cNvSpPr txBox="1">
            <a:spLocks noChangeArrowheads="1"/>
          </p:cNvSpPr>
          <p:nvPr/>
        </p:nvSpPr>
        <p:spPr>
          <a:xfrm>
            <a:off x="4937502" y="706464"/>
            <a:ext cx="7011691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+mj-lt"/>
              <a:buAutoNum type="arabicPeriod" startAt="4"/>
            </a:pPr>
            <a:r>
              <a:rPr lang="en-US" altLang="en-US" dirty="0" err="1"/>
              <a:t>Silogisme</a:t>
            </a:r>
            <a:r>
              <a:rPr lang="en-US" altLang="en-US" dirty="0"/>
              <a:t> </a:t>
            </a:r>
            <a:r>
              <a:rPr lang="en-US" altLang="en-US" dirty="0" err="1"/>
              <a:t>disjungtif</a:t>
            </a:r>
            <a:r>
              <a:rPr lang="id-ID" altLang="en-US" dirty="0"/>
              <a:t>/kontrapositif</a:t>
            </a:r>
            <a:endParaRPr lang="en-US" altLang="en-US" dirty="0"/>
          </a:p>
          <a:p>
            <a:pPr marL="609600" indent="-609600">
              <a:buFont typeface="Arial" panose="020B0604020202020204" pitchFamily="34" charset="0"/>
              <a:buNone/>
            </a:pPr>
            <a:endParaRPr lang="id-ID" altLang="en-US" dirty="0"/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 </a:t>
            </a:r>
            <a:r>
              <a:rPr lang="en-US" altLang="en-US" i="1" dirty="0">
                <a:sym typeface="Symbol" panose="05050102010706020507" pitchFamily="18" charset="2"/>
              </a:rPr>
              <a:t>q</a:t>
            </a:r>
            <a:r>
              <a:rPr lang="id-ID" altLang="en-US" i="1" dirty="0">
                <a:sym typeface="Symbol" panose="05050102010706020507" pitchFamily="18" charset="2"/>
              </a:rPr>
              <a:t>			</a:t>
            </a:r>
            <a:r>
              <a:rPr lang="en-US" altLang="en-US" i="1" dirty="0"/>
              <a:t> p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 </a:t>
            </a:r>
            <a:r>
              <a:rPr lang="en-US" altLang="en-US" i="1" dirty="0">
                <a:sym typeface="Symbol" panose="05050102010706020507" pitchFamily="18" charset="2"/>
              </a:rPr>
              <a:t>q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en-US" dirty="0">
                <a:sym typeface="Symbol" panose="05050102010706020507" pitchFamily="18" charset="2"/>
              </a:rPr>
              <a:t>		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~</a:t>
            </a: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id-ID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			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~</a:t>
            </a:r>
            <a:r>
              <a:rPr lang="id-ID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endParaRPr lang="en-US" altLang="en-US" i="1" dirty="0">
              <a:sym typeface="Symbol" panose="05050102010706020507" pitchFamily="18" charset="2"/>
            </a:endParaRP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en-US" dirty="0">
                <a:sym typeface="Symbol" panose="05050102010706020507" pitchFamily="18" charset="2"/>
              </a:rPr>
              <a:t>	  ----------</a:t>
            </a:r>
            <a:r>
              <a:rPr lang="id-ID" altLang="en-US" dirty="0">
                <a:sym typeface="Symbol" panose="05050102010706020507" pitchFamily="18" charset="2"/>
              </a:rPr>
              <a:t>		---------</a:t>
            </a:r>
            <a:endParaRPr lang="en-US" altLang="en-US" dirty="0">
              <a:sym typeface="Symbol" panose="05050102010706020507" pitchFamily="18" charset="2"/>
            </a:endParaRP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en-US" dirty="0">
                <a:sym typeface="Symbol" panose="05050102010706020507" pitchFamily="18" charset="2"/>
              </a:rPr>
              <a:t>	  </a:t>
            </a:r>
            <a:r>
              <a:rPr lang="en-US" altLang="en-US" i="1" dirty="0">
                <a:sym typeface="Symbol" panose="05050102010706020507" pitchFamily="18" charset="2"/>
              </a:rPr>
              <a:t>q</a:t>
            </a:r>
            <a:r>
              <a:rPr lang="id-ID" altLang="en-US" i="1" dirty="0">
                <a:sym typeface="Symbol" panose="05050102010706020507" pitchFamily="18" charset="2"/>
              </a:rPr>
              <a:t>			</a:t>
            </a:r>
            <a:r>
              <a:rPr lang="en-US" altLang="en-US" dirty="0">
                <a:sym typeface="Symbol" panose="05050102010706020507" pitchFamily="18" charset="2"/>
              </a:rPr>
              <a:t> </a:t>
            </a:r>
            <a:r>
              <a:rPr lang="id-ID" altLang="en-US" i="1" dirty="0">
                <a:sym typeface="Symbol" panose="05050102010706020507" pitchFamily="18" charset="2"/>
              </a:rPr>
              <a:t>p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id-ID" altLang="en-US" i="1" dirty="0">
                <a:sym typeface="Symbol" panose="05050102010706020507" pitchFamily="18" charset="2"/>
              </a:rPr>
              <a:t>	</a:t>
            </a:r>
            <a:endParaRPr lang="en-US" altLang="en-US" i="1" dirty="0"/>
          </a:p>
          <a:p>
            <a:pPr marL="609600" indent="-609600">
              <a:buFont typeface="Arial" panose="020B0604020202020204" pitchFamily="34" charset="0"/>
              <a:buNone/>
            </a:pPr>
            <a:endParaRPr lang="en-US" altLang="en-US" dirty="0"/>
          </a:p>
          <a:p>
            <a:pPr marL="609600" indent="-609600">
              <a:buFontTx/>
              <a:buAutoNum type="arabicPeriod" startAt="3"/>
            </a:pPr>
            <a:endParaRPr lang="en-US" alt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5">
            <a:extLst>
              <a:ext uri="{FF2B5EF4-FFF2-40B4-BE49-F238E27FC236}">
                <a16:creationId xmlns:a16="http://schemas.microsoft.com/office/drawing/2014/main" id="{D2D6F4A3-9045-F255-F4BF-6091FBF2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FD83E2-D0A3-4725-9BB1-BD33737C533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en-US" sz="1400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B0074151-6028-B5EF-24F5-F988EA116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698" y="617351"/>
            <a:ext cx="7772400" cy="4114800"/>
          </a:xfrm>
        </p:spPr>
        <p:txBody>
          <a:bodyPr/>
          <a:lstStyle/>
          <a:p>
            <a:pPr marL="609600" indent="-609600">
              <a:buFont typeface="+mj-lt"/>
              <a:buAutoNum type="arabicPeriod" startAt="5"/>
            </a:pPr>
            <a:r>
              <a:rPr lang="en-US" altLang="en-US" dirty="0" err="1"/>
              <a:t>Simplifikasi</a:t>
            </a:r>
            <a:r>
              <a:rPr lang="id-ID" altLang="en-US" dirty="0"/>
              <a:t> konjungtif</a:t>
            </a:r>
          </a:p>
          <a:p>
            <a:pPr marL="609600" indent="-609600">
              <a:buFontTx/>
              <a:buAutoNum type="arabicPeriod" startAt="5"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i="1" dirty="0"/>
              <a:t>		p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 </a:t>
            </a:r>
            <a:r>
              <a:rPr lang="en-US" altLang="en-US" i="1" dirty="0">
                <a:sym typeface="Symbol" panose="05050102010706020507" pitchFamily="18" charset="2"/>
              </a:rPr>
              <a:t>q</a:t>
            </a:r>
            <a:r>
              <a:rPr lang="id-ID" altLang="en-US" i="1" dirty="0">
                <a:sym typeface="Symbol" panose="05050102010706020507" pitchFamily="18" charset="2"/>
              </a:rPr>
              <a:t>		</a:t>
            </a:r>
            <a:r>
              <a:rPr lang="en-US" altLang="en-US" i="1" dirty="0"/>
              <a:t> p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 </a:t>
            </a:r>
            <a:r>
              <a:rPr lang="en-US" altLang="en-US" i="1" dirty="0">
                <a:sym typeface="Symbol" panose="05050102010706020507" pitchFamily="18" charset="2"/>
              </a:rPr>
              <a:t>q</a:t>
            </a: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		---------</a:t>
            </a:r>
            <a:r>
              <a:rPr lang="id-ID" altLang="en-US" dirty="0">
                <a:sym typeface="Symbol" panose="05050102010706020507" pitchFamily="18" charset="2"/>
              </a:rPr>
              <a:t>	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id-ID" altLang="en-US" dirty="0">
                <a:sym typeface="Symbol" panose="05050102010706020507" pitchFamily="18" charset="2"/>
              </a:rPr>
              <a:t>--------	</a:t>
            </a:r>
            <a:endParaRPr lang="en-US" altLang="en-US" dirty="0">
              <a:sym typeface="Symbol" panose="05050102010706020507" pitchFamily="18" charset="2"/>
            </a:endParaRPr>
          </a:p>
          <a:p>
            <a:pPr marL="609600" indent="-609600"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id-ID" altLang="en-US" dirty="0">
                <a:sym typeface="Symbol" panose="05050102010706020507" pitchFamily="18" charset="2"/>
              </a:rPr>
              <a:t>  </a:t>
            </a:r>
            <a:r>
              <a:rPr lang="en-US" altLang="en-US" dirty="0">
                <a:sym typeface="Symbol" panose="05050102010706020507" pitchFamily="18" charset="2"/>
              </a:rPr>
              <a:t>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id-ID" altLang="en-US" i="1" dirty="0">
                <a:sym typeface="Symbol" panose="05050102010706020507" pitchFamily="18" charset="2"/>
              </a:rPr>
              <a:t>		</a:t>
            </a:r>
            <a:r>
              <a:rPr lang="en-US" altLang="en-US" dirty="0">
                <a:sym typeface="Symbol" panose="05050102010706020507" pitchFamily="18" charset="2"/>
              </a:rPr>
              <a:t>  </a:t>
            </a:r>
            <a:r>
              <a:rPr lang="id-ID" altLang="en-US" i="1" dirty="0">
                <a:sym typeface="Symbol" panose="05050102010706020507" pitchFamily="18" charset="2"/>
              </a:rPr>
              <a:t>q</a:t>
            </a:r>
            <a:endParaRPr lang="en-US" altLang="en-US" i="1" dirty="0"/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endParaRPr lang="en-US" alt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AA38FFA-4294-28A2-DF38-D24C53A93AB0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617351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+mj-lt"/>
              <a:buAutoNum type="arabicPeriod" startAt="6"/>
            </a:pPr>
            <a:r>
              <a:rPr lang="en-US" altLang="en-US" dirty="0" err="1"/>
              <a:t>Penjumlahan</a:t>
            </a:r>
            <a:r>
              <a:rPr lang="id-ID" altLang="en-US" dirty="0"/>
              <a:t> disjungtif </a:t>
            </a:r>
          </a:p>
          <a:p>
            <a:pPr marL="609600" indent="-609600">
              <a:buFontTx/>
              <a:buAutoNum type="arabicPeriod" startAt="6"/>
            </a:pPr>
            <a:endParaRPr lang="en-US" altLang="en-US" dirty="0"/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en-US" i="1" dirty="0"/>
              <a:t>		p</a:t>
            </a:r>
            <a:r>
              <a:rPr lang="en-US" altLang="en-US" dirty="0"/>
              <a:t> </a:t>
            </a:r>
            <a:endParaRPr lang="en-US" altLang="en-US" i="1" dirty="0">
              <a:sym typeface="Symbol" panose="05050102010706020507" pitchFamily="18" charset="2"/>
            </a:endParaRP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en-US" dirty="0">
                <a:sym typeface="Symbol" panose="05050102010706020507" pitchFamily="18" charset="2"/>
              </a:rPr>
              <a:t>	 ---------------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en-US" dirty="0">
                <a:sym typeface="Symbol" panose="05050102010706020507" pitchFamily="18" charset="2"/>
              </a:rPr>
              <a:t>	 </a:t>
            </a:r>
            <a:r>
              <a:rPr lang="en-US" altLang="en-US" i="1" dirty="0">
                <a:sym typeface="Symbol" panose="05050102010706020507" pitchFamily="18" charset="2"/>
              </a:rPr>
              <a:t>p </a:t>
            </a:r>
            <a:r>
              <a:rPr lang="en-US" altLang="en-US" dirty="0">
                <a:sym typeface="Symbol" panose="05050102010706020507" pitchFamily="18" charset="2"/>
              </a:rPr>
              <a:t></a:t>
            </a:r>
            <a:r>
              <a:rPr lang="en-US" altLang="en-US" i="1" dirty="0">
                <a:sym typeface="Symbol" panose="05050102010706020507" pitchFamily="18" charset="2"/>
              </a:rPr>
              <a:t> q</a:t>
            </a:r>
            <a:endParaRPr lang="en-US" altLang="en-US" i="1" dirty="0"/>
          </a:p>
          <a:p>
            <a:pPr marL="609600" indent="-609600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1E41A2F-E556-3EC2-A10E-44993C2ABD08}"/>
              </a:ext>
            </a:extLst>
          </p:cNvPr>
          <p:cNvSpPr txBox="1">
            <a:spLocks noChangeArrowheads="1"/>
          </p:cNvSpPr>
          <p:nvPr/>
        </p:nvSpPr>
        <p:spPr>
          <a:xfrm>
            <a:off x="4792851" y="3755594"/>
            <a:ext cx="3817749" cy="2600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+mj-lt"/>
              <a:buAutoNum type="arabicPeriod" startAt="7"/>
            </a:pPr>
            <a:r>
              <a:rPr lang="en-US" altLang="en-US" dirty="0" err="1"/>
              <a:t>Konjungsi</a:t>
            </a:r>
            <a:endParaRPr lang="en-US" altLang="en-US" dirty="0"/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q</a:t>
            </a:r>
            <a:endParaRPr lang="en-US" altLang="en-US" i="1" dirty="0">
              <a:sym typeface="Symbol" panose="05050102010706020507" pitchFamily="18" charset="2"/>
            </a:endParaRP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en-US" dirty="0">
                <a:sym typeface="Symbol" panose="05050102010706020507" pitchFamily="18" charset="2"/>
              </a:rPr>
              <a:t>		---------------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en-US" dirty="0">
                <a:sym typeface="Symbol" panose="05050102010706020507" pitchFamily="18" charset="2"/>
              </a:rPr>
              <a:t>	 </a:t>
            </a:r>
            <a:r>
              <a:rPr lang="en-US" altLang="en-US" i="1" dirty="0">
                <a:sym typeface="Symbol" panose="05050102010706020507" pitchFamily="18" charset="2"/>
              </a:rPr>
              <a:t>p </a:t>
            </a:r>
            <a:r>
              <a:rPr lang="en-US" altLang="en-US" dirty="0">
                <a:sym typeface="Symbol" panose="05050102010706020507" pitchFamily="18" charset="2"/>
              </a:rPr>
              <a:t></a:t>
            </a:r>
            <a:r>
              <a:rPr lang="en-US" altLang="en-US" i="1" dirty="0">
                <a:sym typeface="Symbol" panose="05050102010706020507" pitchFamily="18" charset="2"/>
              </a:rPr>
              <a:t> q</a:t>
            </a:r>
            <a:endParaRPr lang="en-US" altLang="en-US" i="1" dirty="0"/>
          </a:p>
          <a:p>
            <a:pPr marL="609600" indent="-609600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25661B32-D38B-B56A-1996-6054FC6A4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98" y="1066800"/>
            <a:ext cx="10244380" cy="5029200"/>
          </a:xfrm>
        </p:spPr>
        <p:txBody>
          <a:bodyPr/>
          <a:lstStyle/>
          <a:p>
            <a:pPr marL="457200" indent="-457200"/>
            <a:r>
              <a:rPr lang="id-ID" altLang="en-US" dirty="0"/>
              <a:t>Selain menggunakan </a:t>
            </a:r>
            <a:r>
              <a:rPr lang="en-US" altLang="en-US" dirty="0" err="1"/>
              <a:t>tabel</a:t>
            </a:r>
            <a:r>
              <a:rPr lang="en-US" altLang="en-US" dirty="0"/>
              <a:t> </a:t>
            </a:r>
            <a:r>
              <a:rPr lang="en-US" altLang="en-US" dirty="0" err="1"/>
              <a:t>kebenaran</a:t>
            </a:r>
            <a:r>
              <a:rPr lang="id-ID" altLang="en-US" dirty="0"/>
              <a:t>, sebuah argumen juga dapat dibuktikan kesahihannya dengan  menggunakan </a:t>
            </a:r>
            <a:r>
              <a:rPr lang="en-US" altLang="en-US" dirty="0" err="1"/>
              <a:t>teknis</a:t>
            </a:r>
            <a:r>
              <a:rPr lang="en-US" altLang="en-US" dirty="0"/>
              <a:t> </a:t>
            </a:r>
            <a:r>
              <a:rPr lang="en-US" altLang="en-US" dirty="0" err="1"/>
              <a:t>reolusi</a:t>
            </a:r>
            <a:r>
              <a:rPr lang="en-US" altLang="en-US" dirty="0"/>
              <a:t> yang </a:t>
            </a:r>
            <a:r>
              <a:rPr lang="en-US" altLang="en-US" dirty="0" err="1"/>
              <a:t>berupa</a:t>
            </a:r>
            <a:r>
              <a:rPr lang="en-US" altLang="en-US" dirty="0"/>
              <a:t> </a:t>
            </a:r>
            <a:r>
              <a:rPr lang="id-ID" altLang="en-US" dirty="0"/>
              <a:t>campuran hukum-hukum logika dan metode penarikan kesimpulan yang sudah terbukti sahih (modus ponen, modus tollen, dsb).</a:t>
            </a:r>
          </a:p>
          <a:p>
            <a:pPr marL="457200" indent="-457200"/>
            <a:endParaRPr lang="id-ID" altLang="en-US" dirty="0"/>
          </a:p>
          <a:p>
            <a:pPr marL="457200" indent="-457200"/>
            <a:r>
              <a:rPr lang="id-ID" altLang="en-US" dirty="0"/>
              <a:t>Perhatikan contoh berikut ini.</a:t>
            </a: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62EFBAA3-D841-A22A-8A28-75E2F5BA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5BAAB-D341-4942-AD0F-547D3015719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en-US" sz="14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ontent Placeholder 2">
            <a:extLst>
              <a:ext uri="{FF2B5EF4-FFF2-40B4-BE49-F238E27FC236}">
                <a16:creationId xmlns:a16="http://schemas.microsoft.com/office/drawing/2014/main" id="{0E4AE2BF-B2CC-FA86-660B-9A94F8517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902" y="876300"/>
            <a:ext cx="9785888" cy="5105400"/>
          </a:xfrm>
        </p:spPr>
        <p:txBody>
          <a:bodyPr/>
          <a:lstStyle/>
          <a:p>
            <a:r>
              <a:rPr lang="id-ID" altLang="en-US" b="1" dirty="0"/>
              <a:t>Contoh</a:t>
            </a:r>
            <a:r>
              <a:rPr lang="id-ID" altLang="en-US" dirty="0"/>
              <a:t>: Buktikan bahwa argumen berikut benar: </a:t>
            </a:r>
          </a:p>
          <a:p>
            <a:pPr>
              <a:buFontTx/>
              <a:buNone/>
            </a:pPr>
            <a:r>
              <a:rPr lang="id-ID" altLang="en-US" dirty="0"/>
              <a:t>	~</a:t>
            </a:r>
            <a:r>
              <a:rPr lang="id-ID" altLang="en-US" i="1" dirty="0"/>
              <a:t>p</a:t>
            </a:r>
            <a:r>
              <a:rPr lang="id-ID" altLang="en-US" dirty="0"/>
              <a:t> </a:t>
            </a:r>
            <a:r>
              <a:rPr lang="id-ID" altLang="en-US" dirty="0">
                <a:sym typeface="Symbol" panose="05050102010706020507" pitchFamily="18" charset="2"/>
              </a:rPr>
              <a:t> </a:t>
            </a:r>
            <a:r>
              <a:rPr lang="id-ID" altLang="en-US" i="1" dirty="0">
                <a:sym typeface="Symbol" panose="05050102010706020507" pitchFamily="18" charset="2"/>
              </a:rPr>
              <a:t>q ,  s</a:t>
            </a:r>
            <a:r>
              <a:rPr lang="id-ID" altLang="en-US" dirty="0">
                <a:sym typeface="Symbol" panose="05050102010706020507" pitchFamily="18" charset="2"/>
              </a:rPr>
              <a:t>  </a:t>
            </a:r>
            <a:r>
              <a:rPr lang="id-ID" altLang="en-US" i="1" dirty="0">
                <a:sym typeface="Symbol" panose="05050102010706020507" pitchFamily="18" charset="2"/>
              </a:rPr>
              <a:t>p, </a:t>
            </a:r>
            <a:r>
              <a:rPr lang="id-ID" altLang="en-US" dirty="0">
                <a:sym typeface="Symbol" panose="05050102010706020507" pitchFamily="18" charset="2"/>
              </a:rPr>
              <a:t>~</a:t>
            </a:r>
            <a:r>
              <a:rPr lang="id-ID" altLang="en-US" i="1" dirty="0">
                <a:sym typeface="Symbol" panose="05050102010706020507" pitchFamily="18" charset="2"/>
              </a:rPr>
              <a:t>q</a:t>
            </a:r>
            <a:r>
              <a:rPr lang="id-ID" altLang="en-US" dirty="0">
                <a:sym typeface="Symbol" panose="05050102010706020507" pitchFamily="18" charset="2"/>
              </a:rPr>
              <a:t>   </a:t>
            </a:r>
            <a:r>
              <a:rPr lang="id-ID" altLang="en-US" i="1" dirty="0">
                <a:sym typeface="Symbol" panose="05050102010706020507" pitchFamily="18" charset="2"/>
              </a:rPr>
              <a:t>s </a:t>
            </a:r>
          </a:p>
          <a:p>
            <a:pPr>
              <a:buFontTx/>
              <a:buNone/>
            </a:pPr>
            <a:endParaRPr lang="id-ID" altLang="en-US" i="1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id-ID" altLang="en-US" i="1" dirty="0">
                <a:sym typeface="Symbol" panose="05050102010706020507" pitchFamily="18" charset="2"/>
              </a:rPr>
              <a:t>	</a:t>
            </a:r>
            <a:r>
              <a:rPr lang="id-ID" altLang="en-US" u="sng" dirty="0">
                <a:sym typeface="Symbol" panose="05050102010706020507" pitchFamily="18" charset="2"/>
              </a:rPr>
              <a:t>Bukti</a:t>
            </a:r>
            <a:r>
              <a:rPr lang="id-ID" altLang="en-US" dirty="0">
                <a:sym typeface="Symbol" panose="05050102010706020507" pitchFamily="18" charset="2"/>
              </a:rPr>
              <a:t>: </a:t>
            </a:r>
          </a:p>
          <a:p>
            <a:pPr>
              <a:buFontTx/>
              <a:buNone/>
            </a:pPr>
            <a:r>
              <a:rPr lang="id-ID" altLang="en-US" dirty="0">
                <a:sym typeface="Symbol" panose="05050102010706020507" pitchFamily="18" charset="2"/>
              </a:rPr>
              <a:t>	(1)  </a:t>
            </a:r>
            <a:r>
              <a:rPr lang="id-ID" altLang="en-US" dirty="0"/>
              <a:t>~</a:t>
            </a:r>
            <a:r>
              <a:rPr lang="id-ID" altLang="en-US" i="1" dirty="0"/>
              <a:t>p</a:t>
            </a:r>
            <a:r>
              <a:rPr lang="id-ID" altLang="en-US" dirty="0"/>
              <a:t> </a:t>
            </a:r>
            <a:r>
              <a:rPr lang="id-ID" altLang="en-US" dirty="0">
                <a:sym typeface="Symbol" panose="05050102010706020507" pitchFamily="18" charset="2"/>
              </a:rPr>
              <a:t> </a:t>
            </a:r>
            <a:r>
              <a:rPr lang="id-ID" altLang="en-US" i="1" dirty="0">
                <a:sym typeface="Symbol" panose="05050102010706020507" pitchFamily="18" charset="2"/>
              </a:rPr>
              <a:t>q </a:t>
            </a:r>
            <a:r>
              <a:rPr lang="id-ID" altLang="en-US" dirty="0">
                <a:sym typeface="Symbol" panose="05050102010706020507" pitchFamily="18" charset="2"/>
              </a:rPr>
              <a:t>	</a:t>
            </a: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id-ID" altLang="en-US" dirty="0">
                <a:sym typeface="Symbol" panose="05050102010706020507" pitchFamily="18" charset="2"/>
              </a:rPr>
              <a:t>Premis</a:t>
            </a:r>
          </a:p>
          <a:p>
            <a:pPr>
              <a:buFontTx/>
              <a:buNone/>
            </a:pPr>
            <a:r>
              <a:rPr lang="id-ID" altLang="en-US" dirty="0">
                <a:sym typeface="Symbol" panose="05050102010706020507" pitchFamily="18" charset="2"/>
              </a:rPr>
              <a:t>	(2)  ~</a:t>
            </a:r>
            <a:r>
              <a:rPr lang="id-ID" altLang="en-US" i="1" dirty="0">
                <a:sym typeface="Symbol" panose="05050102010706020507" pitchFamily="18" charset="2"/>
              </a:rPr>
              <a:t>q		</a:t>
            </a:r>
            <a:r>
              <a:rPr lang="id-ID" altLang="en-US" dirty="0">
                <a:sym typeface="Symbol" panose="05050102010706020507" pitchFamily="18" charset="2"/>
              </a:rPr>
              <a:t>Premis </a:t>
            </a:r>
          </a:p>
          <a:p>
            <a:pPr>
              <a:buFontTx/>
              <a:buNone/>
            </a:pPr>
            <a:r>
              <a:rPr lang="id-ID" altLang="en-US" dirty="0">
                <a:sym typeface="Symbol" panose="05050102010706020507" pitchFamily="18" charset="2"/>
              </a:rPr>
              <a:t>	(3)  ~</a:t>
            </a:r>
            <a:r>
              <a:rPr lang="id-ID" altLang="en-US" i="1" dirty="0">
                <a:sym typeface="Symbol" panose="05050102010706020507" pitchFamily="18" charset="2"/>
              </a:rPr>
              <a:t>p</a:t>
            </a:r>
            <a:r>
              <a:rPr lang="id-ID" altLang="en-US" dirty="0">
                <a:sym typeface="Symbol" panose="05050102010706020507" pitchFamily="18" charset="2"/>
              </a:rPr>
              <a:t>		Silogisme disjungtif (1) dan (2)</a:t>
            </a:r>
          </a:p>
          <a:p>
            <a:pPr>
              <a:buFontTx/>
              <a:buNone/>
            </a:pPr>
            <a:r>
              <a:rPr lang="id-ID" altLang="en-US" dirty="0">
                <a:sym typeface="Symbol" panose="05050102010706020507" pitchFamily="18" charset="2"/>
              </a:rPr>
              <a:t>	(4) </a:t>
            </a:r>
            <a:r>
              <a:rPr lang="id-ID" altLang="en-US" i="1" dirty="0">
                <a:sym typeface="Symbol" panose="05050102010706020507" pitchFamily="18" charset="2"/>
              </a:rPr>
              <a:t>s</a:t>
            </a:r>
            <a:r>
              <a:rPr lang="id-ID" altLang="en-US" dirty="0">
                <a:sym typeface="Symbol" panose="05050102010706020507" pitchFamily="18" charset="2"/>
              </a:rPr>
              <a:t>  </a:t>
            </a:r>
            <a:r>
              <a:rPr lang="id-ID" altLang="en-US" i="1" dirty="0">
                <a:sym typeface="Symbol" panose="05050102010706020507" pitchFamily="18" charset="2"/>
              </a:rPr>
              <a:t>p</a:t>
            </a:r>
            <a:r>
              <a:rPr lang="id-ID" altLang="en-US" dirty="0">
                <a:sym typeface="Symbol" panose="05050102010706020507" pitchFamily="18" charset="2"/>
              </a:rPr>
              <a:t>  		Premis</a:t>
            </a:r>
          </a:p>
          <a:p>
            <a:pPr>
              <a:buFontTx/>
              <a:buNone/>
            </a:pPr>
            <a:r>
              <a:rPr lang="id-ID" altLang="en-US" dirty="0">
                <a:sym typeface="Symbol" panose="05050102010706020507" pitchFamily="18" charset="2"/>
              </a:rPr>
              <a:t>	(5) </a:t>
            </a:r>
            <a:r>
              <a:rPr lang="id-ID" altLang="en-US" i="1" dirty="0">
                <a:sym typeface="Symbol" panose="05050102010706020507" pitchFamily="18" charset="2"/>
              </a:rPr>
              <a:t>s</a:t>
            </a:r>
            <a:r>
              <a:rPr lang="id-ID" altLang="en-US" dirty="0">
                <a:sym typeface="Symbol" panose="05050102010706020507" pitchFamily="18" charset="2"/>
              </a:rPr>
              <a:t>		</a:t>
            </a: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id-ID" altLang="en-US" dirty="0">
                <a:sym typeface="Symbol" panose="05050102010706020507" pitchFamily="18" charset="2"/>
              </a:rPr>
              <a:t>Silogisme disjungtif (3) dan (4) 	</a:t>
            </a:r>
            <a:endParaRPr lang="id-ID" altLang="en-US" dirty="0"/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B642D449-DB83-99D4-4DF0-01D544F8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472CDA-9610-4B8E-8B00-A1FC5C23D7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en-US" sz="14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ontent Placeholder 2">
            <a:extLst>
              <a:ext uri="{FF2B5EF4-FFF2-40B4-BE49-F238E27FC236}">
                <a16:creationId xmlns:a16="http://schemas.microsoft.com/office/drawing/2014/main" id="{B4248DEB-9D80-E781-67AE-E3808F8A1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895" y="685800"/>
            <a:ext cx="9717437" cy="5791200"/>
          </a:xfrm>
        </p:spPr>
        <p:txBody>
          <a:bodyPr>
            <a:normAutofit lnSpcReduction="10000"/>
          </a:bodyPr>
          <a:lstStyle/>
          <a:p>
            <a:r>
              <a:rPr lang="id-ID" altLang="en-US" sz="2600" b="1" dirty="0"/>
              <a:t>Contoh</a:t>
            </a:r>
            <a:r>
              <a:rPr lang="id-ID" altLang="en-US" sz="2600" dirty="0"/>
              <a:t>: Buktikan bahwa argumen berikut benar: </a:t>
            </a:r>
          </a:p>
          <a:p>
            <a:pPr>
              <a:buFontTx/>
              <a:buNone/>
            </a:pPr>
            <a:r>
              <a:rPr lang="id-ID" altLang="en-US" sz="2600" dirty="0"/>
              <a:t>	</a:t>
            </a:r>
            <a:r>
              <a:rPr lang="id-ID" altLang="en-US" sz="2600" i="1" dirty="0"/>
              <a:t>p</a:t>
            </a:r>
            <a:r>
              <a:rPr lang="id-ID" altLang="en-US" sz="2600" dirty="0"/>
              <a:t> </a:t>
            </a:r>
            <a:r>
              <a:rPr lang="id-ID" altLang="en-US" sz="2600" dirty="0">
                <a:sym typeface="Symbol" panose="05050102010706020507" pitchFamily="18" charset="2"/>
              </a:rPr>
              <a:t> </a:t>
            </a:r>
            <a:r>
              <a:rPr lang="id-ID" altLang="en-US" sz="2600" i="1" dirty="0">
                <a:sym typeface="Symbol" panose="05050102010706020507" pitchFamily="18" charset="2"/>
              </a:rPr>
              <a:t>r</a:t>
            </a:r>
            <a:r>
              <a:rPr lang="id-ID" altLang="en-US" sz="2600" dirty="0">
                <a:sym typeface="Symbol" panose="05050102010706020507" pitchFamily="18" charset="2"/>
              </a:rPr>
              <a:t> , </a:t>
            </a:r>
            <a:r>
              <a:rPr lang="id-ID" altLang="en-US" sz="2600" i="1" dirty="0">
                <a:sym typeface="Symbol" panose="05050102010706020507" pitchFamily="18" charset="2"/>
              </a:rPr>
              <a:t>q</a:t>
            </a:r>
            <a:r>
              <a:rPr lang="id-ID" altLang="en-US" sz="2600" dirty="0">
                <a:sym typeface="Symbol" panose="05050102010706020507" pitchFamily="18" charset="2"/>
              </a:rPr>
              <a:t>  </a:t>
            </a:r>
            <a:r>
              <a:rPr lang="id-ID" altLang="en-US" sz="2600" i="1" dirty="0">
                <a:sym typeface="Symbol" panose="05050102010706020507" pitchFamily="18" charset="2"/>
              </a:rPr>
              <a:t>s</a:t>
            </a:r>
            <a:r>
              <a:rPr lang="id-ID" altLang="en-US" sz="2600" dirty="0">
                <a:sym typeface="Symbol" panose="05050102010706020507" pitchFamily="18" charset="2"/>
              </a:rPr>
              <a:t>, </a:t>
            </a:r>
            <a:r>
              <a:rPr lang="id-ID" altLang="en-US" sz="2600" i="1" dirty="0">
                <a:sym typeface="Symbol" panose="05050102010706020507" pitchFamily="18" charset="2"/>
              </a:rPr>
              <a:t>p</a:t>
            </a:r>
            <a:r>
              <a:rPr lang="id-ID" altLang="en-US" sz="2600" dirty="0">
                <a:sym typeface="Symbol" panose="05050102010706020507" pitchFamily="18" charset="2"/>
              </a:rPr>
              <a:t>  </a:t>
            </a:r>
            <a:r>
              <a:rPr lang="id-ID" altLang="en-US" sz="2600" i="1" dirty="0">
                <a:sym typeface="Symbol" panose="05050102010706020507" pitchFamily="18" charset="2"/>
              </a:rPr>
              <a:t>q</a:t>
            </a:r>
            <a:r>
              <a:rPr lang="id-ID" altLang="en-US" sz="2600" dirty="0">
                <a:sym typeface="Symbol" panose="05050102010706020507" pitchFamily="18" charset="2"/>
              </a:rPr>
              <a:t>   </a:t>
            </a:r>
            <a:r>
              <a:rPr lang="id-ID" altLang="en-US" sz="2600" i="1" dirty="0">
                <a:sym typeface="Symbol" panose="05050102010706020507" pitchFamily="18" charset="2"/>
              </a:rPr>
              <a:t>s </a:t>
            </a:r>
            <a:r>
              <a:rPr lang="id-ID" altLang="en-US" sz="2600" dirty="0">
                <a:sym typeface="Symbol" panose="05050102010706020507" pitchFamily="18" charset="2"/>
              </a:rPr>
              <a:t> </a:t>
            </a:r>
            <a:r>
              <a:rPr lang="id-ID" altLang="en-US" sz="2600" i="1" dirty="0">
                <a:sym typeface="Symbol" panose="05050102010706020507" pitchFamily="18" charset="2"/>
              </a:rPr>
              <a:t>r </a:t>
            </a:r>
          </a:p>
          <a:p>
            <a:endParaRPr lang="id-ID" altLang="en-US" sz="2600" dirty="0"/>
          </a:p>
          <a:p>
            <a:pPr>
              <a:buFontTx/>
              <a:buNone/>
            </a:pPr>
            <a:r>
              <a:rPr lang="id-ID" altLang="en-US" sz="2600" dirty="0"/>
              <a:t>	</a:t>
            </a:r>
            <a:r>
              <a:rPr lang="id-ID" altLang="en-US" sz="2600" u="sng" dirty="0"/>
              <a:t>Bukti</a:t>
            </a:r>
            <a:r>
              <a:rPr lang="id-ID" altLang="en-US" sz="2600" dirty="0"/>
              <a:t>:</a:t>
            </a:r>
          </a:p>
          <a:p>
            <a:pPr>
              <a:buFontTx/>
              <a:buNone/>
            </a:pPr>
            <a:r>
              <a:rPr lang="id-ID" altLang="en-US" sz="2600" dirty="0"/>
              <a:t>	(1)	</a:t>
            </a:r>
            <a:r>
              <a:rPr lang="id-ID" altLang="en-US" sz="2600" i="1" dirty="0">
                <a:sym typeface="Symbol" panose="05050102010706020507" pitchFamily="18" charset="2"/>
              </a:rPr>
              <a:t> p</a:t>
            </a:r>
            <a:r>
              <a:rPr lang="id-ID" altLang="en-US" sz="2600" dirty="0">
                <a:sym typeface="Symbol" panose="05050102010706020507" pitchFamily="18" charset="2"/>
              </a:rPr>
              <a:t>  </a:t>
            </a:r>
            <a:r>
              <a:rPr lang="id-ID" altLang="en-US" sz="2600" i="1" dirty="0">
                <a:sym typeface="Symbol" panose="05050102010706020507" pitchFamily="18" charset="2"/>
              </a:rPr>
              <a:t>q</a:t>
            </a:r>
            <a:r>
              <a:rPr lang="id-ID" altLang="en-US" sz="2600" dirty="0">
                <a:sym typeface="Symbol" panose="05050102010706020507" pitchFamily="18" charset="2"/>
              </a:rPr>
              <a:t> 		Premis</a:t>
            </a:r>
          </a:p>
          <a:p>
            <a:pPr>
              <a:buFontTx/>
              <a:buNone/>
            </a:pPr>
            <a:r>
              <a:rPr lang="id-ID" altLang="en-US" sz="2600" dirty="0">
                <a:sym typeface="Symbol" panose="05050102010706020507" pitchFamily="18" charset="2"/>
              </a:rPr>
              <a:t>	(2)  ~</a:t>
            </a:r>
            <a:r>
              <a:rPr lang="id-ID" altLang="en-US" sz="2600" i="1" dirty="0">
                <a:sym typeface="Symbol" panose="05050102010706020507" pitchFamily="18" charset="2"/>
              </a:rPr>
              <a:t>p</a:t>
            </a:r>
            <a:r>
              <a:rPr lang="id-ID" altLang="en-US" sz="2600" dirty="0">
                <a:sym typeface="Symbol" panose="05050102010706020507" pitchFamily="18" charset="2"/>
              </a:rPr>
              <a:t>  </a:t>
            </a:r>
            <a:r>
              <a:rPr lang="id-ID" altLang="en-US" sz="2600" i="1" dirty="0">
                <a:sym typeface="Symbol" panose="05050102010706020507" pitchFamily="18" charset="2"/>
              </a:rPr>
              <a:t>q</a:t>
            </a:r>
            <a:r>
              <a:rPr lang="id-ID" altLang="en-US" sz="2600" dirty="0">
                <a:sym typeface="Symbol" panose="05050102010706020507" pitchFamily="18" charset="2"/>
              </a:rPr>
              <a:t>	</a:t>
            </a:r>
            <a:r>
              <a:rPr lang="en-US" altLang="en-US" sz="2600" dirty="0">
                <a:sym typeface="Symbol" panose="05050102010706020507" pitchFamily="18" charset="2"/>
              </a:rPr>
              <a:t>	</a:t>
            </a:r>
            <a:r>
              <a:rPr lang="id-ID" altLang="en-US" sz="2600" dirty="0">
                <a:sym typeface="Symbol" panose="05050102010706020507" pitchFamily="18" charset="2"/>
              </a:rPr>
              <a:t>Ekivalensi bentuk (1)</a:t>
            </a:r>
          </a:p>
          <a:p>
            <a:pPr>
              <a:buFontTx/>
              <a:buNone/>
            </a:pPr>
            <a:r>
              <a:rPr lang="id-ID" altLang="en-US" sz="2600" i="1" dirty="0">
                <a:sym typeface="Symbol" panose="05050102010706020507" pitchFamily="18" charset="2"/>
              </a:rPr>
              <a:t>	</a:t>
            </a:r>
            <a:r>
              <a:rPr lang="id-ID" altLang="en-US" sz="2600" dirty="0">
                <a:sym typeface="Symbol" panose="05050102010706020507" pitchFamily="18" charset="2"/>
              </a:rPr>
              <a:t>(3)	</a:t>
            </a:r>
            <a:r>
              <a:rPr lang="id-ID" altLang="en-US" sz="2600" i="1" dirty="0"/>
              <a:t> q</a:t>
            </a:r>
            <a:r>
              <a:rPr lang="id-ID" altLang="en-US" sz="2600" dirty="0"/>
              <a:t> </a:t>
            </a:r>
            <a:r>
              <a:rPr lang="id-ID" altLang="en-US" sz="2600" dirty="0">
                <a:sym typeface="Symbol" panose="05050102010706020507" pitchFamily="18" charset="2"/>
              </a:rPr>
              <a:t> </a:t>
            </a:r>
            <a:r>
              <a:rPr lang="id-ID" altLang="en-US" sz="2600" i="1" dirty="0">
                <a:sym typeface="Symbol" panose="05050102010706020507" pitchFamily="18" charset="2"/>
              </a:rPr>
              <a:t>s</a:t>
            </a:r>
            <a:r>
              <a:rPr lang="id-ID" altLang="en-US" sz="2600" dirty="0">
                <a:sym typeface="Symbol" panose="05050102010706020507" pitchFamily="18" charset="2"/>
              </a:rPr>
              <a:t> 	Premis</a:t>
            </a:r>
          </a:p>
          <a:p>
            <a:pPr>
              <a:buFontTx/>
              <a:buNone/>
            </a:pPr>
            <a:r>
              <a:rPr lang="id-ID" altLang="en-US" sz="2600" i="1" dirty="0">
                <a:sym typeface="Symbol" panose="05050102010706020507" pitchFamily="18" charset="2"/>
              </a:rPr>
              <a:t>	</a:t>
            </a:r>
            <a:r>
              <a:rPr lang="id-ID" altLang="en-US" sz="2600" dirty="0">
                <a:sym typeface="Symbol" panose="05050102010706020507" pitchFamily="18" charset="2"/>
              </a:rPr>
              <a:t>(4)	 ~</a:t>
            </a:r>
            <a:r>
              <a:rPr lang="id-ID" altLang="en-US" sz="2600" i="1" dirty="0">
                <a:sym typeface="Symbol" panose="05050102010706020507" pitchFamily="18" charset="2"/>
              </a:rPr>
              <a:t>p</a:t>
            </a:r>
            <a:r>
              <a:rPr lang="id-ID" altLang="en-US" sz="2600" dirty="0">
                <a:sym typeface="Symbol" panose="05050102010706020507" pitchFamily="18" charset="2"/>
              </a:rPr>
              <a:t>  </a:t>
            </a:r>
            <a:r>
              <a:rPr lang="id-ID" altLang="en-US" sz="2600" i="1" dirty="0">
                <a:sym typeface="Symbol" panose="05050102010706020507" pitchFamily="18" charset="2"/>
              </a:rPr>
              <a:t>s</a:t>
            </a:r>
            <a:r>
              <a:rPr lang="id-ID" altLang="en-US" sz="2600" dirty="0">
                <a:sym typeface="Symbol" panose="05050102010706020507" pitchFamily="18" charset="2"/>
              </a:rPr>
              <a:t>	Aturan transitif (2) dan (3)</a:t>
            </a:r>
          </a:p>
          <a:p>
            <a:pPr>
              <a:buFontTx/>
              <a:buNone/>
            </a:pPr>
            <a:r>
              <a:rPr lang="id-ID" altLang="en-US" sz="2600" i="1" dirty="0">
                <a:sym typeface="Symbol" panose="05050102010706020507" pitchFamily="18" charset="2"/>
              </a:rPr>
              <a:t>	</a:t>
            </a:r>
            <a:r>
              <a:rPr lang="id-ID" altLang="en-US" sz="2600" dirty="0">
                <a:sym typeface="Symbol" panose="05050102010706020507" pitchFamily="18" charset="2"/>
              </a:rPr>
              <a:t>(5)	 ~</a:t>
            </a:r>
            <a:r>
              <a:rPr lang="id-ID" altLang="en-US" sz="2600" i="1" dirty="0">
                <a:sym typeface="Symbol" panose="05050102010706020507" pitchFamily="18" charset="2"/>
              </a:rPr>
              <a:t>s</a:t>
            </a:r>
            <a:r>
              <a:rPr lang="id-ID" altLang="en-US" sz="2600" dirty="0">
                <a:sym typeface="Symbol" panose="05050102010706020507" pitchFamily="18" charset="2"/>
              </a:rPr>
              <a:t>  </a:t>
            </a:r>
            <a:r>
              <a:rPr lang="id-ID" altLang="en-US" sz="2600" i="1" dirty="0">
                <a:sym typeface="Symbol" panose="05050102010706020507" pitchFamily="18" charset="2"/>
              </a:rPr>
              <a:t>p</a:t>
            </a:r>
            <a:r>
              <a:rPr lang="id-ID" altLang="en-US" sz="2600" dirty="0">
                <a:sym typeface="Symbol" panose="05050102010706020507" pitchFamily="18" charset="2"/>
              </a:rPr>
              <a:t>	Ekivalensi bentuk (4)</a:t>
            </a:r>
          </a:p>
          <a:p>
            <a:pPr>
              <a:buFontTx/>
              <a:buNone/>
            </a:pPr>
            <a:r>
              <a:rPr lang="id-ID" altLang="en-US" sz="2600" i="1" dirty="0">
                <a:sym typeface="Symbol" panose="05050102010706020507" pitchFamily="18" charset="2"/>
              </a:rPr>
              <a:t>	</a:t>
            </a:r>
            <a:r>
              <a:rPr lang="id-ID" altLang="en-US" sz="2600" dirty="0">
                <a:sym typeface="Symbol" panose="05050102010706020507" pitchFamily="18" charset="2"/>
              </a:rPr>
              <a:t>(6)	</a:t>
            </a:r>
            <a:r>
              <a:rPr lang="id-ID" altLang="en-US" sz="2600" i="1" dirty="0"/>
              <a:t> p</a:t>
            </a:r>
            <a:r>
              <a:rPr lang="id-ID" altLang="en-US" sz="2600" dirty="0"/>
              <a:t> </a:t>
            </a:r>
            <a:r>
              <a:rPr lang="id-ID" altLang="en-US" sz="2600" dirty="0">
                <a:sym typeface="Symbol" panose="05050102010706020507" pitchFamily="18" charset="2"/>
              </a:rPr>
              <a:t> </a:t>
            </a:r>
            <a:r>
              <a:rPr lang="id-ID" altLang="en-US" sz="2600" i="1" dirty="0">
                <a:sym typeface="Symbol" panose="05050102010706020507" pitchFamily="18" charset="2"/>
              </a:rPr>
              <a:t>r</a:t>
            </a:r>
            <a:r>
              <a:rPr lang="id-ID" altLang="en-US" sz="2600" dirty="0">
                <a:sym typeface="Symbol" panose="05050102010706020507" pitchFamily="18" charset="2"/>
              </a:rPr>
              <a:t> 	</a:t>
            </a:r>
            <a:r>
              <a:rPr lang="en-US" altLang="en-US" sz="2600" dirty="0">
                <a:sym typeface="Symbol" panose="05050102010706020507" pitchFamily="18" charset="2"/>
              </a:rPr>
              <a:t>	</a:t>
            </a:r>
            <a:r>
              <a:rPr lang="id-ID" altLang="en-US" sz="2600" dirty="0">
                <a:sym typeface="Symbol" panose="05050102010706020507" pitchFamily="18" charset="2"/>
              </a:rPr>
              <a:t>Premis</a:t>
            </a:r>
          </a:p>
          <a:p>
            <a:pPr>
              <a:buFontTx/>
              <a:buNone/>
            </a:pPr>
            <a:r>
              <a:rPr lang="id-ID" altLang="en-US" dirty="0"/>
              <a:t>	</a:t>
            </a:r>
            <a:r>
              <a:rPr lang="id-ID" altLang="en-US" sz="2600" dirty="0"/>
              <a:t>(7)	</a:t>
            </a:r>
            <a:r>
              <a:rPr lang="id-ID" altLang="en-US" sz="2600" dirty="0">
                <a:sym typeface="Symbol" panose="05050102010706020507" pitchFamily="18" charset="2"/>
              </a:rPr>
              <a:t> ~</a:t>
            </a:r>
            <a:r>
              <a:rPr lang="id-ID" altLang="en-US" sz="2600" i="1" dirty="0">
                <a:sym typeface="Symbol" panose="05050102010706020507" pitchFamily="18" charset="2"/>
              </a:rPr>
              <a:t>s</a:t>
            </a:r>
            <a:r>
              <a:rPr lang="id-ID" altLang="en-US" sz="2600" dirty="0">
                <a:sym typeface="Symbol" panose="05050102010706020507" pitchFamily="18" charset="2"/>
              </a:rPr>
              <a:t>  </a:t>
            </a:r>
            <a:r>
              <a:rPr lang="id-ID" altLang="en-US" sz="2600" i="1" dirty="0">
                <a:sym typeface="Symbol" panose="05050102010706020507" pitchFamily="18" charset="2"/>
              </a:rPr>
              <a:t>r</a:t>
            </a:r>
            <a:r>
              <a:rPr lang="id-ID" altLang="en-US" sz="2600" dirty="0">
                <a:sym typeface="Symbol" panose="05050102010706020507" pitchFamily="18" charset="2"/>
              </a:rPr>
              <a:t>	Aturan transitif (5) dan (6)</a:t>
            </a:r>
          </a:p>
          <a:p>
            <a:pPr>
              <a:buFontTx/>
              <a:buNone/>
            </a:pPr>
            <a:r>
              <a:rPr lang="id-ID" altLang="en-US" sz="2600" dirty="0">
                <a:sym typeface="Symbol" panose="05050102010706020507" pitchFamily="18" charset="2"/>
              </a:rPr>
              <a:t>	(8)	</a:t>
            </a:r>
            <a:r>
              <a:rPr lang="id-ID" altLang="en-US" sz="2600" i="1" dirty="0">
                <a:sym typeface="Symbol" panose="05050102010706020507" pitchFamily="18" charset="2"/>
              </a:rPr>
              <a:t> s </a:t>
            </a:r>
            <a:r>
              <a:rPr lang="id-ID" altLang="en-US" sz="2600" dirty="0">
                <a:sym typeface="Symbol" panose="05050102010706020507" pitchFamily="18" charset="2"/>
              </a:rPr>
              <a:t> </a:t>
            </a:r>
            <a:r>
              <a:rPr lang="id-ID" altLang="en-US" sz="2600" i="1" dirty="0">
                <a:sym typeface="Symbol" panose="05050102010706020507" pitchFamily="18" charset="2"/>
              </a:rPr>
              <a:t>r </a:t>
            </a:r>
            <a:r>
              <a:rPr lang="id-ID" altLang="en-US" sz="2600" dirty="0">
                <a:sym typeface="Symbol" panose="05050102010706020507" pitchFamily="18" charset="2"/>
              </a:rPr>
              <a:t>		Ekivalensi bentuk (7)   </a:t>
            </a:r>
          </a:p>
          <a:p>
            <a:pPr>
              <a:buFontTx/>
              <a:buNone/>
            </a:pPr>
            <a:endParaRPr lang="id-ID" altLang="en-US" dirty="0"/>
          </a:p>
        </p:txBody>
      </p:sp>
      <p:sp>
        <p:nvSpPr>
          <p:cNvPr id="105475" name="Slide Number Placeholder 3">
            <a:extLst>
              <a:ext uri="{FF2B5EF4-FFF2-40B4-BE49-F238E27FC236}">
                <a16:creationId xmlns:a16="http://schemas.microsoft.com/office/drawing/2014/main" id="{D4C7156B-8953-0B4E-CD9C-A4553F7A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F17899-802E-4CFA-95D0-825B3A9AF5E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US" altLang="en-US" sz="140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AADB7-3363-CB55-12B9-A6FD66A64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B596-9052-EBF8-F569-F75D59E2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Soal UTS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829BC-B15C-2EF8-A682-A8D9A1329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(valid):	   (</a:t>
            </a:r>
            <a:r>
              <a:rPr lang="en-US" b="1" dirty="0"/>
              <a:t>Nilai: 10)	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Jika Anda </a:t>
            </a:r>
            <a:r>
              <a:rPr lang="en-US" i="1" dirty="0" err="1"/>
              <a:t>mahasiswa</a:t>
            </a:r>
            <a:r>
              <a:rPr lang="en-US" i="1" dirty="0"/>
              <a:t> </a:t>
            </a:r>
            <a:r>
              <a:rPr lang="en-US" i="1" dirty="0" err="1"/>
              <a:t>Informatika</a:t>
            </a:r>
            <a:r>
              <a:rPr lang="en-US" i="1" dirty="0"/>
              <a:t> </a:t>
            </a:r>
            <a:r>
              <a:rPr lang="en-US" i="1" dirty="0" err="1"/>
              <a:t>maka</a:t>
            </a:r>
            <a:r>
              <a:rPr lang="en-US" i="1" dirty="0"/>
              <a:t> Anda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sulit</a:t>
            </a:r>
            <a:r>
              <a:rPr lang="en-US" i="1" dirty="0"/>
              <a:t> </a:t>
            </a:r>
            <a:r>
              <a:rPr lang="en-US" i="1" dirty="0" err="1"/>
              <a:t>belajar</a:t>
            </a:r>
            <a:r>
              <a:rPr lang="en-US" i="1" dirty="0"/>
              <a:t> </a:t>
            </a:r>
            <a:r>
              <a:rPr lang="en-US" i="1" dirty="0" err="1"/>
              <a:t>pemrograman</a:t>
            </a:r>
            <a:r>
              <a:rPr lang="en-US" i="1" dirty="0"/>
              <a:t>. </a:t>
            </a:r>
            <a:r>
              <a:rPr lang="en-US" i="1" dirty="0" err="1"/>
              <a:t>Syarat</a:t>
            </a:r>
            <a:r>
              <a:rPr lang="en-US" i="1" dirty="0"/>
              <a:t> </a:t>
            </a:r>
            <a:r>
              <a:rPr lang="en-US" i="1" dirty="0" err="1"/>
              <a:t>cukup</a:t>
            </a:r>
            <a:r>
              <a:rPr lang="en-US" i="1" dirty="0"/>
              <a:t> Anda </a:t>
            </a:r>
            <a:r>
              <a:rPr lang="en-US" i="1" dirty="0" err="1"/>
              <a:t>mahasiswa</a:t>
            </a:r>
            <a:r>
              <a:rPr lang="en-US" i="1" dirty="0"/>
              <a:t> </a:t>
            </a:r>
            <a:r>
              <a:rPr lang="en-US" i="1" dirty="0" err="1"/>
              <a:t>Informatika</a:t>
            </a:r>
            <a:r>
              <a:rPr lang="en-US" i="1" dirty="0"/>
              <a:t> </a:t>
            </a:r>
            <a:r>
              <a:rPr lang="en-US" i="1" dirty="0" err="1"/>
              <a:t>adalah</a:t>
            </a:r>
            <a:r>
              <a:rPr lang="en-US" i="1" dirty="0"/>
              <a:t> Anda </a:t>
            </a:r>
            <a:r>
              <a:rPr lang="en-US" i="1" dirty="0" err="1"/>
              <a:t>suka</a:t>
            </a:r>
            <a:r>
              <a:rPr lang="en-US" i="1" dirty="0"/>
              <a:t> </a:t>
            </a:r>
            <a:r>
              <a:rPr lang="en-US" i="1" dirty="0" err="1"/>
              <a:t>bikin</a:t>
            </a:r>
            <a:r>
              <a:rPr lang="en-US" i="1" dirty="0"/>
              <a:t> </a:t>
            </a:r>
            <a:r>
              <a:rPr lang="en-US" i="1" dirty="0" err="1"/>
              <a:t>tugas</a:t>
            </a:r>
            <a:r>
              <a:rPr lang="en-US" i="1" dirty="0"/>
              <a:t> </a:t>
            </a:r>
            <a:r>
              <a:rPr lang="en-US" i="1" dirty="0" err="1"/>
              <a:t>kuliah</a:t>
            </a:r>
            <a:r>
              <a:rPr lang="en-US" i="1" dirty="0"/>
              <a:t> </a:t>
            </a:r>
            <a:r>
              <a:rPr lang="en-US" i="1" dirty="0" err="1"/>
              <a:t>sampai</a:t>
            </a:r>
            <a:r>
              <a:rPr lang="en-US" i="1" dirty="0"/>
              <a:t> </a:t>
            </a:r>
            <a:r>
              <a:rPr lang="en-US" i="1" dirty="0" err="1"/>
              <a:t>lewat</a:t>
            </a:r>
            <a:r>
              <a:rPr lang="en-US" i="1" dirty="0"/>
              <a:t> </a:t>
            </a:r>
            <a:r>
              <a:rPr lang="en-US" i="1" dirty="0" err="1"/>
              <a:t>tengah</a:t>
            </a:r>
            <a:r>
              <a:rPr lang="en-US" i="1" dirty="0"/>
              <a:t> </a:t>
            </a:r>
            <a:r>
              <a:rPr lang="en-US" i="1" dirty="0" err="1"/>
              <a:t>malam</a:t>
            </a:r>
            <a:r>
              <a:rPr lang="en-US" i="1" dirty="0"/>
              <a:t>. </a:t>
            </a:r>
            <a:r>
              <a:rPr lang="en-US" i="1" dirty="0" err="1"/>
              <a:t>Tetapi</a:t>
            </a:r>
            <a:r>
              <a:rPr lang="en-US" i="1" dirty="0"/>
              <a:t>, </a:t>
            </a:r>
            <a:r>
              <a:rPr lang="en-US" i="1" dirty="0" err="1"/>
              <a:t>anda</a:t>
            </a:r>
            <a:r>
              <a:rPr lang="en-US" i="1" dirty="0"/>
              <a:t> </a:t>
            </a:r>
            <a:r>
              <a:rPr lang="en-US" i="1" dirty="0" err="1"/>
              <a:t>sulit</a:t>
            </a:r>
            <a:r>
              <a:rPr lang="en-US" i="1" dirty="0"/>
              <a:t> </a:t>
            </a:r>
            <a:r>
              <a:rPr lang="en-US" i="1" dirty="0" err="1"/>
              <a:t>belajar</a:t>
            </a:r>
            <a:r>
              <a:rPr lang="en-US" i="1" dirty="0"/>
              <a:t> </a:t>
            </a:r>
            <a:r>
              <a:rPr lang="en-US" i="1" dirty="0" err="1"/>
              <a:t>pemrograman</a:t>
            </a:r>
            <a:r>
              <a:rPr lang="en-US" i="1" dirty="0"/>
              <a:t> dan </a:t>
            </a:r>
            <a:r>
              <a:rPr lang="en-US" i="1" dirty="0" err="1"/>
              <a:t>anda</a:t>
            </a:r>
            <a:r>
              <a:rPr lang="en-US" i="1" dirty="0"/>
              <a:t>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suka</a:t>
            </a:r>
            <a:r>
              <a:rPr lang="en-US" i="1" dirty="0"/>
              <a:t> </a:t>
            </a:r>
            <a:r>
              <a:rPr lang="en-US" i="1" dirty="0" err="1"/>
              <a:t>bikin</a:t>
            </a:r>
            <a:r>
              <a:rPr lang="en-US" i="1" dirty="0"/>
              <a:t> </a:t>
            </a:r>
            <a:r>
              <a:rPr lang="en-US" i="1" dirty="0" err="1"/>
              <a:t>tugas</a:t>
            </a:r>
            <a:r>
              <a:rPr lang="en-US" i="1" dirty="0"/>
              <a:t> </a:t>
            </a:r>
            <a:r>
              <a:rPr lang="en-US" i="1" dirty="0" err="1"/>
              <a:t>sampai</a:t>
            </a:r>
            <a:r>
              <a:rPr lang="en-US" i="1" dirty="0"/>
              <a:t> </a:t>
            </a:r>
            <a:r>
              <a:rPr lang="en-US" i="1" dirty="0" err="1"/>
              <a:t>lewat</a:t>
            </a:r>
            <a:r>
              <a:rPr lang="en-US" i="1" dirty="0"/>
              <a:t> </a:t>
            </a:r>
            <a:r>
              <a:rPr lang="en-US" i="1" dirty="0" err="1"/>
              <a:t>tengah</a:t>
            </a:r>
            <a:r>
              <a:rPr lang="en-US" i="1" dirty="0"/>
              <a:t> </a:t>
            </a:r>
            <a:r>
              <a:rPr lang="en-US" i="1" dirty="0" err="1"/>
              <a:t>malam</a:t>
            </a:r>
            <a:r>
              <a:rPr lang="en-US" i="1" dirty="0"/>
              <a:t>. Jadi, Anda </a:t>
            </a:r>
            <a:r>
              <a:rPr lang="en-US" i="1" dirty="0" err="1"/>
              <a:t>bukan</a:t>
            </a:r>
            <a:r>
              <a:rPr lang="en-US" i="1" dirty="0"/>
              <a:t> </a:t>
            </a:r>
            <a:r>
              <a:rPr lang="en-US" i="1" dirty="0" err="1"/>
              <a:t>mahasiswa</a:t>
            </a:r>
            <a:r>
              <a:rPr lang="en-US" i="1" dirty="0"/>
              <a:t> </a:t>
            </a:r>
            <a:r>
              <a:rPr lang="en-US" i="1" dirty="0" err="1"/>
              <a:t>Informatika</a:t>
            </a:r>
            <a:r>
              <a:rPr lang="en-US" i="1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3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37C91-0592-E8E0-5E82-B179F5317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397"/>
            <a:ext cx="10515600" cy="523156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Contoh-contoh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altLang="en-US" b="1" i="1" dirty="0"/>
              <a:t> Gajah </a:t>
            </a:r>
            <a:r>
              <a:rPr lang="en-US" altLang="en-US" b="1" i="1" dirty="0" err="1"/>
              <a:t>lebih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besar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daripada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tikus</a:t>
            </a:r>
            <a:r>
              <a:rPr lang="en-US" altLang="en-US" dirty="0"/>
              <a:t>		(</a:t>
            </a:r>
            <a:r>
              <a:rPr lang="en-US" altLang="en-US" dirty="0" err="1"/>
              <a:t>benar</a:t>
            </a:r>
            <a:r>
              <a:rPr lang="en-US" altLang="en-US" dirty="0"/>
              <a:t>)</a:t>
            </a:r>
          </a:p>
          <a:p>
            <a:pPr marL="0" indent="0">
              <a:buNone/>
            </a:pPr>
            <a:r>
              <a:rPr lang="en-US" altLang="en-US" b="1" i="1" dirty="0"/>
              <a:t>               2 + 3 = 5</a:t>
            </a:r>
            <a:r>
              <a:rPr lang="en-US" altLang="en-US" b="1" dirty="0"/>
              <a:t>                                                                              </a:t>
            </a:r>
            <a:r>
              <a:rPr lang="en-US" altLang="en-US" dirty="0"/>
              <a:t>(</a:t>
            </a:r>
            <a:r>
              <a:rPr lang="en-US" altLang="en-US" dirty="0" err="1"/>
              <a:t>benar</a:t>
            </a:r>
            <a:r>
              <a:rPr lang="en-US" altLang="en-US" dirty="0"/>
              <a:t>)</a:t>
            </a:r>
            <a:endParaRPr lang="en-US" altLang="en-US" i="1" dirty="0"/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altLang="en-US" b="1" i="1" dirty="0"/>
              <a:t> 520 &lt; 111</a:t>
            </a:r>
            <a:r>
              <a:rPr lang="en-US" altLang="en-US" b="1" dirty="0"/>
              <a:t>						</a:t>
            </a:r>
            <a:r>
              <a:rPr lang="en-US" altLang="en-US" dirty="0"/>
              <a:t>(salah)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Sekarang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tahun</a:t>
            </a:r>
            <a:r>
              <a:rPr lang="en-US" altLang="en-US" b="1" i="1" dirty="0"/>
              <a:t> 2024 </a:t>
            </a:r>
            <a:r>
              <a:rPr lang="en-US" altLang="en-US" b="1" dirty="0"/>
              <a:t>		                           </a:t>
            </a:r>
            <a:r>
              <a:rPr lang="en-US" altLang="en-US" dirty="0"/>
              <a:t>(salah)</a:t>
            </a:r>
          </a:p>
          <a:p>
            <a:pPr marL="0" indent="0">
              <a:buNone/>
            </a:pPr>
            <a:r>
              <a:rPr lang="en-US" altLang="en-US" dirty="0"/>
              <a:t>	 </a:t>
            </a:r>
            <a:r>
              <a:rPr lang="en-US" altLang="en-US" b="1" dirty="0"/>
              <a:t>x + y = y + x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err="1"/>
              <a:t>semua</a:t>
            </a:r>
            <a:r>
              <a:rPr lang="en-US" altLang="en-US" b="1" dirty="0"/>
              <a:t> </a:t>
            </a:r>
            <a:r>
              <a:rPr lang="en-US" altLang="en-US" b="1" dirty="0" err="1"/>
              <a:t>x,y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 R</a:t>
            </a:r>
            <a:r>
              <a:rPr lang="en-US" altLang="en-US" dirty="0">
                <a:sym typeface="Symbol" panose="05050102010706020507" pitchFamily="18" charset="2"/>
              </a:rPr>
              <a:t>		(</a:t>
            </a:r>
            <a:r>
              <a:rPr lang="en-US" altLang="en-US" dirty="0" err="1">
                <a:sym typeface="Symbol" panose="05050102010706020507" pitchFamily="18" charset="2"/>
              </a:rPr>
              <a:t>benar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endParaRPr lang="en-US" alt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proposisi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Tolong</a:t>
            </a:r>
            <a:r>
              <a:rPr lang="en-US" b="1" dirty="0"/>
              <a:t> </a:t>
            </a:r>
            <a:r>
              <a:rPr lang="en-US" b="1" dirty="0" err="1"/>
              <a:t>tutup</a:t>
            </a:r>
            <a:r>
              <a:rPr lang="en-US" b="1" dirty="0"/>
              <a:t> </a:t>
            </a:r>
            <a:r>
              <a:rPr lang="en-US" b="1" dirty="0" err="1"/>
              <a:t>jendela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!</a:t>
            </a:r>
            <a:r>
              <a:rPr lang="en-US" dirty="0"/>
              <a:t>			             (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Jam </a:t>
            </a:r>
            <a:r>
              <a:rPr lang="en-US" b="1" dirty="0" err="1"/>
              <a:t>berapa</a:t>
            </a:r>
            <a:r>
              <a:rPr lang="en-US" b="1" dirty="0"/>
              <a:t> </a:t>
            </a:r>
            <a:r>
              <a:rPr lang="en-US" b="1" dirty="0" err="1"/>
              <a:t>kuliah</a:t>
            </a:r>
            <a:r>
              <a:rPr lang="en-US" b="1" dirty="0"/>
              <a:t> </a:t>
            </a:r>
            <a:r>
              <a:rPr lang="en-US" b="1" dirty="0" err="1"/>
              <a:t>Matdis</a:t>
            </a:r>
            <a:r>
              <a:rPr lang="en-US" b="1" dirty="0"/>
              <a:t>?</a:t>
            </a:r>
            <a:r>
              <a:rPr lang="en-US" dirty="0"/>
              <a:t>			(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tanya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x &gt; 10	</a:t>
            </a:r>
            <a:r>
              <a:rPr lang="en-US" dirty="0"/>
              <a:t>						(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y = 2x + 5</a:t>
            </a:r>
            <a:r>
              <a:rPr lang="en-US" dirty="0"/>
              <a:t>						(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668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3DC2F-A2E9-7451-E0A4-475FBED3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96" y="573437"/>
            <a:ext cx="10987007" cy="59823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 err="1"/>
              <a:t>Jawaban</a:t>
            </a:r>
            <a:r>
              <a:rPr lang="en-US" sz="3100" dirty="0"/>
              <a:t>: </a:t>
            </a:r>
          </a:p>
          <a:p>
            <a:pPr marL="0" indent="0">
              <a:buNone/>
            </a:pPr>
            <a:r>
              <a:rPr lang="en-US" sz="3100" dirty="0" err="1"/>
              <a:t>Misalkan</a:t>
            </a:r>
            <a:r>
              <a:rPr lang="en-US" sz="3100" dirty="0"/>
              <a:t>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i="1" dirty="0"/>
              <a:t>p</a:t>
            </a:r>
            <a:r>
              <a:rPr lang="en-US" dirty="0"/>
              <a:t> : Anda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Informatika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	q </a:t>
            </a:r>
            <a:r>
              <a:rPr lang="en-US" dirty="0"/>
              <a:t>: Anda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	r </a:t>
            </a:r>
            <a:r>
              <a:rPr lang="en-US" dirty="0"/>
              <a:t>: Anda </a:t>
            </a:r>
            <a:r>
              <a:rPr lang="en-US" dirty="0" err="1"/>
              <a:t>suka</a:t>
            </a:r>
            <a:r>
              <a:rPr lang="en-US" dirty="0"/>
              <a:t> </a:t>
            </a:r>
            <a:r>
              <a:rPr lang="en-US" dirty="0" err="1"/>
              <a:t>bikin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lewat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malam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Ubah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 err="1"/>
              <a:t>simbolik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Jika Anda </a:t>
            </a:r>
            <a:r>
              <a:rPr lang="en-US" i="1" dirty="0" err="1"/>
              <a:t>mahasiswa</a:t>
            </a:r>
            <a:r>
              <a:rPr lang="en-US" i="1" dirty="0"/>
              <a:t> </a:t>
            </a:r>
            <a:r>
              <a:rPr lang="en-US" i="1" dirty="0" err="1"/>
              <a:t>Informatika</a:t>
            </a:r>
            <a:r>
              <a:rPr lang="en-US" i="1" dirty="0"/>
              <a:t> </a:t>
            </a:r>
            <a:r>
              <a:rPr lang="en-US" i="1" dirty="0" err="1"/>
              <a:t>maka</a:t>
            </a:r>
            <a:r>
              <a:rPr lang="en-US" i="1" dirty="0"/>
              <a:t> Anda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sulit</a:t>
            </a:r>
            <a:r>
              <a:rPr lang="en-US" i="1" dirty="0"/>
              <a:t> </a:t>
            </a:r>
            <a:r>
              <a:rPr lang="en-US" i="1" dirty="0" err="1"/>
              <a:t>belajar</a:t>
            </a:r>
            <a:r>
              <a:rPr lang="en-US" i="1" dirty="0"/>
              <a:t> </a:t>
            </a:r>
            <a:r>
              <a:rPr lang="en-US" i="1" dirty="0" err="1"/>
              <a:t>pemrograman</a:t>
            </a:r>
            <a:r>
              <a:rPr lang="en-US" dirty="0"/>
              <a:t>: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~</a:t>
            </a:r>
            <a:r>
              <a:rPr lang="en-US" i="1" dirty="0"/>
              <a:t>q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err="1"/>
              <a:t>Syarat</a:t>
            </a:r>
            <a:r>
              <a:rPr lang="en-US" i="1" dirty="0"/>
              <a:t> </a:t>
            </a:r>
            <a:r>
              <a:rPr lang="en-US" i="1" dirty="0" err="1"/>
              <a:t>cukup</a:t>
            </a:r>
            <a:r>
              <a:rPr lang="en-US" i="1" dirty="0"/>
              <a:t> Anda </a:t>
            </a:r>
            <a:r>
              <a:rPr lang="en-US" i="1" dirty="0" err="1"/>
              <a:t>mahasiswa</a:t>
            </a:r>
            <a:r>
              <a:rPr lang="en-US" i="1" dirty="0"/>
              <a:t> </a:t>
            </a:r>
            <a:r>
              <a:rPr lang="en-US" i="1" dirty="0" err="1"/>
              <a:t>Informatika</a:t>
            </a:r>
            <a:r>
              <a:rPr lang="en-US" i="1" dirty="0"/>
              <a:t> </a:t>
            </a:r>
            <a:r>
              <a:rPr lang="en-US" i="1" dirty="0" err="1"/>
              <a:t>adalah</a:t>
            </a:r>
            <a:r>
              <a:rPr lang="en-US" i="1" dirty="0"/>
              <a:t> Anda </a:t>
            </a:r>
            <a:r>
              <a:rPr lang="en-US" i="1" dirty="0" err="1"/>
              <a:t>suka</a:t>
            </a:r>
            <a:r>
              <a:rPr lang="en-US" i="1" dirty="0"/>
              <a:t> </a:t>
            </a:r>
            <a:r>
              <a:rPr lang="en-US" i="1" dirty="0" err="1"/>
              <a:t>bikin</a:t>
            </a:r>
            <a:r>
              <a:rPr lang="en-US" i="1" dirty="0"/>
              <a:t> </a:t>
            </a:r>
            <a:r>
              <a:rPr lang="en-US" i="1" dirty="0" err="1"/>
              <a:t>tugas</a:t>
            </a:r>
            <a:r>
              <a:rPr lang="en-US" i="1" dirty="0"/>
              <a:t> </a:t>
            </a:r>
            <a:r>
              <a:rPr lang="en-US" i="1" dirty="0" err="1"/>
              <a:t>kuliah</a:t>
            </a:r>
            <a:r>
              <a:rPr lang="en-US" i="1" dirty="0"/>
              <a:t> </a:t>
            </a:r>
            <a:r>
              <a:rPr lang="en-US" i="1" dirty="0" err="1"/>
              <a:t>sampai</a:t>
            </a:r>
            <a:r>
              <a:rPr lang="en-US" i="1" dirty="0"/>
              <a:t> </a:t>
            </a:r>
            <a:r>
              <a:rPr lang="en-US" i="1" dirty="0" err="1"/>
              <a:t>lewat</a:t>
            </a:r>
            <a:r>
              <a:rPr lang="en-US" i="1" dirty="0"/>
              <a:t> </a:t>
            </a:r>
            <a:r>
              <a:rPr lang="en-US" i="1" dirty="0" err="1"/>
              <a:t>tengah</a:t>
            </a:r>
            <a:r>
              <a:rPr lang="en-US" i="1" dirty="0"/>
              <a:t> </a:t>
            </a:r>
            <a:r>
              <a:rPr lang="en-US" i="1" dirty="0" err="1"/>
              <a:t>malam</a:t>
            </a:r>
            <a:r>
              <a:rPr lang="en-US" dirty="0"/>
              <a:t>: </a:t>
            </a:r>
            <a:r>
              <a:rPr lang="en-US" i="1" dirty="0"/>
              <a:t>r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</a:t>
            </a:r>
            <a:r>
              <a:rPr lang="en-US" i="1" dirty="0"/>
              <a:t>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Anda </a:t>
            </a:r>
            <a:r>
              <a:rPr lang="en-US" i="1" dirty="0" err="1"/>
              <a:t>sulit</a:t>
            </a:r>
            <a:r>
              <a:rPr lang="en-US" i="1" dirty="0"/>
              <a:t> </a:t>
            </a:r>
            <a:r>
              <a:rPr lang="en-US" i="1" dirty="0" err="1"/>
              <a:t>belajar</a:t>
            </a:r>
            <a:r>
              <a:rPr lang="en-US" i="1" dirty="0"/>
              <a:t> </a:t>
            </a:r>
            <a:r>
              <a:rPr lang="en-US" i="1" dirty="0" err="1"/>
              <a:t>pemrograman</a:t>
            </a:r>
            <a:r>
              <a:rPr lang="en-US" i="1" dirty="0"/>
              <a:t> dan </a:t>
            </a:r>
            <a:r>
              <a:rPr lang="en-US" i="1" dirty="0" err="1"/>
              <a:t>anda</a:t>
            </a:r>
            <a:r>
              <a:rPr lang="en-US" i="1" dirty="0"/>
              <a:t>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suka</a:t>
            </a:r>
            <a:r>
              <a:rPr lang="en-US" i="1" dirty="0"/>
              <a:t> </a:t>
            </a:r>
            <a:r>
              <a:rPr lang="en-US" i="1" dirty="0" err="1"/>
              <a:t>bikin</a:t>
            </a:r>
            <a:r>
              <a:rPr lang="en-US" i="1" dirty="0"/>
              <a:t> </a:t>
            </a:r>
            <a:r>
              <a:rPr lang="en-US" i="1" dirty="0" err="1"/>
              <a:t>tugas</a:t>
            </a:r>
            <a:r>
              <a:rPr lang="en-US" i="1" dirty="0"/>
              <a:t> </a:t>
            </a:r>
            <a:r>
              <a:rPr lang="en-US" i="1" dirty="0" err="1"/>
              <a:t>sampai</a:t>
            </a:r>
            <a:r>
              <a:rPr lang="en-US" i="1" dirty="0"/>
              <a:t> </a:t>
            </a:r>
            <a:r>
              <a:rPr lang="en-US" i="1" dirty="0" err="1"/>
              <a:t>lewat</a:t>
            </a:r>
            <a:r>
              <a:rPr lang="en-US" i="1" dirty="0"/>
              <a:t> </a:t>
            </a:r>
            <a:r>
              <a:rPr lang="en-US" i="1" dirty="0" err="1"/>
              <a:t>tengah</a:t>
            </a:r>
            <a:r>
              <a:rPr lang="en-US" i="1" dirty="0"/>
              <a:t> </a:t>
            </a:r>
            <a:r>
              <a:rPr lang="en-US" i="1" dirty="0" err="1"/>
              <a:t>malam</a:t>
            </a:r>
            <a:r>
              <a:rPr lang="en-US" dirty="0"/>
              <a:t>: </a:t>
            </a:r>
            <a:r>
              <a:rPr lang="en-US" i="1" dirty="0"/>
              <a:t>q </a:t>
            </a:r>
            <a:r>
              <a:rPr lang="en-US" dirty="0">
                <a:sym typeface="Symbol" panose="05050102010706020507" pitchFamily="18" charset="2"/>
              </a:rPr>
              <a:t></a:t>
            </a:r>
            <a:r>
              <a:rPr lang="en-US" dirty="0"/>
              <a:t> ~</a:t>
            </a:r>
            <a:r>
              <a:rPr lang="en-US" i="1" dirty="0"/>
              <a:t>r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Anda </a:t>
            </a:r>
            <a:r>
              <a:rPr lang="en-US" i="1" dirty="0" err="1"/>
              <a:t>bukan</a:t>
            </a:r>
            <a:r>
              <a:rPr lang="en-US" i="1" dirty="0"/>
              <a:t> </a:t>
            </a:r>
            <a:r>
              <a:rPr lang="en-US" i="1" dirty="0" err="1"/>
              <a:t>mahasiswa</a:t>
            </a:r>
            <a:r>
              <a:rPr lang="en-US" i="1" dirty="0"/>
              <a:t> </a:t>
            </a:r>
            <a:r>
              <a:rPr lang="en-US" i="1" dirty="0" err="1"/>
              <a:t>Informatika</a:t>
            </a:r>
            <a:r>
              <a:rPr lang="en-US" dirty="0"/>
              <a:t>: ~</a:t>
            </a:r>
            <a:r>
              <a:rPr lang="en-US" i="1" dirty="0"/>
              <a:t>p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49478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FFB8E-D972-46C0-7428-7393B1239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3953"/>
            <a:ext cx="10515600" cy="57430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Argumen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		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~</a:t>
            </a:r>
            <a:r>
              <a:rPr lang="en-US" sz="2400" i="1" dirty="0"/>
              <a:t>q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			r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			q 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dirty="0"/>
              <a:t> ~</a:t>
            </a:r>
            <a:r>
              <a:rPr lang="en-US" sz="2400" i="1" dirty="0"/>
              <a:t>r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			-----------</a:t>
            </a:r>
            <a:endParaRPr lang="en-US" sz="2400" dirty="0"/>
          </a:p>
          <a:p>
            <a:pPr marL="0" lvl="0" indent="0">
              <a:buNone/>
            </a:pPr>
            <a:r>
              <a:rPr lang="en-US" sz="2400" i="1" dirty="0"/>
              <a:t>                                           ~p</a:t>
            </a:r>
          </a:p>
          <a:p>
            <a:pPr marL="0" lv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membuktikan</a:t>
            </a:r>
            <a:r>
              <a:rPr lang="en-US" sz="2400" dirty="0"/>
              <a:t> </a:t>
            </a:r>
            <a:r>
              <a:rPr lang="en-US" sz="2400" dirty="0" err="1"/>
              <a:t>validitas</a:t>
            </a:r>
            <a:r>
              <a:rPr lang="en-US" sz="2400" dirty="0"/>
              <a:t> </a:t>
            </a:r>
            <a:r>
              <a:rPr lang="en-US" sz="2400" dirty="0" err="1"/>
              <a:t>argumen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resolusi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menerapkan</a:t>
            </a:r>
            <a:r>
              <a:rPr lang="en-US" sz="2400" dirty="0"/>
              <a:t> </a:t>
            </a:r>
            <a:r>
              <a:rPr lang="en-US" sz="2400" dirty="0" err="1"/>
              <a:t>serangkain</a:t>
            </a:r>
            <a:r>
              <a:rPr lang="en-US" sz="2400" dirty="0"/>
              <a:t> </a:t>
            </a:r>
            <a:r>
              <a:rPr lang="en-US" sz="2400" dirty="0" err="1"/>
              <a:t>hukum-hukum</a:t>
            </a:r>
            <a:r>
              <a:rPr lang="en-US" sz="2400" dirty="0"/>
              <a:t> </a:t>
            </a:r>
            <a:r>
              <a:rPr lang="en-US" sz="2400" dirty="0" err="1"/>
              <a:t>inferensi</a:t>
            </a:r>
            <a:r>
              <a:rPr lang="en-US" sz="2400" dirty="0"/>
              <a:t> (modus </a:t>
            </a:r>
            <a:r>
              <a:rPr lang="en-US" sz="2400" dirty="0" err="1"/>
              <a:t>ponen</a:t>
            </a:r>
            <a:r>
              <a:rPr lang="en-US" sz="2400" dirty="0"/>
              <a:t>, </a:t>
            </a:r>
            <a:r>
              <a:rPr lang="en-US" sz="2400" dirty="0" err="1"/>
              <a:t>moduls</a:t>
            </a:r>
            <a:r>
              <a:rPr lang="en-US" sz="2400" dirty="0"/>
              <a:t> tollens, </a:t>
            </a:r>
            <a:r>
              <a:rPr lang="en-US" sz="2400" dirty="0" err="1"/>
              <a:t>dsb</a:t>
            </a:r>
            <a:r>
              <a:rPr lang="en-US" sz="2400" dirty="0"/>
              <a:t>) dan </a:t>
            </a:r>
            <a:r>
              <a:rPr lang="en-US" sz="2400" dirty="0" err="1"/>
              <a:t>hukum-hukum</a:t>
            </a:r>
            <a:r>
              <a:rPr lang="en-US" sz="2400" dirty="0"/>
              <a:t> </a:t>
            </a:r>
            <a:r>
              <a:rPr lang="en-US" sz="2400" dirty="0" err="1"/>
              <a:t>logika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Jika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ditunjukkan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[(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~</a:t>
            </a:r>
            <a:r>
              <a:rPr lang="en-US" sz="2400" i="1" dirty="0"/>
              <a:t>q</a:t>
            </a:r>
            <a:r>
              <a:rPr lang="en-US" sz="2400" dirty="0"/>
              <a:t>) 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dirty="0"/>
              <a:t> (</a:t>
            </a:r>
            <a:r>
              <a:rPr lang="en-US" sz="2400" i="1" dirty="0"/>
              <a:t>r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dirty="0"/>
              <a:t>) 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dirty="0"/>
              <a:t> (</a:t>
            </a:r>
            <a:r>
              <a:rPr lang="en-US" sz="2400" i="1" dirty="0"/>
              <a:t>q 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dirty="0"/>
              <a:t> ~</a:t>
            </a:r>
            <a:r>
              <a:rPr lang="en-US" sz="2400" i="1" dirty="0"/>
              <a:t>r</a:t>
            </a:r>
            <a:r>
              <a:rPr lang="en-US" sz="2400" dirty="0"/>
              <a:t>)]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~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tautologi</a:t>
            </a:r>
            <a:r>
              <a:rPr lang="en-US" sz="2400" dirty="0"/>
              <a:t>.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066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B18594-1E52-06B3-0D92-D1C4ADD61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09" y="496655"/>
            <a:ext cx="10967854" cy="3455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18B6C8-1A90-FC07-2F7B-65AAD5B89FDA}"/>
              </a:ext>
            </a:extLst>
          </p:cNvPr>
          <p:cNvSpPr txBox="1"/>
          <p:nvPr/>
        </p:nvSpPr>
        <p:spPr>
          <a:xfrm>
            <a:off x="547409" y="4162710"/>
            <a:ext cx="6098582" cy="269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kedua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teknik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reolusi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endParaRPr lang="en-US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~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        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~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simplifikasi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~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ekivalen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transposisi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~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(modus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dan 4)				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terbukti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D5CBA-F538-BADE-0FD2-904133B82C66}"/>
              </a:ext>
            </a:extLst>
          </p:cNvPr>
          <p:cNvSpPr txBox="1"/>
          <p:nvPr/>
        </p:nvSpPr>
        <p:spPr>
          <a:xfrm>
            <a:off x="547409" y="128221"/>
            <a:ext cx="6098582" cy="36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pertama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tabel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kebenaran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endParaRPr lang="en-US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1871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>
            <a:extLst>
              <a:ext uri="{FF2B5EF4-FFF2-40B4-BE49-F238E27FC236}">
                <a16:creationId xmlns:a16="http://schemas.microsoft.com/office/drawing/2014/main" id="{8F22494C-9233-45B3-AE5B-2CA55D68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45E55A-A207-44A9-AD7F-0545B9BCBEC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4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9760734E-97DA-A5BC-A035-81B06D28E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7424" y="1387475"/>
            <a:ext cx="11143281" cy="5334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endParaRPr lang="sv-SE" altLang="en-US" dirty="0"/>
          </a:p>
          <a:p>
            <a:pPr marL="609600" indent="-609600">
              <a:lnSpc>
                <a:spcPct val="80000"/>
              </a:lnSpc>
              <a:buNone/>
            </a:pPr>
            <a:r>
              <a:rPr lang="sv-SE" altLang="en-US" dirty="0"/>
              <a:t>1. Diberikan dua buah premis berikut:</a:t>
            </a:r>
            <a:endParaRPr lang="en-US" altLang="en-US" dirty="0"/>
          </a:p>
          <a:p>
            <a:pPr marL="61913" indent="-61913">
              <a:lnSpc>
                <a:spcPct val="80000"/>
              </a:lnSpc>
              <a:buNone/>
            </a:pPr>
            <a:r>
              <a:rPr lang="en-US" altLang="en-US" dirty="0"/>
              <a:t>	    (</a:t>
            </a:r>
            <a:r>
              <a:rPr lang="en-US" altLang="en-US" dirty="0" err="1"/>
              <a:t>i</a:t>
            </a:r>
            <a:r>
              <a:rPr lang="en-US" altLang="en-US" dirty="0"/>
              <a:t>) Logika </a:t>
            </a:r>
            <a:r>
              <a:rPr lang="en-US" altLang="en-US" dirty="0" err="1"/>
              <a:t>sulit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mahasiswa</a:t>
            </a:r>
            <a:r>
              <a:rPr lang="en-US" altLang="en-US" dirty="0"/>
              <a:t> yang </a:t>
            </a:r>
            <a:r>
              <a:rPr lang="en-US" altLang="en-US" dirty="0" err="1"/>
              <a:t>menyukai</a:t>
            </a:r>
            <a:r>
              <a:rPr lang="en-US" altLang="en-US" dirty="0"/>
              <a:t> </a:t>
            </a:r>
            <a:r>
              <a:rPr lang="en-US" altLang="en-US" dirty="0" err="1"/>
              <a:t>logika</a:t>
            </a:r>
            <a:r>
              <a:rPr lang="en-US" altLang="en-US" dirty="0"/>
              <a:t>.</a:t>
            </a:r>
          </a:p>
          <a:p>
            <a:pPr marL="61913" indent="-61913">
              <a:lnSpc>
                <a:spcPct val="80000"/>
              </a:lnSpc>
              <a:buNone/>
            </a:pPr>
            <a:r>
              <a:rPr lang="en-US" altLang="en-US" dirty="0"/>
              <a:t>	    (ii) Jika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mudah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logika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sulit</a:t>
            </a:r>
            <a:r>
              <a:rPr lang="en-US" altLang="en-US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altLang="en-US" dirty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en-US" dirty="0"/>
              <a:t>Tunjukkan dengan pembuktian argumen apakah masing-masing konklusi berikut sah (valid) atau tidak berdasarkan dua premis di atas: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en-US" dirty="0"/>
              <a:t>a) Bahwa matematika tidak mudah atau logika sulit</a:t>
            </a:r>
            <a:r>
              <a:rPr lang="en-US" altLang="en-US" dirty="0"/>
              <a:t>.	</a:t>
            </a:r>
          </a:p>
          <a:p>
            <a:pPr marL="341313" indent="-341313">
              <a:lnSpc>
                <a:spcPct val="80000"/>
              </a:lnSpc>
              <a:buNone/>
            </a:pPr>
            <a:r>
              <a:rPr lang="en-US" altLang="en-US" dirty="0"/>
              <a:t>b)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mudah</a:t>
            </a:r>
            <a:r>
              <a:rPr lang="en-US" altLang="en-US" dirty="0"/>
              <a:t>,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mahasiswa</a:t>
            </a:r>
            <a:r>
              <a:rPr lang="en-US" altLang="en-US" dirty="0"/>
              <a:t> </a:t>
            </a:r>
            <a:r>
              <a:rPr lang="en-US" altLang="en-US" dirty="0" err="1"/>
              <a:t>menyukai</a:t>
            </a:r>
            <a:r>
              <a:rPr lang="en-US" altLang="en-US" dirty="0"/>
              <a:t> </a:t>
            </a:r>
            <a:r>
              <a:rPr lang="en-US" altLang="en-US" dirty="0" err="1"/>
              <a:t>logika</a:t>
            </a:r>
            <a:r>
              <a:rPr lang="en-US" altLang="en-US" dirty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059E6-F5F6-0999-E150-E2513AF6ED8C}"/>
              </a:ext>
            </a:extLst>
          </p:cNvPr>
          <p:cNvSpPr txBox="1"/>
          <p:nvPr/>
        </p:nvSpPr>
        <p:spPr>
          <a:xfrm>
            <a:off x="3105567" y="618034"/>
            <a:ext cx="5505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Soal Latihan </a:t>
            </a:r>
            <a:r>
              <a:rPr lang="en-US" sz="4400" dirty="0" err="1"/>
              <a:t>Argumen</a:t>
            </a:r>
            <a:endParaRPr lang="en-US" sz="44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5">
            <a:extLst>
              <a:ext uri="{FF2B5EF4-FFF2-40B4-BE49-F238E27FC236}">
                <a16:creationId xmlns:a16="http://schemas.microsoft.com/office/drawing/2014/main" id="{61A60E18-EA9F-1F1D-0D5E-DF95B7CF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83C40B-5B82-4EF7-8FD8-03F0876CCA3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40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EA9357E3-C27B-6E40-6B39-844ECB830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941" y="901485"/>
            <a:ext cx="9692899" cy="5334000"/>
          </a:xfrm>
        </p:spPr>
        <p:txBody>
          <a:bodyPr/>
          <a:lstStyle/>
          <a:p>
            <a:pPr marL="609600" indent="-609600">
              <a:buNone/>
            </a:pPr>
            <a:r>
              <a:rPr lang="sv-SE" altLang="en-US" dirty="0"/>
              <a:t>2.	Tentukan validitas argumen berikut: </a:t>
            </a:r>
            <a:endParaRPr lang="en-US" altLang="en-US" i="1" dirty="0"/>
          </a:p>
          <a:p>
            <a:pPr marL="609600" indent="-609600">
              <a:buNone/>
            </a:pPr>
            <a:r>
              <a:rPr lang="en-US" altLang="en-US" i="1" dirty="0"/>
              <a:t>	</a:t>
            </a:r>
          </a:p>
          <a:p>
            <a:pPr marL="609600" indent="-609600">
              <a:buNone/>
            </a:pPr>
            <a:r>
              <a:rPr lang="en-US" altLang="en-US" i="1" dirty="0"/>
              <a:t>         </a:t>
            </a:r>
            <a:r>
              <a:rPr lang="en-US" altLang="en-US" i="1" dirty="0" err="1"/>
              <a:t>Mahasiswa</a:t>
            </a:r>
            <a:r>
              <a:rPr lang="en-US" altLang="en-US" i="1" dirty="0"/>
              <a:t> </a:t>
            </a:r>
            <a:r>
              <a:rPr lang="en-US" altLang="en-US" i="1" dirty="0" err="1"/>
              <a:t>diperbolehkan</a:t>
            </a:r>
            <a:r>
              <a:rPr lang="en-US" altLang="en-US" i="1" dirty="0"/>
              <a:t> </a:t>
            </a:r>
            <a:r>
              <a:rPr lang="en-US" altLang="en-US" i="1" dirty="0" err="1"/>
              <a:t>mengambil</a:t>
            </a:r>
            <a:r>
              <a:rPr lang="en-US" altLang="en-US" i="1" dirty="0"/>
              <a:t> </a:t>
            </a:r>
            <a:r>
              <a:rPr lang="en-US" altLang="en-US" i="1" dirty="0" err="1"/>
              <a:t>mata</a:t>
            </a:r>
            <a:r>
              <a:rPr lang="en-US" altLang="en-US" i="1" dirty="0"/>
              <a:t> </a:t>
            </a:r>
            <a:r>
              <a:rPr lang="en-US" altLang="en-US" i="1" dirty="0" err="1"/>
              <a:t>kuliah</a:t>
            </a:r>
            <a:r>
              <a:rPr lang="en-US" altLang="en-US" i="1" dirty="0"/>
              <a:t> </a:t>
            </a:r>
            <a:r>
              <a:rPr lang="en-US" altLang="en-US" i="1" dirty="0" err="1"/>
              <a:t>Matematika</a:t>
            </a:r>
            <a:r>
              <a:rPr lang="en-US" altLang="en-US" i="1" dirty="0"/>
              <a:t> </a:t>
            </a:r>
            <a:r>
              <a:rPr lang="en-US" altLang="en-US" i="1" dirty="0" err="1"/>
              <a:t>Diskrit</a:t>
            </a:r>
            <a:r>
              <a:rPr lang="en-US" altLang="en-US" i="1" dirty="0"/>
              <a:t> </a:t>
            </a:r>
            <a:r>
              <a:rPr lang="en-US" altLang="en-US" i="1" dirty="0" err="1"/>
              <a:t>jika</a:t>
            </a:r>
            <a:r>
              <a:rPr lang="en-US" altLang="en-US" i="1" dirty="0"/>
              <a:t> </a:t>
            </a:r>
            <a:r>
              <a:rPr lang="en-US" altLang="en-US" i="1" dirty="0" err="1"/>
              <a:t>telah</a:t>
            </a:r>
            <a:r>
              <a:rPr lang="en-US" altLang="en-US" i="1" dirty="0"/>
              <a:t> </a:t>
            </a:r>
            <a:r>
              <a:rPr lang="en-US" altLang="en-US" i="1" dirty="0" err="1"/>
              <a:t>melewati</a:t>
            </a:r>
            <a:r>
              <a:rPr lang="en-US" altLang="en-US" i="1" dirty="0"/>
              <a:t> </a:t>
            </a:r>
            <a:r>
              <a:rPr lang="en-US" altLang="en-US" i="1" dirty="0" err="1"/>
              <a:t>tahun</a:t>
            </a:r>
            <a:r>
              <a:rPr lang="en-US" altLang="en-US" i="1" dirty="0"/>
              <a:t> </a:t>
            </a:r>
            <a:r>
              <a:rPr lang="en-US" altLang="en-US" i="1" dirty="0" err="1"/>
              <a:t>pertama</a:t>
            </a:r>
            <a:r>
              <a:rPr lang="en-US" altLang="en-US" i="1" dirty="0"/>
              <a:t>  dan </a:t>
            </a:r>
            <a:r>
              <a:rPr lang="en-US" altLang="en-US" i="1" dirty="0" err="1"/>
              <a:t>berada</a:t>
            </a:r>
            <a:r>
              <a:rPr lang="en-US" altLang="en-US" i="1" dirty="0"/>
              <a:t> pada semester </a:t>
            </a:r>
            <a:r>
              <a:rPr lang="en-US" altLang="en-US" i="1" dirty="0" err="1"/>
              <a:t>ganjil</a:t>
            </a:r>
            <a:r>
              <a:rPr lang="en-US" altLang="en-US" i="1" dirty="0"/>
              <a:t>. </a:t>
            </a:r>
            <a:r>
              <a:rPr lang="en-US" altLang="en-US" i="1" dirty="0" err="1"/>
              <a:t>Mahasiswa</a:t>
            </a:r>
            <a:r>
              <a:rPr lang="en-US" altLang="en-US" i="1" dirty="0"/>
              <a:t> </a:t>
            </a:r>
            <a:r>
              <a:rPr lang="en-US" altLang="en-US" i="1" dirty="0" err="1"/>
              <a:t>jurusan</a:t>
            </a:r>
            <a:r>
              <a:rPr lang="en-US" altLang="en-US" i="1" dirty="0"/>
              <a:t> </a:t>
            </a:r>
            <a:r>
              <a:rPr lang="en-US" altLang="en-US" i="1" dirty="0" err="1"/>
              <a:t>Farmasi</a:t>
            </a:r>
            <a:r>
              <a:rPr lang="en-US" altLang="en-US" i="1" dirty="0"/>
              <a:t> </a:t>
            </a:r>
            <a:r>
              <a:rPr lang="en-US" altLang="en-US" i="1" dirty="0" err="1"/>
              <a:t>tidak</a:t>
            </a:r>
            <a:r>
              <a:rPr lang="en-US" altLang="en-US" i="1" dirty="0"/>
              <a:t> </a:t>
            </a:r>
            <a:r>
              <a:rPr lang="en-US" altLang="en-US" i="1" dirty="0" err="1"/>
              <a:t>diperbolehkan</a:t>
            </a:r>
            <a:r>
              <a:rPr lang="en-US" altLang="en-US" i="1" dirty="0"/>
              <a:t> </a:t>
            </a:r>
            <a:r>
              <a:rPr lang="en-US" altLang="en-US" i="1" dirty="0" err="1"/>
              <a:t>mengambil</a:t>
            </a:r>
            <a:r>
              <a:rPr lang="en-US" altLang="en-US" i="1" dirty="0"/>
              <a:t> </a:t>
            </a:r>
            <a:r>
              <a:rPr lang="en-US" altLang="en-US" i="1" dirty="0" err="1"/>
              <a:t>mata</a:t>
            </a:r>
            <a:r>
              <a:rPr lang="en-US" altLang="en-US" i="1" dirty="0"/>
              <a:t> </a:t>
            </a:r>
            <a:r>
              <a:rPr lang="en-US" altLang="en-US" i="1" dirty="0" err="1"/>
              <a:t>kuliah</a:t>
            </a:r>
            <a:r>
              <a:rPr lang="en-US" altLang="en-US" i="1" dirty="0"/>
              <a:t> </a:t>
            </a:r>
            <a:r>
              <a:rPr lang="en-US" altLang="en-US" i="1" dirty="0" err="1"/>
              <a:t>Matematika</a:t>
            </a:r>
            <a:r>
              <a:rPr lang="en-US" altLang="en-US" i="1" dirty="0"/>
              <a:t> </a:t>
            </a:r>
            <a:r>
              <a:rPr lang="en-US" altLang="en-US" i="1" dirty="0" err="1"/>
              <a:t>Diskrit</a:t>
            </a:r>
            <a:r>
              <a:rPr lang="en-US" altLang="en-US" i="1" dirty="0"/>
              <a:t>. </a:t>
            </a:r>
            <a:r>
              <a:rPr lang="en-US" altLang="en-US" i="1" dirty="0" err="1"/>
              <a:t>Dengan</a:t>
            </a:r>
            <a:r>
              <a:rPr lang="en-US" altLang="en-US" i="1" dirty="0"/>
              <a:t> </a:t>
            </a:r>
            <a:r>
              <a:rPr lang="en-US" altLang="en-US" i="1" dirty="0" err="1"/>
              <a:t>demikian</a:t>
            </a:r>
            <a:r>
              <a:rPr lang="en-US" altLang="en-US" i="1" dirty="0"/>
              <a:t> </a:t>
            </a:r>
            <a:r>
              <a:rPr lang="en-US" altLang="en-US" i="1" dirty="0" err="1"/>
              <a:t>mahasiswa</a:t>
            </a:r>
            <a:r>
              <a:rPr lang="en-US" altLang="en-US" i="1" dirty="0"/>
              <a:t> </a:t>
            </a:r>
            <a:r>
              <a:rPr lang="en-US" altLang="en-US" i="1" dirty="0" err="1"/>
              <a:t>jurusan</a:t>
            </a:r>
            <a:r>
              <a:rPr lang="en-US" altLang="en-US" i="1" dirty="0"/>
              <a:t> </a:t>
            </a:r>
            <a:r>
              <a:rPr lang="en-US" altLang="en-US" i="1" dirty="0" err="1"/>
              <a:t>Farmasi</a:t>
            </a:r>
            <a:r>
              <a:rPr lang="en-US" altLang="en-US" i="1" dirty="0"/>
              <a:t>  </a:t>
            </a:r>
            <a:r>
              <a:rPr lang="en-US" altLang="en-US" i="1" dirty="0" err="1"/>
              <a:t>belum</a:t>
            </a:r>
            <a:r>
              <a:rPr lang="en-US" altLang="en-US" i="1" dirty="0"/>
              <a:t> </a:t>
            </a:r>
            <a:r>
              <a:rPr lang="en-US" altLang="en-US" i="1" dirty="0" err="1"/>
              <a:t>melewati</a:t>
            </a:r>
            <a:r>
              <a:rPr lang="en-US" altLang="en-US" i="1" dirty="0"/>
              <a:t> </a:t>
            </a:r>
            <a:r>
              <a:rPr lang="en-US" altLang="en-US" i="1" dirty="0" err="1"/>
              <a:t>tahun</a:t>
            </a:r>
            <a:r>
              <a:rPr lang="en-US" altLang="en-US" i="1" dirty="0"/>
              <a:t> </a:t>
            </a:r>
            <a:r>
              <a:rPr lang="en-US" altLang="en-US" i="1" dirty="0" err="1"/>
              <a:t>pertama</a:t>
            </a:r>
            <a:r>
              <a:rPr lang="en-US" altLang="en-US" i="1" dirty="0"/>
              <a:t> </a:t>
            </a:r>
            <a:r>
              <a:rPr lang="en-US" altLang="en-US" i="1" dirty="0" err="1"/>
              <a:t>atau</a:t>
            </a:r>
            <a:r>
              <a:rPr lang="en-US" altLang="en-US" i="1" dirty="0"/>
              <a:t> </a:t>
            </a:r>
            <a:r>
              <a:rPr lang="en-US" altLang="en-US" i="1" dirty="0" err="1"/>
              <a:t>sedang</a:t>
            </a:r>
            <a:r>
              <a:rPr lang="en-US" altLang="en-US" i="1" dirty="0"/>
              <a:t> </a:t>
            </a:r>
            <a:r>
              <a:rPr lang="en-US" altLang="en-US" i="1" dirty="0" err="1"/>
              <a:t>berada</a:t>
            </a:r>
            <a:r>
              <a:rPr lang="en-US" altLang="en-US" i="1" dirty="0"/>
              <a:t> pada semester </a:t>
            </a:r>
            <a:r>
              <a:rPr lang="en-US" altLang="en-US" i="1" dirty="0" err="1"/>
              <a:t>genap</a:t>
            </a:r>
            <a:r>
              <a:rPr lang="en-US" altLang="en-US" i="1" dirty="0"/>
              <a:t>.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5">
            <a:extLst>
              <a:ext uri="{FF2B5EF4-FFF2-40B4-BE49-F238E27FC236}">
                <a16:creationId xmlns:a16="http://schemas.microsoft.com/office/drawing/2014/main" id="{56105B12-7F6B-822F-4B06-D7C9CC8E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9A8CC5-49AE-45A4-9E30-3E156DD7D7E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400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DDA302CA-5186-887F-B6F4-89F01FD86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869950"/>
            <a:ext cx="10515600" cy="5486400"/>
          </a:xfrm>
        </p:spPr>
        <p:txBody>
          <a:bodyPr/>
          <a:lstStyle/>
          <a:p>
            <a:pPr marL="403225" indent="-403225">
              <a:buNone/>
            </a:pPr>
            <a:r>
              <a:rPr lang="en-US" altLang="en-US" dirty="0"/>
              <a:t>3.</a:t>
            </a:r>
            <a:r>
              <a:rPr lang="sv-SE" altLang="en-US" dirty="0"/>
              <a:t>	Dari keempat argumen berikut, argumen manakah yang sahih?	</a:t>
            </a:r>
          </a:p>
          <a:p>
            <a:pPr marL="1035050" lvl="1" indent="-577850">
              <a:buFont typeface="+mj-lt"/>
              <a:buAutoNum type="alphaLcParenR"/>
            </a:pPr>
            <a:r>
              <a:rPr lang="sv-SE" altLang="en-US" dirty="0"/>
              <a:t>Jika hari panas, maka Amir mimisan, tetapi hari ini tidak panas, oleh karena itu Amir tidak mimisan.</a:t>
            </a:r>
          </a:p>
          <a:p>
            <a:pPr marL="1035050" lvl="1" indent="-577850">
              <a:buFont typeface="+mj-lt"/>
              <a:buAutoNum type="alphaLcParenR"/>
            </a:pPr>
            <a:r>
              <a:rPr lang="sv-SE" altLang="en-US" dirty="0"/>
              <a:t>Jika hari panas, maka Amir mimisan, tetapi Amir tidak mimisan, oleh karena itu hari ini tidak panas.</a:t>
            </a:r>
          </a:p>
          <a:p>
            <a:pPr marL="1035050" lvl="1" indent="-577850">
              <a:buFont typeface="+mj-lt"/>
              <a:buAutoNum type="alphaLcParenR"/>
            </a:pPr>
            <a:r>
              <a:rPr lang="sv-SE" altLang="en-US" dirty="0"/>
              <a:t>Jika Amir mimisan maka hari panas, tetapi hari ini tidak panas, oleh karena itu Amir tidak mimisan.</a:t>
            </a:r>
          </a:p>
          <a:p>
            <a:pPr marL="1035050" lvl="1" indent="-577850">
              <a:buFont typeface="+mj-lt"/>
              <a:buAutoNum type="alphaLcParenR"/>
            </a:pPr>
            <a:r>
              <a:rPr lang="sv-SE" altLang="en-US" dirty="0"/>
              <a:t>Jika Amir tidak mimisan, maka hari tidak panas, tetapi Amir mimisan, oleh karena itu hari ini tidak panas.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901119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5">
            <a:extLst>
              <a:ext uri="{FF2B5EF4-FFF2-40B4-BE49-F238E27FC236}">
                <a16:creationId xmlns:a16="http://schemas.microsoft.com/office/drawing/2014/main" id="{AFF040D5-D32D-65DA-FC7A-FE84EF3C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D88CC1-25D3-481C-8B44-2D259FD0244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4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33DFF3B3-83CA-1812-3FC5-B1F11817D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Chiltons Bold"/>
                <a:cs typeface="Times New Roman" panose="02020603050405020304" pitchFamily="18" charset="0"/>
              </a:rPr>
              <a:t>Aksioma, Teorema, </a:t>
            </a:r>
            <a:r>
              <a:rPr lang="en-US" altLang="en-US" sz="3600" b="1" i="1">
                <a:latin typeface="Chiltons Bold"/>
                <a:cs typeface="Times New Roman" panose="02020603050405020304" pitchFamily="18" charset="0"/>
              </a:rPr>
              <a:t>Lemma</a:t>
            </a:r>
            <a:r>
              <a:rPr lang="en-US" altLang="en-US" sz="3600" b="1">
                <a:latin typeface="Chiltons Bold"/>
                <a:cs typeface="Times New Roman" panose="02020603050405020304" pitchFamily="18" charset="0"/>
              </a:rPr>
              <a:t>, </a:t>
            </a:r>
            <a:r>
              <a:rPr lang="en-US" altLang="en-US" sz="3600" b="1" i="1">
                <a:latin typeface="Chiltons Bold"/>
                <a:cs typeface="Times New Roman" panose="02020603050405020304" pitchFamily="18" charset="0"/>
              </a:rPr>
              <a:t>Corollary</a:t>
            </a:r>
            <a:endParaRPr lang="en-US" altLang="en-US" sz="3600">
              <a:cs typeface="Times New Roman" panose="02020603050405020304" pitchFamily="18" charset="0"/>
            </a:endParaRPr>
          </a:p>
        </p:txBody>
      </p:sp>
      <p:graphicFrame>
        <p:nvGraphicFramePr>
          <p:cNvPr id="112644" name="Object 0">
            <a:extLst>
              <a:ext uri="{FF2B5EF4-FFF2-40B4-BE49-F238E27FC236}">
                <a16:creationId xmlns:a16="http://schemas.microsoft.com/office/drawing/2014/main" id="{0407CF66-7DD0-FB00-03AC-0D9490006B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98981"/>
              </p:ext>
            </p:extLst>
          </p:nvPr>
        </p:nvGraphicFramePr>
        <p:xfrm>
          <a:off x="1575661" y="1690688"/>
          <a:ext cx="76962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3764280" progId="Word.Document.8">
                  <p:embed/>
                </p:oleObj>
              </mc:Choice>
              <mc:Fallback>
                <p:oleObj name="Document" r:id="rId2" imgW="5486400" imgH="3764280" progId="Word.Document.8">
                  <p:embed/>
                  <p:pic>
                    <p:nvPicPr>
                      <p:cNvPr id="112644" name="Object 0">
                        <a:extLst>
                          <a:ext uri="{FF2B5EF4-FFF2-40B4-BE49-F238E27FC236}">
                            <a16:creationId xmlns:a16="http://schemas.microsoft.com/office/drawing/2014/main" id="{0407CF66-7DD0-FB00-03AC-0D9490006B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5661" y="1690688"/>
                        <a:ext cx="76962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5">
            <a:extLst>
              <a:ext uri="{FF2B5EF4-FFF2-40B4-BE49-F238E27FC236}">
                <a16:creationId xmlns:a16="http://schemas.microsoft.com/office/drawing/2014/main" id="{73FCED74-40BE-99E7-038B-159851B6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310C02-B5E7-4F97-ACDC-EA633746008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400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443946C2-366C-8B08-8E91-1FDFCF3C5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5433" y="869950"/>
            <a:ext cx="9925373" cy="54864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Lemma</a:t>
            </a:r>
            <a:r>
              <a:rPr lang="en-US" altLang="en-US" dirty="0"/>
              <a:t>: </a:t>
            </a:r>
            <a:r>
              <a:rPr lang="en-US" altLang="en-US" dirty="0" err="1"/>
              <a:t>teorema</a:t>
            </a:r>
            <a:r>
              <a:rPr lang="en-US" altLang="en-US" dirty="0"/>
              <a:t> </a:t>
            </a:r>
            <a:r>
              <a:rPr lang="en-US" altLang="en-US" dirty="0" err="1"/>
              <a:t>sederhana</a:t>
            </a:r>
            <a:r>
              <a:rPr lang="en-US" altLang="en-US" dirty="0"/>
              <a:t> yang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pembuktian</a:t>
            </a:r>
            <a:r>
              <a:rPr lang="en-US" altLang="en-US" dirty="0"/>
              <a:t> </a:t>
            </a:r>
            <a:r>
              <a:rPr lang="en-US" altLang="en-US" dirty="0" err="1"/>
              <a:t>teorema</a:t>
            </a:r>
            <a:r>
              <a:rPr lang="en-US" altLang="en-US" dirty="0"/>
              <a:t> lain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Corollary</a:t>
            </a:r>
            <a:r>
              <a:rPr lang="en-US" altLang="en-US" dirty="0"/>
              <a:t>: </a:t>
            </a:r>
            <a:r>
              <a:rPr lang="en-US" altLang="en-US" dirty="0" err="1"/>
              <a:t>teorema</a:t>
            </a:r>
            <a:r>
              <a:rPr lang="en-US" altLang="en-US" dirty="0"/>
              <a:t> yang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dibentuk</a:t>
            </a:r>
            <a:r>
              <a:rPr lang="en-US" altLang="en-US" dirty="0"/>
              <a:t> </a:t>
            </a:r>
            <a:r>
              <a:rPr lang="en-US" altLang="en-US" dirty="0" err="1"/>
              <a:t>langsung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teorema</a:t>
            </a:r>
            <a:r>
              <a:rPr lang="en-US" altLang="en-US" dirty="0"/>
              <a:t> yang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dibuktikan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atau</a:t>
            </a:r>
            <a:r>
              <a:rPr lang="en-US" altLang="en-US" dirty="0"/>
              <a:t>, </a:t>
            </a:r>
            <a:r>
              <a:rPr lang="en-US" altLang="en-US" i="1" dirty="0"/>
              <a:t>corollary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teorema</a:t>
            </a:r>
            <a:r>
              <a:rPr lang="en-US" altLang="en-US" dirty="0"/>
              <a:t> yang </a:t>
            </a:r>
            <a:r>
              <a:rPr lang="en-US" altLang="en-US" dirty="0" err="1"/>
              <a:t>mengikuti</a:t>
            </a:r>
            <a:r>
              <a:rPr lang="en-US" altLang="en-US" dirty="0"/>
              <a:t> </a:t>
            </a:r>
            <a:r>
              <a:rPr lang="en-US" altLang="en-US" dirty="0" err="1"/>
              <a:t>teorema</a:t>
            </a:r>
            <a:r>
              <a:rPr lang="en-US" altLang="en-US" dirty="0"/>
              <a:t> lain.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5">
            <a:extLst>
              <a:ext uri="{FF2B5EF4-FFF2-40B4-BE49-F238E27FC236}">
                <a16:creationId xmlns:a16="http://schemas.microsoft.com/office/drawing/2014/main" id="{622E53BA-19C5-D3C8-8953-D32B0C82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18584D-2860-472F-A2D4-56C4BEE44C3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400"/>
          </a:p>
        </p:txBody>
      </p:sp>
      <p:graphicFrame>
        <p:nvGraphicFramePr>
          <p:cNvPr id="114691" name="Object 0">
            <a:extLst>
              <a:ext uri="{FF2B5EF4-FFF2-40B4-BE49-F238E27FC236}">
                <a16:creationId xmlns:a16="http://schemas.microsoft.com/office/drawing/2014/main" id="{A6EE5DEE-45F0-904C-6722-EA0667B944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762001"/>
          <a:ext cx="6934200" cy="569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4593336" progId="Word.Document.8">
                  <p:embed/>
                </p:oleObj>
              </mc:Choice>
              <mc:Fallback>
                <p:oleObj name="Document" r:id="rId2" imgW="5486400" imgH="4593336" progId="Word.Document.8">
                  <p:embed/>
                  <p:pic>
                    <p:nvPicPr>
                      <p:cNvPr id="114691" name="Object 0">
                        <a:extLst>
                          <a:ext uri="{FF2B5EF4-FFF2-40B4-BE49-F238E27FC236}">
                            <a16:creationId xmlns:a16="http://schemas.microsoft.com/office/drawing/2014/main" id="{A6EE5DEE-45F0-904C-6722-EA0667B944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762001"/>
                        <a:ext cx="6934200" cy="569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5">
            <a:extLst>
              <a:ext uri="{FF2B5EF4-FFF2-40B4-BE49-F238E27FC236}">
                <a16:creationId xmlns:a16="http://schemas.microsoft.com/office/drawing/2014/main" id="{BFFB67D5-B68E-41DD-E274-53E35C65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0AD03C-87A7-4161-BB7B-9F111819F8A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400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7A41ADC-6EB9-79CA-84E9-8C5F965121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8904" y="1098550"/>
            <a:ext cx="9909875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 (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kalkulus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b="1" dirty="0" err="1"/>
              <a:t>Teorema</a:t>
            </a:r>
            <a:r>
              <a:rPr lang="en-US" altLang="en-US" dirty="0"/>
              <a:t>: |</a:t>
            </a:r>
            <a:r>
              <a:rPr lang="en-US" altLang="en-US" i="1" dirty="0"/>
              <a:t>x</a:t>
            </a:r>
            <a:r>
              <a:rPr lang="en-US" altLang="en-US" dirty="0"/>
              <a:t>| &lt;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dan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–</a:t>
            </a:r>
            <a:r>
              <a:rPr lang="en-US" altLang="en-US" i="1" dirty="0"/>
              <a:t>a</a:t>
            </a:r>
            <a:r>
              <a:rPr lang="en-US" altLang="en-US" dirty="0"/>
              <a:t> &lt; </a:t>
            </a:r>
            <a:r>
              <a:rPr lang="en-US" altLang="en-US" i="1" dirty="0"/>
              <a:t>x</a:t>
            </a:r>
            <a:r>
              <a:rPr lang="en-US" altLang="en-US" dirty="0"/>
              <a:t> &lt; 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dirty="0" err="1"/>
              <a:t>dumana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&gt; 0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Corollary</a:t>
            </a:r>
            <a:r>
              <a:rPr lang="en-US" altLang="en-US" dirty="0"/>
              <a:t>: |</a:t>
            </a:r>
            <a:r>
              <a:rPr lang="en-US" altLang="en-US" i="1" dirty="0"/>
              <a:t>x</a:t>
            </a:r>
            <a:r>
              <a:rPr lang="en-US" altLang="en-US" dirty="0"/>
              <a:t>|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dan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–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dirty="0" err="1"/>
              <a:t>dumana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&gt; 0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5501</Words>
  <Application>Microsoft Office PowerPoint</Application>
  <PresentationFormat>Widescreen</PresentationFormat>
  <Paragraphs>707</Paragraphs>
  <Slides>106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106</vt:i4>
      </vt:variant>
    </vt:vector>
  </HeadingPairs>
  <TitlesOfParts>
    <vt:vector size="118" baseType="lpstr">
      <vt:lpstr>Aptos</vt:lpstr>
      <vt:lpstr>Aptos Display</vt:lpstr>
      <vt:lpstr>Arial</vt:lpstr>
      <vt:lpstr>Calibri</vt:lpstr>
      <vt:lpstr>Chiltons Bold</vt:lpstr>
      <vt:lpstr>Courier New</vt:lpstr>
      <vt:lpstr>Symbol</vt:lpstr>
      <vt:lpstr>Times New Roman</vt:lpstr>
      <vt:lpstr>Wingdings</vt:lpstr>
      <vt:lpstr>Office Theme</vt:lpstr>
      <vt:lpstr>Document</vt:lpstr>
      <vt:lpstr>Equation.3</vt:lpstr>
      <vt:lpstr>Logika dan Penalaran</vt:lpstr>
      <vt:lpstr>Logika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Bentuk-bentuk Proposisi</vt:lpstr>
      <vt:lpstr>Proposisi Atomik</vt:lpstr>
      <vt:lpstr>Proposisi Majemuk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Hukum-hukum Logika</vt:lpstr>
      <vt:lpstr>PowerPoint Presentation</vt:lpstr>
      <vt:lpstr>PowerPoint Presentation</vt:lpstr>
      <vt:lpstr>PowerPoint Presentation</vt:lpstr>
      <vt:lpstr>Latihan </vt:lpstr>
      <vt:lpstr>Penyelesaian</vt:lpstr>
      <vt:lpstr>Implikasi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</vt:lpstr>
      <vt:lpstr>Penyelesaian: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Varian Proposisi Bersyarat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Bi-implikasi</vt:lpstr>
      <vt:lpstr>PowerPoint Presentation</vt:lpstr>
      <vt:lpstr>PowerPoint Presentation</vt:lpstr>
      <vt:lpstr>PowerPoint Presentation</vt:lpstr>
      <vt:lpstr>Latihan </vt:lpstr>
      <vt:lpstr>Penyelesaian:</vt:lpstr>
      <vt:lpstr>PowerPoint Presentation</vt:lpstr>
      <vt:lpstr>PowerPoint Presentation</vt:lpstr>
      <vt:lpstr>PowerPoint Presentation</vt:lpstr>
      <vt:lpstr>Argumen dan Inferensi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Beberapa Metode Inferensi yang Sahih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Soal UTS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Aksioma, Teorema, Lemma, Corollary</vt:lpstr>
      <vt:lpstr>PowerPoint Presentation</vt:lpstr>
      <vt:lpstr>PowerPoint Presentation</vt:lpstr>
      <vt:lpstr>PowerPoint Presentation</vt:lpstr>
      <vt:lpstr>Soal UTS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Selamat Belajar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Ir. Rinaldi, M.T.</dc:creator>
  <cp:lastModifiedBy>Dr. Ir. Rinaldi, M.T.</cp:lastModifiedBy>
  <cp:revision>11</cp:revision>
  <dcterms:created xsi:type="dcterms:W3CDTF">2024-09-07T06:58:15Z</dcterms:created>
  <dcterms:modified xsi:type="dcterms:W3CDTF">2026-02-08T11:09:35Z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2024-09-07T07:54:51Z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3f1fa3eb-4da0-4b9d-bea3-b4790a4d66c5</vt:lpwstr>
  </property>
  <property fmtid="{D5CDD505-2E9C-101B-9397-08002B2CF9AE}" pid="8" name="MSIP_Label_38b525e5-f3da-4501-8f1e-526b6769fc56_ContentBits">
    <vt:lpwstr>0</vt:lpwstr>
  </property>
</Properties>
</file>