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57" r:id="rId2"/>
    <p:sldId id="367" r:id="rId3"/>
    <p:sldId id="368" r:id="rId4"/>
    <p:sldId id="351" r:id="rId5"/>
    <p:sldId id="352" r:id="rId6"/>
    <p:sldId id="317" r:id="rId7"/>
    <p:sldId id="353" r:id="rId8"/>
    <p:sldId id="354" r:id="rId9"/>
    <p:sldId id="320" r:id="rId10"/>
    <p:sldId id="321" r:id="rId11"/>
    <p:sldId id="333" r:id="rId12"/>
    <p:sldId id="332" r:id="rId13"/>
    <p:sldId id="372" r:id="rId14"/>
    <p:sldId id="322" r:id="rId15"/>
    <p:sldId id="324" r:id="rId16"/>
    <p:sldId id="323" r:id="rId17"/>
    <p:sldId id="331" r:id="rId18"/>
    <p:sldId id="369" r:id="rId19"/>
    <p:sldId id="355" r:id="rId20"/>
    <p:sldId id="374" r:id="rId21"/>
    <p:sldId id="294" r:id="rId22"/>
    <p:sldId id="370" r:id="rId23"/>
    <p:sldId id="371" r:id="rId24"/>
    <p:sldId id="373" r:id="rId25"/>
    <p:sldId id="356" r:id="rId26"/>
    <p:sldId id="357" r:id="rId27"/>
    <p:sldId id="358" r:id="rId28"/>
    <p:sldId id="359" r:id="rId29"/>
    <p:sldId id="360" r:id="rId30"/>
    <p:sldId id="361" r:id="rId31"/>
    <p:sldId id="362" r:id="rId32"/>
    <p:sldId id="334" r:id="rId33"/>
    <p:sldId id="363" r:id="rId34"/>
    <p:sldId id="364" r:id="rId35"/>
    <p:sldId id="365" r:id="rId36"/>
    <p:sldId id="366" r:id="rId37"/>
    <p:sldId id="298" r:id="rId38"/>
    <p:sldId id="325" r:id="rId39"/>
    <p:sldId id="326" r:id="rId40"/>
    <p:sldId id="327" r:id="rId41"/>
    <p:sldId id="378" r:id="rId42"/>
    <p:sldId id="379" r:id="rId43"/>
    <p:sldId id="380" r:id="rId44"/>
    <p:sldId id="381" r:id="rId45"/>
    <p:sldId id="390" r:id="rId46"/>
    <p:sldId id="391" r:id="rId47"/>
    <p:sldId id="384" r:id="rId48"/>
    <p:sldId id="385" r:id="rId49"/>
    <p:sldId id="386" r:id="rId50"/>
    <p:sldId id="392" r:id="rId51"/>
    <p:sldId id="393" r:id="rId52"/>
    <p:sldId id="387" r:id="rId53"/>
    <p:sldId id="388" r:id="rId54"/>
    <p:sldId id="389" r:id="rId55"/>
    <p:sldId id="382" r:id="rId56"/>
    <p:sldId id="383" r:id="rId57"/>
    <p:sldId id="375" r:id="rId58"/>
    <p:sldId id="376" r:id="rId59"/>
    <p:sldId id="377" r:id="rId60"/>
    <p:sldId id="350" r:id="rId6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3426F-F4DB-4F0D-B94B-EB7FE5E03F86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2B40F-0053-41E6-B13D-5C0F95036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5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09AAD419-8613-4D9C-9253-001FED35B1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F2EF6380-8130-45FB-9824-E45921184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0888495-3406-4A2F-9317-D593A51E50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AD204E-DA53-49A2-82B7-39AA573F59E8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61446-6E63-4AB7-BF44-531F0A234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D7D115-BDD1-4DD3-AB55-DCD4DD3F7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5600C-0FEB-42A5-92EB-63510D64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8BCFE-56C5-42D9-90DB-48D4838B702F}" type="datetime1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5B60E-7AD0-4B15-A85F-9D4802065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3572C-853C-4B5F-8567-F4A3CCF5F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6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94869-85C5-4DB6-843D-E78AC0997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34F47-A909-496A-B848-5D148EA29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49CA2-6C13-499E-BDF8-12B82BB03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41DEE-A544-47D0-99C2-0468CFE290E3}" type="datetime1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1E917-B9C1-40F4-B3A3-E556952ED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E3B79-ABC0-4020-9AA5-194A27DC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0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6C44AA-FA8E-41DB-ABA7-B7EDE4CCD5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FAE8EF-3DE1-4A3D-8685-3C3AD8048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E56D0-FA1A-4BDF-B055-62505D95F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8243-419C-4617-8430-7AD49FB7BB0A}" type="datetime1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D3423-4255-42F2-A59D-7DBCE8E60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1CC34-0F3E-422F-9507-15702EA8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9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5DAF4-D3AE-45CC-8D92-AF42A4484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18FE7-C8FC-4558-B1FD-C0E2337A1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ED284-FD74-4C2B-9E5A-AE45D6D87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C72AA-3F33-497B-BC9A-4D7D60E97CE4}" type="datetime1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930BF-2522-4913-B4DA-A27738ED3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61AE0-030C-4856-8D39-521288D4F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0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8C028-567E-41B2-B194-9C5C11684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08A8-60AD-41AC-B2D2-2892F8790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B4113-5ACA-4264-B960-DA61C0315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5B37-0AC9-4396-AD57-3B23E12C349C}" type="datetime1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251B5-2A31-45C3-8CFF-C818C669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03DF5-E5C0-4B94-9769-0979C000C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1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FA767-A617-4B53-AA64-642351C5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39F08-4680-41E9-AC89-1C057114F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CDCA08-5E6D-4E1E-9B0E-3D8B26E91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E1FA8-3152-4CA7-BC02-618FD96C3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1BFEE-79E0-4616-9230-AC78A844F0DB}" type="datetime1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107F4-BC39-4F25-8705-DA74B6F4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69EAF-26FE-44A5-955C-70FC3A5D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6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0E3C-1854-4967-BB29-3055F4146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0B04E-8783-48D0-BC58-CE7B715E6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44017-CCE9-4745-B4B8-4083A5E2F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742093-8844-4972-8254-3DD5632D5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190262-8739-42C8-BAE5-693613557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B1B1CA-5FC2-4135-93A6-A63C79CE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B433-ED4F-4C2A-B124-F51C31CDB024}" type="datetime1">
              <a:rPr lang="en-US" smtClean="0"/>
              <a:t>12/7/2024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BCCADD-BF0A-4AC2-9D6B-81B813262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350F59-E63E-41C6-BB4A-17FE45D9D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9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25FB3-14AC-41B2-9FB9-A098DC1B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5AFCFD-5D51-48AA-874C-69D28FF0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34B1-9CE2-4622-AAE5-6170DF0BAB70}" type="datetime1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61402A-38BC-4197-8361-A47CA792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0B57B7-423F-4685-BBCC-EB1E558F1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E7FE6F-168E-4A8F-8C55-0ED849E84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487D-F507-42BE-ABCD-8A5B31CF51CE}" type="datetime1">
              <a:rPr lang="en-US" smtClean="0"/>
              <a:t>12/7/2024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03365A-A8C4-4646-9526-0F09D37F6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2FCA8-E687-41C9-AC87-74EBDD19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1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305E-64D7-4E06-BCB8-ECA9B0536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200C5-F3B6-4CC3-9510-8F1CEC6BC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26A00E-8201-4921-81EC-2849BF4AE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D0145-8A51-4204-901C-6D227EAA0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2224-09BE-4E65-A0F4-5826FD15251C}" type="datetime1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22BFB-23CF-41C1-9542-1725ED5A0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75E3B-F710-41C3-89C6-B408F2AA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8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2D10D-6068-40BC-9084-941F67B86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6DE6E9-99F0-447E-8287-A52C925D20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ECEF9-8850-4B18-82F6-6AAE141AB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E8018-352E-49B9-B35D-BBC4934B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A732-424E-4D60-A7F0-880A3F7F1037}" type="datetime1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FF04D1-ABCF-4993-A332-F8C1BC61A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E0CC1-448A-4EDB-A759-63379CDD3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6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3B1B8D-87CD-4865-96CA-EBB3D653B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62173-C036-41BA-8961-6E299605C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93BD3-C8E7-45C6-993E-A5DFD23114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4ADF9-F2EF-4621-AF85-088F08646E57}" type="datetime1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C5A38-BA85-461B-A11F-0D0844940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A7A13-AA47-4654-A240-C1716C9EBB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682AD-456C-47DE-9CE8-0452BDFC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1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8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3">
            <a:extLst>
              <a:ext uri="{FF2B5EF4-FFF2-40B4-BE49-F238E27FC236}">
                <a16:creationId xmlns:a16="http://schemas.microsoft.com/office/drawing/2014/main" id="{A7FAA57B-8402-4FF8-AF00-1D7E0B2949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7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BFA2172-1BD7-4E15-ABCE-DFFC42B42108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0B6F7088-D86C-4ACF-BEA7-80E964A252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18640" y="1394411"/>
            <a:ext cx="9535160" cy="2387600"/>
          </a:xfrm>
        </p:spPr>
        <p:txBody>
          <a:bodyPr/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Kompleksitas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sz="3600" b="1" dirty="0">
                <a:cs typeface="Times New Roman" panose="02020603050405020304" pitchFamily="18" charset="0"/>
              </a:rPr>
              <a:t>(</a:t>
            </a:r>
            <a:r>
              <a:rPr lang="en-US" altLang="en-US" sz="3600" b="1" dirty="0" err="1">
                <a:cs typeface="Times New Roman" panose="02020603050405020304" pitchFamily="18" charset="0"/>
              </a:rPr>
              <a:t>Bagian</a:t>
            </a:r>
            <a:r>
              <a:rPr lang="en-US" altLang="en-US" sz="3600" b="1" dirty="0">
                <a:cs typeface="Times New Roman" panose="02020603050405020304" pitchFamily="18" charset="0"/>
              </a:rPr>
              <a:t> 2)</a:t>
            </a:r>
          </a:p>
        </p:txBody>
      </p:sp>
      <p:sp>
        <p:nvSpPr>
          <p:cNvPr id="8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DFAA1DC-17AC-4694-89AA-425304C3FA5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28853"/>
            <a:ext cx="9144000" cy="1655762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/>
              <a:t>IF1220 </a:t>
            </a:r>
            <a:r>
              <a:rPr lang="en-US" altLang="en-US" dirty="0" err="1"/>
              <a:t>Matematika</a:t>
            </a:r>
            <a:r>
              <a:rPr lang="en-US" altLang="en-US" dirty="0"/>
              <a:t> </a:t>
            </a:r>
            <a:r>
              <a:rPr lang="en-US" altLang="en-US" dirty="0" err="1"/>
              <a:t>Diskrit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 Munir</a:t>
            </a:r>
            <a:endParaRPr lang="en-GB" altLang="en-US" dirty="0"/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EEF2DF96-D6A9-45AC-9C49-2D6814DD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1" y="5584805"/>
            <a:ext cx="524310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+mn-lt"/>
              </a:rPr>
              <a:t>Program </a:t>
            </a:r>
            <a:r>
              <a:rPr lang="en-US" altLang="en-US" sz="2800" b="1" dirty="0" err="1">
                <a:latin typeface="+mn-lt"/>
              </a:rPr>
              <a:t>Studi</a:t>
            </a:r>
            <a:r>
              <a:rPr lang="en-US" altLang="en-US" sz="2800" b="1" dirty="0">
                <a:latin typeface="+mn-lt"/>
              </a:rPr>
              <a:t> Teknik </a:t>
            </a:r>
            <a:r>
              <a:rPr lang="en-US" altLang="en-US" sz="2800" b="1" dirty="0" err="1">
                <a:latin typeface="+mn-lt"/>
              </a:rPr>
              <a:t>Informatika</a:t>
            </a:r>
            <a:r>
              <a:rPr lang="en-US" altLang="en-US" sz="2800" b="1" dirty="0">
                <a:latin typeface="+mn-lt"/>
              </a:rPr>
              <a:t> </a:t>
            </a:r>
          </a:p>
          <a:p>
            <a:pPr algn="ctr" eaLnBrk="1" hangingPunct="1"/>
            <a:r>
              <a:rPr lang="en-US" altLang="en-US" sz="2800" b="1" dirty="0">
                <a:latin typeface="+mn-lt"/>
              </a:rPr>
              <a:t>STEI - ITB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B4A536-56F1-402C-9406-AA64543BB7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959" y="147224"/>
            <a:ext cx="3236865" cy="27991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01FC88D-296F-0CE8-6BE2-E5F93A81A92F}"/>
              </a:ext>
            </a:extLst>
          </p:cNvPr>
          <p:cNvSpPr txBox="1"/>
          <p:nvPr/>
        </p:nvSpPr>
        <p:spPr>
          <a:xfrm>
            <a:off x="8824503" y="3887046"/>
            <a:ext cx="1980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(Update 2023)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5">
            <a:extLst>
              <a:ext uri="{FF2B5EF4-FFF2-40B4-BE49-F238E27FC236}">
                <a16:creationId xmlns:a16="http://schemas.microsoft.com/office/drawing/2014/main" id="{A750D360-19C2-4B20-9118-080B84DB9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1770742-A07C-4CD8-B937-BD9C55DF5DF6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844" name="Rectangle 3">
                <a:extLst>
                  <a:ext uri="{FF2B5EF4-FFF2-40B4-BE49-F238E27FC236}">
                    <a16:creationId xmlns:a16="http://schemas.microsoft.com/office/drawing/2014/main" id="{C598039C-7D56-45A4-95B2-B2EF6045D896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046480" y="762000"/>
                <a:ext cx="9916160" cy="5334000"/>
              </a:xfrm>
            </p:spPr>
            <p:txBody>
              <a:bodyPr/>
              <a:lstStyle/>
              <a:p>
                <a:pPr marL="346075" indent="-346075" eaLnBrk="1" hangingPunct="1">
                  <a:buFontTx/>
                  <a:buNone/>
                </a:pPr>
                <a:r>
                  <a:rPr lang="it-IT" altLang="en-US" dirty="0">
                    <a:solidFill>
                      <a:srgbClr val="FF0000"/>
                    </a:solidFill>
                  </a:rPr>
                  <a:t>2. Tunjukkan bahwa kompleksitas waktu algoritma pengurutan  seleksi (</a:t>
                </a:r>
                <a:r>
                  <a:rPr lang="it-IT" altLang="en-US" i="1" dirty="0">
                    <a:solidFill>
                      <a:srgbClr val="FF0000"/>
                    </a:solidFill>
                  </a:rPr>
                  <a:t>selection sort</a:t>
                </a:r>
                <a:r>
                  <a:rPr lang="it-IT" altLang="en-US" dirty="0">
                    <a:solidFill>
                      <a:srgbClr val="FF0000"/>
                    </a:solidFill>
                  </a:rPr>
                  <a:t>) adalah  </a:t>
                </a:r>
                <a:r>
                  <a:rPr lang="it-IT" altLang="en-US" i="1" dirty="0">
                    <a:solidFill>
                      <a:srgbClr val="FF0000"/>
                    </a:solidFill>
                  </a:rPr>
                  <a:t>T</a:t>
                </a:r>
                <a:r>
                  <a:rPr lang="it-IT" altLang="en-US" dirty="0">
                    <a:solidFill>
                      <a:srgbClr val="FF0000"/>
                    </a:solidFill>
                  </a:rPr>
                  <a:t>(</a:t>
                </a:r>
                <a:r>
                  <a:rPr lang="it-IT" altLang="en-US" i="1" dirty="0">
                    <a:solidFill>
                      <a:srgbClr val="FF0000"/>
                    </a:solidFill>
                  </a:rPr>
                  <a:t>n</a:t>
                </a:r>
                <a:r>
                  <a:rPr lang="it-IT" altLang="en-US" dirty="0">
                    <a:solidFill>
                      <a:srgbClr val="FF0000"/>
                    </a:solidFill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alt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alt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t-IT" altLang="en-US" dirty="0">
                    <a:solidFill>
                      <a:srgbClr val="FF0000"/>
                    </a:solidFill>
                  </a:rPr>
                  <a:t> = </a:t>
                </a:r>
                <a:r>
                  <a:rPr lang="it-IT" altLang="en-US" i="1" dirty="0">
                    <a:solidFill>
                      <a:srgbClr val="FF0000"/>
                    </a:solidFill>
                  </a:rPr>
                  <a:t>O</a:t>
                </a:r>
                <a:r>
                  <a:rPr lang="it-IT" altLang="en-US" dirty="0">
                    <a:solidFill>
                      <a:srgbClr val="FF0000"/>
                    </a:solidFill>
                  </a:rPr>
                  <a:t>(</a:t>
                </a:r>
                <a:r>
                  <a:rPr lang="it-IT" altLang="en-US" i="1" dirty="0">
                    <a:solidFill>
                      <a:srgbClr val="FF0000"/>
                    </a:solidFill>
                  </a:rPr>
                  <a:t>n</a:t>
                </a:r>
                <a:r>
                  <a:rPr lang="it-IT" altLang="en-US" baseline="30000" dirty="0">
                    <a:solidFill>
                      <a:srgbClr val="FF0000"/>
                    </a:solidFill>
                  </a:rPr>
                  <a:t>2</a:t>
                </a:r>
                <a:r>
                  <a:rPr lang="it-IT" altLang="en-US" dirty="0">
                    <a:solidFill>
                      <a:srgbClr val="FF0000"/>
                    </a:solidFill>
                  </a:rPr>
                  <a:t>).</a:t>
                </a:r>
                <a:endParaRPr lang="it-IT" altLang="en-US" u="sng" dirty="0">
                  <a:solidFill>
                    <a:srgbClr val="FF0000"/>
                  </a:solidFill>
                </a:endParaRPr>
              </a:p>
              <a:p>
                <a:pPr eaLnBrk="1" hangingPunct="1"/>
                <a:endParaRPr lang="it-IT" altLang="en-US" u="sng" dirty="0">
                  <a:solidFill>
                    <a:srgbClr val="FF0000"/>
                  </a:solidFill>
                </a:endParaRPr>
              </a:p>
              <a:p>
                <a:pPr marL="0" indent="0" eaLnBrk="1" hangingPunct="1">
                  <a:buNone/>
                </a:pPr>
                <a:r>
                  <a:rPr lang="it-IT" altLang="en-US" u="sng" dirty="0">
                    <a:solidFill>
                      <a:srgbClr val="0B0A09"/>
                    </a:solidFill>
                  </a:rPr>
                  <a:t>Jawaban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: </a:t>
                </a:r>
              </a:p>
              <a:p>
                <a:pPr marL="0" indent="0" eaLnBrk="1" hangingPunct="1">
                  <a:buNone/>
                </a:pP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0B0A09"/>
                        </a:solidFill>
                        <a:latin typeface="Cambria Math" panose="02040503050406030204" pitchFamily="18" charset="0"/>
                      </a:rPr>
                      <m:t>           </m:t>
                    </m:r>
                    <m:f>
                      <m:fPr>
                        <m:ctrlPr>
                          <a:rPr lang="en-US" altLang="en-US" b="0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en-US" b="0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b="0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en-US" b="0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altLang="en-US" b="0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t-IT" altLang="en-US" dirty="0">
                    <a:solidFill>
                      <a:srgbClr val="0B0A09"/>
                    </a:solidFill>
                  </a:rPr>
                  <a:t> = </a:t>
                </a:r>
                <a:r>
                  <a:rPr lang="it-IT" altLang="en-US" i="1" dirty="0">
                    <a:solidFill>
                      <a:srgbClr val="0B0A09"/>
                    </a:solidFill>
                  </a:rPr>
                  <a:t>O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it-IT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it-IT" altLang="en-US" baseline="30000" dirty="0">
                    <a:solidFill>
                      <a:srgbClr val="0B0A09"/>
                    </a:solidFill>
                  </a:rPr>
                  <a:t>2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) </a:t>
                </a:r>
              </a:p>
              <a:p>
                <a:pPr marL="0" indent="0" eaLnBrk="1" hangingPunct="1">
                  <a:buNone/>
                </a:pPr>
                <a:r>
                  <a:rPr lang="it-IT" altLang="en-US" dirty="0">
                    <a:solidFill>
                      <a:srgbClr val="0B0A09"/>
                    </a:solidFill>
                  </a:rPr>
                  <a:t> karena </a:t>
                </a:r>
              </a:p>
              <a:p>
                <a:pPr marL="0" indent="0">
                  <a:buNone/>
                </a:pPr>
                <a:r>
                  <a:rPr lang="it-IT" altLang="en-US" dirty="0">
                    <a:solidFill>
                      <a:srgbClr val="0B0A09"/>
                    </a:solidFill>
                  </a:rPr>
                  <a:t>	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en-US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en-US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altLang="en-US" b="0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t-IT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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t-IT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it-IT" altLang="en-US" baseline="30000" dirty="0">
                    <a:solidFill>
                      <a:srgbClr val="0B0A09"/>
                    </a:solidFill>
                  </a:rPr>
                  <a:t>2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t-IT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it-IT" altLang="en-US" baseline="30000" dirty="0">
                    <a:solidFill>
                      <a:srgbClr val="0B0A09"/>
                    </a:solidFill>
                  </a:rPr>
                  <a:t>2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 = </a:t>
                </a:r>
                <a:r>
                  <a:rPr lang="it-IT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it-IT" altLang="en-US" baseline="30000" dirty="0">
                    <a:solidFill>
                      <a:srgbClr val="0B0A09"/>
                    </a:solidFill>
                  </a:rPr>
                  <a:t>2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   </a:t>
                </a:r>
              </a:p>
              <a:p>
                <a:pPr marL="0" indent="0">
                  <a:buNone/>
                </a:pPr>
                <a:r>
                  <a:rPr lang="it-IT" altLang="en-US" dirty="0">
                    <a:solidFill>
                      <a:srgbClr val="0B0A09"/>
                    </a:solidFill>
                  </a:rPr>
                  <a:t> untuk </a:t>
                </a:r>
                <a:r>
                  <a:rPr lang="it-IT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it-IT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 1</a:t>
                </a:r>
                <a:endParaRPr lang="it-IT" altLang="en-US" dirty="0">
                  <a:solidFill>
                    <a:srgbClr val="0B0A09"/>
                  </a:solidFill>
                </a:endParaRPr>
              </a:p>
              <a:p>
                <a:pPr marL="0" indent="0">
                  <a:buNone/>
                </a:pPr>
                <a:r>
                  <a:rPr lang="it-IT" altLang="en-US" dirty="0">
                    <a:solidFill>
                      <a:srgbClr val="0B0A09"/>
                    </a:solidFill>
                  </a:rPr>
                  <a:t>          (</a:t>
                </a:r>
                <a:r>
                  <a:rPr lang="it-IT" altLang="en-US" i="1" dirty="0">
                    <a:solidFill>
                      <a:srgbClr val="0B0A09"/>
                    </a:solidFill>
                  </a:rPr>
                  <a:t>C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 = 1, </a:t>
                </a:r>
                <a:r>
                  <a:rPr lang="it-IT" altLang="en-US" i="1" dirty="0">
                    <a:solidFill>
                      <a:srgbClr val="0B0A09"/>
                    </a:solidFill>
                  </a:rPr>
                  <a:t>f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it-IT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) = </a:t>
                </a:r>
                <a:r>
                  <a:rPr lang="it-IT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it-IT" altLang="en-US" baseline="30000" dirty="0">
                    <a:solidFill>
                      <a:srgbClr val="0B0A09"/>
                    </a:solidFill>
                  </a:rPr>
                  <a:t>2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,  dan </a:t>
                </a:r>
                <a:r>
                  <a:rPr lang="it-IT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it-IT" altLang="en-US" baseline="-25000" dirty="0">
                    <a:solidFill>
                      <a:srgbClr val="0B0A09"/>
                    </a:solidFill>
                  </a:rPr>
                  <a:t>0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 = 1). </a:t>
                </a:r>
                <a:endParaRPr lang="en-US" altLang="en-US" dirty="0">
                  <a:solidFill>
                    <a:srgbClr val="0B0A09"/>
                  </a:solidFill>
                </a:endParaRPr>
              </a:p>
            </p:txBody>
          </p:sp>
        </mc:Choice>
        <mc:Fallback xmlns="">
          <p:sp>
            <p:nvSpPr>
              <p:cNvPr id="35844" name="Rectangle 3">
                <a:extLst>
                  <a:ext uri="{FF2B5EF4-FFF2-40B4-BE49-F238E27FC236}">
                    <a16:creationId xmlns:a16="http://schemas.microsoft.com/office/drawing/2014/main" id="{C598039C-7D56-45A4-95B2-B2EF6045D8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046480" y="762000"/>
                <a:ext cx="9916160" cy="5334000"/>
              </a:xfrm>
              <a:blipFill>
                <a:blip r:embed="rId9"/>
                <a:stretch>
                  <a:fillRect l="-1292" t="-1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5">
            <a:extLst>
              <a:ext uri="{FF2B5EF4-FFF2-40B4-BE49-F238E27FC236}">
                <a16:creationId xmlns:a16="http://schemas.microsoft.com/office/drawing/2014/main" id="{32EB6579-6F85-4AA4-A2A9-81CF35631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718B6BF-7051-46ED-8BB2-53B8010CD2FE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FA1AB4C-30F2-4008-A0E4-0B9333DDC8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6640" y="990600"/>
            <a:ext cx="983488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en-US" dirty="0">
                <a:solidFill>
                  <a:srgbClr val="FF0000"/>
                </a:solidFill>
              </a:rPr>
              <a:t>3. Tunjukkan 6</a:t>
            </a:r>
            <a:r>
              <a:rPr lang="it-IT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</a:t>
            </a:r>
            <a:r>
              <a:rPr lang="it-IT" altLang="en-US" dirty="0">
                <a:solidFill>
                  <a:srgbClr val="FF0000"/>
                </a:solidFill>
              </a:rPr>
              <a:t>2</a:t>
            </a:r>
            <a:r>
              <a:rPr lang="it-IT" altLang="en-US" i="1" baseline="30000" dirty="0">
                <a:solidFill>
                  <a:srgbClr val="FF0000"/>
                </a:solidFill>
              </a:rPr>
              <a:t>n</a:t>
            </a:r>
            <a:r>
              <a:rPr lang="it-IT" altLang="en-US" dirty="0">
                <a:solidFill>
                  <a:srgbClr val="FF0000"/>
                </a:solidFill>
              </a:rPr>
              <a:t> + 2</a:t>
            </a:r>
            <a:r>
              <a:rPr lang="it-IT" altLang="en-US" i="1" dirty="0">
                <a:solidFill>
                  <a:srgbClr val="FF0000"/>
                </a:solidFill>
              </a:rPr>
              <a:t>n</a:t>
            </a:r>
            <a:r>
              <a:rPr lang="it-IT" altLang="en-US" baseline="30000" dirty="0">
                <a:solidFill>
                  <a:srgbClr val="FF0000"/>
                </a:solidFill>
              </a:rPr>
              <a:t>2</a:t>
            </a:r>
            <a:r>
              <a:rPr lang="it-IT" altLang="en-US" dirty="0">
                <a:solidFill>
                  <a:srgbClr val="FF0000"/>
                </a:solidFill>
              </a:rPr>
              <a:t> = </a:t>
            </a:r>
            <a:r>
              <a:rPr lang="it-IT" altLang="en-US" i="1" dirty="0">
                <a:solidFill>
                  <a:srgbClr val="FF0000"/>
                </a:solidFill>
              </a:rPr>
              <a:t>O</a:t>
            </a:r>
            <a:r>
              <a:rPr lang="it-IT" altLang="en-US" dirty="0">
                <a:solidFill>
                  <a:srgbClr val="FF0000"/>
                </a:solidFill>
              </a:rPr>
              <a:t>(2</a:t>
            </a:r>
            <a:r>
              <a:rPr lang="it-IT" altLang="en-US" i="1" baseline="30000" dirty="0">
                <a:solidFill>
                  <a:srgbClr val="FF0000"/>
                </a:solidFill>
              </a:rPr>
              <a:t>n</a:t>
            </a:r>
            <a:r>
              <a:rPr lang="it-IT" altLang="en-US" dirty="0">
                <a:solidFill>
                  <a:srgbClr val="FF0000"/>
                </a:solidFill>
              </a:rPr>
              <a:t>)</a:t>
            </a:r>
          </a:p>
          <a:p>
            <a:pPr eaLnBrk="1" hangingPunct="1">
              <a:buFontTx/>
              <a:buNone/>
            </a:pPr>
            <a:endParaRPr lang="it-IT" alt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it-IT" altLang="en-US" u="sng" dirty="0">
                <a:solidFill>
                  <a:srgbClr val="0B0A09"/>
                </a:solidFill>
              </a:rPr>
              <a:t>Jawaban</a:t>
            </a:r>
            <a:r>
              <a:rPr lang="it-IT" altLang="en-US" dirty="0">
                <a:solidFill>
                  <a:srgbClr val="0B0A09"/>
                </a:solidFill>
              </a:rPr>
              <a:t>: </a:t>
            </a:r>
          </a:p>
          <a:p>
            <a:pPr marL="0" indent="0" eaLnBrk="1" hangingPunct="1">
              <a:buNone/>
            </a:pPr>
            <a:r>
              <a:rPr lang="it-IT" altLang="en-US" dirty="0">
                <a:solidFill>
                  <a:srgbClr val="030305"/>
                </a:solidFill>
              </a:rPr>
              <a:t>      6</a:t>
            </a:r>
            <a:r>
              <a:rPr lang="it-IT" altLang="en-US" dirty="0">
                <a:solidFill>
                  <a:srgbClr val="030305"/>
                </a:solidFill>
                <a:sym typeface="Symbol" panose="05050102010706020507" pitchFamily="18" charset="2"/>
              </a:rPr>
              <a:t></a:t>
            </a:r>
            <a:r>
              <a:rPr lang="it-IT" altLang="en-US" dirty="0">
                <a:solidFill>
                  <a:srgbClr val="030305"/>
                </a:solidFill>
              </a:rPr>
              <a:t>2</a:t>
            </a:r>
            <a:r>
              <a:rPr lang="it-IT" altLang="en-US" i="1" baseline="30000" dirty="0">
                <a:solidFill>
                  <a:srgbClr val="030305"/>
                </a:solidFill>
              </a:rPr>
              <a:t>n</a:t>
            </a:r>
            <a:r>
              <a:rPr lang="it-IT" altLang="en-US" dirty="0">
                <a:solidFill>
                  <a:srgbClr val="030305"/>
                </a:solidFill>
              </a:rPr>
              <a:t> + 2</a:t>
            </a:r>
            <a:r>
              <a:rPr lang="it-IT" altLang="en-US" i="1" dirty="0">
                <a:solidFill>
                  <a:srgbClr val="030305"/>
                </a:solidFill>
              </a:rPr>
              <a:t>n</a:t>
            </a:r>
            <a:r>
              <a:rPr lang="it-IT" altLang="en-US" baseline="30000" dirty="0">
                <a:solidFill>
                  <a:srgbClr val="030305"/>
                </a:solidFill>
              </a:rPr>
              <a:t>2</a:t>
            </a:r>
            <a:r>
              <a:rPr lang="it-IT" altLang="en-US" dirty="0">
                <a:solidFill>
                  <a:srgbClr val="FF0000"/>
                </a:solidFill>
              </a:rPr>
              <a:t> </a:t>
            </a:r>
            <a:r>
              <a:rPr lang="it-IT" altLang="en-US" dirty="0">
                <a:solidFill>
                  <a:srgbClr val="030305"/>
                </a:solidFill>
              </a:rPr>
              <a:t>= </a:t>
            </a:r>
            <a:r>
              <a:rPr lang="it-IT" altLang="en-US" i="1" dirty="0">
                <a:solidFill>
                  <a:srgbClr val="030305"/>
                </a:solidFill>
              </a:rPr>
              <a:t>O</a:t>
            </a:r>
            <a:r>
              <a:rPr lang="it-IT" altLang="en-US" dirty="0">
                <a:solidFill>
                  <a:srgbClr val="030305"/>
                </a:solidFill>
              </a:rPr>
              <a:t>(2</a:t>
            </a:r>
            <a:r>
              <a:rPr lang="it-IT" altLang="en-US" i="1" baseline="30000" dirty="0">
                <a:solidFill>
                  <a:srgbClr val="030305"/>
                </a:solidFill>
              </a:rPr>
              <a:t>n</a:t>
            </a:r>
            <a:r>
              <a:rPr lang="it-IT" altLang="en-US" dirty="0">
                <a:solidFill>
                  <a:srgbClr val="030305"/>
                </a:solidFill>
              </a:rPr>
              <a:t>) </a:t>
            </a:r>
          </a:p>
          <a:p>
            <a:pPr marL="0" indent="0" eaLnBrk="1" hangingPunct="1">
              <a:buNone/>
            </a:pPr>
            <a:r>
              <a:rPr lang="it-IT" altLang="en-US" dirty="0">
                <a:solidFill>
                  <a:srgbClr val="030305"/>
                </a:solidFill>
              </a:rPr>
              <a:t>  k</a:t>
            </a:r>
            <a:r>
              <a:rPr lang="it-IT" altLang="en-US" dirty="0">
                <a:solidFill>
                  <a:srgbClr val="0B0A09"/>
                </a:solidFill>
              </a:rPr>
              <a:t>arena </a:t>
            </a:r>
          </a:p>
          <a:p>
            <a:pPr marL="0" indent="0">
              <a:buNone/>
            </a:pPr>
            <a:r>
              <a:rPr lang="it-IT" altLang="en-US" dirty="0">
                <a:solidFill>
                  <a:srgbClr val="0B0A09"/>
                </a:solidFill>
              </a:rPr>
              <a:t>       </a:t>
            </a:r>
            <a:r>
              <a:rPr lang="it-IT" altLang="en-US" dirty="0">
                <a:solidFill>
                  <a:srgbClr val="030305"/>
                </a:solidFill>
              </a:rPr>
              <a:t>6</a:t>
            </a:r>
            <a:r>
              <a:rPr lang="it-IT" altLang="en-US" dirty="0">
                <a:solidFill>
                  <a:srgbClr val="030305"/>
                </a:solidFill>
                <a:sym typeface="Symbol" panose="05050102010706020507" pitchFamily="18" charset="2"/>
              </a:rPr>
              <a:t></a:t>
            </a:r>
            <a:r>
              <a:rPr lang="it-IT" altLang="en-US" dirty="0">
                <a:solidFill>
                  <a:srgbClr val="030305"/>
                </a:solidFill>
              </a:rPr>
              <a:t>2</a:t>
            </a:r>
            <a:r>
              <a:rPr lang="it-IT" altLang="en-US" i="1" baseline="30000" dirty="0">
                <a:solidFill>
                  <a:srgbClr val="030305"/>
                </a:solidFill>
              </a:rPr>
              <a:t>n</a:t>
            </a:r>
            <a:r>
              <a:rPr lang="it-IT" altLang="en-US" i="1" dirty="0">
                <a:solidFill>
                  <a:srgbClr val="030305"/>
                </a:solidFill>
              </a:rPr>
              <a:t> </a:t>
            </a:r>
            <a:r>
              <a:rPr lang="it-IT" altLang="en-US" dirty="0">
                <a:solidFill>
                  <a:srgbClr val="030305"/>
                </a:solidFill>
              </a:rPr>
              <a:t>+ 2</a:t>
            </a:r>
            <a:r>
              <a:rPr lang="it-IT" altLang="en-US" i="1" dirty="0">
                <a:solidFill>
                  <a:srgbClr val="030305"/>
                </a:solidFill>
              </a:rPr>
              <a:t>n</a:t>
            </a:r>
            <a:r>
              <a:rPr lang="it-IT" altLang="en-US" baseline="30000" dirty="0">
                <a:solidFill>
                  <a:srgbClr val="030305"/>
                </a:solidFill>
              </a:rPr>
              <a:t>2</a:t>
            </a:r>
            <a:r>
              <a:rPr lang="it-IT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0B0A09"/>
                </a:solidFill>
                <a:sym typeface="Symbol" panose="05050102010706020507" pitchFamily="18" charset="2"/>
              </a:rPr>
              <a:t></a:t>
            </a:r>
            <a:r>
              <a:rPr lang="it-IT" altLang="en-US" dirty="0">
                <a:solidFill>
                  <a:srgbClr val="0B0A09"/>
                </a:solidFill>
              </a:rPr>
              <a:t> </a:t>
            </a:r>
            <a:r>
              <a:rPr lang="it-IT" altLang="en-US" dirty="0">
                <a:solidFill>
                  <a:srgbClr val="030305"/>
                </a:solidFill>
              </a:rPr>
              <a:t>6</a:t>
            </a:r>
            <a:r>
              <a:rPr lang="it-IT" altLang="en-US" dirty="0">
                <a:solidFill>
                  <a:srgbClr val="030305"/>
                </a:solidFill>
                <a:sym typeface="Symbol" panose="05050102010706020507" pitchFamily="18" charset="2"/>
              </a:rPr>
              <a:t></a:t>
            </a:r>
            <a:r>
              <a:rPr lang="it-IT" altLang="en-US" dirty="0">
                <a:solidFill>
                  <a:srgbClr val="030305"/>
                </a:solidFill>
              </a:rPr>
              <a:t>2</a:t>
            </a:r>
            <a:r>
              <a:rPr lang="it-IT" altLang="en-US" i="1" baseline="30000" dirty="0">
                <a:solidFill>
                  <a:srgbClr val="030305"/>
                </a:solidFill>
              </a:rPr>
              <a:t>n</a:t>
            </a:r>
            <a:r>
              <a:rPr lang="it-IT" altLang="en-US" dirty="0">
                <a:solidFill>
                  <a:srgbClr val="030305"/>
                </a:solidFill>
              </a:rPr>
              <a:t> + 2</a:t>
            </a:r>
            <a:r>
              <a:rPr lang="it-IT" altLang="en-US" dirty="0">
                <a:solidFill>
                  <a:srgbClr val="030305"/>
                </a:solidFill>
                <a:sym typeface="Symbol" panose="05050102010706020507" pitchFamily="18" charset="2"/>
              </a:rPr>
              <a:t></a:t>
            </a:r>
            <a:r>
              <a:rPr lang="it-IT" altLang="en-US" dirty="0">
                <a:solidFill>
                  <a:srgbClr val="030305"/>
                </a:solidFill>
              </a:rPr>
              <a:t>2</a:t>
            </a:r>
            <a:r>
              <a:rPr lang="it-IT" altLang="en-US" i="1" baseline="30000" dirty="0">
                <a:solidFill>
                  <a:srgbClr val="030305"/>
                </a:solidFill>
              </a:rPr>
              <a:t>n</a:t>
            </a:r>
            <a:r>
              <a:rPr lang="it-IT" altLang="en-US" dirty="0">
                <a:solidFill>
                  <a:srgbClr val="FF0000"/>
                </a:solidFill>
              </a:rPr>
              <a:t> </a:t>
            </a:r>
            <a:r>
              <a:rPr lang="it-IT" altLang="en-US" dirty="0">
                <a:solidFill>
                  <a:srgbClr val="0B0A09"/>
                </a:solidFill>
              </a:rPr>
              <a:t>= 8</a:t>
            </a:r>
            <a:r>
              <a:rPr lang="it-IT" altLang="en-US" dirty="0">
                <a:solidFill>
                  <a:srgbClr val="0B0A09"/>
                </a:solidFill>
                <a:sym typeface="Symbol" panose="05050102010706020507" pitchFamily="18" charset="2"/>
              </a:rPr>
              <a:t></a:t>
            </a:r>
            <a:r>
              <a:rPr lang="it-IT" altLang="en-US" dirty="0">
                <a:solidFill>
                  <a:srgbClr val="0B0A09"/>
                </a:solidFill>
              </a:rPr>
              <a:t>2</a:t>
            </a:r>
            <a:r>
              <a:rPr lang="it-IT" altLang="en-US" i="1" baseline="30000" dirty="0">
                <a:solidFill>
                  <a:srgbClr val="0B0A09"/>
                </a:solidFill>
              </a:rPr>
              <a:t>n</a:t>
            </a:r>
            <a:r>
              <a:rPr lang="it-IT" altLang="en-US" dirty="0">
                <a:solidFill>
                  <a:srgbClr val="0B0A09"/>
                </a:solidFill>
              </a:rPr>
              <a:t> </a:t>
            </a:r>
          </a:p>
          <a:p>
            <a:pPr marL="0" indent="0">
              <a:buNone/>
            </a:pPr>
            <a:r>
              <a:rPr lang="it-IT" altLang="en-US" dirty="0">
                <a:solidFill>
                  <a:srgbClr val="0B0A09"/>
                </a:solidFill>
              </a:rPr>
              <a:t>  untuk semua 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dirty="0">
                <a:solidFill>
                  <a:srgbClr val="0B0A09"/>
                </a:solidFill>
              </a:rPr>
              <a:t> </a:t>
            </a:r>
            <a:r>
              <a:rPr lang="en-US" altLang="en-US" dirty="0">
                <a:solidFill>
                  <a:srgbClr val="0B0A09"/>
                </a:solidFill>
                <a:sym typeface="Symbol" panose="05050102010706020507" pitchFamily="18" charset="2"/>
              </a:rPr>
              <a:t></a:t>
            </a:r>
            <a:r>
              <a:rPr lang="it-IT" altLang="en-US" dirty="0">
                <a:solidFill>
                  <a:srgbClr val="0B0A09"/>
                </a:solidFill>
              </a:rPr>
              <a:t> 4      (</a:t>
            </a:r>
            <a:r>
              <a:rPr lang="it-IT" altLang="en-US" i="1" dirty="0">
                <a:solidFill>
                  <a:srgbClr val="0B0A09"/>
                </a:solidFill>
              </a:rPr>
              <a:t>C</a:t>
            </a:r>
            <a:r>
              <a:rPr lang="it-IT" altLang="en-US" dirty="0">
                <a:solidFill>
                  <a:srgbClr val="0B0A09"/>
                </a:solidFill>
              </a:rPr>
              <a:t> = 8, </a:t>
            </a:r>
            <a:r>
              <a:rPr lang="it-IT" altLang="en-US" i="1" dirty="0">
                <a:solidFill>
                  <a:srgbClr val="0B0A09"/>
                </a:solidFill>
              </a:rPr>
              <a:t>f</a:t>
            </a:r>
            <a:r>
              <a:rPr lang="it-IT" altLang="en-US" dirty="0">
                <a:solidFill>
                  <a:srgbClr val="0B0A09"/>
                </a:solidFill>
              </a:rPr>
              <a:t>(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dirty="0">
                <a:solidFill>
                  <a:srgbClr val="0B0A09"/>
                </a:solidFill>
              </a:rPr>
              <a:t>) = 2</a:t>
            </a:r>
            <a:r>
              <a:rPr lang="it-IT" altLang="en-US" i="1" baseline="30000" dirty="0">
                <a:solidFill>
                  <a:srgbClr val="0B0A09"/>
                </a:solidFill>
              </a:rPr>
              <a:t>n</a:t>
            </a:r>
            <a:r>
              <a:rPr lang="it-IT" altLang="en-US" dirty="0">
                <a:solidFill>
                  <a:srgbClr val="0B0A09"/>
                </a:solidFill>
              </a:rPr>
              <a:t>, dan n</a:t>
            </a:r>
            <a:r>
              <a:rPr lang="it-IT" altLang="en-US" baseline="-25000" dirty="0">
                <a:solidFill>
                  <a:srgbClr val="0B0A09"/>
                </a:solidFill>
              </a:rPr>
              <a:t>0</a:t>
            </a:r>
            <a:r>
              <a:rPr lang="it-IT" altLang="en-US" dirty="0">
                <a:solidFill>
                  <a:srgbClr val="0B0A09"/>
                </a:solidFill>
              </a:rPr>
              <a:t> = 4). </a:t>
            </a:r>
            <a:endParaRPr lang="en-US" altLang="en-US" dirty="0">
              <a:solidFill>
                <a:srgbClr val="0B0A09"/>
              </a:solidFill>
            </a:endParaRPr>
          </a:p>
          <a:p>
            <a:pPr eaLnBrk="1" hangingPunct="1">
              <a:buFontTx/>
              <a:buNone/>
            </a:pPr>
            <a:endParaRPr lang="it-IT" altLang="en-US" u="sng" dirty="0">
              <a:solidFill>
                <a:srgbClr val="FF0000"/>
              </a:solidFill>
            </a:endParaRP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>
            <a:extLst>
              <a:ext uri="{FF2B5EF4-FFF2-40B4-BE49-F238E27FC236}">
                <a16:creationId xmlns:a16="http://schemas.microsoft.com/office/drawing/2014/main" id="{60CB1488-2072-4358-98D9-34A9D0F60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EC99F8D-A000-4699-A377-F09282B17980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92" name="Rectangle 3">
                <a:extLst>
                  <a:ext uri="{FF2B5EF4-FFF2-40B4-BE49-F238E27FC236}">
                    <a16:creationId xmlns:a16="http://schemas.microsoft.com/office/drawing/2014/main" id="{5FBF2388-602D-4361-B8CE-40EC45C78FBD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412240" y="762000"/>
                <a:ext cx="9941560" cy="5334000"/>
              </a:xfrm>
            </p:spPr>
            <p:txBody>
              <a:bodyPr>
                <a:normAutofit/>
              </a:bodyPr>
              <a:lstStyle/>
              <a:p>
                <a:pPr eaLnBrk="1" hangingPunct="1"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</a:rPr>
                  <a:t>4. </a:t>
                </a:r>
                <a:r>
                  <a:rPr lang="en-US" altLang="en-US" dirty="0" err="1">
                    <a:solidFill>
                      <a:srgbClr val="FF0000"/>
                    </a:solidFill>
                  </a:rPr>
                  <a:t>Tunjukkan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  1 + 2 + … + </a:t>
                </a:r>
                <a:r>
                  <a:rPr lang="en-US" altLang="en-US" i="1" dirty="0">
                    <a:solidFill>
                      <a:srgbClr val="FF0000"/>
                    </a:solidFill>
                  </a:rPr>
                  <a:t>n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 = O(</a:t>
                </a:r>
                <a:r>
                  <a:rPr lang="en-US" altLang="en-US" i="1" dirty="0">
                    <a:solidFill>
                      <a:srgbClr val="FF0000"/>
                    </a:solidFill>
                  </a:rPr>
                  <a:t>n</a:t>
                </a:r>
                <a:r>
                  <a:rPr lang="en-US" altLang="en-US" baseline="30000" dirty="0">
                    <a:solidFill>
                      <a:srgbClr val="FF0000"/>
                    </a:solidFill>
                  </a:rPr>
                  <a:t>2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)</a:t>
                </a:r>
              </a:p>
              <a:p>
                <a:pPr eaLnBrk="1" hangingPunct="1">
                  <a:buFontTx/>
                  <a:buNone/>
                </a:pPr>
                <a:endParaRPr lang="en-US" altLang="en-US" u="sng" dirty="0">
                  <a:solidFill>
                    <a:srgbClr val="030305"/>
                  </a:solidFill>
                </a:endParaRPr>
              </a:p>
              <a:p>
                <a:pPr eaLnBrk="1" hangingPunct="1">
                  <a:buFontTx/>
                  <a:buNone/>
                </a:pPr>
                <a:r>
                  <a:rPr lang="en-US" altLang="en-US" u="sng" dirty="0" err="1">
                    <a:solidFill>
                      <a:srgbClr val="030305"/>
                    </a:solidFill>
                  </a:rPr>
                  <a:t>Jawaban</a:t>
                </a:r>
                <a:r>
                  <a:rPr lang="en-US" altLang="en-US" dirty="0">
                    <a:solidFill>
                      <a:srgbClr val="030305"/>
                    </a:solidFill>
                  </a:rPr>
                  <a:t>:</a:t>
                </a:r>
              </a:p>
              <a:p>
                <a:pPr eaLnBrk="1" hangingPunct="1">
                  <a:buFontTx/>
                  <a:buNone/>
                </a:pPr>
                <a:r>
                  <a:rPr lang="en-US" altLang="en-US" dirty="0">
                    <a:solidFill>
                      <a:srgbClr val="030305"/>
                    </a:solidFill>
                  </a:rPr>
                  <a:t>Cara 1:    1 + 2 + … + </a:t>
                </a:r>
                <a:r>
                  <a:rPr lang="en-US" altLang="en-US" i="1" dirty="0">
                    <a:solidFill>
                      <a:srgbClr val="030305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30305"/>
                    </a:solidFill>
                  </a:rPr>
                  <a:t> </a:t>
                </a:r>
                <a:r>
                  <a:rPr lang="en-US" altLang="en-US" dirty="0">
                    <a:solidFill>
                      <a:srgbClr val="030305"/>
                    </a:solidFill>
                    <a:sym typeface="Symbol" panose="05050102010706020507" pitchFamily="18" charset="2"/>
                  </a:rPr>
                  <a:t>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+ 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+ … + 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= 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baseline="300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2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  <a:sym typeface="Symbol" panose="05050102010706020507" pitchFamily="18" charset="2"/>
                  </a:rPr>
                  <a:t>untuk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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 1</a:t>
                </a:r>
              </a:p>
              <a:p>
                <a:pPr>
                  <a:buNone/>
                </a:pPr>
                <a:r>
                  <a:rPr lang="it-IT" altLang="en-US" dirty="0">
                    <a:solidFill>
                      <a:srgbClr val="0B0A09"/>
                    </a:solidFill>
                  </a:rPr>
                  <a:t>Cara 2:    </a:t>
                </a:r>
                <a:r>
                  <a:rPr lang="en-US" altLang="en-US" dirty="0">
                    <a:solidFill>
                      <a:srgbClr val="030305"/>
                    </a:solidFill>
                  </a:rPr>
                  <a:t>1 + 2 + … + </a:t>
                </a:r>
                <a:r>
                  <a:rPr lang="en-US" altLang="en-US" i="1" dirty="0">
                    <a:solidFill>
                      <a:srgbClr val="030305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30305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smtClean="0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+ 1) 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baseline="300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2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baseline="300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2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= n</a:t>
                </a:r>
                <a:r>
                  <a:rPr lang="en-US" altLang="en-US" baseline="300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2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  <a:sym typeface="Symbol" panose="05050102010706020507" pitchFamily="18" charset="2"/>
                  </a:rPr>
                  <a:t>untuk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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 1</a:t>
                </a:r>
              </a:p>
              <a:p>
                <a:pPr>
                  <a:buNone/>
                </a:pPr>
                <a:endParaRPr lang="it-IT" altLang="en-US" dirty="0">
                  <a:solidFill>
                    <a:srgbClr val="0B0A09"/>
                  </a:solidFill>
                </a:endParaRPr>
              </a:p>
              <a:p>
                <a:pPr eaLnBrk="1" hangingPunct="1"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</a:rPr>
                  <a:t>5. </a:t>
                </a:r>
                <a:r>
                  <a:rPr lang="en-US" altLang="en-US" dirty="0" err="1">
                    <a:solidFill>
                      <a:srgbClr val="FF0000"/>
                    </a:solidFill>
                  </a:rPr>
                  <a:t>Tunjukkan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  </a:t>
                </a:r>
                <a:r>
                  <a:rPr lang="en-US" altLang="en-US" i="1" dirty="0">
                    <a:solidFill>
                      <a:srgbClr val="FF0000"/>
                    </a:solidFill>
                  </a:rPr>
                  <a:t>n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! = O(</a:t>
                </a:r>
                <a:r>
                  <a:rPr lang="en-US" altLang="en-US" i="1" dirty="0" err="1">
                    <a:solidFill>
                      <a:srgbClr val="FF0000"/>
                    </a:solidFill>
                  </a:rPr>
                  <a:t>n</a:t>
                </a:r>
                <a:r>
                  <a:rPr lang="en-US" altLang="en-US" i="1" baseline="30000" dirty="0" err="1">
                    <a:solidFill>
                      <a:srgbClr val="FF0000"/>
                    </a:solidFill>
                  </a:rPr>
                  <a:t>n</a:t>
                </a:r>
                <a:r>
                  <a:rPr lang="en-US" altLang="en-US" dirty="0">
                    <a:solidFill>
                      <a:srgbClr val="FF0000"/>
                    </a:solidFill>
                  </a:rPr>
                  <a:t>)</a:t>
                </a:r>
              </a:p>
              <a:p>
                <a:pPr eaLnBrk="1" hangingPunct="1">
                  <a:buFontTx/>
                  <a:buNone/>
                </a:pPr>
                <a:endParaRPr lang="en-US" altLang="en-US" dirty="0">
                  <a:solidFill>
                    <a:srgbClr val="FF0000"/>
                  </a:solidFill>
                </a:endParaRPr>
              </a:p>
              <a:p>
                <a:pPr eaLnBrk="1" hangingPunct="1">
                  <a:buFontTx/>
                  <a:buNone/>
                </a:pPr>
                <a:r>
                  <a:rPr lang="en-US" altLang="en-US" u="sng" dirty="0" err="1">
                    <a:solidFill>
                      <a:srgbClr val="030305"/>
                    </a:solidFill>
                  </a:rPr>
                  <a:t>Jawaban</a:t>
                </a:r>
                <a:r>
                  <a:rPr lang="en-US" altLang="en-US" dirty="0">
                    <a:solidFill>
                      <a:srgbClr val="030305"/>
                    </a:solidFill>
                  </a:rPr>
                  <a:t>:</a:t>
                </a:r>
              </a:p>
              <a:p>
                <a:pPr>
                  <a:buNone/>
                </a:pPr>
                <a:r>
                  <a:rPr lang="en-US" altLang="en-US" dirty="0">
                    <a:solidFill>
                      <a:srgbClr val="030305"/>
                    </a:solidFill>
                  </a:rPr>
                  <a:t>	</a:t>
                </a:r>
                <a:r>
                  <a:rPr lang="en-US" altLang="en-US" i="1" dirty="0">
                    <a:solidFill>
                      <a:srgbClr val="030305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30305"/>
                    </a:solidFill>
                  </a:rPr>
                  <a:t>! = </a:t>
                </a:r>
                <a:r>
                  <a:rPr lang="en-US" altLang="en-US" dirty="0"/>
                  <a:t>1 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 </a:t>
                </a:r>
                <a:r>
                  <a:rPr lang="en-US" altLang="en-US" dirty="0"/>
                  <a:t>2 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</a:t>
                </a:r>
                <a:r>
                  <a:rPr lang="en-US" altLang="en-US" dirty="0"/>
                  <a:t> … 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</a:t>
                </a:r>
                <a:r>
                  <a:rPr lang="en-US" altLang="en-US" dirty="0"/>
                  <a:t> </a:t>
                </a:r>
                <a:r>
                  <a:rPr lang="en-US" altLang="en-US" i="1" dirty="0"/>
                  <a:t>n</a:t>
                </a:r>
                <a:r>
                  <a:rPr lang="en-US" altLang="en-US" dirty="0"/>
                  <a:t> 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 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 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 …  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= </a:t>
                </a:r>
                <a:r>
                  <a:rPr lang="en-US" altLang="en-US" dirty="0" err="1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baseline="30000" dirty="0" err="1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  <a:sym typeface="Symbol" panose="05050102010706020507" pitchFamily="18" charset="2"/>
                  </a:rPr>
                  <a:t>untuk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altLang="en-US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</a:t>
                </a:r>
                <a:r>
                  <a:rPr lang="it-IT" altLang="en-US" dirty="0">
                    <a:solidFill>
                      <a:srgbClr val="0B0A09"/>
                    </a:solidFill>
                  </a:rPr>
                  <a:t> 1 </a:t>
                </a:r>
                <a:endParaRPr lang="en-US" altLang="en-US" dirty="0">
                  <a:solidFill>
                    <a:srgbClr val="030305"/>
                  </a:solidFill>
                </a:endParaRPr>
              </a:p>
            </p:txBody>
          </p:sp>
        </mc:Choice>
        <mc:Fallback xmlns="">
          <p:sp>
            <p:nvSpPr>
              <p:cNvPr id="37892" name="Rectangle 3">
                <a:extLst>
                  <a:ext uri="{FF2B5EF4-FFF2-40B4-BE49-F238E27FC236}">
                    <a16:creationId xmlns:a16="http://schemas.microsoft.com/office/drawing/2014/main" id="{5FBF2388-602D-4361-B8CE-40EC45C78F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412240" y="762000"/>
                <a:ext cx="9941560" cy="5334000"/>
              </a:xfrm>
              <a:blipFill>
                <a:blip r:embed="rId9"/>
                <a:stretch>
                  <a:fillRect l="-1288" t="-1829" b="-14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6C8C6-2684-4E39-8872-08D327732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2480"/>
            <a:ext cx="10515600" cy="5537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en-US" dirty="0">
                <a:solidFill>
                  <a:srgbClr val="FF0000"/>
                </a:solidFill>
              </a:rPr>
              <a:t>6. </a:t>
            </a:r>
            <a:r>
              <a:rPr lang="en-US" altLang="en-US" dirty="0" err="1">
                <a:solidFill>
                  <a:srgbClr val="FF0000"/>
                </a:solidFill>
              </a:rPr>
              <a:t>Tunjukkan</a:t>
            </a:r>
            <a:r>
              <a:rPr lang="en-US" altLang="en-US" dirty="0">
                <a:solidFill>
                  <a:srgbClr val="FF0000"/>
                </a:solidFill>
              </a:rPr>
              <a:t>   log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! = O(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 log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n-US" alt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en-US" u="sng" dirty="0" err="1">
                <a:solidFill>
                  <a:srgbClr val="030305"/>
                </a:solidFill>
              </a:rPr>
              <a:t>Jawaban</a:t>
            </a:r>
            <a:r>
              <a:rPr lang="en-US" altLang="en-US" dirty="0">
                <a:solidFill>
                  <a:srgbClr val="030305"/>
                </a:solidFill>
              </a:rPr>
              <a:t>:</a:t>
            </a:r>
          </a:p>
          <a:p>
            <a:pPr>
              <a:buNone/>
            </a:pPr>
            <a:r>
              <a:rPr lang="en-US" altLang="en-US" dirty="0">
                <a:solidFill>
                  <a:srgbClr val="030305"/>
                </a:solidFill>
              </a:rPr>
              <a:t>	  Dari </a:t>
            </a:r>
            <a:r>
              <a:rPr lang="en-US" altLang="en-US" dirty="0" err="1">
                <a:solidFill>
                  <a:srgbClr val="030305"/>
                </a:solidFill>
              </a:rPr>
              <a:t>soal</a:t>
            </a:r>
            <a:r>
              <a:rPr lang="en-US" altLang="en-US" dirty="0">
                <a:solidFill>
                  <a:srgbClr val="030305"/>
                </a:solidFill>
              </a:rPr>
              <a:t> 5 </a:t>
            </a:r>
            <a:r>
              <a:rPr lang="en-US" altLang="en-US" dirty="0" err="1">
                <a:solidFill>
                  <a:srgbClr val="030305"/>
                </a:solidFill>
              </a:rPr>
              <a:t>sudah</a:t>
            </a:r>
            <a:r>
              <a:rPr lang="en-US" altLang="en-US" dirty="0">
                <a:solidFill>
                  <a:srgbClr val="030305"/>
                </a:solidFill>
              </a:rPr>
              <a:t> </a:t>
            </a:r>
            <a:r>
              <a:rPr lang="en-US" altLang="en-US" dirty="0" err="1">
                <a:solidFill>
                  <a:srgbClr val="030305"/>
                </a:solidFill>
              </a:rPr>
              <a:t>diperoleh</a:t>
            </a:r>
            <a:r>
              <a:rPr lang="en-US" altLang="en-US" dirty="0">
                <a:solidFill>
                  <a:srgbClr val="030305"/>
                </a:solidFill>
              </a:rPr>
              <a:t> </a:t>
            </a:r>
            <a:r>
              <a:rPr lang="en-US" altLang="en-US" dirty="0" err="1">
                <a:solidFill>
                  <a:srgbClr val="030305"/>
                </a:solidFill>
              </a:rPr>
              <a:t>bahwa</a:t>
            </a:r>
            <a:r>
              <a:rPr lang="en-US" altLang="en-US" dirty="0">
                <a:solidFill>
                  <a:srgbClr val="030305"/>
                </a:solidFill>
              </a:rPr>
              <a:t> 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dirty="0">
                <a:solidFill>
                  <a:srgbClr val="030305"/>
                </a:solidFill>
              </a:rPr>
              <a:t>! </a:t>
            </a:r>
            <a:r>
              <a:rPr lang="en-US" altLang="en-US" dirty="0">
                <a:solidFill>
                  <a:srgbClr val="030305"/>
                </a:solidFill>
                <a:sym typeface="Symbol" panose="05050102010706020507" pitchFamily="18" charset="2"/>
              </a:rPr>
              <a:t> </a:t>
            </a:r>
            <a:r>
              <a:rPr lang="en-US" altLang="en-US" i="1" dirty="0" err="1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i="1" baseline="30000" dirty="0" err="1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sym typeface="Symbol" panose="05050102010706020507" pitchFamily="18" charset="2"/>
              </a:rPr>
              <a:t>untuk</a:t>
            </a:r>
            <a:r>
              <a:rPr lang="en-US" altLang="en-US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030305"/>
                </a:solidFill>
                <a:sym typeface="Symbol" panose="05050102010706020507" pitchFamily="18" charset="2"/>
              </a:rPr>
              <a:t>  1 </a:t>
            </a:r>
            <a:r>
              <a:rPr lang="en-US" altLang="en-US" dirty="0" err="1">
                <a:solidFill>
                  <a:srgbClr val="030305"/>
                </a:solidFill>
                <a:sym typeface="Symbol" panose="05050102010706020507" pitchFamily="18" charset="2"/>
              </a:rPr>
              <a:t>maka</a:t>
            </a:r>
            <a:r>
              <a:rPr lang="en-US" altLang="en-US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</a:p>
          <a:p>
            <a:pPr>
              <a:buNone/>
            </a:pPr>
            <a:r>
              <a:rPr lang="en-US" altLang="en-US" dirty="0">
                <a:solidFill>
                  <a:srgbClr val="030305"/>
                </a:solidFill>
                <a:sym typeface="Symbol" panose="05050102010706020507" pitchFamily="18" charset="2"/>
              </a:rPr>
              <a:t>		log </a:t>
            </a:r>
            <a:r>
              <a:rPr lang="en-US" altLang="en-US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030305"/>
                </a:solidFill>
                <a:sym typeface="Symbol" panose="05050102010706020507" pitchFamily="18" charset="2"/>
              </a:rPr>
              <a:t>!  log </a:t>
            </a:r>
            <a:r>
              <a:rPr lang="en-US" altLang="en-US" i="1" dirty="0" err="1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i="1" baseline="30000" dirty="0" err="1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dirty="0">
                <a:solidFill>
                  <a:srgbClr val="030305"/>
                </a:solidFill>
              </a:rPr>
              <a:t>= 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dirty="0">
                <a:solidFill>
                  <a:srgbClr val="030305"/>
                </a:solidFill>
              </a:rPr>
              <a:t> log 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dirty="0">
                <a:solidFill>
                  <a:srgbClr val="030305"/>
                </a:solidFill>
              </a:rPr>
              <a:t>  </a:t>
            </a:r>
            <a:r>
              <a:rPr lang="en-US" altLang="en-US" dirty="0" err="1">
                <a:solidFill>
                  <a:srgbClr val="030305"/>
                </a:solidFill>
              </a:rPr>
              <a:t>untuk</a:t>
            </a:r>
            <a:r>
              <a:rPr lang="en-US" altLang="en-US" dirty="0">
                <a:solidFill>
                  <a:srgbClr val="030305"/>
                </a:solidFill>
              </a:rPr>
              <a:t> </a:t>
            </a:r>
            <a:r>
              <a:rPr lang="en-US" altLang="en-US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dirty="0">
                <a:solidFill>
                  <a:srgbClr val="030305"/>
                </a:solidFill>
                <a:sym typeface="Symbol" panose="05050102010706020507" pitchFamily="18" charset="2"/>
              </a:rPr>
              <a:t>  1maka </a:t>
            </a:r>
            <a:endParaRPr lang="en-US" altLang="en-US" dirty="0">
              <a:solidFill>
                <a:srgbClr val="030305"/>
              </a:solidFill>
            </a:endParaRPr>
          </a:p>
          <a:p>
            <a:pPr>
              <a:buNone/>
            </a:pPr>
            <a:r>
              <a:rPr lang="en-US" altLang="en-US" dirty="0">
                <a:solidFill>
                  <a:srgbClr val="030305"/>
                </a:solidFill>
              </a:rPr>
              <a:t>     </a:t>
            </a:r>
            <a:r>
              <a:rPr lang="en-US" altLang="en-US" dirty="0" err="1">
                <a:solidFill>
                  <a:srgbClr val="030305"/>
                </a:solidFill>
              </a:rPr>
              <a:t>sehingga</a:t>
            </a:r>
            <a:r>
              <a:rPr lang="en-US" altLang="en-US" dirty="0">
                <a:solidFill>
                  <a:srgbClr val="030305"/>
                </a:solidFill>
              </a:rPr>
              <a:t> </a:t>
            </a:r>
            <a:r>
              <a:rPr lang="en-US" altLang="en-US" dirty="0"/>
              <a:t>log </a:t>
            </a:r>
            <a:r>
              <a:rPr lang="en-US" altLang="en-US" i="1" dirty="0"/>
              <a:t>n</a:t>
            </a:r>
            <a:r>
              <a:rPr lang="en-US" altLang="en-US" dirty="0"/>
              <a:t>! = O(</a:t>
            </a:r>
            <a:r>
              <a:rPr lang="en-US" altLang="en-US" i="1" dirty="0"/>
              <a:t>n</a:t>
            </a:r>
            <a:r>
              <a:rPr lang="en-US" altLang="en-US" dirty="0"/>
              <a:t> log </a:t>
            </a:r>
            <a:r>
              <a:rPr lang="en-US" altLang="en-US" i="1" dirty="0"/>
              <a:t>n</a:t>
            </a:r>
            <a:r>
              <a:rPr lang="en-US" altLang="en-US" dirty="0"/>
              <a:t>)</a:t>
            </a:r>
          </a:p>
          <a:p>
            <a:pPr>
              <a:buNone/>
            </a:pPr>
            <a:r>
              <a:rPr lang="it-IT" altLang="en-US" dirty="0">
                <a:solidFill>
                  <a:srgbClr val="0B0A09"/>
                </a:solidFill>
              </a:rPr>
              <a:t> </a:t>
            </a:r>
          </a:p>
          <a:p>
            <a:pPr>
              <a:buNone/>
            </a:pPr>
            <a:r>
              <a:rPr lang="en-US" altLang="en-US" dirty="0">
                <a:solidFill>
                  <a:srgbClr val="FF0000"/>
                </a:solidFill>
              </a:rPr>
              <a:t>7. </a:t>
            </a:r>
            <a:r>
              <a:rPr lang="en-US" altLang="en-US" dirty="0" err="1">
                <a:solidFill>
                  <a:srgbClr val="FF0000"/>
                </a:solidFill>
              </a:rPr>
              <a:t>Tunjukkan</a:t>
            </a:r>
            <a:r>
              <a:rPr lang="en-US" altLang="en-US" dirty="0">
                <a:solidFill>
                  <a:srgbClr val="FF0000"/>
                </a:solidFill>
              </a:rPr>
              <a:t>   8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baseline="30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 = O(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baseline="30000" dirty="0">
                <a:solidFill>
                  <a:srgbClr val="FF0000"/>
                </a:solidFill>
              </a:rPr>
              <a:t>3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n-US" alt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en-US" u="sng" dirty="0" err="1">
                <a:solidFill>
                  <a:srgbClr val="030305"/>
                </a:solidFill>
              </a:rPr>
              <a:t>Jawaban</a:t>
            </a:r>
            <a:r>
              <a:rPr lang="en-US" altLang="en-US" dirty="0">
                <a:solidFill>
                  <a:srgbClr val="030305"/>
                </a:solidFill>
              </a:rPr>
              <a:t>:</a:t>
            </a:r>
          </a:p>
          <a:p>
            <a:pPr>
              <a:buNone/>
            </a:pPr>
            <a:r>
              <a:rPr lang="en-US" altLang="en-US" dirty="0">
                <a:solidFill>
                  <a:srgbClr val="030305"/>
                </a:solidFill>
              </a:rPr>
              <a:t>	  </a:t>
            </a:r>
            <a:r>
              <a:rPr lang="en-US" altLang="en-US" dirty="0">
                <a:solidFill>
                  <a:srgbClr val="FF0000"/>
                </a:solidFill>
              </a:rPr>
              <a:t>8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baseline="30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=</a:t>
            </a:r>
            <a:r>
              <a:rPr lang="en-US" altLang="en-US" dirty="0">
                <a:solidFill>
                  <a:srgbClr val="FF0000"/>
                </a:solidFill>
              </a:rPr>
              <a:t> O(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baseline="30000" dirty="0">
                <a:solidFill>
                  <a:srgbClr val="FF0000"/>
                </a:solidFill>
              </a:rPr>
              <a:t>3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 err="1">
                <a:solidFill>
                  <a:srgbClr val="FF0000"/>
                </a:solidFill>
              </a:rPr>
              <a:t>karena</a:t>
            </a:r>
            <a:r>
              <a:rPr lang="en-US" altLang="en-US" dirty="0">
                <a:solidFill>
                  <a:srgbClr val="FF0000"/>
                </a:solidFill>
              </a:rPr>
              <a:t> 8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baseline="30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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baseline="30000" dirty="0">
                <a:solidFill>
                  <a:srgbClr val="FF0000"/>
                </a:solidFill>
              </a:rPr>
              <a:t>3 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untuk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 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 8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8E645-C9CA-4814-996D-DD96D2245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80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5">
            <a:extLst>
              <a:ext uri="{FF2B5EF4-FFF2-40B4-BE49-F238E27FC236}">
                <a16:creationId xmlns:a16="http://schemas.microsoft.com/office/drawing/2014/main" id="{859C1068-B9A1-42FB-BBA4-53F22357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9B0FD64E-6441-46CD-9CC3-D1DB5D02BC7F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6" name="Rectangle 3">
                <a:extLst>
                  <a:ext uri="{FF2B5EF4-FFF2-40B4-BE49-F238E27FC236}">
                    <a16:creationId xmlns:a16="http://schemas.microsoft.com/office/drawing/2014/main" id="{B8007549-3EE1-4DAF-86CF-A75C07355EB0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016000" y="838200"/>
                <a:ext cx="10337800" cy="5593422"/>
              </a:xfrm>
            </p:spPr>
            <p:txBody>
              <a:bodyPr>
                <a:noAutofit/>
              </a:bodyPr>
              <a:lstStyle/>
              <a:p>
                <a:pPr marL="0" indent="0" eaLnBrk="1" hangingPunct="1">
                  <a:buNone/>
                </a:pPr>
                <a:r>
                  <a:rPr lang="en-US" altLang="en-US" b="1" dirty="0">
                    <a:solidFill>
                      <a:srgbClr val="0B0A09"/>
                    </a:solidFill>
                  </a:rPr>
                  <a:t>Teorema 1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: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Bila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T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 =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a</a:t>
                </a:r>
                <a:r>
                  <a:rPr lang="en-US" altLang="en-US" i="1" baseline="-25000" dirty="0">
                    <a:solidFill>
                      <a:srgbClr val="0B0A09"/>
                    </a:solidFill>
                  </a:rPr>
                  <a:t>m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baseline="30000" dirty="0">
                    <a:solidFill>
                      <a:srgbClr val="0B0A09"/>
                    </a:solidFill>
                  </a:rPr>
                  <a:t>m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+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a</a:t>
                </a:r>
                <a:r>
                  <a:rPr lang="en-US" altLang="en-US" i="1" baseline="-25000" dirty="0">
                    <a:solidFill>
                      <a:srgbClr val="0B0A09"/>
                    </a:solidFill>
                  </a:rPr>
                  <a:t>m</a:t>
                </a:r>
                <a:r>
                  <a:rPr lang="en-US" altLang="en-US" baseline="-25000" dirty="0">
                    <a:solidFill>
                      <a:srgbClr val="0B0A09"/>
                    </a:solidFill>
                  </a:rPr>
                  <a:t>-1</a:t>
                </a:r>
                <a:r>
                  <a:rPr lang="en-US" altLang="en-US" baseline="30000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baseline="30000" dirty="0">
                    <a:solidFill>
                      <a:srgbClr val="0B0A09"/>
                    </a:solidFill>
                  </a:rPr>
                  <a:t>m-1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+ ... +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a</a:t>
                </a:r>
                <a:r>
                  <a:rPr lang="en-US" altLang="en-US" baseline="-25000" dirty="0">
                    <a:solidFill>
                      <a:srgbClr val="0B0A09"/>
                    </a:solidFill>
                  </a:rPr>
                  <a:t>1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+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a</a:t>
                </a:r>
                <a:r>
                  <a:rPr lang="en-US" altLang="en-US" baseline="-25000" dirty="0">
                    <a:solidFill>
                      <a:srgbClr val="0B0A09"/>
                    </a:solidFill>
                  </a:rPr>
                  <a:t>0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adalah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polinom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derajat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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m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maka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T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 =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O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i="1" baseline="30000" dirty="0">
                    <a:solidFill>
                      <a:srgbClr val="0B0A09"/>
                    </a:solidFill>
                  </a:rPr>
                  <a:t>m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).	</a:t>
                </a:r>
              </a:p>
              <a:p>
                <a:pPr eaLnBrk="1" hangingPunct="1"/>
                <a:endParaRPr lang="en-US" altLang="en-US" dirty="0">
                  <a:solidFill>
                    <a:srgbClr val="0B0A09"/>
                  </a:solidFill>
                </a:endParaRPr>
              </a:p>
              <a:p>
                <a:pPr eaLnBrk="1" hangingPunct="1"/>
                <a:r>
                  <a:rPr lang="en-US" altLang="en-US" dirty="0" err="1">
                    <a:solidFill>
                      <a:srgbClr val="0B0A09"/>
                    </a:solidFill>
                  </a:rPr>
                  <a:t>Jadi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,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untuk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menentukan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notasi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Big-Oh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,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cukup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melihat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suku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term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 yang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mempunyai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pangkat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terbesar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di </a:t>
                </a:r>
                <a:r>
                  <a:rPr lang="en-US" altLang="en-US" dirty="0" err="1">
                    <a:solidFill>
                      <a:srgbClr val="0B0A09"/>
                    </a:solidFill>
                  </a:rPr>
                  <a:t>dalam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T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).</a:t>
                </a:r>
              </a:p>
              <a:p>
                <a:pPr eaLnBrk="1" hangingPunct="1"/>
                <a:endParaRPr lang="en-US" altLang="en-US" dirty="0">
                  <a:solidFill>
                    <a:srgbClr val="0B0A09"/>
                  </a:solidFill>
                </a:endParaRPr>
              </a:p>
              <a:p>
                <a:pPr eaLnBrk="1" hangingPunct="1"/>
                <a:r>
                  <a:rPr lang="en-US" altLang="en-US" b="1" dirty="0" err="1">
                    <a:solidFill>
                      <a:srgbClr val="0B0A09"/>
                    </a:solidFill>
                  </a:rPr>
                  <a:t>Contoh</a:t>
                </a:r>
                <a:r>
                  <a:rPr lang="en-US" altLang="en-US" b="1" dirty="0">
                    <a:solidFill>
                      <a:srgbClr val="0B0A09"/>
                    </a:solidFill>
                  </a:rPr>
                  <a:t> 8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: </a:t>
                </a:r>
              </a:p>
              <a:p>
                <a:pPr eaLnBrk="1" hangingPunct="1">
                  <a:buFontTx/>
                  <a:buNone/>
                </a:pPr>
                <a:r>
                  <a:rPr lang="en-US" altLang="en-US" dirty="0">
                    <a:solidFill>
                      <a:srgbClr val="0B0A09"/>
                    </a:solidFill>
                  </a:rPr>
                  <a:t>	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T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 = 5 = 5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baseline="30000" dirty="0">
                    <a:solidFill>
                      <a:srgbClr val="0B0A09"/>
                    </a:solidFill>
                  </a:rPr>
                  <a:t>0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=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O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baseline="30000" dirty="0">
                    <a:solidFill>
                      <a:srgbClr val="0B0A09"/>
                    </a:solidFill>
                  </a:rPr>
                  <a:t>0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 =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O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(1)</a:t>
                </a:r>
              </a:p>
              <a:p>
                <a:pPr>
                  <a:buNone/>
                </a:pPr>
                <a:r>
                  <a:rPr lang="en-US" altLang="en-US" baseline="30000" dirty="0">
                    <a:solidFill>
                      <a:srgbClr val="0B0A09"/>
                    </a:solidFill>
                  </a:rPr>
                  <a:t>   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T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 = 2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+ 3 =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O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 </a:t>
                </a:r>
              </a:p>
              <a:p>
                <a:pPr>
                  <a:buNone/>
                </a:pPr>
                <a:r>
                  <a:rPr lang="en-US" altLang="en-US" dirty="0">
                    <a:solidFill>
                      <a:srgbClr val="0B0A09"/>
                    </a:solidFill>
                  </a:rPr>
                  <a:t>	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T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en-US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en-US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en-US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altLang="en-US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t-IT" altLang="en-US" dirty="0">
                    <a:solidFill>
                      <a:srgbClr val="0B0A09"/>
                    </a:solidFill>
                  </a:rPr>
                  <a:t> 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i="1" smtClean="0">
                                <a:solidFill>
                                  <a:srgbClr val="0B0A0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b="0" i="1" smtClean="0">
                                <a:solidFill>
                                  <a:srgbClr val="0B0A09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en-US" b="0" i="1" smtClean="0">
                                <a:solidFill>
                                  <a:srgbClr val="0B0A09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en-US" b="0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dirty="0">
                    <a:solidFill>
                      <a:srgbClr val="0B0A09"/>
                    </a:solidFill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en-US" b="0" i="1" smtClean="0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dirty="0">
                    <a:solidFill>
                      <a:srgbClr val="0B0A09"/>
                    </a:solidFill>
                  </a:rPr>
                  <a:t> =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O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baseline="30000" dirty="0">
                    <a:solidFill>
                      <a:srgbClr val="0B0A09"/>
                    </a:solidFill>
                  </a:rPr>
                  <a:t>2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 </a:t>
                </a:r>
              </a:p>
              <a:p>
                <a:pPr eaLnBrk="1" hangingPunct="1">
                  <a:buFontTx/>
                  <a:buNone/>
                </a:pPr>
                <a:r>
                  <a:rPr lang="en-US" altLang="en-US" dirty="0">
                    <a:solidFill>
                      <a:srgbClr val="0B0A09"/>
                    </a:solidFill>
                  </a:rPr>
                  <a:t>	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T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 = 3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baseline="30000" dirty="0">
                    <a:solidFill>
                      <a:srgbClr val="0B0A09"/>
                    </a:solidFill>
                  </a:rPr>
                  <a:t>3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+ 2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baseline="30000" dirty="0">
                    <a:solidFill>
                      <a:srgbClr val="0B0A09"/>
                    </a:solidFill>
                  </a:rPr>
                  <a:t>2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 + 10 = 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O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(</a:t>
                </a:r>
                <a:r>
                  <a:rPr lang="en-US" altLang="en-US" i="1" dirty="0">
                    <a:solidFill>
                      <a:srgbClr val="0B0A09"/>
                    </a:solidFill>
                  </a:rPr>
                  <a:t>n</a:t>
                </a:r>
                <a:r>
                  <a:rPr lang="en-US" altLang="en-US" baseline="30000" dirty="0">
                    <a:solidFill>
                      <a:srgbClr val="0B0A09"/>
                    </a:solidFill>
                  </a:rPr>
                  <a:t>3</a:t>
                </a:r>
                <a:r>
                  <a:rPr lang="en-US" altLang="en-US" dirty="0">
                    <a:solidFill>
                      <a:srgbClr val="0B0A09"/>
                    </a:solidFill>
                  </a:rPr>
                  <a:t>)</a:t>
                </a:r>
              </a:p>
              <a:p>
                <a:pPr eaLnBrk="1" hangingPunct="1">
                  <a:buFontTx/>
                  <a:buNone/>
                </a:pPr>
                <a:r>
                  <a:rPr lang="en-US" altLang="en-US" dirty="0">
                    <a:solidFill>
                      <a:srgbClr val="0B0A09"/>
                    </a:solidFill>
                  </a:rPr>
                  <a:t>   </a:t>
                </a:r>
              </a:p>
              <a:p>
                <a:pPr eaLnBrk="1" hangingPunct="1">
                  <a:buFontTx/>
                  <a:buNone/>
                </a:pPr>
                <a:r>
                  <a:rPr lang="en-US" altLang="en-US" dirty="0">
                    <a:solidFill>
                      <a:srgbClr val="0B0A09"/>
                    </a:solidFill>
                  </a:rPr>
                  <a:t>	</a:t>
                </a:r>
              </a:p>
            </p:txBody>
          </p:sp>
        </mc:Choice>
        <mc:Fallback xmlns="">
          <p:sp>
            <p:nvSpPr>
              <p:cNvPr id="38916" name="Rectangle 3">
                <a:extLst>
                  <a:ext uri="{FF2B5EF4-FFF2-40B4-BE49-F238E27FC236}">
                    <a16:creationId xmlns:a16="http://schemas.microsoft.com/office/drawing/2014/main" id="{B8007549-3EE1-4DAF-86CF-A75C07355E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016000" y="838200"/>
                <a:ext cx="10337800" cy="5593422"/>
              </a:xfrm>
              <a:blipFill>
                <a:blip r:embed="rId9"/>
                <a:stretch>
                  <a:fillRect l="-1238" t="-1854" b="-2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8568877B-4B90-475E-9901-5C226A4B90F7}"/>
              </a:ext>
            </a:extLst>
          </p:cNvPr>
          <p:cNvSpPr/>
          <p:nvPr/>
        </p:nvSpPr>
        <p:spPr>
          <a:xfrm>
            <a:off x="792480" y="609600"/>
            <a:ext cx="10561320" cy="12496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5">
            <a:extLst>
              <a:ext uri="{FF2B5EF4-FFF2-40B4-BE49-F238E27FC236}">
                <a16:creationId xmlns:a16="http://schemas.microsoft.com/office/drawing/2014/main" id="{F7BDBBB9-2522-4941-AC6C-2D0BC6A69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6C7F78D-A92A-4C80-AA88-3BBA7D43CD75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4276B4A-D1B5-4058-8824-77029D7695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914400"/>
            <a:ext cx="10134600" cy="5181600"/>
          </a:xfrm>
        </p:spPr>
        <p:txBody>
          <a:bodyPr>
            <a:normAutofit/>
          </a:bodyPr>
          <a:lstStyle/>
          <a:p>
            <a:r>
              <a:rPr lang="en-US" altLang="en-US" sz="2400" dirty="0" err="1">
                <a:solidFill>
                  <a:srgbClr val="0B0A09"/>
                </a:solidFill>
              </a:rPr>
              <a:t>Teorema</a:t>
            </a:r>
            <a:r>
              <a:rPr lang="en-US" altLang="en-US" sz="2400" dirty="0">
                <a:solidFill>
                  <a:srgbClr val="0B0A09"/>
                </a:solidFill>
              </a:rPr>
              <a:t> 1 </a:t>
            </a:r>
            <a:r>
              <a:rPr lang="en-US" altLang="en-US" sz="2400" dirty="0" err="1">
                <a:solidFill>
                  <a:srgbClr val="0B0A09"/>
                </a:solidFill>
              </a:rPr>
              <a:t>tersebut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digeneralisasi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untuk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suku-suku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dominan</a:t>
            </a:r>
            <a:r>
              <a:rPr lang="en-US" altLang="en-US" sz="2400" dirty="0">
                <a:solidFill>
                  <a:srgbClr val="0B0A09"/>
                </a:solidFill>
              </a:rPr>
              <a:t> </a:t>
            </a:r>
            <a:r>
              <a:rPr lang="en-US" altLang="en-US" sz="2400" dirty="0" err="1">
                <a:solidFill>
                  <a:srgbClr val="0B0A09"/>
                </a:solidFill>
              </a:rPr>
              <a:t>lainnya</a:t>
            </a:r>
            <a:r>
              <a:rPr lang="en-US" altLang="en-US" sz="2400" dirty="0">
                <a:solidFill>
                  <a:srgbClr val="0B0A09"/>
                </a:solidFill>
              </a:rPr>
              <a:t>:</a:t>
            </a:r>
          </a:p>
          <a:p>
            <a:pPr marL="690563" indent="-406400">
              <a:buFontTx/>
              <a:buAutoNum type="arabicPeriod"/>
            </a:pPr>
            <a:r>
              <a:rPr lang="it-IT" altLang="en-US" sz="2400" dirty="0"/>
              <a:t>Eksponensial mendominasi sembarang perpangkatan (yaitu, </a:t>
            </a:r>
            <a:r>
              <a:rPr lang="it-IT" altLang="en-US" sz="2400" i="1" dirty="0"/>
              <a:t>y</a:t>
            </a:r>
            <a:r>
              <a:rPr lang="it-IT" altLang="en-US" sz="2400" i="1" baseline="30000" dirty="0"/>
              <a:t>n</a:t>
            </a:r>
            <a:r>
              <a:rPr lang="it-IT" altLang="en-US" sz="2400" dirty="0"/>
              <a:t> &gt; </a:t>
            </a:r>
            <a:r>
              <a:rPr lang="it-IT" altLang="en-US" sz="2400" i="1" dirty="0"/>
              <a:t>n</a:t>
            </a:r>
            <a:r>
              <a:rPr lang="it-IT" altLang="en-US" sz="2400" i="1" baseline="30000" dirty="0"/>
              <a:t>p</a:t>
            </a:r>
            <a:r>
              <a:rPr lang="it-IT" altLang="en-US" sz="2400" dirty="0"/>
              <a:t> , </a:t>
            </a:r>
            <a:r>
              <a:rPr lang="it-IT" altLang="en-US" sz="2400" i="1" dirty="0"/>
              <a:t>y </a:t>
            </a:r>
            <a:r>
              <a:rPr lang="it-IT" altLang="en-US" sz="2400" dirty="0"/>
              <a:t>&gt; 1)</a:t>
            </a:r>
          </a:p>
          <a:p>
            <a:pPr marL="690563" indent="-406400">
              <a:buFontTx/>
              <a:buAutoNum type="arabicPeriod"/>
            </a:pPr>
            <a:r>
              <a:rPr lang="it-IT" altLang="en-US" sz="2400" dirty="0"/>
              <a:t>Perpangkatan mendominasi ln(</a:t>
            </a:r>
            <a:r>
              <a:rPr lang="it-IT" altLang="en-US" sz="2400" i="1" dirty="0"/>
              <a:t>n</a:t>
            </a:r>
            <a:r>
              <a:rPr lang="it-IT" altLang="en-US" sz="2400" dirty="0"/>
              <a:t>)</a:t>
            </a:r>
            <a:r>
              <a:rPr lang="it-IT" altLang="en-US" sz="2400" i="1" dirty="0"/>
              <a:t> </a:t>
            </a:r>
            <a:r>
              <a:rPr lang="it-IT" altLang="en-US" sz="2400" dirty="0"/>
              <a:t>(yaitu </a:t>
            </a:r>
            <a:r>
              <a:rPr lang="it-IT" altLang="en-US" sz="2400" i="1" dirty="0"/>
              <a:t>n</a:t>
            </a:r>
            <a:r>
              <a:rPr lang="it-IT" altLang="en-US" sz="2400" i="1" baseline="30000" dirty="0"/>
              <a:t>p</a:t>
            </a:r>
            <a:r>
              <a:rPr lang="it-IT" altLang="en-US" sz="2400" i="1" dirty="0"/>
              <a:t> </a:t>
            </a:r>
            <a:r>
              <a:rPr lang="it-IT" altLang="en-US" sz="2400" dirty="0"/>
              <a:t>&gt; ln </a:t>
            </a:r>
            <a:r>
              <a:rPr lang="it-IT" altLang="en-US" sz="2400" i="1" dirty="0"/>
              <a:t>n</a:t>
            </a:r>
            <a:r>
              <a:rPr lang="it-IT" altLang="en-US" sz="2400" dirty="0"/>
              <a:t>)</a:t>
            </a:r>
          </a:p>
          <a:p>
            <a:pPr marL="690563" indent="-406400">
              <a:buFontTx/>
              <a:buAutoNum type="arabicPeriod"/>
            </a:pPr>
            <a:r>
              <a:rPr lang="it-IT" altLang="en-US" sz="2400" dirty="0"/>
              <a:t>Semua logaritma tumbuh pada laju yang sama (yaitu </a:t>
            </a:r>
            <a:r>
              <a:rPr lang="it-IT" altLang="en-US" sz="2400" i="1" dirty="0"/>
              <a:t>a </a:t>
            </a:r>
            <a:r>
              <a:rPr lang="it-IT" altLang="en-US" sz="2400" dirty="0"/>
              <a:t>log(</a:t>
            </a:r>
            <a:r>
              <a:rPr lang="it-IT" altLang="en-US" sz="2400" i="1" dirty="0"/>
              <a:t>n</a:t>
            </a:r>
            <a:r>
              <a:rPr lang="it-IT" altLang="en-US" sz="2400" dirty="0"/>
              <a:t>) = </a:t>
            </a:r>
            <a:r>
              <a:rPr lang="it-IT" altLang="en-US" sz="2400" i="1" dirty="0"/>
              <a:t>b </a:t>
            </a:r>
            <a:r>
              <a:rPr lang="it-IT" altLang="en-US" sz="2400" dirty="0"/>
              <a:t>log(</a:t>
            </a:r>
            <a:r>
              <a:rPr lang="it-IT" altLang="en-US" sz="2400" i="1" dirty="0"/>
              <a:t>n</a:t>
            </a:r>
            <a:r>
              <a:rPr lang="it-IT" altLang="en-US" sz="2400" dirty="0"/>
              <a:t>))</a:t>
            </a:r>
            <a:endParaRPr lang="it-IT" altLang="en-US" sz="2400" i="1" dirty="0"/>
          </a:p>
          <a:p>
            <a:pPr marL="690563" indent="-406400">
              <a:buFontTx/>
              <a:buAutoNum type="arabicPeriod"/>
            </a:pPr>
            <a:r>
              <a:rPr lang="it-IT" altLang="en-US" sz="2400" i="1" dirty="0"/>
              <a:t>n</a:t>
            </a:r>
            <a:r>
              <a:rPr lang="it-IT" altLang="en-US" sz="2400" dirty="0"/>
              <a:t> log </a:t>
            </a:r>
            <a:r>
              <a:rPr lang="it-IT" altLang="en-US" sz="2400" i="1" dirty="0"/>
              <a:t>n</a:t>
            </a:r>
            <a:r>
              <a:rPr lang="it-IT" altLang="en-US" sz="2400" dirty="0"/>
              <a:t> tumbuh lebih cepat daripada </a:t>
            </a:r>
            <a:r>
              <a:rPr lang="it-IT" altLang="en-US" sz="2400" i="1" dirty="0"/>
              <a:t>n</a:t>
            </a:r>
            <a:r>
              <a:rPr lang="it-IT" altLang="en-US" sz="2400" dirty="0"/>
              <a:t> tetapi lebih lambat daripada </a:t>
            </a:r>
            <a:r>
              <a:rPr lang="it-IT" altLang="en-US" sz="2400" i="1" dirty="0"/>
              <a:t>n</a:t>
            </a:r>
            <a:r>
              <a:rPr lang="it-IT" altLang="en-US" sz="2400" baseline="30000" dirty="0"/>
              <a:t>2</a:t>
            </a:r>
          </a:p>
          <a:p>
            <a:pPr marL="609600" indent="-609600">
              <a:buFontTx/>
              <a:buAutoNum type="arabicPeriod"/>
            </a:pPr>
            <a:endParaRPr lang="it-IT" altLang="en-US" sz="2400" baseline="30000" dirty="0">
              <a:solidFill>
                <a:schemeClr val="tx2"/>
              </a:solidFill>
            </a:endParaRPr>
          </a:p>
          <a:p>
            <a:pPr marL="284163" indent="-284163">
              <a:buNone/>
            </a:pPr>
            <a:r>
              <a:rPr lang="en-US" altLang="en-US" sz="2000" baseline="30000" dirty="0">
                <a:solidFill>
                  <a:schemeClr val="tx2"/>
                </a:solidFill>
              </a:rPr>
              <a:t>	</a:t>
            </a:r>
            <a:r>
              <a:rPr lang="en-US" altLang="en-US" sz="2400" b="1" dirty="0" err="1"/>
              <a:t>Contoh</a:t>
            </a:r>
            <a:r>
              <a:rPr lang="en-US" altLang="en-US" sz="2400" b="1" dirty="0"/>
              <a:t> 9: 	</a:t>
            </a:r>
            <a:r>
              <a:rPr lang="en-US" altLang="en-US" sz="2400" i="1" dirty="0"/>
              <a:t>T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2</a:t>
            </a:r>
            <a:r>
              <a:rPr lang="en-US" altLang="en-US" sz="2400" i="1" baseline="30000" dirty="0"/>
              <a:t>n</a:t>
            </a:r>
            <a:r>
              <a:rPr lang="en-US" altLang="en-US" sz="2400" dirty="0"/>
              <a:t> + 2</a:t>
            </a:r>
            <a:r>
              <a:rPr lang="en-US" altLang="en-US" sz="2400" i="1" dirty="0"/>
              <a:t>n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= </a:t>
            </a:r>
            <a:r>
              <a:rPr lang="en-US" altLang="en-US" sz="2400" i="1" dirty="0"/>
              <a:t>O</a:t>
            </a:r>
            <a:r>
              <a:rPr lang="en-US" altLang="en-US" sz="2400" dirty="0"/>
              <a:t>(2</a:t>
            </a:r>
            <a:r>
              <a:rPr lang="en-US" altLang="en-US" sz="2400" i="1" baseline="30000" dirty="0"/>
              <a:t>n</a:t>
            </a:r>
            <a:r>
              <a:rPr lang="en-US" altLang="en-US" sz="2400" dirty="0"/>
              <a:t>).</a:t>
            </a:r>
          </a:p>
          <a:p>
            <a:pPr marL="609600" indent="-609600">
              <a:buNone/>
            </a:pPr>
            <a:r>
              <a:rPr lang="en-US" altLang="en-US" sz="2400" dirty="0"/>
              <a:t>			</a:t>
            </a:r>
            <a:r>
              <a:rPr lang="en-US" altLang="en-US" sz="2400" i="1" dirty="0"/>
              <a:t>T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2</a:t>
            </a:r>
            <a:r>
              <a:rPr lang="en-US" altLang="en-US" sz="2400" i="1" dirty="0"/>
              <a:t>n</a:t>
            </a:r>
            <a:r>
              <a:rPr lang="en-US" altLang="en-US" sz="2400" dirty="0"/>
              <a:t> log(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+ 3</a:t>
            </a:r>
            <a:r>
              <a:rPr lang="en-US" altLang="en-US" sz="2400" i="1" dirty="0"/>
              <a:t>n</a:t>
            </a:r>
            <a:r>
              <a:rPr lang="en-US" altLang="en-US" sz="2400" dirty="0"/>
              <a:t> = </a:t>
            </a:r>
            <a:r>
              <a:rPr lang="en-US" altLang="en-US" sz="2400" i="1" dirty="0"/>
              <a:t>O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 log </a:t>
            </a:r>
            <a:r>
              <a:rPr lang="en-US" altLang="en-US" sz="2400" i="1" dirty="0"/>
              <a:t>n</a:t>
            </a:r>
            <a:r>
              <a:rPr lang="en-US" altLang="en-US" sz="2400" dirty="0"/>
              <a:t>) </a:t>
            </a:r>
          </a:p>
          <a:p>
            <a:pPr marL="609600" indent="-609600">
              <a:buNone/>
            </a:pPr>
            <a:r>
              <a:rPr lang="en-US" altLang="en-US" sz="2400" dirty="0"/>
              <a:t>			</a:t>
            </a:r>
            <a:r>
              <a:rPr lang="en-US" altLang="en-US" sz="2400" i="1" dirty="0"/>
              <a:t>T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log </a:t>
            </a:r>
            <a:r>
              <a:rPr lang="en-US" altLang="en-US" sz="2400" i="1" dirty="0"/>
              <a:t>n</a:t>
            </a:r>
            <a:r>
              <a:rPr lang="en-US" altLang="en-US" sz="2400" baseline="30000" dirty="0"/>
              <a:t>3</a:t>
            </a:r>
            <a:r>
              <a:rPr lang="en-US" altLang="en-US" sz="2400" dirty="0"/>
              <a:t> = 3 log(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</a:t>
            </a:r>
            <a:r>
              <a:rPr lang="en-US" altLang="en-US" sz="2400" i="1" dirty="0"/>
              <a:t>O</a:t>
            </a:r>
            <a:r>
              <a:rPr lang="en-US" altLang="en-US" sz="2400" dirty="0"/>
              <a:t>(log </a:t>
            </a:r>
            <a:r>
              <a:rPr lang="en-US" altLang="en-US" sz="2400" i="1" dirty="0"/>
              <a:t>n</a:t>
            </a:r>
            <a:r>
              <a:rPr lang="en-US" altLang="en-US" sz="2400" dirty="0"/>
              <a:t>)</a:t>
            </a:r>
          </a:p>
          <a:p>
            <a:pPr marL="609600" indent="-609600">
              <a:buNone/>
            </a:pPr>
            <a:r>
              <a:rPr lang="en-US" altLang="en-US" sz="2400" dirty="0"/>
              <a:t>			</a:t>
            </a:r>
            <a:r>
              <a:rPr lang="en-US" altLang="en-US" sz="2400" i="1" dirty="0"/>
              <a:t>T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2</a:t>
            </a:r>
            <a:r>
              <a:rPr lang="en-US" altLang="en-US" sz="2400" i="1" dirty="0"/>
              <a:t>n</a:t>
            </a:r>
            <a:r>
              <a:rPr lang="en-US" altLang="en-US" sz="2400" dirty="0"/>
              <a:t> log </a:t>
            </a:r>
            <a:r>
              <a:rPr lang="en-US" altLang="en-US" sz="2400" i="1" dirty="0"/>
              <a:t>n</a:t>
            </a:r>
            <a:r>
              <a:rPr lang="en-US" altLang="en-US" sz="2400" dirty="0"/>
              <a:t> + 3</a:t>
            </a:r>
            <a:r>
              <a:rPr lang="en-US" altLang="en-US" sz="2400" i="1" dirty="0"/>
              <a:t>n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= </a:t>
            </a:r>
            <a:r>
              <a:rPr lang="en-US" altLang="en-US" sz="2400" i="1" dirty="0"/>
              <a:t>O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)</a:t>
            </a:r>
          </a:p>
          <a:p>
            <a:pPr marL="609600" indent="-609600">
              <a:buNone/>
            </a:pPr>
            <a:endParaRPr lang="en-US" altLang="en-US" sz="2000" baseline="30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Slide Number Placeholder 5">
            <a:extLst>
              <a:ext uri="{FF2B5EF4-FFF2-40B4-BE49-F238E27FC236}">
                <a16:creationId xmlns:a16="http://schemas.microsoft.com/office/drawing/2014/main" id="{6B2789B2-E7A7-410C-982F-AD9C8EC26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5AC4B35-F17A-4EC9-ACD7-0FA18F48A765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F5491917-353C-4761-82AD-7CD64FA0D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81037"/>
            <a:ext cx="7772400" cy="755650"/>
          </a:xfrm>
        </p:spPr>
        <p:txBody>
          <a:bodyPr/>
          <a:lstStyle/>
          <a:p>
            <a:pPr eaLnBrk="1" hangingPunct="1"/>
            <a:r>
              <a:rPr lang="en-US" altLang="en-US" sz="4000" dirty="0" err="1"/>
              <a:t>Perhatikan</a:t>
            </a:r>
            <a:r>
              <a:rPr lang="en-US" altLang="en-US" sz="4000" dirty="0"/>
              <a:t>….(1)</a:t>
            </a: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BF81D20F-6DB0-4F44-9FB8-13C685D20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it-IT" altLang="en-US" dirty="0">
                <a:solidFill>
                  <a:srgbClr val="0B0A09"/>
                </a:solidFill>
              </a:rPr>
              <a:t>Tunjukkan bahwa </a:t>
            </a:r>
            <a:r>
              <a:rPr lang="it-IT" altLang="en-US" i="1" dirty="0">
                <a:solidFill>
                  <a:srgbClr val="0B0A09"/>
                </a:solidFill>
              </a:rPr>
              <a:t>T</a:t>
            </a:r>
            <a:r>
              <a:rPr lang="it-IT" altLang="en-US" dirty="0">
                <a:solidFill>
                  <a:srgbClr val="0B0A09"/>
                </a:solidFill>
              </a:rPr>
              <a:t>(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dirty="0">
                <a:solidFill>
                  <a:srgbClr val="0B0A09"/>
                </a:solidFill>
              </a:rPr>
              <a:t>) = 5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baseline="30000" dirty="0">
                <a:solidFill>
                  <a:srgbClr val="0B0A09"/>
                </a:solidFill>
              </a:rPr>
              <a:t>2</a:t>
            </a:r>
            <a:r>
              <a:rPr lang="it-IT" altLang="en-US" dirty="0">
                <a:solidFill>
                  <a:srgbClr val="0B0A09"/>
                </a:solidFill>
              </a:rPr>
              <a:t> = </a:t>
            </a:r>
            <a:r>
              <a:rPr lang="it-IT" altLang="en-US" i="1" dirty="0">
                <a:solidFill>
                  <a:srgbClr val="0B0A09"/>
                </a:solidFill>
              </a:rPr>
              <a:t>O</a:t>
            </a:r>
            <a:r>
              <a:rPr lang="it-IT" altLang="en-US" dirty="0">
                <a:solidFill>
                  <a:srgbClr val="0B0A09"/>
                </a:solidFill>
              </a:rPr>
              <a:t>(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baseline="30000" dirty="0">
                <a:solidFill>
                  <a:srgbClr val="0B0A09"/>
                </a:solidFill>
              </a:rPr>
              <a:t>3</a:t>
            </a:r>
            <a:r>
              <a:rPr lang="it-IT" altLang="en-US" dirty="0">
                <a:solidFill>
                  <a:srgbClr val="0B0A09"/>
                </a:solidFill>
              </a:rPr>
              <a:t>), tetapi </a:t>
            </a:r>
            <a:r>
              <a:rPr lang="it-IT" altLang="en-US" i="1" dirty="0">
                <a:solidFill>
                  <a:srgbClr val="0B0A09"/>
                </a:solidFill>
              </a:rPr>
              <a:t>T</a:t>
            </a:r>
            <a:r>
              <a:rPr lang="it-IT" altLang="en-US" dirty="0">
                <a:solidFill>
                  <a:srgbClr val="0B0A09"/>
                </a:solidFill>
              </a:rPr>
              <a:t>(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dirty="0">
                <a:solidFill>
                  <a:srgbClr val="0B0A09"/>
                </a:solidFill>
              </a:rPr>
              <a:t>) = 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baseline="30000" dirty="0">
                <a:solidFill>
                  <a:srgbClr val="0B0A09"/>
                </a:solidFill>
              </a:rPr>
              <a:t>3</a:t>
            </a:r>
            <a:r>
              <a:rPr lang="it-IT" altLang="en-US" dirty="0">
                <a:solidFill>
                  <a:srgbClr val="0B0A09"/>
                </a:solidFill>
              </a:rPr>
              <a:t> </a:t>
            </a:r>
            <a:r>
              <a:rPr lang="en-US" altLang="en-US" dirty="0">
                <a:solidFill>
                  <a:srgbClr val="0B0A09"/>
                </a:solidFill>
                <a:sym typeface="Symbol" panose="05050102010706020507" pitchFamily="18" charset="2"/>
              </a:rPr>
              <a:t></a:t>
            </a:r>
            <a:r>
              <a:rPr lang="it-IT" altLang="en-US" dirty="0">
                <a:solidFill>
                  <a:srgbClr val="0B0A09"/>
                </a:solidFill>
              </a:rPr>
              <a:t> </a:t>
            </a:r>
            <a:r>
              <a:rPr lang="it-IT" altLang="en-US" i="1" dirty="0">
                <a:solidFill>
                  <a:srgbClr val="0B0A09"/>
                </a:solidFill>
              </a:rPr>
              <a:t>O</a:t>
            </a:r>
            <a:r>
              <a:rPr lang="it-IT" altLang="en-US" dirty="0">
                <a:solidFill>
                  <a:srgbClr val="0B0A09"/>
                </a:solidFill>
              </a:rPr>
              <a:t>(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baseline="30000" dirty="0">
                <a:solidFill>
                  <a:srgbClr val="0B0A09"/>
                </a:solidFill>
              </a:rPr>
              <a:t>2</a:t>
            </a:r>
            <a:r>
              <a:rPr lang="it-IT" altLang="en-US" dirty="0">
                <a:solidFill>
                  <a:srgbClr val="0B0A09"/>
                </a:solidFill>
              </a:rPr>
              <a:t>).</a:t>
            </a:r>
            <a:endParaRPr lang="it-IT" altLang="en-US" u="sng" dirty="0">
              <a:solidFill>
                <a:srgbClr val="0B0A09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it-IT" altLang="en-US" u="sng" dirty="0">
              <a:solidFill>
                <a:srgbClr val="0B0A09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altLang="en-US" u="sng" dirty="0">
                <a:solidFill>
                  <a:srgbClr val="0B0A09"/>
                </a:solidFill>
              </a:rPr>
              <a:t>Jawaban</a:t>
            </a:r>
            <a:r>
              <a:rPr lang="it-IT" altLang="en-US" dirty="0">
                <a:solidFill>
                  <a:srgbClr val="0B0A09"/>
                </a:solidFill>
              </a:rPr>
              <a:t>: </a:t>
            </a:r>
          </a:p>
          <a:p>
            <a:pPr eaLnBrk="1" hangingPunct="1">
              <a:lnSpc>
                <a:spcPct val="80000"/>
              </a:lnSpc>
            </a:pPr>
            <a:r>
              <a:rPr lang="it-IT" altLang="en-US" sz="2600" dirty="0">
                <a:solidFill>
                  <a:srgbClr val="0B0A09"/>
                </a:solidFill>
              </a:rPr>
              <a:t>5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baseline="30000" dirty="0">
                <a:solidFill>
                  <a:srgbClr val="0B0A09"/>
                </a:solidFill>
              </a:rPr>
              <a:t>2 </a:t>
            </a:r>
            <a:r>
              <a:rPr lang="it-IT" altLang="en-US" sz="2600" dirty="0">
                <a:solidFill>
                  <a:srgbClr val="0B0A09"/>
                </a:solidFill>
              </a:rPr>
              <a:t>= </a:t>
            </a:r>
            <a:r>
              <a:rPr lang="it-IT" altLang="en-US" sz="2600" i="1" dirty="0">
                <a:solidFill>
                  <a:srgbClr val="0B0A09"/>
                </a:solidFill>
              </a:rPr>
              <a:t>O</a:t>
            </a:r>
            <a:r>
              <a:rPr lang="it-IT" altLang="en-US" sz="2600" dirty="0">
                <a:solidFill>
                  <a:srgbClr val="0B0A09"/>
                </a:solidFill>
              </a:rPr>
              <a:t>(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baseline="30000" dirty="0">
                <a:solidFill>
                  <a:srgbClr val="0B0A09"/>
                </a:solidFill>
              </a:rPr>
              <a:t>3</a:t>
            </a:r>
            <a:r>
              <a:rPr lang="it-IT" altLang="en-US" sz="2600" dirty="0">
                <a:solidFill>
                  <a:srgbClr val="0B0A09"/>
                </a:solidFill>
              </a:rPr>
              <a:t>)  karena  5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baseline="30000" dirty="0">
                <a:solidFill>
                  <a:srgbClr val="0B0A09"/>
                </a:solidFill>
              </a:rPr>
              <a:t>2</a:t>
            </a:r>
            <a:r>
              <a:rPr lang="it-IT" altLang="en-US" sz="2600" dirty="0">
                <a:solidFill>
                  <a:srgbClr val="0B0A09"/>
                </a:solidFill>
              </a:rPr>
              <a:t> </a:t>
            </a:r>
            <a:r>
              <a:rPr lang="en-US" altLang="en-US" sz="2600" dirty="0">
                <a:solidFill>
                  <a:srgbClr val="0B0A09"/>
                </a:solidFill>
                <a:sym typeface="Symbol" panose="05050102010706020507" pitchFamily="18" charset="2"/>
              </a:rPr>
              <a:t></a:t>
            </a:r>
            <a:r>
              <a:rPr lang="it-IT" altLang="en-US" sz="2600" dirty="0">
                <a:solidFill>
                  <a:srgbClr val="0B0A09"/>
                </a:solidFill>
              </a:rPr>
              <a:t> 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baseline="30000" dirty="0">
                <a:solidFill>
                  <a:srgbClr val="0B0A09"/>
                </a:solidFill>
              </a:rPr>
              <a:t>3</a:t>
            </a:r>
            <a:r>
              <a:rPr lang="it-IT" altLang="en-US" sz="2600" dirty="0">
                <a:solidFill>
                  <a:srgbClr val="0B0A09"/>
                </a:solidFill>
              </a:rPr>
              <a:t> untuk semua 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dirty="0">
                <a:solidFill>
                  <a:srgbClr val="0B0A09"/>
                </a:solidFill>
              </a:rPr>
              <a:t> </a:t>
            </a:r>
            <a:r>
              <a:rPr lang="en-US" altLang="en-US" sz="2600" dirty="0">
                <a:solidFill>
                  <a:srgbClr val="0B0A09"/>
                </a:solidFill>
                <a:sym typeface="Symbol" panose="05050102010706020507" pitchFamily="18" charset="2"/>
              </a:rPr>
              <a:t></a:t>
            </a:r>
            <a:r>
              <a:rPr lang="it-IT" altLang="en-US" sz="2600" dirty="0">
                <a:solidFill>
                  <a:srgbClr val="0B0A09"/>
                </a:solidFill>
              </a:rPr>
              <a:t> 5. </a:t>
            </a:r>
          </a:p>
          <a:p>
            <a:pPr eaLnBrk="1" hangingPunct="1">
              <a:lnSpc>
                <a:spcPct val="80000"/>
              </a:lnSpc>
            </a:pPr>
            <a:endParaRPr lang="it-IT" altLang="en-US" sz="2600" dirty="0">
              <a:solidFill>
                <a:srgbClr val="0B0A0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en-US" sz="2600" dirty="0">
                <a:solidFill>
                  <a:srgbClr val="0B0A09"/>
                </a:solidFill>
              </a:rPr>
              <a:t>Tetapi, </a:t>
            </a:r>
            <a:r>
              <a:rPr lang="it-IT" altLang="en-US" sz="2600" i="1" dirty="0">
                <a:solidFill>
                  <a:srgbClr val="0B0A09"/>
                </a:solidFill>
              </a:rPr>
              <a:t>T</a:t>
            </a:r>
            <a:r>
              <a:rPr lang="it-IT" altLang="en-US" sz="2600" dirty="0">
                <a:solidFill>
                  <a:srgbClr val="0B0A09"/>
                </a:solidFill>
              </a:rPr>
              <a:t>(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dirty="0">
                <a:solidFill>
                  <a:srgbClr val="0B0A09"/>
                </a:solidFill>
              </a:rPr>
              <a:t>) = 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baseline="30000" dirty="0">
                <a:solidFill>
                  <a:srgbClr val="0B0A09"/>
                </a:solidFill>
              </a:rPr>
              <a:t>3</a:t>
            </a:r>
            <a:r>
              <a:rPr lang="it-IT" altLang="en-US" sz="2600" dirty="0">
                <a:solidFill>
                  <a:srgbClr val="0B0A09"/>
                </a:solidFill>
              </a:rPr>
              <a:t> </a:t>
            </a:r>
            <a:r>
              <a:rPr lang="en-US" altLang="en-US" sz="2600" dirty="0">
                <a:solidFill>
                  <a:srgbClr val="0B0A09"/>
                </a:solidFill>
                <a:sym typeface="Symbol" panose="05050102010706020507" pitchFamily="18" charset="2"/>
              </a:rPr>
              <a:t></a:t>
            </a:r>
            <a:r>
              <a:rPr lang="it-IT" altLang="en-US" sz="2600" dirty="0">
                <a:solidFill>
                  <a:srgbClr val="0B0A09"/>
                </a:solidFill>
              </a:rPr>
              <a:t> </a:t>
            </a:r>
            <a:r>
              <a:rPr lang="it-IT" altLang="en-US" sz="2600" i="1" dirty="0">
                <a:solidFill>
                  <a:srgbClr val="0B0A09"/>
                </a:solidFill>
              </a:rPr>
              <a:t>O</a:t>
            </a:r>
            <a:r>
              <a:rPr lang="it-IT" altLang="en-US" sz="2600" dirty="0">
                <a:solidFill>
                  <a:srgbClr val="0B0A09"/>
                </a:solidFill>
              </a:rPr>
              <a:t>(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baseline="30000" dirty="0">
                <a:solidFill>
                  <a:srgbClr val="0B0A09"/>
                </a:solidFill>
              </a:rPr>
              <a:t>2</a:t>
            </a:r>
            <a:r>
              <a:rPr lang="it-IT" altLang="en-US" sz="2600" dirty="0">
                <a:solidFill>
                  <a:srgbClr val="0B0A09"/>
                </a:solidFill>
              </a:rPr>
              <a:t>) karena tidak ada konstanta </a:t>
            </a:r>
            <a:r>
              <a:rPr lang="it-IT" altLang="en-US" sz="2600" i="1" dirty="0">
                <a:solidFill>
                  <a:srgbClr val="0B0A09"/>
                </a:solidFill>
              </a:rPr>
              <a:t>C </a:t>
            </a:r>
            <a:r>
              <a:rPr lang="it-IT" altLang="en-US" sz="2600" dirty="0">
                <a:solidFill>
                  <a:srgbClr val="0B0A09"/>
                </a:solidFill>
              </a:rPr>
              <a:t>dan 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baseline="-25000" dirty="0">
                <a:solidFill>
                  <a:srgbClr val="0B0A09"/>
                </a:solidFill>
              </a:rPr>
              <a:t>0</a:t>
            </a:r>
            <a:r>
              <a:rPr lang="it-IT" altLang="en-US" sz="2600" dirty="0">
                <a:solidFill>
                  <a:srgbClr val="0B0A09"/>
                </a:solidFill>
              </a:rPr>
              <a:t> sedemikian  sehingga  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baseline="30000" dirty="0">
                <a:solidFill>
                  <a:srgbClr val="0B0A09"/>
                </a:solidFill>
              </a:rPr>
              <a:t>3</a:t>
            </a:r>
            <a:r>
              <a:rPr lang="it-IT" altLang="en-US" sz="2600" dirty="0">
                <a:solidFill>
                  <a:srgbClr val="0B0A09"/>
                </a:solidFill>
              </a:rPr>
              <a:t> </a:t>
            </a:r>
            <a:r>
              <a:rPr lang="en-US" altLang="en-US" sz="2600" dirty="0">
                <a:solidFill>
                  <a:srgbClr val="0B0A09"/>
                </a:solidFill>
                <a:sym typeface="Symbol" panose="05050102010706020507" pitchFamily="18" charset="2"/>
              </a:rPr>
              <a:t></a:t>
            </a:r>
            <a:r>
              <a:rPr lang="it-IT" altLang="en-US" sz="2600" dirty="0">
                <a:solidFill>
                  <a:srgbClr val="0B0A09"/>
                </a:solidFill>
              </a:rPr>
              <a:t> </a:t>
            </a:r>
            <a:r>
              <a:rPr lang="it-IT" altLang="en-US" sz="2600" i="1" dirty="0">
                <a:solidFill>
                  <a:srgbClr val="0B0A09"/>
                </a:solidFill>
              </a:rPr>
              <a:t>Cn</a:t>
            </a:r>
            <a:r>
              <a:rPr lang="it-IT" altLang="en-US" sz="2600" baseline="30000" dirty="0">
                <a:solidFill>
                  <a:srgbClr val="0B0A09"/>
                </a:solidFill>
              </a:rPr>
              <a:t>2</a:t>
            </a:r>
            <a:r>
              <a:rPr lang="it-IT" altLang="en-US" sz="2600" dirty="0">
                <a:solidFill>
                  <a:srgbClr val="0B0A09"/>
                </a:solidFill>
              </a:rPr>
              <a:t>  </a:t>
            </a:r>
            <a:r>
              <a:rPr lang="en-US" altLang="en-US" sz="2600" dirty="0">
                <a:solidFill>
                  <a:srgbClr val="0B0A09"/>
                </a:solidFill>
                <a:sym typeface="Symbol" panose="05050102010706020507" pitchFamily="18" charset="2"/>
              </a:rPr>
              <a:t></a:t>
            </a:r>
            <a:r>
              <a:rPr lang="it-IT" altLang="en-US" sz="2600" dirty="0">
                <a:solidFill>
                  <a:srgbClr val="0B0A09"/>
                </a:solidFill>
              </a:rPr>
              <a:t> 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dirty="0">
                <a:solidFill>
                  <a:srgbClr val="0B0A09"/>
                </a:solidFill>
              </a:rPr>
              <a:t> </a:t>
            </a:r>
            <a:r>
              <a:rPr lang="en-US" altLang="en-US" sz="2600" dirty="0">
                <a:solidFill>
                  <a:srgbClr val="0B0A09"/>
                </a:solidFill>
                <a:sym typeface="Symbol" panose="05050102010706020507" pitchFamily="18" charset="2"/>
              </a:rPr>
              <a:t></a:t>
            </a:r>
            <a:r>
              <a:rPr lang="it-IT" altLang="en-US" sz="2600" dirty="0">
                <a:solidFill>
                  <a:srgbClr val="0B0A09"/>
                </a:solidFill>
              </a:rPr>
              <a:t> </a:t>
            </a:r>
            <a:r>
              <a:rPr lang="it-IT" altLang="en-US" sz="2600" i="1" dirty="0">
                <a:solidFill>
                  <a:srgbClr val="0B0A09"/>
                </a:solidFill>
              </a:rPr>
              <a:t>C</a:t>
            </a:r>
            <a:r>
              <a:rPr lang="it-IT" altLang="en-US" sz="2600" dirty="0">
                <a:solidFill>
                  <a:srgbClr val="0B0A09"/>
                </a:solidFill>
              </a:rPr>
              <a:t>  untuk semua 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baseline="-25000" dirty="0">
                <a:solidFill>
                  <a:srgbClr val="0B0A09"/>
                </a:solidFill>
              </a:rPr>
              <a:t>0</a:t>
            </a:r>
            <a:r>
              <a:rPr lang="it-IT" altLang="en-US" sz="2600" dirty="0">
                <a:solidFill>
                  <a:srgbClr val="0B0A09"/>
                </a:solidFill>
              </a:rPr>
              <a:t> karena </a:t>
            </a:r>
            <a:r>
              <a:rPr lang="it-IT" altLang="en-US" sz="2600" i="1" dirty="0">
                <a:solidFill>
                  <a:srgbClr val="0B0A09"/>
                </a:solidFill>
              </a:rPr>
              <a:t>n</a:t>
            </a:r>
            <a:r>
              <a:rPr lang="it-IT" altLang="en-US" sz="2600" dirty="0">
                <a:solidFill>
                  <a:srgbClr val="0B0A09"/>
                </a:solidFill>
              </a:rPr>
              <a:t> dapat berupa sembarang bilangan yang besar.	</a:t>
            </a:r>
            <a:r>
              <a:rPr lang="en-US" altLang="en-US" dirty="0">
                <a:solidFill>
                  <a:srgbClr val="0B0A09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5">
            <a:extLst>
              <a:ext uri="{FF2B5EF4-FFF2-40B4-BE49-F238E27FC236}">
                <a16:creationId xmlns:a16="http://schemas.microsoft.com/office/drawing/2014/main" id="{0A40B477-F4D8-4433-A734-BD345C087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B94558E-9309-45F5-85F0-4F39D748F2BB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8E970010-5602-452E-B1DA-AB031F790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26110"/>
            <a:ext cx="7772400" cy="679450"/>
          </a:xfrm>
        </p:spPr>
        <p:txBody>
          <a:bodyPr/>
          <a:lstStyle/>
          <a:p>
            <a:pPr eaLnBrk="1" hangingPunct="1"/>
            <a:r>
              <a:rPr lang="en-US" altLang="en-US" sz="4000" dirty="0" err="1"/>
              <a:t>Perhatikan</a:t>
            </a:r>
            <a:r>
              <a:rPr lang="en-US" altLang="en-US" sz="4000" dirty="0"/>
              <a:t> …(2)</a:t>
            </a:r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EBD8A504-B48B-4916-8D12-20D095DFB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160" y="1676400"/>
            <a:ext cx="10058400" cy="4419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30305"/>
                </a:solidFill>
              </a:rPr>
              <a:t>Definisi</a:t>
            </a:r>
            <a:r>
              <a:rPr lang="en-US" altLang="en-US" sz="2400" dirty="0">
                <a:solidFill>
                  <a:srgbClr val="030305"/>
                </a:solidFill>
              </a:rPr>
              <a:t>: </a:t>
            </a:r>
            <a:r>
              <a:rPr lang="en-US" altLang="en-US" sz="2400" i="1" dirty="0">
                <a:solidFill>
                  <a:srgbClr val="030305"/>
                </a:solidFill>
              </a:rPr>
              <a:t>T</a:t>
            </a:r>
            <a:r>
              <a:rPr lang="en-US" altLang="en-US" sz="2400" dirty="0">
                <a:solidFill>
                  <a:srgbClr val="030305"/>
                </a:solidFill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</a:rPr>
              <a:t>n</a:t>
            </a:r>
            <a:r>
              <a:rPr lang="en-US" altLang="en-US" sz="2400" dirty="0">
                <a:solidFill>
                  <a:srgbClr val="030305"/>
                </a:solidFill>
              </a:rPr>
              <a:t>) = </a:t>
            </a:r>
            <a:r>
              <a:rPr lang="en-US" altLang="en-US" sz="2400" i="1" dirty="0">
                <a:solidFill>
                  <a:srgbClr val="030305"/>
                </a:solidFill>
              </a:rPr>
              <a:t>O</a:t>
            </a:r>
            <a:r>
              <a:rPr lang="en-US" altLang="en-US" sz="2400" dirty="0">
                <a:solidFill>
                  <a:srgbClr val="030305"/>
                </a:solidFill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</a:rPr>
              <a:t>f</a:t>
            </a:r>
            <a:r>
              <a:rPr lang="en-US" altLang="en-US" sz="2400" dirty="0">
                <a:solidFill>
                  <a:srgbClr val="030305"/>
                </a:solidFill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</a:rPr>
              <a:t>n</a:t>
            </a:r>
            <a:r>
              <a:rPr lang="en-US" altLang="en-US" sz="2400" dirty="0">
                <a:solidFill>
                  <a:srgbClr val="030305"/>
                </a:solidFill>
              </a:rPr>
              <a:t>)) </a:t>
            </a:r>
            <a:r>
              <a:rPr lang="en-US" altLang="en-US" sz="2400" dirty="0" err="1">
                <a:solidFill>
                  <a:srgbClr val="030305"/>
                </a:solidFill>
              </a:rPr>
              <a:t>jika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terdapat</a:t>
            </a:r>
            <a:r>
              <a:rPr lang="en-US" altLang="en-US" sz="2400" dirty="0">
                <a:solidFill>
                  <a:srgbClr val="030305"/>
                </a:solidFill>
              </a:rPr>
              <a:t> C dan n</a:t>
            </a:r>
            <a:r>
              <a:rPr lang="en-US" altLang="en-US" sz="2400" baseline="-25000" dirty="0">
                <a:solidFill>
                  <a:srgbClr val="030305"/>
                </a:solidFill>
              </a:rPr>
              <a:t>0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sedemikian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sehingga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</a:rPr>
              <a:t>T</a:t>
            </a:r>
            <a:r>
              <a:rPr lang="en-US" altLang="en-US" sz="2400" dirty="0">
                <a:solidFill>
                  <a:srgbClr val="030305"/>
                </a:solidFill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</a:rPr>
              <a:t>n</a:t>
            </a:r>
            <a:r>
              <a:rPr lang="en-US" altLang="en-US" sz="2400" dirty="0">
                <a:solidFill>
                  <a:srgbClr val="030305"/>
                </a:solidFill>
              </a:rPr>
              <a:t>) 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 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C f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)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untuk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 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baseline="-25000" dirty="0">
                <a:solidFill>
                  <a:srgbClr val="030305"/>
                </a:solidFill>
                <a:sym typeface="Symbol" panose="05050102010706020507" pitchFamily="18" charset="2"/>
              </a:rPr>
              <a:t>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	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tidak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menyiratkan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seberapa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atas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fungsi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f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itu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30305"/>
              </a:solidFill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Jadi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menyatakan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bahwa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	    	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) = 2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= O(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)  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benar</a:t>
            </a:r>
            <a:endParaRPr lang="en-US" altLang="en-US" sz="2400" dirty="0">
              <a:solidFill>
                <a:srgbClr val="030305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		T(n) = 2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=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O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3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)   juga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benar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karena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2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 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2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3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untuk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 1 </a:t>
            </a:r>
            <a:endParaRPr lang="en-US" altLang="en-US" sz="2400" dirty="0">
              <a:solidFill>
                <a:srgbClr val="030305"/>
              </a:solidFill>
              <a:sym typeface="Wingdings" panose="05000000000000000000" pitchFamily="2" charset="2"/>
            </a:endParaRPr>
          </a:p>
          <a:p>
            <a:pPr>
              <a:buNone/>
            </a:pP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		T(n) = 2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=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O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4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)   juga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benar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karena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2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 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2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4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untuk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 1 </a:t>
            </a:r>
            <a:endParaRPr lang="en-US" altLang="en-US" sz="2400" dirty="0">
              <a:solidFill>
                <a:srgbClr val="030305"/>
              </a:solidFill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Namun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untuk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alasan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praktikal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kita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memilih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fungsi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sekecil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mungkin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agar O(f(n))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memiliki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makna</a:t>
            </a:r>
            <a:endParaRPr lang="en-US" altLang="en-US" sz="2400" dirty="0">
              <a:solidFill>
                <a:srgbClr val="030305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Jadi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kita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menulis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2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Symbol" panose="05050102010706020507" pitchFamily="18" charset="2"/>
              </a:rPr>
              <a:t>2 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= 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O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Symbol" panose="05050102010706020507" pitchFamily="18" charset="2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),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bukan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O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Symbol" panose="05050102010706020507" pitchFamily="18" charset="2"/>
              </a:rPr>
              <a:t>3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) </a:t>
            </a:r>
            <a:r>
              <a:rPr lang="en-US" altLang="en-US" sz="2400" dirty="0" err="1">
                <a:solidFill>
                  <a:srgbClr val="030305"/>
                </a:solidFill>
                <a:sym typeface="Symbol" panose="05050102010706020507" pitchFamily="18" charset="2"/>
              </a:rPr>
              <a:t>atau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O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Symbol" panose="05050102010706020507" pitchFamily="18" charset="2"/>
              </a:rPr>
              <a:t>4</a:t>
            </a:r>
            <a:r>
              <a:rPr lang="en-US" altLang="en-US" sz="2400" dirty="0">
                <a:solidFill>
                  <a:srgbClr val="030305"/>
                </a:solidFill>
                <a:sym typeface="Symbol" panose="05050102010706020507" pitchFamily="18" charset="2"/>
              </a:rPr>
              <a:t>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E38E48-78E0-49F9-87FA-6E11DC457B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 err="1"/>
                  <a:t>Menuliskan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i="1" dirty="0"/>
                  <a:t>O</a:t>
                </a:r>
                <a:r>
                  <a:rPr lang="en-US" sz="2400" dirty="0"/>
                  <a:t>(2</a:t>
                </a:r>
                <a:r>
                  <a:rPr lang="en-US" sz="2400" i="1" dirty="0"/>
                  <a:t>n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standard, </a:t>
                </a:r>
                <a:r>
                  <a:rPr lang="en-US" sz="2400" dirty="0" err="1"/>
                  <a:t>seharusnya</a:t>
                </a:r>
                <a:r>
                  <a:rPr lang="en-US" sz="2400" dirty="0"/>
                  <a:t> O(</a:t>
                </a:r>
                <a:r>
                  <a:rPr lang="en-US" sz="2400" i="1" dirty="0"/>
                  <a:t>n</a:t>
                </a:r>
                <a:r>
                  <a:rPr lang="en-US" sz="2400" dirty="0"/>
                  <a:t>)</a:t>
                </a:r>
              </a:p>
              <a:p>
                <a:pPr marL="0" indent="0">
                  <a:buNone/>
                </a:pPr>
                <a:r>
                  <a:rPr lang="en-US" sz="2400" dirty="0"/>
                  <a:t>	O(</a:t>
                </a:r>
                <a:r>
                  <a:rPr lang="en-US" sz="2400" i="1" dirty="0"/>
                  <a:t>n</a:t>
                </a:r>
                <a:r>
                  <a:rPr lang="en-US" sz="2400" dirty="0"/>
                  <a:t> – 1)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standard, </a:t>
                </a:r>
                <a:r>
                  <a:rPr lang="en-US" sz="2400" dirty="0" err="1"/>
                  <a:t>seharusnya</a:t>
                </a:r>
                <a:r>
                  <a:rPr lang="en-US" sz="2400" dirty="0"/>
                  <a:t> O(</a:t>
                </a:r>
                <a:r>
                  <a:rPr lang="en-US" sz="2400" i="1" dirty="0"/>
                  <a:t>n</a:t>
                </a:r>
                <a:r>
                  <a:rPr lang="en-US" sz="2400" dirty="0"/>
                  <a:t>)</a:t>
                </a:r>
              </a:p>
              <a:p>
                <a:pPr marL="0" indent="0">
                  <a:buNone/>
                </a:pPr>
                <a:r>
                  <a:rPr lang="en-US" sz="2400" dirty="0"/>
                  <a:t>	O(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en-US" sz="2400" i="1">
                                <a:solidFill>
                                  <a:srgbClr val="0B0A0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>
                                <a:solidFill>
                                  <a:srgbClr val="0B0A09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en-US" sz="2400" i="1">
                                <a:solidFill>
                                  <a:srgbClr val="0B0A09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en-US" sz="2400" i="1">
                            <a:solidFill>
                              <a:srgbClr val="0B0A0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)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standard, </a:t>
                </a:r>
                <a:r>
                  <a:rPr lang="en-US" sz="2400" dirty="0" err="1"/>
                  <a:t>seharusnya</a:t>
                </a:r>
                <a:r>
                  <a:rPr lang="en-US" sz="2400" dirty="0"/>
                  <a:t> O(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</a:t>
                </a:r>
              </a:p>
              <a:p>
                <a:pPr marL="0" indent="0">
                  <a:buNone/>
                </a:pPr>
                <a:r>
                  <a:rPr lang="en-US" sz="2400" dirty="0"/>
                  <a:t>	O((</a:t>
                </a:r>
                <a:r>
                  <a:rPr lang="en-US" sz="2400" i="1" dirty="0"/>
                  <a:t>n </a:t>
                </a:r>
                <a:r>
                  <a:rPr lang="en-US" sz="2400" dirty="0"/>
                  <a:t>– 1)!)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standard, </a:t>
                </a:r>
                <a:r>
                  <a:rPr lang="en-US" sz="2400" dirty="0" err="1"/>
                  <a:t>seharusnya</a:t>
                </a:r>
                <a:r>
                  <a:rPr lang="en-US" sz="2400" dirty="0"/>
                  <a:t> O(</a:t>
                </a:r>
                <a:r>
                  <a:rPr lang="en-US" sz="2400" i="1" dirty="0"/>
                  <a:t>n</a:t>
                </a:r>
                <a:r>
                  <a:rPr lang="en-US" sz="2400" dirty="0"/>
                  <a:t>!)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r>
                  <a:rPr lang="en-US" sz="2400" dirty="0" err="1"/>
                  <a:t>Ingat</a:t>
                </a:r>
                <a:r>
                  <a:rPr lang="en-US" sz="2400" dirty="0"/>
                  <a:t>, di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notasi</a:t>
                </a:r>
                <a:r>
                  <a:rPr lang="en-US" sz="2400" dirty="0"/>
                  <a:t> Big-Oh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koefisien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suku-suku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lainnya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hanya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fungsi-fungsi</a:t>
                </a:r>
                <a:r>
                  <a:rPr lang="en-US" sz="2400" dirty="0"/>
                  <a:t> standard </a:t>
                </a:r>
                <a:r>
                  <a:rPr lang="en-US" sz="2400" dirty="0" err="1"/>
                  <a:t>seperti</a:t>
                </a:r>
                <a:r>
                  <a:rPr lang="en-US" sz="2400" dirty="0"/>
                  <a:t> 1, 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, 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3</a:t>
                </a:r>
                <a:r>
                  <a:rPr lang="en-US" sz="2400" dirty="0"/>
                  <a:t>, …, 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, </a:t>
                </a:r>
                <a:r>
                  <a:rPr lang="en-US" sz="2400" i="1" dirty="0"/>
                  <a:t>n</a:t>
                </a:r>
                <a:r>
                  <a:rPr lang="en-US" sz="2400" dirty="0"/>
                  <a:t> log </a:t>
                </a:r>
                <a:r>
                  <a:rPr lang="en-US" sz="2400" i="1" dirty="0"/>
                  <a:t>n</a:t>
                </a:r>
                <a:r>
                  <a:rPr lang="en-US" sz="2400" dirty="0"/>
                  <a:t>, 2</a:t>
                </a:r>
                <a:r>
                  <a:rPr lang="en-US" sz="2400" baseline="30000" dirty="0"/>
                  <a:t>n</a:t>
                </a:r>
                <a:r>
                  <a:rPr lang="en-US" sz="2400" dirty="0"/>
                  <a:t>, </a:t>
                </a:r>
                <a:r>
                  <a:rPr lang="en-US" sz="2400" i="1" dirty="0"/>
                  <a:t>n</a:t>
                </a:r>
                <a:r>
                  <a:rPr lang="en-US" sz="2400" dirty="0"/>
                  <a:t>!, dan </a:t>
                </a:r>
                <a:r>
                  <a:rPr lang="en-US" sz="2400" dirty="0" err="1"/>
                  <a:t>sebagainya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E38E48-78E0-49F9-87FA-6E11DC457B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594C5D5B-A287-40A3-B727-2B41A97741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26110"/>
            <a:ext cx="7772400" cy="679450"/>
          </a:xfrm>
        </p:spPr>
        <p:txBody>
          <a:bodyPr/>
          <a:lstStyle/>
          <a:p>
            <a:pPr eaLnBrk="1" hangingPunct="1"/>
            <a:r>
              <a:rPr lang="en-US" altLang="en-US" sz="4000" dirty="0" err="1"/>
              <a:t>Perhatikan</a:t>
            </a:r>
            <a:r>
              <a:rPr lang="en-US" altLang="en-US" sz="4000" dirty="0"/>
              <a:t> …(3)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96D5B-E7D9-4099-9FB5-8071FAF3C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57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35C5C-9346-408D-8D5E-6A06F760A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b="1" dirty="0"/>
              <a:t>TEOREMA 2.</a:t>
            </a:r>
            <a:r>
              <a:rPr lang="en-US" sz="2600" dirty="0"/>
              <a:t> </a:t>
            </a:r>
            <a:r>
              <a:rPr lang="en-US" sz="2600" dirty="0" err="1"/>
              <a:t>Misalkan</a:t>
            </a:r>
            <a:r>
              <a:rPr lang="en-US" sz="2600" dirty="0"/>
              <a:t> </a:t>
            </a:r>
            <a:r>
              <a:rPr lang="en-US" sz="2600" i="1" dirty="0"/>
              <a:t>T</a:t>
            </a:r>
            <a:r>
              <a:rPr lang="en-US" sz="2600" baseline="-25000" dirty="0"/>
              <a:t>1</a:t>
            </a:r>
            <a:r>
              <a:rPr lang="en-US" sz="2600" dirty="0"/>
              <a:t>(n) = </a:t>
            </a:r>
            <a:r>
              <a:rPr lang="en-US" sz="2600" i="1" dirty="0"/>
              <a:t>O</a:t>
            </a:r>
            <a:r>
              <a:rPr lang="en-US" sz="2600" dirty="0"/>
              <a:t>(</a:t>
            </a:r>
            <a:r>
              <a:rPr lang="en-US" sz="2600" i="1" dirty="0"/>
              <a:t>f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)) dan </a:t>
            </a:r>
            <a:r>
              <a:rPr lang="en-US" sz="2600" i="1" dirty="0"/>
              <a:t>T</a:t>
            </a:r>
            <a:r>
              <a:rPr lang="en-US" sz="2600" baseline="-25000" dirty="0"/>
              <a:t>2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= </a:t>
            </a:r>
            <a:r>
              <a:rPr lang="en-US" sz="2600" i="1" dirty="0"/>
              <a:t>O</a:t>
            </a:r>
            <a:r>
              <a:rPr lang="en-US" sz="2600" dirty="0"/>
              <a:t>(</a:t>
            </a:r>
            <a:r>
              <a:rPr lang="en-US" sz="2600" i="1" dirty="0"/>
              <a:t>g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)), </a:t>
            </a:r>
            <a:r>
              <a:rPr lang="en-US" sz="2600" dirty="0" err="1"/>
              <a:t>maka</a:t>
            </a:r>
            <a:endParaRPr lang="en-US" sz="2600" dirty="0"/>
          </a:p>
          <a:p>
            <a:pPr marL="0" indent="0">
              <a:buNone/>
            </a:pPr>
            <a:r>
              <a:rPr lang="it-IT" sz="2600" dirty="0"/>
              <a:t>(</a:t>
            </a:r>
            <a:r>
              <a:rPr lang="it-IT" sz="2600" i="1" dirty="0"/>
              <a:t>a</a:t>
            </a:r>
            <a:r>
              <a:rPr lang="it-IT" sz="2600" dirty="0"/>
              <a:t>)  </a:t>
            </a:r>
            <a:r>
              <a:rPr lang="it-IT" sz="2600" i="1" dirty="0"/>
              <a:t>T</a:t>
            </a:r>
            <a:r>
              <a:rPr lang="it-IT" sz="2600" baseline="-25000" dirty="0"/>
              <a:t>1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 + </a:t>
            </a:r>
            <a:r>
              <a:rPr lang="it-IT" sz="2600" i="1" dirty="0"/>
              <a:t>T</a:t>
            </a:r>
            <a:r>
              <a:rPr lang="it-IT" sz="2600" baseline="-25000" dirty="0"/>
              <a:t>2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 =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f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)) +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g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)) = </a:t>
            </a:r>
            <a:r>
              <a:rPr lang="it-IT" sz="2600" i="1" dirty="0"/>
              <a:t>O</a:t>
            </a:r>
            <a:r>
              <a:rPr lang="it-IT" sz="2600" dirty="0"/>
              <a:t>(max(</a:t>
            </a:r>
            <a:r>
              <a:rPr lang="it-IT" sz="2600" i="1" dirty="0"/>
              <a:t>f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), </a:t>
            </a:r>
            <a:r>
              <a:rPr lang="it-IT" sz="2600" i="1" dirty="0"/>
              <a:t>g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))	</a:t>
            </a:r>
            <a:endParaRPr lang="en-US" sz="2600" dirty="0"/>
          </a:p>
          <a:p>
            <a:pPr marL="0" indent="0">
              <a:buNone/>
            </a:pPr>
            <a:r>
              <a:rPr lang="it-IT" sz="2600" dirty="0"/>
              <a:t>(</a:t>
            </a:r>
            <a:r>
              <a:rPr lang="it-IT" sz="2600" i="1" dirty="0"/>
              <a:t>b</a:t>
            </a:r>
            <a:r>
              <a:rPr lang="it-IT" sz="2600" dirty="0"/>
              <a:t>)  </a:t>
            </a:r>
            <a:r>
              <a:rPr lang="it-IT" sz="2600" i="1" dirty="0"/>
              <a:t>T</a:t>
            </a:r>
            <a:r>
              <a:rPr lang="it-IT" sz="2600" baseline="-25000" dirty="0"/>
              <a:t>1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</a:t>
            </a:r>
            <a:r>
              <a:rPr lang="it-IT" sz="2600" i="1" dirty="0"/>
              <a:t>T</a:t>
            </a:r>
            <a:r>
              <a:rPr lang="it-IT" sz="2600" baseline="-25000" dirty="0"/>
              <a:t>2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 =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f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))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g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)) =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f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</a:t>
            </a:r>
            <a:r>
              <a:rPr lang="it-IT" sz="2600" i="1" dirty="0"/>
              <a:t>g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))</a:t>
            </a:r>
            <a:endParaRPr lang="en-US" sz="2600" dirty="0"/>
          </a:p>
          <a:p>
            <a:pPr marL="0" indent="0">
              <a:buNone/>
            </a:pPr>
            <a:r>
              <a:rPr lang="it-IT" sz="2600" dirty="0"/>
              <a:t>(</a:t>
            </a:r>
            <a:r>
              <a:rPr lang="it-IT" sz="2600" i="1" dirty="0"/>
              <a:t>c</a:t>
            </a:r>
            <a:r>
              <a:rPr lang="it-IT" sz="2600" dirty="0"/>
              <a:t>) 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cf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)) =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f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)), </a:t>
            </a:r>
            <a:r>
              <a:rPr lang="it-IT" sz="2600" i="1" dirty="0"/>
              <a:t>c</a:t>
            </a:r>
            <a:r>
              <a:rPr lang="it-IT" sz="2600" dirty="0"/>
              <a:t> adalah konstanta</a:t>
            </a:r>
            <a:endParaRPr lang="en-US" sz="2600" dirty="0"/>
          </a:p>
          <a:p>
            <a:pPr marL="0" indent="0">
              <a:buNone/>
            </a:pPr>
            <a:r>
              <a:rPr lang="it-IT" sz="2600" dirty="0"/>
              <a:t>(</a:t>
            </a:r>
            <a:r>
              <a:rPr lang="it-IT" sz="2600" i="1" dirty="0"/>
              <a:t>d</a:t>
            </a:r>
            <a:r>
              <a:rPr lang="it-IT" sz="2600" dirty="0"/>
              <a:t>)  </a:t>
            </a:r>
            <a:r>
              <a:rPr lang="it-IT" sz="2600" i="1" dirty="0"/>
              <a:t>f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 =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f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))</a:t>
            </a:r>
            <a:endParaRPr lang="en-US" sz="2600" dirty="0"/>
          </a:p>
          <a:p>
            <a:pPr marL="0" indent="0">
              <a:buNone/>
            </a:pPr>
            <a:r>
              <a:rPr lang="it-IT" sz="2600" b="1" dirty="0"/>
              <a:t> </a:t>
            </a:r>
            <a:endParaRPr lang="en-US" sz="2600" dirty="0"/>
          </a:p>
          <a:p>
            <a:pPr marL="0" indent="0">
              <a:buNone/>
            </a:pPr>
            <a:r>
              <a:rPr lang="it-IT" sz="2600" b="1" dirty="0"/>
              <a:t>Contoh 9.</a:t>
            </a:r>
            <a:r>
              <a:rPr lang="it-IT" sz="2600" dirty="0"/>
              <a:t>  Misalkan </a:t>
            </a:r>
            <a:r>
              <a:rPr lang="it-IT" sz="2600" i="1" dirty="0"/>
              <a:t>T</a:t>
            </a:r>
            <a:r>
              <a:rPr lang="it-IT" sz="2600" baseline="-25000" dirty="0"/>
              <a:t>1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 =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 dan </a:t>
            </a:r>
            <a:r>
              <a:rPr lang="it-IT" sz="2600" i="1" dirty="0"/>
              <a:t>T</a:t>
            </a:r>
            <a:r>
              <a:rPr lang="it-IT" sz="2600" baseline="-25000" dirty="0"/>
              <a:t>2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 =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baseline="30000" dirty="0"/>
              <a:t>2</a:t>
            </a:r>
            <a:r>
              <a:rPr lang="it-IT" sz="2600" dirty="0"/>
              <a:t>), maka</a:t>
            </a:r>
            <a:endParaRPr lang="en-US" sz="2600" dirty="0"/>
          </a:p>
          <a:p>
            <a:pPr marL="0" indent="0">
              <a:buNone/>
            </a:pPr>
            <a:r>
              <a:rPr lang="it-IT" sz="2600" dirty="0"/>
              <a:t>		(a) </a:t>
            </a:r>
            <a:r>
              <a:rPr lang="it-IT" sz="2600" i="1" dirty="0"/>
              <a:t>T</a:t>
            </a:r>
            <a:r>
              <a:rPr lang="it-IT" sz="2600" baseline="-25000" dirty="0"/>
              <a:t>1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 + </a:t>
            </a:r>
            <a:r>
              <a:rPr lang="it-IT" sz="2600" i="1" dirty="0"/>
              <a:t>T</a:t>
            </a:r>
            <a:r>
              <a:rPr lang="it-IT" sz="2600" baseline="-25000" dirty="0"/>
              <a:t>2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 = </a:t>
            </a:r>
            <a:r>
              <a:rPr lang="it-IT" sz="2600" i="1" dirty="0"/>
              <a:t>O</a:t>
            </a:r>
            <a:r>
              <a:rPr lang="it-IT" sz="2600" dirty="0"/>
              <a:t>(max(</a:t>
            </a:r>
            <a:r>
              <a:rPr lang="it-IT" sz="2600" i="1" dirty="0"/>
              <a:t>n</a:t>
            </a:r>
            <a:r>
              <a:rPr lang="it-IT" sz="2600" dirty="0"/>
              <a:t>, </a:t>
            </a:r>
            <a:r>
              <a:rPr lang="it-IT" sz="2600" i="1" dirty="0"/>
              <a:t>n</a:t>
            </a:r>
            <a:r>
              <a:rPr lang="it-IT" sz="2600" baseline="30000" dirty="0"/>
              <a:t>2</a:t>
            </a:r>
            <a:r>
              <a:rPr lang="it-IT" sz="2600" dirty="0"/>
              <a:t>)) =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baseline="30000" dirty="0"/>
              <a:t>2</a:t>
            </a:r>
            <a:r>
              <a:rPr lang="it-IT" sz="2600" dirty="0"/>
              <a:t>)	</a:t>
            </a:r>
            <a:endParaRPr lang="en-US" sz="2600" dirty="0"/>
          </a:p>
          <a:p>
            <a:pPr marL="0" indent="0">
              <a:buNone/>
            </a:pPr>
            <a:r>
              <a:rPr lang="it-IT" sz="2600" dirty="0"/>
              <a:t>		(b) </a:t>
            </a:r>
            <a:r>
              <a:rPr lang="it-IT" sz="2600" i="1" dirty="0"/>
              <a:t>T</a:t>
            </a:r>
            <a:r>
              <a:rPr lang="it-IT" sz="2600" baseline="-25000" dirty="0"/>
              <a:t>1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</a:t>
            </a:r>
            <a:r>
              <a:rPr lang="it-IT" sz="2600" i="1" dirty="0"/>
              <a:t>T</a:t>
            </a:r>
            <a:r>
              <a:rPr lang="it-IT" sz="2600" baseline="-25000" dirty="0"/>
              <a:t>2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dirty="0"/>
              <a:t>) =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nn</a:t>
            </a:r>
            <a:r>
              <a:rPr lang="it-IT" sz="2600" baseline="30000" dirty="0"/>
              <a:t>2</a:t>
            </a:r>
            <a:r>
              <a:rPr lang="it-IT" sz="2600" dirty="0"/>
              <a:t>) =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baseline="30000" dirty="0"/>
              <a:t>3</a:t>
            </a:r>
            <a:r>
              <a:rPr lang="it-IT" sz="2600" dirty="0"/>
              <a:t>)		</a:t>
            </a:r>
            <a:endParaRPr lang="en-US" sz="2600" dirty="0"/>
          </a:p>
          <a:p>
            <a:pPr marL="0" indent="0">
              <a:buNone/>
            </a:pPr>
            <a:r>
              <a:rPr lang="it-IT" sz="2600" dirty="0"/>
              <a:t> </a:t>
            </a:r>
            <a:endParaRPr lang="en-US" sz="2600" dirty="0"/>
          </a:p>
          <a:p>
            <a:pPr marL="0" indent="0">
              <a:buNone/>
            </a:pPr>
            <a:r>
              <a:rPr lang="it-IT" sz="2600" b="1" dirty="0"/>
              <a:t>Contoh 10.</a:t>
            </a:r>
            <a:r>
              <a:rPr lang="it-IT" sz="2600" dirty="0"/>
              <a:t> 	</a:t>
            </a:r>
            <a:r>
              <a:rPr lang="it-IT" sz="2600" i="1" dirty="0"/>
              <a:t>O</a:t>
            </a:r>
            <a:r>
              <a:rPr lang="it-IT" sz="2600" dirty="0"/>
              <a:t>(5</a:t>
            </a:r>
            <a:r>
              <a:rPr lang="it-IT" sz="2600" i="1" dirty="0"/>
              <a:t>n</a:t>
            </a:r>
            <a:r>
              <a:rPr lang="it-IT" sz="2600" baseline="30000" dirty="0"/>
              <a:t>2</a:t>
            </a:r>
            <a:r>
              <a:rPr lang="it-IT" sz="2600" dirty="0"/>
              <a:t>) = </a:t>
            </a:r>
            <a:r>
              <a:rPr lang="it-IT" sz="2600" i="1" dirty="0"/>
              <a:t>O</a:t>
            </a:r>
            <a:r>
              <a:rPr lang="it-IT" sz="2600" dirty="0"/>
              <a:t>(</a:t>
            </a:r>
            <a:r>
              <a:rPr lang="it-IT" sz="2600" i="1" dirty="0"/>
              <a:t>n</a:t>
            </a:r>
            <a:r>
              <a:rPr lang="it-IT" sz="2600" baseline="30000" dirty="0"/>
              <a:t>2</a:t>
            </a:r>
            <a:r>
              <a:rPr lang="it-IT" sz="2600" dirty="0"/>
              <a:t>)	</a:t>
            </a:r>
            <a:endParaRPr lang="en-US" sz="2600" dirty="0"/>
          </a:p>
          <a:p>
            <a:pPr marL="0" indent="0">
              <a:buNone/>
            </a:pPr>
            <a:r>
              <a:rPr lang="it-IT" sz="2600" dirty="0"/>
              <a:t>	             </a:t>
            </a:r>
            <a:r>
              <a:rPr lang="en-US" sz="2600" i="1" dirty="0"/>
              <a:t>n</a:t>
            </a:r>
            <a:r>
              <a:rPr lang="en-US" sz="2600" baseline="30000" dirty="0"/>
              <a:t>2</a:t>
            </a:r>
            <a:r>
              <a:rPr lang="en-US" sz="2600" dirty="0"/>
              <a:t> = </a:t>
            </a:r>
            <a:r>
              <a:rPr lang="en-US" sz="2600" i="1" dirty="0"/>
              <a:t>O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baseline="30000" dirty="0"/>
              <a:t>2</a:t>
            </a:r>
            <a:r>
              <a:rPr lang="en-US" sz="2600" dirty="0"/>
              <a:t>)	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49671D-081C-4011-81A7-7F0511C94269}"/>
              </a:ext>
            </a:extLst>
          </p:cNvPr>
          <p:cNvSpPr/>
          <p:nvPr/>
        </p:nvSpPr>
        <p:spPr>
          <a:xfrm>
            <a:off x="792480" y="609600"/>
            <a:ext cx="9101533" cy="253429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B444BA23-6238-4EFF-9935-7D4345E1C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36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8E8FD-5A7E-40D8-98DC-3C5C4103F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Kompleksitas</a:t>
            </a:r>
            <a:r>
              <a:rPr lang="en-US" b="1" dirty="0">
                <a:latin typeface="+mn-lt"/>
              </a:rPr>
              <a:t> Waktu </a:t>
            </a:r>
            <a:r>
              <a:rPr lang="en-US" b="1" dirty="0" err="1">
                <a:latin typeface="+mn-lt"/>
              </a:rPr>
              <a:t>Asimptotik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8A7C1-5D91-4991-9663-622FA6784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 err="1"/>
              <a:t>Seringkali</a:t>
            </a:r>
            <a:r>
              <a:rPr lang="en-US" sz="2600" dirty="0"/>
              <a:t> </a:t>
            </a:r>
            <a:r>
              <a:rPr lang="en-US" sz="2600" dirty="0" err="1"/>
              <a:t>kita</a:t>
            </a:r>
            <a:r>
              <a:rPr lang="en-US" sz="2600" dirty="0"/>
              <a:t> </a:t>
            </a:r>
            <a:r>
              <a:rPr lang="en-US" sz="2600" dirty="0" err="1"/>
              <a:t>kurang</a:t>
            </a:r>
            <a:r>
              <a:rPr lang="en-US" sz="2600" dirty="0"/>
              <a:t> </a:t>
            </a:r>
            <a:r>
              <a:rPr lang="en-US" sz="2600" dirty="0" err="1"/>
              <a:t>tertarik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kompleksitas</a:t>
            </a:r>
            <a:r>
              <a:rPr lang="en-US" sz="2600" dirty="0"/>
              <a:t> </a:t>
            </a:r>
            <a:r>
              <a:rPr lang="en-US" sz="2600" dirty="0" err="1"/>
              <a:t>waktu</a:t>
            </a:r>
            <a:r>
              <a:rPr lang="en-US" sz="2600" dirty="0"/>
              <a:t> 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yang </a:t>
            </a:r>
            <a:r>
              <a:rPr lang="en-US" sz="2600" dirty="0" err="1"/>
              <a:t>presisi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suatu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.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Kita </a:t>
            </a:r>
            <a:r>
              <a:rPr lang="en-US" sz="2600" dirty="0" err="1"/>
              <a:t>lebih</a:t>
            </a:r>
            <a:r>
              <a:rPr lang="en-US" sz="2600" dirty="0"/>
              <a:t> </a:t>
            </a:r>
            <a:r>
              <a:rPr lang="en-US" sz="2600" dirty="0" err="1"/>
              <a:t>tertarik</a:t>
            </a:r>
            <a:r>
              <a:rPr lang="en-US" sz="2600" dirty="0"/>
              <a:t> pada </a:t>
            </a:r>
            <a:r>
              <a:rPr lang="en-US" sz="2600" dirty="0" err="1"/>
              <a:t>bagaimana</a:t>
            </a:r>
            <a:r>
              <a:rPr lang="en-US" sz="2600" dirty="0"/>
              <a:t> </a:t>
            </a:r>
            <a:r>
              <a:rPr lang="en-US" sz="2600" dirty="0" err="1"/>
              <a:t>kebutuhan</a:t>
            </a:r>
            <a:r>
              <a:rPr lang="en-US" sz="2600" dirty="0"/>
              <a:t> </a:t>
            </a:r>
            <a:r>
              <a:rPr lang="en-US" sz="2600" dirty="0" err="1"/>
              <a:t>waktu</a:t>
            </a:r>
            <a:r>
              <a:rPr lang="en-US" sz="2600" dirty="0"/>
              <a:t> </a:t>
            </a:r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</a:t>
            </a:r>
            <a:r>
              <a:rPr lang="en-US" sz="2600" dirty="0" err="1"/>
              <a:t>tumbuh</a:t>
            </a:r>
            <a:r>
              <a:rPr lang="en-US" sz="2600" dirty="0"/>
              <a:t> </a:t>
            </a:r>
            <a:r>
              <a:rPr lang="en-US" sz="2600" dirty="0" err="1"/>
              <a:t>ketika</a:t>
            </a:r>
            <a:r>
              <a:rPr lang="en-US" sz="2600" dirty="0"/>
              <a:t> </a:t>
            </a:r>
            <a:r>
              <a:rPr lang="en-US" sz="2600" dirty="0" err="1"/>
              <a:t>ukuran</a:t>
            </a:r>
            <a:r>
              <a:rPr lang="en-US" sz="2600" dirty="0"/>
              <a:t> </a:t>
            </a:r>
            <a:r>
              <a:rPr lang="en-US" sz="2600" dirty="0" err="1"/>
              <a:t>masukannya</a:t>
            </a:r>
            <a:r>
              <a:rPr lang="en-US" sz="2600" dirty="0"/>
              <a:t> (</a:t>
            </a:r>
            <a:r>
              <a:rPr lang="en-US" sz="2600" i="1" dirty="0"/>
              <a:t>n</a:t>
            </a:r>
            <a:r>
              <a:rPr lang="en-US" sz="2600" dirty="0"/>
              <a:t>) </a:t>
            </a:r>
            <a:r>
              <a:rPr lang="en-US" sz="2600" dirty="0" err="1"/>
              <a:t>meningkat</a:t>
            </a:r>
            <a:r>
              <a:rPr lang="en-US" sz="2600" dirty="0"/>
              <a:t>. </a:t>
            </a:r>
          </a:p>
          <a:p>
            <a:endParaRPr lang="en-US" sz="2600" dirty="0"/>
          </a:p>
          <a:p>
            <a:r>
              <a:rPr lang="en-US" sz="2600" dirty="0"/>
              <a:t> </a:t>
            </a:r>
            <a:r>
              <a:rPr lang="en-US" sz="2600" dirty="0" err="1"/>
              <a:t>Contoh</a:t>
            </a:r>
            <a:r>
              <a:rPr lang="en-US" sz="2600" dirty="0"/>
              <a:t>, </a:t>
            </a:r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</a:t>
            </a:r>
            <a:r>
              <a:rPr lang="en-US" sz="2600" dirty="0" err="1"/>
              <a:t>memiliki</a:t>
            </a:r>
            <a:r>
              <a:rPr lang="en-US" sz="2600" dirty="0"/>
              <a:t> </a:t>
            </a:r>
            <a:r>
              <a:rPr lang="en-US" sz="2600" dirty="0" err="1"/>
              <a:t>jumlah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</a:t>
            </a:r>
            <a:r>
              <a:rPr lang="en-US" sz="2600" dirty="0" err="1"/>
              <a:t>perkalian</a:t>
            </a:r>
            <a:r>
              <a:rPr lang="en-US" sz="2600" dirty="0"/>
              <a:t> </a:t>
            </a:r>
            <a:r>
              <a:rPr lang="en-US" sz="2600" dirty="0" err="1"/>
              <a:t>sebesar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i="1" dirty="0"/>
              <a:t>                    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= 2</a:t>
            </a:r>
            <a:r>
              <a:rPr lang="en-US" sz="2600" i="1" dirty="0"/>
              <a:t>n</a:t>
            </a:r>
            <a:r>
              <a:rPr lang="en-US" sz="2600" baseline="30000" dirty="0"/>
              <a:t>2</a:t>
            </a:r>
            <a:r>
              <a:rPr lang="en-US" sz="2600" dirty="0"/>
              <a:t> + 6</a:t>
            </a:r>
            <a:r>
              <a:rPr lang="en-US" sz="2600" i="1" dirty="0"/>
              <a:t>n</a:t>
            </a:r>
            <a:r>
              <a:rPr lang="en-US" sz="2600" dirty="0"/>
              <a:t> + 1 </a:t>
            </a:r>
          </a:p>
          <a:p>
            <a:pPr marL="0" indent="0">
              <a:buNone/>
            </a:pPr>
            <a:r>
              <a:rPr lang="en-US" sz="2600" dirty="0"/>
              <a:t>     </a:t>
            </a:r>
          </a:p>
          <a:p>
            <a:pPr marL="284163" indent="-284163">
              <a:buNone/>
            </a:pPr>
            <a:r>
              <a:rPr lang="en-US" sz="2600" dirty="0"/>
              <a:t>    Kita </a:t>
            </a:r>
            <a:r>
              <a:rPr lang="en-US" sz="2600" dirty="0" err="1"/>
              <a:t>mungkin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terlalu</a:t>
            </a:r>
            <a:r>
              <a:rPr lang="en-US" sz="2600" dirty="0"/>
              <a:t> </a:t>
            </a:r>
            <a:r>
              <a:rPr lang="en-US" sz="2600" dirty="0" err="1"/>
              <a:t>membutuhkan</a:t>
            </a:r>
            <a:r>
              <a:rPr lang="en-US" sz="2600" dirty="0"/>
              <a:t> </a:t>
            </a:r>
            <a:r>
              <a:rPr lang="en-US" sz="2600" dirty="0" err="1"/>
              <a:t>informasi</a:t>
            </a:r>
            <a:r>
              <a:rPr lang="en-US" sz="2600" dirty="0"/>
              <a:t> </a:t>
            </a:r>
            <a:r>
              <a:rPr lang="en-US" sz="2600" dirty="0" err="1"/>
              <a:t>seberapa</a:t>
            </a:r>
            <a:r>
              <a:rPr lang="en-US" sz="2600" dirty="0"/>
              <a:t> </a:t>
            </a:r>
            <a:r>
              <a:rPr lang="en-US" sz="2600" dirty="0" err="1"/>
              <a:t>presisi</a:t>
            </a:r>
            <a:r>
              <a:rPr lang="en-US" sz="2600" dirty="0"/>
              <a:t> </a:t>
            </a:r>
            <a:r>
              <a:rPr lang="en-US" sz="2600" dirty="0" err="1"/>
              <a:t>jumlah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</a:t>
            </a:r>
            <a:r>
              <a:rPr lang="en-US" sz="2600" dirty="0" err="1"/>
              <a:t>perkalian</a:t>
            </a:r>
            <a:r>
              <a:rPr lang="en-US" sz="2600" dirty="0"/>
              <a:t> di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. </a:t>
            </a:r>
          </a:p>
          <a:p>
            <a:pPr marL="233363" indent="-233363">
              <a:buNone/>
            </a:pPr>
            <a:r>
              <a:rPr lang="en-US" sz="2600" dirty="0"/>
              <a:t>    </a:t>
            </a:r>
          </a:p>
          <a:p>
            <a:pPr marL="233363" indent="-233363">
              <a:buNone/>
            </a:pPr>
            <a:r>
              <a:rPr lang="en-US" sz="2600" dirty="0"/>
              <a:t>   Yang </a:t>
            </a:r>
            <a:r>
              <a:rPr lang="en-US" sz="2600" dirty="0" err="1"/>
              <a:t>kita</a:t>
            </a:r>
            <a:r>
              <a:rPr lang="en-US" sz="2600" dirty="0"/>
              <a:t> </a:t>
            </a:r>
            <a:r>
              <a:rPr lang="en-US" sz="2600" dirty="0" err="1"/>
              <a:t>butuhkan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seberapa</a:t>
            </a:r>
            <a:r>
              <a:rPr lang="en-US" sz="2600" dirty="0"/>
              <a:t> </a:t>
            </a:r>
            <a:r>
              <a:rPr lang="en-US" sz="2600" dirty="0" err="1"/>
              <a:t>cepat</a:t>
            </a:r>
            <a:r>
              <a:rPr lang="en-US" sz="2600" dirty="0"/>
              <a:t> </a:t>
            </a:r>
            <a:r>
              <a:rPr lang="en-US" sz="2600" dirty="0" err="1"/>
              <a:t>fungsi</a:t>
            </a:r>
            <a:r>
              <a:rPr lang="en-US" sz="2600" dirty="0"/>
              <a:t>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</a:t>
            </a:r>
            <a:r>
              <a:rPr lang="en-US" sz="2600" dirty="0" err="1"/>
              <a:t>tumbuh</a:t>
            </a:r>
            <a:r>
              <a:rPr lang="en-US" sz="2600" dirty="0"/>
              <a:t> </a:t>
            </a:r>
            <a:r>
              <a:rPr lang="en-US" sz="2600" dirty="0" err="1"/>
              <a:t>ketika</a:t>
            </a:r>
            <a:r>
              <a:rPr lang="en-US" sz="2600" dirty="0"/>
              <a:t> </a:t>
            </a:r>
            <a:r>
              <a:rPr lang="en-US" sz="2600" dirty="0" err="1"/>
              <a:t>ukuran</a:t>
            </a:r>
            <a:r>
              <a:rPr lang="en-US" sz="2600" dirty="0"/>
              <a:t> data </a:t>
            </a:r>
            <a:r>
              <a:rPr lang="en-US" sz="2600" dirty="0" err="1"/>
              <a:t>masukan</a:t>
            </a:r>
            <a:r>
              <a:rPr lang="en-US" sz="2600" dirty="0"/>
              <a:t> </a:t>
            </a:r>
            <a:r>
              <a:rPr lang="en-US" sz="2600" dirty="0" err="1"/>
              <a:t>membesar</a:t>
            </a:r>
            <a:r>
              <a:rPr lang="en-US" sz="2600" dirty="0"/>
              <a:t>.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171E546A-12B6-4922-A130-5E7507BEA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346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ADFD7-0214-4E74-A2C5-AED4AB2E4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679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11: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notasi</a:t>
            </a:r>
            <a:r>
              <a:rPr lang="en-US" sz="2400" dirty="0"/>
              <a:t> </a:t>
            </a:r>
            <a:r>
              <a:rPr lang="en-US" sz="2400" i="1" dirty="0"/>
              <a:t>O</a:t>
            </a:r>
            <a:r>
              <a:rPr lang="en-US" sz="2400" dirty="0"/>
              <a:t>-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= </a:t>
            </a:r>
            <a:r>
              <a:rPr lang="sv-SE" sz="2400" dirty="0"/>
              <a:t>(</a:t>
            </a:r>
            <a:r>
              <a:rPr lang="sv-SE" sz="2400" i="1" dirty="0"/>
              <a:t>n </a:t>
            </a:r>
            <a:r>
              <a:rPr lang="sv-SE" sz="2400" dirty="0"/>
              <a:t>+ 1)log(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 + 1)</a:t>
            </a:r>
            <a:r>
              <a:rPr lang="sv-SE" sz="2400" i="1" dirty="0"/>
              <a:t> </a:t>
            </a:r>
            <a:r>
              <a:rPr lang="sv-SE" sz="2400" dirty="0"/>
              <a:t>+ 3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. </a:t>
            </a:r>
          </a:p>
          <a:p>
            <a:pPr marL="0" indent="0">
              <a:buNone/>
            </a:pPr>
            <a:r>
              <a:rPr lang="sv-SE" sz="2400" u="sng" dirty="0"/>
              <a:t>Jawaban</a:t>
            </a:r>
            <a:r>
              <a:rPr lang="sv-SE" sz="2400" dirty="0"/>
              <a:t>:</a:t>
            </a:r>
          </a:p>
          <a:p>
            <a:pPr marL="0" indent="0">
              <a:buNone/>
            </a:pPr>
            <a:r>
              <a:rPr lang="sv-SE" sz="2400" u="sng" dirty="0"/>
              <a:t>Cara </a:t>
            </a:r>
            <a:r>
              <a:rPr lang="sv-SE" sz="2400" dirty="0"/>
              <a:t>1:   </a:t>
            </a:r>
            <a:r>
              <a:rPr lang="sv-SE" sz="2400" dirty="0">
                <a:sym typeface="Symbol" panose="05050102010706020507" pitchFamily="18" charset="2"/>
              </a:rPr>
              <a:t> </a:t>
            </a:r>
            <a:r>
              <a:rPr lang="sv-SE" sz="2400" i="1" dirty="0"/>
              <a:t>n</a:t>
            </a:r>
            <a:r>
              <a:rPr lang="sv-SE" sz="2400" dirty="0"/>
              <a:t> + 1 = </a:t>
            </a:r>
            <a:r>
              <a:rPr lang="sv-SE" sz="2400" i="1" dirty="0"/>
              <a:t>O</a:t>
            </a:r>
            <a:r>
              <a:rPr lang="sv-SE" sz="2400" dirty="0"/>
              <a:t>(</a:t>
            </a:r>
            <a:r>
              <a:rPr lang="sv-SE" sz="2400" i="1" dirty="0"/>
              <a:t>n</a:t>
            </a:r>
            <a:r>
              <a:rPr lang="sv-SE" sz="2400" dirty="0"/>
              <a:t>)</a:t>
            </a:r>
          </a:p>
          <a:p>
            <a:pPr marL="0" indent="0">
              <a:buNone/>
            </a:pPr>
            <a:r>
              <a:rPr lang="sv-SE" sz="2400" dirty="0"/>
              <a:t>	  </a:t>
            </a:r>
            <a:r>
              <a:rPr lang="sv-SE" sz="2400" dirty="0">
                <a:sym typeface="Symbol" panose="05050102010706020507" pitchFamily="18" charset="2"/>
              </a:rPr>
              <a:t> </a:t>
            </a:r>
            <a:r>
              <a:rPr lang="sv-SE" sz="2400" dirty="0"/>
              <a:t>log(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 + 1)</a:t>
            </a:r>
            <a:r>
              <a:rPr lang="sv-SE" sz="2400" i="1" dirty="0"/>
              <a:t> </a:t>
            </a:r>
            <a:r>
              <a:rPr lang="sv-SE" sz="2400" dirty="0">
                <a:sym typeface="Symbol" panose="05050102010706020507" pitchFamily="18" charset="2"/>
              </a:rPr>
              <a:t> log(2</a:t>
            </a:r>
            <a:r>
              <a:rPr lang="sv-SE" sz="2400" i="1" dirty="0">
                <a:sym typeface="Symbol" panose="05050102010706020507" pitchFamily="18" charset="2"/>
              </a:rPr>
              <a:t>n</a:t>
            </a:r>
            <a:r>
              <a:rPr lang="sv-SE" sz="2400" baseline="30000" dirty="0">
                <a:sym typeface="Symbol" panose="05050102010706020507" pitchFamily="18" charset="2"/>
              </a:rPr>
              <a:t>2</a:t>
            </a:r>
            <a:r>
              <a:rPr lang="sv-SE" sz="2400" dirty="0">
                <a:sym typeface="Symbol" panose="05050102010706020507" pitchFamily="18" charset="2"/>
              </a:rPr>
              <a:t>) = log(2) + log(</a:t>
            </a:r>
            <a:r>
              <a:rPr lang="sv-SE" sz="2400" i="1" dirty="0">
                <a:sym typeface="Symbol" panose="05050102010706020507" pitchFamily="18" charset="2"/>
              </a:rPr>
              <a:t>n</a:t>
            </a:r>
            <a:r>
              <a:rPr lang="sv-SE" sz="2400" baseline="30000" dirty="0">
                <a:sym typeface="Symbol" panose="05050102010706020507" pitchFamily="18" charset="2"/>
              </a:rPr>
              <a:t>2</a:t>
            </a:r>
            <a:r>
              <a:rPr lang="sv-SE" sz="2400" dirty="0">
                <a:sym typeface="Symbol" panose="05050102010706020507" pitchFamily="18" charset="2"/>
              </a:rPr>
              <a:t>) </a:t>
            </a:r>
          </a:p>
          <a:p>
            <a:pPr marL="0" indent="0">
              <a:buNone/>
            </a:pPr>
            <a:r>
              <a:rPr lang="sv-SE" sz="2400" dirty="0">
                <a:sym typeface="Symbol" panose="05050102010706020507" pitchFamily="18" charset="2"/>
              </a:rPr>
              <a:t>			              = log(2) + 2 log(</a:t>
            </a:r>
            <a:r>
              <a:rPr lang="sv-SE" sz="2400" i="1" dirty="0">
                <a:sym typeface="Symbol" panose="05050102010706020507" pitchFamily="18" charset="2"/>
              </a:rPr>
              <a:t>n</a:t>
            </a:r>
            <a:r>
              <a:rPr lang="sv-SE" sz="2400" dirty="0">
                <a:sym typeface="Symbol" panose="05050102010706020507" pitchFamily="18" charset="2"/>
              </a:rPr>
              <a:t>) </a:t>
            </a:r>
          </a:p>
          <a:p>
            <a:pPr marL="0" indent="0">
              <a:buNone/>
            </a:pPr>
            <a:r>
              <a:rPr lang="sv-SE" sz="2400" dirty="0">
                <a:sym typeface="Symbol" panose="05050102010706020507" pitchFamily="18" charset="2"/>
              </a:rPr>
              <a:t>				  log(</a:t>
            </a:r>
            <a:r>
              <a:rPr lang="sv-SE" sz="2400" i="1" dirty="0">
                <a:sym typeface="Symbol" panose="05050102010706020507" pitchFamily="18" charset="2"/>
              </a:rPr>
              <a:t>n</a:t>
            </a:r>
            <a:r>
              <a:rPr lang="sv-SE" sz="2400" dirty="0">
                <a:sym typeface="Symbol" panose="05050102010706020507" pitchFamily="18" charset="2"/>
              </a:rPr>
              <a:t>) + 2 log(</a:t>
            </a:r>
            <a:r>
              <a:rPr lang="sv-SE" sz="2400" i="1" dirty="0">
                <a:sym typeface="Symbol" panose="05050102010706020507" pitchFamily="18" charset="2"/>
              </a:rPr>
              <a:t>n</a:t>
            </a:r>
            <a:r>
              <a:rPr lang="sv-SE" sz="2400" dirty="0">
                <a:sym typeface="Symbol" panose="05050102010706020507" pitchFamily="18" charset="2"/>
              </a:rPr>
              <a:t>) = 3 log(</a:t>
            </a:r>
            <a:r>
              <a:rPr lang="sv-SE" sz="2400" i="1" dirty="0">
                <a:sym typeface="Symbol" panose="05050102010706020507" pitchFamily="18" charset="2"/>
              </a:rPr>
              <a:t>n</a:t>
            </a:r>
            <a:r>
              <a:rPr lang="sv-SE" sz="2400" dirty="0">
                <a:sym typeface="Symbol" panose="05050102010706020507" pitchFamily="18" charset="2"/>
              </a:rPr>
              <a:t>) untuk </a:t>
            </a:r>
            <a:r>
              <a:rPr lang="sv-SE" sz="2400" i="1" dirty="0">
                <a:sym typeface="Symbol" panose="05050102010706020507" pitchFamily="18" charset="2"/>
              </a:rPr>
              <a:t>n</a:t>
            </a:r>
            <a:r>
              <a:rPr lang="sv-SE" sz="2400" dirty="0">
                <a:sym typeface="Symbol" panose="05050102010706020507" pitchFamily="18" charset="2"/>
              </a:rPr>
              <a:t>  2</a:t>
            </a:r>
          </a:p>
          <a:p>
            <a:pPr marL="0" indent="0">
              <a:buNone/>
            </a:pPr>
            <a:r>
              <a:rPr lang="sv-SE" sz="2400" dirty="0">
                <a:sym typeface="Symbol" panose="05050102010706020507" pitchFamily="18" charset="2"/>
              </a:rPr>
              <a:t>			          			       = </a:t>
            </a:r>
            <a:r>
              <a:rPr lang="sv-SE" sz="2400" i="1" dirty="0">
                <a:sym typeface="Symbol" panose="05050102010706020507" pitchFamily="18" charset="2"/>
              </a:rPr>
              <a:t>O</a:t>
            </a:r>
            <a:r>
              <a:rPr lang="sv-SE" sz="2400" dirty="0">
                <a:sym typeface="Symbol" panose="05050102010706020507" pitchFamily="18" charset="2"/>
              </a:rPr>
              <a:t>(log </a:t>
            </a:r>
            <a:r>
              <a:rPr lang="sv-SE" sz="2400" i="1" dirty="0">
                <a:sym typeface="Symbol" panose="05050102010706020507" pitchFamily="18" charset="2"/>
              </a:rPr>
              <a:t>n</a:t>
            </a:r>
            <a:r>
              <a:rPr lang="sv-SE" sz="2400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r>
              <a:rPr lang="sv-SE" sz="2400" dirty="0">
                <a:sym typeface="Symbol" panose="05050102010706020507" pitchFamily="18" charset="2"/>
              </a:rPr>
              <a:t>	</a:t>
            </a:r>
            <a:r>
              <a:rPr lang="sv-SE" sz="2400" dirty="0"/>
              <a:t> </a:t>
            </a:r>
            <a:r>
              <a:rPr lang="sv-SE" sz="2400" dirty="0">
                <a:sym typeface="Symbol" panose="05050102010706020507" pitchFamily="18" charset="2"/>
              </a:rPr>
              <a:t> </a:t>
            </a:r>
            <a:r>
              <a:rPr lang="sv-SE" sz="2400" dirty="0"/>
              <a:t>(</a:t>
            </a:r>
            <a:r>
              <a:rPr lang="sv-SE" sz="2400" i="1" dirty="0"/>
              <a:t>n </a:t>
            </a:r>
            <a:r>
              <a:rPr lang="sv-SE" sz="2400" dirty="0"/>
              <a:t>+ 1)</a:t>
            </a:r>
            <a:r>
              <a:rPr lang="sv-SE" sz="2400" i="1" dirty="0"/>
              <a:t> </a:t>
            </a:r>
            <a:r>
              <a:rPr lang="sv-SE" sz="2400" dirty="0"/>
              <a:t>log(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 + 1)</a:t>
            </a:r>
            <a:r>
              <a:rPr lang="sv-SE" sz="2400" i="1" dirty="0"/>
              <a:t>  </a:t>
            </a:r>
            <a:r>
              <a:rPr lang="sv-SE" sz="2400" dirty="0"/>
              <a:t>= O(</a:t>
            </a:r>
            <a:r>
              <a:rPr lang="sv-SE" sz="2400" i="1" dirty="0"/>
              <a:t>n</a:t>
            </a:r>
            <a:r>
              <a:rPr lang="sv-SE" sz="2400" dirty="0"/>
              <a:t>) O(log </a:t>
            </a:r>
            <a:r>
              <a:rPr lang="sv-SE" sz="2400" i="1" dirty="0"/>
              <a:t>n</a:t>
            </a:r>
            <a:r>
              <a:rPr lang="sv-SE" sz="2400" dirty="0"/>
              <a:t>) = O(</a:t>
            </a:r>
            <a:r>
              <a:rPr lang="sv-SE" sz="2400" i="1" dirty="0"/>
              <a:t>n</a:t>
            </a:r>
            <a:r>
              <a:rPr lang="sv-SE" sz="2400" dirty="0"/>
              <a:t> log </a:t>
            </a:r>
            <a:r>
              <a:rPr lang="sv-SE" sz="2400" i="1" dirty="0"/>
              <a:t>n</a:t>
            </a:r>
            <a:r>
              <a:rPr lang="sv-SE" sz="2400" dirty="0"/>
              <a:t>)</a:t>
            </a:r>
          </a:p>
          <a:p>
            <a:pPr marL="0" indent="0">
              <a:buNone/>
            </a:pPr>
            <a:r>
              <a:rPr lang="sv-SE" sz="2400" dirty="0">
                <a:sym typeface="Symbol" panose="05050102010706020507" pitchFamily="18" charset="2"/>
              </a:rPr>
              <a:t>	</a:t>
            </a:r>
            <a:r>
              <a:rPr lang="sv-SE" sz="2400" dirty="0"/>
              <a:t> </a:t>
            </a:r>
            <a:r>
              <a:rPr lang="sv-SE" sz="2400" dirty="0">
                <a:sym typeface="Symbol" panose="05050102010706020507" pitchFamily="18" charset="2"/>
              </a:rPr>
              <a:t>  </a:t>
            </a:r>
            <a:r>
              <a:rPr lang="sv-SE" sz="2400" dirty="0"/>
              <a:t>3</a:t>
            </a:r>
            <a:r>
              <a:rPr lang="sv-SE" sz="2400" i="1" dirty="0"/>
              <a:t>n</a:t>
            </a:r>
            <a:r>
              <a:rPr lang="sv-SE" sz="2400" baseline="30000" dirty="0"/>
              <a:t>2 </a:t>
            </a:r>
            <a:r>
              <a:rPr lang="sv-SE" sz="2400" dirty="0"/>
              <a:t>= O(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)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dirty="0">
                <a:sym typeface="Symbol" panose="05050102010706020507" pitchFamily="18" charset="2"/>
              </a:rPr>
              <a:t>  </a:t>
            </a:r>
            <a:r>
              <a:rPr lang="sv-SE" sz="2400" dirty="0"/>
              <a:t>(</a:t>
            </a:r>
            <a:r>
              <a:rPr lang="sv-SE" sz="2400" i="1" dirty="0"/>
              <a:t>n </a:t>
            </a:r>
            <a:r>
              <a:rPr lang="sv-SE" sz="2400" dirty="0"/>
              <a:t>+ 1)</a:t>
            </a:r>
            <a:r>
              <a:rPr lang="sv-SE" sz="2400" i="1" dirty="0"/>
              <a:t> </a:t>
            </a:r>
            <a:r>
              <a:rPr lang="sv-SE" sz="2400" dirty="0"/>
              <a:t>log(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 + 1)</a:t>
            </a:r>
            <a:r>
              <a:rPr lang="sv-SE" sz="2400" i="1" dirty="0"/>
              <a:t> </a:t>
            </a:r>
            <a:r>
              <a:rPr lang="sv-SE" sz="2400" dirty="0"/>
              <a:t>+ 3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 = O(</a:t>
            </a:r>
            <a:r>
              <a:rPr lang="sv-SE" sz="2400" i="1" dirty="0"/>
              <a:t>n</a:t>
            </a:r>
            <a:r>
              <a:rPr lang="sv-SE" sz="2400" dirty="0"/>
              <a:t> log </a:t>
            </a:r>
            <a:r>
              <a:rPr lang="sv-SE" sz="2400" i="1" dirty="0"/>
              <a:t>n</a:t>
            </a:r>
            <a:r>
              <a:rPr lang="sv-SE" sz="2400" dirty="0"/>
              <a:t>) + O(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) = O(max(</a:t>
            </a:r>
            <a:r>
              <a:rPr lang="sv-SE" sz="2400" i="1" dirty="0"/>
              <a:t>n</a:t>
            </a:r>
            <a:r>
              <a:rPr lang="sv-SE" sz="2400" dirty="0"/>
              <a:t> log </a:t>
            </a:r>
            <a:r>
              <a:rPr lang="sv-SE" sz="2400" i="1" dirty="0"/>
              <a:t>n</a:t>
            </a:r>
            <a:r>
              <a:rPr lang="sv-SE" sz="2400" dirty="0"/>
              <a:t>,  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>
                <a:sym typeface="Symbol" panose="05050102010706020507" pitchFamily="18" charset="2"/>
              </a:rPr>
              <a:t>) = </a:t>
            </a:r>
            <a:r>
              <a:rPr lang="sv-SE" sz="2400" dirty="0"/>
              <a:t>O(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u="sng" dirty="0"/>
              <a:t>Cara 2</a:t>
            </a:r>
            <a:r>
              <a:rPr lang="en-US" sz="2400" dirty="0"/>
              <a:t>: </a:t>
            </a:r>
            <a:r>
              <a:rPr lang="en-US" sz="2400" dirty="0" err="1"/>
              <a:t>suku</a:t>
            </a:r>
            <a:r>
              <a:rPr lang="en-US" sz="2400" dirty="0"/>
              <a:t> yang </a:t>
            </a:r>
            <a:r>
              <a:rPr lang="en-US" sz="2400" dirty="0" err="1"/>
              <a:t>dominan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sv-SE" sz="2400" dirty="0"/>
              <a:t>(</a:t>
            </a:r>
            <a:r>
              <a:rPr lang="sv-SE" sz="2400" i="1" dirty="0"/>
              <a:t>n </a:t>
            </a:r>
            <a:r>
              <a:rPr lang="sv-SE" sz="2400" dirty="0"/>
              <a:t>+ 1)log(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 + 1)</a:t>
            </a:r>
            <a:r>
              <a:rPr lang="sv-SE" sz="2400" i="1" dirty="0"/>
              <a:t> </a:t>
            </a:r>
            <a:r>
              <a:rPr lang="sv-SE" sz="2400" dirty="0"/>
              <a:t>+ 3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 untuk </a:t>
            </a:r>
            <a:r>
              <a:rPr lang="sv-SE" sz="2400" i="1" dirty="0"/>
              <a:t>n</a:t>
            </a:r>
            <a:r>
              <a:rPr lang="sv-SE" sz="2400" dirty="0"/>
              <a:t> yang besar adalah 3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, sehingga (</a:t>
            </a:r>
            <a:r>
              <a:rPr lang="sv-SE" sz="2400" i="1" dirty="0"/>
              <a:t>n </a:t>
            </a:r>
            <a:r>
              <a:rPr lang="sv-SE" sz="2400" dirty="0"/>
              <a:t>+ 1)</a:t>
            </a:r>
            <a:r>
              <a:rPr lang="sv-SE" sz="2400" i="1" dirty="0"/>
              <a:t> </a:t>
            </a:r>
            <a:r>
              <a:rPr lang="sv-SE" sz="2400" dirty="0"/>
              <a:t>log(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 + 1)</a:t>
            </a:r>
            <a:r>
              <a:rPr lang="sv-SE" sz="2400" i="1" dirty="0"/>
              <a:t> </a:t>
            </a:r>
            <a:r>
              <a:rPr lang="sv-SE" sz="2400" dirty="0"/>
              <a:t>+ 3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 = O(</a:t>
            </a:r>
            <a:r>
              <a:rPr lang="sv-SE" sz="2400" i="1" dirty="0"/>
              <a:t>n</a:t>
            </a:r>
            <a:r>
              <a:rPr lang="sv-SE" sz="2400" baseline="30000" dirty="0"/>
              <a:t>2</a:t>
            </a:r>
            <a:r>
              <a:rPr lang="sv-SE" sz="2400" dirty="0"/>
              <a:t>)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D5EB6A-39CE-44F8-8380-9FC08C789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467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5">
            <a:extLst>
              <a:ext uri="{FF2B5EF4-FFF2-40B4-BE49-F238E27FC236}">
                <a16:creationId xmlns:a16="http://schemas.microsoft.com/office/drawing/2014/main" id="{4DA25AC3-703F-48BE-BD51-2ED564402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82D960D-DDE8-4A04-85C1-1C6B36796237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21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44036" name="Object 4">
            <a:extLst>
              <a:ext uri="{FF2B5EF4-FFF2-40B4-BE49-F238E27FC236}">
                <a16:creationId xmlns:a16="http://schemas.microsoft.com/office/drawing/2014/main" id="{98EE1879-CF6F-47BA-A919-AE83A60DBA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203560"/>
              </p:ext>
            </p:extLst>
          </p:nvPr>
        </p:nvGraphicFramePr>
        <p:xfrm>
          <a:off x="2191385" y="274638"/>
          <a:ext cx="7734935" cy="6278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5678913" imgH="4592975" progId="Word.Document.8">
                  <p:embed/>
                </p:oleObj>
              </mc:Choice>
              <mc:Fallback>
                <p:oleObj name="Document" r:id="rId7" imgW="5678913" imgH="4592975" progId="Word.Document.8">
                  <p:embed/>
                  <p:pic>
                    <p:nvPicPr>
                      <p:cNvPr id="44036" name="Object 4">
                        <a:extLst>
                          <a:ext uri="{FF2B5EF4-FFF2-40B4-BE49-F238E27FC236}">
                            <a16:creationId xmlns:a16="http://schemas.microsoft.com/office/drawing/2014/main" id="{98EE1879-CF6F-47BA-A919-AE83A60DBA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1385" y="274638"/>
                        <a:ext cx="7734935" cy="62780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6636CCD-B83D-42D2-8D38-8AA85C6D2ABC}"/>
              </a:ext>
            </a:extLst>
          </p:cNvPr>
          <p:cNvSpPr txBox="1"/>
          <p:nvPr/>
        </p:nvSpPr>
        <p:spPr>
          <a:xfrm>
            <a:off x="4230424" y="6228954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bagus</a:t>
            </a:r>
            <a:r>
              <a:rPr lang="en-US" dirty="0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DA7FDA-BD62-4E26-B4AF-9857B2667F57}"/>
              </a:ext>
            </a:extLst>
          </p:cNvPr>
          <p:cNvSpPr txBox="1"/>
          <p:nvPr/>
        </p:nvSpPr>
        <p:spPr>
          <a:xfrm>
            <a:off x="7906365" y="6183376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buruk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6B1607C5-ED9C-45A6-B612-6283DC395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799" y="2467586"/>
            <a:ext cx="9957877" cy="310009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B282000-9599-4C4D-8E31-9E5A8259B8AE}"/>
              </a:ext>
            </a:extLst>
          </p:cNvPr>
          <p:cNvSpPr txBox="1"/>
          <p:nvPr/>
        </p:nvSpPr>
        <p:spPr>
          <a:xfrm>
            <a:off x="1233098" y="1290320"/>
            <a:ext cx="97258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Nilai </a:t>
            </a:r>
            <a:r>
              <a:rPr lang="en-US" sz="2800" dirty="0" err="1"/>
              <a:t>masing-masing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bermacam-macam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i="1" dirty="0"/>
              <a:t>n</a:t>
            </a:r>
          </a:p>
        </p:txBody>
      </p:sp>
      <p:sp>
        <p:nvSpPr>
          <p:cNvPr id="38" name="Slide Number Placeholder 37">
            <a:extLst>
              <a:ext uri="{FF2B5EF4-FFF2-40B4-BE49-F238E27FC236}">
                <a16:creationId xmlns:a16="http://schemas.microsoft.com/office/drawing/2014/main" id="{28950519-030F-46DA-AA27-F8B50906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085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4D5D65-7AD3-447E-9D24-17960A0A7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6405" y="454968"/>
            <a:ext cx="5650003" cy="547803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05EDAF-9674-4B53-9217-D3B7747B8676}"/>
              </a:ext>
            </a:extLst>
          </p:cNvPr>
          <p:cNvSpPr txBox="1"/>
          <p:nvPr/>
        </p:nvSpPr>
        <p:spPr>
          <a:xfrm>
            <a:off x="7640320" y="6218366"/>
            <a:ext cx="2694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Kenneth H. Rosen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1648D84-9829-4CF7-BCEC-407434CED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44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D6BF9-1BC8-482D-9D88-A7C370D97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943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300" b="1" i="1" dirty="0"/>
              <a:t>O</a:t>
            </a:r>
            <a:r>
              <a:rPr lang="en-US" sz="3300" b="1" dirty="0"/>
              <a:t>(1)</a:t>
            </a:r>
            <a:r>
              <a:rPr lang="en-US" b="1" dirty="0"/>
              <a:t>	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i="1" dirty="0"/>
              <a:t>O</a:t>
            </a:r>
            <a:r>
              <a:rPr lang="en-US" dirty="0"/>
              <a:t>(1)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pada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i="1" dirty="0"/>
              <a:t>O</a:t>
            </a:r>
            <a:r>
              <a:rPr lang="en-US" dirty="0"/>
              <a:t>(1) </a:t>
            </a:r>
            <a:r>
              <a:rPr lang="en-US" dirty="0" err="1"/>
              <a:t>terdapat</a:t>
            </a:r>
            <a:r>
              <a:rPr lang="en-US" dirty="0"/>
              <a:t> pada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instruksinya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kali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Contoh</a:t>
            </a:r>
            <a:r>
              <a:rPr lang="en-US" dirty="0"/>
              <a:t>:  </a:t>
            </a:r>
            <a:r>
              <a:rPr lang="en-US" b="1" dirty="0">
                <a:solidFill>
                  <a:srgbClr val="FF0000"/>
                </a:solidFill>
              </a:rPr>
              <a:t>if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&gt; </a:t>
            </a:r>
            <a:r>
              <a:rPr lang="en-US" i="1" dirty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then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maks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 </a:t>
            </a:r>
            <a:r>
              <a:rPr lang="en-US" b="1" dirty="0">
                <a:solidFill>
                  <a:srgbClr val="FF0000"/>
                </a:solidFill>
                <a:sym typeface="Symbol" panose="05050102010706020507" pitchFamily="18" charset="2"/>
              </a:rPr>
              <a:t>else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 </a:t>
            </a:r>
            <a:r>
              <a:rPr lang="en-US" i="1" dirty="0" err="1">
                <a:solidFill>
                  <a:srgbClr val="FF0000"/>
                </a:solidFill>
                <a:sym typeface="Symbol" panose="05050102010706020507" pitchFamily="18" charset="2"/>
              </a:rPr>
              <a:t>maks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 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             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) = O(1)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dan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temp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a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	a  b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	b  temp </a:t>
            </a:r>
            <a:endParaRPr lang="en-US" dirty="0">
              <a:solidFill>
                <a:srgbClr val="FF0000"/>
              </a:solidFill>
            </a:endParaRPr>
          </a:p>
          <a:p>
            <a:pPr marL="233363" indent="-233363">
              <a:buNone/>
            </a:pPr>
            <a:r>
              <a:rPr lang="it-IT" dirty="0"/>
              <a:t>   Di sini jumlah operasi pengisian nilai ada tiga buah dan tiap operasi dilakukan satu kali. </a:t>
            </a:r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= 3 = </a:t>
            </a:r>
            <a:r>
              <a:rPr lang="en-US" i="1" dirty="0"/>
              <a:t>O</a:t>
            </a:r>
            <a:r>
              <a:rPr lang="en-US" dirty="0"/>
              <a:t>(1).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66C90B5-37B7-4C0C-9B26-24897DDB8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83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4D02D-DBEF-4363-ABE1-CE2924561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792480"/>
            <a:ext cx="10515600" cy="50796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O</a:t>
            </a:r>
            <a:r>
              <a:rPr lang="en-US" b="1" dirty="0"/>
              <a:t>(log </a:t>
            </a:r>
            <a:r>
              <a:rPr lang="en-US" b="1" i="1" dirty="0"/>
              <a:t>n</a:t>
            </a:r>
            <a:r>
              <a:rPr lang="en-US" b="1" dirty="0"/>
              <a:t>)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logaritmik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waktunya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lambat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mentransformasikannya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yang </a:t>
            </a:r>
            <a:r>
              <a:rPr lang="en-US" dirty="0" err="1"/>
              <a:t>berukuran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.</a:t>
            </a:r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: 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binary search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Di </a:t>
            </a:r>
            <a:r>
              <a:rPr lang="en-US" dirty="0" err="1"/>
              <a:t>sini</a:t>
            </a:r>
            <a:r>
              <a:rPr lang="en-US" dirty="0"/>
              <a:t> basis </a:t>
            </a:r>
            <a:r>
              <a:rPr lang="en-US" dirty="0" err="1"/>
              <a:t>logaritma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 err="1"/>
              <a:t>dinaikkan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kali </a:t>
            </a:r>
            <a:r>
              <a:rPr lang="en-US" dirty="0" err="1"/>
              <a:t>semula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, log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 </a:t>
            </a:r>
            <a:r>
              <a:rPr lang="en-US" dirty="0" err="1"/>
              <a:t>sebesar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tetapan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68615B83-B878-48BB-B397-5DDBF3210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85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D2BBC-6816-472D-A19D-12C0E1CDA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960" y="107378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O</a:t>
            </a:r>
            <a:r>
              <a:rPr lang="en-US" b="1" dirty="0"/>
              <a:t>(</a:t>
            </a:r>
            <a:r>
              <a:rPr lang="en-US" b="1" i="1" dirty="0"/>
              <a:t>n</a:t>
            </a:r>
            <a:r>
              <a:rPr lang="en-US" b="1" dirty="0"/>
              <a:t>)	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pelaksanaannya</a:t>
            </a:r>
            <a:r>
              <a:rPr lang="en-US" dirty="0"/>
              <a:t> </a:t>
            </a:r>
            <a:r>
              <a:rPr lang="en-US" dirty="0" err="1"/>
              <a:t>lanjar</a:t>
            </a:r>
            <a:r>
              <a:rPr lang="en-US" dirty="0"/>
              <a:t> (linier)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pada </a:t>
            </a:r>
            <a:r>
              <a:rPr lang="en-US" dirty="0" err="1"/>
              <a:t>kasus</a:t>
            </a:r>
            <a:r>
              <a:rPr lang="en-US" dirty="0"/>
              <a:t> yang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masukannya</a:t>
            </a:r>
            <a:r>
              <a:rPr lang="en-US" dirty="0"/>
              <a:t> </a:t>
            </a:r>
            <a:r>
              <a:rPr lang="en-US" dirty="0" err="1"/>
              <a:t>dikenai</a:t>
            </a:r>
            <a:r>
              <a:rPr lang="en-US" dirty="0"/>
              <a:t> proses yang </a:t>
            </a:r>
            <a:r>
              <a:rPr lang="en-US" dirty="0" err="1"/>
              <a:t>sama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: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sequential search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, </a:t>
            </a:r>
            <a:r>
              <a:rPr lang="en-US" dirty="0" err="1"/>
              <a:t>menghitung</a:t>
            </a:r>
            <a:r>
              <a:rPr lang="en-US" dirty="0"/>
              <a:t> rata-rata, dan </a:t>
            </a:r>
            <a:r>
              <a:rPr lang="en-US" dirty="0" err="1"/>
              <a:t>sebagainya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3A627-F52F-4B61-8F3B-C0842A627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16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E457E-4516-42CD-9A6D-E30CE2738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6960"/>
            <a:ext cx="10515600" cy="51000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/>
              <a:t>O</a:t>
            </a:r>
            <a:r>
              <a:rPr lang="en-US" b="1" dirty="0"/>
              <a:t>(</a:t>
            </a:r>
            <a:r>
              <a:rPr lang="en-US" b="1" i="1" dirty="0"/>
              <a:t>n</a:t>
            </a:r>
            <a:r>
              <a:rPr lang="en-US" b="1" dirty="0"/>
              <a:t> log </a:t>
            </a:r>
            <a:r>
              <a:rPr lang="en-US" b="1" i="1" dirty="0"/>
              <a:t>n</a:t>
            </a:r>
            <a:r>
              <a:rPr lang="en-US" b="1" dirty="0"/>
              <a:t>)	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Waktu </a:t>
            </a:r>
            <a:r>
              <a:rPr lang="en-US" dirty="0" err="1"/>
              <a:t>pelaksanaan</a:t>
            </a:r>
            <a:r>
              <a:rPr lang="en-US" dirty="0"/>
              <a:t> yang </a:t>
            </a:r>
            <a:r>
              <a:rPr lang="en-US" i="1" dirty="0"/>
              <a:t>n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pada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, 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, dan </a:t>
            </a:r>
            <a:r>
              <a:rPr lang="en-US" dirty="0" err="1"/>
              <a:t>menggabung</a:t>
            </a:r>
            <a:r>
              <a:rPr lang="en-US" dirty="0"/>
              <a:t> solusi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(</a:t>
            </a:r>
            <a:r>
              <a:rPr lang="en-US" i="1" dirty="0"/>
              <a:t>divide and conquer</a:t>
            </a:r>
            <a:r>
              <a:rPr lang="en-US" dirty="0"/>
              <a:t>). </a:t>
            </a:r>
          </a:p>
          <a:p>
            <a:endParaRPr lang="en-US" dirty="0"/>
          </a:p>
          <a:p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divide and conquer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asimptotik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1000,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/>
              <a:t>log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20.000.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kali </a:t>
            </a:r>
            <a:r>
              <a:rPr lang="en-US" dirty="0" err="1"/>
              <a:t>semula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kali </a:t>
            </a:r>
            <a:r>
              <a:rPr lang="en-US" dirty="0" err="1"/>
              <a:t>semula</a:t>
            </a:r>
            <a:r>
              <a:rPr lang="en-US" dirty="0"/>
              <a:t> (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53A0E-40E2-4580-90F6-C025BAE4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58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627A4-C1D9-41C7-A238-0D06DA1BE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009265"/>
            <a:ext cx="10515600" cy="5126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/>
              <a:t>O</a:t>
            </a:r>
            <a:r>
              <a:rPr lang="en-US" b="1" dirty="0"/>
              <a:t>(</a:t>
            </a:r>
            <a:r>
              <a:rPr lang="en-US" b="1" i="1" dirty="0"/>
              <a:t>n</a:t>
            </a:r>
            <a:r>
              <a:rPr lang="en-US" b="1" baseline="30000" dirty="0"/>
              <a:t>2</a:t>
            </a:r>
            <a:r>
              <a:rPr lang="en-US" b="1" dirty="0"/>
              <a:t>)	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pelaksanaannya</a:t>
            </a:r>
            <a:r>
              <a:rPr lang="en-US" dirty="0"/>
              <a:t> </a:t>
            </a:r>
            <a:r>
              <a:rPr lang="en-US" dirty="0" err="1"/>
              <a:t>kuadratik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yang </a:t>
            </a:r>
            <a:r>
              <a:rPr lang="en-US" dirty="0" err="1"/>
              <a:t>berukuran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memproses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kalang</a:t>
            </a:r>
            <a:r>
              <a:rPr lang="en-US" dirty="0"/>
              <a:t> </a:t>
            </a:r>
            <a:r>
              <a:rPr lang="en-US" dirty="0" err="1"/>
              <a:t>bersarang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: 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pengurutan</a:t>
            </a:r>
            <a:r>
              <a:rPr lang="en-US" dirty="0"/>
              <a:t> </a:t>
            </a:r>
            <a:r>
              <a:rPr lang="en-US" i="1" dirty="0"/>
              <a:t>selection sort</a:t>
            </a:r>
            <a:r>
              <a:rPr lang="en-US" dirty="0"/>
              <a:t>, </a:t>
            </a:r>
            <a:r>
              <a:rPr lang="en-US" i="1" dirty="0"/>
              <a:t>insertion sort</a:t>
            </a:r>
            <a:r>
              <a:rPr lang="en-US" dirty="0"/>
              <a:t>, </a:t>
            </a:r>
            <a:r>
              <a:rPr lang="en-US" i="1" dirty="0"/>
              <a:t>bubble sort</a:t>
            </a:r>
            <a:r>
              <a:rPr lang="en-US" dirty="0"/>
              <a:t>,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, </a:t>
            </a:r>
            <a:r>
              <a:rPr lang="en-US" dirty="0" err="1"/>
              <a:t>dsb</a:t>
            </a:r>
            <a:r>
              <a:rPr lang="en-US" dirty="0"/>
              <a:t>.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41398B8-D481-4EA2-89C8-C4FE2110E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227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247FC-7BAD-498D-A0B3-03DD25D22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O</a:t>
            </a:r>
            <a:r>
              <a:rPr lang="en-US" b="1" dirty="0"/>
              <a:t>(</a:t>
            </a:r>
            <a:r>
              <a:rPr lang="en-US" b="1" i="1" dirty="0"/>
              <a:t>n</a:t>
            </a:r>
            <a:r>
              <a:rPr lang="en-US" b="1" baseline="30000" dirty="0"/>
              <a:t>3</a:t>
            </a:r>
            <a:r>
              <a:rPr lang="en-US" b="1" dirty="0"/>
              <a:t>)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kuadratik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kubik</a:t>
            </a:r>
            <a:r>
              <a:rPr lang="en-US" dirty="0"/>
              <a:t> </a:t>
            </a:r>
            <a:r>
              <a:rPr lang="en-US" dirty="0" err="1"/>
              <a:t>memproses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kalang</a:t>
            </a:r>
            <a:r>
              <a:rPr lang="en-US" dirty="0"/>
              <a:t> </a:t>
            </a:r>
            <a:r>
              <a:rPr lang="en-US" dirty="0" err="1"/>
              <a:t>bersarang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100,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1.000.000 </a:t>
            </a:r>
            <a:r>
              <a:rPr lang="en-US" dirty="0" err="1"/>
              <a:t>operasi</a:t>
            </a:r>
            <a:r>
              <a:rPr lang="en-US" dirty="0"/>
              <a:t>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dinaikkan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kali </a:t>
            </a:r>
            <a:r>
              <a:rPr lang="en-US" dirty="0" err="1"/>
              <a:t>semula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pelaksanan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delapan</a:t>
            </a:r>
            <a:r>
              <a:rPr lang="en-US" dirty="0"/>
              <a:t> kali </a:t>
            </a:r>
            <a:r>
              <a:rPr lang="en-US" dirty="0" err="1"/>
              <a:t>semula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BC962D2-A311-41CE-9306-A64F7E17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9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E0155-158F-4F6A-B1E7-34690DE0D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720"/>
            <a:ext cx="10515600" cy="5242243"/>
          </a:xfrm>
        </p:spPr>
        <p:txBody>
          <a:bodyPr>
            <a:normAutofit/>
          </a:bodyPr>
          <a:lstStyle/>
          <a:p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tampak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, </a:t>
            </a:r>
            <a:r>
              <a:rPr lang="en-US" sz="2400" dirty="0" err="1"/>
              <a:t>bukan</a:t>
            </a:r>
            <a:r>
              <a:rPr lang="en-US" sz="2400" dirty="0"/>
              <a:t> pada </a:t>
            </a:r>
            <a:r>
              <a:rPr lang="en-US" sz="2400" i="1" dirty="0"/>
              <a:t>n</a:t>
            </a:r>
            <a:r>
              <a:rPr lang="en-US" sz="2400" dirty="0"/>
              <a:t> yang </a:t>
            </a:r>
            <a:r>
              <a:rPr lang="en-US" sz="2400" dirty="0" err="1"/>
              <a:t>kecil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algoritma-algoritma</a:t>
            </a:r>
            <a:r>
              <a:rPr lang="en-US" sz="2400" dirty="0"/>
              <a:t> </a:t>
            </a:r>
            <a:r>
              <a:rPr lang="en-US" sz="2400" dirty="0" err="1"/>
              <a:t>pengurutan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i="1" dirty="0"/>
              <a:t>selection sort </a:t>
            </a:r>
            <a:r>
              <a:rPr lang="en-US" sz="2400" dirty="0"/>
              <a:t>dan </a:t>
            </a:r>
            <a:r>
              <a:rPr lang="en-US" sz="2400" i="1" dirty="0"/>
              <a:t>bubble sort </a:t>
            </a:r>
            <a:r>
              <a:rPr lang="en-US" sz="2400" dirty="0" err="1"/>
              <a:t>misalnya</a:t>
            </a:r>
            <a:r>
              <a:rPr lang="en-US" sz="2400" dirty="0"/>
              <a:t>,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terlihat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mengurutkan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dirty="0" err="1"/>
              <a:t>berukuran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10000 </a:t>
            </a:r>
            <a:r>
              <a:rPr lang="en-US" sz="2400" dirty="0" err="1"/>
              <a:t>elemen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Oleh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notasi</a:t>
            </a:r>
            <a:r>
              <a:rPr lang="en-US" sz="2400" dirty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yang </a:t>
            </a:r>
            <a:r>
              <a:rPr lang="en-US" sz="2400" dirty="0" err="1"/>
              <a:t>memperlihatkan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yang </a:t>
            </a:r>
            <a:r>
              <a:rPr lang="en-US" sz="2400" dirty="0" err="1"/>
              <a:t>besar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Notasi</a:t>
            </a:r>
            <a:r>
              <a:rPr lang="en-US" sz="2400" dirty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yang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b="1" dirty="0" err="1"/>
              <a:t>kompleksitas</a:t>
            </a:r>
            <a:r>
              <a:rPr lang="en-US" sz="2400" b="1" dirty="0"/>
              <a:t> </a:t>
            </a:r>
            <a:r>
              <a:rPr lang="en-US" sz="2400" b="1" dirty="0" err="1"/>
              <a:t>waktu</a:t>
            </a:r>
            <a:r>
              <a:rPr lang="en-US" sz="2400" b="1" dirty="0"/>
              <a:t> </a:t>
            </a:r>
            <a:r>
              <a:rPr lang="en-US" sz="2400" b="1" dirty="0" err="1"/>
              <a:t>asimptotik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E330474-43C5-4503-95D3-6B639AC95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75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C9B4C-5D09-4583-A8D6-214741AA7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842730"/>
            <a:ext cx="10515600" cy="49281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b="1" i="1" dirty="0"/>
              <a:t>O</a:t>
            </a:r>
            <a:r>
              <a:rPr lang="en-US" sz="3300" b="1" dirty="0"/>
              <a:t>(2</a:t>
            </a:r>
            <a:r>
              <a:rPr lang="en-US" sz="3300" b="1" i="1" baseline="30000" dirty="0"/>
              <a:t>n</a:t>
            </a:r>
            <a:r>
              <a:rPr lang="en-US" sz="3300" b="1" dirty="0"/>
              <a:t>)	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Algoritma</a:t>
            </a:r>
            <a:r>
              <a:rPr lang="en-US" dirty="0"/>
              <a:t> yang </a:t>
            </a:r>
            <a:r>
              <a:rPr lang="en-US" dirty="0" err="1"/>
              <a:t>tergolong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solusi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"</a:t>
            </a:r>
            <a:r>
              <a:rPr lang="en-US" i="1" dirty="0"/>
              <a:t>brute force</a:t>
            </a:r>
            <a:r>
              <a:rPr lang="en-US" dirty="0"/>
              <a:t>“.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sirkuit</a:t>
            </a:r>
            <a:r>
              <a:rPr lang="en-US" dirty="0"/>
              <a:t> Hamilton,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knapsack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sum of subset</a:t>
            </a:r>
            <a:r>
              <a:rPr lang="en-US" dirty="0"/>
              <a:t>, </a:t>
            </a:r>
            <a:r>
              <a:rPr lang="en-US" dirty="0" err="1"/>
              <a:t>dsb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ekponensial</a:t>
            </a:r>
            <a:r>
              <a:rPr lang="en-US" dirty="0"/>
              <a:t>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i="1" dirty="0"/>
              <a:t>n</a:t>
            </a:r>
            <a:r>
              <a:rPr lang="en-US" dirty="0"/>
              <a:t> = 15, </a:t>
            </a:r>
            <a:r>
              <a:rPr lang="en-US" dirty="0" err="1"/>
              <a:t>nilai</a:t>
            </a:r>
            <a:r>
              <a:rPr lang="en-US" dirty="0"/>
              <a:t>  2</a:t>
            </a:r>
            <a:r>
              <a:rPr lang="en-US" i="1" baseline="30000" dirty="0"/>
              <a:t>n</a:t>
            </a:r>
            <a:r>
              <a:rPr lang="en-US" dirty="0"/>
              <a:t> =  65.536, </a:t>
            </a:r>
          </a:p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i="1" dirty="0"/>
              <a:t>n</a:t>
            </a:r>
            <a:r>
              <a:rPr lang="en-US" dirty="0"/>
              <a:t> = 18, </a:t>
            </a:r>
            <a:r>
              <a:rPr lang="en-US" dirty="0" err="1"/>
              <a:t>nilai</a:t>
            </a:r>
            <a:r>
              <a:rPr lang="en-US" dirty="0"/>
              <a:t> 2</a:t>
            </a:r>
            <a:r>
              <a:rPr lang="en-US" i="1" baseline="30000" dirty="0"/>
              <a:t>n</a:t>
            </a:r>
            <a:r>
              <a:rPr lang="en-US" dirty="0"/>
              <a:t> =  262.144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1ABFE-9224-419B-880A-BAB92E42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464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9BC2D-0EB4-483C-9F70-330B9296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754"/>
            <a:ext cx="10515600" cy="51824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b="1" i="1" dirty="0"/>
              <a:t>O</a:t>
            </a:r>
            <a:r>
              <a:rPr lang="en-US" sz="3000" b="1" dirty="0"/>
              <a:t>(</a:t>
            </a:r>
            <a:r>
              <a:rPr lang="en-US" sz="3000" b="1" i="1" dirty="0"/>
              <a:t>n</a:t>
            </a:r>
            <a:r>
              <a:rPr lang="en-US" sz="3000" b="1" dirty="0"/>
              <a:t>!)	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memproses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dan </a:t>
            </a:r>
            <a:r>
              <a:rPr lang="en-US" dirty="0" err="1"/>
              <a:t>menghubungkannya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– 1 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Pedagang</a:t>
            </a:r>
            <a:r>
              <a:rPr lang="en-US" dirty="0"/>
              <a:t> </a:t>
            </a:r>
            <a:r>
              <a:rPr lang="en-US" dirty="0" err="1"/>
              <a:t>Keliling</a:t>
            </a:r>
            <a:r>
              <a:rPr lang="en-US" dirty="0"/>
              <a:t> (</a:t>
            </a:r>
            <a:r>
              <a:rPr lang="en-US" i="1" dirty="0"/>
              <a:t>Travelling Salesperson Problem</a:t>
            </a:r>
            <a:r>
              <a:rPr lang="en-US" dirty="0"/>
              <a:t>).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pada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eksponensial</a:t>
            </a:r>
            <a:r>
              <a:rPr lang="en-US" dirty="0"/>
              <a:t>, </a:t>
            </a:r>
            <a:r>
              <a:rPr lang="en-US" dirty="0" err="1"/>
              <a:t>laju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bertambahnya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.  </a:t>
            </a:r>
          </a:p>
          <a:p>
            <a:endParaRPr lang="en-US" dirty="0"/>
          </a:p>
          <a:p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5,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120.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20,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komputasinya</a:t>
            </a:r>
            <a:r>
              <a:rPr lang="en-US" dirty="0"/>
              <a:t> 2,432,902,008,176,640,000.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D05BEA4-4EEF-4189-BD2A-F66355F24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83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Slide Number Placeholder 5">
            <a:extLst>
              <a:ext uri="{FF2B5EF4-FFF2-40B4-BE49-F238E27FC236}">
                <a16:creationId xmlns:a16="http://schemas.microsoft.com/office/drawing/2014/main" id="{430C92C3-05BA-4221-83AA-F40995D3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19D2B11-95C2-4A76-A68E-2395D4FA0F02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32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5301" name="Rectangle 3">
            <a:extLst>
              <a:ext uri="{FF2B5EF4-FFF2-40B4-BE49-F238E27FC236}">
                <a16:creationId xmlns:a16="http://schemas.microsoft.com/office/drawing/2014/main" id="{15939C28-4084-4669-A308-9B2FEAA05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1080" y="1905318"/>
            <a:ext cx="1022604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</a:rPr>
              <a:t>Notasi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</a:rPr>
              <a:t>Big-Oh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berguna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untuk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membandingkan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beberapa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</a:rPr>
              <a:t>  </a:t>
            </a:r>
            <a:r>
              <a:rPr lang="en-US" altLang="en-US" sz="2400" dirty="0" err="1">
                <a:solidFill>
                  <a:srgbClr val="030305"/>
                </a:solidFill>
              </a:rPr>
              <a:t>untuk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persoalan</a:t>
            </a:r>
            <a:r>
              <a:rPr lang="en-US" altLang="en-US" sz="2400" dirty="0">
                <a:solidFill>
                  <a:srgbClr val="030305"/>
                </a:solidFill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</a:rPr>
              <a:t>sama</a:t>
            </a:r>
            <a:endParaRPr lang="en-US" altLang="en-US" sz="2400" dirty="0">
              <a:solidFill>
                <a:srgbClr val="030305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</a:rPr>
              <a:t>	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menentukan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terbaik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>
              <a:solidFill>
                <a:srgbClr val="030305"/>
              </a:solidFill>
              <a:sym typeface="Wingdings" panose="05000000000000000000" pitchFamily="2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Contoh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: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persoalan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pengurutan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memiliki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banyak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penyelesaian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</a:rPr>
              <a:t>		</a:t>
            </a:r>
            <a:r>
              <a:rPr lang="en-US" altLang="en-US" sz="2400" i="1" dirty="0">
                <a:solidFill>
                  <a:srgbClr val="030305"/>
                </a:solidFill>
              </a:rPr>
              <a:t>Selection sort</a:t>
            </a:r>
            <a:r>
              <a:rPr lang="en-US" altLang="en-US" sz="2400" dirty="0">
                <a:solidFill>
                  <a:srgbClr val="030305"/>
                </a:solidFill>
              </a:rPr>
              <a:t>, </a:t>
            </a:r>
            <a:r>
              <a:rPr lang="en-US" altLang="en-US" sz="2400" i="1" dirty="0">
                <a:solidFill>
                  <a:srgbClr val="030305"/>
                </a:solidFill>
              </a:rPr>
              <a:t>bubble sort</a:t>
            </a:r>
            <a:r>
              <a:rPr lang="en-US" altLang="en-US" sz="2400" dirty="0">
                <a:solidFill>
                  <a:srgbClr val="030305"/>
                </a:solidFill>
              </a:rPr>
              <a:t>, </a:t>
            </a:r>
            <a:r>
              <a:rPr lang="en-US" altLang="en-US" sz="2400" i="1" dirty="0">
                <a:solidFill>
                  <a:srgbClr val="030305"/>
                </a:solidFill>
              </a:rPr>
              <a:t>insertion sort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) = O(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		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Quicksort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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) = O(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log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	Karena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log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&lt;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sym typeface="Wingdings" panose="05000000000000000000" pitchFamily="2" charset="2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untuk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n 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yang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besar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maka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quicksort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lebih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cepat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(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lebih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baik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,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lebih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mangkus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)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daripada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sym typeface="Wingdings" panose="05000000000000000000" pitchFamily="2" charset="2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selection sort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 dan </a:t>
            </a:r>
            <a:r>
              <a:rPr lang="en-US" altLang="en-US" sz="2400" i="1" dirty="0">
                <a:solidFill>
                  <a:srgbClr val="030305"/>
                </a:solidFill>
                <a:sym typeface="Wingdings" panose="05000000000000000000" pitchFamily="2" charset="2"/>
              </a:rPr>
              <a:t>insertion sort</a:t>
            </a: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sym typeface="Wingdings" panose="05000000000000000000" pitchFamily="2" charset="2"/>
              </a:rPr>
              <a:t>		</a:t>
            </a:r>
            <a:endParaRPr lang="en-US" altLang="en-US" sz="2400" dirty="0">
              <a:solidFill>
                <a:srgbClr val="030305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213AB9-BC87-4B46-A876-4556D513D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+mn-lt"/>
              </a:rPr>
              <a:t>Kegunaan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Notasi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i="1" dirty="0">
                <a:latin typeface="+mn-lt"/>
              </a:rPr>
              <a:t>Big-Oh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8A06F-D069-4B92-8BEB-CE8877E8F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Notasi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Big-Omega dan  Big-</a:t>
            </a:r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Tetha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AEE18-28D5-4397-A759-627C590D9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err="1"/>
              <a:t>Definisi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</a:t>
            </a:r>
            <a:r>
              <a:rPr lang="en-US" sz="2600" dirty="0"/>
              <a:t>-</a:t>
            </a:r>
            <a:r>
              <a:rPr lang="en-US" sz="2600" dirty="0" err="1"/>
              <a:t>Besar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:</a:t>
            </a:r>
          </a:p>
          <a:p>
            <a:pPr marL="0" indent="0">
              <a:buNone/>
            </a:pPr>
            <a:r>
              <a:rPr lang="en-US" sz="2600" i="1" dirty="0"/>
              <a:t> </a:t>
            </a:r>
            <a:endParaRPr lang="en-US" sz="2600" dirty="0"/>
          </a:p>
          <a:p>
            <a:pPr marL="225425" indent="-225425">
              <a:buNone/>
            </a:pPr>
            <a:r>
              <a:rPr lang="en-US" sz="2600" i="1" dirty="0"/>
              <a:t>   </a:t>
            </a:r>
            <a:r>
              <a:rPr lang="en-US" sz="2600" b="1" dirty="0" err="1"/>
              <a:t>Definisi</a:t>
            </a:r>
            <a:r>
              <a:rPr lang="en-US" sz="2600" b="1" dirty="0"/>
              <a:t> 2.</a:t>
            </a:r>
            <a:r>
              <a:rPr lang="en-US" sz="2600" dirty="0"/>
              <a:t>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= </a:t>
            </a:r>
            <a:r>
              <a:rPr lang="en-US" sz="2600" dirty="0">
                <a:sym typeface="Symbol" panose="05050102010706020507" pitchFamily="18" charset="2"/>
              </a:rPr>
              <a:t></a:t>
            </a:r>
            <a:r>
              <a:rPr lang="en-US" sz="2600" dirty="0"/>
              <a:t>(g(</a:t>
            </a:r>
            <a:r>
              <a:rPr lang="en-US" sz="2600" i="1" dirty="0"/>
              <a:t>n</a:t>
            </a:r>
            <a:r>
              <a:rPr lang="en-US" sz="2600" dirty="0"/>
              <a:t>)) 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dirty="0" err="1">
                <a:solidFill>
                  <a:srgbClr val="FF0000"/>
                </a:solidFill>
              </a:rPr>
              <a:t>dibaca</a:t>
            </a:r>
            <a:r>
              <a:rPr lang="en-US" sz="2600" dirty="0">
                <a:solidFill>
                  <a:srgbClr val="FF0000"/>
                </a:solidFill>
              </a:rPr>
              <a:t> “</a:t>
            </a:r>
            <a:r>
              <a:rPr lang="en-US" sz="2600" i="1" dirty="0">
                <a:solidFill>
                  <a:srgbClr val="FF0000"/>
                </a:solidFill>
              </a:rPr>
              <a:t>T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i="1" dirty="0">
                <a:solidFill>
                  <a:srgbClr val="FF0000"/>
                </a:solidFill>
              </a:rPr>
              <a:t>n</a:t>
            </a:r>
            <a:r>
              <a:rPr lang="en-US" sz="2600" dirty="0">
                <a:solidFill>
                  <a:srgbClr val="FF0000"/>
                </a:solidFill>
              </a:rPr>
              <a:t>) </a:t>
            </a:r>
            <a:r>
              <a:rPr lang="en-US" sz="2600" dirty="0" err="1">
                <a:solidFill>
                  <a:srgbClr val="FF0000"/>
                </a:solidFill>
              </a:rPr>
              <a:t>adalah</a:t>
            </a:r>
            <a:r>
              <a:rPr lang="en-US" sz="2600" dirty="0">
                <a:solidFill>
                  <a:srgbClr val="FF0000"/>
                </a:solidFill>
              </a:rPr>
              <a:t> Omega (</a:t>
            </a:r>
            <a:r>
              <a:rPr lang="en-US" sz="2600" i="1" dirty="0">
                <a:solidFill>
                  <a:srgbClr val="FF0000"/>
                </a:solidFill>
              </a:rPr>
              <a:t>g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i="1" dirty="0">
                <a:solidFill>
                  <a:srgbClr val="FF0000"/>
                </a:solidFill>
              </a:rPr>
              <a:t>n</a:t>
            </a:r>
            <a:r>
              <a:rPr lang="en-US" sz="2600" dirty="0">
                <a:solidFill>
                  <a:srgbClr val="FF0000"/>
                </a:solidFill>
              </a:rPr>
              <a:t>)” yang </a:t>
            </a:r>
            <a:r>
              <a:rPr lang="en-US" sz="2600" dirty="0" err="1">
                <a:solidFill>
                  <a:srgbClr val="FF0000"/>
                </a:solidFill>
              </a:rPr>
              <a:t>artinya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i="1" dirty="0">
                <a:solidFill>
                  <a:srgbClr val="FF0000"/>
                </a:solidFill>
              </a:rPr>
              <a:t>T(n) </a:t>
            </a:r>
            <a:r>
              <a:rPr lang="en-US" sz="2600" i="1" dirty="0" err="1">
                <a:solidFill>
                  <a:srgbClr val="FF0000"/>
                </a:solidFill>
              </a:rPr>
              <a:t>berorde</a:t>
            </a:r>
            <a:r>
              <a:rPr lang="en-US" sz="2600" i="1" dirty="0">
                <a:solidFill>
                  <a:srgbClr val="FF0000"/>
                </a:solidFill>
              </a:rPr>
              <a:t> paling </a:t>
            </a:r>
            <a:r>
              <a:rPr lang="en-US" sz="2600" i="1" dirty="0" err="1">
                <a:solidFill>
                  <a:srgbClr val="FF0000"/>
                </a:solidFill>
              </a:rPr>
              <a:t>kecil</a:t>
            </a:r>
            <a:r>
              <a:rPr lang="en-US" sz="2600" i="1" dirty="0">
                <a:solidFill>
                  <a:srgbClr val="FF0000"/>
                </a:solidFill>
              </a:rPr>
              <a:t> g(n) </a:t>
            </a:r>
            <a:r>
              <a:rPr lang="en-US" sz="2600" dirty="0">
                <a:solidFill>
                  <a:srgbClr val="FF0000"/>
                </a:solidFill>
              </a:rPr>
              <a:t>) 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terdapat</a:t>
            </a:r>
            <a:r>
              <a:rPr lang="en-US" sz="2600" dirty="0"/>
              <a:t> </a:t>
            </a:r>
            <a:r>
              <a:rPr lang="en-US" sz="2600" dirty="0" err="1"/>
              <a:t>konstanta</a:t>
            </a:r>
            <a:r>
              <a:rPr lang="en-US" sz="2600" dirty="0"/>
              <a:t> </a:t>
            </a:r>
            <a:r>
              <a:rPr lang="en-US" sz="2600" i="1" dirty="0"/>
              <a:t>C</a:t>
            </a:r>
            <a:r>
              <a:rPr lang="en-US" sz="2600" dirty="0"/>
              <a:t> dan </a:t>
            </a:r>
            <a:r>
              <a:rPr lang="en-US" sz="2600" i="1" dirty="0"/>
              <a:t>n</a:t>
            </a:r>
            <a:r>
              <a:rPr lang="en-US" sz="2600" baseline="-25000" dirty="0"/>
              <a:t>0</a:t>
            </a:r>
            <a:r>
              <a:rPr lang="en-US" sz="2600" dirty="0"/>
              <a:t> </a:t>
            </a:r>
            <a:r>
              <a:rPr lang="en-US" sz="2600" dirty="0" err="1"/>
              <a:t>sedemikian</a:t>
            </a:r>
            <a:r>
              <a:rPr lang="en-US" sz="2600" dirty="0"/>
              <a:t> </a:t>
            </a:r>
            <a:r>
              <a:rPr lang="en-US" sz="2600" dirty="0" err="1"/>
              <a:t>sehingga</a:t>
            </a:r>
            <a:r>
              <a:rPr lang="en-US" sz="2600" dirty="0"/>
              <a:t> 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</a:t>
            </a:r>
            <a:r>
              <a:rPr lang="en-US" sz="2600" dirty="0">
                <a:sym typeface="Symbol" panose="05050102010706020507" pitchFamily="18" charset="2"/>
              </a:rPr>
              <a:t></a:t>
            </a:r>
            <a:r>
              <a:rPr lang="en-US" sz="2600" dirty="0"/>
              <a:t> </a:t>
            </a:r>
            <a:r>
              <a:rPr lang="en-US" sz="2600" i="1" dirty="0"/>
              <a:t>C</a:t>
            </a:r>
            <a:r>
              <a:rPr lang="en-US" sz="2600" dirty="0"/>
              <a:t>(</a:t>
            </a:r>
            <a:r>
              <a:rPr lang="en-US" sz="2600" i="1" dirty="0"/>
              <a:t>g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)) </a:t>
            </a:r>
            <a:r>
              <a:rPr lang="en-US" sz="2600" dirty="0" err="1"/>
              <a:t>untuk</a:t>
            </a:r>
            <a:r>
              <a:rPr lang="en-US" sz="2600" dirty="0"/>
              <a:t>  </a:t>
            </a:r>
            <a:r>
              <a:rPr lang="en-US" sz="2600" i="1" dirty="0"/>
              <a:t>n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</a:t>
            </a:r>
            <a:r>
              <a:rPr lang="en-US" sz="2600" dirty="0"/>
              <a:t> </a:t>
            </a:r>
            <a:r>
              <a:rPr lang="en-US" sz="2600" i="1" dirty="0"/>
              <a:t>n</a:t>
            </a:r>
            <a:r>
              <a:rPr lang="en-US" sz="2600" baseline="-25000" dirty="0"/>
              <a:t>0</a:t>
            </a:r>
            <a:r>
              <a:rPr lang="en-US" sz="2600" dirty="0"/>
              <a:t>.</a:t>
            </a:r>
          </a:p>
          <a:p>
            <a:pPr marL="0" indent="0">
              <a:buNone/>
            </a:pPr>
            <a:r>
              <a:rPr lang="en-US" sz="2600" dirty="0"/>
              <a:t> </a:t>
            </a:r>
          </a:p>
          <a:p>
            <a:r>
              <a:rPr lang="en-US" sz="2600" dirty="0" err="1"/>
              <a:t>Definisi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</a:t>
            </a:r>
            <a:r>
              <a:rPr lang="en-US" sz="2600" dirty="0"/>
              <a:t>-</a:t>
            </a:r>
            <a:r>
              <a:rPr lang="en-US" sz="2600" dirty="0" err="1"/>
              <a:t>Besar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:</a:t>
            </a:r>
          </a:p>
          <a:p>
            <a:pPr marL="0" indent="0">
              <a:buNone/>
            </a:pPr>
            <a:r>
              <a:rPr lang="en-US" sz="2600" dirty="0"/>
              <a:t> </a:t>
            </a:r>
          </a:p>
          <a:p>
            <a:pPr marL="225425" indent="0">
              <a:buNone/>
            </a:pPr>
            <a:r>
              <a:rPr lang="en-US" sz="2600" b="1" dirty="0" err="1"/>
              <a:t>Definisi</a:t>
            </a:r>
            <a:r>
              <a:rPr lang="en-US" sz="2600" b="1" dirty="0"/>
              <a:t> 3</a:t>
            </a:r>
            <a:r>
              <a:rPr lang="en-US" sz="2600" dirty="0"/>
              <a:t>.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= </a:t>
            </a:r>
            <a:r>
              <a:rPr lang="en-US" sz="2600" dirty="0">
                <a:sym typeface="Symbol" panose="05050102010706020507" pitchFamily="18" charset="2"/>
              </a:rPr>
              <a:t></a:t>
            </a:r>
            <a:r>
              <a:rPr lang="en-US" sz="2600" dirty="0"/>
              <a:t>(</a:t>
            </a:r>
            <a:r>
              <a:rPr lang="en-US" sz="2600" i="1" dirty="0"/>
              <a:t>h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))  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dirty="0" err="1">
                <a:solidFill>
                  <a:srgbClr val="FF0000"/>
                </a:solidFill>
              </a:rPr>
              <a:t>dibaca</a:t>
            </a:r>
            <a:r>
              <a:rPr lang="en-US" sz="2600" dirty="0">
                <a:solidFill>
                  <a:srgbClr val="FF0000"/>
                </a:solidFill>
              </a:rPr>
              <a:t> “</a:t>
            </a:r>
            <a:r>
              <a:rPr lang="en-US" sz="2600" i="1" dirty="0">
                <a:solidFill>
                  <a:srgbClr val="FF0000"/>
                </a:solidFill>
              </a:rPr>
              <a:t>T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i="1" dirty="0">
                <a:solidFill>
                  <a:srgbClr val="FF0000"/>
                </a:solidFill>
              </a:rPr>
              <a:t>n</a:t>
            </a:r>
            <a:r>
              <a:rPr lang="en-US" sz="2600" dirty="0">
                <a:solidFill>
                  <a:srgbClr val="FF0000"/>
                </a:solidFill>
              </a:rPr>
              <a:t>) </a:t>
            </a:r>
            <a:r>
              <a:rPr lang="en-US" sz="2600" dirty="0" err="1">
                <a:solidFill>
                  <a:srgbClr val="FF0000"/>
                </a:solidFill>
              </a:rPr>
              <a:t>adalah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err="1">
                <a:solidFill>
                  <a:srgbClr val="FF0000"/>
                </a:solidFill>
              </a:rPr>
              <a:t>tetha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i="1" dirty="0">
                <a:solidFill>
                  <a:srgbClr val="FF0000"/>
                </a:solidFill>
              </a:rPr>
              <a:t>h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i="1" dirty="0">
                <a:solidFill>
                  <a:srgbClr val="FF0000"/>
                </a:solidFill>
              </a:rPr>
              <a:t>n</a:t>
            </a:r>
            <a:r>
              <a:rPr lang="en-US" sz="2600" dirty="0">
                <a:solidFill>
                  <a:srgbClr val="FF0000"/>
                </a:solidFill>
              </a:rPr>
              <a:t>)” ) </a:t>
            </a:r>
            <a:r>
              <a:rPr lang="en-US" sz="2600" dirty="0"/>
              <a:t>yang </a:t>
            </a:r>
            <a:r>
              <a:rPr lang="en-US" sz="2600" dirty="0" err="1"/>
              <a:t>artinya</a:t>
            </a:r>
            <a:r>
              <a:rPr lang="en-US" sz="2600" dirty="0"/>
              <a:t>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</a:t>
            </a:r>
            <a:r>
              <a:rPr lang="en-US" sz="2600" dirty="0" err="1"/>
              <a:t>berorde</a:t>
            </a:r>
            <a:r>
              <a:rPr lang="en-US" sz="2600" dirty="0"/>
              <a:t> </a:t>
            </a:r>
            <a:r>
              <a:rPr lang="en-US" sz="2600" dirty="0" err="1"/>
              <a:t>sama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i="1" dirty="0"/>
              <a:t>h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</a:t>
            </a:r>
            <a:r>
              <a:rPr lang="en-US" sz="2600" dirty="0" err="1"/>
              <a:t>jika</a:t>
            </a:r>
            <a:r>
              <a:rPr lang="en-US" sz="2600" dirty="0"/>
              <a:t>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= </a:t>
            </a:r>
            <a:r>
              <a:rPr lang="en-US" sz="2600" i="1" dirty="0"/>
              <a:t>O</a:t>
            </a:r>
            <a:r>
              <a:rPr lang="en-US" sz="2600" dirty="0"/>
              <a:t>(</a:t>
            </a:r>
            <a:r>
              <a:rPr lang="en-US" sz="2600" i="1" dirty="0"/>
              <a:t>h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)) dan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= </a:t>
            </a:r>
            <a:r>
              <a:rPr lang="en-US" sz="2600" dirty="0">
                <a:sym typeface="Symbol" panose="05050102010706020507" pitchFamily="18" charset="2"/>
              </a:rPr>
              <a:t></a:t>
            </a:r>
            <a:r>
              <a:rPr lang="en-US" sz="2600" dirty="0"/>
              <a:t>(</a:t>
            </a:r>
            <a:r>
              <a:rPr lang="en-US" sz="2600" i="1" dirty="0"/>
              <a:t>h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)).</a:t>
            </a:r>
          </a:p>
          <a:p>
            <a:pPr marL="225425" indent="0">
              <a:buNone/>
            </a:pPr>
            <a:endParaRPr lang="en-US" sz="2600" dirty="0"/>
          </a:p>
          <a:p>
            <a:pPr marL="233363" indent="-233363"/>
            <a:r>
              <a:rPr lang="en-US" sz="2600" dirty="0" err="1"/>
              <a:t>Jika</a:t>
            </a:r>
            <a:r>
              <a:rPr lang="en-US" sz="2600" dirty="0"/>
              <a:t>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= </a:t>
            </a:r>
            <a:r>
              <a:rPr lang="en-US" sz="2600" dirty="0">
                <a:sym typeface="Symbol" panose="05050102010706020507" pitchFamily="18" charset="2"/>
              </a:rPr>
              <a:t></a:t>
            </a:r>
            <a:r>
              <a:rPr lang="en-US" sz="2600" dirty="0"/>
              <a:t>(</a:t>
            </a:r>
            <a:r>
              <a:rPr lang="en-US" sz="2600" i="1" dirty="0"/>
              <a:t>h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</a:t>
            </a:r>
            <a:r>
              <a:rPr lang="en-US" sz="2600" dirty="0" err="1"/>
              <a:t>maka</a:t>
            </a:r>
            <a:r>
              <a:rPr lang="en-US" sz="2600" dirty="0"/>
              <a:t> </a:t>
            </a:r>
            <a:r>
              <a:rPr lang="en-US" sz="2600" dirty="0" err="1"/>
              <a:t>kita</a:t>
            </a:r>
            <a:r>
              <a:rPr lang="en-US" sz="2600" dirty="0"/>
              <a:t> </a:t>
            </a:r>
            <a:r>
              <a:rPr lang="en-US" sz="2600" dirty="0" err="1"/>
              <a:t>katakan</a:t>
            </a:r>
            <a:r>
              <a:rPr lang="en-US" sz="2600" dirty="0"/>
              <a:t>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</a:t>
            </a:r>
            <a:r>
              <a:rPr lang="en-US" sz="2600" dirty="0" err="1"/>
              <a:t>berorde</a:t>
            </a:r>
            <a:r>
              <a:rPr lang="en-US" sz="2600" dirty="0"/>
              <a:t> </a:t>
            </a:r>
            <a:r>
              <a:rPr lang="en-US" sz="2600" i="1" dirty="0"/>
              <a:t>h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1CC623-AF38-4AB6-9792-C4BA6E08FCC7}"/>
              </a:ext>
            </a:extLst>
          </p:cNvPr>
          <p:cNvSpPr/>
          <p:nvPr/>
        </p:nvSpPr>
        <p:spPr>
          <a:xfrm>
            <a:off x="1082040" y="2489200"/>
            <a:ext cx="10027920" cy="12090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2558EF-A9D6-4F54-92F1-EAA164EF29A6}"/>
              </a:ext>
            </a:extLst>
          </p:cNvPr>
          <p:cNvSpPr/>
          <p:nvPr/>
        </p:nvSpPr>
        <p:spPr>
          <a:xfrm>
            <a:off x="1082040" y="4714240"/>
            <a:ext cx="10027920" cy="1066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1563E843-C8F2-4E8B-A4B9-B146DAC7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211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4219E-86F8-4620-AEB0-5D61536E6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081"/>
            <a:ext cx="10515600" cy="425704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12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 dan </a:t>
            </a:r>
            <a:r>
              <a:rPr lang="en-US" dirty="0">
                <a:sym typeface="Symbol" panose="05050102010706020507" pitchFamily="18" charset="2"/>
              </a:rPr>
              <a:t>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= 2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dirty="0"/>
              <a:t> + 1.</a:t>
            </a:r>
          </a:p>
          <a:p>
            <a:pPr marL="0" indent="0">
              <a:buNone/>
            </a:pPr>
            <a:r>
              <a:rPr lang="en-US" u="sng" dirty="0" err="1"/>
              <a:t>Jawaban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2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dirty="0"/>
              <a:t> + 1 =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) </a:t>
            </a:r>
            <a:r>
              <a:rPr lang="en-US" dirty="0" err="1"/>
              <a:t>karena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     2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dirty="0"/>
              <a:t> + 1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2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1        (</a:t>
            </a:r>
            <a:r>
              <a:rPr lang="en-US" i="1" dirty="0"/>
              <a:t>C</a:t>
            </a:r>
            <a:r>
              <a:rPr lang="en-US" dirty="0"/>
              <a:t> = 2, </a:t>
            </a:r>
            <a:r>
              <a:rPr lang="en-US" i="1" dirty="0"/>
              <a:t>n</a:t>
            </a:r>
            <a:r>
              <a:rPr lang="en-US" baseline="-25000" dirty="0"/>
              <a:t>0</a:t>
            </a:r>
            <a:r>
              <a:rPr lang="en-US" dirty="0"/>
              <a:t> =1)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Karena 2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dirty="0"/>
              <a:t> + 1 =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) dan 2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dirty="0"/>
              <a:t> + 1 =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), 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maka</a:t>
            </a:r>
            <a:r>
              <a:rPr lang="en-US" dirty="0"/>
              <a:t> 2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dirty="0"/>
              <a:t> + 1 = </a:t>
            </a:r>
            <a:r>
              <a:rPr lang="en-US" dirty="0">
                <a:sym typeface="Symbol" panose="05050102010706020507" pitchFamily="18" charset="2"/>
              </a:rPr>
              <a:t>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9EC0271-A1CE-4AEC-8EF0-4AF037E0F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330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9A14C-0CC1-41E9-8652-9402844E1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080"/>
            <a:ext cx="10713720" cy="52828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13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i="1" dirty="0"/>
              <a:t>O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 dan </a:t>
            </a:r>
            <a:r>
              <a:rPr lang="en-US" dirty="0">
                <a:sym typeface="Symbol" panose="05050102010706020507" pitchFamily="18" charset="2"/>
              </a:rPr>
              <a:t>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= 5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u="sng" dirty="0" err="1"/>
              <a:t>Jawaban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Karena 0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6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6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5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11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1.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 = 11,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5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Karena 5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5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1,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 = 5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memperoleh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5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Karena 5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 dan 5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), </a:t>
            </a:r>
            <a:r>
              <a:rPr lang="en-US" dirty="0" err="1"/>
              <a:t>maka</a:t>
            </a:r>
            <a:r>
              <a:rPr lang="en-US" dirty="0"/>
              <a:t> 5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+ 6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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5FA3E2-8E4B-419B-A723-C694B655B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390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881699-4D16-43A8-ACE6-0CF4070B04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36880"/>
                <a:ext cx="10927080" cy="6167120"/>
              </a:xfrm>
            </p:spPr>
            <p:txBody>
              <a:bodyPr>
                <a:normAutofit fontScale="47500" lnSpcReduction="20000"/>
              </a:bodyPr>
              <a:lstStyle/>
              <a:p>
                <a:pPr marL="0" indent="0">
                  <a:buNone/>
                </a:pPr>
                <a:r>
                  <a:rPr lang="en-US" sz="5100" b="1" dirty="0" err="1"/>
                  <a:t>Contoh</a:t>
                </a:r>
                <a:r>
                  <a:rPr lang="en-US" sz="5100" b="1" dirty="0"/>
                  <a:t> 14</a:t>
                </a:r>
                <a:r>
                  <a:rPr lang="en-US" sz="5100" dirty="0"/>
                  <a:t>: </a:t>
                </a:r>
                <a:r>
                  <a:rPr lang="en-US" sz="5100" dirty="0" err="1"/>
                  <a:t>Tentukan</a:t>
                </a:r>
                <a:r>
                  <a:rPr lang="en-US" sz="5100" dirty="0"/>
                  <a:t> O, </a:t>
                </a:r>
                <a:r>
                  <a:rPr lang="en-US" sz="5100" dirty="0">
                    <a:sym typeface="Symbol" panose="05050102010706020507" pitchFamily="18" charset="2"/>
                  </a:rPr>
                  <a:t></a:t>
                </a:r>
                <a:r>
                  <a:rPr lang="en-US" sz="5100" dirty="0"/>
                  <a:t> dan </a:t>
                </a:r>
                <a:r>
                  <a:rPr lang="en-US" sz="5100" dirty="0">
                    <a:sym typeface="Symbol" panose="05050102010706020507" pitchFamily="18" charset="2"/>
                  </a:rPr>
                  <a:t></a:t>
                </a:r>
                <a:r>
                  <a:rPr lang="en-US" sz="5100" dirty="0"/>
                  <a:t> </a:t>
                </a:r>
                <a:r>
                  <a:rPr lang="en-US" sz="5100" dirty="0" err="1"/>
                  <a:t>untuk</a:t>
                </a:r>
                <a:r>
                  <a:rPr lang="en-US" sz="5100" dirty="0"/>
                  <a:t> </a:t>
                </a:r>
                <a:r>
                  <a:rPr lang="en-US" sz="5100" i="1" dirty="0"/>
                  <a:t>T</a:t>
                </a:r>
                <a:r>
                  <a:rPr lang="en-US" sz="5100" dirty="0"/>
                  <a:t>(</a:t>
                </a:r>
                <a:r>
                  <a:rPr lang="en-US" sz="5100" i="1" dirty="0"/>
                  <a:t>n</a:t>
                </a:r>
                <a:r>
                  <a:rPr lang="en-US" sz="5100" dirty="0"/>
                  <a:t>) = 1 + 2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.</a:t>
                </a:r>
              </a:p>
              <a:p>
                <a:pPr marL="0" indent="0">
                  <a:buNone/>
                </a:pPr>
                <a:r>
                  <a:rPr lang="en-US" sz="5100" u="sng" dirty="0"/>
                  <a:t>Jawab</a:t>
                </a:r>
                <a:r>
                  <a:rPr lang="en-US" sz="5100" dirty="0"/>
                  <a:t>:</a:t>
                </a:r>
              </a:p>
              <a:p>
                <a:pPr marL="0" indent="0">
                  <a:buNone/>
                </a:pPr>
                <a:r>
                  <a:rPr lang="en-US" sz="5100" b="1" dirty="0"/>
                  <a:t>	</a:t>
                </a:r>
                <a:r>
                  <a:rPr lang="en-US" sz="5100" dirty="0"/>
                  <a:t>1 + 2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= </a:t>
                </a:r>
                <a:r>
                  <a:rPr lang="en-US" sz="5100" i="1" dirty="0"/>
                  <a:t>O</a:t>
                </a:r>
                <a:r>
                  <a:rPr lang="en-US" sz="5100" dirty="0"/>
                  <a:t>(</a:t>
                </a:r>
                <a:r>
                  <a:rPr lang="en-US" sz="5100" i="1" dirty="0"/>
                  <a:t>n</a:t>
                </a:r>
                <a:r>
                  <a:rPr lang="en-US" sz="5100" baseline="30000" dirty="0"/>
                  <a:t>2</a:t>
                </a:r>
                <a:r>
                  <a:rPr lang="en-US" sz="5100" dirty="0"/>
                  <a:t>) </a:t>
                </a:r>
                <a:r>
                  <a:rPr lang="en-US" sz="5100" dirty="0" err="1"/>
                  <a:t>karena</a:t>
                </a:r>
                <a:r>
                  <a:rPr lang="en-US" sz="5100" dirty="0"/>
                  <a:t>   1 + 2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</a:t>
                </a:r>
                <a:r>
                  <a:rPr lang="en-US" sz="5100" dirty="0">
                    <a:sym typeface="Symbol" panose="05050102010706020507" pitchFamily="18" charset="2"/>
                  </a:rPr>
                  <a:t></a:t>
                </a:r>
                <a:r>
                  <a:rPr lang="en-US" sz="5100" dirty="0"/>
                  <a:t> </a:t>
                </a:r>
                <a:r>
                  <a:rPr lang="en-US" sz="5100" i="1" dirty="0"/>
                  <a:t>n</a:t>
                </a:r>
                <a:r>
                  <a:rPr lang="en-US" sz="5100" dirty="0"/>
                  <a:t>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= </a:t>
                </a:r>
                <a:r>
                  <a:rPr lang="en-US" sz="5100" i="1" dirty="0"/>
                  <a:t>n</a:t>
                </a:r>
                <a:r>
                  <a:rPr lang="en-US" sz="5100" baseline="30000" dirty="0"/>
                  <a:t>2</a:t>
                </a:r>
                <a:r>
                  <a:rPr lang="en-US" sz="5100" dirty="0"/>
                  <a:t> </a:t>
                </a:r>
                <a:r>
                  <a:rPr lang="en-US" sz="5100" dirty="0" err="1"/>
                  <a:t>untuk</a:t>
                </a:r>
                <a:r>
                  <a:rPr lang="en-US" sz="5100" dirty="0"/>
                  <a:t> </a:t>
                </a:r>
                <a:r>
                  <a:rPr lang="en-US" sz="5100" i="1" dirty="0"/>
                  <a:t>n</a:t>
                </a:r>
                <a:r>
                  <a:rPr lang="en-US" sz="5100" dirty="0"/>
                  <a:t> </a:t>
                </a:r>
                <a:r>
                  <a:rPr lang="en-US" sz="5100" dirty="0">
                    <a:sym typeface="Symbol" panose="05050102010706020507" pitchFamily="18" charset="2"/>
                  </a:rPr>
                  <a:t></a:t>
                </a:r>
                <a:r>
                  <a:rPr lang="en-US" sz="5100" dirty="0"/>
                  <a:t> 1.</a:t>
                </a:r>
              </a:p>
              <a:p>
                <a:pPr marL="0" indent="0">
                  <a:buNone/>
                </a:pPr>
                <a:r>
                  <a:rPr lang="en-US" sz="5100" dirty="0"/>
                  <a:t> </a:t>
                </a:r>
              </a:p>
              <a:p>
                <a:pPr marL="0" indent="0">
                  <a:buNone/>
                </a:pPr>
                <a:r>
                  <a:rPr lang="en-US" sz="5100" b="1" dirty="0"/>
                  <a:t>	</a:t>
                </a:r>
                <a:r>
                  <a:rPr lang="en-US" sz="5100" dirty="0"/>
                  <a:t>1 + 2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= </a:t>
                </a:r>
                <a:r>
                  <a:rPr lang="en-US" sz="5100" dirty="0">
                    <a:sym typeface="Symbol" panose="05050102010706020507" pitchFamily="18" charset="2"/>
                  </a:rPr>
                  <a:t></a:t>
                </a:r>
                <a:r>
                  <a:rPr lang="en-US" sz="5100" dirty="0"/>
                  <a:t>(</a:t>
                </a:r>
                <a:r>
                  <a:rPr lang="en-US" sz="5100" i="1" dirty="0"/>
                  <a:t>n</a:t>
                </a:r>
                <a:r>
                  <a:rPr lang="en-US" sz="5100" baseline="30000" dirty="0"/>
                  <a:t>2</a:t>
                </a:r>
                <a:r>
                  <a:rPr lang="en-US" sz="5100" dirty="0"/>
                  <a:t>) </a:t>
                </a:r>
                <a:r>
                  <a:rPr lang="en-US" sz="5100" dirty="0" err="1"/>
                  <a:t>karena</a:t>
                </a:r>
                <a:r>
                  <a:rPr lang="en-US" sz="5100" dirty="0"/>
                  <a:t>	1 + 2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</a:t>
                </a:r>
                <a:r>
                  <a:rPr lang="en-US" sz="5100" dirty="0">
                    <a:sym typeface="Symbol" panose="05050102010706020507" pitchFamily="18" charset="2"/>
                  </a:rPr>
                  <a:t></a:t>
                </a:r>
                <a:r>
                  <a:rPr lang="en-US" sz="5100" dirty="0"/>
                  <a:t> </a:t>
                </a:r>
                <a:r>
                  <a:rPr lang="en-US" sz="5100" dirty="0">
                    <a:sym typeface="Symbol" panose="05050102010706020507" pitchFamily="18" charset="2"/>
                  </a:rPr>
                  <a:t></a:t>
                </a:r>
                <a:r>
                  <a:rPr lang="en-US" sz="5100" i="1" dirty="0"/>
                  <a:t>n</a:t>
                </a:r>
                <a:r>
                  <a:rPr lang="en-US" sz="5100" dirty="0"/>
                  <a:t>/2</a:t>
                </a:r>
                <a:r>
                  <a:rPr lang="en-US" sz="5100" dirty="0">
                    <a:sym typeface="Symbol" panose="05050102010706020507" pitchFamily="18" charset="2"/>
                  </a:rPr>
                  <a:t></a:t>
                </a:r>
                <a:r>
                  <a:rPr lang="en-US" sz="5100" dirty="0"/>
                  <a:t> +  (</a:t>
                </a:r>
                <a:r>
                  <a:rPr lang="en-US" sz="5100" dirty="0">
                    <a:sym typeface="Symbol" panose="05050102010706020507" pitchFamily="18" charset="2"/>
                  </a:rPr>
                  <a:t></a:t>
                </a:r>
                <a:r>
                  <a:rPr lang="en-US" sz="5100" i="1" dirty="0"/>
                  <a:t>n</a:t>
                </a:r>
                <a:r>
                  <a:rPr lang="en-US" sz="5100" dirty="0"/>
                  <a:t>/2</a:t>
                </a:r>
                <a:r>
                  <a:rPr lang="en-US" sz="5100" dirty="0">
                    <a:sym typeface="Symbol" panose="05050102010706020507" pitchFamily="18" charset="2"/>
                  </a:rPr>
                  <a:t></a:t>
                </a:r>
                <a:r>
                  <a:rPr lang="en-US" sz="5100" dirty="0"/>
                  <a:t> + 1) + … + </a:t>
                </a:r>
                <a:r>
                  <a:rPr lang="en-US" sz="5100" i="1" dirty="0"/>
                  <a:t>n</a:t>
                </a:r>
                <a:endParaRPr lang="en-US" sz="5100" dirty="0"/>
              </a:p>
              <a:p>
                <a:pPr marL="0" indent="0">
                  <a:buNone/>
                </a:pPr>
                <a:r>
                  <a:rPr lang="en-US" sz="5100" dirty="0"/>
                  <a:t>	 	         				          </a:t>
                </a:r>
                <a:r>
                  <a:rPr lang="en-US" sz="5100" dirty="0">
                    <a:sym typeface="Symbol" panose="05050102010706020507" pitchFamily="18" charset="2"/>
                  </a:rPr>
                  <a:t></a:t>
                </a:r>
                <a:r>
                  <a:rPr lang="en-US" sz="5100" dirty="0"/>
                  <a:t> </a:t>
                </a:r>
                <a:r>
                  <a:rPr lang="en-US" sz="5100" dirty="0">
                    <a:sym typeface="Symbol" panose="05050102010706020507" pitchFamily="18" charset="2"/>
                  </a:rPr>
                  <a:t></a:t>
                </a:r>
                <a:r>
                  <a:rPr lang="en-US" sz="5100" i="1" dirty="0"/>
                  <a:t>n</a:t>
                </a:r>
                <a:r>
                  <a:rPr lang="en-US" sz="5100" dirty="0"/>
                  <a:t>/2</a:t>
                </a:r>
                <a:r>
                  <a:rPr lang="en-US" sz="5100" dirty="0">
                    <a:sym typeface="Symbol" panose="05050102010706020507" pitchFamily="18" charset="2"/>
                  </a:rPr>
                  <a:t></a:t>
                </a:r>
                <a:r>
                  <a:rPr lang="en-US" sz="5100" dirty="0"/>
                  <a:t> + … + </a:t>
                </a:r>
                <a:r>
                  <a:rPr lang="en-US" sz="5100" dirty="0">
                    <a:sym typeface="Symbol" panose="05050102010706020507" pitchFamily="18" charset="2"/>
                  </a:rPr>
                  <a:t></a:t>
                </a:r>
                <a:r>
                  <a:rPr lang="en-US" sz="5100" i="1" dirty="0"/>
                  <a:t>n</a:t>
                </a:r>
                <a:r>
                  <a:rPr lang="en-US" sz="5100" dirty="0"/>
                  <a:t>/2</a:t>
                </a:r>
                <a:r>
                  <a:rPr lang="en-US" sz="5100" dirty="0">
                    <a:sym typeface="Symbol" panose="05050102010706020507" pitchFamily="18" charset="2"/>
                  </a:rPr>
                  <a:t></a:t>
                </a:r>
                <a:r>
                  <a:rPr lang="en-US" sz="5100" dirty="0"/>
                  <a:t> + </a:t>
                </a:r>
                <a:r>
                  <a:rPr lang="en-US" sz="5100" dirty="0">
                    <a:sym typeface="Symbol" panose="05050102010706020507" pitchFamily="18" charset="2"/>
                  </a:rPr>
                  <a:t></a:t>
                </a:r>
                <a:r>
                  <a:rPr lang="en-US" sz="5100" i="1" dirty="0"/>
                  <a:t>n</a:t>
                </a:r>
                <a:r>
                  <a:rPr lang="en-US" sz="5100" dirty="0"/>
                  <a:t>/2</a:t>
                </a:r>
                <a:r>
                  <a:rPr lang="en-US" sz="5100" dirty="0">
                    <a:sym typeface="Symbol" panose="05050102010706020507" pitchFamily="18" charset="2"/>
                  </a:rPr>
                  <a:t></a:t>
                </a:r>
                <a:r>
                  <a:rPr lang="en-US" sz="5100" dirty="0"/>
                  <a:t>	</a:t>
                </a:r>
              </a:p>
              <a:p>
                <a:pPr marL="0" indent="0">
                  <a:buNone/>
                </a:pPr>
                <a:r>
                  <a:rPr lang="en-US" sz="5100" dirty="0"/>
                  <a:t>		         				          = (</a:t>
                </a:r>
                <a:r>
                  <a:rPr lang="en-US" sz="5100" i="1" dirty="0"/>
                  <a:t>n</a:t>
                </a:r>
                <a:r>
                  <a:rPr lang="en-US" sz="5100" dirty="0"/>
                  <a:t> – </a:t>
                </a:r>
                <a:r>
                  <a:rPr lang="en-US" sz="5100" dirty="0">
                    <a:sym typeface="Symbol" panose="05050102010706020507" pitchFamily="18" charset="2"/>
                  </a:rPr>
                  <a:t></a:t>
                </a:r>
                <a:r>
                  <a:rPr lang="en-US" sz="5100" i="1" dirty="0"/>
                  <a:t>n</a:t>
                </a:r>
                <a:r>
                  <a:rPr lang="en-US" sz="5100" dirty="0"/>
                  <a:t>/2</a:t>
                </a:r>
                <a:r>
                  <a:rPr lang="en-US" sz="5100" dirty="0">
                    <a:sym typeface="Symbol" panose="05050102010706020507" pitchFamily="18" charset="2"/>
                  </a:rPr>
                  <a:t></a:t>
                </a:r>
                <a:r>
                  <a:rPr lang="en-US" sz="5100" dirty="0"/>
                  <a:t> + 1 ) </a:t>
                </a:r>
                <a:r>
                  <a:rPr lang="en-US" sz="5100" dirty="0">
                    <a:sym typeface="Symbol" panose="05050102010706020507" pitchFamily="18" charset="2"/>
                  </a:rPr>
                  <a:t></a:t>
                </a:r>
                <a:r>
                  <a:rPr lang="en-US" sz="5100" i="1" dirty="0"/>
                  <a:t>n</a:t>
                </a:r>
                <a:r>
                  <a:rPr lang="en-US" sz="5100" dirty="0"/>
                  <a:t>/2</a:t>
                </a:r>
                <a:r>
                  <a:rPr lang="en-US" sz="5100" dirty="0">
                    <a:sym typeface="Symbol" panose="05050102010706020507" pitchFamily="18" charset="2"/>
                  </a:rPr>
                  <a:t></a:t>
                </a:r>
                <a:r>
                  <a:rPr lang="en-US" sz="5100" dirty="0"/>
                  <a:t> </a:t>
                </a:r>
              </a:p>
              <a:p>
                <a:pPr marL="0" indent="0">
                  <a:buNone/>
                </a:pPr>
                <a:r>
                  <a:rPr lang="en-US" sz="5100" dirty="0"/>
                  <a:t>		        				          </a:t>
                </a:r>
                <a:r>
                  <a:rPr lang="en-US" sz="5100" dirty="0">
                    <a:sym typeface="Symbol" panose="05050102010706020507" pitchFamily="18" charset="2"/>
                  </a:rPr>
                  <a:t></a:t>
                </a:r>
                <a:r>
                  <a:rPr lang="en-US" sz="5100" dirty="0"/>
                  <a:t> (</a:t>
                </a:r>
                <a:r>
                  <a:rPr lang="en-US" sz="5100" i="1" dirty="0"/>
                  <a:t>n</a:t>
                </a:r>
                <a:r>
                  <a:rPr lang="en-US" sz="5100" dirty="0"/>
                  <a:t>/2)(</a:t>
                </a:r>
                <a:r>
                  <a:rPr lang="en-US" sz="5100" i="1" dirty="0"/>
                  <a:t>n</a:t>
                </a:r>
                <a:r>
                  <a:rPr lang="en-US" sz="5100" dirty="0"/>
                  <a:t>/2)</a:t>
                </a:r>
              </a:p>
              <a:p>
                <a:pPr marL="0" indent="0">
                  <a:buNone/>
                </a:pPr>
                <a:r>
                  <a:rPr lang="en-US" sz="5100" dirty="0"/>
                  <a:t>		        				          = </a:t>
                </a:r>
                <a:r>
                  <a:rPr lang="en-US" sz="5100" i="1" dirty="0"/>
                  <a:t>n</a:t>
                </a:r>
                <a:r>
                  <a:rPr lang="en-US" sz="5100" baseline="30000" dirty="0"/>
                  <a:t>2</a:t>
                </a:r>
                <a:r>
                  <a:rPr lang="en-US" sz="5100" dirty="0"/>
                  <a:t>/4		</a:t>
                </a:r>
              </a:p>
              <a:p>
                <a:pPr marL="0" indent="0">
                  <a:buNone/>
                </a:pPr>
                <a:r>
                  <a:rPr lang="en-US" sz="5100" dirty="0"/>
                  <a:t>          Kita </a:t>
                </a:r>
                <a:r>
                  <a:rPr lang="en-US" sz="5100" dirty="0" err="1"/>
                  <a:t>menyimpulkan</a:t>
                </a:r>
                <a:r>
                  <a:rPr lang="en-US" sz="5100" dirty="0"/>
                  <a:t> </a:t>
                </a:r>
                <a:r>
                  <a:rPr lang="en-US" sz="5100" dirty="0" err="1"/>
                  <a:t>bahwa</a:t>
                </a:r>
                <a:r>
                  <a:rPr lang="en-US" sz="5100" dirty="0"/>
                  <a:t>  1 + 2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= </a:t>
                </a:r>
                <a:r>
                  <a:rPr lang="en-US" sz="5100" dirty="0">
                    <a:sym typeface="Symbol" panose="05050102010706020507" pitchFamily="18" charset="2"/>
                  </a:rPr>
                  <a:t></a:t>
                </a:r>
                <a:r>
                  <a:rPr lang="en-US" sz="5100" dirty="0"/>
                  <a:t>(</a:t>
                </a:r>
                <a:r>
                  <a:rPr lang="en-US" sz="5100" i="1" dirty="0"/>
                  <a:t>n</a:t>
                </a:r>
                <a:r>
                  <a:rPr lang="en-US" sz="5100" baseline="30000" dirty="0"/>
                  <a:t>2</a:t>
                </a:r>
                <a:r>
                  <a:rPr lang="en-US" sz="5100" dirty="0"/>
                  <a:t>)</a:t>
                </a:r>
              </a:p>
              <a:p>
                <a:pPr marL="0" indent="0">
                  <a:buNone/>
                </a:pPr>
                <a:r>
                  <a:rPr lang="en-US" sz="5100" dirty="0"/>
                  <a:t>          </a:t>
                </a:r>
                <a:r>
                  <a:rPr lang="en-US" sz="5100" dirty="0" err="1"/>
                  <a:t>Atau</a:t>
                </a:r>
                <a:r>
                  <a:rPr lang="en-US" sz="5100" dirty="0"/>
                  <a:t>, </a:t>
                </a:r>
                <a:r>
                  <a:rPr lang="en-US" sz="5100" dirty="0" err="1"/>
                  <a:t>dengan</a:t>
                </a:r>
                <a:r>
                  <a:rPr lang="en-US" sz="5100" dirty="0"/>
                  <a:t> </a:t>
                </a:r>
                <a:r>
                  <a:rPr lang="en-US" sz="5100" dirty="0" err="1"/>
                  <a:t>cara</a:t>
                </a:r>
                <a:r>
                  <a:rPr lang="en-US" sz="5100" dirty="0"/>
                  <a:t> </a:t>
                </a:r>
                <a:r>
                  <a:rPr lang="en-US" sz="5100" dirty="0" err="1"/>
                  <a:t>kedua</a:t>
                </a:r>
                <a:r>
                  <a:rPr lang="en-US" sz="5100" dirty="0"/>
                  <a:t>:</a:t>
                </a:r>
              </a:p>
              <a:p>
                <a:pPr marL="0" indent="0">
                  <a:buNone/>
                </a:pPr>
                <a:r>
                  <a:rPr lang="en-US" sz="5100" dirty="0"/>
                  <a:t>	 1 + 2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= </a:t>
                </a:r>
                <a:r>
                  <a:rPr lang="en-US" sz="5100" dirty="0">
                    <a:sym typeface="Symbol" panose="05050102010706020507" pitchFamily="18" charset="2"/>
                  </a:rPr>
                  <a:t></a:t>
                </a:r>
                <a:r>
                  <a:rPr lang="en-US" sz="5100" dirty="0"/>
                  <a:t>(</a:t>
                </a:r>
                <a:r>
                  <a:rPr lang="en-US" sz="5100" i="1" dirty="0"/>
                  <a:t>n</a:t>
                </a:r>
                <a:r>
                  <a:rPr lang="en-US" sz="5100" baseline="30000" dirty="0"/>
                  <a:t>2</a:t>
                </a:r>
                <a:r>
                  <a:rPr lang="en-US" sz="5100" dirty="0"/>
                  <a:t>) </a:t>
                </a:r>
                <a:r>
                  <a:rPr lang="en-US" sz="5100" dirty="0" err="1"/>
                  <a:t>karena</a:t>
                </a:r>
                <a:r>
                  <a:rPr lang="en-US" sz="5100" dirty="0"/>
                  <a:t> 1 + 2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5400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sz="54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(</a:t>
                </a:r>
                <a:r>
                  <a:rPr lang="en-US" altLang="en-US" sz="5400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sz="54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+ 1)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altLang="en-US" sz="54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						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5400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sz="5400" baseline="300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2</a:t>
                </a:r>
                <a:r>
                  <a:rPr lang="en-US" altLang="en-US" sz="54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5400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 </a:t>
                </a:r>
                <a:r>
                  <a:rPr lang="en-US" altLang="en-US" sz="54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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5400" i="1">
                            <a:solidFill>
                              <a:srgbClr val="030305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5400" i="1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n</a:t>
                </a:r>
                <a:r>
                  <a:rPr lang="en-US" altLang="en-US" sz="5400" baseline="300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2</a:t>
                </a:r>
                <a:r>
                  <a:rPr lang="en-US" altLang="en-US" sz="5400" dirty="0">
                    <a:solidFill>
                      <a:srgbClr val="0B0A09"/>
                    </a:solidFill>
                    <a:sym typeface="Symbol" panose="05050102010706020507" pitchFamily="18" charset="2"/>
                  </a:rPr>
                  <a:t>  </a:t>
                </a:r>
                <a:r>
                  <a:rPr lang="en-US" sz="5100" dirty="0" err="1"/>
                  <a:t>untuk</a:t>
                </a:r>
                <a:r>
                  <a:rPr lang="en-US" sz="5100" dirty="0"/>
                  <a:t> </a:t>
                </a:r>
                <a:r>
                  <a:rPr lang="en-US" sz="5100" i="1" dirty="0"/>
                  <a:t>n</a:t>
                </a:r>
                <a:r>
                  <a:rPr lang="en-US" sz="5100" dirty="0"/>
                  <a:t> </a:t>
                </a:r>
                <a:r>
                  <a:rPr lang="en-US" sz="5100" dirty="0">
                    <a:sym typeface="Symbol" panose="05050102010706020507" pitchFamily="18" charset="2"/>
                  </a:rPr>
                  <a:t></a:t>
                </a:r>
                <a:r>
                  <a:rPr lang="en-US" sz="5100" dirty="0"/>
                  <a:t> 1.               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5100" dirty="0"/>
                  <a:t>Oleh </a:t>
                </a:r>
                <a:r>
                  <a:rPr lang="en-US" sz="5100" dirty="0" err="1"/>
                  <a:t>karena</a:t>
                </a:r>
                <a:r>
                  <a:rPr lang="en-US" sz="5100" dirty="0"/>
                  <a:t> 1 + 2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= </a:t>
                </a:r>
                <a:r>
                  <a:rPr lang="en-US" sz="5100" i="1" dirty="0"/>
                  <a:t>O</a:t>
                </a:r>
                <a:r>
                  <a:rPr lang="en-US" sz="5100" dirty="0"/>
                  <a:t>(</a:t>
                </a:r>
                <a:r>
                  <a:rPr lang="en-US" sz="5100" i="1" dirty="0"/>
                  <a:t>n</a:t>
                </a:r>
                <a:r>
                  <a:rPr lang="en-US" sz="5100" baseline="30000" dirty="0"/>
                  <a:t>2</a:t>
                </a:r>
                <a:r>
                  <a:rPr lang="en-US" sz="5100" dirty="0"/>
                  <a:t>) dan 1 + 2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= </a:t>
                </a:r>
                <a:r>
                  <a:rPr lang="en-US" sz="5100" dirty="0">
                    <a:sym typeface="Symbol" panose="05050102010706020507" pitchFamily="18" charset="2"/>
                  </a:rPr>
                  <a:t></a:t>
                </a:r>
                <a:r>
                  <a:rPr lang="en-US" sz="5100" dirty="0"/>
                  <a:t>(</a:t>
                </a:r>
                <a:r>
                  <a:rPr lang="en-US" sz="5100" i="1" dirty="0"/>
                  <a:t>n</a:t>
                </a:r>
                <a:r>
                  <a:rPr lang="en-US" sz="5100" baseline="30000" dirty="0"/>
                  <a:t>2</a:t>
                </a:r>
                <a:r>
                  <a:rPr lang="en-US" sz="5100" dirty="0"/>
                  <a:t>), </a:t>
                </a:r>
                <a:r>
                  <a:rPr lang="en-US" sz="5100" dirty="0" err="1"/>
                  <a:t>maka</a:t>
                </a:r>
                <a:r>
                  <a:rPr lang="en-US" sz="5100" dirty="0"/>
                  <a:t>  1 + 2 + … + </a:t>
                </a:r>
                <a:r>
                  <a:rPr lang="en-US" sz="5100" i="1" dirty="0"/>
                  <a:t>n</a:t>
                </a:r>
                <a:r>
                  <a:rPr lang="en-US" sz="5100" dirty="0"/>
                  <a:t> = </a:t>
                </a:r>
                <a:r>
                  <a:rPr lang="en-US" sz="5100" dirty="0">
                    <a:sym typeface="Symbol" panose="05050102010706020507" pitchFamily="18" charset="2"/>
                  </a:rPr>
                  <a:t></a:t>
                </a:r>
                <a:r>
                  <a:rPr lang="en-US" sz="5100" dirty="0"/>
                  <a:t>(</a:t>
                </a:r>
                <a:r>
                  <a:rPr lang="en-US" sz="5100" i="1" dirty="0"/>
                  <a:t>n</a:t>
                </a:r>
                <a:r>
                  <a:rPr lang="en-US" sz="5100" baseline="30000" dirty="0"/>
                  <a:t>2</a:t>
                </a:r>
                <a:r>
                  <a:rPr lang="en-US" sz="5100" dirty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881699-4D16-43A8-ACE6-0CF4070B04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36880"/>
                <a:ext cx="10927080" cy="6167120"/>
              </a:xfrm>
              <a:blipFill>
                <a:blip r:embed="rId4"/>
                <a:stretch>
                  <a:fillRect l="-893" t="-2473" r="-1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D577D8E5-04BF-484E-8160-B633FDC0B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912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Slide Number Placeholder 5">
            <a:extLst>
              <a:ext uri="{FF2B5EF4-FFF2-40B4-BE49-F238E27FC236}">
                <a16:creationId xmlns:a16="http://schemas.microsoft.com/office/drawing/2014/main" id="{45503784-F31D-4FC2-B06F-3ED4FA2AA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59E18A2-4D90-436C-8834-E76A81841593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37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6E800EEC-1700-4BF7-B79E-467C199A52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0780" y="947451"/>
            <a:ext cx="9870440" cy="5188944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n-US" altLang="en-US" b="1" dirty="0">
                <a:cs typeface="Times New Roman" panose="02020603050405020304" pitchFamily="18" charset="0"/>
              </a:rPr>
              <a:t>	</a:t>
            </a:r>
            <a:r>
              <a:rPr lang="en-US" altLang="en-US" sz="2400" b="1" dirty="0">
                <a:solidFill>
                  <a:srgbClr val="030305"/>
                </a:solidFill>
                <a:cs typeface="Times New Roman" panose="02020603050405020304" pitchFamily="18" charset="0"/>
              </a:rPr>
              <a:t>TEOREMA 3.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= </a:t>
            </a:r>
            <a:r>
              <a:rPr lang="en-US" altLang="en-US" sz="2400" i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sz="2400" i="1" baseline="-300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i="1" dirty="0" err="1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i="1" baseline="300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sz="2400" i="1" baseline="-30000" dirty="0">
                <a:solidFill>
                  <a:srgbClr val="030305"/>
                </a:solidFill>
                <a:cs typeface="Times New Roman" panose="02020603050405020304" pitchFamily="18" charset="0"/>
              </a:rPr>
              <a:t>m </a:t>
            </a:r>
            <a:r>
              <a:rPr lang="en-US" altLang="en-US" sz="2400" baseline="-30000" dirty="0">
                <a:solidFill>
                  <a:srgbClr val="030305"/>
                </a:solidFill>
                <a:cs typeface="Times New Roman" panose="02020603050405020304" pitchFamily="18" charset="0"/>
              </a:rPr>
              <a:t>– 1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i="1" baseline="30000" dirty="0">
                <a:solidFill>
                  <a:srgbClr val="030305"/>
                </a:solidFill>
                <a:cs typeface="Times New Roman" panose="02020603050405020304" pitchFamily="18" charset="0"/>
              </a:rPr>
              <a:t>m </a:t>
            </a:r>
            <a:r>
              <a:rPr lang="en-US" altLang="en-US" sz="2400" baseline="30000" dirty="0">
                <a:solidFill>
                  <a:srgbClr val="030305"/>
                </a:solidFill>
                <a:cs typeface="Times New Roman" panose="02020603050405020304" pitchFamily="18" charset="0"/>
              </a:rPr>
              <a:t>– 1 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+ ... +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sz="2400" baseline="-30000" dirty="0">
                <a:solidFill>
                  <a:srgbClr val="030305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+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sz="2400" baseline="-30000" dirty="0">
                <a:solidFill>
                  <a:srgbClr val="030305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polinom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derajat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berorde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i="1" baseline="30000" dirty="0">
                <a:solidFill>
                  <a:srgbClr val="030305"/>
                </a:solidFill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Teorema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3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bahwa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berbentuk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polinom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derajat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 m,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maka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=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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i="1" baseline="30000" dirty="0"/>
              <a:t>m</a:t>
            </a:r>
            <a:r>
              <a:rPr lang="en-US" sz="2400" dirty="0"/>
              <a:t>), yang </a:t>
            </a:r>
            <a:r>
              <a:rPr lang="en-US" sz="2400" dirty="0" err="1"/>
              <a:t>berarti</a:t>
            </a:r>
            <a:r>
              <a:rPr lang="en-US" sz="2400" dirty="0"/>
              <a:t> juga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=</a:t>
            </a:r>
            <a:r>
              <a:rPr lang="en-US" sz="2400" dirty="0"/>
              <a:t> </a:t>
            </a:r>
            <a:r>
              <a:rPr lang="en-US" sz="2400" i="1" dirty="0"/>
              <a:t>O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i="1" baseline="30000" dirty="0"/>
              <a:t>m</a:t>
            </a:r>
            <a:r>
              <a:rPr lang="en-US" sz="2400" dirty="0"/>
              <a:t>) dan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 =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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i="1" baseline="30000" dirty="0"/>
              <a:t>m</a:t>
            </a:r>
            <a:r>
              <a:rPr lang="en-US" sz="2400" dirty="0"/>
              <a:t>).</a:t>
            </a:r>
          </a:p>
          <a:p>
            <a:pPr algn="just"/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 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: 3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+ 2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30000" dirty="0">
                <a:solidFill>
                  <a:srgbClr val="030305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+ 1 = </a:t>
            </a:r>
            <a:r>
              <a:rPr lang="en-US" sz="2400" dirty="0">
                <a:sym typeface="Symbol" panose="05050102010706020507" pitchFamily="18" charset="2"/>
              </a:rPr>
              <a:t>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baseline="30000" dirty="0"/>
              <a:t>3</a:t>
            </a:r>
            <a:r>
              <a:rPr lang="en-US" sz="2400" dirty="0"/>
              <a:t>) </a:t>
            </a:r>
          </a:p>
          <a:p>
            <a:pPr marL="0" indent="0" algn="just">
              <a:buNone/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Penulis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salah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notasi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Big-O, Big-</a:t>
            </a:r>
            <a:r>
              <a:rPr lang="en-US" sz="2400" dirty="0">
                <a:sym typeface="Symbol" panose="05050102010706020507" pitchFamily="18" charset="2"/>
              </a:rPr>
              <a:t>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, Big-</a:t>
            </a:r>
            <a:r>
              <a:rPr lang="en-US" sz="2400" dirty="0">
                <a:sym typeface="Symbol" panose="05050102010706020507" pitchFamily="18" charset="2"/>
              </a:rPr>
              <a:t> </a:t>
            </a:r>
            <a:r>
              <a:rPr lang="en-US" sz="2400" dirty="0" err="1">
                <a:sym typeface="Symbol" panose="05050102010706020507" pitchFamily="18" charset="2"/>
              </a:rPr>
              <a:t>dalam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ompleksitas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asimptotik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Big-</a:t>
            </a:r>
            <a:r>
              <a:rPr lang="en-US" sz="2400" dirty="0">
                <a:sym typeface="Symbol" panose="05050102010706020507" pitchFamily="18" charset="2"/>
              </a:rPr>
              <a:t> </a:t>
            </a:r>
            <a:r>
              <a:rPr lang="en-US" sz="2400" dirty="0" err="1">
                <a:sym typeface="Symbol" panose="05050102010706020507" pitchFamily="18" charset="2"/>
              </a:rPr>
              <a:t>berarti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penulis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bahwa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lower bound </a:t>
            </a:r>
            <a:r>
              <a:rPr lang="en-US" sz="2400" dirty="0">
                <a:sym typeface="Symbol" panose="05050102010706020507" pitchFamily="18" charset="2"/>
              </a:rPr>
              <a:t>dan </a:t>
            </a:r>
            <a:r>
              <a:rPr lang="en-US" sz="2400" i="1" dirty="0">
                <a:sym typeface="Symbol" panose="05050102010706020507" pitchFamily="18" charset="2"/>
              </a:rPr>
              <a:t>upper bound </a:t>
            </a:r>
            <a:r>
              <a:rPr lang="en-US" sz="2400" dirty="0" err="1">
                <a:sym typeface="Symbol" panose="05050102010706020507" pitchFamily="18" charset="2"/>
              </a:rPr>
              <a:t>fungsi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kebutuhan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waktu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algoritma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sama</a:t>
            </a:r>
            <a:r>
              <a:rPr lang="en-US" sz="2400" dirty="0">
                <a:sym typeface="Symbol" panose="05050102010706020507" pitchFamily="18" charset="2"/>
              </a:rPr>
              <a:t>. 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en-US" altLang="en-US" dirty="0">
              <a:solidFill>
                <a:srgbClr val="030305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2E7114-C5EC-42D1-A282-CAA334F8E9D5}"/>
              </a:ext>
            </a:extLst>
          </p:cNvPr>
          <p:cNvSpPr/>
          <p:nvPr/>
        </p:nvSpPr>
        <p:spPr>
          <a:xfrm>
            <a:off x="1325880" y="920888"/>
            <a:ext cx="10027920" cy="12090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962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Slide Number Placeholder 5">
            <a:extLst>
              <a:ext uri="{FF2B5EF4-FFF2-40B4-BE49-F238E27FC236}">
                <a16:creationId xmlns:a16="http://schemas.microsoft.com/office/drawing/2014/main" id="{9E7BA59E-B9BC-4D9C-BE20-467E785A7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BB9FF0D-FAF2-4445-85CE-3645D4AE9E14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38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44" name="Rectangle 2">
            <a:extLst>
              <a:ext uri="{FF2B5EF4-FFF2-40B4-BE49-F238E27FC236}">
                <a16:creationId xmlns:a16="http://schemas.microsoft.com/office/drawing/2014/main" id="{79F3111D-C152-4835-BE7A-3D03A4E72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84200"/>
            <a:ext cx="7772400" cy="60325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 err="1"/>
              <a:t>Latihan</a:t>
            </a:r>
            <a:endParaRPr lang="en-US" altLang="en-US" dirty="0"/>
          </a:p>
        </p:txBody>
      </p:sp>
      <p:sp>
        <p:nvSpPr>
          <p:cNvPr id="61445" name="Rectangle 3">
            <a:extLst>
              <a:ext uri="{FF2B5EF4-FFF2-40B4-BE49-F238E27FC236}">
                <a16:creationId xmlns:a16="http://schemas.microsoft.com/office/drawing/2014/main" id="{7A4D190A-7003-41B3-9954-33E368034B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2680" y="1366520"/>
            <a:ext cx="10231120" cy="490728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dirty="0" err="1">
                <a:solidFill>
                  <a:srgbClr val="030305"/>
                </a:solidFill>
              </a:rPr>
              <a:t>Tentukan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kompleksitas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waktu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dari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dibawah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ini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dihitung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dari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banyaknya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operasi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penjumlahan</a:t>
            </a:r>
            <a:r>
              <a:rPr lang="en-US" altLang="en-US" sz="2400" dirty="0">
                <a:solidFill>
                  <a:srgbClr val="030305"/>
                </a:solidFill>
              </a:rPr>
              <a:t> a←a+1						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030305"/>
                </a:solidFill>
              </a:rPr>
              <a:t>	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en-US" sz="2400" i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← 1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for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← 1 to </a:t>
            </a:r>
            <a:r>
              <a:rPr lang="en-US" altLang="en-US" sz="2400" i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for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←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← </a:t>
            </a:r>
            <a:r>
              <a:rPr lang="en-US" altLang="en-US" sz="2400" i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en-US" altLang="en-US" sz="2400" b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altLang="en-US" sz="2400" b="1" dirty="0">
              <a:solidFill>
                <a:srgbClr val="0303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en-US" altLang="en-US" sz="2400" b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altLang="en-US" sz="2400" b="1" dirty="0">
              <a:solidFill>
                <a:srgbClr val="0303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2400" b="1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b="1" dirty="0" err="1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altLang="en-US" sz="2400" b="1" dirty="0">
              <a:solidFill>
                <a:srgbClr val="03030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en-US" altLang="en-US" sz="2400" dirty="0">
              <a:solidFill>
                <a:srgbClr val="030305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dirty="0" err="1">
                <a:solidFill>
                  <a:srgbClr val="030305"/>
                </a:solidFill>
              </a:rPr>
              <a:t>Tentukan</a:t>
            </a:r>
            <a:r>
              <a:rPr lang="en-US" altLang="en-US" sz="2400" dirty="0">
                <a:solidFill>
                  <a:srgbClr val="030305"/>
                </a:solidFill>
              </a:rPr>
              <a:t> pula </a:t>
            </a:r>
            <a:r>
              <a:rPr lang="en-US" altLang="en-US" sz="2400" dirty="0" err="1">
                <a:solidFill>
                  <a:srgbClr val="030305"/>
                </a:solidFill>
              </a:rPr>
              <a:t>nilai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i="1" dirty="0">
                <a:solidFill>
                  <a:srgbClr val="030305"/>
                </a:solidFill>
              </a:rPr>
              <a:t>O</a:t>
            </a:r>
            <a:r>
              <a:rPr lang="en-US" altLang="en-US" sz="2400" dirty="0">
                <a:solidFill>
                  <a:srgbClr val="030305"/>
                </a:solidFill>
              </a:rPr>
              <a:t>-</a:t>
            </a:r>
            <a:r>
              <a:rPr lang="en-US" altLang="en-US" sz="2400" dirty="0" err="1">
                <a:solidFill>
                  <a:srgbClr val="030305"/>
                </a:solidFill>
              </a:rPr>
              <a:t>besar</a:t>
            </a:r>
            <a:r>
              <a:rPr lang="en-US" altLang="en-US" sz="2400" dirty="0">
                <a:solidFill>
                  <a:srgbClr val="030305"/>
                </a:solidFill>
              </a:rPr>
              <a:t>, </a:t>
            </a:r>
            <a:r>
              <a:rPr lang="en-US" altLang="en-US" sz="2400" i="1" dirty="0">
                <a:solidFill>
                  <a:srgbClr val="030305"/>
                </a:solidFill>
              </a:rPr>
              <a:t>Ω</a:t>
            </a:r>
            <a:r>
              <a:rPr lang="en-US" altLang="en-US" sz="2400" dirty="0">
                <a:solidFill>
                  <a:srgbClr val="030305"/>
                </a:solidFill>
              </a:rPr>
              <a:t>-</a:t>
            </a:r>
            <a:r>
              <a:rPr lang="en-US" altLang="en-US" sz="2400" dirty="0" err="1">
                <a:solidFill>
                  <a:srgbClr val="030305"/>
                </a:solidFill>
              </a:rPr>
              <a:t>besar</a:t>
            </a:r>
            <a:r>
              <a:rPr lang="en-US" altLang="en-US" sz="2400" dirty="0">
                <a:solidFill>
                  <a:srgbClr val="030305"/>
                </a:solidFill>
              </a:rPr>
              <a:t>, dan </a:t>
            </a:r>
            <a:r>
              <a:rPr lang="en-US" altLang="en-US" sz="2400" i="1" dirty="0">
                <a:solidFill>
                  <a:srgbClr val="030305"/>
                </a:solidFill>
              </a:rPr>
              <a:t>Θ</a:t>
            </a:r>
            <a:r>
              <a:rPr lang="en-US" altLang="en-US" sz="2400" dirty="0">
                <a:solidFill>
                  <a:srgbClr val="030305"/>
                </a:solidFill>
              </a:rPr>
              <a:t>-</a:t>
            </a:r>
            <a:r>
              <a:rPr lang="en-US" altLang="en-US" sz="2400" dirty="0" err="1">
                <a:solidFill>
                  <a:srgbClr val="030305"/>
                </a:solidFill>
              </a:rPr>
              <a:t>besar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dari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algoritma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diatas</a:t>
            </a:r>
            <a:r>
              <a:rPr lang="en-US" altLang="en-US" sz="2400" dirty="0">
                <a:solidFill>
                  <a:srgbClr val="030305"/>
                </a:solidFill>
              </a:rPr>
              <a:t> (</a:t>
            </a:r>
            <a:r>
              <a:rPr lang="en-US" altLang="en-US" sz="2400" dirty="0" err="1">
                <a:solidFill>
                  <a:srgbClr val="030305"/>
                </a:solidFill>
              </a:rPr>
              <a:t>harus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diberi</a:t>
            </a:r>
            <a:r>
              <a:rPr lang="en-US" altLang="en-US" sz="2400" dirty="0">
                <a:solidFill>
                  <a:srgbClr val="030305"/>
                </a:solidFill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</a:rPr>
              <a:t>penjelasan</a:t>
            </a:r>
            <a:r>
              <a:rPr lang="en-US" altLang="en-US" sz="2400" dirty="0">
                <a:solidFill>
                  <a:srgbClr val="030305"/>
                </a:solidFill>
              </a:rPr>
              <a:t>)	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lide Number Placeholder 5">
            <a:extLst>
              <a:ext uri="{FF2B5EF4-FFF2-40B4-BE49-F238E27FC236}">
                <a16:creationId xmlns:a16="http://schemas.microsoft.com/office/drawing/2014/main" id="{7F3303AB-BC4E-486B-A195-A1AEDAE05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958EB896-74DE-41D0-BE1A-C3F8D080F729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39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2468" name="Rectangle 2">
            <a:extLst>
              <a:ext uri="{FF2B5EF4-FFF2-40B4-BE49-F238E27FC236}">
                <a16:creationId xmlns:a16="http://schemas.microsoft.com/office/drawing/2014/main" id="{840182B1-0483-48A3-AA1D-7F44698F3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24280" y="762000"/>
            <a:ext cx="7772400" cy="527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 err="1"/>
              <a:t>Jawaban</a:t>
            </a:r>
            <a:endParaRPr lang="en-US" altLang="en-US" sz="4000" dirty="0"/>
          </a:p>
        </p:txBody>
      </p:sp>
      <p:sp>
        <p:nvSpPr>
          <p:cNvPr id="62469" name="Rectangle 3">
            <a:extLst>
              <a:ext uri="{FF2B5EF4-FFF2-40B4-BE49-F238E27FC236}">
                <a16:creationId xmlns:a16="http://schemas.microsoft.com/office/drawing/2014/main" id="{B5E978C5-7524-42A6-851F-F75A510D5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4280" y="1447800"/>
            <a:ext cx="7772400" cy="4648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solidFill>
                  <a:srgbClr val="030305"/>
                </a:solidFill>
              </a:rPr>
              <a:t>Untuk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i="1" dirty="0" err="1">
                <a:solidFill>
                  <a:srgbClr val="030305"/>
                </a:solidFill>
              </a:rPr>
              <a:t>i</a:t>
            </a:r>
            <a:r>
              <a:rPr lang="en-US" altLang="en-US" sz="2000" dirty="0">
                <a:solidFill>
                  <a:srgbClr val="030305"/>
                </a:solidFill>
              </a:rPr>
              <a:t> = 1,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030305"/>
                </a:solidFill>
              </a:rPr>
              <a:t>	</a:t>
            </a:r>
            <a:r>
              <a:rPr lang="en-US" altLang="en-US" sz="2000" dirty="0" err="1">
                <a:solidFill>
                  <a:srgbClr val="030305"/>
                </a:solidFill>
              </a:rPr>
              <a:t>Untuk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i="1" dirty="0">
                <a:solidFill>
                  <a:srgbClr val="030305"/>
                </a:solidFill>
              </a:rPr>
              <a:t>j</a:t>
            </a:r>
            <a:r>
              <a:rPr lang="en-US" altLang="en-US" sz="2000" dirty="0">
                <a:solidFill>
                  <a:srgbClr val="030305"/>
                </a:solidFill>
              </a:rPr>
              <a:t> = 1, </a:t>
            </a:r>
            <a:r>
              <a:rPr lang="en-US" altLang="en-US" sz="2000" dirty="0" err="1">
                <a:solidFill>
                  <a:srgbClr val="030305"/>
                </a:solidFill>
              </a:rPr>
              <a:t>jumlah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dirty="0" err="1">
                <a:solidFill>
                  <a:srgbClr val="030305"/>
                </a:solidFill>
              </a:rPr>
              <a:t>perhitungan</a:t>
            </a:r>
            <a:r>
              <a:rPr lang="en-US" altLang="en-US" sz="2000" dirty="0">
                <a:solidFill>
                  <a:srgbClr val="030305"/>
                </a:solidFill>
              </a:rPr>
              <a:t> = </a:t>
            </a:r>
            <a:r>
              <a:rPr lang="en-US" altLang="en-US" sz="2000" i="1" dirty="0">
                <a:solidFill>
                  <a:srgbClr val="030305"/>
                </a:solidFill>
              </a:rPr>
              <a:t>n</a:t>
            </a:r>
            <a:r>
              <a:rPr lang="en-US" altLang="en-US" sz="2000" dirty="0">
                <a:solidFill>
                  <a:srgbClr val="030305"/>
                </a:solidFill>
              </a:rPr>
              <a:t> kali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solidFill>
                <a:srgbClr val="030305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solidFill>
                  <a:srgbClr val="030305"/>
                </a:solidFill>
              </a:rPr>
              <a:t>Untuk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i="1" dirty="0" err="1">
                <a:solidFill>
                  <a:srgbClr val="030305"/>
                </a:solidFill>
              </a:rPr>
              <a:t>i</a:t>
            </a:r>
            <a:r>
              <a:rPr lang="en-US" altLang="en-US" sz="2000" i="1" dirty="0">
                <a:solidFill>
                  <a:srgbClr val="030305"/>
                </a:solidFill>
              </a:rPr>
              <a:t> </a:t>
            </a:r>
            <a:r>
              <a:rPr lang="en-US" altLang="en-US" sz="2000" dirty="0">
                <a:solidFill>
                  <a:srgbClr val="030305"/>
                </a:solidFill>
              </a:rPr>
              <a:t>= 2,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030305"/>
                </a:solidFill>
              </a:rPr>
              <a:t>	</a:t>
            </a:r>
            <a:r>
              <a:rPr lang="en-US" altLang="en-US" sz="2000" dirty="0" err="1">
                <a:solidFill>
                  <a:srgbClr val="030305"/>
                </a:solidFill>
              </a:rPr>
              <a:t>Untuk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i="1" dirty="0">
                <a:solidFill>
                  <a:srgbClr val="030305"/>
                </a:solidFill>
              </a:rPr>
              <a:t>j </a:t>
            </a:r>
            <a:r>
              <a:rPr lang="en-US" altLang="en-US" sz="2000" dirty="0">
                <a:solidFill>
                  <a:srgbClr val="030305"/>
                </a:solidFill>
              </a:rPr>
              <a:t>= 1, </a:t>
            </a:r>
            <a:r>
              <a:rPr lang="en-US" altLang="en-US" sz="2000" dirty="0" err="1">
                <a:solidFill>
                  <a:srgbClr val="030305"/>
                </a:solidFill>
              </a:rPr>
              <a:t>jumlah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dirty="0" err="1">
                <a:solidFill>
                  <a:srgbClr val="030305"/>
                </a:solidFill>
              </a:rPr>
              <a:t>perhitungan</a:t>
            </a:r>
            <a:r>
              <a:rPr lang="en-US" altLang="en-US" sz="2000" dirty="0">
                <a:solidFill>
                  <a:srgbClr val="030305"/>
                </a:solidFill>
              </a:rPr>
              <a:t> = </a:t>
            </a:r>
            <a:r>
              <a:rPr lang="en-US" altLang="en-US" sz="2000" i="1" dirty="0">
                <a:solidFill>
                  <a:srgbClr val="030305"/>
                </a:solidFill>
              </a:rPr>
              <a:t>n</a:t>
            </a:r>
            <a:r>
              <a:rPr lang="en-US" altLang="en-US" sz="2000" dirty="0">
                <a:solidFill>
                  <a:srgbClr val="030305"/>
                </a:solidFill>
              </a:rPr>
              <a:t> kali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030305"/>
                </a:solidFill>
              </a:rPr>
              <a:t>	</a:t>
            </a:r>
            <a:r>
              <a:rPr lang="en-US" altLang="en-US" sz="2000" dirty="0" err="1">
                <a:solidFill>
                  <a:srgbClr val="030305"/>
                </a:solidFill>
              </a:rPr>
              <a:t>Untuk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i="1" dirty="0">
                <a:solidFill>
                  <a:srgbClr val="030305"/>
                </a:solidFill>
              </a:rPr>
              <a:t>j</a:t>
            </a:r>
            <a:r>
              <a:rPr lang="en-US" altLang="en-US" sz="2000" dirty="0">
                <a:solidFill>
                  <a:srgbClr val="030305"/>
                </a:solidFill>
              </a:rPr>
              <a:t> = 2, </a:t>
            </a:r>
            <a:r>
              <a:rPr lang="en-US" altLang="en-US" sz="2000" dirty="0" err="1">
                <a:solidFill>
                  <a:srgbClr val="030305"/>
                </a:solidFill>
              </a:rPr>
              <a:t>jumlah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dirty="0" err="1">
                <a:solidFill>
                  <a:srgbClr val="030305"/>
                </a:solidFill>
              </a:rPr>
              <a:t>perhitungan</a:t>
            </a:r>
            <a:r>
              <a:rPr lang="en-US" altLang="en-US" sz="2000" dirty="0">
                <a:solidFill>
                  <a:srgbClr val="030305"/>
                </a:solidFill>
              </a:rPr>
              <a:t> = </a:t>
            </a:r>
            <a:r>
              <a:rPr lang="en-US" altLang="en-US" sz="2000" i="1" dirty="0">
                <a:solidFill>
                  <a:srgbClr val="030305"/>
                </a:solidFill>
              </a:rPr>
              <a:t>n</a:t>
            </a:r>
            <a:r>
              <a:rPr lang="en-US" altLang="en-US" sz="2000" dirty="0">
                <a:solidFill>
                  <a:srgbClr val="030305"/>
                </a:solidFill>
              </a:rPr>
              <a:t> – 1 kali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030305"/>
                </a:solidFill>
              </a:rPr>
              <a:t>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solidFill>
                  <a:srgbClr val="030305"/>
                </a:solidFill>
              </a:rPr>
              <a:t>Untuk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i="1" dirty="0" err="1">
                <a:solidFill>
                  <a:srgbClr val="030305"/>
                </a:solidFill>
              </a:rPr>
              <a:t>i</a:t>
            </a:r>
            <a:r>
              <a:rPr lang="en-US" altLang="en-US" sz="2000" dirty="0">
                <a:solidFill>
                  <a:srgbClr val="030305"/>
                </a:solidFill>
              </a:rPr>
              <a:t> = </a:t>
            </a:r>
            <a:r>
              <a:rPr lang="en-US" altLang="en-US" sz="2000" i="1" dirty="0">
                <a:solidFill>
                  <a:srgbClr val="030305"/>
                </a:solidFill>
              </a:rPr>
              <a:t>n</a:t>
            </a:r>
            <a:r>
              <a:rPr lang="en-US" altLang="en-US" sz="2000" dirty="0">
                <a:solidFill>
                  <a:srgbClr val="030305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030305"/>
                </a:solidFill>
              </a:rPr>
              <a:t>	</a:t>
            </a:r>
            <a:r>
              <a:rPr lang="en-US" altLang="en-US" sz="2000" dirty="0" err="1">
                <a:solidFill>
                  <a:srgbClr val="030305"/>
                </a:solidFill>
              </a:rPr>
              <a:t>Untuk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i="1" dirty="0">
                <a:solidFill>
                  <a:srgbClr val="030305"/>
                </a:solidFill>
              </a:rPr>
              <a:t>j</a:t>
            </a:r>
            <a:r>
              <a:rPr lang="en-US" altLang="en-US" sz="2000" dirty="0">
                <a:solidFill>
                  <a:srgbClr val="030305"/>
                </a:solidFill>
              </a:rPr>
              <a:t> = 1, </a:t>
            </a:r>
            <a:r>
              <a:rPr lang="en-US" altLang="en-US" sz="2000" dirty="0" err="1">
                <a:solidFill>
                  <a:srgbClr val="030305"/>
                </a:solidFill>
              </a:rPr>
              <a:t>jumlah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dirty="0" err="1">
                <a:solidFill>
                  <a:srgbClr val="030305"/>
                </a:solidFill>
              </a:rPr>
              <a:t>perhitungan</a:t>
            </a:r>
            <a:r>
              <a:rPr lang="en-US" altLang="en-US" sz="2000" dirty="0">
                <a:solidFill>
                  <a:srgbClr val="030305"/>
                </a:solidFill>
              </a:rPr>
              <a:t> = </a:t>
            </a:r>
            <a:r>
              <a:rPr lang="en-US" altLang="en-US" sz="2000" i="1" dirty="0">
                <a:solidFill>
                  <a:srgbClr val="030305"/>
                </a:solidFill>
              </a:rPr>
              <a:t>n</a:t>
            </a:r>
            <a:r>
              <a:rPr lang="en-US" altLang="en-US" sz="2000" dirty="0">
                <a:solidFill>
                  <a:srgbClr val="030305"/>
                </a:solidFill>
              </a:rPr>
              <a:t> kali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030305"/>
                </a:solidFill>
              </a:rPr>
              <a:t>	</a:t>
            </a:r>
            <a:r>
              <a:rPr lang="en-US" altLang="en-US" sz="2000" dirty="0" err="1">
                <a:solidFill>
                  <a:srgbClr val="030305"/>
                </a:solidFill>
              </a:rPr>
              <a:t>Untuk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i="1" dirty="0">
                <a:solidFill>
                  <a:srgbClr val="030305"/>
                </a:solidFill>
              </a:rPr>
              <a:t>j</a:t>
            </a:r>
            <a:r>
              <a:rPr lang="en-US" altLang="en-US" sz="2000" dirty="0">
                <a:solidFill>
                  <a:srgbClr val="030305"/>
                </a:solidFill>
              </a:rPr>
              <a:t> = 2, </a:t>
            </a:r>
            <a:r>
              <a:rPr lang="en-US" altLang="en-US" sz="2000" dirty="0" err="1">
                <a:solidFill>
                  <a:srgbClr val="030305"/>
                </a:solidFill>
              </a:rPr>
              <a:t>jumlah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dirty="0" err="1">
                <a:solidFill>
                  <a:srgbClr val="030305"/>
                </a:solidFill>
              </a:rPr>
              <a:t>perhitungan</a:t>
            </a:r>
            <a:r>
              <a:rPr lang="en-US" altLang="en-US" sz="2000" dirty="0">
                <a:solidFill>
                  <a:srgbClr val="030305"/>
                </a:solidFill>
              </a:rPr>
              <a:t> = </a:t>
            </a:r>
            <a:r>
              <a:rPr lang="en-US" altLang="en-US" sz="2000" i="1" dirty="0">
                <a:solidFill>
                  <a:srgbClr val="030305"/>
                </a:solidFill>
              </a:rPr>
              <a:t>n </a:t>
            </a:r>
            <a:r>
              <a:rPr lang="en-US" altLang="en-US" sz="2000" dirty="0">
                <a:solidFill>
                  <a:srgbClr val="030305"/>
                </a:solidFill>
              </a:rPr>
              <a:t>– 1 kali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030305"/>
                </a:solidFill>
              </a:rPr>
              <a:t>	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solidFill>
                  <a:srgbClr val="030305"/>
                </a:solidFill>
              </a:rPr>
              <a:t>	</a:t>
            </a:r>
            <a:r>
              <a:rPr lang="en-US" altLang="en-US" sz="2000" dirty="0" err="1">
                <a:solidFill>
                  <a:srgbClr val="030305"/>
                </a:solidFill>
              </a:rPr>
              <a:t>Untuk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i="1" dirty="0">
                <a:solidFill>
                  <a:srgbClr val="030305"/>
                </a:solidFill>
              </a:rPr>
              <a:t>j </a:t>
            </a:r>
            <a:r>
              <a:rPr lang="en-US" altLang="en-US" sz="2000" dirty="0">
                <a:solidFill>
                  <a:srgbClr val="030305"/>
                </a:solidFill>
              </a:rPr>
              <a:t>= </a:t>
            </a:r>
            <a:r>
              <a:rPr lang="en-US" altLang="en-US" sz="2000" i="1" dirty="0">
                <a:solidFill>
                  <a:srgbClr val="030305"/>
                </a:solidFill>
              </a:rPr>
              <a:t>n</a:t>
            </a:r>
            <a:r>
              <a:rPr lang="en-US" altLang="en-US" sz="2000" dirty="0">
                <a:solidFill>
                  <a:srgbClr val="030305"/>
                </a:solidFill>
              </a:rPr>
              <a:t>, </a:t>
            </a:r>
            <a:r>
              <a:rPr lang="en-US" altLang="en-US" sz="2000" dirty="0" err="1">
                <a:solidFill>
                  <a:srgbClr val="030305"/>
                </a:solidFill>
              </a:rPr>
              <a:t>jumlah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dirty="0" err="1">
                <a:solidFill>
                  <a:srgbClr val="030305"/>
                </a:solidFill>
              </a:rPr>
              <a:t>perhitungan</a:t>
            </a:r>
            <a:r>
              <a:rPr lang="en-US" altLang="en-US" sz="2000" dirty="0">
                <a:solidFill>
                  <a:srgbClr val="030305"/>
                </a:solidFill>
              </a:rPr>
              <a:t> = 1 kali.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solidFill>
                <a:srgbClr val="030305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solidFill>
                  <a:srgbClr val="030305"/>
                </a:solidFill>
              </a:rPr>
              <a:t>Jadi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dirty="0" err="1">
                <a:solidFill>
                  <a:srgbClr val="030305"/>
                </a:solidFill>
              </a:rPr>
              <a:t>jumlah</a:t>
            </a:r>
            <a:r>
              <a:rPr lang="en-US" altLang="en-US" sz="2000" dirty="0">
                <a:solidFill>
                  <a:srgbClr val="030305"/>
                </a:solidFill>
              </a:rPr>
              <a:t> </a:t>
            </a:r>
            <a:r>
              <a:rPr lang="en-US" altLang="en-US" sz="2000" dirty="0" err="1">
                <a:solidFill>
                  <a:srgbClr val="030305"/>
                </a:solidFill>
              </a:rPr>
              <a:t>perhitungan</a:t>
            </a:r>
            <a:r>
              <a:rPr lang="en-US" altLang="en-US" sz="2000" dirty="0">
                <a:solidFill>
                  <a:srgbClr val="030305"/>
                </a:solidFill>
              </a:rPr>
              <a:t> = T(</a:t>
            </a:r>
            <a:r>
              <a:rPr lang="en-US" altLang="en-US" sz="2000" i="1" dirty="0">
                <a:solidFill>
                  <a:srgbClr val="030305"/>
                </a:solidFill>
              </a:rPr>
              <a:t>n</a:t>
            </a:r>
            <a:r>
              <a:rPr lang="en-US" altLang="en-US" sz="2000" dirty="0">
                <a:solidFill>
                  <a:srgbClr val="030305"/>
                </a:solidFill>
              </a:rPr>
              <a:t>) = </a:t>
            </a:r>
            <a:r>
              <a:rPr lang="en-US" altLang="en-US" sz="2000" i="1" dirty="0">
                <a:solidFill>
                  <a:srgbClr val="030305"/>
                </a:solidFill>
              </a:rPr>
              <a:t>n</a:t>
            </a:r>
            <a:r>
              <a:rPr lang="en-US" altLang="en-US" sz="2000" baseline="30000" dirty="0">
                <a:solidFill>
                  <a:srgbClr val="030305"/>
                </a:solidFill>
              </a:rPr>
              <a:t>2</a:t>
            </a:r>
            <a:r>
              <a:rPr lang="en-US" altLang="en-US" sz="2000" dirty="0">
                <a:solidFill>
                  <a:srgbClr val="030305"/>
                </a:solidFill>
              </a:rPr>
              <a:t> + (</a:t>
            </a:r>
            <a:r>
              <a:rPr lang="en-US" altLang="en-US" sz="2000" i="1" dirty="0">
                <a:solidFill>
                  <a:srgbClr val="030305"/>
                </a:solidFill>
              </a:rPr>
              <a:t>n</a:t>
            </a:r>
            <a:r>
              <a:rPr lang="en-US" altLang="en-US" sz="2000" dirty="0">
                <a:solidFill>
                  <a:srgbClr val="030305"/>
                </a:solidFill>
              </a:rPr>
              <a:t> – 1)</a:t>
            </a:r>
            <a:r>
              <a:rPr lang="en-US" altLang="en-US" sz="2000" baseline="30000" dirty="0">
                <a:solidFill>
                  <a:srgbClr val="030305"/>
                </a:solidFill>
              </a:rPr>
              <a:t>2</a:t>
            </a:r>
            <a:r>
              <a:rPr lang="en-US" altLang="en-US" sz="2000" dirty="0">
                <a:solidFill>
                  <a:srgbClr val="030305"/>
                </a:solidFill>
              </a:rPr>
              <a:t> + (</a:t>
            </a:r>
            <a:r>
              <a:rPr lang="en-US" altLang="en-US" sz="2000" i="1" dirty="0">
                <a:solidFill>
                  <a:srgbClr val="030305"/>
                </a:solidFill>
              </a:rPr>
              <a:t>n</a:t>
            </a:r>
            <a:r>
              <a:rPr lang="en-US" altLang="en-US" sz="2000" dirty="0">
                <a:solidFill>
                  <a:srgbClr val="030305"/>
                </a:solidFill>
              </a:rPr>
              <a:t> – 2)</a:t>
            </a:r>
            <a:r>
              <a:rPr lang="en-US" altLang="en-US" sz="2000" baseline="30000" dirty="0">
                <a:solidFill>
                  <a:srgbClr val="030305"/>
                </a:solidFill>
              </a:rPr>
              <a:t>2</a:t>
            </a:r>
            <a:r>
              <a:rPr lang="en-US" altLang="en-US" sz="2000" dirty="0">
                <a:solidFill>
                  <a:srgbClr val="030305"/>
                </a:solidFill>
              </a:rPr>
              <a:t> + ... + 1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1DD44B-AB5C-48E8-9779-9EF9D93077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3400" y="1805093"/>
            <a:ext cx="3479800" cy="32478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0EAFD-2236-4563-8A64-7595AEE08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5280"/>
            <a:ext cx="10515600" cy="5994400"/>
          </a:xfrm>
        </p:spPr>
        <p:txBody>
          <a:bodyPr>
            <a:noAutofit/>
          </a:bodyPr>
          <a:lstStyle/>
          <a:p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mengukur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makna</a:t>
            </a:r>
            <a:r>
              <a:rPr lang="en-US" sz="2400" dirty="0"/>
              <a:t> “</a:t>
            </a:r>
            <a:r>
              <a:rPr lang="en-US" sz="2400" dirty="0" err="1"/>
              <a:t>sebanding</a:t>
            </a:r>
            <a:r>
              <a:rPr lang="en-US" sz="2400" dirty="0"/>
              <a:t>”. </a:t>
            </a:r>
            <a:r>
              <a:rPr lang="en-US" sz="2400" dirty="0" err="1"/>
              <a:t>Gagasannya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menghilangkan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koefisien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ekspresi</a:t>
            </a:r>
            <a:r>
              <a:rPr lang="en-US" sz="2400" dirty="0"/>
              <a:t>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). </a:t>
            </a:r>
          </a:p>
          <a:p>
            <a:endParaRPr lang="en-US" sz="2400" dirty="0"/>
          </a:p>
          <a:p>
            <a:r>
              <a:rPr lang="en-US" sz="2400" dirty="0" err="1"/>
              <a:t>Tinjau</a:t>
            </a:r>
            <a:r>
              <a:rPr lang="en-US" sz="2400" dirty="0"/>
              <a:t>  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= 2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 + 6</a:t>
            </a:r>
            <a:r>
              <a:rPr lang="en-US" sz="2400" i="1" dirty="0"/>
              <a:t>n</a:t>
            </a:r>
            <a:r>
              <a:rPr lang="en-US" sz="2400" dirty="0"/>
              <a:t> + 1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lvl="0"/>
            <a:r>
              <a:rPr lang="en-US" sz="2400" dirty="0"/>
              <a:t>Dari table di </a:t>
            </a:r>
            <a:r>
              <a:rPr lang="en-US" sz="2400" dirty="0" err="1"/>
              <a:t>atas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yang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</a:t>
            </a:r>
            <a:r>
              <a:rPr lang="en-US" sz="2400" dirty="0" err="1"/>
              <a:t>sebanding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.  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400" dirty="0"/>
          </a:p>
          <a:p>
            <a:pPr lvl="0"/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</a:t>
            </a:r>
            <a:r>
              <a:rPr lang="en-US" sz="2400" dirty="0" err="1"/>
              <a:t>tumbuh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tumbuh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bertambah</a:t>
            </a:r>
            <a:r>
              <a:rPr lang="en-US" sz="2400" dirty="0"/>
              <a:t>. Kita </a:t>
            </a:r>
            <a:r>
              <a:rPr lang="en-US" sz="2400" dirty="0" err="1"/>
              <a:t>katakan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 </a:t>
            </a:r>
            <a:r>
              <a:rPr lang="en-US" sz="2400" u="sng" dirty="0" err="1"/>
              <a:t>sebanding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baseline="30000" dirty="0"/>
              <a:t>2 </a:t>
            </a:r>
            <a:r>
              <a:rPr lang="en-US" sz="2400" dirty="0"/>
              <a:t>dan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tuliskan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 		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= </a:t>
            </a:r>
            <a:r>
              <a:rPr lang="en-US" sz="2400" i="1" dirty="0"/>
              <a:t>O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7CA02EE-C846-4699-ABD0-3C604B9AD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514" y="2357120"/>
            <a:ext cx="7588148" cy="1666240"/>
          </a:xfrm>
          <a:prstGeom prst="rect">
            <a:avLst/>
          </a:prstGeom>
        </p:spPr>
      </p:pic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42CA76DF-866F-454C-9657-0374630A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359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Slide Number Placeholder 5">
            <a:extLst>
              <a:ext uri="{FF2B5EF4-FFF2-40B4-BE49-F238E27FC236}">
                <a16:creationId xmlns:a16="http://schemas.microsoft.com/office/drawing/2014/main" id="{B0DBC768-4314-4F07-BBBF-49DFA2D07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969A3E5-8B1A-4D27-AA1C-EB826B142029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40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ACB743DC-AD42-4E1E-BF33-74D1D95DCE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1720" y="800100"/>
            <a:ext cx="10683240" cy="5556250"/>
          </a:xfrm>
        </p:spPr>
        <p:txBody>
          <a:bodyPr>
            <a:normAutofit lnSpcReduction="10000"/>
          </a:bodyPr>
          <a:lstStyle/>
          <a:p>
            <a:r>
              <a:rPr lang="en-US" altLang="en-US" i="1" dirty="0">
                <a:solidFill>
                  <a:srgbClr val="030305"/>
                </a:solidFill>
              </a:rPr>
              <a:t>T</a:t>
            </a:r>
            <a:r>
              <a:rPr lang="en-US" altLang="en-US" dirty="0">
                <a:solidFill>
                  <a:srgbClr val="030305"/>
                </a:solidFill>
              </a:rPr>
              <a:t>(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dirty="0">
                <a:solidFill>
                  <a:srgbClr val="030305"/>
                </a:solidFill>
              </a:rPr>
              <a:t>) = O(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</a:t>
            </a:r>
            <a:r>
              <a:rPr lang="en-US" altLang="en-US" dirty="0">
                <a:solidFill>
                  <a:srgbClr val="030305"/>
                </a:solidFill>
              </a:rPr>
              <a:t>) = </a:t>
            </a:r>
            <a:r>
              <a:rPr lang="en-US" dirty="0">
                <a:sym typeface="Symbol" panose="05050102010706020507" pitchFamily="18" charset="2"/>
              </a:rPr>
              <a:t>(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</a:t>
            </a:r>
            <a:r>
              <a:rPr lang="en-US" altLang="en-US" dirty="0">
                <a:solidFill>
                  <a:srgbClr val="030305"/>
                </a:solidFill>
              </a:rPr>
              <a:t>) = </a:t>
            </a:r>
            <a:r>
              <a:rPr lang="en-US" dirty="0"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030305"/>
                </a:solidFill>
              </a:rPr>
              <a:t>(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</a:t>
            </a:r>
            <a:r>
              <a:rPr lang="en-US" altLang="en-US" dirty="0">
                <a:solidFill>
                  <a:srgbClr val="030305"/>
                </a:solidFill>
              </a:rPr>
              <a:t>).</a:t>
            </a:r>
          </a:p>
          <a:p>
            <a:pPr eaLnBrk="1" hangingPunct="1"/>
            <a:endParaRPr lang="en-US" altLang="en-US" dirty="0">
              <a:solidFill>
                <a:srgbClr val="030305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30305"/>
                </a:solidFill>
              </a:rPr>
              <a:t>Salah </a:t>
            </a:r>
            <a:r>
              <a:rPr lang="en-US" altLang="en-US" dirty="0" err="1">
                <a:solidFill>
                  <a:srgbClr val="030305"/>
                </a:solidFill>
              </a:rPr>
              <a:t>satu</a:t>
            </a:r>
            <a:r>
              <a:rPr lang="en-US" altLang="en-US" dirty="0">
                <a:solidFill>
                  <a:srgbClr val="030305"/>
                </a:solidFill>
              </a:rPr>
              <a:t> </a:t>
            </a:r>
            <a:r>
              <a:rPr lang="en-US" altLang="en-US" dirty="0" err="1">
                <a:solidFill>
                  <a:srgbClr val="030305"/>
                </a:solidFill>
              </a:rPr>
              <a:t>cara</a:t>
            </a:r>
            <a:r>
              <a:rPr lang="en-US" altLang="en-US" dirty="0">
                <a:solidFill>
                  <a:srgbClr val="030305"/>
                </a:solidFill>
              </a:rPr>
              <a:t> </a:t>
            </a:r>
            <a:r>
              <a:rPr lang="en-US" altLang="en-US" dirty="0" err="1">
                <a:solidFill>
                  <a:srgbClr val="030305"/>
                </a:solidFill>
              </a:rPr>
              <a:t>penjelasannya</a:t>
            </a:r>
            <a:r>
              <a:rPr lang="en-US" altLang="en-US" dirty="0">
                <a:solidFill>
                  <a:srgbClr val="030305"/>
                </a:solidFill>
              </a:rPr>
              <a:t> </a:t>
            </a:r>
            <a:r>
              <a:rPr lang="en-US" altLang="en-US" dirty="0" err="1">
                <a:solidFill>
                  <a:srgbClr val="030305"/>
                </a:solidFill>
              </a:rPr>
              <a:t>adalah</a:t>
            </a:r>
            <a:r>
              <a:rPr lang="en-US" altLang="en-US" dirty="0">
                <a:solidFill>
                  <a:srgbClr val="030305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30305"/>
                </a:solidFill>
              </a:rPr>
              <a:t>	  </a:t>
            </a:r>
            <a:r>
              <a:rPr lang="en-US" altLang="en-US" i="1" dirty="0">
                <a:solidFill>
                  <a:srgbClr val="030305"/>
                </a:solidFill>
              </a:rPr>
              <a:t>T</a:t>
            </a:r>
            <a:r>
              <a:rPr lang="en-US" altLang="en-US" dirty="0">
                <a:solidFill>
                  <a:srgbClr val="030305"/>
                </a:solidFill>
              </a:rPr>
              <a:t>(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dirty="0">
                <a:solidFill>
                  <a:srgbClr val="030305"/>
                </a:solidFill>
              </a:rPr>
              <a:t>) = 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2</a:t>
            </a:r>
            <a:r>
              <a:rPr lang="en-US" altLang="en-US" dirty="0">
                <a:solidFill>
                  <a:srgbClr val="030305"/>
                </a:solidFill>
              </a:rPr>
              <a:t> + (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dirty="0">
                <a:solidFill>
                  <a:srgbClr val="030305"/>
                </a:solidFill>
              </a:rPr>
              <a:t> – 1)</a:t>
            </a:r>
            <a:r>
              <a:rPr lang="en-US" altLang="en-US" baseline="30000" dirty="0">
                <a:solidFill>
                  <a:srgbClr val="030305"/>
                </a:solidFill>
              </a:rPr>
              <a:t>2</a:t>
            </a:r>
            <a:r>
              <a:rPr lang="en-US" altLang="en-US" dirty="0">
                <a:solidFill>
                  <a:srgbClr val="030305"/>
                </a:solidFill>
              </a:rPr>
              <a:t> + (</a:t>
            </a:r>
            <a:r>
              <a:rPr lang="en-US" altLang="en-US" i="1" dirty="0">
                <a:solidFill>
                  <a:srgbClr val="030305"/>
                </a:solidFill>
              </a:rPr>
              <a:t>n </a:t>
            </a:r>
            <a:r>
              <a:rPr lang="en-US" altLang="en-US" dirty="0">
                <a:solidFill>
                  <a:srgbClr val="030305"/>
                </a:solidFill>
              </a:rPr>
              <a:t>– 2)</a:t>
            </a:r>
            <a:r>
              <a:rPr lang="en-US" altLang="en-US" baseline="30000" dirty="0">
                <a:solidFill>
                  <a:srgbClr val="030305"/>
                </a:solidFill>
              </a:rPr>
              <a:t>2</a:t>
            </a:r>
            <a:r>
              <a:rPr lang="en-US" altLang="en-US" dirty="0">
                <a:solidFill>
                  <a:srgbClr val="030305"/>
                </a:solidFill>
              </a:rPr>
              <a:t> + ... + 1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30305"/>
                </a:solidFill>
              </a:rPr>
              <a:t>		  = 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dirty="0">
                <a:solidFill>
                  <a:srgbClr val="030305"/>
                </a:solidFill>
              </a:rPr>
              <a:t>(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dirty="0">
                <a:solidFill>
                  <a:srgbClr val="030305"/>
                </a:solidFill>
              </a:rPr>
              <a:t> + 1)(2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dirty="0">
                <a:solidFill>
                  <a:srgbClr val="030305"/>
                </a:solidFill>
              </a:rPr>
              <a:t> + 1)/6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rgbClr val="030305"/>
                </a:solidFill>
              </a:rPr>
              <a:t>		  = 2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</a:t>
            </a:r>
            <a:r>
              <a:rPr lang="en-US" altLang="en-US" dirty="0">
                <a:solidFill>
                  <a:srgbClr val="030305"/>
                </a:solidFill>
              </a:rPr>
              <a:t> + 3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2</a:t>
            </a:r>
            <a:r>
              <a:rPr lang="en-US" altLang="en-US" dirty="0">
                <a:solidFill>
                  <a:srgbClr val="030305"/>
                </a:solidFill>
              </a:rPr>
              <a:t> + 1.</a:t>
            </a:r>
          </a:p>
          <a:p>
            <a:pPr eaLnBrk="1" hangingPunct="1"/>
            <a:endParaRPr lang="en-US" altLang="en-US" dirty="0">
              <a:solidFill>
                <a:srgbClr val="030305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30305"/>
                </a:solidFill>
              </a:rPr>
              <a:t>Diperoleh</a:t>
            </a:r>
            <a:endParaRPr lang="en-US" altLang="en-US" dirty="0">
              <a:solidFill>
                <a:srgbClr val="030305"/>
              </a:solidFill>
            </a:endParaRPr>
          </a:p>
          <a:p>
            <a:pPr marL="0" indent="0">
              <a:buNone/>
            </a:pPr>
            <a:r>
              <a:rPr lang="en-US" altLang="en-US" dirty="0">
                <a:solidFill>
                  <a:srgbClr val="030305"/>
                </a:solidFill>
              </a:rPr>
              <a:t>        2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</a:t>
            </a:r>
            <a:r>
              <a:rPr lang="en-US" altLang="en-US" dirty="0">
                <a:solidFill>
                  <a:srgbClr val="030305"/>
                </a:solidFill>
              </a:rPr>
              <a:t> + 3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2</a:t>
            </a:r>
            <a:r>
              <a:rPr lang="en-US" altLang="en-US" dirty="0">
                <a:solidFill>
                  <a:srgbClr val="030305"/>
                </a:solidFill>
              </a:rPr>
              <a:t> + 1 = O(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</a:t>
            </a:r>
            <a:r>
              <a:rPr lang="en-US" altLang="en-US" dirty="0">
                <a:solidFill>
                  <a:srgbClr val="030305"/>
                </a:solidFill>
              </a:rPr>
              <a:t>)  </a:t>
            </a:r>
            <a:r>
              <a:rPr lang="en-US" altLang="en-US" dirty="0" err="1">
                <a:solidFill>
                  <a:srgbClr val="030305"/>
                </a:solidFill>
              </a:rPr>
              <a:t>karena</a:t>
            </a:r>
            <a:r>
              <a:rPr lang="en-US" altLang="en-US" dirty="0">
                <a:solidFill>
                  <a:srgbClr val="030305"/>
                </a:solidFill>
              </a:rPr>
              <a:t> 2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</a:t>
            </a:r>
            <a:r>
              <a:rPr lang="en-US" altLang="en-US" dirty="0">
                <a:solidFill>
                  <a:srgbClr val="030305"/>
                </a:solidFill>
              </a:rPr>
              <a:t> + 3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2</a:t>
            </a:r>
            <a:r>
              <a:rPr lang="en-US" altLang="en-US" dirty="0">
                <a:solidFill>
                  <a:srgbClr val="030305"/>
                </a:solidFill>
              </a:rPr>
              <a:t> + 1 </a:t>
            </a:r>
            <a:r>
              <a:rPr lang="en-US" altLang="en-US" dirty="0">
                <a:solidFill>
                  <a:srgbClr val="030305"/>
                </a:solidFill>
                <a:sym typeface="Symbol" panose="05050102010706020507" pitchFamily="18" charset="2"/>
              </a:rPr>
              <a:t> 6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</a:t>
            </a:r>
            <a:r>
              <a:rPr lang="en-US" altLang="en-US" dirty="0">
                <a:solidFill>
                  <a:srgbClr val="030305"/>
                </a:solidFill>
              </a:rPr>
              <a:t> </a:t>
            </a:r>
            <a:r>
              <a:rPr lang="en-US" altLang="en-US" dirty="0" err="1">
                <a:solidFill>
                  <a:srgbClr val="030305"/>
                </a:solidFill>
              </a:rPr>
              <a:t>untuk</a:t>
            </a:r>
            <a:r>
              <a:rPr lang="en-US" altLang="en-US" dirty="0">
                <a:solidFill>
                  <a:srgbClr val="030305"/>
                </a:solidFill>
              </a:rPr>
              <a:t> 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dirty="0">
                <a:solidFill>
                  <a:srgbClr val="030305"/>
                </a:solidFill>
              </a:rPr>
              <a:t> ≥ 1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030305"/>
                </a:solidFill>
              </a:rPr>
              <a:t>    dan</a:t>
            </a:r>
          </a:p>
          <a:p>
            <a:pPr marL="0" indent="0">
              <a:buNone/>
            </a:pPr>
            <a:r>
              <a:rPr lang="en-US" altLang="en-US" dirty="0">
                <a:solidFill>
                  <a:srgbClr val="030305"/>
                </a:solidFill>
              </a:rPr>
              <a:t>       2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</a:t>
            </a:r>
            <a:r>
              <a:rPr lang="en-US" altLang="en-US" dirty="0">
                <a:solidFill>
                  <a:srgbClr val="030305"/>
                </a:solidFill>
              </a:rPr>
              <a:t> + 3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2</a:t>
            </a:r>
            <a:r>
              <a:rPr lang="en-US" altLang="en-US" dirty="0">
                <a:solidFill>
                  <a:srgbClr val="030305"/>
                </a:solidFill>
              </a:rPr>
              <a:t> + 1 = </a:t>
            </a:r>
            <a:r>
              <a:rPr lang="en-US" dirty="0">
                <a:sym typeface="Symbol" panose="05050102010706020507" pitchFamily="18" charset="2"/>
              </a:rPr>
              <a:t></a:t>
            </a:r>
            <a:r>
              <a:rPr lang="en-US" altLang="en-US" dirty="0">
                <a:solidFill>
                  <a:srgbClr val="030305"/>
                </a:solidFill>
              </a:rPr>
              <a:t>(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</a:t>
            </a:r>
            <a:r>
              <a:rPr lang="en-US" altLang="en-US" dirty="0">
                <a:solidFill>
                  <a:srgbClr val="030305"/>
                </a:solidFill>
              </a:rPr>
              <a:t>)  </a:t>
            </a:r>
            <a:r>
              <a:rPr lang="en-US" altLang="en-US" dirty="0" err="1">
                <a:solidFill>
                  <a:srgbClr val="030305"/>
                </a:solidFill>
              </a:rPr>
              <a:t>karena</a:t>
            </a:r>
            <a:r>
              <a:rPr lang="en-US" altLang="en-US" dirty="0">
                <a:solidFill>
                  <a:srgbClr val="030305"/>
                </a:solidFill>
              </a:rPr>
              <a:t> 2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</a:t>
            </a:r>
            <a:r>
              <a:rPr lang="en-US" altLang="en-US" dirty="0">
                <a:solidFill>
                  <a:srgbClr val="030305"/>
                </a:solidFill>
              </a:rPr>
              <a:t> + 3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2</a:t>
            </a:r>
            <a:r>
              <a:rPr lang="en-US" altLang="en-US" dirty="0">
                <a:solidFill>
                  <a:srgbClr val="030305"/>
                </a:solidFill>
              </a:rPr>
              <a:t> + 1 ≥ 2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baseline="30000" dirty="0">
                <a:solidFill>
                  <a:srgbClr val="030305"/>
                </a:solidFill>
              </a:rPr>
              <a:t>3 </a:t>
            </a:r>
            <a:r>
              <a:rPr lang="en-US" altLang="en-US" dirty="0" err="1">
                <a:solidFill>
                  <a:srgbClr val="030305"/>
                </a:solidFill>
              </a:rPr>
              <a:t>untuk</a:t>
            </a:r>
            <a:r>
              <a:rPr lang="en-US" altLang="en-US" dirty="0">
                <a:solidFill>
                  <a:srgbClr val="030305"/>
                </a:solidFill>
              </a:rPr>
              <a:t> </a:t>
            </a:r>
            <a:r>
              <a:rPr lang="en-US" altLang="en-US" i="1" dirty="0">
                <a:solidFill>
                  <a:srgbClr val="030305"/>
                </a:solidFill>
              </a:rPr>
              <a:t>n</a:t>
            </a:r>
            <a:r>
              <a:rPr lang="en-US" altLang="en-US" dirty="0">
                <a:solidFill>
                  <a:srgbClr val="030305"/>
                </a:solidFill>
              </a:rPr>
              <a:t> ≥ 1.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7EAC2-21AD-4D09-A681-E98D58D1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  <a:cs typeface="Times New Roman" panose="02020603050405020304" pitchFamily="18" charset="0"/>
              </a:rPr>
              <a:t>Menentukan</a:t>
            </a:r>
            <a:r>
              <a:rPr 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n-lt"/>
                <a:cs typeface="Times New Roman" panose="02020603050405020304" pitchFamily="18" charset="0"/>
              </a:rPr>
              <a:t>Notasi</a:t>
            </a:r>
            <a:r>
              <a:rPr lang="en-US" b="1" dirty="0">
                <a:latin typeface="+mn-lt"/>
                <a:cs typeface="Times New Roman" panose="02020603050405020304" pitchFamily="18" charset="0"/>
              </a:rPr>
              <a:t> Big-O  </a:t>
            </a:r>
            <a:r>
              <a:rPr lang="en-US" b="1" dirty="0" err="1">
                <a:latin typeface="+mn-lt"/>
                <a:cs typeface="Times New Roman" panose="02020603050405020304" pitchFamily="18" charset="0"/>
              </a:rPr>
              <a:t>suatu</a:t>
            </a:r>
            <a:r>
              <a:rPr 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n-lt"/>
                <a:cs typeface="Times New Roman" panose="02020603050405020304" pitchFamily="18" charset="0"/>
              </a:rPr>
              <a:t>Algoritma</a:t>
            </a:r>
            <a:endParaRPr lang="en-US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045A3-9ED1-45A3-8680-75C23D7EB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Cara 1</a:t>
            </a:r>
            <a:r>
              <a:rPr lang="en-US" sz="2400" dirty="0"/>
              <a:t>: </a:t>
            </a:r>
          </a:p>
          <a:p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Notasi</a:t>
            </a:r>
            <a:r>
              <a:rPr lang="en-US" sz="2400" dirty="0"/>
              <a:t> Big-O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mengambil</a:t>
            </a:r>
            <a:r>
              <a:rPr lang="en-US" sz="2400" dirty="0"/>
              <a:t> </a:t>
            </a:r>
            <a:r>
              <a:rPr lang="en-US" sz="2400" dirty="0" err="1"/>
              <a:t>suku</a:t>
            </a:r>
            <a:r>
              <a:rPr lang="en-US" sz="2400" dirty="0"/>
              <a:t> yang </a:t>
            </a:r>
            <a:r>
              <a:rPr lang="en-US" sz="2400" dirty="0" err="1"/>
              <a:t>mendominasi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i="1" dirty="0"/>
              <a:t>T</a:t>
            </a:r>
            <a:r>
              <a:rPr lang="en-US" sz="2400" dirty="0"/>
              <a:t> dan </a:t>
            </a:r>
            <a:r>
              <a:rPr lang="en-US" sz="2400" dirty="0" err="1"/>
              <a:t>menghilangkan</a:t>
            </a:r>
            <a:r>
              <a:rPr lang="en-US" sz="2400" dirty="0"/>
              <a:t> </a:t>
            </a:r>
            <a:r>
              <a:rPr lang="en-US" sz="2400" dirty="0" err="1"/>
              <a:t>koefisiennya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Contoh</a:t>
            </a:r>
            <a:r>
              <a:rPr lang="en-US" sz="2400" dirty="0"/>
              <a:t>: 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maksimum</a:t>
            </a:r>
            <a:r>
              <a:rPr lang="en-US" sz="2400" dirty="0"/>
              <a:t>: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= </a:t>
            </a:r>
            <a:r>
              <a:rPr lang="en-US" sz="2400" i="1" dirty="0"/>
              <a:t>n</a:t>
            </a:r>
            <a:r>
              <a:rPr lang="en-US" sz="2400" dirty="0"/>
              <a:t> – 1 = O(</a:t>
            </a:r>
            <a:r>
              <a:rPr lang="en-US" sz="2400" i="1" dirty="0"/>
              <a:t>n</a:t>
            </a:r>
            <a:r>
              <a:rPr lang="en-US" sz="2400" dirty="0"/>
              <a:t>)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Algoritma</a:t>
            </a:r>
            <a:r>
              <a:rPr lang="en-US" sz="2400" dirty="0"/>
              <a:t> sequential search:</a:t>
            </a:r>
          </a:p>
          <a:p>
            <a:pPr marL="0" indent="0">
              <a:buNone/>
            </a:pPr>
            <a:r>
              <a:rPr lang="en-US" sz="2400" dirty="0"/>
              <a:t> 	</a:t>
            </a:r>
            <a:r>
              <a:rPr lang="en-US" sz="2600" i="1" dirty="0" err="1"/>
              <a:t>T</a:t>
            </a:r>
            <a:r>
              <a:rPr lang="en-US" sz="2600" baseline="-25000" dirty="0" err="1"/>
              <a:t>min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= 1 = </a:t>
            </a:r>
            <a:r>
              <a:rPr lang="en-US" sz="2600" i="1" dirty="0"/>
              <a:t>O</a:t>
            </a:r>
            <a:r>
              <a:rPr lang="en-US" sz="2600" dirty="0"/>
              <a:t>(1),   </a:t>
            </a:r>
            <a:r>
              <a:rPr lang="en-US" sz="2600" i="1" dirty="0" err="1"/>
              <a:t>T</a:t>
            </a:r>
            <a:r>
              <a:rPr lang="en-US" sz="2600" baseline="-25000" dirty="0" err="1"/>
              <a:t>max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= </a:t>
            </a:r>
            <a:r>
              <a:rPr lang="en-US" sz="2600" i="1" dirty="0"/>
              <a:t>n</a:t>
            </a:r>
            <a:r>
              <a:rPr lang="en-US" sz="2600" dirty="0"/>
              <a:t> = </a:t>
            </a:r>
            <a:r>
              <a:rPr lang="en-US" sz="2600" i="1" dirty="0"/>
              <a:t>O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),     </a:t>
            </a:r>
            <a:r>
              <a:rPr lang="en-US" sz="2600" i="1" dirty="0" err="1"/>
              <a:t>T</a:t>
            </a:r>
            <a:r>
              <a:rPr lang="en-US" sz="2600" baseline="-25000" dirty="0" err="1"/>
              <a:t>avg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= (</a:t>
            </a:r>
            <a:r>
              <a:rPr lang="en-US" sz="2600" i="1" dirty="0"/>
              <a:t>n</a:t>
            </a:r>
            <a:r>
              <a:rPr lang="en-US" sz="2600" dirty="0"/>
              <a:t> + 1)/2 = </a:t>
            </a:r>
            <a:r>
              <a:rPr lang="en-US" sz="2600" i="1" dirty="0"/>
              <a:t>O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3. </a:t>
            </a:r>
            <a:r>
              <a:rPr lang="en-US" sz="2600" dirty="0" err="1"/>
              <a:t>Algoritma</a:t>
            </a:r>
            <a:r>
              <a:rPr lang="en-US" sz="2600" dirty="0"/>
              <a:t> </a:t>
            </a:r>
            <a:r>
              <a:rPr lang="en-US" sz="2600" i="1" dirty="0"/>
              <a:t>selection sort</a:t>
            </a:r>
            <a:r>
              <a:rPr lang="en-US" sz="2600" dirty="0"/>
              <a:t>: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A661B22-BE12-4EF7-9FAA-F31AA27D92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644245"/>
              </p:ext>
            </p:extLst>
          </p:nvPr>
        </p:nvGraphicFramePr>
        <p:xfrm>
          <a:off x="4687996" y="5542168"/>
          <a:ext cx="3016087" cy="822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56755" imgH="342751" progId="Equation.3">
                  <p:embed/>
                </p:oleObj>
              </mc:Choice>
              <mc:Fallback>
                <p:oleObj r:id="rId2" imgW="1256755" imgH="34275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7996" y="5542168"/>
                        <a:ext cx="3016087" cy="8225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189425B7-FA3B-443F-9411-098D3AD99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6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561F70A-4BD3-409E-9427-F9876D53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28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1986F-C9F7-45F0-A705-C54D5D6E8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3476"/>
            <a:ext cx="10515600" cy="5367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Cara 2:  </a:t>
            </a:r>
          </a:p>
          <a:p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yang </a:t>
            </a:r>
            <a:r>
              <a:rPr lang="en-US" sz="2400" dirty="0" err="1"/>
              <a:t>terdapat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(</a:t>
            </a:r>
            <a:r>
              <a:rPr lang="en-US" sz="2400" dirty="0" err="1"/>
              <a:t>baca</a:t>
            </a:r>
            <a:r>
              <a:rPr lang="en-US" sz="2400" dirty="0"/>
              <a:t>/</a:t>
            </a:r>
            <a:r>
              <a:rPr lang="en-US" sz="2400" dirty="0" err="1"/>
              <a:t>tulis</a:t>
            </a:r>
            <a:r>
              <a:rPr lang="en-US" sz="2400" dirty="0"/>
              <a:t>, </a:t>
            </a:r>
            <a:r>
              <a:rPr lang="en-US" sz="2400" i="1" dirty="0"/>
              <a:t>assignment</a:t>
            </a:r>
            <a:r>
              <a:rPr lang="en-US" sz="2400" dirty="0"/>
              <a:t>,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aritmetika</a:t>
            </a:r>
            <a:r>
              <a:rPr lang="en-US" sz="2400" dirty="0"/>
              <a:t>,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perbandingan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r>
              <a:rPr lang="en-US" sz="2400" dirty="0"/>
              <a:t>)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O(1). </a:t>
            </a:r>
            <a:r>
              <a:rPr lang="en-US" sz="2400" dirty="0" err="1"/>
              <a:t>Jumlahkan</a:t>
            </a:r>
            <a:r>
              <a:rPr lang="en-US" sz="2400" dirty="0"/>
              <a:t> </a:t>
            </a:r>
            <a:r>
              <a:rPr lang="en-US" sz="2400" dirty="0" err="1"/>
              <a:t>semuanya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pengulangan</a:t>
            </a:r>
            <a:r>
              <a:rPr lang="en-US" sz="2400" dirty="0"/>
              <a:t>,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pengulangan</a:t>
            </a:r>
            <a:r>
              <a:rPr lang="en-US" sz="2400" dirty="0"/>
              <a:t>,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kalikan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total Big-O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instruksi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pengulangan</a:t>
            </a:r>
            <a:endParaRPr lang="en-US" sz="2400" dirty="0"/>
          </a:p>
          <a:p>
            <a:r>
              <a:rPr lang="en-US" sz="2400" dirty="0" err="1"/>
              <a:t>Contoh</a:t>
            </a:r>
            <a:r>
              <a:rPr lang="en-US" sz="2400" dirty="0"/>
              <a:t> 1:</a:t>
            </a:r>
          </a:p>
          <a:p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36D8B5-5867-4FA1-995B-D59EF0E45F2A}"/>
              </a:ext>
            </a:extLst>
          </p:cNvPr>
          <p:cNvSpPr/>
          <p:nvPr/>
        </p:nvSpPr>
        <p:spPr>
          <a:xfrm>
            <a:off x="1127760" y="362237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0505" marR="0" indent="-208915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			 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955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 2 = 0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indent="-20764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+ 1		 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indent="-20764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		 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indent="-207645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write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                                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08915"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663498-D937-43E2-B2E2-15C164E2DC82}"/>
              </a:ext>
            </a:extLst>
          </p:cNvPr>
          <p:cNvSpPr/>
          <p:nvPr/>
        </p:nvSpPr>
        <p:spPr>
          <a:xfrm>
            <a:off x="5914433" y="3846866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marR="0" algn="just">
              <a:spcBef>
                <a:spcPts val="0"/>
              </a:spcBef>
              <a:spcAft>
                <a:spcPts val="0"/>
              </a:spcAft>
            </a:pPr>
            <a:r>
              <a:rPr lang="en-US" sz="2200" dirty="0" err="1">
                <a:ea typeface="Times New Roman" panose="02020603050405020304" pitchFamily="18" charset="0"/>
              </a:rPr>
              <a:t>Kompleksitas</a:t>
            </a:r>
            <a:r>
              <a:rPr lang="en-US" sz="2200" dirty="0"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a typeface="Times New Roman" panose="02020603050405020304" pitchFamily="18" charset="0"/>
              </a:rPr>
              <a:t>waktu</a:t>
            </a:r>
            <a:r>
              <a:rPr lang="en-US" sz="2200" dirty="0"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a typeface="Times New Roman" panose="02020603050405020304" pitchFamily="18" charset="0"/>
              </a:rPr>
              <a:t>asimptotik</a:t>
            </a:r>
            <a:r>
              <a:rPr lang="en-US" sz="2200" dirty="0"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ea typeface="Times New Roman" panose="02020603050405020304" pitchFamily="18" charset="0"/>
              </a:rPr>
              <a:t>algoritma</a:t>
            </a:r>
            <a:r>
              <a:rPr lang="en-US" sz="2200" dirty="0">
                <a:ea typeface="Times New Roman" panose="02020603050405020304" pitchFamily="18" charset="0"/>
              </a:rPr>
              <a:t>:  </a:t>
            </a:r>
          </a:p>
          <a:p>
            <a:pPr indent="237490" algn="just"/>
            <a:r>
              <a:rPr lang="en-US" sz="2200" dirty="0">
                <a:ea typeface="Times New Roman" panose="02020603050405020304" pitchFamily="18" charset="0"/>
              </a:rPr>
              <a:t>	= </a:t>
            </a:r>
            <a:r>
              <a:rPr lang="en-US" sz="2200" i="1" dirty="0">
                <a:ea typeface="Times New Roman" panose="02020603050405020304" pitchFamily="18" charset="0"/>
              </a:rPr>
              <a:t>O</a:t>
            </a:r>
            <a:r>
              <a:rPr lang="en-US" sz="2200" dirty="0">
                <a:ea typeface="Times New Roman" panose="02020603050405020304" pitchFamily="18" charset="0"/>
              </a:rPr>
              <a:t>(1) + </a:t>
            </a:r>
            <a:r>
              <a:rPr lang="en-US" sz="2200" i="1" dirty="0">
                <a:ea typeface="Times New Roman" panose="02020603050405020304" pitchFamily="18" charset="0"/>
              </a:rPr>
              <a:t>O</a:t>
            </a:r>
            <a:r>
              <a:rPr lang="en-US" sz="2200" dirty="0">
                <a:ea typeface="Times New Roman" panose="02020603050405020304" pitchFamily="18" charset="0"/>
              </a:rPr>
              <a:t>(1) + max(</a:t>
            </a:r>
            <a:r>
              <a:rPr lang="en-US" sz="2200" i="1" dirty="0">
                <a:ea typeface="Times New Roman" panose="02020603050405020304" pitchFamily="18" charset="0"/>
              </a:rPr>
              <a:t>O</a:t>
            </a:r>
            <a:r>
              <a:rPr lang="en-US" sz="2200" dirty="0">
                <a:ea typeface="Times New Roman" panose="02020603050405020304" pitchFamily="18" charset="0"/>
              </a:rPr>
              <a:t>(1)+</a:t>
            </a:r>
            <a:r>
              <a:rPr lang="en-US" sz="2200" i="1" dirty="0">
                <a:ea typeface="Times New Roman" panose="02020603050405020304" pitchFamily="18" charset="0"/>
              </a:rPr>
              <a:t>O</a:t>
            </a:r>
            <a:r>
              <a:rPr lang="en-US" sz="2200" dirty="0">
                <a:ea typeface="Times New Roman" panose="02020603050405020304" pitchFamily="18" charset="0"/>
              </a:rPr>
              <a:t>(1), </a:t>
            </a:r>
            <a:r>
              <a:rPr lang="en-US" sz="2200" i="1" dirty="0">
                <a:ea typeface="Times New Roman" panose="02020603050405020304" pitchFamily="18" charset="0"/>
              </a:rPr>
              <a:t>O</a:t>
            </a:r>
            <a:r>
              <a:rPr lang="en-US" sz="2200" dirty="0">
                <a:ea typeface="Times New Roman" panose="02020603050405020304" pitchFamily="18" charset="0"/>
              </a:rPr>
              <a:t>(1))</a:t>
            </a:r>
          </a:p>
          <a:p>
            <a:pPr algn="just"/>
            <a:r>
              <a:rPr lang="en-US" sz="2200" dirty="0">
                <a:ea typeface="Times New Roman" panose="02020603050405020304" pitchFamily="18" charset="0"/>
              </a:rPr>
              <a:t> 	= </a:t>
            </a:r>
            <a:r>
              <a:rPr lang="en-US" sz="2200" i="1" dirty="0">
                <a:ea typeface="Times New Roman" panose="02020603050405020304" pitchFamily="18" charset="0"/>
              </a:rPr>
              <a:t>O</a:t>
            </a:r>
            <a:r>
              <a:rPr lang="en-US" sz="2200" dirty="0">
                <a:ea typeface="Times New Roman" panose="02020603050405020304" pitchFamily="18" charset="0"/>
              </a:rPr>
              <a:t>(1) + max(</a:t>
            </a:r>
            <a:r>
              <a:rPr lang="en-US" sz="2200" i="1" dirty="0">
                <a:ea typeface="Times New Roman" panose="02020603050405020304" pitchFamily="18" charset="0"/>
              </a:rPr>
              <a:t>O</a:t>
            </a:r>
            <a:r>
              <a:rPr lang="en-US" sz="2200" dirty="0">
                <a:ea typeface="Times New Roman" panose="02020603050405020304" pitchFamily="18" charset="0"/>
              </a:rPr>
              <a:t>(1), </a:t>
            </a:r>
            <a:r>
              <a:rPr lang="en-US" sz="2200" i="1" dirty="0">
                <a:ea typeface="Times New Roman" panose="02020603050405020304" pitchFamily="18" charset="0"/>
              </a:rPr>
              <a:t>O</a:t>
            </a:r>
            <a:r>
              <a:rPr lang="en-US" sz="2200" dirty="0">
                <a:ea typeface="Times New Roman" panose="02020603050405020304" pitchFamily="18" charset="0"/>
              </a:rPr>
              <a:t>(1)) </a:t>
            </a:r>
          </a:p>
          <a:p>
            <a:pPr algn="just"/>
            <a:r>
              <a:rPr lang="en-US" sz="2200" dirty="0">
                <a:ea typeface="Times New Roman" panose="02020603050405020304" pitchFamily="18" charset="0"/>
              </a:rPr>
              <a:t>  	= </a:t>
            </a:r>
            <a:r>
              <a:rPr lang="en-US" sz="2200" i="1" dirty="0">
                <a:ea typeface="Times New Roman" panose="02020603050405020304" pitchFamily="18" charset="0"/>
              </a:rPr>
              <a:t>O</a:t>
            </a:r>
            <a:r>
              <a:rPr lang="en-US" sz="2200" dirty="0">
                <a:ea typeface="Times New Roman" panose="02020603050405020304" pitchFamily="18" charset="0"/>
              </a:rPr>
              <a:t>(1) + </a:t>
            </a:r>
            <a:r>
              <a:rPr lang="en-US" sz="2200" i="1" dirty="0">
                <a:ea typeface="Times New Roman" panose="02020603050405020304" pitchFamily="18" charset="0"/>
              </a:rPr>
              <a:t>O</a:t>
            </a:r>
            <a:r>
              <a:rPr lang="en-US" sz="2200" dirty="0">
                <a:ea typeface="Times New Roman" panose="02020603050405020304" pitchFamily="18" charset="0"/>
              </a:rPr>
              <a:t>(1)</a:t>
            </a:r>
          </a:p>
          <a:p>
            <a:pPr algn="just"/>
            <a:r>
              <a:rPr lang="en-US" sz="2200" dirty="0">
                <a:ea typeface="Times New Roman" panose="02020603050405020304" pitchFamily="18" charset="0"/>
              </a:rPr>
              <a:t>	= </a:t>
            </a:r>
            <a:r>
              <a:rPr lang="en-US" sz="2200" i="1" dirty="0">
                <a:ea typeface="Times New Roman" panose="02020603050405020304" pitchFamily="18" charset="0"/>
              </a:rPr>
              <a:t>O</a:t>
            </a:r>
            <a:r>
              <a:rPr lang="en-US" sz="2200" dirty="0">
                <a:ea typeface="Times New Roman" panose="02020603050405020304" pitchFamily="18" charset="0"/>
              </a:rPr>
              <a:t>(1)		</a:t>
            </a:r>
            <a:endParaRPr lang="en-US" sz="22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25B4A7-C2B0-4E34-966F-C5AF8F0D0259}"/>
              </a:ext>
            </a:extLst>
          </p:cNvPr>
          <p:cNvSpPr/>
          <p:nvPr/>
        </p:nvSpPr>
        <p:spPr>
          <a:xfrm>
            <a:off x="911860" y="3543400"/>
            <a:ext cx="4282440" cy="218927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A4B2E2D5-0F9E-4AEE-9259-21039F674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1893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A480C-FB7E-4854-946C-B86FC9EDC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4531"/>
            <a:ext cx="10515600" cy="5293385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2: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764A9F-F5DF-4400-A6BF-02C70784917E}"/>
              </a:ext>
            </a:extLst>
          </p:cNvPr>
          <p:cNvSpPr/>
          <p:nvPr/>
        </p:nvSpPr>
        <p:spPr>
          <a:xfrm>
            <a:off x="1178674" y="1008259"/>
            <a:ext cx="5415166" cy="2600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7000"/>
              </a:lnSpc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			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algn="just">
              <a:lnSpc>
                <a:spcPct val="97000"/>
              </a:lnSpc>
            </a:pP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				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algn="just">
              <a:lnSpc>
                <a:spcPct val="97000"/>
              </a:lnSpc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algn="just">
              <a:lnSpc>
                <a:spcPct val="97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	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algn="just">
              <a:lnSpc>
                <a:spcPct val="97000"/>
              </a:lnSpc>
            </a:pP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+ 1			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algn="just">
              <a:lnSpc>
                <a:spcPct val="97000"/>
              </a:lnSpc>
            </a:pP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endwhile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7000"/>
              </a:lnSpc>
            </a:pP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71A40B-50CD-46C3-B3EC-1DE5589E7F7F}"/>
              </a:ext>
            </a:extLst>
          </p:cNvPr>
          <p:cNvSpPr/>
          <p:nvPr/>
        </p:nvSpPr>
        <p:spPr>
          <a:xfrm>
            <a:off x="1055584" y="1055529"/>
            <a:ext cx="4851942" cy="267695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7798E6-F1E1-4522-AC9D-8280D553C26B}"/>
              </a:ext>
            </a:extLst>
          </p:cNvPr>
          <p:cNvSpPr/>
          <p:nvPr/>
        </p:nvSpPr>
        <p:spPr>
          <a:xfrm>
            <a:off x="838199" y="3940463"/>
            <a:ext cx="10905163" cy="2676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6695" marR="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a typeface="Times New Roman" panose="02020603050405020304" pitchFamily="18" charset="0"/>
              </a:rPr>
              <a:t>Kalang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b="1" dirty="0">
                <a:ea typeface="Times New Roman" panose="02020603050405020304" pitchFamily="18" charset="0"/>
              </a:rPr>
              <a:t>while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dieksekusi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sebanyak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a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</a:rPr>
              <a:t> – 1 kali, </a:t>
            </a:r>
            <a:r>
              <a:rPr lang="en-US" sz="2400" dirty="0" err="1">
                <a:ea typeface="Times New Roman" panose="02020603050405020304" pitchFamily="18" charset="0"/>
              </a:rPr>
              <a:t>sehingga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kompleksitas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asimptotiknya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97000"/>
              </a:lnSpc>
              <a:spcBef>
                <a:spcPts val="600"/>
              </a:spcBef>
            </a:pPr>
            <a:r>
              <a:rPr lang="en-US" sz="2400" dirty="0">
                <a:ea typeface="Times New Roman" panose="02020603050405020304" pitchFamily="18" charset="0"/>
              </a:rPr>
              <a:t>	=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(1) + 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(1) + (</a:t>
            </a:r>
            <a:r>
              <a:rPr lang="en-US" sz="2400" i="1" dirty="0">
                <a:ea typeface="Times New Roman" panose="02020603050405020304" pitchFamily="18" charset="0"/>
              </a:rPr>
              <a:t>n </a:t>
            </a:r>
            <a:r>
              <a:rPr lang="en-US" sz="2400" dirty="0">
                <a:ea typeface="Times New Roman" panose="02020603050405020304" pitchFamily="18" charset="0"/>
              </a:rPr>
              <a:t>– 1) {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(1) +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(1) +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(1) } + O(1)</a:t>
            </a:r>
          </a:p>
          <a:p>
            <a:pPr marL="457200" marR="0" indent="45720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</a:rPr>
              <a:t>=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(1) + (</a:t>
            </a:r>
            <a:r>
              <a:rPr lang="en-US" sz="2400" i="1" dirty="0">
                <a:ea typeface="Times New Roman" panose="02020603050405020304" pitchFamily="18" charset="0"/>
              </a:rPr>
              <a:t>n </a:t>
            </a:r>
            <a:r>
              <a:rPr lang="en-US" sz="2400" dirty="0">
                <a:ea typeface="Times New Roman" panose="02020603050405020304" pitchFamily="18" charset="0"/>
              </a:rPr>
              <a:t>– 1)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(1) + O(1)</a:t>
            </a:r>
          </a:p>
          <a:p>
            <a:pPr marL="457200" marR="0" indent="45720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</a:rPr>
              <a:t>=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(1) + O(1) +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</a:t>
            </a:r>
            <a:r>
              <a:rPr lang="en-US" sz="2400" i="1" dirty="0">
                <a:ea typeface="Times New Roman" panose="02020603050405020304" pitchFamily="18" charset="0"/>
              </a:rPr>
              <a:t>n </a:t>
            </a:r>
            <a:r>
              <a:rPr lang="en-US" sz="2400" dirty="0">
                <a:ea typeface="Times New Roman" panose="02020603050405020304" pitchFamily="18" charset="0"/>
              </a:rPr>
              <a:t>– 1) </a:t>
            </a:r>
          </a:p>
          <a:p>
            <a:pPr marL="457200" marR="0" indent="45720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</a:rPr>
              <a:t>=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(1) +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</a:t>
            </a:r>
            <a:r>
              <a:rPr lang="en-US" sz="2400" i="1" dirty="0">
                <a:ea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</a:rPr>
              <a:t>) </a:t>
            </a:r>
          </a:p>
          <a:p>
            <a:pPr marL="457200" marR="0" indent="45720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</a:rPr>
              <a:t>= O(max(1, </a:t>
            </a:r>
            <a:r>
              <a:rPr lang="en-US" sz="2400" i="1" dirty="0">
                <a:ea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</a:rPr>
              <a:t>)) =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</a:t>
            </a:r>
            <a:r>
              <a:rPr lang="en-US" sz="2400" i="1" dirty="0">
                <a:ea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</a:rPr>
              <a:t>)      </a:t>
            </a:r>
          </a:p>
          <a:p>
            <a:pPr marL="226695" marR="0" algn="just">
              <a:lnSpc>
                <a:spcPct val="9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a typeface="Times New Roman" panose="02020603050405020304" pitchFamily="18" charset="0"/>
              </a:rPr>
              <a:t>Jadi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</a:rPr>
              <a:t>kompleksitas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waktu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algoritma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adalah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a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</a:rPr>
              <a:t>(</a:t>
            </a:r>
            <a:r>
              <a:rPr lang="en-US" sz="2400" i="1" dirty="0">
                <a:ea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</a:rPr>
              <a:t>).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E6C6DFE7-0D19-4767-B5D2-720AB4DE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325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406B5-A321-4925-8F6D-9998EAFA8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8094"/>
            <a:ext cx="10515600" cy="5498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73B2E3-7853-477A-99D1-79332295463C}"/>
              </a:ext>
            </a:extLst>
          </p:cNvPr>
          <p:cNvSpPr/>
          <p:nvPr/>
        </p:nvSpPr>
        <p:spPr>
          <a:xfrm>
            <a:off x="982894" y="1401131"/>
            <a:ext cx="42261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indent="-165735" algn="just"/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+ 1	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indent="-165735" algn="just"/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2 	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F06996-7704-4D34-9C1E-8106C64BE058}"/>
              </a:ext>
            </a:extLst>
          </p:cNvPr>
          <p:cNvSpPr/>
          <p:nvPr/>
        </p:nvSpPr>
        <p:spPr>
          <a:xfrm>
            <a:off x="838200" y="1401131"/>
            <a:ext cx="4851942" cy="24003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6E9DFE-7E64-4495-9D13-627F47D35FFA}"/>
              </a:ext>
            </a:extLst>
          </p:cNvPr>
          <p:cNvSpPr/>
          <p:nvPr/>
        </p:nvSpPr>
        <p:spPr>
          <a:xfrm>
            <a:off x="838199" y="4006963"/>
            <a:ext cx="90147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6695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Kompleksitas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+ 1 	=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marL="226695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Kompleksitas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– 2  	=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  <a:p>
            <a:pPr marL="226695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Kompleksitas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total </a:t>
            </a: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keduanya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      =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(1) +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(1) =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24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6695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pengulangan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seluruhnya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= 1 + 2 + … +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+ 1)/2 </a:t>
            </a:r>
          </a:p>
          <a:p>
            <a:pPr marL="226695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Kompleksitas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seluruhnya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=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+ 1)/2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(1) =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+ 1)/2) </a:t>
            </a:r>
          </a:p>
          <a:p>
            <a:pPr marL="226695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= O(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/2 + 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marL="226695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							     = O(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CDC7C34-2AE3-48E5-9553-C1CA1557C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135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34DCD-67E2-C572-33C2-E44E35AB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4"/>
            <a:ext cx="10515600" cy="1325563"/>
          </a:xfrm>
        </p:spPr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AF1AE-BDBF-5C9B-6822-92A1B679C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589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Tentukan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kompleksitas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waktu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algoritma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ditulis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bahasa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c++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 Proses yang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dihitung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waktunya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hanya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bagian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“sum += j”,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proses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lainnya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abaikan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waktunya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(Note: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asumsikan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n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merupakan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integer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kelipatan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2)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B6E15-345A-E9C3-798A-DF4289A9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45</a:t>
            </a:fld>
            <a:endParaRPr lang="en-US"/>
          </a:p>
        </p:txBody>
      </p:sp>
      <p:pic>
        <p:nvPicPr>
          <p:cNvPr id="14338" name="image75.png">
            <a:extLst>
              <a:ext uri="{FF2B5EF4-FFF2-40B4-BE49-F238E27FC236}">
                <a16:creationId xmlns:a16="http://schemas.microsoft.com/office/drawing/2014/main" id="{9EFE5EAC-45BE-59B9-3272-FC77A0D24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92" y="2048099"/>
            <a:ext cx="8127854" cy="348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74EFC2A-CF0A-490D-11F8-8BD7F7F27541}"/>
              </a:ext>
            </a:extLst>
          </p:cNvPr>
          <p:cNvSpPr txBox="1"/>
          <p:nvPr/>
        </p:nvSpPr>
        <p:spPr>
          <a:xfrm>
            <a:off x="838200" y="5531465"/>
            <a:ext cx="8859982" cy="861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a.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Tentukan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T(n)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b. 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Tentukan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notasi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Big-O, Big-Omega, dan Big-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Tetha</a:t>
            </a:r>
            <a:endParaRPr lang="en-US" sz="2400" u="none" strike="noStrike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4865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4D811-74DA-C0E3-45C3-98F07608B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58327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Iterasi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ke-1,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i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= n,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jumlah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penambahan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sebanyak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n kali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Iterasi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ke-2,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i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= n/2,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jumlah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penambahan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sebanyak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n/2 kali </a:t>
            </a:r>
          </a:p>
          <a:p>
            <a:pPr marL="6858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6858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6858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Iterasi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ke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-k,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i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= 1,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jumlah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penambahan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none" strike="noStrike" dirty="0" err="1">
                <a:effectLst/>
                <a:ea typeface="Times New Roman" panose="02020603050405020304" pitchFamily="18" charset="0"/>
              </a:rPr>
              <a:t>sebanyak</a:t>
            </a: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 1 kali</a:t>
            </a:r>
          </a:p>
          <a:p>
            <a:pPr marL="6858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err="1">
                <a:effectLst/>
                <a:ea typeface="Times New Roman" panose="02020603050405020304" pitchFamily="18" charset="0"/>
              </a:rPr>
              <a:t>sehingga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jumlah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penambahan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seluruhnya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= n + n/2 + n/4 + … + 2 + 1 (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deret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geometri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sepanjang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k,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dimana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n = 2^k 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karena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n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kelipatan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2)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effectLst/>
                <a:ea typeface="Times New Roman" panose="02020603050405020304" pitchFamily="18" charset="0"/>
              </a:rPr>
              <a:t>	=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effectLst/>
                <a:ea typeface="Times New Roman" panose="02020603050405020304" pitchFamily="18" charset="0"/>
              </a:rPr>
              <a:t>	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ea typeface="Times New Roman" panose="02020603050405020304" pitchFamily="18" charset="0"/>
              </a:rPr>
              <a:t>	</a:t>
            </a:r>
            <a:r>
              <a:rPr lang="pt-BR" sz="2000" dirty="0">
                <a:effectLst/>
                <a:ea typeface="Times New Roman" panose="02020603050405020304" pitchFamily="18" charset="0"/>
              </a:rPr>
              <a:t>= 2n - n/(2^k)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effectLst/>
                <a:ea typeface="Times New Roman" panose="02020603050405020304" pitchFamily="18" charset="0"/>
              </a:rPr>
              <a:t>	= 2n - 1	(karena n = 2^k)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Jadi, T(n) = 2n -1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	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Dan,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notasi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Big-O, , Big-Omega, dan Big-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Tethanya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O(n), </a:t>
            </a:r>
            <a:r>
              <a:rPr lang="en-US" sz="20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(n), dan </a:t>
            </a:r>
            <a:r>
              <a:rPr lang="en-US" sz="20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(n)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3231A-0F0C-9555-5EAE-07F56D03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46</a:t>
            </a:fld>
            <a:endParaRPr lang="en-US"/>
          </a:p>
        </p:txBody>
      </p:sp>
      <p:pic>
        <p:nvPicPr>
          <p:cNvPr id="15367" name="Picture 7">
            <a:extLst>
              <a:ext uri="{FF2B5EF4-FFF2-40B4-BE49-F238E27FC236}">
                <a16:creationId xmlns:a16="http://schemas.microsoft.com/office/drawing/2014/main" id="{2935C4BC-B6E6-BCD6-CFFF-CD9E16C30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653" y="3789218"/>
            <a:ext cx="1491528" cy="674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45520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EF7B9-7B35-4D69-1C7B-43676E1D2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3A7F4-F9A6-7E15-A686-C4E7E0674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Diberi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pseudocode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algoritma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Kompleksitas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algoritma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dihitung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operasi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penjumlahan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perkalian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potongan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algoritma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T(n)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notasi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Big-O, Big-Omega, dan Big-Theta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2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E0C3A4-AE67-DDBD-3AAD-AC554AAF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47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F4E77D-4D6E-F667-678C-A02EA21AB3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2886"/>
            <a:ext cx="10813473" cy="20740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CDAC25-99ED-EB4D-5B2A-B8D236159094}"/>
              </a:ext>
            </a:extLst>
          </p:cNvPr>
          <p:cNvSpPr txBox="1"/>
          <p:nvPr/>
        </p:nvSpPr>
        <p:spPr>
          <a:xfrm>
            <a:off x="6539346" y="5769487"/>
            <a:ext cx="5389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Jawaban</a:t>
            </a:r>
            <a:r>
              <a:rPr lang="en-US" sz="2400" dirty="0">
                <a:solidFill>
                  <a:srgbClr val="FF0000"/>
                </a:solidFill>
              </a:rPr>
              <a:t> pada </a:t>
            </a:r>
            <a:r>
              <a:rPr lang="en-US" sz="2400" dirty="0" err="1">
                <a:solidFill>
                  <a:srgbClr val="FF0000"/>
                </a:solidFill>
              </a:rPr>
              <a:t>halaman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berikut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82502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B47CD-9A5B-34C2-D856-BF9753D90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0436"/>
            <a:ext cx="10515600" cy="5456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Perhatikan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bahwa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tiap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iterasi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2+3+4+...+(n+1).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didapat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loop for j yang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melakukan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iterasi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sebanyak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kali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=1, 3 kali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=2, dan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seterusnya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Jadi,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buah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penjumlahan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perkalian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sebanyak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2+3+4+...+(n+1).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penjumlahan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perkalian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dihitung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rumus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deret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aritmatika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penjumlahan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n/2 x (2a + (n-1)b)</a:t>
            </a:r>
          </a:p>
          <a:p>
            <a:pPr marL="6858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= n/2 x (4 + n-1)</a:t>
            </a:r>
          </a:p>
          <a:p>
            <a:pPr marL="6858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= n/2 x (3 + n)</a:t>
            </a:r>
          </a:p>
          <a:p>
            <a:pPr marL="6858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= 1/2n</a:t>
            </a:r>
            <a:r>
              <a:rPr lang="en-US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1.5n</a:t>
            </a: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Karena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didapat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hasil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akhir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berupa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T(n) = n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+ 3n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ABA52-27F6-CE7E-1F96-EC90333E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83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E0108-99F8-2AE7-D8C8-9930FB860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2218"/>
            <a:ext cx="10515600" cy="5054745"/>
          </a:xfrm>
        </p:spPr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Big-O:</a:t>
            </a: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T(n) = O(n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+ 3n &lt;= 4n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Big-Omega:</a:t>
            </a: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T(n) = Omega(n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+ 3n &gt;= n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Big-Theta:</a:t>
            </a:r>
          </a:p>
          <a:p>
            <a:pPr marL="9144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T(n) = Theta(n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O(n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dan Omega(n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66D6E-69F6-B75A-2FF0-244B04AC4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6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4E55F-6D3A-463C-BEA9-263679192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72355"/>
          </a:xfrm>
        </p:spPr>
        <p:txBody>
          <a:bodyPr>
            <a:normAutofit/>
          </a:bodyPr>
          <a:lstStyle/>
          <a:p>
            <a:r>
              <a:rPr lang="en-US" sz="2600" dirty="0" err="1"/>
              <a:t>Notasi</a:t>
            </a:r>
            <a:r>
              <a:rPr lang="en-US" sz="2600" dirty="0"/>
              <a:t> “</a:t>
            </a:r>
            <a:r>
              <a:rPr lang="en-US" sz="2600" i="1" dirty="0"/>
              <a:t>O</a:t>
            </a:r>
            <a:r>
              <a:rPr lang="en-US" sz="2600" dirty="0"/>
              <a:t>” </a:t>
            </a:r>
            <a:r>
              <a:rPr lang="en-US" sz="2600" dirty="0" err="1"/>
              <a:t>disebut</a:t>
            </a:r>
            <a:r>
              <a:rPr lang="en-US" sz="2600" dirty="0"/>
              <a:t> </a:t>
            </a:r>
            <a:r>
              <a:rPr lang="en-US" sz="2600" dirty="0" err="1"/>
              <a:t>notasi</a:t>
            </a:r>
            <a:r>
              <a:rPr lang="en-US" sz="2600" dirty="0"/>
              <a:t> “</a:t>
            </a:r>
            <a:r>
              <a:rPr lang="en-US" sz="2600" i="1" dirty="0"/>
              <a:t>O</a:t>
            </a:r>
            <a:r>
              <a:rPr lang="en-US" sz="2600" dirty="0"/>
              <a:t>-</a:t>
            </a:r>
            <a:r>
              <a:rPr lang="en-US" sz="2600" dirty="0" err="1"/>
              <a:t>Besar</a:t>
            </a:r>
            <a:r>
              <a:rPr lang="en-US" sz="2600" dirty="0"/>
              <a:t>” (</a:t>
            </a:r>
            <a:r>
              <a:rPr lang="en-US" sz="2600" i="1" dirty="0"/>
              <a:t>Big-O</a:t>
            </a:r>
            <a:r>
              <a:rPr lang="en-US" sz="2600" dirty="0"/>
              <a:t>) yang </a:t>
            </a:r>
            <a:r>
              <a:rPr lang="en-US" sz="2600" dirty="0" err="1"/>
              <a:t>merupakan</a:t>
            </a:r>
            <a:r>
              <a:rPr lang="en-US" sz="2600" dirty="0"/>
              <a:t> </a:t>
            </a:r>
            <a:r>
              <a:rPr lang="en-US" sz="2600" dirty="0" err="1"/>
              <a:t>notasi</a:t>
            </a:r>
            <a:r>
              <a:rPr lang="en-US" sz="2600" dirty="0"/>
              <a:t> </a:t>
            </a:r>
            <a:r>
              <a:rPr lang="en-US" sz="2600" dirty="0" err="1"/>
              <a:t>kompleksitas</a:t>
            </a:r>
            <a:r>
              <a:rPr lang="en-US" sz="2600" dirty="0"/>
              <a:t> </a:t>
            </a:r>
            <a:r>
              <a:rPr lang="en-US" sz="2600" dirty="0" err="1"/>
              <a:t>waktu</a:t>
            </a:r>
            <a:r>
              <a:rPr lang="en-US" sz="2600" dirty="0"/>
              <a:t> </a:t>
            </a:r>
            <a:r>
              <a:rPr lang="en-US" sz="2600" dirty="0" err="1"/>
              <a:t>asimptotik</a:t>
            </a:r>
            <a:r>
              <a:rPr lang="en-US" sz="2600" dirty="0"/>
              <a:t>. </a:t>
            </a:r>
          </a:p>
          <a:p>
            <a:pPr marL="0" indent="0">
              <a:buNone/>
            </a:pPr>
            <a:r>
              <a:rPr lang="en-US" sz="2600" dirty="0"/>
              <a:t> </a:t>
            </a:r>
            <a:r>
              <a:rPr lang="en-US" sz="2600" i="1" dirty="0"/>
              <a:t> </a:t>
            </a:r>
            <a:endParaRPr lang="en-US" sz="2600" dirty="0"/>
          </a:p>
          <a:p>
            <a:r>
              <a:rPr lang="en-US" sz="2600" b="1" dirty="0"/>
              <a:t>DEFINISI 1.</a:t>
            </a:r>
            <a:r>
              <a:rPr lang="en-US" sz="2600" dirty="0"/>
              <a:t> 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= </a:t>
            </a:r>
            <a:r>
              <a:rPr lang="en-US" sz="2600" i="1" dirty="0"/>
              <a:t>O</a:t>
            </a:r>
            <a:r>
              <a:rPr lang="en-US" sz="2600" dirty="0"/>
              <a:t>(</a:t>
            </a:r>
            <a:r>
              <a:rPr lang="en-US" sz="2600" i="1" dirty="0"/>
              <a:t>f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))  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dirty="0" err="1">
                <a:solidFill>
                  <a:srgbClr val="FF0000"/>
                </a:solidFill>
              </a:rPr>
              <a:t>dibaca</a:t>
            </a:r>
            <a:r>
              <a:rPr lang="en-US" sz="2600" dirty="0">
                <a:solidFill>
                  <a:srgbClr val="FF0000"/>
                </a:solidFill>
              </a:rPr>
              <a:t> “</a:t>
            </a:r>
            <a:r>
              <a:rPr lang="en-US" sz="2600" i="1" dirty="0">
                <a:solidFill>
                  <a:srgbClr val="FF0000"/>
                </a:solidFill>
              </a:rPr>
              <a:t>T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i="1" dirty="0">
                <a:solidFill>
                  <a:srgbClr val="FF0000"/>
                </a:solidFill>
              </a:rPr>
              <a:t>n</a:t>
            </a:r>
            <a:r>
              <a:rPr lang="en-US" sz="2600" dirty="0">
                <a:solidFill>
                  <a:srgbClr val="FF0000"/>
                </a:solidFill>
              </a:rPr>
              <a:t>) </a:t>
            </a:r>
            <a:r>
              <a:rPr lang="en-US" sz="2600" dirty="0" err="1">
                <a:solidFill>
                  <a:srgbClr val="FF0000"/>
                </a:solidFill>
              </a:rPr>
              <a:t>adalah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i="1" dirty="0">
                <a:solidFill>
                  <a:srgbClr val="FF0000"/>
                </a:solidFill>
              </a:rPr>
              <a:t>O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i="1" dirty="0">
                <a:solidFill>
                  <a:srgbClr val="FF0000"/>
                </a:solidFill>
              </a:rPr>
              <a:t>f</a:t>
            </a:r>
            <a:r>
              <a:rPr lang="en-US" sz="2600" dirty="0">
                <a:solidFill>
                  <a:srgbClr val="FF0000"/>
                </a:solidFill>
              </a:rPr>
              <a:t>(</a:t>
            </a:r>
            <a:r>
              <a:rPr lang="en-US" sz="2600" i="1" dirty="0">
                <a:solidFill>
                  <a:srgbClr val="FF0000"/>
                </a:solidFill>
              </a:rPr>
              <a:t>n</a:t>
            </a:r>
            <a:r>
              <a:rPr lang="en-US" sz="2600" dirty="0">
                <a:solidFill>
                  <a:srgbClr val="FF0000"/>
                </a:solidFill>
              </a:rPr>
              <a:t>)), </a:t>
            </a:r>
            <a:r>
              <a:rPr lang="en-US" dirty="0">
                <a:solidFill>
                  <a:srgbClr val="FF0000"/>
                </a:solidFill>
              </a:rPr>
              <a:t>yang </a:t>
            </a:r>
            <a:r>
              <a:rPr lang="en-US" dirty="0" err="1">
                <a:solidFill>
                  <a:srgbClr val="FF0000"/>
                </a:solidFill>
              </a:rPr>
              <a:t>artinya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T(n) </a:t>
            </a:r>
            <a:r>
              <a:rPr lang="en-US" i="1" dirty="0" err="1">
                <a:solidFill>
                  <a:srgbClr val="FF0000"/>
                </a:solidFill>
              </a:rPr>
              <a:t>berorde</a:t>
            </a:r>
            <a:r>
              <a:rPr lang="en-US" i="1" dirty="0">
                <a:solidFill>
                  <a:srgbClr val="FF0000"/>
                </a:solidFill>
              </a:rPr>
              <a:t> paling </a:t>
            </a:r>
            <a:r>
              <a:rPr lang="en-US" i="1" dirty="0" err="1">
                <a:solidFill>
                  <a:srgbClr val="FF0000"/>
                </a:solidFill>
              </a:rPr>
              <a:t>besar</a:t>
            </a:r>
            <a:r>
              <a:rPr lang="en-US" i="1" dirty="0">
                <a:solidFill>
                  <a:srgbClr val="FF0000"/>
                </a:solidFill>
              </a:rPr>
              <a:t> f(n)</a:t>
            </a:r>
            <a:r>
              <a:rPr lang="en-US" sz="2600" dirty="0">
                <a:solidFill>
                  <a:srgbClr val="FF0000"/>
                </a:solidFill>
              </a:rPr>
              <a:t>) </a:t>
            </a:r>
            <a:r>
              <a:rPr lang="en-US" sz="2600" dirty="0" err="1"/>
              <a:t>bila</a:t>
            </a:r>
            <a:r>
              <a:rPr lang="en-US" sz="2600" dirty="0"/>
              <a:t> </a:t>
            </a:r>
            <a:r>
              <a:rPr lang="en-US" sz="2600" dirty="0" err="1"/>
              <a:t>terdapat</a:t>
            </a:r>
            <a:r>
              <a:rPr lang="en-US" sz="2600" dirty="0"/>
              <a:t> </a:t>
            </a:r>
            <a:r>
              <a:rPr lang="en-US" sz="2600" dirty="0" err="1"/>
              <a:t>konstanta</a:t>
            </a:r>
            <a:r>
              <a:rPr lang="en-US" sz="2600" dirty="0"/>
              <a:t> </a:t>
            </a:r>
            <a:r>
              <a:rPr lang="en-US" sz="2600" i="1" dirty="0"/>
              <a:t>C</a:t>
            </a:r>
            <a:r>
              <a:rPr lang="en-US" sz="2600" dirty="0"/>
              <a:t> dan </a:t>
            </a:r>
            <a:r>
              <a:rPr lang="en-US" sz="2600" i="1" dirty="0"/>
              <a:t>n</a:t>
            </a:r>
            <a:r>
              <a:rPr lang="en-US" sz="2600" baseline="-25000" dirty="0"/>
              <a:t>0</a:t>
            </a:r>
            <a:r>
              <a:rPr lang="en-US" sz="2600" dirty="0"/>
              <a:t> </a:t>
            </a:r>
            <a:r>
              <a:rPr lang="en-US" sz="2600" dirty="0" err="1"/>
              <a:t>sedemikian</a:t>
            </a:r>
            <a:r>
              <a:rPr lang="en-US" sz="2600" dirty="0"/>
              <a:t> </a:t>
            </a:r>
            <a:r>
              <a:rPr lang="en-US" sz="2600" dirty="0" err="1"/>
              <a:t>sehingga</a:t>
            </a:r>
            <a:r>
              <a:rPr lang="en-US" sz="2600" dirty="0"/>
              <a:t>  </a:t>
            </a:r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600" i="1" dirty="0"/>
              <a:t> 	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 </a:t>
            </a:r>
            <a:r>
              <a:rPr lang="en-US" sz="2600" dirty="0">
                <a:sym typeface="Symbol" panose="05050102010706020507" pitchFamily="18" charset="2"/>
              </a:rPr>
              <a:t></a:t>
            </a:r>
            <a:r>
              <a:rPr lang="en-US" sz="2600" dirty="0"/>
              <a:t> </a:t>
            </a:r>
            <a:r>
              <a:rPr lang="en-US" sz="2600" i="1" dirty="0"/>
              <a:t>C f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</a:t>
            </a:r>
          </a:p>
          <a:p>
            <a:pPr marL="0" indent="0">
              <a:buNone/>
            </a:pPr>
            <a:r>
              <a:rPr lang="en-US" sz="2600" dirty="0"/>
              <a:t>     </a:t>
            </a:r>
            <a:r>
              <a:rPr lang="en-US" sz="2600" dirty="0" err="1"/>
              <a:t>untuk</a:t>
            </a:r>
            <a:r>
              <a:rPr lang="en-US" sz="2600" dirty="0"/>
              <a:t>  </a:t>
            </a:r>
            <a:r>
              <a:rPr lang="en-US" sz="2600" i="1" dirty="0"/>
              <a:t>n</a:t>
            </a:r>
            <a:r>
              <a:rPr lang="en-US" sz="2600" dirty="0"/>
              <a:t> </a:t>
            </a:r>
            <a:r>
              <a:rPr lang="en-US" sz="2600" dirty="0">
                <a:sym typeface="Symbol" panose="05050102010706020507" pitchFamily="18" charset="2"/>
              </a:rPr>
              <a:t></a:t>
            </a:r>
            <a:r>
              <a:rPr lang="en-US" sz="2600" dirty="0"/>
              <a:t> </a:t>
            </a:r>
            <a:r>
              <a:rPr lang="en-US" sz="2600" i="1" dirty="0"/>
              <a:t>n</a:t>
            </a:r>
            <a:r>
              <a:rPr lang="en-US" sz="2600" baseline="-25000" dirty="0"/>
              <a:t>0</a:t>
            </a:r>
            <a:r>
              <a:rPr lang="en-US" sz="2600" dirty="0"/>
              <a:t>. </a:t>
            </a:r>
          </a:p>
          <a:p>
            <a:pPr marL="0" indent="0">
              <a:buNone/>
            </a:pPr>
            <a:r>
              <a:rPr lang="en-US" sz="2600" dirty="0"/>
              <a:t> </a:t>
            </a:r>
          </a:p>
          <a:p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u="sng" dirty="0" err="1"/>
              <a:t>batas</a:t>
            </a:r>
            <a:r>
              <a:rPr lang="en-US" sz="2600" u="sng" dirty="0"/>
              <a:t> </a:t>
            </a:r>
            <a:r>
              <a:rPr lang="en-US" sz="2600" u="sng" dirty="0" err="1"/>
              <a:t>lebih</a:t>
            </a:r>
            <a:r>
              <a:rPr lang="en-US" sz="2600" u="sng" dirty="0"/>
              <a:t> </a:t>
            </a:r>
            <a:r>
              <a:rPr lang="en-US" sz="2600" u="sng" dirty="0" err="1"/>
              <a:t>atas</a:t>
            </a:r>
            <a:r>
              <a:rPr lang="en-US" sz="2600" u="sng" dirty="0"/>
              <a:t> </a:t>
            </a:r>
            <a:r>
              <a:rPr lang="en-US" sz="2600" dirty="0"/>
              <a:t>(</a:t>
            </a:r>
            <a:r>
              <a:rPr lang="en-US" sz="2600" i="1" dirty="0"/>
              <a:t>upper bound</a:t>
            </a:r>
            <a:r>
              <a:rPr lang="en-US" sz="2600" dirty="0"/>
              <a:t>)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i="1" dirty="0"/>
              <a:t>T</a:t>
            </a:r>
            <a:r>
              <a:rPr lang="en-US" sz="2600" dirty="0"/>
              <a:t>(</a:t>
            </a:r>
            <a:r>
              <a:rPr lang="en-US" sz="2600" i="1" dirty="0"/>
              <a:t>n</a:t>
            </a:r>
            <a:r>
              <a:rPr lang="en-US" sz="2600" dirty="0"/>
              <a:t>)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i="1" dirty="0"/>
              <a:t>n</a:t>
            </a:r>
            <a:r>
              <a:rPr lang="en-US" sz="2600" dirty="0"/>
              <a:t> yang </a:t>
            </a:r>
            <a:r>
              <a:rPr lang="en-US" sz="2600" dirty="0" err="1"/>
              <a:t>besar</a:t>
            </a:r>
            <a:r>
              <a:rPr lang="en-US" sz="2600" dirty="0"/>
              <a:t>. </a:t>
            </a:r>
          </a:p>
          <a:p>
            <a:endParaRPr lang="en-US" sz="2600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EA15E5D-A134-423B-81F1-18F89FC8A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 err="1">
                <a:latin typeface="+mn-lt"/>
              </a:rPr>
              <a:t>Notasi</a:t>
            </a:r>
            <a:r>
              <a:rPr lang="en-US" b="1" dirty="0">
                <a:latin typeface="+mn-lt"/>
              </a:rPr>
              <a:t> O-</a:t>
            </a:r>
            <a:r>
              <a:rPr lang="en-US" b="1" dirty="0" err="1">
                <a:latin typeface="+mn-lt"/>
              </a:rPr>
              <a:t>Besar</a:t>
            </a:r>
            <a:r>
              <a:rPr lang="en-US" b="1" dirty="0">
                <a:latin typeface="+mn-lt"/>
              </a:rPr>
              <a:t> (Big-O)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43E247-CCBA-44DA-9E55-AB3832D1CD37}"/>
              </a:ext>
            </a:extLst>
          </p:cNvPr>
          <p:cNvSpPr/>
          <p:nvPr/>
        </p:nvSpPr>
        <p:spPr>
          <a:xfrm>
            <a:off x="1097280" y="2885440"/>
            <a:ext cx="10027920" cy="266510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A7BA01-3BCB-44FD-BB66-44EABACB6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855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E377-B0B5-65B6-031C-603E1E2B6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6C0AD-F4D2-3729-C1BC-053C1ADE9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45720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Tentukan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apakah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pernyataan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kompleksitas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algoritma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berikut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ini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BENAR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atau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SALAH. Jika SALAH,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berikan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pernyataan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yang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benar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. 								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Diberikan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200" i="1" u="none" strike="noStrike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(n) = 5n 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dan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 T</a:t>
            </a:r>
            <a:r>
              <a:rPr lang="en-US" sz="2200" i="1" u="none" strike="noStrike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(n) = 5n</a:t>
            </a:r>
            <a:r>
              <a:rPr lang="en-US" sz="2200" i="1" u="none" strike="noStrike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maka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pernyataan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200" i="1" u="none" strike="noStrike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(n) + T</a:t>
            </a:r>
            <a:r>
              <a:rPr lang="en-US" sz="2200" i="1" u="none" strike="noStrike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(n) = O(n)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benar</a:t>
            </a:r>
            <a:endParaRPr lang="en-US" sz="2200" u="none" strike="noStrike" dirty="0">
              <a:effectLst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Diberikan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T(n) = 2 + n + 4n</a:t>
            </a:r>
            <a:r>
              <a:rPr lang="en-US" sz="2200" i="1" u="none" strike="noStrike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maka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pernyataan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T(n)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O(n</a:t>
            </a:r>
            <a:r>
              <a:rPr lang="en-US" sz="2200" i="1" u="none" strike="noStrike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benar</a:t>
            </a:r>
            <a:endParaRPr lang="en-US" sz="2200" u="none" strike="noStrike" dirty="0">
              <a:effectLst/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Diberikan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200" i="1" u="none" strike="noStrike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(n) = 5n 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dan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 T</a:t>
            </a:r>
            <a:r>
              <a:rPr lang="en-US" sz="2200" i="1" u="none" strike="noStrike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(n) = 5n</a:t>
            </a:r>
            <a:r>
              <a:rPr lang="en-US" sz="2200" i="1" u="none" strike="noStrike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maka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pernyataan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200" i="1" u="none" strike="noStrike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(n)T</a:t>
            </a:r>
            <a:r>
              <a:rPr lang="en-US" sz="2200" i="1" u="none" strike="noStrike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(n) = O(n</a:t>
            </a:r>
            <a:r>
              <a:rPr lang="en-US" sz="2200" i="1" u="none" strike="noStrike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benar</a:t>
            </a:r>
            <a:endParaRPr lang="en-US" sz="2200" u="none" strike="noStrike" dirty="0">
              <a:effectLst/>
              <a:ea typeface="Times New Roman" panose="02020603050405020304" pitchFamily="18" charset="0"/>
            </a:endParaRPr>
          </a:p>
          <a:p>
            <a:pPr marL="342900" marR="68580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Diberikan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200" i="1" u="none" strike="noStrike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(n)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3 + 6 + 9 + … + 3n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200" i="1" u="none" strike="noStrike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200" i="1" u="none" strike="noStrike" dirty="0">
                <a:effectLst/>
                <a:ea typeface="Times New Roman" panose="02020603050405020304" pitchFamily="18" charset="0"/>
              </a:rPr>
              <a:t>(n) =  2 + n + 4n</a:t>
            </a:r>
            <a:r>
              <a:rPr lang="en-US" sz="2200" i="1" u="none" strike="noStrike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maka</a:t>
            </a:r>
            <a:r>
              <a:rPr lang="en-US" sz="22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200" u="none" strike="noStrike" dirty="0" err="1">
                <a:effectLst/>
                <a:ea typeface="Times New Roman" panose="02020603050405020304" pitchFamily="18" charset="0"/>
              </a:rPr>
              <a:t>pernyataan</a:t>
            </a:r>
            <a:endParaRPr lang="en-US" sz="2200" u="none" strike="noStrike" dirty="0">
              <a:effectLst/>
              <a:ea typeface="Times New Roman" panose="02020603050405020304" pitchFamily="18" charset="0"/>
            </a:endParaRPr>
          </a:p>
          <a:p>
            <a:pPr marL="285750" marR="68580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i="1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200" i="1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(n) = O(n</a:t>
            </a:r>
            <a:r>
              <a:rPr lang="en-US" sz="2200" i="1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) = T</a:t>
            </a:r>
            <a:r>
              <a:rPr lang="en-US" sz="2200" i="1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200" i="1" dirty="0">
                <a:effectLst/>
                <a:ea typeface="Times New Roman" panose="02020603050405020304" pitchFamily="18" charset="0"/>
              </a:rPr>
              <a:t>(n) </a:t>
            </a:r>
            <a:r>
              <a:rPr lang="en-US" sz="2200" dirty="0" err="1">
                <a:effectLst/>
                <a:ea typeface="Times New Roman" panose="02020603050405020304" pitchFamily="18" charset="0"/>
              </a:rPr>
              <a:t>adalah</a:t>
            </a:r>
            <a:r>
              <a:rPr lang="en-US" sz="2200" dirty="0">
                <a:effectLst/>
                <a:ea typeface="Times New Roman" panose="02020603050405020304" pitchFamily="18" charset="0"/>
              </a:rPr>
              <a:t> salah.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6A8BD-7418-ECF6-306C-0D20F3173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50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34D53B-3191-6C8F-1140-682E560C890B}"/>
              </a:ext>
            </a:extLst>
          </p:cNvPr>
          <p:cNvSpPr txBox="1"/>
          <p:nvPr/>
        </p:nvSpPr>
        <p:spPr>
          <a:xfrm>
            <a:off x="6324600" y="5159887"/>
            <a:ext cx="5389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Jawaban</a:t>
            </a:r>
            <a:r>
              <a:rPr lang="en-US" sz="2400" dirty="0">
                <a:solidFill>
                  <a:srgbClr val="FF0000"/>
                </a:solidFill>
              </a:rPr>
              <a:t> pada </a:t>
            </a:r>
            <a:r>
              <a:rPr lang="en-US" sz="2400" dirty="0" err="1">
                <a:solidFill>
                  <a:srgbClr val="FF0000"/>
                </a:solidFill>
              </a:rPr>
              <a:t>halaman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berikut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35130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CB4B3-D56D-940D-7CEF-344540091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6084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SALAH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      O(f(n)) + O(g(n)) = O(max{f(n),g(n)})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sehingga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(n) = O(n)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(n) = O(n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)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sehingga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346075" marR="0" indent="-55563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(n) + T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(n) = O(n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)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dirty="0">
                <a:effectLst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b. BENAR</a:t>
            </a: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T(n) = 2 + n + 4n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000" baseline="-25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= O(n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secara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definisi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memenuhi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pernyataan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T(n) = O(f(n))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jika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terdapat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 C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0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sedemikian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sehingga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T(n) 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Arial Unicode MS"/>
                <a:cs typeface="Arial Unicode MS"/>
              </a:rPr>
              <a:t>≤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000" i="1" dirty="0">
                <a:solidFill>
                  <a:srgbClr val="4D5156"/>
                </a:solidFill>
                <a:effectLst/>
                <a:highlight>
                  <a:srgbClr val="FFFFFF"/>
                </a:highlight>
                <a:ea typeface="Arial" panose="020B0604020202020204" pitchFamily="34" charset="0"/>
              </a:rPr>
              <a:t> ·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f(n)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n 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Arial Unicode MS"/>
                <a:cs typeface="Arial Unicode MS"/>
              </a:rPr>
              <a:t>≤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 n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0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Cardo"/>
                <a:cs typeface="Cardo"/>
              </a:rPr>
              <a:t>→ </a:t>
            </a:r>
            <a:r>
              <a:rPr lang="en-US" sz="2000" u="sng" dirty="0" err="1">
                <a:effectLst/>
                <a:ea typeface="Times New Roman" panose="02020603050405020304" pitchFamily="18" charset="0"/>
              </a:rPr>
              <a:t>tidak</a:t>
            </a:r>
            <a:r>
              <a:rPr lang="en-US" sz="2000" u="sng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sng" dirty="0" err="1">
                <a:effectLst/>
                <a:ea typeface="Times New Roman" panose="02020603050405020304" pitchFamily="18" charset="0"/>
              </a:rPr>
              <a:t>menyiratkan</a:t>
            </a:r>
            <a:r>
              <a:rPr lang="en-US" sz="2000" u="sng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sng" dirty="0" err="1">
                <a:effectLst/>
                <a:ea typeface="Times New Roman" panose="02020603050405020304" pitchFamily="18" charset="0"/>
              </a:rPr>
              <a:t>seberapa</a:t>
            </a:r>
            <a:r>
              <a:rPr lang="en-US" sz="2000" u="sng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sng" dirty="0" err="1">
                <a:effectLst/>
                <a:ea typeface="Times New Roman" panose="02020603050405020304" pitchFamily="18" charset="0"/>
              </a:rPr>
              <a:t>atas</a:t>
            </a:r>
            <a:r>
              <a:rPr lang="en-US" sz="2000" u="sng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u="sng" dirty="0" err="1">
                <a:effectLst/>
                <a:ea typeface="Times New Roman" panose="02020603050405020304" pitchFamily="18" charset="0"/>
              </a:rPr>
              <a:t>fungsi</a:t>
            </a:r>
            <a:r>
              <a:rPr lang="en-US" sz="2000" u="sng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u="sng" dirty="0">
                <a:effectLst/>
                <a:ea typeface="Times New Roman" panose="02020603050405020304" pitchFamily="18" charset="0"/>
              </a:rPr>
              <a:t>f </a:t>
            </a:r>
            <a:r>
              <a:rPr lang="en-US" sz="2000" u="sng" dirty="0" err="1">
                <a:effectLst/>
                <a:ea typeface="Times New Roman" panose="02020603050405020304" pitchFamily="18" charset="0"/>
              </a:rPr>
              <a:t>itu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c. BENAR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    T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(n)T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(n) = O(f(n))O(g(n)) = O(f(n)g(n)) </a:t>
            </a:r>
            <a:r>
              <a:rPr lang="en-US" sz="2000" dirty="0" err="1">
                <a:effectLst/>
                <a:ea typeface="Times New Roman" panose="02020603050405020304" pitchFamily="18" charset="0"/>
              </a:rPr>
              <a:t>sehingga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(n)T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(n) = O(n</a:t>
            </a:r>
            <a:r>
              <a:rPr lang="en-US" sz="2000" i="1" dirty="0">
                <a:solidFill>
                  <a:srgbClr val="4D5156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· </a:t>
            </a:r>
            <a:r>
              <a:rPr lang="en-US" sz="2000" i="1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n</a:t>
            </a:r>
            <a:r>
              <a:rPr lang="en-US" sz="2000" i="1" baseline="300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2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) = O(n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)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u="none" strike="noStrike" dirty="0">
                <a:effectLst/>
                <a:ea typeface="Times New Roman" panose="02020603050405020304" pitchFamily="18" charset="0"/>
              </a:rPr>
              <a:t>d. SALAH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     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(n)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	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3 + 6 + 9 + … + 3n 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cs typeface="Gungsuh" panose="02030600000101010101" pitchFamily="18" charset="-127"/>
              </a:rPr>
              <a:t>	= 3 (1 + 2 + 3 + … + n) ≤  3(n + n + n + … + n) </a:t>
            </a:r>
            <a:r>
              <a:rPr lang="en-US" sz="2000" i="1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cs typeface="Gungsuh" panose="02030600000101010101" pitchFamily="18" charset="-127"/>
              </a:rPr>
              <a:t>untuk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  <a:cs typeface="Gungsuh" panose="02030600000101010101" pitchFamily="18" charset="-127"/>
              </a:rPr>
              <a:t> n ≥ 1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	= 3n</a:t>
            </a:r>
            <a:r>
              <a:rPr lang="en-US" sz="2000" i="1" baseline="30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2 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= O(n</a:t>
            </a:r>
            <a:r>
              <a:rPr lang="en-US" sz="2000" i="1" baseline="30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2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)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290513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</a:t>
            </a:r>
            <a:r>
              <a:rPr lang="en-US" sz="2000" i="1" baseline="-25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2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(n) = O(n</a:t>
            </a:r>
            <a:r>
              <a:rPr lang="en-US" sz="2000" i="1" baseline="30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2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Cardo"/>
                <a:cs typeface="Cardo"/>
              </a:rPr>
              <a:t>) → T(n)</a:t>
            </a:r>
            <a:r>
              <a:rPr lang="en-US" sz="2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merupakan</a:t>
            </a:r>
            <a:r>
              <a:rPr lang="en-US" sz="2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polinom</a:t>
            </a:r>
            <a:r>
              <a:rPr lang="en-US" sz="2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derajat</a:t>
            </a:r>
            <a:r>
              <a:rPr lang="en-US" sz="2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m </a:t>
            </a:r>
            <a:r>
              <a:rPr lang="en-US" sz="200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memiliki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Big-O notation O(n</a:t>
            </a:r>
            <a:r>
              <a:rPr lang="en-US" sz="2000" i="1" baseline="30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m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)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   </a:t>
            </a:r>
            <a:r>
              <a:rPr lang="en-US" sz="200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Maka</a:t>
            </a:r>
            <a:r>
              <a:rPr lang="en-US" sz="2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dapat</a:t>
            </a:r>
            <a:r>
              <a:rPr lang="en-US" sz="2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dikatakan</a:t>
            </a:r>
            <a:r>
              <a:rPr lang="en-US" sz="2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bahwa</a:t>
            </a:r>
            <a:r>
              <a:rPr lang="en-US" sz="2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T</a:t>
            </a:r>
            <a:r>
              <a:rPr lang="en-US" sz="2000" i="1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(n) = O(n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2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) = 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</a:t>
            </a:r>
            <a:r>
              <a:rPr lang="en-US" sz="2000" i="1" baseline="-25000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2</a:t>
            </a:r>
            <a:r>
              <a:rPr lang="en-US" sz="2000" i="1" dirty="0">
                <a:solidFill>
                  <a:srgbClr val="202124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(n).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85BCA9-0DCB-179A-325F-B0886AF14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310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E2460-91E5-2D03-60F1-9106347C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6DE66-8294-6963-670A-21B72DB40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Tentukan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apakah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notasi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Tetha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besar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ada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berikut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.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Apabila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ada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tuliskan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notasinya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beserta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cara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untuk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memperoleh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notasi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tersebut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.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Apabila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tidak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ada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sebutkan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ea typeface="Times New Roman" panose="02020603050405020304" pitchFamily="18" charset="0"/>
              </a:rPr>
              <a:t>alasannya</a:t>
            </a:r>
            <a:r>
              <a:rPr lang="en-US" sz="2400" u="none" strike="noStrike" dirty="0">
                <a:effectLst/>
                <a:ea typeface="Times New Roman" panose="02020603050405020304" pitchFamily="18" charset="0"/>
              </a:rPr>
              <a:t>.</a:t>
            </a:r>
            <a:endParaRPr lang="en-US" sz="2400" u="none" strike="noStrike" dirty="0">
              <a:effectLst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E239A-F267-E311-EDBA-540BA8E02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52</a:t>
            </a:fld>
            <a:endParaRPr lang="en-US"/>
          </a:p>
        </p:txBody>
      </p:sp>
      <p:pic>
        <p:nvPicPr>
          <p:cNvPr id="5" name="image17.png">
            <a:extLst>
              <a:ext uri="{FF2B5EF4-FFF2-40B4-BE49-F238E27FC236}">
                <a16:creationId xmlns:a16="http://schemas.microsoft.com/office/drawing/2014/main" id="{747FD5AF-E7F7-BE0A-7B9B-618E57D74C6F}"/>
              </a:ext>
            </a:extLst>
          </p:cNvPr>
          <p:cNvPicPr/>
          <p:nvPr/>
        </p:nvPicPr>
        <p:blipFill>
          <a:blip r:embed="rId2"/>
          <a:srcRect l="4958"/>
          <a:stretch>
            <a:fillRect/>
          </a:stretch>
        </p:blipFill>
        <p:spPr>
          <a:xfrm>
            <a:off x="838200" y="2945519"/>
            <a:ext cx="3031606" cy="966961"/>
          </a:xfrm>
          <a:prstGeom prst="rect">
            <a:avLst/>
          </a:prstGeom>
          <a:ln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28FB92-593C-9AEF-7E57-CA37F0C7AE2F}"/>
              </a:ext>
            </a:extLst>
          </p:cNvPr>
          <p:cNvSpPr txBox="1"/>
          <p:nvPr/>
        </p:nvSpPr>
        <p:spPr>
          <a:xfrm>
            <a:off x="4592782" y="4287051"/>
            <a:ext cx="5389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Jawaban</a:t>
            </a:r>
            <a:r>
              <a:rPr lang="en-US" sz="2400" dirty="0">
                <a:solidFill>
                  <a:srgbClr val="FF0000"/>
                </a:solidFill>
              </a:rPr>
              <a:t> pada </a:t>
            </a:r>
            <a:r>
              <a:rPr lang="en-US" sz="2400" dirty="0" err="1">
                <a:solidFill>
                  <a:srgbClr val="FF0000"/>
                </a:solidFill>
              </a:rPr>
              <a:t>halaman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berikut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226574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FD4E1E-59E4-2BD7-D5E8-B727C25E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53</a:t>
            </a:fld>
            <a:endParaRPr lang="en-US"/>
          </a:p>
        </p:txBody>
      </p:sp>
      <p:pic>
        <p:nvPicPr>
          <p:cNvPr id="5" name="image16.png">
            <a:extLst>
              <a:ext uri="{FF2B5EF4-FFF2-40B4-BE49-F238E27FC236}">
                <a16:creationId xmlns:a16="http://schemas.microsoft.com/office/drawing/2014/main" id="{2B27A389-7331-35A9-C279-5AA1FFE527A0}"/>
              </a:ext>
            </a:extLst>
          </p:cNvPr>
          <p:cNvPicPr/>
          <p:nvPr/>
        </p:nvPicPr>
        <p:blipFill>
          <a:blip r:embed="rId2"/>
          <a:srcRect l="1886"/>
          <a:stretch>
            <a:fillRect/>
          </a:stretch>
        </p:blipFill>
        <p:spPr>
          <a:xfrm>
            <a:off x="1016576" y="626485"/>
            <a:ext cx="10122479" cy="492918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2595630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6D2A20-1C54-186F-8363-F5A0D483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54</a:t>
            </a:fld>
            <a:endParaRPr lang="en-US"/>
          </a:p>
        </p:txBody>
      </p:sp>
      <p:pic>
        <p:nvPicPr>
          <p:cNvPr id="3" name="image18.png">
            <a:extLst>
              <a:ext uri="{FF2B5EF4-FFF2-40B4-BE49-F238E27FC236}">
                <a16:creationId xmlns:a16="http://schemas.microsoft.com/office/drawing/2014/main" id="{33E8CD86-2029-41F0-C1F6-62556494D775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323110" y="856673"/>
            <a:ext cx="8984672" cy="458816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7027943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9E43B-9538-7CFF-CA50-50749726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B7533D-5603-03E9-26B1-11D51151CD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1035145" cy="4351338"/>
              </a:xfrm>
            </p:spPr>
            <p:txBody>
              <a:bodyPr/>
              <a:lstStyle/>
              <a:p>
                <a:pPr marL="0" marR="0" lvl="0" indent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id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Diberikan waktu proses T(n) dari lima buah algoritma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(A, B, C, D, E)</a:t>
                </a:r>
                <a:r>
                  <a:rPr lang="id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Nyatakan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id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ekspresi tersebut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notasi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O-</a:t>
                </a:r>
                <a:r>
                  <a:rPr lang="en-US" sz="24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besar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id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dan </a:t>
                </a:r>
                <a:r>
                  <a:rPr lang="id-ID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urutkan</a:t>
                </a:r>
                <a:r>
                  <a:rPr lang="id-ID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dari yang terlambat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0.1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+ 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+5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(10+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𝑙𝑜𝑔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 + 10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1.2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1.25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</a:t>
                </a:r>
              </a:p>
              <a:p>
                <a:pPr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3 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𝑙𝑜𝑔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 + 100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𝑙𝑜𝑔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𝑙𝑜𝑔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</a:t>
                </a:r>
                <a:r>
                  <a:rPr lang="en-US" sz="2400" b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E</a:t>
                </a:r>
                <a:r>
                  <a:rPr lang="en-US" sz="2400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: </a:t>
                </a:r>
                <a: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𝑙𝑜𝑔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𝑙𝑜𝑔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B7533D-5603-03E9-26B1-11D51151CD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1035145" cy="4351338"/>
              </a:xfrm>
              <a:blipFill>
                <a:blip r:embed="rId2"/>
                <a:stretch>
                  <a:fillRect l="-828" t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781318-9744-DFA1-2471-BE12725C0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057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9D268-0195-F83F-5146-BD92FE843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551194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48E7E-4277-738F-5CEF-B9704B04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56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B75B70-27DE-B9CB-6A33-E1E989291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558" y="1343458"/>
            <a:ext cx="10244355" cy="459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240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FAB34-D3CC-4BEF-886D-279AC6AD9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Mandiri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F6B58-CFD2-47B6-B128-049933F4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soal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(a)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(e)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berikut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tentukan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f 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),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baseline="-30000" dirty="0">
                <a:solidFill>
                  <a:srgbClr val="030305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, dan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notasi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O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sedemikian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 =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O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))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baseline="-30000" dirty="0">
                <a:solidFill>
                  <a:srgbClr val="030305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:</a:t>
            </a:r>
          </a:p>
          <a:p>
            <a:pPr indent="233363">
              <a:buNone/>
            </a:pP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	(a)</a:t>
            </a:r>
            <a:r>
              <a:rPr lang="en-US" altLang="en-US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 = 2 + 4 + 6 + … + 2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endParaRPr lang="en-US" altLang="en-US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indent="233363">
              <a:buNone/>
            </a:pP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	(b)</a:t>
            </a:r>
            <a:r>
              <a:rPr lang="en-US" altLang="en-US" dirty="0">
                <a:solidFill>
                  <a:srgbClr val="0303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+ 1)(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+ 3)/(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+ 2)</a:t>
            </a:r>
          </a:p>
          <a:p>
            <a:pPr indent="233363">
              <a:buNone/>
            </a:pP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	(c)  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 =</a:t>
            </a:r>
          </a:p>
          <a:p>
            <a:pPr indent="233363">
              <a:buNone/>
            </a:pP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     (d) 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 =</a:t>
            </a:r>
          </a:p>
          <a:p>
            <a:pPr indent="233363">
              <a:buNone/>
            </a:pP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      (e)  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030305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dirty="0">
                <a:solidFill>
                  <a:srgbClr val="030305"/>
                </a:solidFill>
                <a:cs typeface="Times New Roman" panose="02020603050405020304" pitchFamily="18" charset="0"/>
              </a:rPr>
              <a:t>) =</a:t>
            </a:r>
          </a:p>
          <a:p>
            <a:pPr indent="233363">
              <a:buNone/>
            </a:pPr>
            <a:endParaRPr lang="en-US" altLang="en-US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indent="233363">
              <a:buNone/>
            </a:pPr>
            <a:endParaRPr lang="en-US" altLang="en-US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169335-60D1-45EF-B846-06AD880F9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153" y="4056378"/>
            <a:ext cx="6198418" cy="154019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30D95A-1A89-464D-9C8C-DD1D92CD7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853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B09BD-DA22-487E-B2DA-BF8E77C1F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080"/>
            <a:ext cx="10515600" cy="52828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potongan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C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AutoNum type="alphaLcParenBoth"/>
            </a:pP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banyaknya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endParaRPr lang="en-US" sz="2400" dirty="0"/>
          </a:p>
          <a:p>
            <a:pPr marL="457200" indent="-457200">
              <a:buAutoNum type="alphaLcParenBoth"/>
            </a:pPr>
            <a:r>
              <a:rPr lang="en-US" sz="2400" dirty="0" err="1"/>
              <a:t>Nyatakan</a:t>
            </a:r>
            <a:r>
              <a:rPr lang="en-US" sz="2400" dirty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notasi</a:t>
            </a:r>
            <a:r>
              <a:rPr lang="en-US" sz="2400" dirty="0"/>
              <a:t> 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Big-O, Big-</a:t>
            </a:r>
            <a:r>
              <a:rPr lang="en-US" sz="2400" dirty="0">
                <a:sym typeface="Symbol" panose="05050102010706020507" pitchFamily="18" charset="2"/>
              </a:rPr>
              <a:t>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, dan Big-</a:t>
            </a:r>
            <a:r>
              <a:rPr lang="en-US" sz="2400" dirty="0">
                <a:sym typeface="Symbol" panose="05050102010706020507" pitchFamily="18" charset="2"/>
              </a:rPr>
              <a:t>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64F982-1FB4-44AD-A3DA-DF45BCCF0F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4605" y="1521777"/>
            <a:ext cx="8362950" cy="298132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D4F40-10E7-412D-951F-241C1EE10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96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0C457-CD29-489F-8D3E-940578D4B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9440"/>
            <a:ext cx="10515600" cy="5323523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3"/>
            </a:pP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pada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kartesian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id-ID" sz="2400" dirty="0"/>
              <a:t>(x</a:t>
            </a:r>
            <a:r>
              <a:rPr lang="id-ID" sz="2400" baseline="-25000" dirty="0"/>
              <a:t>1</a:t>
            </a:r>
            <a:r>
              <a:rPr lang="id-ID" sz="2400" dirty="0"/>
              <a:t>, y</a:t>
            </a:r>
            <a:r>
              <a:rPr lang="id-ID" sz="2400" baseline="-25000" dirty="0"/>
              <a:t>1</a:t>
            </a:r>
            <a:r>
              <a:rPr lang="id-ID" sz="2400" dirty="0"/>
              <a:t>), (x</a:t>
            </a:r>
            <a:r>
              <a:rPr lang="id-ID" sz="2400" baseline="-25000" dirty="0"/>
              <a:t>2</a:t>
            </a:r>
            <a:r>
              <a:rPr lang="id-ID" sz="2400" dirty="0"/>
              <a:t>, y</a:t>
            </a:r>
            <a:r>
              <a:rPr lang="id-ID" sz="2400" baseline="-25000" dirty="0"/>
              <a:t>2</a:t>
            </a:r>
            <a:r>
              <a:rPr lang="id-ID" sz="2400" dirty="0"/>
              <a:t>), ..., (x</a:t>
            </a:r>
            <a:r>
              <a:rPr lang="id-ID" sz="2400" baseline="-25000" dirty="0"/>
              <a:t>n</a:t>
            </a:r>
            <a:r>
              <a:rPr lang="id-ID" sz="2400" dirty="0"/>
              <a:t>, y</a:t>
            </a:r>
            <a:r>
              <a:rPr lang="id-ID" sz="2400" baseline="-25000" dirty="0"/>
              <a:t>n</a:t>
            </a:r>
            <a:r>
              <a:rPr lang="id-ID" sz="2400" dirty="0"/>
              <a:t>)</a:t>
            </a:r>
            <a:r>
              <a:rPr lang="en-US" sz="2400" dirty="0"/>
              <a:t>.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sepasang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yang </a:t>
            </a:r>
            <a:r>
              <a:rPr lang="en-US" sz="2400" dirty="0" err="1"/>
              <a:t>jaraknya</a:t>
            </a:r>
            <a:r>
              <a:rPr lang="en-US" sz="2400" dirty="0"/>
              <a:t> </a:t>
            </a:r>
            <a:r>
              <a:rPr lang="en-US" sz="2400" dirty="0" err="1"/>
              <a:t>terdekat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brute force</a:t>
            </a:r>
            <a:r>
              <a:rPr lang="en-US" sz="2400" dirty="0"/>
              <a:t>.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asimptotik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notasi</a:t>
            </a:r>
            <a:r>
              <a:rPr lang="en-US" sz="2400" dirty="0"/>
              <a:t> Big-O.</a:t>
            </a:r>
          </a:p>
          <a:p>
            <a:pPr marL="0" indent="0">
              <a:buNone/>
            </a:pPr>
            <a:r>
              <a:rPr lang="id-ID" sz="2400" dirty="0"/>
              <a:t> 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138F3F-5E94-46D4-A7DC-C5EE363FD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480" y="2071687"/>
            <a:ext cx="8991600" cy="4543425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101BBC1-7DE9-4DF2-A588-D692013F7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2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5">
            <a:extLst>
              <a:ext uri="{FF2B5EF4-FFF2-40B4-BE49-F238E27FC236}">
                <a16:creationId xmlns:a16="http://schemas.microsoft.com/office/drawing/2014/main" id="{7B21A5A3-943D-496D-9CAC-943084759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54C8945-1437-4426-834F-72F73E122291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1065BDD9-264A-4049-BDD2-BE8DF2915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608" y="2186029"/>
            <a:ext cx="4594703" cy="453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9CDE07B-BA27-4D8E-BB80-C4820AF551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8386" y="136525"/>
            <a:ext cx="6833707" cy="167795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0B0DEAD-53A0-4ECA-B358-FBDEED13D2C2}"/>
              </a:ext>
            </a:extLst>
          </p:cNvPr>
          <p:cNvSpPr/>
          <p:nvPr/>
        </p:nvSpPr>
        <p:spPr>
          <a:xfrm>
            <a:off x="6096000" y="3429000"/>
            <a:ext cx="5943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dipilih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fungsi-fungsi</a:t>
            </a:r>
            <a:r>
              <a:rPr lang="en-US" sz="2400" dirty="0"/>
              <a:t> standard </a:t>
            </a:r>
            <a:r>
              <a:rPr lang="en-US" sz="2400" dirty="0" err="1"/>
              <a:t>seperti</a:t>
            </a:r>
            <a:r>
              <a:rPr lang="en-US" sz="2400" dirty="0"/>
              <a:t> 1, 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n</a:t>
            </a:r>
            <a:r>
              <a:rPr lang="en-US" sz="2400" baseline="30000" dirty="0"/>
              <a:t>3</a:t>
            </a:r>
            <a:r>
              <a:rPr lang="en-US" sz="2400" dirty="0"/>
              <a:t>, …, log </a:t>
            </a:r>
            <a:r>
              <a:rPr lang="en-US" sz="2400" i="1" dirty="0"/>
              <a:t>n</a:t>
            </a:r>
            <a:r>
              <a:rPr lang="en-US" sz="2400" dirty="0"/>
              <a:t>, </a:t>
            </a:r>
            <a:r>
              <a:rPr lang="en-US" sz="2400" i="1" dirty="0"/>
              <a:t>n</a:t>
            </a:r>
            <a:r>
              <a:rPr lang="en-US" sz="2400" dirty="0"/>
              <a:t> log </a:t>
            </a:r>
            <a:r>
              <a:rPr lang="en-US" sz="2400" i="1" dirty="0"/>
              <a:t>n</a:t>
            </a:r>
            <a:r>
              <a:rPr lang="en-US" sz="2400" dirty="0"/>
              <a:t>, 2</a:t>
            </a:r>
            <a:r>
              <a:rPr lang="en-US" sz="2400" i="1" baseline="30000" dirty="0"/>
              <a:t>n</a:t>
            </a:r>
            <a:r>
              <a:rPr lang="en-US" sz="2400" dirty="0"/>
              <a:t>, </a:t>
            </a:r>
            <a:r>
              <a:rPr lang="en-US" sz="2400" i="1" dirty="0"/>
              <a:t>n</a:t>
            </a:r>
            <a:r>
              <a:rPr lang="en-US" sz="2400" dirty="0"/>
              <a:t>!, dan </a:t>
            </a:r>
            <a:r>
              <a:rPr lang="en-US" sz="2400" dirty="0" err="1"/>
              <a:t>sebagainya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BA096-E6F5-4C30-A68B-9401192E6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90A7D-1516-47CE-9ADD-C2DEF6AA1B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1966A86F-4BD6-4733-889E-A580CF9D6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75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E0707-6F5F-49FC-B724-A11E17A47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320" y="2429792"/>
            <a:ext cx="11028680" cy="4216400"/>
          </a:xfrm>
        </p:spPr>
        <p:txBody>
          <a:bodyPr>
            <a:normAutofit lnSpcReduction="10000"/>
          </a:bodyPr>
          <a:lstStyle/>
          <a:p>
            <a:r>
              <a:rPr lang="it-IT" sz="2400" b="1" dirty="0"/>
              <a:t>Catatan</a:t>
            </a:r>
            <a:r>
              <a:rPr lang="it-IT" sz="2400" dirty="0"/>
              <a:t>: Ada tak-berhingga nilai </a:t>
            </a:r>
            <a:r>
              <a:rPr lang="it-IT" sz="2400" i="1" dirty="0"/>
              <a:t>C</a:t>
            </a:r>
            <a:r>
              <a:rPr lang="it-IT" sz="2400" dirty="0"/>
              <a:t> dan </a:t>
            </a:r>
            <a:r>
              <a:rPr lang="it-IT" sz="2400" i="1" dirty="0"/>
              <a:t>n</a:t>
            </a:r>
            <a:r>
              <a:rPr lang="it-IT" sz="2400" baseline="-25000" dirty="0"/>
              <a:t>0</a:t>
            </a:r>
            <a:r>
              <a:rPr lang="it-IT" sz="2400" dirty="0"/>
              <a:t> yang memenuhi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 </a:t>
            </a:r>
            <a:r>
              <a:rPr lang="en-US" sz="2400" dirty="0">
                <a:sym typeface="Symbol" panose="05050102010706020507" pitchFamily="18" charset="2"/>
              </a:rPr>
              <a:t></a:t>
            </a:r>
            <a:r>
              <a:rPr lang="en-US" sz="2400" dirty="0"/>
              <a:t> </a:t>
            </a:r>
            <a:r>
              <a:rPr lang="en-US" sz="2400" i="1" dirty="0"/>
              <a:t>C f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),</a:t>
            </a:r>
            <a:r>
              <a:rPr lang="it-IT" sz="2400" dirty="0"/>
              <a:t> kita cukup menunjukkan satu pasang (</a:t>
            </a:r>
            <a:r>
              <a:rPr lang="it-IT" sz="2400" i="1" dirty="0"/>
              <a:t>C</a:t>
            </a:r>
            <a:r>
              <a:rPr lang="it-IT" sz="2400" dirty="0"/>
              <a:t>, </a:t>
            </a:r>
            <a:r>
              <a:rPr lang="it-IT" sz="2400" i="1" dirty="0"/>
              <a:t>n</a:t>
            </a:r>
            <a:r>
              <a:rPr lang="it-IT" sz="2400" baseline="-25000" dirty="0"/>
              <a:t>0</a:t>
            </a:r>
            <a:r>
              <a:rPr lang="it-IT" sz="2400" dirty="0"/>
              <a:t>) yang memenuhi definisi sehingga </a:t>
            </a:r>
            <a:r>
              <a:rPr lang="en-US" sz="2400" i="1" dirty="0"/>
              <a:t>T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 = </a:t>
            </a:r>
            <a:r>
              <a:rPr lang="en-US" sz="2400" i="1" dirty="0"/>
              <a:t>O</a:t>
            </a:r>
            <a:r>
              <a:rPr lang="en-US" sz="2400" dirty="0"/>
              <a:t>(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)) </a:t>
            </a:r>
            <a:endParaRPr lang="it-IT" sz="2400" dirty="0"/>
          </a:p>
          <a:p>
            <a:pPr marL="0" indent="0">
              <a:buNone/>
            </a:pPr>
            <a:endParaRPr lang="it-IT" sz="2400" b="1" dirty="0"/>
          </a:p>
          <a:p>
            <a:pPr marL="0" indent="0">
              <a:buNone/>
            </a:pPr>
            <a:r>
              <a:rPr lang="it-IT" sz="2400" b="1" dirty="0"/>
              <a:t>Contoh 7.</a:t>
            </a:r>
            <a:r>
              <a:rPr lang="it-IT" sz="2400" dirty="0"/>
              <a:t> Tunjukkan bahwa  2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+ 6</a:t>
            </a:r>
            <a:r>
              <a:rPr lang="it-IT" sz="2400" i="1" dirty="0"/>
              <a:t>n</a:t>
            </a:r>
            <a:r>
              <a:rPr lang="it-IT" sz="2400" dirty="0"/>
              <a:t> + 1 = </a:t>
            </a:r>
            <a:r>
              <a:rPr lang="it-IT" sz="2400" i="1" dirty="0"/>
              <a:t>O</a:t>
            </a:r>
            <a:r>
              <a:rPr lang="it-IT" sz="2400" dirty="0"/>
              <a:t>(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).     </a:t>
            </a:r>
            <a:r>
              <a:rPr lang="it-IT" sz="2400" dirty="0">
                <a:solidFill>
                  <a:srgbClr val="FF0000"/>
                </a:solidFill>
              </a:rPr>
              <a:t>(tanda ‘=‘ dibaca ‘adalah’)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u="sng" dirty="0"/>
              <a:t>Penyelesaian</a:t>
            </a:r>
            <a:r>
              <a:rPr lang="it-IT" sz="2400" dirty="0"/>
              <a:t>: </a:t>
            </a:r>
            <a:endParaRPr lang="en-US" sz="2400" dirty="0"/>
          </a:p>
          <a:p>
            <a:pPr marL="0" indent="0">
              <a:buNone/>
            </a:pPr>
            <a:r>
              <a:rPr lang="it-IT" sz="2400" dirty="0"/>
              <a:t>       2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+ 6</a:t>
            </a:r>
            <a:r>
              <a:rPr lang="it-IT" sz="2400" i="1" dirty="0"/>
              <a:t>n</a:t>
            </a:r>
            <a:r>
              <a:rPr lang="it-IT" sz="2400" dirty="0"/>
              <a:t> + 1 = </a:t>
            </a:r>
            <a:r>
              <a:rPr lang="it-IT" sz="2400" i="1" dirty="0"/>
              <a:t>O</a:t>
            </a:r>
            <a:r>
              <a:rPr lang="it-IT" sz="2400" dirty="0"/>
              <a:t>(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)  karena </a:t>
            </a:r>
          </a:p>
          <a:p>
            <a:pPr marL="0" indent="0">
              <a:buNone/>
            </a:pPr>
            <a:r>
              <a:rPr lang="it-IT" sz="2400" dirty="0"/>
              <a:t>             2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+ 6</a:t>
            </a:r>
            <a:r>
              <a:rPr lang="it-IT" sz="2400" i="1" dirty="0"/>
              <a:t>n</a:t>
            </a:r>
            <a:r>
              <a:rPr lang="it-IT" sz="2400" dirty="0"/>
              <a:t> + 1 </a:t>
            </a:r>
            <a:r>
              <a:rPr lang="en-US" sz="2400" dirty="0">
                <a:sym typeface="Symbol" panose="05050102010706020507" pitchFamily="18" charset="2"/>
              </a:rPr>
              <a:t></a:t>
            </a:r>
            <a:r>
              <a:rPr lang="it-IT" sz="2400" dirty="0"/>
              <a:t> 2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+ 6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+ 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= 9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untuk semua </a:t>
            </a:r>
            <a:r>
              <a:rPr lang="it-IT" sz="2400" i="1" dirty="0"/>
              <a:t>n</a:t>
            </a:r>
            <a:r>
              <a:rPr lang="it-IT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</a:t>
            </a:r>
            <a:r>
              <a:rPr lang="it-IT" sz="2400" dirty="0"/>
              <a:t> 1    </a:t>
            </a:r>
            <a:r>
              <a:rPr lang="it-IT" sz="2400" dirty="0">
                <a:solidFill>
                  <a:srgbClr val="FF0000"/>
                </a:solidFill>
              </a:rPr>
              <a:t>(</a:t>
            </a:r>
            <a:r>
              <a:rPr lang="it-IT" sz="2400" i="1" dirty="0">
                <a:solidFill>
                  <a:srgbClr val="FF0000"/>
                </a:solidFill>
              </a:rPr>
              <a:t>C</a:t>
            </a:r>
            <a:r>
              <a:rPr lang="it-IT" sz="2400" dirty="0">
                <a:solidFill>
                  <a:srgbClr val="FF0000"/>
                </a:solidFill>
              </a:rPr>
              <a:t> =9,  </a:t>
            </a:r>
            <a:r>
              <a:rPr lang="it-IT" sz="2400" i="1" dirty="0">
                <a:solidFill>
                  <a:srgbClr val="FF0000"/>
                </a:solidFill>
              </a:rPr>
              <a:t>f</a:t>
            </a:r>
            <a:r>
              <a:rPr lang="it-IT" sz="2400" dirty="0">
                <a:solidFill>
                  <a:srgbClr val="FF0000"/>
                </a:solidFill>
              </a:rPr>
              <a:t>(</a:t>
            </a:r>
            <a:r>
              <a:rPr lang="it-IT" sz="2400" i="1" dirty="0">
                <a:solidFill>
                  <a:srgbClr val="FF0000"/>
                </a:solidFill>
              </a:rPr>
              <a:t>n</a:t>
            </a:r>
            <a:r>
              <a:rPr lang="it-IT" sz="2400" dirty="0">
                <a:solidFill>
                  <a:srgbClr val="FF0000"/>
                </a:solidFill>
              </a:rPr>
              <a:t>) = </a:t>
            </a:r>
            <a:r>
              <a:rPr lang="it-IT" sz="2400" i="1" dirty="0">
                <a:solidFill>
                  <a:srgbClr val="FF0000"/>
                </a:solidFill>
              </a:rPr>
              <a:t>n</a:t>
            </a:r>
            <a:r>
              <a:rPr lang="it-IT" sz="2400" baseline="30000" dirty="0">
                <a:solidFill>
                  <a:srgbClr val="FF0000"/>
                </a:solidFill>
              </a:rPr>
              <a:t>2</a:t>
            </a:r>
            <a:r>
              <a:rPr lang="it-IT" sz="2400" dirty="0">
                <a:solidFill>
                  <a:srgbClr val="FF0000"/>
                </a:solidFill>
              </a:rPr>
              <a:t>,  </a:t>
            </a:r>
            <a:r>
              <a:rPr lang="it-IT" sz="2400" i="1" dirty="0">
                <a:solidFill>
                  <a:srgbClr val="FF0000"/>
                </a:solidFill>
              </a:rPr>
              <a:t>n</a:t>
            </a:r>
            <a:r>
              <a:rPr lang="it-IT" sz="2400" baseline="-25000" dirty="0">
                <a:solidFill>
                  <a:srgbClr val="FF0000"/>
                </a:solidFill>
              </a:rPr>
              <a:t>0</a:t>
            </a:r>
            <a:r>
              <a:rPr lang="it-IT" sz="2400" dirty="0">
                <a:solidFill>
                  <a:srgbClr val="FF0000"/>
                </a:solidFill>
              </a:rPr>
              <a:t> = 1). </a:t>
            </a:r>
            <a:r>
              <a:rPr lang="it-IT" sz="2400" dirty="0"/>
              <a:t>	</a:t>
            </a:r>
            <a:endParaRPr lang="en-US" sz="2400" dirty="0"/>
          </a:p>
          <a:p>
            <a:pPr marL="0" indent="0">
              <a:buNone/>
            </a:pPr>
            <a:r>
              <a:rPr lang="it-IT" sz="2400" dirty="0"/>
              <a:t>      atau  karena  </a:t>
            </a:r>
            <a:endParaRPr lang="en-US" sz="2400" dirty="0"/>
          </a:p>
          <a:p>
            <a:pPr marL="0" indent="0">
              <a:buNone/>
            </a:pPr>
            <a:r>
              <a:rPr lang="it-IT" sz="2400" dirty="0"/>
              <a:t> 	2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+ 6</a:t>
            </a:r>
            <a:r>
              <a:rPr lang="it-IT" sz="2400" i="1" dirty="0"/>
              <a:t>n</a:t>
            </a:r>
            <a:r>
              <a:rPr lang="it-IT" sz="2400" dirty="0"/>
              <a:t> + 1 </a:t>
            </a:r>
            <a:r>
              <a:rPr lang="en-US" sz="2400" dirty="0">
                <a:sym typeface="Symbol" panose="05050102010706020507" pitchFamily="18" charset="2"/>
              </a:rPr>
              <a:t></a:t>
            </a:r>
            <a:r>
              <a:rPr lang="en-US" sz="2400" dirty="0"/>
              <a:t> 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+ 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+ 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= 3</a:t>
            </a:r>
            <a:r>
              <a:rPr lang="it-IT" sz="2400" i="1" dirty="0"/>
              <a:t>n</a:t>
            </a:r>
            <a:r>
              <a:rPr lang="it-IT" sz="2400" baseline="30000" dirty="0"/>
              <a:t>2</a:t>
            </a:r>
            <a:r>
              <a:rPr lang="it-IT" sz="2400" dirty="0"/>
              <a:t> untuk semua </a:t>
            </a:r>
            <a:r>
              <a:rPr lang="it-IT" sz="2400" i="1" dirty="0"/>
              <a:t>n</a:t>
            </a:r>
            <a:r>
              <a:rPr lang="it-IT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</a:t>
            </a:r>
            <a:r>
              <a:rPr lang="it-IT" sz="2400" dirty="0"/>
              <a:t> 7      </a:t>
            </a:r>
            <a:r>
              <a:rPr lang="it-IT" sz="2400" dirty="0">
                <a:solidFill>
                  <a:srgbClr val="FF0000"/>
                </a:solidFill>
              </a:rPr>
              <a:t>(</a:t>
            </a:r>
            <a:r>
              <a:rPr lang="it-IT" sz="2400" i="1" dirty="0">
                <a:solidFill>
                  <a:srgbClr val="FF0000"/>
                </a:solidFill>
              </a:rPr>
              <a:t>C</a:t>
            </a:r>
            <a:r>
              <a:rPr lang="it-IT" sz="2400" dirty="0">
                <a:solidFill>
                  <a:srgbClr val="FF0000"/>
                </a:solidFill>
              </a:rPr>
              <a:t> =3, </a:t>
            </a:r>
            <a:r>
              <a:rPr lang="it-IT" sz="2400" i="1" dirty="0">
                <a:solidFill>
                  <a:srgbClr val="FF0000"/>
                </a:solidFill>
              </a:rPr>
              <a:t>f</a:t>
            </a:r>
            <a:r>
              <a:rPr lang="it-IT" sz="2400" dirty="0">
                <a:solidFill>
                  <a:srgbClr val="FF0000"/>
                </a:solidFill>
              </a:rPr>
              <a:t>(</a:t>
            </a:r>
            <a:r>
              <a:rPr lang="it-IT" sz="2400" i="1" dirty="0">
                <a:solidFill>
                  <a:srgbClr val="FF0000"/>
                </a:solidFill>
              </a:rPr>
              <a:t>n</a:t>
            </a:r>
            <a:r>
              <a:rPr lang="it-IT" sz="2400" dirty="0">
                <a:solidFill>
                  <a:srgbClr val="FF0000"/>
                </a:solidFill>
              </a:rPr>
              <a:t>) = </a:t>
            </a:r>
            <a:r>
              <a:rPr lang="it-IT" sz="2400" i="1" dirty="0">
                <a:solidFill>
                  <a:srgbClr val="FF0000"/>
                </a:solidFill>
              </a:rPr>
              <a:t>n</a:t>
            </a:r>
            <a:r>
              <a:rPr lang="it-IT" sz="2400" baseline="30000" dirty="0">
                <a:solidFill>
                  <a:srgbClr val="FF0000"/>
                </a:solidFill>
              </a:rPr>
              <a:t>2</a:t>
            </a:r>
            <a:r>
              <a:rPr lang="it-IT" sz="2400" dirty="0">
                <a:solidFill>
                  <a:srgbClr val="FF0000"/>
                </a:solidFill>
              </a:rPr>
              <a:t>,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 = 7).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008859-5B73-4588-88BB-9819F01DA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146" y="211808"/>
            <a:ext cx="6833707" cy="1677951"/>
          </a:xfrm>
          <a:prstGeom prst="rect">
            <a:avLst/>
          </a:prstGeo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A5BC6338-4A07-4907-BCB3-FB90FC410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33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FA44C-B0FA-4EF9-B19E-4EDB57D56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400" y="2540000"/>
            <a:ext cx="10515600" cy="3545840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Contoh 8.</a:t>
            </a:r>
            <a:r>
              <a:rPr lang="it-IT" dirty="0"/>
              <a:t> Tunjukkan bahwa 3</a:t>
            </a:r>
            <a:r>
              <a:rPr lang="it-IT" i="1" dirty="0"/>
              <a:t>n</a:t>
            </a:r>
            <a:r>
              <a:rPr lang="it-IT" dirty="0"/>
              <a:t> + 2 = </a:t>
            </a:r>
            <a:r>
              <a:rPr lang="it-IT" i="1" dirty="0"/>
              <a:t>O</a:t>
            </a:r>
            <a:r>
              <a:rPr lang="it-IT" dirty="0"/>
              <a:t>(</a:t>
            </a:r>
            <a:r>
              <a:rPr lang="it-IT" i="1" dirty="0"/>
              <a:t>n</a:t>
            </a:r>
            <a:r>
              <a:rPr lang="it-IT" dirty="0"/>
              <a:t>).</a:t>
            </a:r>
            <a:endParaRPr lang="en-US" dirty="0"/>
          </a:p>
          <a:p>
            <a:pPr marL="0" indent="0">
              <a:buNone/>
            </a:pPr>
            <a:r>
              <a:rPr lang="it-IT" u="sng" dirty="0"/>
              <a:t>Penyelesaian</a:t>
            </a:r>
            <a:r>
              <a:rPr lang="it-IT" dirty="0"/>
              <a:t>: </a:t>
            </a:r>
            <a:endParaRPr lang="en-US" dirty="0"/>
          </a:p>
          <a:p>
            <a:pPr marL="0" indent="0">
              <a:buNone/>
            </a:pPr>
            <a:r>
              <a:rPr lang="it-IT" dirty="0"/>
              <a:t>   3</a:t>
            </a:r>
            <a:r>
              <a:rPr lang="it-IT" i="1" dirty="0"/>
              <a:t>n</a:t>
            </a:r>
            <a:r>
              <a:rPr lang="it-IT" dirty="0"/>
              <a:t> + 2 = </a:t>
            </a:r>
            <a:r>
              <a:rPr lang="it-IT" i="1" dirty="0"/>
              <a:t>O</a:t>
            </a:r>
            <a:r>
              <a:rPr lang="it-IT" dirty="0"/>
              <a:t>(</a:t>
            </a:r>
            <a:r>
              <a:rPr lang="it-IT" i="1" dirty="0"/>
              <a:t>n</a:t>
            </a:r>
            <a:r>
              <a:rPr lang="it-IT" dirty="0"/>
              <a:t>) </a:t>
            </a:r>
            <a:endParaRPr lang="en-US" dirty="0"/>
          </a:p>
          <a:p>
            <a:pPr marL="0" indent="0">
              <a:buNone/>
            </a:pPr>
            <a:r>
              <a:rPr lang="it-IT" dirty="0"/>
              <a:t>      karena </a:t>
            </a:r>
            <a:endParaRPr lang="en-US" dirty="0"/>
          </a:p>
          <a:p>
            <a:pPr marL="0" indent="0">
              <a:buNone/>
            </a:pPr>
            <a:r>
              <a:rPr lang="it-IT" dirty="0"/>
              <a:t>   3</a:t>
            </a:r>
            <a:r>
              <a:rPr lang="it-IT" i="1" dirty="0"/>
              <a:t>n</a:t>
            </a:r>
            <a:r>
              <a:rPr lang="it-IT" dirty="0"/>
              <a:t> + 2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it-IT" dirty="0"/>
              <a:t> 3</a:t>
            </a:r>
            <a:r>
              <a:rPr lang="it-IT" i="1" dirty="0"/>
              <a:t>n</a:t>
            </a:r>
            <a:r>
              <a:rPr lang="it-IT" dirty="0"/>
              <a:t> + 2</a:t>
            </a:r>
            <a:r>
              <a:rPr lang="it-IT" i="1" dirty="0"/>
              <a:t>n</a:t>
            </a:r>
            <a:r>
              <a:rPr lang="it-IT" dirty="0"/>
              <a:t> = 5</a:t>
            </a:r>
            <a:r>
              <a:rPr lang="it-IT" i="1" dirty="0"/>
              <a:t>n</a:t>
            </a:r>
            <a:r>
              <a:rPr lang="it-IT" dirty="0"/>
              <a:t>  untuk semua </a:t>
            </a:r>
            <a:r>
              <a:rPr lang="it-IT" i="1" dirty="0"/>
              <a:t>n</a:t>
            </a:r>
            <a:r>
              <a:rPr lang="it-IT" dirty="0"/>
              <a:t>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it-IT" dirty="0"/>
              <a:t> 1 </a:t>
            </a:r>
          </a:p>
          <a:p>
            <a:pPr marL="0" indent="0">
              <a:buNone/>
            </a:pPr>
            <a:r>
              <a:rPr lang="it-IT" dirty="0"/>
              <a:t>    (</a:t>
            </a:r>
            <a:r>
              <a:rPr lang="it-IT" i="1" dirty="0"/>
              <a:t>C</a:t>
            </a:r>
            <a:r>
              <a:rPr lang="it-IT" dirty="0"/>
              <a:t> = 5, </a:t>
            </a:r>
            <a:r>
              <a:rPr lang="it-IT" i="1" dirty="0"/>
              <a:t>f</a:t>
            </a:r>
            <a:r>
              <a:rPr lang="it-IT" dirty="0"/>
              <a:t>(</a:t>
            </a:r>
            <a:r>
              <a:rPr lang="it-IT" i="1" dirty="0"/>
              <a:t>n</a:t>
            </a:r>
            <a:r>
              <a:rPr lang="it-IT" dirty="0"/>
              <a:t>) = </a:t>
            </a:r>
            <a:r>
              <a:rPr lang="it-IT" i="1" dirty="0"/>
              <a:t>n</a:t>
            </a:r>
            <a:r>
              <a:rPr lang="it-IT" dirty="0"/>
              <a:t>,  dan </a:t>
            </a:r>
            <a:r>
              <a:rPr lang="it-IT" i="1" dirty="0"/>
              <a:t>n</a:t>
            </a:r>
            <a:r>
              <a:rPr lang="it-IT" baseline="-25000" dirty="0"/>
              <a:t>0</a:t>
            </a:r>
            <a:r>
              <a:rPr lang="it-IT" dirty="0"/>
              <a:t> = 1).	         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910E74-93C0-4A94-8419-DA4C7CF6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2555" y="303248"/>
            <a:ext cx="6833707" cy="167795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07D3E-C715-4EDF-B57F-A82DC5013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82AD-456C-47DE-9CE8-0452BDFC4A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50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>
            <a:extLst>
              <a:ext uri="{FF2B5EF4-FFF2-40B4-BE49-F238E27FC236}">
                <a16:creationId xmlns:a16="http://schemas.microsoft.com/office/drawing/2014/main" id="{9FACB079-9214-4576-8077-0D510CE5D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6B57A08-3DA7-48D3-BD50-94037B1DE204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034B6169-C2A8-4887-B991-DC4A070102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9800" y="1504579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Contoh-contoh</a:t>
            </a:r>
            <a:r>
              <a:rPr lang="en-US" altLang="en-US" dirty="0"/>
              <a:t> Lain</a:t>
            </a:r>
          </a:p>
        </p:txBody>
      </p:sp>
      <p:sp>
        <p:nvSpPr>
          <p:cNvPr id="34821" name="Rectangle 3">
            <a:extLst>
              <a:ext uri="{FF2B5EF4-FFF2-40B4-BE49-F238E27FC236}">
                <a16:creationId xmlns:a16="http://schemas.microsoft.com/office/drawing/2014/main" id="{030884FF-778C-4D3E-840E-130AB229C0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9800" y="2959073"/>
            <a:ext cx="10515600" cy="3268346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it-IT" altLang="en-US" dirty="0">
                <a:solidFill>
                  <a:srgbClr val="FF0000"/>
                </a:solidFill>
              </a:rPr>
              <a:t>1. Tunjukkan bahwa 5 = </a:t>
            </a:r>
            <a:r>
              <a:rPr lang="it-IT" altLang="en-US" i="1" dirty="0">
                <a:solidFill>
                  <a:srgbClr val="FF0000"/>
                </a:solidFill>
              </a:rPr>
              <a:t>O</a:t>
            </a:r>
            <a:r>
              <a:rPr lang="it-IT" altLang="en-US" dirty="0">
                <a:solidFill>
                  <a:srgbClr val="FF0000"/>
                </a:solidFill>
              </a:rPr>
              <a:t>(1).</a:t>
            </a:r>
            <a:endParaRPr lang="it-IT" altLang="en-US" u="sng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it-IT" altLang="en-US" u="sng" dirty="0">
                <a:solidFill>
                  <a:srgbClr val="0B0A09"/>
                </a:solidFill>
              </a:rPr>
              <a:t>Jawaban</a:t>
            </a:r>
            <a:r>
              <a:rPr lang="it-IT" altLang="en-US" dirty="0">
                <a:solidFill>
                  <a:srgbClr val="0B0A09"/>
                </a:solidFill>
              </a:rPr>
              <a:t>: </a:t>
            </a:r>
          </a:p>
          <a:p>
            <a:pPr marL="0" indent="0" eaLnBrk="1" hangingPunct="1">
              <a:buNone/>
            </a:pPr>
            <a:r>
              <a:rPr lang="it-IT" altLang="en-US" dirty="0">
                <a:solidFill>
                  <a:srgbClr val="0B0A09"/>
                </a:solidFill>
              </a:rPr>
              <a:t>     5 = </a:t>
            </a:r>
            <a:r>
              <a:rPr lang="it-IT" altLang="en-US" i="1" dirty="0">
                <a:solidFill>
                  <a:srgbClr val="0B0A09"/>
                </a:solidFill>
              </a:rPr>
              <a:t>O</a:t>
            </a:r>
            <a:r>
              <a:rPr lang="it-IT" altLang="en-US" dirty="0">
                <a:solidFill>
                  <a:srgbClr val="0B0A09"/>
                </a:solidFill>
              </a:rPr>
              <a:t>(1) karena 5 </a:t>
            </a:r>
            <a:r>
              <a:rPr lang="en-US" altLang="en-US" dirty="0">
                <a:solidFill>
                  <a:srgbClr val="0B0A09"/>
                </a:solidFill>
                <a:sym typeface="Symbol" panose="05050102010706020507" pitchFamily="18" charset="2"/>
              </a:rPr>
              <a:t></a:t>
            </a:r>
            <a:r>
              <a:rPr lang="it-IT" altLang="en-US" dirty="0">
                <a:solidFill>
                  <a:srgbClr val="0B0A09"/>
                </a:solidFill>
              </a:rPr>
              <a:t> 6 </a:t>
            </a:r>
            <a:r>
              <a:rPr lang="it-IT" altLang="en-US" dirty="0">
                <a:solidFill>
                  <a:srgbClr val="0B0A09"/>
                </a:solidFill>
                <a:sym typeface="Symbol" panose="05050102010706020507" pitchFamily="18" charset="2"/>
              </a:rPr>
              <a:t></a:t>
            </a:r>
            <a:r>
              <a:rPr lang="it-IT" altLang="en-US" dirty="0">
                <a:solidFill>
                  <a:srgbClr val="0B0A09"/>
                </a:solidFill>
              </a:rPr>
              <a:t>1 untuk 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dirty="0">
                <a:solidFill>
                  <a:srgbClr val="0B0A09"/>
                </a:solidFill>
              </a:rPr>
              <a:t>  </a:t>
            </a:r>
            <a:r>
              <a:rPr lang="en-US" altLang="en-US" dirty="0">
                <a:solidFill>
                  <a:srgbClr val="0B0A09"/>
                </a:solidFill>
                <a:sym typeface="Symbol" panose="05050102010706020507" pitchFamily="18" charset="2"/>
              </a:rPr>
              <a:t></a:t>
            </a:r>
            <a:r>
              <a:rPr lang="it-IT" altLang="en-US" dirty="0">
                <a:solidFill>
                  <a:srgbClr val="0B0A09"/>
                </a:solidFill>
              </a:rPr>
              <a:t> 1    (</a:t>
            </a:r>
            <a:r>
              <a:rPr lang="it-IT" altLang="en-US" i="1" dirty="0">
                <a:solidFill>
                  <a:srgbClr val="0B0A09"/>
                </a:solidFill>
              </a:rPr>
              <a:t>C</a:t>
            </a:r>
            <a:r>
              <a:rPr lang="it-IT" altLang="en-US" dirty="0">
                <a:solidFill>
                  <a:srgbClr val="0B0A09"/>
                </a:solidFill>
              </a:rPr>
              <a:t> = 6, </a:t>
            </a:r>
            <a:r>
              <a:rPr lang="it-IT" altLang="en-US" i="1" dirty="0">
                <a:solidFill>
                  <a:srgbClr val="0B0A09"/>
                </a:solidFill>
              </a:rPr>
              <a:t>f</a:t>
            </a:r>
            <a:r>
              <a:rPr lang="it-IT" altLang="en-US" dirty="0">
                <a:solidFill>
                  <a:srgbClr val="0B0A09"/>
                </a:solidFill>
              </a:rPr>
              <a:t>(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dirty="0">
                <a:solidFill>
                  <a:srgbClr val="0B0A09"/>
                </a:solidFill>
              </a:rPr>
              <a:t>) = 1, dan n</a:t>
            </a:r>
            <a:r>
              <a:rPr lang="it-IT" altLang="en-US" baseline="-25000" dirty="0">
                <a:solidFill>
                  <a:srgbClr val="0B0A09"/>
                </a:solidFill>
              </a:rPr>
              <a:t>0</a:t>
            </a:r>
            <a:r>
              <a:rPr lang="it-IT" altLang="en-US" dirty="0">
                <a:solidFill>
                  <a:srgbClr val="0B0A09"/>
                </a:solidFill>
              </a:rPr>
              <a:t> = 1) </a:t>
            </a:r>
          </a:p>
          <a:p>
            <a:pPr marL="0" indent="0" eaLnBrk="1" hangingPunct="1">
              <a:buNone/>
            </a:pPr>
            <a:endParaRPr lang="it-IT" altLang="en-US" dirty="0">
              <a:solidFill>
                <a:srgbClr val="0B0A09"/>
              </a:solidFill>
            </a:endParaRPr>
          </a:p>
          <a:p>
            <a:pPr marL="0" indent="0" eaLnBrk="1" hangingPunct="1">
              <a:buNone/>
            </a:pPr>
            <a:r>
              <a:rPr lang="it-IT" altLang="en-US" dirty="0">
                <a:solidFill>
                  <a:srgbClr val="0B0A09"/>
                </a:solidFill>
              </a:rPr>
              <a:t>    Kita juga dapat memperlihatkan bahwa</a:t>
            </a:r>
          </a:p>
          <a:p>
            <a:pPr marL="0" indent="0">
              <a:buNone/>
            </a:pPr>
            <a:r>
              <a:rPr lang="it-IT" altLang="en-US" dirty="0">
                <a:solidFill>
                  <a:srgbClr val="0B0A09"/>
                </a:solidFill>
              </a:rPr>
              <a:t>      5 = </a:t>
            </a:r>
            <a:r>
              <a:rPr lang="it-IT" altLang="en-US" i="1" dirty="0">
                <a:solidFill>
                  <a:srgbClr val="0B0A09"/>
                </a:solidFill>
              </a:rPr>
              <a:t>O</a:t>
            </a:r>
            <a:r>
              <a:rPr lang="it-IT" altLang="en-US" dirty="0">
                <a:solidFill>
                  <a:srgbClr val="0B0A09"/>
                </a:solidFill>
              </a:rPr>
              <a:t>(1) karena 5 </a:t>
            </a:r>
            <a:r>
              <a:rPr lang="en-US" altLang="en-US" dirty="0">
                <a:solidFill>
                  <a:srgbClr val="0B0A09"/>
                </a:solidFill>
                <a:sym typeface="Symbol" panose="05050102010706020507" pitchFamily="18" charset="2"/>
              </a:rPr>
              <a:t></a:t>
            </a:r>
            <a:r>
              <a:rPr lang="it-IT" altLang="en-US" dirty="0">
                <a:solidFill>
                  <a:srgbClr val="0B0A09"/>
                </a:solidFill>
              </a:rPr>
              <a:t> 10 </a:t>
            </a:r>
            <a:r>
              <a:rPr lang="en-US" altLang="en-US" dirty="0">
                <a:solidFill>
                  <a:srgbClr val="0B0A09"/>
                </a:solidFill>
                <a:sym typeface="Symbol" panose="05050102010706020507" pitchFamily="18" charset="2"/>
              </a:rPr>
              <a:t></a:t>
            </a:r>
            <a:r>
              <a:rPr lang="it-IT" altLang="en-US" dirty="0">
                <a:solidFill>
                  <a:srgbClr val="0B0A09"/>
                </a:solidFill>
              </a:rPr>
              <a:t> 1 untuk 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dirty="0">
                <a:solidFill>
                  <a:srgbClr val="0B0A09"/>
                </a:solidFill>
              </a:rPr>
              <a:t>  </a:t>
            </a:r>
            <a:r>
              <a:rPr lang="en-US" altLang="en-US" dirty="0">
                <a:solidFill>
                  <a:srgbClr val="0B0A09"/>
                </a:solidFill>
                <a:sym typeface="Symbol" panose="05050102010706020507" pitchFamily="18" charset="2"/>
              </a:rPr>
              <a:t></a:t>
            </a:r>
            <a:r>
              <a:rPr lang="it-IT" altLang="en-US" dirty="0">
                <a:solidFill>
                  <a:srgbClr val="0B0A09"/>
                </a:solidFill>
              </a:rPr>
              <a:t> 1  (</a:t>
            </a:r>
            <a:r>
              <a:rPr lang="it-IT" altLang="en-US" i="1" dirty="0">
                <a:solidFill>
                  <a:srgbClr val="0B0A09"/>
                </a:solidFill>
              </a:rPr>
              <a:t>C</a:t>
            </a:r>
            <a:r>
              <a:rPr lang="it-IT" altLang="en-US" dirty="0">
                <a:solidFill>
                  <a:srgbClr val="0B0A09"/>
                </a:solidFill>
              </a:rPr>
              <a:t> = 10, </a:t>
            </a:r>
            <a:r>
              <a:rPr lang="it-IT" altLang="en-US" i="1" dirty="0">
                <a:solidFill>
                  <a:srgbClr val="0B0A09"/>
                </a:solidFill>
              </a:rPr>
              <a:t>f</a:t>
            </a:r>
            <a:r>
              <a:rPr lang="it-IT" altLang="en-US" dirty="0">
                <a:solidFill>
                  <a:srgbClr val="0B0A09"/>
                </a:solidFill>
              </a:rPr>
              <a:t>(</a:t>
            </a:r>
            <a:r>
              <a:rPr lang="it-IT" altLang="en-US" i="1" dirty="0">
                <a:solidFill>
                  <a:srgbClr val="0B0A09"/>
                </a:solidFill>
              </a:rPr>
              <a:t>n</a:t>
            </a:r>
            <a:r>
              <a:rPr lang="it-IT" altLang="en-US" dirty="0">
                <a:solidFill>
                  <a:srgbClr val="0B0A09"/>
                </a:solidFill>
              </a:rPr>
              <a:t>) = 1, dan n</a:t>
            </a:r>
            <a:r>
              <a:rPr lang="it-IT" altLang="en-US" baseline="-25000" dirty="0">
                <a:solidFill>
                  <a:srgbClr val="0B0A09"/>
                </a:solidFill>
              </a:rPr>
              <a:t>0</a:t>
            </a:r>
            <a:r>
              <a:rPr lang="it-IT" altLang="en-US" dirty="0">
                <a:solidFill>
                  <a:srgbClr val="0B0A09"/>
                </a:solidFill>
              </a:rPr>
              <a:t> = 1) </a:t>
            </a:r>
            <a:r>
              <a:rPr lang="it-IT" altLang="en-US" dirty="0"/>
              <a:t>	</a:t>
            </a:r>
            <a:r>
              <a:rPr lang="en-US" altLang="en-US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0AF1B9-D05D-48BB-85CA-D677441084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21338" y="136525"/>
            <a:ext cx="6448742" cy="158342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4200</TotalTime>
  <Words>6025</Words>
  <Application>Microsoft Office PowerPoint</Application>
  <PresentationFormat>Widescreen</PresentationFormat>
  <Paragraphs>556</Paragraphs>
  <Slides>60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73" baseType="lpstr">
      <vt:lpstr>Arial</vt:lpstr>
      <vt:lpstr>Arial Unicode MS</vt:lpstr>
      <vt:lpstr>Calibri</vt:lpstr>
      <vt:lpstr>Calibri Light</vt:lpstr>
      <vt:lpstr>Cambria Math</vt:lpstr>
      <vt:lpstr>Cardo</vt:lpstr>
      <vt:lpstr>Courier New</vt:lpstr>
      <vt:lpstr>Symbol</vt:lpstr>
      <vt:lpstr>Times New Roman</vt:lpstr>
      <vt:lpstr>Wingdings</vt:lpstr>
      <vt:lpstr>Office Theme</vt:lpstr>
      <vt:lpstr>Document</vt:lpstr>
      <vt:lpstr>Equation.3</vt:lpstr>
      <vt:lpstr>Kompleksitas Algoritma (Bagian 2)</vt:lpstr>
      <vt:lpstr>Kompleksitas Waktu Asimptotik</vt:lpstr>
      <vt:lpstr>PowerPoint Presentation</vt:lpstr>
      <vt:lpstr>PowerPoint Presentation</vt:lpstr>
      <vt:lpstr>Notasi O-Besar (Big-O)</vt:lpstr>
      <vt:lpstr>PowerPoint Presentation</vt:lpstr>
      <vt:lpstr>PowerPoint Presentation</vt:lpstr>
      <vt:lpstr>PowerPoint Presentation</vt:lpstr>
      <vt:lpstr>Contoh-contoh Lain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Perhatikan….(1)</vt:lpstr>
      <vt:lpstr>Perhatikan …(2)</vt:lpstr>
      <vt:lpstr>Perhatikan …(3)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Kegunaan Notasi Big-Oh</vt:lpstr>
      <vt:lpstr>Notasi Big-Omega dan  Big-Tetha</vt:lpstr>
      <vt:lpstr>PowerPoint Presentation</vt:lpstr>
      <vt:lpstr>PowerPoint Presentation</vt:lpstr>
      <vt:lpstr>PowerPoint Presentation</vt:lpstr>
      <vt:lpstr>PowerPoint Presentation</vt:lpstr>
      <vt:lpstr>Latihan</vt:lpstr>
      <vt:lpstr>Jawaban</vt:lpstr>
      <vt:lpstr>PowerPoint Presentation</vt:lpstr>
      <vt:lpstr>Menentukan Notasi Big-O  suatu Algoritma</vt:lpstr>
      <vt:lpstr>PowerPoint Presentation</vt:lpstr>
      <vt:lpstr>PowerPoint Presentation</vt:lpstr>
      <vt:lpstr>PowerPoint Presentation</vt:lpstr>
      <vt:lpstr>Latihan (Kuis 2020)</vt:lpstr>
      <vt:lpstr>PowerPoint Presentation</vt:lpstr>
      <vt:lpstr>Latihan (Kuis 2021)</vt:lpstr>
      <vt:lpstr>PowerPoint Presentation</vt:lpstr>
      <vt:lpstr>PowerPoint Presentation</vt:lpstr>
      <vt:lpstr>Latihan (Kuis 2020)</vt:lpstr>
      <vt:lpstr>PowerPoint Presentation</vt:lpstr>
      <vt:lpstr>Latihan (Kuis 2021)</vt:lpstr>
      <vt:lpstr>PowerPoint Presentation</vt:lpstr>
      <vt:lpstr>PowerPoint Presentation</vt:lpstr>
      <vt:lpstr>Latihan (Kuis 2022)</vt:lpstr>
      <vt:lpstr>PowerPoint Presentation</vt:lpstr>
      <vt:lpstr>Latihan Mandiri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26-Kompleksitas Algoritma Bagian 2 - 2024</dc:title>
  <dc:creator>Rinaldi Munir</dc:creator>
  <cp:lastModifiedBy>Dr. Ir. Rinaldi, M.T.</cp:lastModifiedBy>
  <cp:revision>132</cp:revision>
  <dcterms:created xsi:type="dcterms:W3CDTF">2020-11-24T03:52:50Z</dcterms:created>
  <dcterms:modified xsi:type="dcterms:W3CDTF">2024-12-07T13:27:48Z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2024-12-06T08:37:24Z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3b835d46-98fe-4afa-9b77-825d421146ab</vt:lpwstr>
  </property>
  <property fmtid="{D5CDD505-2E9C-101B-9397-08002B2CF9AE}" pid="8" name="MSIP_Label_38b525e5-f3da-4501-8f1e-526b6769fc56_ContentBits">
    <vt:lpwstr>0</vt:lpwstr>
  </property>
</Properties>
</file>