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337" r:id="rId3"/>
    <p:sldId id="338" r:id="rId4"/>
    <p:sldId id="258" r:id="rId5"/>
    <p:sldId id="259" r:id="rId6"/>
    <p:sldId id="260" r:id="rId7"/>
    <p:sldId id="264" r:id="rId8"/>
    <p:sldId id="265" r:id="rId9"/>
    <p:sldId id="330" r:id="rId10"/>
    <p:sldId id="266" r:id="rId11"/>
    <p:sldId id="329" r:id="rId12"/>
    <p:sldId id="328" r:id="rId13"/>
    <p:sldId id="341" r:id="rId14"/>
    <p:sldId id="342" r:id="rId15"/>
    <p:sldId id="343" r:id="rId16"/>
    <p:sldId id="270" r:id="rId17"/>
    <p:sldId id="271" r:id="rId18"/>
    <p:sldId id="344" r:id="rId19"/>
    <p:sldId id="345" r:id="rId20"/>
    <p:sldId id="355" r:id="rId21"/>
    <p:sldId id="346" r:id="rId22"/>
    <p:sldId id="351" r:id="rId23"/>
    <p:sldId id="352" r:id="rId24"/>
    <p:sldId id="353" r:id="rId25"/>
    <p:sldId id="315" r:id="rId26"/>
    <p:sldId id="316" r:id="rId27"/>
    <p:sldId id="347" r:id="rId28"/>
    <p:sldId id="348" r:id="rId29"/>
    <p:sldId id="349" r:id="rId30"/>
    <p:sldId id="354" r:id="rId31"/>
    <p:sldId id="339" r:id="rId32"/>
    <p:sldId id="340" r:id="rId33"/>
    <p:sldId id="350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3426F-F4DB-4F0D-B94B-EB7FE5E03F86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2B40F-0053-41E6-B13D-5C0F95036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57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09AAD419-8613-4D9C-9253-001FED35B16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F2EF6380-8130-45FB-9824-E45921184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0888495-3406-4A2F-9317-D593A51E50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9AD204E-DA53-49A2-82B7-39AA573F59E8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61446-6E63-4AB7-BF44-531F0A2341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D7D115-BDD1-4DD3-AB55-DCD4DD3F73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5600C-0FEB-42A5-92EB-63510D642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8C7F-0F19-447E-BC77-F143958230EC}" type="datetime1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5B60E-7AD0-4B15-A85F-9D4802065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3572C-853C-4B5F-8567-F4A3CCF5F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69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94869-85C5-4DB6-843D-E78AC0997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34F47-A909-496A-B848-5D148EA29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49CA2-6C13-499E-BDF8-12B82BB03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5C46-BF24-4F1B-883F-2C1256B3304E}" type="datetime1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1E917-B9C1-40F4-B3A3-E556952ED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CE3B79-ABC0-4020-9AA5-194A27DC5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90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6C44AA-FA8E-41DB-ABA7-B7EDE4CCD5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FAE8EF-3DE1-4A3D-8685-3C3AD8048D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E56D0-FA1A-4BDF-B055-62505D95F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AC5C9-10B2-4621-BABE-856054E1A9B4}" type="datetime1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D3423-4255-42F2-A59D-7DBCE8E60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1CC34-0F3E-422F-9507-15702EA8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995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835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1">
            <a:extLst>
              <a:ext uri="{FF2B5EF4-FFF2-40B4-BE49-F238E27FC236}">
                <a16:creationId xmlns:a16="http://schemas.microsoft.com/office/drawing/2014/main" id="{5925F337-466C-467C-A085-B69CE0A761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BE472-11BB-44D5-8D10-C8B77178A592}" type="datetime1">
              <a:rPr lang="en-US" smtClean="0"/>
              <a:t>12/16/2024</a:t>
            </a:fld>
            <a:endParaRPr lang="en-US"/>
          </a:p>
        </p:txBody>
      </p:sp>
      <p:sp>
        <p:nvSpPr>
          <p:cNvPr id="6" name="Rectangle 32">
            <a:extLst>
              <a:ext uri="{FF2B5EF4-FFF2-40B4-BE49-F238E27FC236}">
                <a16:creationId xmlns:a16="http://schemas.microsoft.com/office/drawing/2014/main" id="{984ECD2B-CCEF-414F-9D45-0C320F8104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Rinaldi M/IF1220  Matdis</a:t>
            </a:r>
          </a:p>
        </p:txBody>
      </p:sp>
      <p:sp>
        <p:nvSpPr>
          <p:cNvPr id="7" name="Rectangle 33">
            <a:extLst>
              <a:ext uri="{FF2B5EF4-FFF2-40B4-BE49-F238E27FC236}">
                <a16:creationId xmlns:a16="http://schemas.microsoft.com/office/drawing/2014/main" id="{32854A3D-B018-4625-A524-01C99A530D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09E66A-34EF-4C7F-8F71-BB234FF787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4365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5DAF4-D3AE-45CC-8D92-AF42A4484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18FE7-C8FC-4558-B1FD-C0E2337A1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ED284-FD74-4C2B-9E5A-AE45D6D87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EFAA-2FCA-4370-8405-79813781C5AA}" type="datetime1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930BF-2522-4913-B4DA-A27738ED3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61AE0-030C-4856-8D39-521288D4F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05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8C028-567E-41B2-B194-9C5C11684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08A8-60AD-41AC-B2D2-2892F8790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B4113-5ACA-4264-B960-DA61C0315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941B-5AF2-4559-9226-81A7C16716D8}" type="datetime1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251B5-2A31-45C3-8CFF-C818C6699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03DF5-E5C0-4B94-9769-0979C000C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10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FA767-A617-4B53-AA64-642351C51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39F08-4680-41E9-AC89-1C057114F4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CDCA08-5E6D-4E1E-9B0E-3D8B26E91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E1FA8-3152-4CA7-BC02-618FD96C3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FAD7-C38A-4125-8555-30677948CA9D}" type="datetime1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E107F4-BC39-4F25-8705-DA74B6F4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E69EAF-26FE-44A5-955C-70FC3A5DA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6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70E3C-1854-4967-BB29-3055F4146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B0B04E-8783-48D0-BC58-CE7B715E6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A44017-CCE9-4745-B4B8-4083A5E2F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742093-8844-4972-8254-3DD5632D53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190262-8739-42C8-BAE5-693613557C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B1B1CA-5FC2-4135-93A6-A63C79CEA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E10A-133C-4671-85A5-7B6F0F2E5F4C}" type="datetime1">
              <a:rPr lang="en-US" smtClean="0"/>
              <a:t>12/16/2024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BCCADD-BF0A-4AC2-9D6B-81B813262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350F59-E63E-41C6-BB4A-17FE45D9D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92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25FB3-14AC-41B2-9FB9-A098DC1B7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5AFCFD-5D51-48AA-874C-69D28FF0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C94A-E8AF-44C3-97E7-F53DC3E948FC}" type="datetime1">
              <a:rPr lang="en-US" smtClean="0"/>
              <a:t>12/16/2024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61402A-38BC-4197-8361-A47CA7927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0B57B7-423F-4685-BBCC-EB1E558F1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6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E7FE6F-168E-4A8F-8C55-0ED849E84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FC49-07AC-4FF0-ADB9-E9C1EB8B15B5}" type="datetime1">
              <a:rPr lang="en-US" smtClean="0"/>
              <a:t>12/16/2024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03365A-A8C4-4646-9526-0F09D37F6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22FCA8-E687-41C9-AC87-74EBDD19C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1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C305E-64D7-4E06-BCB8-ECA9B0536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200C5-F3B6-4CC3-9510-8F1CEC6BC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26A00E-8201-4921-81EC-2849BF4AE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D0145-8A51-4204-901C-6D227EAA0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B3D6-6D9D-4B7A-9329-164F3C7B922A}" type="datetime1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822BFB-23CF-41C1-9542-1725ED5A0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475E3B-F710-41C3-89C6-B408F2AA1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8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2D10D-6068-40BC-9084-941F67B86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6DE6E9-99F0-447E-8287-A52C925D20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5ECEF9-8850-4B18-82F6-6AAE141AB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0E8018-352E-49B9-B35D-BBC4934B3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0342D-CA71-4232-8295-A5679A46305E}" type="datetime1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FF04D1-ABCF-4993-A332-F8C1BC61A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BE0CC1-448A-4EDB-A759-63379CDD3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6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3B1B8D-87CD-4865-96CA-EBB3D653B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762173-C036-41BA-8961-6E299605C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93BD3-C8E7-45C6-993E-A5DFD23114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87B64-4DDF-4228-80F4-BB18FABFFFD5}" type="datetime1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C5A38-BA85-461B-A11F-0D0844940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M/IF1220  Matdis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A7A13-AA47-4654-A240-C1716C9EBB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21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2.png"/><Relationship Id="rId7" Type="http://schemas.openxmlformats.org/officeDocument/2006/relationships/oleObject" Target="../embeddings/oleObject2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2.png"/><Relationship Id="rId7" Type="http://schemas.openxmlformats.org/officeDocument/2006/relationships/oleObject" Target="../embeddings/oleObject3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.png"/><Relationship Id="rId7" Type="http://schemas.openxmlformats.org/officeDocument/2006/relationships/image" Target="../media/image2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2.png"/><Relationship Id="rId7" Type="http://schemas.openxmlformats.org/officeDocument/2006/relationships/oleObject" Target="../embeddings/oleObject1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3">
            <a:extLst>
              <a:ext uri="{FF2B5EF4-FFF2-40B4-BE49-F238E27FC236}">
                <a16:creationId xmlns:a16="http://schemas.microsoft.com/office/drawing/2014/main" id="{A7FAA57B-8402-4FF8-AF00-1D7E0B2949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BBFA2172-1BD7-4E15-ABCE-DFFC42B42108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0B6F7088-D86C-4ACF-BEA7-80E964A252D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818640" y="1394411"/>
            <a:ext cx="9535160" cy="2387600"/>
          </a:xfrm>
        </p:spPr>
        <p:txBody>
          <a:bodyPr/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Kompleksitas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Algoritma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sz="3600" b="1" dirty="0">
                <a:cs typeface="Times New Roman" panose="02020603050405020304" pitchFamily="18" charset="0"/>
              </a:rPr>
              <a:t>(</a:t>
            </a:r>
            <a:r>
              <a:rPr lang="en-US" altLang="en-US" sz="3600" b="1" dirty="0" err="1">
                <a:cs typeface="Times New Roman" panose="02020603050405020304" pitchFamily="18" charset="0"/>
              </a:rPr>
              <a:t>Bagian</a:t>
            </a:r>
            <a:r>
              <a:rPr lang="en-US" altLang="en-US" sz="3600" b="1" dirty="0">
                <a:cs typeface="Times New Roman" panose="02020603050405020304" pitchFamily="18" charset="0"/>
              </a:rPr>
              <a:t> 1)</a:t>
            </a:r>
          </a:p>
        </p:txBody>
      </p:sp>
      <p:sp>
        <p:nvSpPr>
          <p:cNvPr id="8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3DFAA1DC-17AC-4694-89AA-425304C3FA5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28853"/>
            <a:ext cx="9144000" cy="1655762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Bahan</a:t>
            </a:r>
            <a:r>
              <a:rPr lang="en-US" altLang="en-US" dirty="0"/>
              <a:t> </a:t>
            </a:r>
            <a:r>
              <a:rPr lang="en-US" altLang="en-US" dirty="0" err="1"/>
              <a:t>Kuliah</a:t>
            </a:r>
            <a:r>
              <a:rPr lang="en-US" altLang="en-US" dirty="0"/>
              <a:t> </a:t>
            </a:r>
          </a:p>
          <a:p>
            <a:pPr eaLnBrk="1" hangingPunct="1"/>
            <a:r>
              <a:rPr lang="en-US" altLang="en-US" dirty="0"/>
              <a:t>IF1220 </a:t>
            </a:r>
            <a:r>
              <a:rPr lang="en-US" altLang="en-US" dirty="0" err="1"/>
              <a:t>Matematika</a:t>
            </a:r>
            <a:r>
              <a:rPr lang="en-US" altLang="en-US" dirty="0"/>
              <a:t> </a:t>
            </a:r>
            <a:r>
              <a:rPr lang="en-US" altLang="en-US" dirty="0" err="1"/>
              <a:t>Diskrit</a:t>
            </a:r>
            <a:endParaRPr lang="en-US" altLang="en-US" dirty="0"/>
          </a:p>
          <a:p>
            <a:pPr eaLnBrk="1" hangingPunct="1"/>
            <a:r>
              <a:rPr lang="en-US" altLang="en-US" dirty="0"/>
              <a:t>Oleh: Rinaldi Munir</a:t>
            </a:r>
            <a:endParaRPr lang="en-GB" altLang="en-US" dirty="0"/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EEF2DF96-D6A9-45AC-9C49-2D6814DDB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1" y="5584805"/>
            <a:ext cx="524310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+mn-lt"/>
              </a:rPr>
              <a:t>Program </a:t>
            </a:r>
            <a:r>
              <a:rPr lang="en-US" altLang="en-US" sz="2800" b="1" dirty="0" err="1">
                <a:latin typeface="+mn-lt"/>
              </a:rPr>
              <a:t>Studi</a:t>
            </a:r>
            <a:r>
              <a:rPr lang="en-US" altLang="en-US" sz="2800" b="1" dirty="0">
                <a:latin typeface="+mn-lt"/>
              </a:rPr>
              <a:t> Teknik </a:t>
            </a:r>
            <a:r>
              <a:rPr lang="en-US" altLang="en-US" sz="2800" b="1" dirty="0" err="1">
                <a:latin typeface="+mn-lt"/>
              </a:rPr>
              <a:t>Informatika</a:t>
            </a:r>
            <a:r>
              <a:rPr lang="en-US" altLang="en-US" sz="2800" b="1" dirty="0">
                <a:latin typeface="+mn-lt"/>
              </a:rPr>
              <a:t> </a:t>
            </a:r>
          </a:p>
          <a:p>
            <a:pPr algn="ctr" eaLnBrk="1" hangingPunct="1"/>
            <a:r>
              <a:rPr lang="en-US" altLang="en-US" sz="2800" b="1" dirty="0">
                <a:latin typeface="+mn-lt"/>
              </a:rPr>
              <a:t>STEI - ITB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B4A536-56F1-402C-9406-AA64543BB7D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959" y="147224"/>
            <a:ext cx="3236865" cy="27991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0F1AD49-8135-DA50-C6A4-7274A8A192BF}"/>
              </a:ext>
            </a:extLst>
          </p:cNvPr>
          <p:cNvSpPr txBox="1"/>
          <p:nvPr/>
        </p:nvSpPr>
        <p:spPr>
          <a:xfrm>
            <a:off x="8687778" y="3835970"/>
            <a:ext cx="1980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(Update 2024)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E92599-230C-27A0-8F73-1F1BC2F97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>
            <a:extLst>
              <a:ext uri="{FF2B5EF4-FFF2-40B4-BE49-F238E27FC236}">
                <a16:creationId xmlns:a16="http://schemas.microsoft.com/office/drawing/2014/main" id="{C29535AC-83B2-4DEE-ACA9-C8000517D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Rinaldi M/IF1220  Matdis</a:t>
            </a:r>
          </a:p>
        </p:txBody>
      </p:sp>
      <p:sp>
        <p:nvSpPr>
          <p:cNvPr id="14339" name="Slide Number Placeholder 5">
            <a:extLst>
              <a:ext uri="{FF2B5EF4-FFF2-40B4-BE49-F238E27FC236}">
                <a16:creationId xmlns:a16="http://schemas.microsoft.com/office/drawing/2014/main" id="{F9FCD8C7-99D5-4B8D-ABBD-3FDE7142D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D7D699F-D0D8-43D3-B49A-2DEA9904DE66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35956B2D-CA6C-4F5C-8ED7-E6282226A2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3160" y="624840"/>
            <a:ext cx="7772400" cy="67945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b="1" dirty="0" err="1">
                <a:latin typeface="+mn-lt"/>
                <a:cs typeface="Times New Roman" panose="02020603050405020304" pitchFamily="18" charset="0"/>
              </a:rPr>
              <a:t>Kompleksitas</a:t>
            </a:r>
            <a:r>
              <a:rPr lang="en-US" altLang="en-US" b="1" dirty="0">
                <a:latin typeface="+mn-lt"/>
                <a:cs typeface="Times New Roman" panose="02020603050405020304" pitchFamily="18" charset="0"/>
              </a:rPr>
              <a:t> Waktu</a:t>
            </a: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8B61D658-754A-4573-BE36-53394F265B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26160" y="1555432"/>
            <a:ext cx="10327640" cy="498348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Pekerjaan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utama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kompleksitas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waktu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menghitung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counting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jumlah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tahapan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komputasi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.</a:t>
            </a:r>
          </a:p>
          <a:p>
            <a:pPr algn="just" eaLnBrk="1" hangingPunct="1">
              <a:lnSpc>
                <a:spcPct val="80000"/>
              </a:lnSpc>
            </a:pPr>
            <a:endParaRPr lang="en-US" altLang="en-US" sz="2400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Jumlah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tahapan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komputasi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dihitung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berapa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kali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suatu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operasi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dilakukan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ukuran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masukan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).</a:t>
            </a:r>
          </a:p>
          <a:p>
            <a:pPr algn="just" eaLnBrk="1" hangingPunct="1">
              <a:lnSpc>
                <a:spcPct val="80000"/>
              </a:lnSpc>
            </a:pPr>
            <a:endParaRPr lang="en-US" altLang="en-US" sz="2400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Di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sebuah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terdapat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banyak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jenis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operasi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:</a:t>
            </a:r>
          </a:p>
          <a:p>
            <a:pPr lvl="1" algn="just">
              <a:lnSpc>
                <a:spcPct val="80000"/>
              </a:lnSpc>
            </a:pP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Operasi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baca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/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tulis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                                        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: input a, print a)</a:t>
            </a:r>
          </a:p>
          <a:p>
            <a:pPr lvl="1" algn="just">
              <a:lnSpc>
                <a:spcPct val="80000"/>
              </a:lnSpc>
            </a:pP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Operasi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aritmetika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(+, -, *, /)                       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:  a + b, M * N)</a:t>
            </a:r>
          </a:p>
          <a:p>
            <a:pPr lvl="1" algn="just">
              <a:lnSpc>
                <a:spcPct val="80000"/>
              </a:lnSpc>
            </a:pP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Operasi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pengisian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assignment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)         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: a 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 10)</a:t>
            </a:r>
            <a:endParaRPr lang="en-US" altLang="en-US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lvl="1" algn="just">
              <a:lnSpc>
                <a:spcPct val="80000"/>
              </a:lnSpc>
            </a:pP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Operasi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perbandingan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                                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: a &lt; b, k &gt;= 10) </a:t>
            </a:r>
            <a:endParaRPr lang="en-US" altLang="en-US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marL="630238" lvl="2" indent="-173038" algn="just">
              <a:lnSpc>
                <a:spcPct val="80000"/>
              </a:lnSpc>
            </a:pP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Operasi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pengaksesan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elemen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larik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pemanggilan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prosedur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/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dll</a:t>
            </a:r>
            <a:endParaRPr lang="en-US" altLang="en-US" sz="2400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lvl="2" algn="just" eaLnBrk="1" hangingPunct="1">
              <a:lnSpc>
                <a:spcPct val="80000"/>
              </a:lnSpc>
            </a:pPr>
            <a:endParaRPr lang="en-US" altLang="en-US" sz="2400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menyederhanakan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perhitungan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kita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menghitung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semua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jenis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operasi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sebuah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tetapi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kita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hanya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focus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menghitung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jumlah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operasi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khas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tipikal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) yang </a:t>
            </a:r>
            <a:r>
              <a:rPr lang="en-US" altLang="en-US" sz="2400" i="1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mendasari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tersebut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.</a:t>
            </a:r>
            <a:endParaRPr lang="en-US" altLang="en-US" sz="2200" dirty="0">
              <a:solidFill>
                <a:srgbClr val="030305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610066D0-BDCF-4E45-85CD-178377B8C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Rinaldi M/IF1220  Matdis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74456601-D9F3-40E0-9B0E-6D2372D0D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C6E231BB-0808-4AB4-9A0B-880EAEFE32A2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90FA717C-9209-4069-9E61-959B7F424E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0000" y="838200"/>
            <a:ext cx="9621520" cy="540004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300" b="1" dirty="0" err="1">
                <a:solidFill>
                  <a:srgbClr val="030305"/>
                </a:solidFill>
              </a:rPr>
              <a:t>Contoh</a:t>
            </a:r>
            <a:r>
              <a:rPr lang="en-US" altLang="en-US" sz="3300" b="1" dirty="0">
                <a:solidFill>
                  <a:srgbClr val="030305"/>
                </a:solidFill>
              </a:rPr>
              <a:t> </a:t>
            </a:r>
            <a:r>
              <a:rPr lang="en-US" altLang="en-US" sz="3300" b="1" dirty="0" err="1">
                <a:solidFill>
                  <a:srgbClr val="030305"/>
                </a:solidFill>
              </a:rPr>
              <a:t>operasi</a:t>
            </a:r>
            <a:r>
              <a:rPr lang="en-US" altLang="en-US" sz="3300" b="1" dirty="0">
                <a:solidFill>
                  <a:srgbClr val="030305"/>
                </a:solidFill>
              </a:rPr>
              <a:t> </a:t>
            </a:r>
            <a:r>
              <a:rPr lang="en-US" altLang="en-US" sz="3300" b="1" dirty="0" err="1">
                <a:solidFill>
                  <a:srgbClr val="030305"/>
                </a:solidFill>
              </a:rPr>
              <a:t>khas</a:t>
            </a:r>
            <a:r>
              <a:rPr lang="en-US" altLang="en-US" sz="3300" b="1" dirty="0">
                <a:solidFill>
                  <a:srgbClr val="030305"/>
                </a:solidFill>
              </a:rPr>
              <a:t> di </a:t>
            </a:r>
            <a:r>
              <a:rPr lang="en-US" altLang="en-US" sz="3300" b="1" dirty="0" err="1">
                <a:solidFill>
                  <a:srgbClr val="030305"/>
                </a:solidFill>
              </a:rPr>
              <a:t>dalam</a:t>
            </a:r>
            <a:r>
              <a:rPr lang="en-US" altLang="en-US" sz="3300" b="1" dirty="0">
                <a:solidFill>
                  <a:srgbClr val="030305"/>
                </a:solidFill>
              </a:rPr>
              <a:t> </a:t>
            </a:r>
            <a:r>
              <a:rPr lang="en-US" altLang="en-US" sz="3300" b="1" dirty="0" err="1">
                <a:solidFill>
                  <a:srgbClr val="030305"/>
                </a:solidFill>
              </a:rPr>
              <a:t>algoritma</a:t>
            </a:r>
            <a:endParaRPr lang="en-US" altLang="en-US" sz="3300" b="1" dirty="0">
              <a:solidFill>
                <a:srgbClr val="030305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solidFill>
                <a:srgbClr val="030305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>
                <a:solidFill>
                  <a:srgbClr val="030305"/>
                </a:solidFill>
              </a:rPr>
              <a:t>Algoritma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pencarian</a:t>
            </a:r>
            <a:r>
              <a:rPr lang="en-US" altLang="en-US" sz="2600" dirty="0">
                <a:solidFill>
                  <a:srgbClr val="030305"/>
                </a:solidFill>
              </a:rPr>
              <a:t> (</a:t>
            </a:r>
            <a:r>
              <a:rPr lang="en-US" altLang="en-US" sz="2600" i="1" dirty="0">
                <a:solidFill>
                  <a:srgbClr val="030305"/>
                </a:solidFill>
              </a:rPr>
              <a:t>searching</a:t>
            </a:r>
            <a:r>
              <a:rPr lang="en-US" altLang="en-US" sz="2600" dirty="0">
                <a:solidFill>
                  <a:srgbClr val="030305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600" dirty="0">
                <a:solidFill>
                  <a:srgbClr val="030305"/>
                </a:solidFill>
              </a:rPr>
              <a:t>	</a:t>
            </a:r>
            <a:r>
              <a:rPr lang="en-US" altLang="en-US" sz="2600" dirty="0" err="1">
                <a:solidFill>
                  <a:srgbClr val="030305"/>
                </a:solidFill>
              </a:rPr>
              <a:t>Operasi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khas</a:t>
            </a:r>
            <a:r>
              <a:rPr lang="en-US" altLang="en-US" sz="2600" dirty="0">
                <a:solidFill>
                  <a:srgbClr val="030305"/>
                </a:solidFill>
              </a:rPr>
              <a:t>: </a:t>
            </a:r>
            <a:r>
              <a:rPr lang="en-US" altLang="en-US" sz="2600" dirty="0" err="1">
                <a:solidFill>
                  <a:srgbClr val="030305"/>
                </a:solidFill>
              </a:rPr>
              <a:t>operasi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perbandingan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elemen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larik</a:t>
            </a:r>
            <a:endParaRPr lang="en-US" altLang="en-US" sz="2600" dirty="0">
              <a:solidFill>
                <a:srgbClr val="030305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600" dirty="0">
              <a:solidFill>
                <a:srgbClr val="030305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>
                <a:solidFill>
                  <a:srgbClr val="030305"/>
                </a:solidFill>
              </a:rPr>
              <a:t>Algoritma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pengurutan</a:t>
            </a:r>
            <a:r>
              <a:rPr lang="en-US" altLang="en-US" sz="2600" dirty="0">
                <a:solidFill>
                  <a:srgbClr val="030305"/>
                </a:solidFill>
              </a:rPr>
              <a:t> (</a:t>
            </a:r>
            <a:r>
              <a:rPr lang="en-US" altLang="en-US" sz="2600" i="1" dirty="0">
                <a:solidFill>
                  <a:srgbClr val="030305"/>
                </a:solidFill>
              </a:rPr>
              <a:t>sorting</a:t>
            </a:r>
            <a:r>
              <a:rPr lang="en-US" altLang="en-US" sz="2600" dirty="0">
                <a:solidFill>
                  <a:srgbClr val="030305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600" dirty="0">
                <a:solidFill>
                  <a:srgbClr val="030305"/>
                </a:solidFill>
              </a:rPr>
              <a:t>	</a:t>
            </a:r>
            <a:r>
              <a:rPr lang="en-US" altLang="en-US" sz="2600" dirty="0" err="1">
                <a:solidFill>
                  <a:srgbClr val="030305"/>
                </a:solidFill>
              </a:rPr>
              <a:t>Operasi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khas</a:t>
            </a:r>
            <a:r>
              <a:rPr lang="en-US" altLang="en-US" sz="2600" dirty="0">
                <a:solidFill>
                  <a:srgbClr val="030305"/>
                </a:solidFill>
              </a:rPr>
              <a:t>: </a:t>
            </a:r>
            <a:r>
              <a:rPr lang="en-US" altLang="en-US" sz="2600" dirty="0" err="1">
                <a:solidFill>
                  <a:srgbClr val="030305"/>
                </a:solidFill>
              </a:rPr>
              <a:t>operasi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perbandingan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elemen</a:t>
            </a:r>
            <a:r>
              <a:rPr lang="en-US" altLang="en-US" sz="2600" dirty="0">
                <a:solidFill>
                  <a:srgbClr val="030305"/>
                </a:solidFill>
              </a:rPr>
              <a:t> dan </a:t>
            </a:r>
            <a:r>
              <a:rPr lang="en-US" altLang="en-US" sz="2600" dirty="0" err="1">
                <a:solidFill>
                  <a:srgbClr val="030305"/>
                </a:solidFill>
              </a:rPr>
              <a:t>operasi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pertukaran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elemen</a:t>
            </a:r>
            <a:endParaRPr lang="en-US" altLang="en-US" sz="2600" dirty="0">
              <a:solidFill>
                <a:srgbClr val="030305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600" dirty="0">
              <a:solidFill>
                <a:srgbClr val="030305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>
                <a:solidFill>
                  <a:srgbClr val="030305"/>
                </a:solidFill>
              </a:rPr>
              <a:t>Algoritma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perkalian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dua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buah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matriks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i="1" dirty="0">
                <a:solidFill>
                  <a:srgbClr val="030305"/>
                </a:solidFill>
              </a:rPr>
              <a:t>AB</a:t>
            </a:r>
            <a:r>
              <a:rPr lang="en-US" altLang="en-US" sz="2600" dirty="0">
                <a:solidFill>
                  <a:srgbClr val="030305"/>
                </a:solidFill>
              </a:rPr>
              <a:t> = </a:t>
            </a:r>
            <a:r>
              <a:rPr lang="en-US" altLang="en-US" sz="2600" i="1" dirty="0">
                <a:solidFill>
                  <a:srgbClr val="030305"/>
                </a:solidFill>
              </a:rPr>
              <a:t>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600" dirty="0">
                <a:solidFill>
                  <a:srgbClr val="030305"/>
                </a:solidFill>
              </a:rPr>
              <a:t>	</a:t>
            </a:r>
            <a:r>
              <a:rPr lang="en-US" altLang="en-US" sz="2600" dirty="0" err="1">
                <a:solidFill>
                  <a:srgbClr val="030305"/>
                </a:solidFill>
              </a:rPr>
              <a:t>Operasi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khas</a:t>
            </a:r>
            <a:r>
              <a:rPr lang="en-US" altLang="en-US" sz="2600" dirty="0">
                <a:solidFill>
                  <a:srgbClr val="030305"/>
                </a:solidFill>
              </a:rPr>
              <a:t>: </a:t>
            </a:r>
            <a:r>
              <a:rPr lang="en-US" altLang="en-US" sz="2600" dirty="0" err="1">
                <a:solidFill>
                  <a:srgbClr val="030305"/>
                </a:solidFill>
              </a:rPr>
              <a:t>operasi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perkalian</a:t>
            </a:r>
            <a:r>
              <a:rPr lang="en-US" altLang="en-US" sz="2600" dirty="0">
                <a:solidFill>
                  <a:srgbClr val="030305"/>
                </a:solidFill>
              </a:rPr>
              <a:t> dan </a:t>
            </a:r>
            <a:r>
              <a:rPr lang="en-US" altLang="en-US" sz="2600" dirty="0" err="1">
                <a:solidFill>
                  <a:srgbClr val="030305"/>
                </a:solidFill>
              </a:rPr>
              <a:t>penjumlahan</a:t>
            </a:r>
            <a:endParaRPr lang="en-US" altLang="en-US" sz="2600" dirty="0">
              <a:solidFill>
                <a:srgbClr val="030305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600" dirty="0">
              <a:solidFill>
                <a:srgbClr val="030305"/>
              </a:solidFill>
            </a:endParaRPr>
          </a:p>
          <a:p>
            <a:r>
              <a:rPr lang="en-US" altLang="en-US" sz="2600" dirty="0" err="1">
                <a:solidFill>
                  <a:srgbClr val="030305"/>
                </a:solidFill>
              </a:rPr>
              <a:t>Algoritma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menghitung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nilai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sebuah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polinom</a:t>
            </a:r>
            <a:r>
              <a:rPr lang="en-US" altLang="en-US" sz="2600" dirty="0">
                <a:solidFill>
                  <a:srgbClr val="030305"/>
                </a:solidFill>
              </a:rPr>
              <a:t> p(x) = a</a:t>
            </a:r>
            <a:r>
              <a:rPr lang="en-US" altLang="en-US" sz="2600" baseline="-25000" dirty="0">
                <a:solidFill>
                  <a:srgbClr val="030305"/>
                </a:solidFill>
              </a:rPr>
              <a:t>0</a:t>
            </a:r>
            <a:r>
              <a:rPr lang="en-US" altLang="en-US" sz="2600" dirty="0">
                <a:solidFill>
                  <a:srgbClr val="030305"/>
                </a:solidFill>
              </a:rPr>
              <a:t> + a</a:t>
            </a:r>
            <a:r>
              <a:rPr lang="en-US" altLang="en-US" sz="2600" baseline="-25000" dirty="0">
                <a:solidFill>
                  <a:srgbClr val="030305"/>
                </a:solidFill>
              </a:rPr>
              <a:t>1</a:t>
            </a:r>
            <a:r>
              <a:rPr lang="en-US" altLang="en-US" sz="2600" dirty="0">
                <a:solidFill>
                  <a:srgbClr val="030305"/>
                </a:solidFill>
              </a:rPr>
              <a:t>x + a</a:t>
            </a:r>
            <a:r>
              <a:rPr lang="en-US" altLang="en-US" sz="2600" baseline="-25000" dirty="0">
                <a:solidFill>
                  <a:srgbClr val="030305"/>
                </a:solidFill>
              </a:rPr>
              <a:t>2</a:t>
            </a:r>
            <a:r>
              <a:rPr lang="en-US" altLang="en-US" sz="2600" dirty="0">
                <a:solidFill>
                  <a:srgbClr val="030305"/>
                </a:solidFill>
              </a:rPr>
              <a:t>x</a:t>
            </a:r>
            <a:r>
              <a:rPr lang="en-US" altLang="en-US" sz="2600" baseline="30000" dirty="0">
                <a:solidFill>
                  <a:srgbClr val="030305"/>
                </a:solidFill>
              </a:rPr>
              <a:t>2</a:t>
            </a:r>
            <a:r>
              <a:rPr lang="en-US" altLang="en-US" sz="2600" dirty="0">
                <a:solidFill>
                  <a:srgbClr val="030305"/>
                </a:solidFill>
              </a:rPr>
              <a:t> + … + </a:t>
            </a:r>
            <a:r>
              <a:rPr lang="en-US" altLang="en-US" sz="2600" dirty="0" err="1">
                <a:solidFill>
                  <a:srgbClr val="030305"/>
                </a:solidFill>
              </a:rPr>
              <a:t>a</a:t>
            </a:r>
            <a:r>
              <a:rPr lang="en-US" altLang="en-US" sz="2600" baseline="-25000" dirty="0" err="1">
                <a:solidFill>
                  <a:srgbClr val="030305"/>
                </a:solidFill>
              </a:rPr>
              <a:t>n</a:t>
            </a:r>
            <a:r>
              <a:rPr lang="en-US" altLang="en-US" sz="2600" dirty="0" err="1">
                <a:solidFill>
                  <a:srgbClr val="030305"/>
                </a:solidFill>
              </a:rPr>
              <a:t>x</a:t>
            </a:r>
            <a:r>
              <a:rPr lang="en-US" altLang="en-US" sz="2600" baseline="30000" dirty="0" err="1">
                <a:solidFill>
                  <a:srgbClr val="030305"/>
                </a:solidFill>
              </a:rPr>
              <a:t>n</a:t>
            </a:r>
            <a:endParaRPr lang="en-US" altLang="en-US" sz="2600" baseline="30000" dirty="0">
              <a:solidFill>
                <a:srgbClr val="030305"/>
              </a:solidFill>
            </a:endParaRPr>
          </a:p>
          <a:p>
            <a:pPr marL="0" indent="0">
              <a:buNone/>
            </a:pPr>
            <a:r>
              <a:rPr lang="en-US" altLang="en-US" sz="2600" dirty="0">
                <a:solidFill>
                  <a:srgbClr val="030305"/>
                </a:solidFill>
              </a:rPr>
              <a:t>   </a:t>
            </a:r>
            <a:r>
              <a:rPr lang="en-US" altLang="en-US" sz="2600" dirty="0" err="1">
                <a:solidFill>
                  <a:srgbClr val="030305"/>
                </a:solidFill>
              </a:rPr>
              <a:t>Operasi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khas</a:t>
            </a:r>
            <a:r>
              <a:rPr lang="en-US" altLang="en-US" sz="2600" dirty="0">
                <a:solidFill>
                  <a:srgbClr val="030305"/>
                </a:solidFill>
              </a:rPr>
              <a:t>: </a:t>
            </a:r>
            <a:r>
              <a:rPr lang="en-US" altLang="en-US" sz="2600" dirty="0" err="1">
                <a:solidFill>
                  <a:srgbClr val="030305"/>
                </a:solidFill>
              </a:rPr>
              <a:t>operasi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perkalian</a:t>
            </a:r>
            <a:r>
              <a:rPr lang="en-US" altLang="en-US" sz="2600" dirty="0">
                <a:solidFill>
                  <a:srgbClr val="030305"/>
                </a:solidFill>
              </a:rPr>
              <a:t> dan </a:t>
            </a:r>
            <a:r>
              <a:rPr lang="en-US" altLang="en-US" sz="2600" dirty="0" err="1">
                <a:solidFill>
                  <a:srgbClr val="030305"/>
                </a:solidFill>
              </a:rPr>
              <a:t>penjumlahan</a:t>
            </a:r>
            <a:endParaRPr lang="en-US" altLang="en-US" sz="2600" dirty="0">
              <a:solidFill>
                <a:srgbClr val="030305"/>
              </a:solidFill>
            </a:endParaRPr>
          </a:p>
        </p:txBody>
      </p:sp>
      <p:pic>
        <p:nvPicPr>
          <p:cNvPr id="3" name="Picture 2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7989E0D5-BA93-42FC-943F-048941577AC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3682" y="1051560"/>
            <a:ext cx="3321558" cy="1996201"/>
          </a:xfrm>
          <a:prstGeom prst="rect">
            <a:avLst/>
          </a:prstGeom>
        </p:spPr>
      </p:pic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C07568B4-73E1-4315-BD84-36BF621B148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360" y="3598772"/>
            <a:ext cx="2641600" cy="160076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>
            <a:extLst>
              <a:ext uri="{FF2B5EF4-FFF2-40B4-BE49-F238E27FC236}">
                <a16:creationId xmlns:a16="http://schemas.microsoft.com/office/drawing/2014/main" id="{A833ADB7-324F-4134-8678-872B95786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Rinaldi M/IF1220  Matdis</a:t>
            </a:r>
          </a:p>
        </p:txBody>
      </p:sp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647F0FF4-48C2-43E1-A5AE-844D4239D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2B30EC54-EAB5-45B5-9894-1608DA171A6E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B278DC98-8658-4FB0-8483-AA8542EF92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26160" y="762000"/>
            <a:ext cx="10139680" cy="5334000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None/>
            </a:pPr>
            <a:r>
              <a:rPr lang="en-US" altLang="en-US" sz="2400" b="1" dirty="0" err="1">
                <a:solidFill>
                  <a:srgbClr val="030305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sz="2400" b="1" dirty="0">
                <a:solidFill>
                  <a:srgbClr val="030305"/>
                </a:solidFill>
                <a:cs typeface="Times New Roman" panose="02020603050405020304" pitchFamily="18" charset="0"/>
              </a:rPr>
              <a:t> 1.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Tinjau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menghitung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rerata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elemen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sebuah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larik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array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[1..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].  </a:t>
            </a:r>
          </a:p>
          <a:p>
            <a:pPr algn="just" eaLnBrk="1" hangingPunct="1">
              <a:lnSpc>
                <a:spcPct val="80000"/>
              </a:lnSpc>
            </a:pPr>
            <a:endParaRPr lang="en-US" altLang="en-US" sz="2400" dirty="0">
              <a:solidFill>
                <a:srgbClr val="030305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olidFill>
                  <a:srgbClr val="030305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0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	</a:t>
            </a: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for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i="1" dirty="0" err="1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 1 </a:t>
            </a: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to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do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sum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 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sum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en-US" sz="2400" i="1" dirty="0" err="1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en-US" altLang="en-US" sz="2400" b="1" dirty="0" err="1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endfor</a:t>
            </a:r>
            <a:endParaRPr lang="en-US" altLang="en-US" sz="2400" b="1" dirty="0">
              <a:solidFill>
                <a:srgbClr val="030305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en-US" altLang="en-US" sz="2400" i="1" dirty="0" err="1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rata_rata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sum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/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</a:p>
          <a:p>
            <a:pPr algn="just" eaLnBrk="1" hangingPunct="1">
              <a:lnSpc>
                <a:spcPct val="80000"/>
              </a:lnSpc>
            </a:pPr>
            <a:endParaRPr lang="en-US" altLang="en-US" sz="2400" dirty="0">
              <a:solidFill>
                <a:srgbClr val="030305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Operasi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mendasar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pada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tersebut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operasi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penjumlahan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elemen-elemen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larik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yaitu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</a:t>
            </a:r>
            <a:r>
              <a:rPr lang="en-US" altLang="en-US" sz="2400" dirty="0" err="1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 i="1" dirty="0" err="1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sum</a:t>
            </a:r>
            <a:r>
              <a:rPr lang="en-US" altLang="en-US" sz="2400" dirty="0" err="1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 sz="2400" i="1" dirty="0" err="1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en-US" sz="2400" i="1" dirty="0" err="1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) 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dilakukan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sebanyak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kali. </a:t>
            </a:r>
          </a:p>
          <a:p>
            <a:pPr algn="just" eaLnBrk="1" hangingPunct="1">
              <a:lnSpc>
                <a:spcPct val="80000"/>
              </a:lnSpc>
            </a:pPr>
            <a:endParaRPr lang="en-US" altLang="en-US" sz="2400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Kompleksitas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waktu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: 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) =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n.</a:t>
            </a:r>
            <a:endParaRPr lang="en-US" altLang="en-US" sz="2400" dirty="0"/>
          </a:p>
          <a:p>
            <a:pPr eaLnBrk="1" hangingPunct="1">
              <a:lnSpc>
                <a:spcPct val="80000"/>
              </a:lnSpc>
            </a:pPr>
            <a:endParaRPr lang="en-US" alt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453BA61-91B9-40CE-9BE0-D562A43D5DC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57787" y="2047240"/>
            <a:ext cx="5991225" cy="12192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EFFFE-8D75-4259-839B-894B33E41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720" y="462298"/>
            <a:ext cx="10515600" cy="5374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2.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terbesar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r>
              <a:rPr lang="en-US" sz="2400" dirty="0"/>
              <a:t> (</a:t>
            </a:r>
            <a:r>
              <a:rPr lang="en-US" sz="2400" i="1" dirty="0"/>
              <a:t>array</a:t>
            </a:r>
            <a:r>
              <a:rPr lang="en-US" sz="2400" dirty="0"/>
              <a:t>) yang </a:t>
            </a:r>
            <a:r>
              <a:rPr lang="en-US" sz="2400" dirty="0" err="1"/>
              <a:t>berukuran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279B36-CD24-496C-9095-90D979CE9DF0}"/>
              </a:ext>
            </a:extLst>
          </p:cNvPr>
          <p:cNvSpPr/>
          <p:nvPr/>
        </p:nvSpPr>
        <p:spPr>
          <a:xfrm>
            <a:off x="1427480" y="1589304"/>
            <a:ext cx="933704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procedure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CariElemenTerbesar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input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...,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integer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output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: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integer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{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Mencari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elemen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terbesar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sekumpulan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elemen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larik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integer a</a:t>
            </a:r>
            <a:r>
              <a:rPr lang="en-US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</a:t>
            </a:r>
            <a:r>
              <a:rPr lang="en-US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..., a</a:t>
            </a:r>
            <a:r>
              <a:rPr lang="en-US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Luaran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prosedur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yaitu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elemen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terbesar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disimpan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}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Kamus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: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integer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Algoritma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while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&gt;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then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endParaRPr lang="en-US" sz="12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endif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+ 1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endwhile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E7CA82-93C0-419B-B813-06F7F04A887E}"/>
              </a:ext>
            </a:extLst>
          </p:cNvPr>
          <p:cNvSpPr/>
          <p:nvPr/>
        </p:nvSpPr>
        <p:spPr>
          <a:xfrm>
            <a:off x="934720" y="5938221"/>
            <a:ext cx="1051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1811655" algn="l"/>
              </a:tabLst>
            </a:pPr>
            <a:r>
              <a:rPr lang="en-US" sz="2000" dirty="0" err="1">
                <a:ea typeface="Times New Roman" panose="02020603050405020304" pitchFamily="18" charset="0"/>
              </a:rPr>
              <a:t>Kompleksitas</a:t>
            </a:r>
            <a:r>
              <a:rPr lang="en-US" sz="2000" dirty="0"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</a:rPr>
              <a:t>waktu</a:t>
            </a:r>
            <a:r>
              <a:rPr lang="en-US" sz="2000" dirty="0"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</a:rPr>
              <a:t>algoritma</a:t>
            </a:r>
            <a:r>
              <a:rPr lang="en-US" sz="2000" dirty="0"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</a:rPr>
              <a:t>dihitung</a:t>
            </a:r>
            <a:r>
              <a:rPr lang="en-US" sz="2000" dirty="0"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</a:rPr>
              <a:t>dari</a:t>
            </a:r>
            <a:r>
              <a:rPr lang="en-US" sz="2000" dirty="0"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</a:rPr>
              <a:t>jumlah</a:t>
            </a:r>
            <a:r>
              <a:rPr lang="en-US" sz="2000" dirty="0"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</a:rPr>
              <a:t>operasi</a:t>
            </a:r>
            <a:r>
              <a:rPr lang="en-US" sz="2000" dirty="0"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</a:rPr>
              <a:t>perbandingan</a:t>
            </a:r>
            <a:r>
              <a:rPr lang="en-US" sz="2000" dirty="0"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</a:rPr>
              <a:t>elemen</a:t>
            </a:r>
            <a:r>
              <a:rPr lang="en-US" sz="2000" dirty="0"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</a:rPr>
              <a:t>larik</a:t>
            </a:r>
            <a:r>
              <a:rPr lang="en-US" sz="2000" dirty="0">
                <a:ea typeface="Times New Roman" panose="02020603050405020304" pitchFamily="18" charset="0"/>
              </a:rPr>
              <a:t> (</a:t>
            </a:r>
            <a:r>
              <a:rPr lang="en-US" sz="2000" i="1" dirty="0" err="1">
                <a:ea typeface="Times New Roman" panose="02020603050405020304" pitchFamily="18" charset="0"/>
              </a:rPr>
              <a:t>a</a:t>
            </a:r>
            <a:r>
              <a:rPr lang="en-US" sz="2000" i="1" baseline="-25000" dirty="0" err="1">
                <a:ea typeface="Times New Roman" panose="02020603050405020304" pitchFamily="18" charset="0"/>
              </a:rPr>
              <a:t>k</a:t>
            </a:r>
            <a:r>
              <a:rPr lang="en-US" sz="2000" dirty="0">
                <a:ea typeface="Times New Roman" panose="02020603050405020304" pitchFamily="18" charset="0"/>
              </a:rPr>
              <a:t> &gt; </a:t>
            </a:r>
            <a:r>
              <a:rPr lang="en-US" sz="2000" i="1" dirty="0" err="1">
                <a:ea typeface="Times New Roman" panose="02020603050405020304" pitchFamily="18" charset="0"/>
              </a:rPr>
              <a:t>maks</a:t>
            </a:r>
            <a:r>
              <a:rPr lang="en-US" sz="2000" dirty="0">
                <a:ea typeface="Times New Roman" panose="02020603050405020304" pitchFamily="18" charset="0"/>
              </a:rPr>
              <a:t>).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en-US" sz="2000" dirty="0" err="1">
                <a:ea typeface="Times New Roman" panose="02020603050405020304" pitchFamily="18" charset="0"/>
              </a:rPr>
              <a:t>Kompleksitas</a:t>
            </a:r>
            <a:r>
              <a:rPr lang="en-US" sz="2000" dirty="0"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</a:rPr>
              <a:t>waktu</a:t>
            </a:r>
            <a:r>
              <a:rPr lang="en-US" sz="2000" dirty="0"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ea typeface="Times New Roman" panose="02020603050405020304" pitchFamily="18" charset="0"/>
              </a:rPr>
              <a:t>CariElemenTerbesar</a:t>
            </a:r>
            <a:r>
              <a:rPr lang="en-US" sz="2000" dirty="0">
                <a:ea typeface="Times New Roman" panose="02020603050405020304" pitchFamily="18" charset="0"/>
              </a:rPr>
              <a:t> :  </a:t>
            </a:r>
            <a:r>
              <a:rPr lang="en-US" sz="2000" i="1" dirty="0">
                <a:ea typeface="Times New Roman" panose="02020603050405020304" pitchFamily="18" charset="0"/>
              </a:rPr>
              <a:t>T</a:t>
            </a:r>
            <a:r>
              <a:rPr lang="en-US" sz="2000" dirty="0">
                <a:ea typeface="Times New Roman" panose="02020603050405020304" pitchFamily="18" charset="0"/>
              </a:rPr>
              <a:t>(</a:t>
            </a:r>
            <a:r>
              <a:rPr lang="en-US" sz="2000" i="1" dirty="0">
                <a:ea typeface="Times New Roman" panose="02020603050405020304" pitchFamily="18" charset="0"/>
              </a:rPr>
              <a:t>n</a:t>
            </a:r>
            <a:r>
              <a:rPr lang="en-US" sz="2000" dirty="0">
                <a:ea typeface="Times New Roman" panose="02020603050405020304" pitchFamily="18" charset="0"/>
              </a:rPr>
              <a:t>) = </a:t>
            </a:r>
            <a:r>
              <a:rPr lang="en-US" sz="2000" i="1" dirty="0">
                <a:ea typeface="Times New Roman" panose="02020603050405020304" pitchFamily="18" charset="0"/>
              </a:rPr>
              <a:t>n</a:t>
            </a:r>
            <a:r>
              <a:rPr lang="en-US" sz="2000" dirty="0">
                <a:ea typeface="Times New Roman" panose="02020603050405020304" pitchFamily="18" charset="0"/>
              </a:rPr>
              <a:t> – 1. 	</a:t>
            </a:r>
            <a:endParaRPr lang="en-US" sz="2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F1C928-4E4F-4ED9-95BC-AA088398FAEE}"/>
              </a:ext>
            </a:extLst>
          </p:cNvPr>
          <p:cNvSpPr/>
          <p:nvPr/>
        </p:nvSpPr>
        <p:spPr>
          <a:xfrm>
            <a:off x="1148080" y="1589304"/>
            <a:ext cx="8757920" cy="39986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675E82-1EFD-4784-BBAD-661F70B4FD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1855" y="3429000"/>
            <a:ext cx="5991225" cy="1219200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3F31664-AB14-0F12-D616-272698A14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38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E33EF-E09C-4586-B69B-21502FC05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480" y="1656081"/>
            <a:ext cx="10515600" cy="39827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dibedakan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: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i="1" dirty="0" err="1"/>
              <a:t>T</a:t>
            </a:r>
            <a:r>
              <a:rPr lang="en-US" i="1" baseline="-25000" dirty="0" err="1"/>
              <a:t>max</a:t>
            </a:r>
            <a:r>
              <a:rPr lang="en-US" i="1" dirty="0"/>
              <a:t>(n)</a:t>
            </a:r>
            <a:r>
              <a:rPr lang="en-US" dirty="0"/>
              <a:t> :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terburuk</a:t>
            </a:r>
            <a:r>
              <a:rPr lang="en-US" dirty="0"/>
              <a:t> </a:t>
            </a:r>
            <a:r>
              <a:rPr lang="en-US" i="1" dirty="0"/>
              <a:t>(worst case),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	      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i="1" dirty="0" err="1"/>
              <a:t>T</a:t>
            </a:r>
            <a:r>
              <a:rPr lang="en-US" i="1" baseline="-25000" dirty="0" err="1"/>
              <a:t>min</a:t>
            </a:r>
            <a:r>
              <a:rPr lang="en-US" i="1" dirty="0"/>
              <a:t>(n)</a:t>
            </a:r>
            <a:r>
              <a:rPr lang="en-US" dirty="0"/>
              <a:t> :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terbaik</a:t>
            </a:r>
            <a:r>
              <a:rPr lang="en-US" dirty="0"/>
              <a:t> </a:t>
            </a:r>
            <a:r>
              <a:rPr lang="en-US" i="1" dirty="0"/>
              <a:t>(best case),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	     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minimum.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i="1" dirty="0" err="1"/>
              <a:t>T</a:t>
            </a:r>
            <a:r>
              <a:rPr lang="en-US" i="1" baseline="-25000" dirty="0" err="1"/>
              <a:t>avg</a:t>
            </a:r>
            <a:r>
              <a:rPr lang="en-US" i="1" dirty="0"/>
              <a:t>(n)</a:t>
            </a:r>
            <a:r>
              <a:rPr lang="en-US" dirty="0"/>
              <a:t>: 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rata-rata </a:t>
            </a:r>
            <a:r>
              <a:rPr lang="en-US" i="1" dirty="0"/>
              <a:t>(average case)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rata-rata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C9F080B-9983-E2BF-1400-4E861D84B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E716F3-DF34-D069-858E-53C80C568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4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B6A81-7421-429C-8DF8-12704F03E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5440"/>
            <a:ext cx="10510520" cy="572992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3.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sequential search </a:t>
            </a:r>
            <a:r>
              <a:rPr lang="en-US" sz="2400" dirty="0"/>
              <a:t> (</a:t>
            </a:r>
            <a:r>
              <a:rPr lang="en-US" sz="2400" i="1" dirty="0"/>
              <a:t>linear search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20E34F-4072-4ABB-95B4-EC468ACCAF68}"/>
              </a:ext>
            </a:extLst>
          </p:cNvPr>
          <p:cNvSpPr/>
          <p:nvPr/>
        </p:nvSpPr>
        <p:spPr>
          <a:xfrm>
            <a:off x="944880" y="1102578"/>
            <a:ext cx="98958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PencarianBeruntun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...,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idx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Mencari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di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yang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berisi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ditemukan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indeks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disimpan</a:t>
            </a:r>
            <a:endParaRPr lang="en-US" sz="16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di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idx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idx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bernilai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–1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ditemukan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Kamus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algn="just"/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ketemu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bernilai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true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ditemukan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false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ditemukan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algn="just"/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ketemu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</a:p>
          <a:p>
            <a:pPr algn="just"/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ketemu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</a:p>
          <a:p>
            <a:pPr algn="just"/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</a:p>
          <a:p>
            <a:pPr algn="just"/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ketemu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en-US" sz="16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just"/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+ 1</a:t>
            </a:r>
          </a:p>
          <a:p>
            <a:pPr algn="just"/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</a:p>
          <a:p>
            <a:pPr algn="just"/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endwhile</a:t>
            </a:r>
            <a:endParaRPr lang="en-US" sz="16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ketemu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x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ditemukan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idx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sz="16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</a:p>
          <a:p>
            <a:pPr algn="just"/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idx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–1      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x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ditemukan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</a:p>
        </p:txBody>
      </p:sp>
      <p:pic>
        <p:nvPicPr>
          <p:cNvPr id="8" name="Picture 7" descr="Graphical user interface, diagram&#10;&#10;Description automatically generated">
            <a:extLst>
              <a:ext uri="{FF2B5EF4-FFF2-40B4-BE49-F238E27FC236}">
                <a16:creationId xmlns:a16="http://schemas.microsoft.com/office/drawing/2014/main" id="{FBD8AD29-835A-4DFE-8AF0-F9745EE72E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404" y="3545840"/>
            <a:ext cx="5998856" cy="122425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609FD31-B087-457F-BBA2-3C361CBB4815}"/>
              </a:ext>
            </a:extLst>
          </p:cNvPr>
          <p:cNvSpPr/>
          <p:nvPr/>
        </p:nvSpPr>
        <p:spPr>
          <a:xfrm>
            <a:off x="838200" y="1102578"/>
            <a:ext cx="10876280" cy="5262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0923FFF-20F9-1CC6-55CD-5293C72C2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7F8E4D-0EF0-1B89-684A-F77EEAA89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083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>
            <a:extLst>
              <a:ext uri="{FF2B5EF4-FFF2-40B4-BE49-F238E27FC236}">
                <a16:creationId xmlns:a16="http://schemas.microsoft.com/office/drawing/2014/main" id="{CA062F9C-D3D1-41EE-A111-554D0E89D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Rinaldi M/IF1220  Matdis</a:t>
            </a:r>
          </a:p>
        </p:txBody>
      </p:sp>
      <p:sp>
        <p:nvSpPr>
          <p:cNvPr id="20483" name="Slide Number Placeholder 5">
            <a:extLst>
              <a:ext uri="{FF2B5EF4-FFF2-40B4-BE49-F238E27FC236}">
                <a16:creationId xmlns:a16="http://schemas.microsoft.com/office/drawing/2014/main" id="{BA79A3A3-6F6D-4106-9D99-DFD021945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706BAD7F-1F46-499D-9D72-28F491B5F041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20484" name="Object 4">
            <a:extLst>
              <a:ext uri="{FF2B5EF4-FFF2-40B4-BE49-F238E27FC236}">
                <a16:creationId xmlns:a16="http://schemas.microsoft.com/office/drawing/2014/main" id="{98A2C6FB-BABD-4814-B789-EE298D8BBA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5083883"/>
              </p:ext>
            </p:extLst>
          </p:nvPr>
        </p:nvGraphicFramePr>
        <p:xfrm>
          <a:off x="1480956" y="659128"/>
          <a:ext cx="8742408" cy="5539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7" imgW="5486400" imgH="3477768" progId="Word.Document.8">
                  <p:embed/>
                </p:oleObj>
              </mc:Choice>
              <mc:Fallback>
                <p:oleObj name="Document" r:id="rId7" imgW="5486400" imgH="3477768" progId="Word.Document.8">
                  <p:embed/>
                  <p:pic>
                    <p:nvPicPr>
                      <p:cNvPr id="20484" name="Object 4">
                        <a:extLst>
                          <a:ext uri="{FF2B5EF4-FFF2-40B4-BE49-F238E27FC236}">
                            <a16:creationId xmlns:a16="http://schemas.microsoft.com/office/drawing/2014/main" id="{98A2C6FB-BABD-4814-B789-EE298D8BBA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0956" y="659128"/>
                        <a:ext cx="8742408" cy="55397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>
            <a:extLst>
              <a:ext uri="{FF2B5EF4-FFF2-40B4-BE49-F238E27FC236}">
                <a16:creationId xmlns:a16="http://schemas.microsoft.com/office/drawing/2014/main" id="{F6FB983D-E0AF-4FB7-A8C9-01C166DA0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Rinaldi M/IF1220  Matdis</a:t>
            </a:r>
          </a:p>
        </p:txBody>
      </p:sp>
      <p:sp>
        <p:nvSpPr>
          <p:cNvPr id="21507" name="Slide Number Placeholder 5">
            <a:extLst>
              <a:ext uri="{FF2B5EF4-FFF2-40B4-BE49-F238E27FC236}">
                <a16:creationId xmlns:a16="http://schemas.microsoft.com/office/drawing/2014/main" id="{0AE74CF9-B13B-4DB8-BE89-A7FCAE109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B705F904-A229-4B9C-A122-A6D3EBAE503B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21508" name="Object 4">
            <a:extLst>
              <a:ext uri="{FF2B5EF4-FFF2-40B4-BE49-F238E27FC236}">
                <a16:creationId xmlns:a16="http://schemas.microsoft.com/office/drawing/2014/main" id="{B14B2CAB-6D7D-4DA3-A876-812F149EBB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8050267"/>
              </p:ext>
            </p:extLst>
          </p:nvPr>
        </p:nvGraphicFramePr>
        <p:xfrm>
          <a:off x="1090613" y="1697038"/>
          <a:ext cx="9705975" cy="344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7" imgW="5509366" imgH="1953997" progId="Word.Document.8">
                  <p:embed/>
                </p:oleObj>
              </mc:Choice>
              <mc:Fallback>
                <p:oleObj name="Document" r:id="rId7" imgW="5509366" imgH="1953997" progId="Word.Document.8">
                  <p:embed/>
                  <p:pic>
                    <p:nvPicPr>
                      <p:cNvPr id="21508" name="Object 4">
                        <a:extLst>
                          <a:ext uri="{FF2B5EF4-FFF2-40B4-BE49-F238E27FC236}">
                            <a16:creationId xmlns:a16="http://schemas.microsoft.com/office/drawing/2014/main" id="{B14B2CAB-6D7D-4DA3-A876-812F149EBB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0613" y="1697038"/>
                        <a:ext cx="9705975" cy="344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0CDEC-43C2-4D0E-BDEA-77E2347D1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9760"/>
            <a:ext cx="10515600" cy="55572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4</a:t>
            </a:r>
            <a:r>
              <a:rPr lang="en-US" sz="2400" dirty="0"/>
              <a:t>: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pengurutan</a:t>
            </a:r>
            <a:r>
              <a:rPr lang="en-US" sz="2400" dirty="0"/>
              <a:t> </a:t>
            </a:r>
            <a:r>
              <a:rPr lang="en-US" sz="2400" dirty="0" err="1"/>
              <a:t>seleksi</a:t>
            </a:r>
            <a:r>
              <a:rPr lang="en-US" sz="2400" dirty="0"/>
              <a:t> (</a:t>
            </a:r>
            <a:r>
              <a:rPr lang="en-US" sz="2400" i="1" dirty="0"/>
              <a:t>selection sort</a:t>
            </a:r>
            <a:r>
              <a:rPr lang="en-US" sz="2400" dirty="0"/>
              <a:t>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96BD33-BF83-4360-BA8B-5465EAB9DAD5}"/>
              </a:ext>
            </a:extLst>
          </p:cNvPr>
          <p:cNvSpPr/>
          <p:nvPr/>
        </p:nvSpPr>
        <p:spPr>
          <a:xfrm>
            <a:off x="1016000" y="1375649"/>
            <a:ext cx="969264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SelectionSort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input/output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...,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Mengurutkan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elemen-elemen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yang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berisi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integer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terurut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menaik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}</a:t>
            </a: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Kamus</a:t>
            </a:r>
            <a:endParaRPr lang="en-US" sz="14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imin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algn="just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endParaRPr lang="en-US" sz="14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1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1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pass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sebanyak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– 1 kali }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imin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endParaRPr lang="en-US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+ 1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imin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imin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lang="en-US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pertukarkan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imin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i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imin</a:t>
            </a:r>
            <a:endParaRPr lang="en-US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imin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endParaRPr lang="en-US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A29A67-F46F-4EA5-8612-F129A588B39F}"/>
              </a:ext>
            </a:extLst>
          </p:cNvPr>
          <p:cNvSpPr/>
          <p:nvPr/>
        </p:nvSpPr>
        <p:spPr>
          <a:xfrm>
            <a:off x="838200" y="1229360"/>
            <a:ext cx="10662920" cy="5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text, keyboard&#10;&#10;Description automatically generated">
            <a:extLst>
              <a:ext uri="{FF2B5EF4-FFF2-40B4-BE49-F238E27FC236}">
                <a16:creationId xmlns:a16="http://schemas.microsoft.com/office/drawing/2014/main" id="{CA417E5E-DF23-4B0D-843A-2E62F6FE24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150" y="2148206"/>
            <a:ext cx="3302510" cy="402875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E6D8C887-36B9-4891-ADDE-2FCEFC3B29AB}"/>
              </a:ext>
            </a:extLst>
          </p:cNvPr>
          <p:cNvSpPr txBox="1"/>
          <p:nvPr/>
        </p:nvSpPr>
        <p:spPr>
          <a:xfrm>
            <a:off x="10357999" y="2346960"/>
            <a:ext cx="1049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pass ke-1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37A0D06-8868-4D14-BCEE-1D12191A1FC7}"/>
              </a:ext>
            </a:extLst>
          </p:cNvPr>
          <p:cNvSpPr txBox="1"/>
          <p:nvPr/>
        </p:nvSpPr>
        <p:spPr>
          <a:xfrm>
            <a:off x="10378198" y="2862581"/>
            <a:ext cx="1049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pass ke-2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AF7ED26-66F1-4B12-8612-CE28BA29C0CE}"/>
              </a:ext>
            </a:extLst>
          </p:cNvPr>
          <p:cNvSpPr txBox="1"/>
          <p:nvPr/>
        </p:nvSpPr>
        <p:spPr>
          <a:xfrm>
            <a:off x="10304538" y="5113019"/>
            <a:ext cx="1049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pass ke-6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B4AA24A-9E0F-853F-5EF1-53661A4FD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C055F-2A10-97B7-7E3B-A2537979C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450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6FBFB0-812E-4786-B86D-344EED871B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51840"/>
                <a:ext cx="10515600" cy="5604510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sz="3400" b="1" dirty="0"/>
                  <a:t>(</a:t>
                </a:r>
                <a:r>
                  <a:rPr lang="en-US" sz="3400" b="1" dirty="0" err="1"/>
                  <a:t>i</a:t>
                </a:r>
                <a:r>
                  <a:rPr lang="en-US" sz="3400" b="1" dirty="0"/>
                  <a:t>) </a:t>
                </a:r>
                <a:r>
                  <a:rPr lang="en-US" sz="3400" b="1" dirty="0" err="1"/>
                  <a:t>Jumlah</a:t>
                </a:r>
                <a:r>
                  <a:rPr lang="en-US" sz="3400" b="1" dirty="0"/>
                  <a:t> </a:t>
                </a:r>
                <a:r>
                  <a:rPr lang="en-US" sz="3400" b="1" dirty="0" err="1"/>
                  <a:t>operasi</a:t>
                </a:r>
                <a:r>
                  <a:rPr lang="en-US" sz="3400" b="1" dirty="0"/>
                  <a:t> </a:t>
                </a:r>
                <a:r>
                  <a:rPr lang="en-US" sz="3400" b="1" dirty="0" err="1"/>
                  <a:t>perbandingan</a:t>
                </a:r>
                <a:r>
                  <a:rPr lang="en-US" sz="3400" b="1" dirty="0"/>
                  <a:t> </a:t>
                </a:r>
                <a:r>
                  <a:rPr lang="en-US" sz="3400" b="1" dirty="0" err="1"/>
                  <a:t>elemen-elemen</a:t>
                </a:r>
                <a:r>
                  <a:rPr lang="en-US" sz="3400" b="1" dirty="0"/>
                  <a:t> </a:t>
                </a:r>
                <a:r>
                  <a:rPr lang="en-US" sz="3400" b="1" dirty="0" err="1"/>
                  <a:t>larik</a:t>
                </a:r>
                <a:r>
                  <a:rPr lang="en-US" sz="3400" b="1" dirty="0"/>
                  <a:t> (</a:t>
                </a:r>
                <a:r>
                  <a:rPr lang="en-US" sz="3400" i="1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3400" i="1" baseline="-25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sz="3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&lt; </a:t>
                </a:r>
                <a:r>
                  <a:rPr lang="en-US" sz="3400" i="1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3400" i="1" baseline="-25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imin</a:t>
                </a:r>
                <a:r>
                  <a:rPr lang="en-US" sz="3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3400" b="1" dirty="0"/>
                  <a:t>  </a:t>
                </a:r>
              </a:p>
              <a:p>
                <a:pPr marL="0" indent="0">
                  <a:buNone/>
                </a:pPr>
                <a:r>
                  <a:rPr lang="en-US" sz="3100" b="1" dirty="0"/>
                  <a:t>    </a:t>
                </a:r>
                <a:r>
                  <a:rPr lang="en-US" sz="3100" b="1" u="sng" dirty="0"/>
                  <a:t>Cara ke-1</a:t>
                </a:r>
                <a:r>
                  <a:rPr lang="en-US" sz="3100" b="1" dirty="0"/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setiap</a:t>
                </a:r>
                <a:r>
                  <a:rPr lang="en-US" dirty="0"/>
                  <a:t> </a:t>
                </a:r>
                <a:r>
                  <a:rPr lang="en-US" i="1" dirty="0"/>
                  <a:t>pass</a:t>
                </a:r>
                <a:r>
                  <a:rPr lang="en-US" dirty="0"/>
                  <a:t> </a:t>
                </a:r>
                <a:r>
                  <a:rPr lang="en-US" dirty="0" err="1"/>
                  <a:t>ke-</a:t>
                </a:r>
                <a:r>
                  <a:rPr lang="en-US" i="1" dirty="0" err="1"/>
                  <a:t>i</a:t>
                </a:r>
                <a:r>
                  <a:rPr lang="en-US" dirty="0"/>
                  <a:t>,	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i="1" dirty="0" err="1"/>
                  <a:t>i</a:t>
                </a:r>
                <a:r>
                  <a:rPr lang="en-US" dirty="0"/>
                  <a:t> = 1 	</a:t>
                </a:r>
                <a:r>
                  <a:rPr lang="en-US" dirty="0">
                    <a:sym typeface="Symbol" panose="05050102010706020507" pitchFamily="18" charset="2"/>
                  </a:rPr>
                  <a:t> </a:t>
                </a:r>
                <a:r>
                  <a:rPr lang="en-US" dirty="0" err="1"/>
                  <a:t>jumlah</a:t>
                </a:r>
                <a:r>
                  <a:rPr lang="en-US" dirty="0"/>
                  <a:t> </a:t>
                </a:r>
                <a:r>
                  <a:rPr lang="en-US" dirty="0" err="1"/>
                  <a:t>perbandingan</a:t>
                </a:r>
                <a:r>
                  <a:rPr lang="en-US" dirty="0"/>
                  <a:t>  = </a:t>
                </a:r>
                <a:r>
                  <a:rPr lang="en-US" i="1" dirty="0"/>
                  <a:t>n</a:t>
                </a:r>
                <a:r>
                  <a:rPr lang="en-US" dirty="0"/>
                  <a:t> – 1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i="1" dirty="0" err="1"/>
                  <a:t>i</a:t>
                </a:r>
                <a:r>
                  <a:rPr lang="en-US" dirty="0"/>
                  <a:t> = 2 	</a:t>
                </a:r>
                <a:r>
                  <a:rPr lang="en-US" dirty="0">
                    <a:sym typeface="Symbol" panose="05050102010706020507" pitchFamily="18" charset="2"/>
                  </a:rPr>
                  <a:t> </a:t>
                </a:r>
                <a:r>
                  <a:rPr lang="en-US" dirty="0" err="1"/>
                  <a:t>jumlah</a:t>
                </a:r>
                <a:r>
                  <a:rPr lang="en-US" dirty="0"/>
                  <a:t> </a:t>
                </a:r>
                <a:r>
                  <a:rPr lang="en-US" dirty="0" err="1"/>
                  <a:t>perbandingan</a:t>
                </a:r>
                <a:r>
                  <a:rPr lang="en-US" dirty="0"/>
                  <a:t> = </a:t>
                </a:r>
                <a:r>
                  <a:rPr lang="en-US" i="1" dirty="0"/>
                  <a:t>n</a:t>
                </a:r>
                <a:r>
                  <a:rPr lang="en-US" dirty="0"/>
                  <a:t> – 2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i="1" dirty="0" err="1"/>
                  <a:t>i</a:t>
                </a:r>
                <a:r>
                  <a:rPr lang="en-US" dirty="0"/>
                  <a:t> = 3 	</a:t>
                </a:r>
                <a:r>
                  <a:rPr lang="en-US" dirty="0">
                    <a:sym typeface="Symbol" panose="05050102010706020507" pitchFamily="18" charset="2"/>
                  </a:rPr>
                  <a:t> </a:t>
                </a:r>
                <a:r>
                  <a:rPr lang="en-US" dirty="0" err="1"/>
                  <a:t>jumlah</a:t>
                </a:r>
                <a:r>
                  <a:rPr lang="en-US" dirty="0"/>
                  <a:t> </a:t>
                </a:r>
                <a:r>
                  <a:rPr lang="en-US" dirty="0" err="1"/>
                  <a:t>perbandingan</a:t>
                </a:r>
                <a:r>
                  <a:rPr lang="en-US" dirty="0"/>
                  <a:t> = </a:t>
                </a:r>
                <a:r>
                  <a:rPr lang="en-US" i="1" dirty="0"/>
                  <a:t>n</a:t>
                </a:r>
                <a:r>
                  <a:rPr lang="en-US" dirty="0"/>
                  <a:t> – 3 </a:t>
                </a:r>
              </a:p>
              <a:p>
                <a:pPr marL="0" indent="0">
                  <a:buNone/>
                </a:pPr>
                <a:r>
                  <a:rPr lang="en-US" dirty="0"/>
                  <a:t>	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⋮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i="1" dirty="0" err="1"/>
                  <a:t>i</a:t>
                </a:r>
                <a:r>
                  <a:rPr lang="en-US" dirty="0"/>
                  <a:t> = n – 1 </a:t>
                </a:r>
                <a:r>
                  <a:rPr lang="en-US" dirty="0">
                    <a:sym typeface="Symbol" panose="05050102010706020507" pitchFamily="18" charset="2"/>
                  </a:rPr>
                  <a:t></a:t>
                </a:r>
                <a:r>
                  <a:rPr lang="en-US" dirty="0"/>
                  <a:t>  </a:t>
                </a:r>
                <a:r>
                  <a:rPr lang="en-US" dirty="0" err="1"/>
                  <a:t>jumlah</a:t>
                </a:r>
                <a:r>
                  <a:rPr lang="en-US" dirty="0"/>
                  <a:t> </a:t>
                </a:r>
                <a:r>
                  <a:rPr lang="en-US" dirty="0" err="1"/>
                  <a:t>perbandingan</a:t>
                </a:r>
                <a:r>
                  <a:rPr lang="en-US" dirty="0"/>
                  <a:t> = 1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</a:p>
              <a:p>
                <a:pPr marL="0" indent="0">
                  <a:buNone/>
                </a:pPr>
                <a:r>
                  <a:rPr lang="en-US" dirty="0"/>
                  <a:t>      </a:t>
                </a:r>
                <a:r>
                  <a:rPr lang="en-US" dirty="0" err="1"/>
                  <a:t>Jumlah</a:t>
                </a:r>
                <a:r>
                  <a:rPr lang="en-US" dirty="0"/>
                  <a:t> </a:t>
                </a:r>
                <a:r>
                  <a:rPr lang="en-US" dirty="0" err="1"/>
                  <a:t>seluruh</a:t>
                </a:r>
                <a:r>
                  <a:rPr lang="en-US" dirty="0"/>
                  <a:t> </a:t>
                </a:r>
                <a:r>
                  <a:rPr lang="en-US" dirty="0" err="1"/>
                  <a:t>operasi</a:t>
                </a:r>
                <a:r>
                  <a:rPr lang="en-US" dirty="0"/>
                  <a:t> </a:t>
                </a:r>
                <a:r>
                  <a:rPr lang="en-US" dirty="0" err="1"/>
                  <a:t>perbandingan</a:t>
                </a:r>
                <a:r>
                  <a:rPr lang="en-US" dirty="0"/>
                  <a:t> </a:t>
                </a:r>
                <a:r>
                  <a:rPr lang="en-US" dirty="0" err="1"/>
                  <a:t>elemen-elemen</a:t>
                </a:r>
                <a:r>
                  <a:rPr lang="en-US" dirty="0"/>
                  <a:t> </a:t>
                </a:r>
                <a:r>
                  <a:rPr lang="en-US" dirty="0" err="1"/>
                  <a:t>larik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i="1" dirty="0"/>
                  <a:t>T</a:t>
                </a:r>
                <a:r>
                  <a:rPr lang="en-US" dirty="0"/>
                  <a:t>(</a:t>
                </a:r>
                <a:r>
                  <a:rPr lang="en-US" i="1" dirty="0"/>
                  <a:t>n</a:t>
                </a:r>
                <a:r>
                  <a:rPr lang="en-US" dirty="0"/>
                  <a:t>) = (</a:t>
                </a:r>
                <a:r>
                  <a:rPr lang="en-US" i="1" dirty="0"/>
                  <a:t>n</a:t>
                </a:r>
                <a:r>
                  <a:rPr lang="en-US" dirty="0"/>
                  <a:t> – 1) + (</a:t>
                </a:r>
                <a:r>
                  <a:rPr lang="en-US" i="1" dirty="0"/>
                  <a:t>n</a:t>
                </a:r>
                <a:r>
                  <a:rPr lang="en-US" dirty="0"/>
                  <a:t> – 2) + … + 2 + 1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3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3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33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3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33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sz="33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300" dirty="0"/>
                  <a:t>          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457200" indent="0">
                  <a:buNone/>
                </a:pPr>
                <a:r>
                  <a:rPr lang="en-US" dirty="0" err="1"/>
                  <a:t>Ini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kompleksitas</a:t>
                </a:r>
                <a:r>
                  <a:rPr lang="en-US" dirty="0"/>
                  <a:t> </a:t>
                </a:r>
                <a:r>
                  <a:rPr lang="en-US" dirty="0" err="1"/>
                  <a:t>waktu</a:t>
                </a:r>
                <a:r>
                  <a:rPr lang="en-US" dirty="0"/>
                  <a:t>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kasus</a:t>
                </a:r>
                <a:r>
                  <a:rPr lang="en-US" dirty="0"/>
                  <a:t> </a:t>
                </a:r>
                <a:r>
                  <a:rPr lang="en-US" dirty="0" err="1"/>
                  <a:t>terbaik</a:t>
                </a:r>
                <a:r>
                  <a:rPr lang="en-US" dirty="0"/>
                  <a:t> dan </a:t>
                </a:r>
                <a:r>
                  <a:rPr lang="en-US" dirty="0" err="1"/>
                  <a:t>terburuk</a:t>
                </a:r>
                <a:r>
                  <a:rPr lang="en-US" dirty="0"/>
                  <a:t>, </a:t>
                </a:r>
                <a:r>
                  <a:rPr lang="en-US" dirty="0" err="1"/>
                  <a:t>karena</a:t>
                </a:r>
                <a:r>
                  <a:rPr lang="en-US" dirty="0"/>
                  <a:t> </a:t>
                </a:r>
                <a:r>
                  <a:rPr lang="en-US" dirty="0" err="1"/>
                  <a:t>algoritma</a:t>
                </a:r>
                <a:r>
                  <a:rPr lang="en-US" dirty="0"/>
                  <a:t> </a:t>
                </a:r>
                <a:r>
                  <a:rPr lang="en-US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SelectionSort</a:t>
                </a:r>
                <a:r>
                  <a:rPr lang="en-US" dirty="0"/>
                  <a:t> </a:t>
                </a:r>
                <a:r>
                  <a:rPr lang="en-US" dirty="0" err="1"/>
                  <a:t>tidak</a:t>
                </a:r>
                <a:r>
                  <a:rPr lang="en-US" dirty="0"/>
                  <a:t> </a:t>
                </a:r>
                <a:r>
                  <a:rPr lang="en-US" dirty="0" err="1"/>
                  <a:t>bergantung</a:t>
                </a:r>
                <a:r>
                  <a:rPr lang="en-US" dirty="0"/>
                  <a:t> pada </a:t>
                </a:r>
                <a:r>
                  <a:rPr lang="en-US" dirty="0" err="1"/>
                  <a:t>apakah</a:t>
                </a:r>
                <a:r>
                  <a:rPr lang="en-US" dirty="0"/>
                  <a:t> data </a:t>
                </a:r>
                <a:r>
                  <a:rPr lang="en-US" dirty="0" err="1"/>
                  <a:t>masukannya</a:t>
                </a:r>
                <a:r>
                  <a:rPr lang="en-US" dirty="0"/>
                  <a:t> </a:t>
                </a:r>
                <a:r>
                  <a:rPr lang="en-US" dirty="0" err="1"/>
                  <a:t>sudah</a:t>
                </a:r>
                <a:r>
                  <a:rPr lang="en-US" dirty="0"/>
                  <a:t> </a:t>
                </a:r>
                <a:r>
                  <a:rPr lang="en-US" dirty="0" err="1"/>
                  <a:t>terurut</a:t>
                </a:r>
                <a:r>
                  <a:rPr lang="en-US" dirty="0"/>
                  <a:t>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:r>
                  <a:rPr lang="en-US" dirty="0" err="1"/>
                  <a:t>acak</a:t>
                </a:r>
                <a:r>
                  <a:rPr lang="en-US" dirty="0"/>
                  <a:t>. 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6FBFB0-812E-4786-B86D-344EED871B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51840"/>
                <a:ext cx="10515600" cy="5604510"/>
              </a:xfrm>
              <a:blipFill>
                <a:blip r:embed="rId2"/>
                <a:stretch>
                  <a:fillRect l="-1043" t="-2935" r="-986" b="-13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33B8339B-F780-4F02-938B-90C4A7AA78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1462" y="1828920"/>
            <a:ext cx="3380389" cy="2342487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88B7E8D-55FC-6D0F-D877-AD20C8038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22E6EA-1DEB-9C23-46ED-36BF28E58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641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>
            <a:extLst>
              <a:ext uri="{FF2B5EF4-FFF2-40B4-BE49-F238E27FC236}">
                <a16:creationId xmlns:a16="http://schemas.microsoft.com/office/drawing/2014/main" id="{3467C163-3290-485B-8DFD-C94E9B070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Rinaldi M/IF1220  Matdis</a:t>
            </a:r>
          </a:p>
        </p:txBody>
      </p:sp>
      <p:sp>
        <p:nvSpPr>
          <p:cNvPr id="6147" name="Slide Number Placeholder 4">
            <a:extLst>
              <a:ext uri="{FF2B5EF4-FFF2-40B4-BE49-F238E27FC236}">
                <a16:creationId xmlns:a16="http://schemas.microsoft.com/office/drawing/2014/main" id="{5181CD79-D2B6-49EA-8A39-0D51A983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BA45B5D7-3322-4045-81B9-620717428A83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6148" name="Picture 5">
            <a:extLst>
              <a:ext uri="{FF2B5EF4-FFF2-40B4-BE49-F238E27FC236}">
                <a16:creationId xmlns:a16="http://schemas.microsoft.com/office/drawing/2014/main" id="{59137AF4-92C7-4B70-B116-4CBB0D0F98E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764" y="1219200"/>
            <a:ext cx="7856537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4D4A0F-98D9-60D2-1E2F-D70788D167D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653143"/>
                <a:ext cx="10773229" cy="552382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b="1" dirty="0"/>
                  <a:t>   </a:t>
                </a:r>
                <a:r>
                  <a:rPr lang="en-US" sz="2400" b="1" dirty="0"/>
                  <a:t>Cara ke-2 </a:t>
                </a:r>
                <a:r>
                  <a:rPr lang="en-US" sz="2400" dirty="0"/>
                  <a:t>(</a:t>
                </a:r>
                <a:r>
                  <a:rPr lang="en-US" sz="2400" dirty="0" err="1"/>
                  <a:t>gunakan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sumasi</a:t>
                </a:r>
                <a:r>
                  <a:rPr lang="en-US" sz="2400" dirty="0"/>
                  <a:t>):</a:t>
                </a:r>
              </a:p>
              <a:p>
                <a:pPr marL="231775" indent="-231775">
                  <a:buNone/>
                </a:pPr>
                <a:r>
                  <a:rPr lang="en-US" sz="2400" dirty="0"/>
                  <a:t>    </a:t>
                </a:r>
                <a:r>
                  <a:rPr lang="en-US" sz="2400" dirty="0" err="1"/>
                  <a:t>Ini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kalang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bersarang</a:t>
                </a:r>
                <a:r>
                  <a:rPr lang="en-US" sz="2400" dirty="0"/>
                  <a:t> (</a:t>
                </a:r>
                <a:r>
                  <a:rPr lang="en-US" sz="2400" i="1" dirty="0"/>
                  <a:t>nested loop</a:t>
                </a:r>
                <a:r>
                  <a:rPr lang="en-US" sz="2400" dirty="0"/>
                  <a:t>). Pada </a:t>
                </a:r>
                <a:r>
                  <a:rPr lang="en-US" sz="2400" dirty="0" err="1"/>
                  <a:t>kalang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terdalam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dihitung</a:t>
                </a:r>
                <a:r>
                  <a:rPr lang="en-US" sz="2400" dirty="0"/>
                  <a:t> </a:t>
                </a:r>
                <a:r>
                  <a:rPr lang="en-US" sz="2400" b="1" dirty="0" err="1"/>
                  <a:t>satu</a:t>
                </a:r>
                <a:r>
                  <a:rPr lang="en-US" sz="2400" dirty="0"/>
                  <a:t> kali </a:t>
                </a:r>
                <a:r>
                  <a:rPr lang="en-US" sz="2400" dirty="0" err="1"/>
                  <a:t>operasi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perbandingan</a:t>
                </a:r>
                <a:r>
                  <a:rPr lang="en-US" sz="2400" dirty="0"/>
                  <a:t> pada </a:t>
                </a:r>
                <a:r>
                  <a:rPr lang="en-US" sz="2400" dirty="0" err="1"/>
                  <a:t>setiap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iterasi</a:t>
                </a:r>
                <a:r>
                  <a:rPr lang="en-US" sz="2400" dirty="0"/>
                  <a:t>. </a:t>
                </a:r>
                <a:r>
                  <a:rPr lang="en-US" sz="2400" dirty="0" err="1"/>
                  <a:t>Iterasinya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i="1" dirty="0"/>
                  <a:t>j</a:t>
                </a:r>
                <a:r>
                  <a:rPr lang="en-US" sz="2400" dirty="0"/>
                  <a:t> = </a:t>
                </a:r>
                <a:r>
                  <a:rPr lang="en-US" sz="2400" i="1" dirty="0" err="1"/>
                  <a:t>i</a:t>
                </a:r>
                <a:r>
                  <a:rPr lang="en-US" sz="2400" i="1" dirty="0"/>
                  <a:t> </a:t>
                </a:r>
                <a:r>
                  <a:rPr lang="en-US" sz="2400" dirty="0"/>
                  <a:t>+ 1 </a:t>
                </a:r>
                <a:r>
                  <a:rPr lang="en-US" sz="2400" dirty="0" err="1"/>
                  <a:t>sampai</a:t>
                </a:r>
                <a:r>
                  <a:rPr lang="en-US" sz="2400" dirty="0"/>
                  <a:t> </a:t>
                </a:r>
                <a:r>
                  <a:rPr lang="en-US" sz="2400" i="1" dirty="0"/>
                  <a:t>n </a:t>
                </a:r>
                <a:r>
                  <a:rPr lang="en-US" sz="2400" dirty="0"/>
                  <a:t>(</a:t>
                </a:r>
                <a:r>
                  <a:rPr lang="en-US" sz="2400" dirty="0" err="1"/>
                  <a:t>yaitu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sebanyak</a:t>
                </a:r>
                <a:r>
                  <a:rPr lang="en-US" sz="2400" dirty="0"/>
                  <a:t> </a:t>
                </a:r>
                <a:r>
                  <a:rPr lang="en-US" sz="2400" i="1" dirty="0"/>
                  <a:t>n</a:t>
                </a:r>
                <a:r>
                  <a:rPr lang="en-US" sz="2400" dirty="0"/>
                  <a:t> – (</a:t>
                </a:r>
                <a:r>
                  <a:rPr lang="en-US" sz="2400" i="1" dirty="0"/>
                  <a:t>i</a:t>
                </a:r>
                <a:r>
                  <a:rPr lang="en-US" sz="2400" dirty="0"/>
                  <a:t>+1) + 1 kali = </a:t>
                </a:r>
                <a:r>
                  <a:rPr lang="en-US" sz="2400" i="1" dirty="0"/>
                  <a:t>n</a:t>
                </a:r>
                <a:r>
                  <a:rPr lang="en-US" sz="2400" dirty="0"/>
                  <a:t> – </a:t>
                </a:r>
                <a:r>
                  <a:rPr lang="en-US" sz="2400" i="1" dirty="0" err="1"/>
                  <a:t>i</a:t>
                </a:r>
                <a:r>
                  <a:rPr lang="en-US" sz="2400" i="1" dirty="0"/>
                  <a:t> </a:t>
                </a:r>
                <a:r>
                  <a:rPr lang="en-US" sz="2400" dirty="0"/>
                  <a:t>kali). </a:t>
                </a:r>
                <a:r>
                  <a:rPr lang="en-US" sz="2400" dirty="0" err="1"/>
                  <a:t>Kalang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terluar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iterasinya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i="1" dirty="0" err="1"/>
                  <a:t>i</a:t>
                </a:r>
                <a:r>
                  <a:rPr lang="en-US" sz="2400" dirty="0"/>
                  <a:t>=1 </a:t>
                </a:r>
                <a:r>
                  <a:rPr lang="en-US" sz="2400" dirty="0" err="1"/>
                  <a:t>sampai</a:t>
                </a:r>
                <a:r>
                  <a:rPr lang="en-US" sz="2400" dirty="0"/>
                  <a:t> </a:t>
                </a:r>
                <a:r>
                  <a:rPr lang="en-US" sz="2400" i="1" dirty="0"/>
                  <a:t>n - </a:t>
                </a:r>
                <a:r>
                  <a:rPr lang="en-US" sz="2400" dirty="0"/>
                  <a:t>1, </a:t>
                </a:r>
                <a:r>
                  <a:rPr lang="en-US" sz="2400" dirty="0" err="1"/>
                  <a:t>yaitu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sebanyak</a:t>
                </a:r>
                <a:r>
                  <a:rPr lang="en-US" sz="2400" dirty="0"/>
                  <a:t> n – 1  kali, </a:t>
                </a:r>
                <a:r>
                  <a:rPr lang="en-US" sz="2400" dirty="0" err="1"/>
                  <a:t>maka</a:t>
                </a:r>
                <a:endParaRPr lang="en-US" sz="2400" dirty="0"/>
              </a:p>
              <a:p>
                <a:pPr marL="231775" indent="-231775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	T(n)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nary>
                      </m:e>
                    </m:nary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/>
                  <a:t>	        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nary>
                  </m:oMath>
                </a14:m>
                <a:r>
                  <a:rPr lang="en-US" sz="2400" dirty="0"/>
                  <a:t>	</a:t>
                </a:r>
              </a:p>
              <a:p>
                <a:pPr marL="0" indent="0">
                  <a:buNone/>
                </a:pPr>
                <a:r>
                  <a:rPr lang="en-US" sz="2400" dirty="0"/>
                  <a:t>	        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</m:oMath>
                </a14:m>
                <a:r>
                  <a:rPr lang="en-US" sz="2400" dirty="0"/>
                  <a:t> –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nary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/>
                  <a:t>	         =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US" sz="2400" dirty="0"/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1)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/>
                  <a:t>  	</a:t>
                </a:r>
              </a:p>
              <a:p>
                <a:pPr marL="0" indent="0">
                  <a:buNone/>
                </a:pPr>
                <a:r>
                  <a:rPr lang="en-US" sz="2400" dirty="0"/>
                  <a:t>	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	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/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/>
                  <a:t>	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4D4A0F-98D9-60D2-1E2F-D70788D167D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653143"/>
                <a:ext cx="10773229" cy="5523820"/>
              </a:xfrm>
              <a:blipFill>
                <a:blip r:embed="rId2"/>
                <a:stretch>
                  <a:fillRect t="-1435" r="-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B7F0F-3A84-ADB1-6697-AA3F7A271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145DDB-9ECB-24C4-0C52-3D8699CCB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84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E93C2-6A7A-44B6-9277-8D834ADA2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963" y="1036478"/>
            <a:ext cx="7787640" cy="478504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dirty="0"/>
              <a:t>(ii) </a:t>
            </a:r>
            <a:r>
              <a:rPr lang="en-US" b="1" dirty="0" err="1"/>
              <a:t>Jumlah</a:t>
            </a:r>
            <a:r>
              <a:rPr lang="en-US" b="1" dirty="0"/>
              <a:t> </a:t>
            </a:r>
            <a:r>
              <a:rPr lang="en-US" b="1" dirty="0" err="1"/>
              <a:t>operasi</a:t>
            </a:r>
            <a:r>
              <a:rPr lang="en-US" b="1" dirty="0"/>
              <a:t> </a:t>
            </a:r>
            <a:r>
              <a:rPr lang="en-US" b="1" dirty="0" err="1"/>
              <a:t>pertukaran</a:t>
            </a:r>
            <a:endParaRPr lang="en-US" b="1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i="1" dirty="0"/>
              <a:t> </a:t>
            </a:r>
            <a:r>
              <a:rPr lang="en-US" sz="2400" i="1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1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– 1,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kali </a:t>
            </a:r>
            <a:r>
              <a:rPr lang="en-US" sz="2400" dirty="0" err="1"/>
              <a:t>pertukaran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,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pertukaran</a:t>
            </a:r>
            <a:r>
              <a:rPr lang="en-US" sz="2400" dirty="0"/>
              <a:t> </a:t>
            </a:r>
            <a:r>
              <a:rPr lang="en-US" sz="2400" dirty="0" err="1"/>
              <a:t>seluruhnya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pPr marL="457200" lvl="1" indent="0">
              <a:buNone/>
            </a:pPr>
            <a:r>
              <a:rPr lang="en-US" i="1" dirty="0"/>
              <a:t>T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= </a:t>
            </a:r>
            <a:r>
              <a:rPr lang="en-US" i="1" dirty="0"/>
              <a:t>n</a:t>
            </a:r>
            <a:r>
              <a:rPr lang="en-US" dirty="0"/>
              <a:t> – 1. </a:t>
            </a:r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pPr marL="0" indent="0">
              <a:buNone/>
            </a:pP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pertukaran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kasus</a:t>
            </a:r>
            <a:r>
              <a:rPr lang="en-US" sz="2400" dirty="0"/>
              <a:t>.							</a:t>
            </a:r>
          </a:p>
          <a:p>
            <a:pPr marL="0" indent="0">
              <a:buNone/>
            </a:pPr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pengurutan</a:t>
            </a:r>
            <a:r>
              <a:rPr lang="en-US" sz="2400" dirty="0"/>
              <a:t> </a:t>
            </a:r>
            <a:r>
              <a:rPr lang="en-US" sz="2400" dirty="0" err="1"/>
              <a:t>seleksi</a:t>
            </a:r>
            <a:r>
              <a:rPr lang="en-US" sz="2400" dirty="0"/>
              <a:t> </a:t>
            </a:r>
            <a:r>
              <a:rPr lang="en-US" sz="2400" dirty="0" err="1"/>
              <a:t>membutuhkan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 – 1 )/2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perbandingan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dan </a:t>
            </a:r>
            <a:r>
              <a:rPr lang="en-US" sz="2400" i="1" dirty="0"/>
              <a:t>n</a:t>
            </a:r>
            <a:r>
              <a:rPr lang="en-US" sz="2400" dirty="0"/>
              <a:t> – 1 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pertukaran</a:t>
            </a:r>
            <a:r>
              <a:rPr lang="en-US" sz="2400" dirty="0"/>
              <a:t>.	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A8C582-6BF6-40DE-96CF-C9016C73B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7085" y="152400"/>
            <a:ext cx="3826693" cy="265176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CA73B6-BA43-E466-FD4A-264B24947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BD9C1F-9CC2-6727-5FB5-DC9975F22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5373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E595E-59AB-4DBC-8767-9AFB2C280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360"/>
            <a:ext cx="10515600" cy="546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5</a:t>
            </a:r>
            <a:r>
              <a:rPr lang="en-US" sz="2400" dirty="0"/>
              <a:t>: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pengurutan</a:t>
            </a:r>
            <a:r>
              <a:rPr lang="en-US" sz="2400" dirty="0"/>
              <a:t> </a:t>
            </a:r>
            <a:r>
              <a:rPr lang="en-US" sz="2400" i="1" dirty="0"/>
              <a:t>bubble-sort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.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dirty="0" err="1"/>
              <a:t>kompleksitas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didasarkan</a:t>
            </a:r>
            <a:r>
              <a:rPr lang="en-US" sz="2400" dirty="0"/>
              <a:t> pada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perbandingan</a:t>
            </a:r>
            <a:r>
              <a:rPr lang="en-US" sz="2400" dirty="0"/>
              <a:t> </a:t>
            </a:r>
            <a:r>
              <a:rPr lang="en-US" sz="2400" dirty="0" err="1"/>
              <a:t>elemen-elemen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r>
              <a:rPr lang="en-US" sz="2400" dirty="0"/>
              <a:t> dan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pertukaran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3B6BB0-799D-4C14-8ABD-2861BE3CC94C}"/>
              </a:ext>
            </a:extLst>
          </p:cNvPr>
          <p:cNvSpPr/>
          <p:nvPr/>
        </p:nvSpPr>
        <p:spPr>
          <a:xfrm>
            <a:off x="975360" y="1832075"/>
            <a:ext cx="9591040" cy="4436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BubbleSort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input/output </a:t>
            </a:r>
            <a:r>
              <a:rPr lang="en-US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[1..</a:t>
            </a:r>
            <a:r>
              <a:rPr lang="en-US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Mengurut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yang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berisi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integer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terrut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menaik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}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Kamus</a:t>
            </a:r>
            <a:endParaRPr lang="en-US" b="1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marR="0" indent="-50546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marR="0" indent="-50546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marR="0" indent="-50546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1 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downto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1  do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marR="0" indent="-50546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marR="0" indent="-50546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i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i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endParaRPr lang="en-US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marR="0" indent="-50546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  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pertukarkan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i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+ 1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marR="0" indent="-50546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    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marR="0" indent="-50546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   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+ 1 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marR="0" indent="-50546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i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+ 1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marR="0" indent="-50546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endif</a:t>
            </a:r>
            <a:endParaRPr lang="en-US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marR="0" indent="-50546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marR="0" indent="-50546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95D583-8BB7-4A82-A153-1577C1E47456}"/>
              </a:ext>
            </a:extLst>
          </p:cNvPr>
          <p:cNvSpPr/>
          <p:nvPr/>
        </p:nvSpPr>
        <p:spPr>
          <a:xfrm>
            <a:off x="838200" y="1696720"/>
            <a:ext cx="10515600" cy="4612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BBAB8A-4B69-4E72-824F-786AA7AA8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4072" y="2096783"/>
            <a:ext cx="2551448" cy="417176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325B000-92E3-4A48-BB2A-D77C6A2D8738}"/>
              </a:ext>
            </a:extLst>
          </p:cNvPr>
          <p:cNvSpPr/>
          <p:nvPr/>
        </p:nvSpPr>
        <p:spPr>
          <a:xfrm>
            <a:off x="5567680" y="6404791"/>
            <a:ext cx="66243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effectLst/>
              </a:rPr>
              <a:t>Sumber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gambar</a:t>
            </a:r>
            <a:r>
              <a:rPr lang="en-US" sz="1600" dirty="0">
                <a:effectLst/>
              </a:rPr>
              <a:t>: Prof. Amr </a:t>
            </a:r>
            <a:r>
              <a:rPr lang="en-US" sz="1600" dirty="0" err="1">
                <a:effectLst/>
              </a:rPr>
              <a:t>Goneid</a:t>
            </a:r>
            <a:r>
              <a:rPr lang="en-US" sz="1600" dirty="0">
                <a:effectLst/>
              </a:rPr>
              <a:t>, Department of Computer Science, AUC</a:t>
            </a:r>
            <a:endParaRPr lang="en-US" sz="1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8DA881C-B862-8F94-BA0F-E39B797AA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87278D1-3F43-E88F-A60D-C8EDAB59C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320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6FBFB0-812E-4786-B86D-344EED871B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51840"/>
                <a:ext cx="10515600" cy="5425123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b="1" dirty="0"/>
                  <a:t>(</a:t>
                </a:r>
                <a:r>
                  <a:rPr lang="en-US" b="1" dirty="0" err="1"/>
                  <a:t>i</a:t>
                </a:r>
                <a:r>
                  <a:rPr lang="en-US" b="1" dirty="0"/>
                  <a:t>) </a:t>
                </a:r>
                <a:r>
                  <a:rPr lang="en-US" b="1" dirty="0" err="1"/>
                  <a:t>Jumlah</a:t>
                </a:r>
                <a:r>
                  <a:rPr lang="en-US" b="1" dirty="0"/>
                  <a:t> </a:t>
                </a:r>
                <a:r>
                  <a:rPr lang="en-US" b="1" dirty="0" err="1"/>
                  <a:t>operasi</a:t>
                </a:r>
                <a:r>
                  <a:rPr lang="en-US" b="1" dirty="0"/>
                  <a:t> </a:t>
                </a:r>
                <a:r>
                  <a:rPr lang="en-US" b="1" dirty="0" err="1"/>
                  <a:t>perbandingan</a:t>
                </a:r>
                <a:r>
                  <a:rPr lang="en-US" b="1" dirty="0"/>
                  <a:t> </a:t>
                </a:r>
                <a:r>
                  <a:rPr lang="en-US" b="1" dirty="0" err="1"/>
                  <a:t>elemen-elemen</a:t>
                </a:r>
                <a:r>
                  <a:rPr lang="en-US" b="1" dirty="0"/>
                  <a:t> </a:t>
                </a:r>
                <a:r>
                  <a:rPr lang="en-US" b="1" dirty="0" err="1"/>
                  <a:t>larik</a:t>
                </a:r>
                <a:r>
                  <a:rPr lang="en-US" b="1" dirty="0"/>
                  <a:t> (</a:t>
                </a:r>
                <a:r>
                  <a:rPr lang="en-US" i="1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i="1" baseline="-25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i="1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+1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&lt; </a:t>
                </a:r>
                <a:r>
                  <a:rPr lang="en-US" i="1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i="1" baseline="-25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i="1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/>
                  <a:t>)</a:t>
                </a:r>
              </a:p>
              <a:p>
                <a:pPr marL="0" indent="0">
                  <a:buNone/>
                </a:pPr>
                <a:r>
                  <a:rPr lang="en-US" dirty="0"/>
                  <a:t>      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setiap</a:t>
                </a:r>
                <a:r>
                  <a:rPr lang="en-US" dirty="0"/>
                  <a:t> </a:t>
                </a:r>
                <a:r>
                  <a:rPr lang="en-US" i="1" dirty="0"/>
                  <a:t>pass</a:t>
                </a:r>
                <a:r>
                  <a:rPr lang="en-US" dirty="0"/>
                  <a:t> </a:t>
                </a:r>
                <a:r>
                  <a:rPr lang="en-US" dirty="0" err="1"/>
                  <a:t>ke-</a:t>
                </a:r>
                <a:r>
                  <a:rPr lang="en-US" i="1" dirty="0" err="1"/>
                  <a:t>i</a:t>
                </a:r>
                <a:r>
                  <a:rPr lang="en-US" dirty="0"/>
                  <a:t>,	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i="1" dirty="0" err="1"/>
                  <a:t>i</a:t>
                </a:r>
                <a:r>
                  <a:rPr lang="en-US" dirty="0"/>
                  <a:t> = </a:t>
                </a:r>
                <a:r>
                  <a:rPr lang="en-US" i="1" dirty="0"/>
                  <a:t>n</a:t>
                </a:r>
                <a:r>
                  <a:rPr lang="en-US" dirty="0"/>
                  <a:t> – 1  </a:t>
                </a:r>
                <a:r>
                  <a:rPr lang="en-US" dirty="0">
                    <a:sym typeface="Symbol" panose="05050102010706020507" pitchFamily="18" charset="2"/>
                  </a:rPr>
                  <a:t> </a:t>
                </a:r>
                <a:r>
                  <a:rPr lang="en-US" dirty="0" err="1"/>
                  <a:t>jumlah</a:t>
                </a:r>
                <a:r>
                  <a:rPr lang="en-US" dirty="0"/>
                  <a:t> </a:t>
                </a:r>
                <a:r>
                  <a:rPr lang="en-US" dirty="0" err="1"/>
                  <a:t>perbandingan</a:t>
                </a:r>
                <a:r>
                  <a:rPr lang="en-US" dirty="0"/>
                  <a:t>  = </a:t>
                </a:r>
                <a:r>
                  <a:rPr lang="en-US" i="1" dirty="0"/>
                  <a:t>n</a:t>
                </a:r>
                <a:r>
                  <a:rPr lang="en-US" dirty="0"/>
                  <a:t> – 1 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i="1" dirty="0" err="1"/>
                  <a:t>i</a:t>
                </a:r>
                <a:r>
                  <a:rPr lang="en-US" dirty="0"/>
                  <a:t> = </a:t>
                </a:r>
                <a:r>
                  <a:rPr lang="en-US" i="1" dirty="0"/>
                  <a:t>n</a:t>
                </a:r>
                <a:r>
                  <a:rPr lang="en-US" dirty="0"/>
                  <a:t> – 2  </a:t>
                </a:r>
                <a:r>
                  <a:rPr lang="en-US" dirty="0">
                    <a:sym typeface="Symbol" panose="05050102010706020507" pitchFamily="18" charset="2"/>
                  </a:rPr>
                  <a:t> </a:t>
                </a:r>
                <a:r>
                  <a:rPr lang="en-US" dirty="0" err="1"/>
                  <a:t>jumlah</a:t>
                </a:r>
                <a:r>
                  <a:rPr lang="en-US" dirty="0"/>
                  <a:t> </a:t>
                </a:r>
                <a:r>
                  <a:rPr lang="en-US" dirty="0" err="1"/>
                  <a:t>perbandingan</a:t>
                </a:r>
                <a:r>
                  <a:rPr lang="en-US" dirty="0"/>
                  <a:t> =  </a:t>
                </a:r>
                <a:r>
                  <a:rPr lang="en-US" i="1" dirty="0"/>
                  <a:t>n </a:t>
                </a:r>
                <a:r>
                  <a:rPr lang="en-US" dirty="0"/>
                  <a:t>– 2 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i="1" dirty="0" err="1"/>
                  <a:t>i</a:t>
                </a:r>
                <a:r>
                  <a:rPr lang="en-US" dirty="0"/>
                  <a:t> = </a:t>
                </a:r>
                <a:r>
                  <a:rPr lang="en-US" i="1" dirty="0"/>
                  <a:t>n</a:t>
                </a:r>
                <a:r>
                  <a:rPr lang="en-US" dirty="0"/>
                  <a:t> – 3  </a:t>
                </a:r>
                <a:r>
                  <a:rPr lang="en-US" dirty="0">
                    <a:sym typeface="Symbol" panose="05050102010706020507" pitchFamily="18" charset="2"/>
                  </a:rPr>
                  <a:t> </a:t>
                </a:r>
                <a:r>
                  <a:rPr lang="en-US" dirty="0" err="1"/>
                  <a:t>jumlah</a:t>
                </a:r>
                <a:r>
                  <a:rPr lang="en-US" dirty="0"/>
                  <a:t> </a:t>
                </a:r>
                <a:r>
                  <a:rPr lang="en-US" dirty="0" err="1"/>
                  <a:t>perbandingan</a:t>
                </a:r>
                <a:r>
                  <a:rPr lang="en-US" dirty="0"/>
                  <a:t> =  </a:t>
                </a:r>
                <a:r>
                  <a:rPr lang="en-US" i="1" dirty="0"/>
                  <a:t>n</a:t>
                </a:r>
                <a:r>
                  <a:rPr lang="en-US" dirty="0"/>
                  <a:t> – 3  </a:t>
                </a:r>
              </a:p>
              <a:p>
                <a:pPr marL="0" indent="0">
                  <a:buNone/>
                </a:pPr>
                <a:r>
                  <a:rPr lang="en-US" dirty="0"/>
                  <a:t>	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⋮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i="1" dirty="0" err="1"/>
                  <a:t>i</a:t>
                </a:r>
                <a:r>
                  <a:rPr lang="en-US" dirty="0"/>
                  <a:t> = 1        </a:t>
                </a:r>
                <a:r>
                  <a:rPr lang="en-US" dirty="0">
                    <a:sym typeface="Symbol" panose="05050102010706020507" pitchFamily="18" charset="2"/>
                  </a:rPr>
                  <a:t></a:t>
                </a:r>
                <a:r>
                  <a:rPr lang="en-US" dirty="0"/>
                  <a:t>  </a:t>
                </a:r>
                <a:r>
                  <a:rPr lang="en-US" dirty="0" err="1"/>
                  <a:t>jumlah</a:t>
                </a:r>
                <a:r>
                  <a:rPr lang="en-US" dirty="0"/>
                  <a:t> </a:t>
                </a:r>
                <a:r>
                  <a:rPr lang="en-US" dirty="0" err="1"/>
                  <a:t>perbandingan</a:t>
                </a:r>
                <a:r>
                  <a:rPr lang="en-US" dirty="0"/>
                  <a:t> = 1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</a:p>
              <a:p>
                <a:pPr marL="0" indent="0">
                  <a:buNone/>
                </a:pPr>
                <a:r>
                  <a:rPr lang="en-US" dirty="0"/>
                  <a:t>      </a:t>
                </a:r>
                <a:r>
                  <a:rPr lang="en-US" dirty="0" err="1"/>
                  <a:t>Jumlah</a:t>
                </a:r>
                <a:r>
                  <a:rPr lang="en-US" dirty="0"/>
                  <a:t> </a:t>
                </a:r>
                <a:r>
                  <a:rPr lang="en-US" dirty="0" err="1"/>
                  <a:t>seluruh</a:t>
                </a:r>
                <a:r>
                  <a:rPr lang="en-US" dirty="0"/>
                  <a:t> </a:t>
                </a:r>
                <a:r>
                  <a:rPr lang="en-US" dirty="0" err="1"/>
                  <a:t>operasi</a:t>
                </a:r>
                <a:r>
                  <a:rPr lang="en-US" dirty="0"/>
                  <a:t> </a:t>
                </a:r>
                <a:r>
                  <a:rPr lang="en-US" dirty="0" err="1"/>
                  <a:t>perbandingan</a:t>
                </a:r>
                <a:r>
                  <a:rPr lang="en-US" dirty="0"/>
                  <a:t> </a:t>
                </a:r>
                <a:r>
                  <a:rPr lang="en-US" dirty="0" err="1"/>
                  <a:t>elemen-elemen</a:t>
                </a:r>
                <a:r>
                  <a:rPr lang="en-US" dirty="0"/>
                  <a:t> </a:t>
                </a:r>
                <a:r>
                  <a:rPr lang="en-US" dirty="0" err="1"/>
                  <a:t>larik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i="1" dirty="0"/>
                  <a:t>T</a:t>
                </a:r>
                <a:r>
                  <a:rPr lang="en-US" dirty="0"/>
                  <a:t>(</a:t>
                </a:r>
                <a:r>
                  <a:rPr lang="en-US" i="1" dirty="0"/>
                  <a:t>n</a:t>
                </a:r>
                <a:r>
                  <a:rPr lang="en-US" dirty="0"/>
                  <a:t>) = (</a:t>
                </a:r>
                <a:r>
                  <a:rPr lang="en-US" i="1" dirty="0"/>
                  <a:t>n</a:t>
                </a:r>
                <a:r>
                  <a:rPr lang="en-US" dirty="0"/>
                  <a:t> – 1) + (</a:t>
                </a:r>
                <a:r>
                  <a:rPr lang="en-US" i="1" dirty="0"/>
                  <a:t>n</a:t>
                </a:r>
                <a:r>
                  <a:rPr lang="en-US" dirty="0"/>
                  <a:t> – 2) + … + 2 + 1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3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3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33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3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33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sz="33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300" dirty="0"/>
                  <a:t>          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396875" indent="-396875">
                  <a:buNone/>
                </a:pPr>
                <a:r>
                  <a:rPr lang="en-US" dirty="0"/>
                  <a:t>     </a:t>
                </a:r>
                <a:r>
                  <a:rPr lang="en-US" dirty="0" err="1"/>
                  <a:t>Ini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kompleksitas</a:t>
                </a:r>
                <a:r>
                  <a:rPr lang="en-US" dirty="0"/>
                  <a:t> </a:t>
                </a:r>
                <a:r>
                  <a:rPr lang="en-US" dirty="0" err="1"/>
                  <a:t>waktu</a:t>
                </a:r>
                <a:r>
                  <a:rPr lang="en-US" dirty="0"/>
                  <a:t>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kasus</a:t>
                </a:r>
                <a:r>
                  <a:rPr lang="en-US" dirty="0"/>
                  <a:t> </a:t>
                </a:r>
                <a:r>
                  <a:rPr lang="en-US" dirty="0" err="1"/>
                  <a:t>terbaik</a:t>
                </a:r>
                <a:r>
                  <a:rPr lang="en-US" dirty="0"/>
                  <a:t> dan </a:t>
                </a:r>
                <a:r>
                  <a:rPr lang="en-US" dirty="0" err="1"/>
                  <a:t>terburuk</a:t>
                </a:r>
                <a:r>
                  <a:rPr lang="en-US" dirty="0"/>
                  <a:t>, </a:t>
                </a:r>
                <a:r>
                  <a:rPr lang="en-US" dirty="0" err="1"/>
                  <a:t>karena</a:t>
                </a:r>
                <a:r>
                  <a:rPr lang="en-US" dirty="0"/>
                  <a:t> </a:t>
                </a:r>
                <a:r>
                  <a:rPr lang="en-US" dirty="0" err="1"/>
                  <a:t>algoritma</a:t>
                </a:r>
                <a:r>
                  <a:rPr lang="en-US" dirty="0"/>
                  <a:t> </a:t>
                </a:r>
                <a:r>
                  <a:rPr lang="en-US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BubbleSort</a:t>
                </a:r>
                <a:r>
                  <a:rPr lang="en-US" dirty="0"/>
                  <a:t> </a:t>
                </a:r>
                <a:r>
                  <a:rPr lang="en-US" dirty="0" err="1"/>
                  <a:t>tidak</a:t>
                </a:r>
                <a:r>
                  <a:rPr lang="en-US" dirty="0"/>
                  <a:t> </a:t>
                </a:r>
                <a:r>
                  <a:rPr lang="en-US" dirty="0" err="1"/>
                  <a:t>bergantung</a:t>
                </a:r>
                <a:r>
                  <a:rPr lang="en-US" dirty="0"/>
                  <a:t> pada </a:t>
                </a:r>
                <a:r>
                  <a:rPr lang="en-US" dirty="0" err="1"/>
                  <a:t>apakah</a:t>
                </a:r>
                <a:r>
                  <a:rPr lang="en-US" dirty="0"/>
                  <a:t> data </a:t>
                </a:r>
                <a:r>
                  <a:rPr lang="en-US" dirty="0" err="1"/>
                  <a:t>masukannya</a:t>
                </a:r>
                <a:r>
                  <a:rPr lang="en-US" dirty="0"/>
                  <a:t> </a:t>
                </a:r>
                <a:r>
                  <a:rPr lang="en-US" dirty="0" err="1"/>
                  <a:t>sudah</a:t>
                </a:r>
                <a:r>
                  <a:rPr lang="en-US" dirty="0"/>
                  <a:t> </a:t>
                </a:r>
                <a:r>
                  <a:rPr lang="en-US" dirty="0" err="1"/>
                  <a:t>terurut</a:t>
                </a:r>
                <a:r>
                  <a:rPr lang="en-US" dirty="0"/>
                  <a:t>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:r>
                  <a:rPr lang="en-US" dirty="0" err="1"/>
                  <a:t>acak</a:t>
                </a:r>
                <a:r>
                  <a:rPr lang="en-US" dirty="0"/>
                  <a:t>. </a:t>
                </a:r>
                <a:r>
                  <a:rPr lang="en-US" dirty="0" err="1"/>
                  <a:t>Jumlah</a:t>
                </a:r>
                <a:r>
                  <a:rPr lang="en-US" dirty="0"/>
                  <a:t> </a:t>
                </a:r>
                <a:r>
                  <a:rPr lang="en-US" dirty="0" err="1"/>
                  <a:t>operasi</a:t>
                </a:r>
                <a:r>
                  <a:rPr lang="en-US" dirty="0"/>
                  <a:t> </a:t>
                </a:r>
                <a:r>
                  <a:rPr lang="en-US" dirty="0" err="1"/>
                  <a:t>perbandingan</a:t>
                </a:r>
                <a:r>
                  <a:rPr lang="en-US" dirty="0"/>
                  <a:t> </a:t>
                </a:r>
                <a:r>
                  <a:rPr lang="en-US" dirty="0" err="1"/>
                  <a:t>sama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i="1" dirty="0"/>
                  <a:t>selection sort.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6FBFB0-812E-4786-B86D-344EED871B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51840"/>
                <a:ext cx="10515600" cy="5425123"/>
              </a:xfrm>
              <a:blipFill>
                <a:blip r:embed="rId4"/>
                <a:stretch>
                  <a:fillRect l="-928" t="-2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77837958-F39C-46F3-89C3-24A46D0316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20607" y="1239520"/>
            <a:ext cx="3305595" cy="242982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B0CBA6-5AFA-C72A-B850-B29E7B3B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82A693-ABDB-AFC4-5BD8-C4FB24CA9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088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7CE93C2-6A7A-44B6-9277-8D834ADA21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77520"/>
                <a:ext cx="10662920" cy="6116320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b="1" dirty="0"/>
                  <a:t>(ii) </a:t>
                </a:r>
                <a:r>
                  <a:rPr lang="en-US" b="1" dirty="0" err="1"/>
                  <a:t>Jumlah</a:t>
                </a:r>
                <a:r>
                  <a:rPr lang="en-US" b="1" dirty="0"/>
                  <a:t> </a:t>
                </a:r>
                <a:r>
                  <a:rPr lang="en-US" b="1" dirty="0" err="1"/>
                  <a:t>operasi</a:t>
                </a:r>
                <a:r>
                  <a:rPr lang="en-US" b="1" dirty="0"/>
                  <a:t> </a:t>
                </a:r>
                <a:r>
                  <a:rPr lang="en-US" b="1" dirty="0" err="1"/>
                  <a:t>pertukaran</a:t>
                </a:r>
                <a:r>
                  <a:rPr lang="en-US" b="1" dirty="0"/>
                  <a:t> (</a:t>
                </a:r>
                <a:r>
                  <a:rPr lang="en-US" i="1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temp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</a:t>
                </a:r>
                <a:r>
                  <a:rPr lang="en-US" i="1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i="1" baseline="-25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i="1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en-US" i="1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i="1" baseline="-25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</a:t>
                </a:r>
                <a:r>
                  <a:rPr lang="en-US" i="1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i="1" baseline="-25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imin</a:t>
                </a:r>
                <a:r>
                  <a:rPr lang="en-US" i="1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en-US" i="1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i="1" baseline="-25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imin</a:t>
                </a:r>
                <a:r>
                  <a:rPr lang="en-US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</a:t>
                </a:r>
                <a:r>
                  <a:rPr lang="en-US" i="1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temp</a:t>
                </a:r>
                <a:r>
                  <a:rPr lang="en-US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/>
                  <a:t>)</a:t>
                </a:r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r>
                  <a:rPr lang="en-US" dirty="0" err="1"/>
                  <a:t>Jumlah</a:t>
                </a:r>
                <a:r>
                  <a:rPr lang="en-US" dirty="0"/>
                  <a:t> </a:t>
                </a:r>
                <a:r>
                  <a:rPr lang="en-US" dirty="0" err="1"/>
                  <a:t>operasi</a:t>
                </a:r>
                <a:r>
                  <a:rPr lang="en-US" dirty="0"/>
                  <a:t> </a:t>
                </a:r>
                <a:r>
                  <a:rPr lang="en-US" dirty="0" err="1"/>
                  <a:t>pertukaran</a:t>
                </a:r>
                <a:r>
                  <a:rPr lang="en-US" dirty="0"/>
                  <a:t> di </a:t>
                </a:r>
                <a:r>
                  <a:rPr lang="en-US" dirty="0" err="1"/>
                  <a:t>dalam</a:t>
                </a:r>
                <a:r>
                  <a:rPr lang="en-US" dirty="0"/>
                  <a:t> </a:t>
                </a:r>
                <a:r>
                  <a:rPr lang="en-US" i="1" dirty="0"/>
                  <a:t>bubble sort  </a:t>
                </a:r>
                <a:r>
                  <a:rPr lang="en-US" dirty="0" err="1"/>
                  <a:t>hanya</a:t>
                </a:r>
                <a:r>
                  <a:rPr lang="en-US" dirty="0"/>
                  <a:t> </a:t>
                </a:r>
                <a:r>
                  <a:rPr lang="en-US" dirty="0" err="1"/>
                  <a:t>dapat</a:t>
                </a:r>
                <a:r>
                  <a:rPr lang="en-US" dirty="0"/>
                  <a:t> </a:t>
                </a:r>
                <a:r>
                  <a:rPr lang="en-US" dirty="0" err="1"/>
                  <a:t>dihitung</a:t>
                </a:r>
                <a:r>
                  <a:rPr lang="en-US" dirty="0"/>
                  <a:t> pada </a:t>
                </a:r>
                <a:r>
                  <a:rPr lang="en-US" dirty="0" err="1"/>
                  <a:t>kasus</a:t>
                </a:r>
                <a:r>
                  <a:rPr lang="en-US" dirty="0"/>
                  <a:t> </a:t>
                </a:r>
                <a:r>
                  <a:rPr lang="en-US" dirty="0" err="1"/>
                  <a:t>terbaik</a:t>
                </a:r>
                <a:r>
                  <a:rPr lang="en-US" dirty="0"/>
                  <a:t> dan </a:t>
                </a:r>
                <a:r>
                  <a:rPr lang="en-US" dirty="0" err="1"/>
                  <a:t>kasus</a:t>
                </a:r>
                <a:r>
                  <a:rPr lang="en-US" dirty="0"/>
                  <a:t> </a:t>
                </a:r>
                <a:r>
                  <a:rPr lang="en-US" dirty="0" err="1"/>
                  <a:t>terburuk</a:t>
                </a:r>
                <a:r>
                  <a:rPr lang="en-US" dirty="0"/>
                  <a:t>. </a:t>
                </a:r>
                <a:r>
                  <a:rPr lang="en-US" dirty="0" err="1"/>
                  <a:t>Kasus</a:t>
                </a:r>
                <a:r>
                  <a:rPr lang="en-US" dirty="0"/>
                  <a:t> </a:t>
                </a:r>
                <a:r>
                  <a:rPr lang="en-US" dirty="0" err="1"/>
                  <a:t>terbaik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tidak</a:t>
                </a:r>
                <a:r>
                  <a:rPr lang="en-US" dirty="0"/>
                  <a:t> </a:t>
                </a:r>
                <a:r>
                  <a:rPr lang="en-US" dirty="0" err="1"/>
                  <a:t>ada</a:t>
                </a:r>
                <a:r>
                  <a:rPr lang="en-US" dirty="0"/>
                  <a:t> </a:t>
                </a:r>
                <a:r>
                  <a:rPr lang="en-US" dirty="0" err="1"/>
                  <a:t>pertukaran</a:t>
                </a:r>
                <a:r>
                  <a:rPr lang="en-US" dirty="0"/>
                  <a:t> (</a:t>
                </a:r>
                <a:r>
                  <a:rPr lang="en-US" dirty="0" err="1"/>
                  <a:t>yaitu</a:t>
                </a:r>
                <a:r>
                  <a:rPr lang="en-US" dirty="0"/>
                  <a:t>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:r>
                  <a:rPr lang="en-US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i="1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i="1" baseline="-25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i="1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&lt; </a:t>
                </a:r>
                <a:r>
                  <a:rPr lang="en-US" i="1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i="1" baseline="-25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i="1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dirty="0"/>
                  <a:t>false), </a:t>
                </a:r>
                <a:r>
                  <a:rPr lang="en-US" dirty="0" err="1"/>
                  <a:t>yaitu</a:t>
                </a:r>
                <a:r>
                  <a:rPr lang="en-US" dirty="0"/>
                  <a:t> </a:t>
                </a:r>
                <a:r>
                  <a:rPr lang="en-US" dirty="0" err="1"/>
                  <a:t>semua</a:t>
                </a:r>
                <a:r>
                  <a:rPr lang="en-US" dirty="0"/>
                  <a:t> </a:t>
                </a:r>
                <a:r>
                  <a:rPr lang="en-US" dirty="0" err="1"/>
                  <a:t>elemen</a:t>
                </a:r>
                <a:r>
                  <a:rPr lang="en-US" dirty="0"/>
                  <a:t> </a:t>
                </a:r>
                <a:r>
                  <a:rPr lang="en-US" dirty="0" err="1"/>
                  <a:t>larik</a:t>
                </a:r>
                <a:r>
                  <a:rPr lang="en-US" dirty="0"/>
                  <a:t> pada </a:t>
                </a:r>
                <a:r>
                  <a:rPr lang="en-US" dirty="0" err="1"/>
                  <a:t>awalnya</a:t>
                </a:r>
                <a:r>
                  <a:rPr lang="en-US" dirty="0"/>
                  <a:t> </a:t>
                </a:r>
                <a:r>
                  <a:rPr lang="en-US" dirty="0" err="1"/>
                  <a:t>sudah</a:t>
                </a:r>
                <a:r>
                  <a:rPr lang="en-US" dirty="0"/>
                  <a:t> </a:t>
                </a:r>
                <a:r>
                  <a:rPr lang="en-US" dirty="0" err="1"/>
                  <a:t>terurut</a:t>
                </a:r>
                <a:r>
                  <a:rPr lang="en-US" dirty="0"/>
                  <a:t> </a:t>
                </a:r>
                <a:r>
                  <a:rPr lang="en-US" dirty="0" err="1"/>
                  <a:t>menaik</a:t>
                </a:r>
                <a:r>
                  <a:rPr lang="en-US" dirty="0"/>
                  <a:t>, </a:t>
                </a:r>
                <a:r>
                  <a:rPr lang="en-US" dirty="0" err="1"/>
                  <a:t>sehingga</a:t>
                </a:r>
                <a:r>
                  <a:rPr lang="en-US" dirty="0"/>
                  <a:t>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/>
                  <a:t>	</a:t>
                </a:r>
                <a:r>
                  <a:rPr lang="en-US" i="1" dirty="0" err="1"/>
                  <a:t>T</a:t>
                </a:r>
                <a:r>
                  <a:rPr lang="en-US" i="1" baseline="-25000" dirty="0" err="1"/>
                  <a:t>min</a:t>
                </a:r>
                <a:r>
                  <a:rPr lang="en-US" dirty="0"/>
                  <a:t> (</a:t>
                </a:r>
                <a:r>
                  <a:rPr lang="en-US" i="1" dirty="0"/>
                  <a:t>n</a:t>
                </a:r>
                <a:r>
                  <a:rPr lang="en-US" dirty="0"/>
                  <a:t>) = 0.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Pada </a:t>
                </a:r>
                <a:r>
                  <a:rPr lang="en-US" dirty="0" err="1"/>
                  <a:t>kasus</a:t>
                </a:r>
                <a:r>
                  <a:rPr lang="en-US" dirty="0"/>
                  <a:t> </a:t>
                </a:r>
                <a:r>
                  <a:rPr lang="en-US" dirty="0" err="1"/>
                  <a:t>terburuk</a:t>
                </a:r>
                <a:r>
                  <a:rPr lang="en-US" dirty="0"/>
                  <a:t>, (</a:t>
                </a:r>
                <a:r>
                  <a:rPr lang="en-US" dirty="0" err="1"/>
                  <a:t>yaitu</a:t>
                </a:r>
                <a:r>
                  <a:rPr lang="en-US" dirty="0"/>
                  <a:t>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:r>
                  <a:rPr lang="en-US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i="1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i="1" baseline="-25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i="1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&lt; </a:t>
                </a:r>
                <a:r>
                  <a:rPr lang="en-US" i="1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i="1" baseline="-25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i="1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/>
                  <a:t>bernilai</a:t>
                </a:r>
                <a:r>
                  <a:rPr lang="en-US" dirty="0"/>
                  <a:t> true), </a:t>
                </a:r>
                <a:r>
                  <a:rPr lang="en-US" dirty="0" err="1"/>
                  <a:t>pertukaran</a:t>
                </a:r>
                <a:r>
                  <a:rPr lang="en-US" dirty="0"/>
                  <a:t> </a:t>
                </a:r>
                <a:r>
                  <a:rPr lang="en-US" dirty="0" err="1"/>
                  <a:t>elemen</a:t>
                </a:r>
                <a:r>
                  <a:rPr lang="en-US" dirty="0"/>
                  <a:t> </a:t>
                </a:r>
                <a:r>
                  <a:rPr lang="en-US" dirty="0" err="1"/>
                  <a:t>selalu</a:t>
                </a:r>
                <a:r>
                  <a:rPr lang="en-US" dirty="0"/>
                  <a:t> </a:t>
                </a:r>
                <a:r>
                  <a:rPr lang="en-US" dirty="0" err="1"/>
                  <a:t>dilakukan</a:t>
                </a:r>
                <a:r>
                  <a:rPr lang="en-US" dirty="0"/>
                  <a:t>. </a:t>
                </a:r>
                <a:r>
                  <a:rPr lang="en-US" dirty="0" err="1"/>
                  <a:t>Jadi</a:t>
                </a:r>
                <a:r>
                  <a:rPr lang="en-US" dirty="0"/>
                  <a:t>, </a:t>
                </a:r>
                <a:r>
                  <a:rPr lang="en-US" dirty="0" err="1"/>
                  <a:t>jumlah</a:t>
                </a:r>
                <a:r>
                  <a:rPr lang="en-US" dirty="0"/>
                  <a:t> </a:t>
                </a:r>
                <a:r>
                  <a:rPr lang="en-US" dirty="0" err="1"/>
                  <a:t>operasi</a:t>
                </a:r>
                <a:r>
                  <a:rPr lang="en-US" dirty="0"/>
                  <a:t> </a:t>
                </a:r>
                <a:r>
                  <a:rPr lang="en-US" dirty="0" err="1"/>
                  <a:t>pertukaran</a:t>
                </a:r>
                <a:r>
                  <a:rPr lang="en-US" dirty="0"/>
                  <a:t> </a:t>
                </a:r>
                <a:r>
                  <a:rPr lang="en-US" dirty="0" err="1"/>
                  <a:t>elemen</a:t>
                </a:r>
                <a:r>
                  <a:rPr lang="en-US" dirty="0"/>
                  <a:t> pada </a:t>
                </a:r>
                <a:r>
                  <a:rPr lang="en-US" dirty="0" err="1"/>
                  <a:t>kasus</a:t>
                </a:r>
                <a:r>
                  <a:rPr lang="en-US" dirty="0"/>
                  <a:t> </a:t>
                </a:r>
                <a:r>
                  <a:rPr lang="en-US" dirty="0" err="1"/>
                  <a:t>terburuk</a:t>
                </a:r>
                <a:r>
                  <a:rPr lang="en-US" dirty="0"/>
                  <a:t> </a:t>
                </a:r>
                <a:r>
                  <a:rPr lang="en-US" dirty="0" err="1"/>
                  <a:t>sama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jumlah</a:t>
                </a:r>
                <a:r>
                  <a:rPr lang="en-US" dirty="0"/>
                  <a:t> </a:t>
                </a:r>
                <a:r>
                  <a:rPr lang="en-US" dirty="0" err="1"/>
                  <a:t>operasi</a:t>
                </a:r>
                <a:r>
                  <a:rPr lang="en-US" dirty="0"/>
                  <a:t> </a:t>
                </a:r>
                <a:r>
                  <a:rPr lang="en-US" dirty="0" err="1"/>
                  <a:t>perbandingan</a:t>
                </a:r>
                <a:r>
                  <a:rPr lang="en-US" dirty="0"/>
                  <a:t> </a:t>
                </a:r>
                <a:r>
                  <a:rPr lang="en-US" dirty="0" err="1"/>
                  <a:t>elemen-elemen</a:t>
                </a:r>
                <a:r>
                  <a:rPr lang="en-US" dirty="0"/>
                  <a:t> </a:t>
                </a:r>
                <a:r>
                  <a:rPr lang="en-US" dirty="0" err="1"/>
                  <a:t>larik</a:t>
                </a:r>
                <a:r>
                  <a:rPr lang="en-US" dirty="0"/>
                  <a:t>, </a:t>
                </a:r>
                <a:r>
                  <a:rPr lang="en-US" dirty="0" err="1"/>
                  <a:t>yaitu</a:t>
                </a:r>
                <a:r>
                  <a:rPr lang="en-US" dirty="0"/>
                  <a:t>  </a:t>
                </a:r>
              </a:p>
              <a:p>
                <a:pPr marL="0" indent="0">
                  <a:buNone/>
                </a:pPr>
                <a:r>
                  <a:rPr lang="en-US" dirty="0"/>
                  <a:t> </a:t>
                </a:r>
              </a:p>
              <a:p>
                <a:pPr marL="457200" lvl="1" indent="0">
                  <a:buNone/>
                </a:pPr>
                <a:r>
                  <a:rPr lang="en-US" sz="2800" i="1" dirty="0"/>
                  <a:t>           </a:t>
                </a:r>
                <a:r>
                  <a:rPr lang="en-US" sz="2800" i="1" dirty="0" err="1"/>
                  <a:t>T</a:t>
                </a:r>
                <a:r>
                  <a:rPr lang="en-US" sz="2800" i="1" baseline="-25000" dirty="0" err="1"/>
                  <a:t>max</a:t>
                </a:r>
                <a:r>
                  <a:rPr lang="en-US" sz="2800" dirty="0"/>
                  <a:t>(</a:t>
                </a:r>
                <a:r>
                  <a:rPr lang="en-US" sz="2800" i="1" dirty="0"/>
                  <a:t>n</a:t>
                </a:r>
                <a:r>
                  <a:rPr lang="en-US" sz="2800" dirty="0"/>
                  <a:t>) = (</a:t>
                </a:r>
                <a:r>
                  <a:rPr lang="en-US" sz="2800" i="1" dirty="0"/>
                  <a:t>n</a:t>
                </a:r>
                <a:r>
                  <a:rPr lang="en-US" sz="2800" dirty="0"/>
                  <a:t> – 1) + (</a:t>
                </a:r>
                <a:r>
                  <a:rPr lang="en-US" sz="2800" i="1" dirty="0"/>
                  <a:t>n</a:t>
                </a:r>
                <a:r>
                  <a:rPr lang="en-US" sz="2800" dirty="0"/>
                  <a:t> – 2) + … + 2 + 1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3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33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3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3300" i="1">
                            <a:latin typeface="Cambria Math" panose="020405030504060302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sz="33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300" dirty="0"/>
                  <a:t> </a:t>
                </a:r>
                <a:endParaRPr lang="en-US" sz="2800" dirty="0"/>
              </a:p>
              <a:p>
                <a:pPr marL="0" indent="0">
                  <a:buNone/>
                </a:pPr>
                <a:r>
                  <a:rPr lang="en-US" dirty="0"/>
                  <a:t> </a:t>
                </a:r>
              </a:p>
              <a:p>
                <a:pPr marL="0" indent="0">
                  <a:buNone/>
                </a:pPr>
                <a:r>
                  <a:rPr lang="en-US" dirty="0" err="1"/>
                  <a:t>Jadi</a:t>
                </a:r>
                <a:r>
                  <a:rPr lang="en-US" dirty="0"/>
                  <a:t>, </a:t>
                </a:r>
                <a:r>
                  <a:rPr lang="en-US" dirty="0" err="1"/>
                  <a:t>algoritma</a:t>
                </a:r>
                <a:r>
                  <a:rPr lang="en-US" dirty="0"/>
                  <a:t> </a:t>
                </a:r>
                <a:r>
                  <a:rPr lang="en-US" dirty="0" err="1"/>
                  <a:t>pengurutan</a:t>
                </a:r>
                <a:r>
                  <a:rPr lang="en-US" dirty="0"/>
                  <a:t> </a:t>
                </a:r>
                <a:r>
                  <a:rPr lang="en-US" i="1" dirty="0"/>
                  <a:t>bubble sort </a:t>
                </a:r>
                <a:r>
                  <a:rPr lang="en-US" dirty="0" err="1"/>
                  <a:t>membutuhkan</a:t>
                </a:r>
                <a:r>
                  <a:rPr lang="en-US" dirty="0"/>
                  <a:t> </a:t>
                </a:r>
                <a:r>
                  <a:rPr lang="en-US" i="1" dirty="0"/>
                  <a:t>n</a:t>
                </a:r>
                <a:r>
                  <a:rPr lang="en-US" dirty="0"/>
                  <a:t>(</a:t>
                </a:r>
                <a:r>
                  <a:rPr lang="en-US" i="1" dirty="0"/>
                  <a:t>n</a:t>
                </a:r>
                <a:r>
                  <a:rPr lang="en-US" dirty="0"/>
                  <a:t> – 1 )/2 </a:t>
                </a:r>
                <a:r>
                  <a:rPr lang="en-US" dirty="0" err="1"/>
                  <a:t>buah</a:t>
                </a:r>
                <a:r>
                  <a:rPr lang="en-US" dirty="0"/>
                  <a:t> </a:t>
                </a:r>
                <a:r>
                  <a:rPr lang="en-US" dirty="0" err="1"/>
                  <a:t>operasi</a:t>
                </a:r>
                <a:r>
                  <a:rPr lang="en-US" dirty="0"/>
                  <a:t> </a:t>
                </a:r>
                <a:r>
                  <a:rPr lang="en-US" dirty="0" err="1"/>
                  <a:t>pertukaran</a:t>
                </a:r>
                <a:r>
                  <a:rPr lang="en-US" dirty="0"/>
                  <a:t>, </a:t>
                </a:r>
                <a:r>
                  <a:rPr lang="en-US" dirty="0" err="1"/>
                  <a:t>lebih</a:t>
                </a:r>
                <a:r>
                  <a:rPr lang="en-US" dirty="0"/>
                  <a:t> </a:t>
                </a:r>
                <a:r>
                  <a:rPr lang="en-US" dirty="0" err="1"/>
                  <a:t>banyak</a:t>
                </a:r>
                <a:r>
                  <a:rPr lang="en-US" dirty="0"/>
                  <a:t> </a:t>
                </a:r>
                <a:r>
                  <a:rPr lang="en-US" dirty="0" err="1"/>
                  <a:t>daripada</a:t>
                </a:r>
                <a:r>
                  <a:rPr lang="en-US" dirty="0"/>
                  <a:t> </a:t>
                </a:r>
                <a:r>
                  <a:rPr lang="en-US" dirty="0" err="1"/>
                  <a:t>algoritma</a:t>
                </a:r>
                <a:r>
                  <a:rPr lang="en-US" dirty="0"/>
                  <a:t> </a:t>
                </a:r>
                <a:r>
                  <a:rPr lang="en-US" i="1" dirty="0"/>
                  <a:t>selection sort</a:t>
                </a:r>
                <a:r>
                  <a:rPr lang="en-US" dirty="0"/>
                  <a:t>. </a:t>
                </a:r>
                <a:r>
                  <a:rPr lang="en-US" dirty="0" err="1"/>
                  <a:t>Ini</a:t>
                </a:r>
                <a:r>
                  <a:rPr lang="en-US" dirty="0"/>
                  <a:t> </a:t>
                </a:r>
                <a:r>
                  <a:rPr lang="en-US" dirty="0" err="1"/>
                  <a:t>berarti</a:t>
                </a:r>
                <a:r>
                  <a:rPr lang="en-US" dirty="0"/>
                  <a:t> </a:t>
                </a:r>
                <a:r>
                  <a:rPr lang="en-US" dirty="0" err="1"/>
                  <a:t>secara</a:t>
                </a:r>
                <a:r>
                  <a:rPr lang="en-US" dirty="0"/>
                  <a:t> </a:t>
                </a:r>
                <a:r>
                  <a:rPr lang="en-US" dirty="0" err="1"/>
                  <a:t>keseluruhan</a:t>
                </a:r>
                <a:r>
                  <a:rPr lang="en-US" dirty="0"/>
                  <a:t> </a:t>
                </a:r>
                <a:r>
                  <a:rPr lang="en-US" i="1" dirty="0"/>
                  <a:t>bubble sort </a:t>
                </a:r>
                <a:r>
                  <a:rPr lang="en-US" dirty="0" err="1"/>
                  <a:t>lebih</a:t>
                </a:r>
                <a:r>
                  <a:rPr lang="en-US" dirty="0"/>
                  <a:t> </a:t>
                </a:r>
                <a:r>
                  <a:rPr lang="en-US" dirty="0" err="1"/>
                  <a:t>buruk</a:t>
                </a:r>
                <a:r>
                  <a:rPr lang="en-US" dirty="0"/>
                  <a:t> </a:t>
                </a:r>
                <a:r>
                  <a:rPr lang="en-US" dirty="0" err="1"/>
                  <a:t>daripada</a:t>
                </a:r>
                <a:r>
                  <a:rPr lang="en-US" dirty="0"/>
                  <a:t> </a:t>
                </a:r>
                <a:r>
                  <a:rPr lang="en-US" i="1" dirty="0"/>
                  <a:t>selection sort</a:t>
                </a:r>
                <a:r>
                  <a:rPr lang="en-US" dirty="0"/>
                  <a:t>.			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7CE93C2-6A7A-44B6-9277-8D834ADA21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77520"/>
                <a:ext cx="10662920" cy="6116320"/>
              </a:xfrm>
              <a:blipFill>
                <a:blip r:embed="rId4"/>
                <a:stretch>
                  <a:fillRect l="-915" t="-2490" r="-2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27D3B33-7231-5E1A-4AF6-275F37E37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AA4E1F-B7D0-7FE5-D9E6-24DB3CB1B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177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5">
            <a:extLst>
              <a:ext uri="{FF2B5EF4-FFF2-40B4-BE49-F238E27FC236}">
                <a16:creationId xmlns:a16="http://schemas.microsoft.com/office/drawing/2014/main" id="{D28E4CB2-B9D4-4041-BBFF-F7A1CCCCB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Rinaldi M/IF1220  Matdis</a:t>
            </a:r>
          </a:p>
        </p:txBody>
      </p:sp>
      <p:sp>
        <p:nvSpPr>
          <p:cNvPr id="27651" name="Slide Number Placeholder 6">
            <a:extLst>
              <a:ext uri="{FF2B5EF4-FFF2-40B4-BE49-F238E27FC236}">
                <a16:creationId xmlns:a16="http://schemas.microsoft.com/office/drawing/2014/main" id="{A85D015E-052A-431A-A558-B75D58F3A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2B783ABC-98A3-4D6B-ADAB-1AA60051E2EA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25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2" name="Rectangle 2">
            <a:extLst>
              <a:ext uri="{FF2B5EF4-FFF2-40B4-BE49-F238E27FC236}">
                <a16:creationId xmlns:a16="http://schemas.microsoft.com/office/drawing/2014/main" id="{8FC63672-D321-47B3-A680-EE113CAC98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425450"/>
            <a:ext cx="7772400" cy="52705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dirty="0" err="1"/>
              <a:t>Latihan</a:t>
            </a:r>
            <a:r>
              <a:rPr lang="en-US" altLang="en-US" dirty="0"/>
              <a:t> 1</a:t>
            </a:r>
          </a:p>
        </p:txBody>
      </p:sp>
      <p:sp>
        <p:nvSpPr>
          <p:cNvPr id="27653" name="Rectangle 3">
            <a:extLst>
              <a:ext uri="{FF2B5EF4-FFF2-40B4-BE49-F238E27FC236}">
                <a16:creationId xmlns:a16="http://schemas.microsoft.com/office/drawing/2014/main" id="{00CBEA79-FC29-4CB0-888F-1EBA02AD60F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219201"/>
            <a:ext cx="10515600" cy="7620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en-US" sz="2400" dirty="0" err="1">
                <a:solidFill>
                  <a:srgbClr val="0B0A09"/>
                </a:solidFill>
              </a:rPr>
              <a:t>Hitung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kompleksitas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waktu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algoritma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berikut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berdasarkan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jumlah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operasi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perkalian</a:t>
            </a:r>
            <a:r>
              <a:rPr lang="en-US" altLang="en-US" sz="2400" dirty="0">
                <a:solidFill>
                  <a:srgbClr val="0B0A09"/>
                </a:solidFill>
              </a:rPr>
              <a:t>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E61D10-2033-4C3C-A73F-03062ACC0EE6}"/>
              </a:ext>
            </a:extLst>
          </p:cNvPr>
          <p:cNvSpPr/>
          <p:nvPr/>
        </p:nvSpPr>
        <p:spPr>
          <a:xfrm>
            <a:off x="988060" y="1981201"/>
            <a:ext cx="10215880" cy="4220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i="1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i="1" spc="-2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Mengalikan</a:t>
            </a:r>
            <a:r>
              <a:rPr lang="en-US" i="1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i="1" spc="-2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i="1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1, 2, …, j, yang </a:t>
            </a:r>
            <a:r>
              <a:rPr lang="en-US" i="1" spc="-2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i="1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</a:t>
            </a:r>
            <a:r>
              <a:rPr lang="en-US" i="1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i="1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 = n, n/2, n/4, …,1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H</a:t>
            </a:r>
            <a:r>
              <a:rPr lang="it-IT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asil perkalian disimpan di dalam peubah jumlah. }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Kamus</a:t>
            </a:r>
            <a:endParaRPr lang="en-US" sz="3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it-IT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it-IT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endParaRPr lang="en-US" sz="3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          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endwhile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41E6A72B-22F1-4A58-84CA-39BCF5C193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0960" y="38100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>
            <a:extLst>
              <a:ext uri="{FF2B5EF4-FFF2-40B4-BE49-F238E27FC236}">
                <a16:creationId xmlns:a16="http://schemas.microsoft.com/office/drawing/2014/main" id="{A95B53B3-83DB-4D35-8AB6-1FC74BE26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Rinaldi M/IF1220  Matdis</a:t>
            </a:r>
          </a:p>
        </p:txBody>
      </p:sp>
      <p:sp>
        <p:nvSpPr>
          <p:cNvPr id="28675" name="Slide Number Placeholder 5">
            <a:extLst>
              <a:ext uri="{FF2B5EF4-FFF2-40B4-BE49-F238E27FC236}">
                <a16:creationId xmlns:a16="http://schemas.microsoft.com/office/drawing/2014/main" id="{35B80669-108C-4CBC-8A8B-1134C847F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42C617C9-DB8C-4A72-9A93-C586D2E8964B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26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9C4D57A3-7043-4FCF-B787-22075BAF31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31826"/>
            <a:ext cx="7772400" cy="6032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dirty="0" err="1"/>
              <a:t>Jawaban</a:t>
            </a:r>
            <a:endParaRPr lang="en-US" altLang="en-US" sz="4000" dirty="0"/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6CF2B67B-ECDC-405A-B1EA-4A503922D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9640" y="1495426"/>
            <a:ext cx="10845800" cy="4648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dirty="0" err="1">
                <a:solidFill>
                  <a:srgbClr val="0B0A09"/>
                </a:solidFill>
              </a:rPr>
              <a:t>Untuk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endParaRPr lang="en-US" altLang="en-US" sz="2400" i="1" dirty="0">
              <a:solidFill>
                <a:srgbClr val="0B0A09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2400" i="1" dirty="0">
                <a:solidFill>
                  <a:srgbClr val="0B0A09"/>
                </a:solidFill>
              </a:rPr>
              <a:t>	j</a:t>
            </a:r>
            <a:r>
              <a:rPr lang="en-US" altLang="en-US" sz="2400" dirty="0">
                <a:solidFill>
                  <a:srgbClr val="0B0A09"/>
                </a:solidFill>
              </a:rPr>
              <a:t> = </a:t>
            </a:r>
            <a:r>
              <a:rPr lang="en-US" altLang="en-US" sz="2400" i="1" dirty="0">
                <a:solidFill>
                  <a:srgbClr val="0B0A09"/>
                </a:solidFill>
              </a:rPr>
              <a:t>n</a:t>
            </a:r>
            <a:r>
              <a:rPr lang="en-US" altLang="en-US" sz="2400" dirty="0">
                <a:solidFill>
                  <a:srgbClr val="0B0A09"/>
                </a:solidFill>
              </a:rPr>
              <a:t>, </a:t>
            </a:r>
            <a:r>
              <a:rPr lang="en-US" altLang="en-US" sz="2400" dirty="0" err="1">
                <a:solidFill>
                  <a:srgbClr val="0B0A09"/>
                </a:solidFill>
              </a:rPr>
              <a:t>jumlah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operasi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perkalian</a:t>
            </a:r>
            <a:r>
              <a:rPr lang="en-US" altLang="en-US" sz="2400" dirty="0">
                <a:solidFill>
                  <a:srgbClr val="0B0A09"/>
                </a:solidFill>
              </a:rPr>
              <a:t> = </a:t>
            </a:r>
            <a:r>
              <a:rPr lang="en-US" altLang="en-US" sz="2400" i="1" dirty="0">
                <a:solidFill>
                  <a:srgbClr val="0B0A09"/>
                </a:solidFill>
              </a:rPr>
              <a:t>n</a:t>
            </a:r>
          </a:p>
          <a:p>
            <a:pPr eaLnBrk="1" hangingPunct="1">
              <a:buFontTx/>
              <a:buNone/>
            </a:pPr>
            <a:r>
              <a:rPr lang="en-US" altLang="en-US" sz="2400" i="1" dirty="0">
                <a:solidFill>
                  <a:srgbClr val="0B0A09"/>
                </a:solidFill>
              </a:rPr>
              <a:t>	j</a:t>
            </a:r>
            <a:r>
              <a:rPr lang="en-US" altLang="en-US" sz="2400" dirty="0">
                <a:solidFill>
                  <a:srgbClr val="0B0A09"/>
                </a:solidFill>
              </a:rPr>
              <a:t> = </a:t>
            </a:r>
            <a:r>
              <a:rPr lang="en-US" altLang="en-US" sz="2400" i="1" dirty="0">
                <a:solidFill>
                  <a:srgbClr val="0B0A09"/>
                </a:solidFill>
              </a:rPr>
              <a:t>n</a:t>
            </a:r>
            <a:r>
              <a:rPr lang="en-US" altLang="en-US" sz="2400" dirty="0">
                <a:solidFill>
                  <a:srgbClr val="0B0A09"/>
                </a:solidFill>
              </a:rPr>
              <a:t>/2, </a:t>
            </a:r>
            <a:r>
              <a:rPr lang="en-US" altLang="en-US" sz="2400" dirty="0" err="1">
                <a:solidFill>
                  <a:srgbClr val="0B0A09"/>
                </a:solidFill>
              </a:rPr>
              <a:t>jumlah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operasi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perkalian</a:t>
            </a:r>
            <a:r>
              <a:rPr lang="en-US" altLang="en-US" sz="2400" dirty="0">
                <a:solidFill>
                  <a:srgbClr val="0B0A09"/>
                </a:solidFill>
              </a:rPr>
              <a:t> = </a:t>
            </a:r>
            <a:r>
              <a:rPr lang="en-US" altLang="en-US" sz="2400" i="1" dirty="0">
                <a:solidFill>
                  <a:srgbClr val="0B0A09"/>
                </a:solidFill>
              </a:rPr>
              <a:t>n</a:t>
            </a:r>
            <a:r>
              <a:rPr lang="en-US" altLang="en-US" sz="2400" dirty="0">
                <a:solidFill>
                  <a:srgbClr val="0B0A09"/>
                </a:solidFill>
              </a:rPr>
              <a:t>/2</a:t>
            </a:r>
            <a:endParaRPr lang="en-US" altLang="en-US" sz="2400" i="1" dirty="0">
              <a:solidFill>
                <a:srgbClr val="0B0A09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2400" i="1" dirty="0">
                <a:solidFill>
                  <a:srgbClr val="0B0A09"/>
                </a:solidFill>
              </a:rPr>
              <a:t>	j</a:t>
            </a:r>
            <a:r>
              <a:rPr lang="en-US" altLang="en-US" sz="2400" dirty="0">
                <a:solidFill>
                  <a:srgbClr val="0B0A09"/>
                </a:solidFill>
              </a:rPr>
              <a:t> = </a:t>
            </a:r>
            <a:r>
              <a:rPr lang="en-US" altLang="en-US" sz="2400" i="1" dirty="0">
                <a:solidFill>
                  <a:srgbClr val="0B0A09"/>
                </a:solidFill>
              </a:rPr>
              <a:t>n</a:t>
            </a:r>
            <a:r>
              <a:rPr lang="en-US" altLang="en-US" sz="2400" dirty="0">
                <a:solidFill>
                  <a:srgbClr val="0B0A09"/>
                </a:solidFill>
              </a:rPr>
              <a:t>/4, </a:t>
            </a:r>
            <a:r>
              <a:rPr lang="en-US" altLang="en-US" sz="2400" dirty="0" err="1">
                <a:solidFill>
                  <a:srgbClr val="0B0A09"/>
                </a:solidFill>
              </a:rPr>
              <a:t>jumlah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operasi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perkalian</a:t>
            </a:r>
            <a:r>
              <a:rPr lang="en-US" altLang="en-US" sz="2400" dirty="0">
                <a:solidFill>
                  <a:srgbClr val="0B0A09"/>
                </a:solidFill>
              </a:rPr>
              <a:t> = </a:t>
            </a:r>
            <a:r>
              <a:rPr lang="en-US" altLang="en-US" sz="2400" i="1" dirty="0">
                <a:solidFill>
                  <a:srgbClr val="0B0A09"/>
                </a:solidFill>
              </a:rPr>
              <a:t>n</a:t>
            </a:r>
            <a:r>
              <a:rPr lang="en-US" altLang="en-US" sz="2400" dirty="0">
                <a:solidFill>
                  <a:srgbClr val="0B0A09"/>
                </a:solidFill>
              </a:rPr>
              <a:t>/4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solidFill>
                  <a:srgbClr val="0B0A09"/>
                </a:solidFill>
              </a:rPr>
              <a:t>	…</a:t>
            </a:r>
            <a:endParaRPr lang="en-US" altLang="en-US" sz="2400" i="1" dirty="0">
              <a:solidFill>
                <a:srgbClr val="0B0A09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2400" i="1" dirty="0">
                <a:solidFill>
                  <a:srgbClr val="0B0A09"/>
                </a:solidFill>
              </a:rPr>
              <a:t>	j </a:t>
            </a:r>
            <a:r>
              <a:rPr lang="en-US" altLang="en-US" sz="2400" dirty="0">
                <a:solidFill>
                  <a:srgbClr val="0B0A09"/>
                </a:solidFill>
              </a:rPr>
              <a:t>= 1, </a:t>
            </a:r>
            <a:r>
              <a:rPr lang="en-US" altLang="en-US" sz="2400" dirty="0" err="1">
                <a:solidFill>
                  <a:srgbClr val="0B0A09"/>
                </a:solidFill>
              </a:rPr>
              <a:t>jumlah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operasi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perkalian</a:t>
            </a:r>
            <a:r>
              <a:rPr lang="en-US" altLang="en-US" sz="2400" dirty="0">
                <a:solidFill>
                  <a:srgbClr val="0B0A09"/>
                </a:solidFill>
              </a:rPr>
              <a:t> = 1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solidFill>
                  <a:srgbClr val="0B0A09"/>
                </a:solidFill>
              </a:rPr>
              <a:t>	</a:t>
            </a:r>
            <a:r>
              <a:rPr lang="en-US" altLang="en-US" sz="2400" dirty="0" err="1">
                <a:solidFill>
                  <a:srgbClr val="0B0A09"/>
                </a:solidFill>
              </a:rPr>
              <a:t>Jumlah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operasi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perkalian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seluruhnya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adalah</a:t>
            </a:r>
            <a:endParaRPr lang="en-US" altLang="en-US" sz="2400" dirty="0">
              <a:solidFill>
                <a:srgbClr val="0B0A09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2400" dirty="0">
                <a:solidFill>
                  <a:srgbClr val="0B0A09"/>
                </a:solidFill>
              </a:rPr>
              <a:t>	          = </a:t>
            </a:r>
            <a:r>
              <a:rPr lang="en-US" altLang="en-US" sz="2400" i="1" dirty="0">
                <a:solidFill>
                  <a:srgbClr val="0B0A09"/>
                </a:solidFill>
              </a:rPr>
              <a:t>n</a:t>
            </a:r>
            <a:r>
              <a:rPr lang="en-US" altLang="en-US" sz="2400" dirty="0">
                <a:solidFill>
                  <a:srgbClr val="0B0A09"/>
                </a:solidFill>
              </a:rPr>
              <a:t> + </a:t>
            </a:r>
            <a:r>
              <a:rPr lang="en-US" altLang="en-US" sz="2400" i="1" dirty="0">
                <a:solidFill>
                  <a:srgbClr val="0B0A09"/>
                </a:solidFill>
              </a:rPr>
              <a:t>n</a:t>
            </a:r>
            <a:r>
              <a:rPr lang="en-US" altLang="en-US" sz="2400" dirty="0">
                <a:solidFill>
                  <a:srgbClr val="0B0A09"/>
                </a:solidFill>
              </a:rPr>
              <a:t>/2 + </a:t>
            </a:r>
            <a:r>
              <a:rPr lang="en-US" altLang="en-US" sz="2400" i="1" dirty="0">
                <a:solidFill>
                  <a:srgbClr val="0B0A09"/>
                </a:solidFill>
              </a:rPr>
              <a:t>n</a:t>
            </a:r>
            <a:r>
              <a:rPr lang="en-US" altLang="en-US" sz="2400" dirty="0">
                <a:solidFill>
                  <a:srgbClr val="0B0A09"/>
                </a:solidFill>
              </a:rPr>
              <a:t>/4 + … + 2 + 1  </a:t>
            </a:r>
            <a:r>
              <a:rPr lang="en-US" altLang="en-US" sz="2400" dirty="0">
                <a:solidFill>
                  <a:srgbClr val="0B0A09"/>
                </a:solidFill>
                <a:sym typeface="Wingdings" panose="05000000000000000000" pitchFamily="2" charset="2"/>
              </a:rPr>
              <a:t> </a:t>
            </a:r>
            <a:r>
              <a:rPr lang="en-US" altLang="en-US" sz="2400" dirty="0" err="1">
                <a:solidFill>
                  <a:srgbClr val="0B0A09"/>
                </a:solidFill>
                <a:sym typeface="Wingdings" panose="05000000000000000000" pitchFamily="2" charset="2"/>
              </a:rPr>
              <a:t>deret</a:t>
            </a:r>
            <a:r>
              <a:rPr lang="en-US" altLang="en-US" sz="2400" dirty="0">
                <a:solidFill>
                  <a:srgbClr val="0B0A09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  <a:sym typeface="Wingdings" panose="05000000000000000000" pitchFamily="2" charset="2"/>
              </a:rPr>
              <a:t>geometri</a:t>
            </a:r>
            <a:endParaRPr lang="en-US" altLang="en-US" sz="2400" dirty="0">
              <a:solidFill>
                <a:srgbClr val="0B0A09"/>
              </a:solidFill>
            </a:endParaRPr>
          </a:p>
        </p:txBody>
      </p:sp>
      <p:pic>
        <p:nvPicPr>
          <p:cNvPr id="28678" name="Picture 4">
            <a:extLst>
              <a:ext uri="{FF2B5EF4-FFF2-40B4-BE49-F238E27FC236}">
                <a16:creationId xmlns:a16="http://schemas.microsoft.com/office/drawing/2014/main" id="{F893E181-6A3D-4099-9C92-4A4058176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111749"/>
            <a:ext cx="937260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4BBE8D-9416-4110-B74C-226599ACA87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59108" y="618880"/>
            <a:ext cx="3093372" cy="291694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1056A75-E3CC-46EB-A1E1-1AF092BC81D5}"/>
              </a:ext>
            </a:extLst>
          </p:cNvPr>
          <p:cNvSpPr/>
          <p:nvPr/>
        </p:nvSpPr>
        <p:spPr>
          <a:xfrm>
            <a:off x="4028440" y="5362038"/>
            <a:ext cx="944252" cy="3195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2n – 1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FD884-67C8-4A08-8AF1-B30639557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9225"/>
            <a:ext cx="10515600" cy="491712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Di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menguji</a:t>
            </a:r>
            <a:r>
              <a:rPr lang="en-US" sz="2400" dirty="0"/>
              <a:t>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,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</a:t>
            </a:r>
            <a:r>
              <a:rPr lang="en-US" sz="2400" dirty="0"/>
              <a:t>, yang </a:t>
            </a:r>
            <a:r>
              <a:rPr lang="en-US" sz="2400" dirty="0" err="1"/>
              <a:t>masing-masing</a:t>
            </a:r>
            <a:r>
              <a:rPr lang="en-US" sz="2400" dirty="0"/>
              <a:t> </a:t>
            </a:r>
            <a:r>
              <a:rPr lang="en-US" sz="2400" dirty="0" err="1"/>
              <a:t>berukuran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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, </a:t>
            </a:r>
            <a:r>
              <a:rPr lang="en-US" sz="2400" dirty="0" err="1"/>
              <a:t>sama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862441A-AAC2-4694-9036-F70FD2D97C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425450"/>
            <a:ext cx="7772400" cy="52705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dirty="0" err="1"/>
              <a:t>Latihan</a:t>
            </a:r>
            <a:r>
              <a:rPr lang="en-US" altLang="en-US" dirty="0"/>
              <a:t> 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2146FF-A05B-4EA7-A2FE-4FE1B49AA962}"/>
              </a:ext>
            </a:extLst>
          </p:cNvPr>
          <p:cNvSpPr/>
          <p:nvPr/>
        </p:nvSpPr>
        <p:spPr>
          <a:xfrm>
            <a:off x="1163320" y="2001823"/>
            <a:ext cx="9550400" cy="3819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marR="0" indent="-558165" algn="just">
              <a:lnSpc>
                <a:spcPct val="10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samaMatriks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integer)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  <a:endParaRPr lang="en-US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marR="0" indent="-558165" algn="just">
              <a:lnSpc>
                <a:spcPct val="10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true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dan B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sebaliknya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false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 }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marR="0" indent="-558165" algn="just">
              <a:lnSpc>
                <a:spcPct val="10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Kamus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marR="0" indent="-558165" algn="just">
              <a:lnSpc>
                <a:spcPct val="10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marR="0" indent="-558165" algn="just">
              <a:lnSpc>
                <a:spcPct val="10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marR="0" indent="-558165" algn="just">
              <a:lnSpc>
                <a:spcPct val="10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marR="0" indent="-558165" algn="just">
              <a:lnSpc>
                <a:spcPct val="10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marR="0" indent="-558165" algn="just">
              <a:lnSpc>
                <a:spcPct val="10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i,j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i,j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marR="0" indent="-558165" algn="just">
              <a:lnSpc>
                <a:spcPct val="10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marR="0" indent="-558165" algn="just">
              <a:lnSpc>
                <a:spcPct val="10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marR="0" indent="-558165" algn="just">
              <a:lnSpc>
                <a:spcPct val="10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marR="0" indent="-558165" algn="just">
              <a:lnSpc>
                <a:spcPct val="10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marR="0" indent="-558165" algn="just">
              <a:lnSpc>
                <a:spcPct val="10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true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8F0B95-519F-441C-AB1E-30299169E831}"/>
              </a:ext>
            </a:extLst>
          </p:cNvPr>
          <p:cNvSpPr/>
          <p:nvPr/>
        </p:nvSpPr>
        <p:spPr>
          <a:xfrm>
            <a:off x="1163320" y="5919821"/>
            <a:ext cx="9154160" cy="72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Both"/>
            </a:pPr>
            <a:r>
              <a:rPr lang="en-US" sz="2000" dirty="0" err="1">
                <a:ea typeface="Times New Roman" panose="02020603050405020304" pitchFamily="18" charset="0"/>
              </a:rPr>
              <a:t>Apa</a:t>
            </a:r>
            <a:r>
              <a:rPr lang="en-US" sz="2000" dirty="0"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</a:rPr>
              <a:t>kasus</a:t>
            </a:r>
            <a:r>
              <a:rPr lang="en-US" sz="2000" dirty="0"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</a:rPr>
              <a:t>terbaik</a:t>
            </a:r>
            <a:r>
              <a:rPr lang="en-US" sz="2000" dirty="0">
                <a:ea typeface="Times New Roman" panose="02020603050405020304" pitchFamily="18" charset="0"/>
              </a:rPr>
              <a:t> dan </a:t>
            </a:r>
            <a:r>
              <a:rPr lang="en-US" sz="2000" dirty="0" err="1">
                <a:ea typeface="Times New Roman" panose="02020603050405020304" pitchFamily="18" charset="0"/>
              </a:rPr>
              <a:t>terburuk</a:t>
            </a:r>
            <a:r>
              <a:rPr lang="en-US" sz="2000" dirty="0"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</a:rPr>
              <a:t>untuk</a:t>
            </a:r>
            <a:r>
              <a:rPr lang="en-US" sz="2000" dirty="0"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</a:rPr>
              <a:t>algoritma</a:t>
            </a:r>
            <a:r>
              <a:rPr lang="en-US" sz="2000" dirty="0">
                <a:ea typeface="Times New Roman" panose="02020603050405020304" pitchFamily="18" charset="0"/>
              </a:rPr>
              <a:t> di </a:t>
            </a:r>
            <a:r>
              <a:rPr lang="en-US" sz="2000" dirty="0" err="1">
                <a:ea typeface="Times New Roman" panose="02020603050405020304" pitchFamily="18" charset="0"/>
              </a:rPr>
              <a:t>atas</a:t>
            </a:r>
            <a:r>
              <a:rPr lang="en-US" sz="2000" dirty="0">
                <a:ea typeface="Times New Roman" panose="02020603050405020304" pitchFamily="18" charset="0"/>
              </a:rPr>
              <a:t>?		     	</a:t>
            </a:r>
          </a:p>
          <a:p>
            <a:pPr marL="342900" marR="0" lvl="0" indent="-342900" algn="just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Both"/>
            </a:pPr>
            <a:r>
              <a:rPr lang="en-US" sz="2000" dirty="0" err="1">
                <a:ea typeface="Times New Roman" panose="02020603050405020304" pitchFamily="18" charset="0"/>
              </a:rPr>
              <a:t>Tentukan</a:t>
            </a:r>
            <a:r>
              <a:rPr lang="en-US" sz="2000" dirty="0"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</a:rPr>
              <a:t>kompleksitas</a:t>
            </a:r>
            <a:r>
              <a:rPr lang="en-US" sz="2000" dirty="0"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</a:rPr>
              <a:t>waktu</a:t>
            </a:r>
            <a:r>
              <a:rPr lang="en-US" sz="2000" dirty="0"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</a:rPr>
              <a:t>terbaik</a:t>
            </a:r>
            <a:r>
              <a:rPr lang="en-US" sz="2000" dirty="0">
                <a:ea typeface="Times New Roman" panose="02020603050405020304" pitchFamily="18" charset="0"/>
              </a:rPr>
              <a:t> dan </a:t>
            </a:r>
            <a:r>
              <a:rPr lang="en-US" sz="2000" dirty="0" err="1">
                <a:ea typeface="Times New Roman" panose="02020603050405020304" pitchFamily="18" charset="0"/>
              </a:rPr>
              <a:t>terburuknya</a:t>
            </a:r>
            <a:r>
              <a:rPr lang="en-US" sz="2000" dirty="0">
                <a:ea typeface="Times New Roman" panose="02020603050405020304" pitchFamily="18" charset="0"/>
              </a:rPr>
              <a:t>.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D2AF6A2-5575-C42D-6C83-A49ADF6E2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1CBC4D-ED38-7B16-F2F6-77AD1EB44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210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20BE7-4B06-4782-8B0B-A6A9C5379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800" y="1077118"/>
            <a:ext cx="10515600" cy="4703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err="1"/>
              <a:t>Jawaban</a:t>
            </a:r>
            <a:r>
              <a:rPr lang="en-US" dirty="0"/>
              <a:t>:</a:t>
            </a:r>
          </a:p>
          <a:p>
            <a:pPr marL="514350" indent="-514350">
              <a:buAutoNum type="alphaLcParenBoth"/>
            </a:pP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terbaik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ketidaksamaan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ditemukan</a:t>
            </a:r>
            <a:r>
              <a:rPr lang="en-US" dirty="0"/>
              <a:t> pada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(</a:t>
            </a:r>
            <a:r>
              <a:rPr lang="en-US" i="1" dirty="0"/>
              <a:t>A</a:t>
            </a:r>
            <a:r>
              <a:rPr lang="en-US" baseline="-25000" dirty="0"/>
              <a:t>1,1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 </a:t>
            </a:r>
            <a:r>
              <a:rPr lang="en-US" i="1" dirty="0">
                <a:sym typeface="Symbol" panose="05050102010706020507" pitchFamily="18" charset="2"/>
              </a:rPr>
              <a:t>B</a:t>
            </a:r>
            <a:r>
              <a:rPr lang="en-US" baseline="-25000" dirty="0">
                <a:sym typeface="Symbol" panose="05050102010706020507" pitchFamily="18" charset="2"/>
              </a:rPr>
              <a:t>1,1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517525" indent="-517525">
              <a:buNone/>
            </a:pPr>
            <a:r>
              <a:rPr lang="en-US" dirty="0">
                <a:sym typeface="Symbol" panose="05050102010706020507" pitchFamily="18" charset="2"/>
              </a:rPr>
              <a:t>      </a:t>
            </a:r>
            <a:r>
              <a:rPr lang="en-US" dirty="0" err="1">
                <a:sym typeface="Symbol" panose="05050102010706020507" pitchFamily="18" charset="2"/>
              </a:rPr>
              <a:t>Kasus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terburuk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terjadi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jika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ketidaksamaan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matriks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ditemukan</a:t>
            </a:r>
            <a:r>
              <a:rPr lang="en-US" dirty="0">
                <a:sym typeface="Symbol" panose="05050102010706020507" pitchFamily="18" charset="2"/>
              </a:rPr>
              <a:t> pada </a:t>
            </a:r>
            <a:r>
              <a:rPr lang="en-US" dirty="0" err="1">
                <a:sym typeface="Symbol" panose="05050102010706020507" pitchFamily="18" charset="2"/>
              </a:rPr>
              <a:t>elemen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ujung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kanan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bawah</a:t>
            </a:r>
            <a:r>
              <a:rPr lang="en-US" dirty="0">
                <a:sym typeface="Symbol" panose="05050102010706020507" pitchFamily="18" charset="2"/>
              </a:rPr>
              <a:t> (</a:t>
            </a:r>
            <a:r>
              <a:rPr lang="en-US" i="1" dirty="0" err="1"/>
              <a:t>A</a:t>
            </a:r>
            <a:r>
              <a:rPr lang="en-US" baseline="-25000" dirty="0" err="1"/>
              <a:t>n,n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 </a:t>
            </a:r>
            <a:r>
              <a:rPr lang="en-US" i="1" dirty="0" err="1">
                <a:sym typeface="Symbol" panose="05050102010706020507" pitchFamily="18" charset="2"/>
              </a:rPr>
              <a:t>B</a:t>
            </a:r>
            <a:r>
              <a:rPr lang="en-US" baseline="-25000" dirty="0" err="1">
                <a:sym typeface="Symbol" panose="05050102010706020507" pitchFamily="18" charset="2"/>
              </a:rPr>
              <a:t>n,n</a:t>
            </a:r>
            <a:r>
              <a:rPr lang="en-US" dirty="0">
                <a:sym typeface="Symbol" panose="05050102010706020507" pitchFamily="18" charset="2"/>
              </a:rPr>
              <a:t>) </a:t>
            </a:r>
            <a:r>
              <a:rPr lang="en-US" dirty="0" err="1">
                <a:sym typeface="Symbol" panose="05050102010706020507" pitchFamily="18" charset="2"/>
              </a:rPr>
              <a:t>atau</a:t>
            </a:r>
            <a:r>
              <a:rPr lang="en-US" dirty="0">
                <a:sym typeface="Symbol" panose="05050102010706020507" pitchFamily="18" charset="2"/>
              </a:rPr>
              <a:t> pada </a:t>
            </a:r>
            <a:r>
              <a:rPr lang="en-US" dirty="0" err="1">
                <a:sym typeface="Symbol" panose="05050102010706020507" pitchFamily="18" charset="2"/>
              </a:rPr>
              <a:t>kasus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matriks</a:t>
            </a:r>
            <a:r>
              <a:rPr lang="en-US" dirty="0">
                <a:sym typeface="Symbol" panose="05050102010706020507" pitchFamily="18" charset="2"/>
              </a:rPr>
              <a:t> A dan B </a:t>
            </a:r>
            <a:r>
              <a:rPr lang="en-US" dirty="0" err="1">
                <a:sym typeface="Symbol" panose="05050102010706020507" pitchFamily="18" charset="2"/>
              </a:rPr>
              <a:t>sama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 err="1">
                <a:sym typeface="Symbol" panose="05050102010706020507" pitchFamily="18" charset="2"/>
              </a:rPr>
              <a:t>sehingga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seluruh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elemen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matriks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dibandingkan</a:t>
            </a:r>
            <a:r>
              <a:rPr lang="en-US" dirty="0">
                <a:sym typeface="Symbol" panose="05050102010706020507" pitchFamily="18" charset="2"/>
              </a:rPr>
              <a:t>.</a:t>
            </a:r>
          </a:p>
          <a:p>
            <a:pPr marL="517525" indent="-517525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517525" indent="-517525">
              <a:buNone/>
            </a:pPr>
            <a:r>
              <a:rPr lang="en-US" dirty="0">
                <a:sym typeface="Symbol" panose="05050102010706020507" pitchFamily="18" charset="2"/>
              </a:rPr>
              <a:t>(b)  </a:t>
            </a:r>
            <a:r>
              <a:rPr lang="en-US" dirty="0" err="1">
                <a:sym typeface="Symbol" panose="05050102010706020507" pitchFamily="18" charset="2"/>
              </a:rPr>
              <a:t>T</a:t>
            </a:r>
            <a:r>
              <a:rPr lang="en-US" baseline="-25000" dirty="0" err="1">
                <a:sym typeface="Symbol" panose="05050102010706020507" pitchFamily="18" charset="2"/>
              </a:rPr>
              <a:t>min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i="1" dirty="0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 = 1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       </a:t>
            </a:r>
            <a:r>
              <a:rPr lang="en-US" dirty="0" err="1">
                <a:sym typeface="Symbol" panose="05050102010706020507" pitchFamily="18" charset="2"/>
              </a:rPr>
              <a:t>T</a:t>
            </a:r>
            <a:r>
              <a:rPr lang="en-US" baseline="-25000" dirty="0" err="1">
                <a:sym typeface="Symbol" panose="05050102010706020507" pitchFamily="18" charset="2"/>
              </a:rPr>
              <a:t>max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i="1" dirty="0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 = </a:t>
            </a:r>
            <a:r>
              <a:rPr lang="en-US" i="1" dirty="0">
                <a:sym typeface="Symbol" panose="05050102010706020507" pitchFamily="18" charset="2"/>
              </a:rPr>
              <a:t>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pPr marL="514350" indent="-514350">
              <a:buAutoNum type="alphaLcParenBoth"/>
            </a:pPr>
            <a:endParaRPr lang="en-US" dirty="0">
              <a:sym typeface="Symbol" panose="05050102010706020507" pitchFamily="18" charset="2"/>
            </a:endParaRPr>
          </a:p>
          <a:p>
            <a:pPr marL="514350" indent="-514350">
              <a:buAutoNum type="alphaLcParenBoth"/>
            </a:pPr>
            <a:endParaRPr lang="en-US" dirty="0">
              <a:sym typeface="Symbol" panose="05050102010706020507" pitchFamily="18" charset="2"/>
            </a:endParaRPr>
          </a:p>
          <a:p>
            <a:pPr marL="514350" indent="-514350">
              <a:buAutoNum type="alphaLcParenBoth"/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E27683D-D5D9-2B1B-13F8-B800B0292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710CE9-B143-9549-3EB2-B4C0C1A78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8373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94E92-2144-4CC7-BC99-B2D0DC200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Mandiri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C40F0-EE15-441D-A081-322AFBCB7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persegi</a:t>
            </a:r>
            <a:r>
              <a:rPr lang="en-US" dirty="0"/>
              <a:t> </a:t>
            </a:r>
            <a:r>
              <a:rPr lang="en-US" dirty="0" err="1"/>
              <a:t>berukuran</a:t>
            </a:r>
            <a:r>
              <a:rPr lang="en-US" dirty="0"/>
              <a:t> n x n.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simetri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diagonal </a:t>
            </a:r>
            <a:r>
              <a:rPr lang="en-US" dirty="0" err="1"/>
              <a:t>utama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menjumlahkan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dan B yang </a:t>
            </a:r>
            <a:r>
              <a:rPr lang="en-US" dirty="0" err="1"/>
              <a:t>keduanya</a:t>
            </a:r>
            <a:r>
              <a:rPr lang="en-US" dirty="0"/>
              <a:t> </a:t>
            </a:r>
            <a:r>
              <a:rPr lang="en-US" dirty="0" err="1"/>
              <a:t>berukuran</a:t>
            </a:r>
            <a:r>
              <a:rPr lang="en-US" dirty="0"/>
              <a:t> n x n?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Ulangi</a:t>
            </a: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 2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dan B.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Tulislah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pengurutan</a:t>
            </a:r>
            <a:r>
              <a:rPr lang="en-US" dirty="0"/>
              <a:t> </a:t>
            </a:r>
            <a:r>
              <a:rPr lang="en-US" i="1" dirty="0"/>
              <a:t>insertion sort </a:t>
            </a:r>
            <a:r>
              <a:rPr lang="en-US" dirty="0"/>
              <a:t>pada </a:t>
            </a:r>
            <a:r>
              <a:rPr lang="en-US" dirty="0" err="1"/>
              <a:t>larik</a:t>
            </a:r>
            <a:r>
              <a:rPr lang="en-US" dirty="0"/>
              <a:t> yang </a:t>
            </a:r>
            <a:r>
              <a:rPr lang="en-US" dirty="0" err="1"/>
              <a:t>berukuran</a:t>
            </a:r>
            <a:r>
              <a:rPr lang="en-US" dirty="0"/>
              <a:t> n </a:t>
            </a:r>
            <a:r>
              <a:rPr lang="en-US" dirty="0" err="1"/>
              <a:t>elemen</a:t>
            </a:r>
            <a:r>
              <a:rPr lang="en-US" dirty="0"/>
              <a:t>,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diukur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perbandingan</a:t>
            </a:r>
            <a:r>
              <a:rPr lang="en-US" dirty="0"/>
              <a:t> dan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</a:t>
            </a:r>
            <a:r>
              <a:rPr lang="en-US" dirty="0" err="1"/>
              <a:t>elemen-elemen</a:t>
            </a:r>
            <a:r>
              <a:rPr lang="en-US" dirty="0"/>
              <a:t> </a:t>
            </a:r>
            <a:r>
              <a:rPr lang="en-US" dirty="0" err="1"/>
              <a:t>larik</a:t>
            </a:r>
            <a:r>
              <a:rPr 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46E0FB-9D0B-B17E-50E9-CCE2AFB08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178F69-7E34-F52B-0D03-468E262EA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50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894EC0A2-FFFE-4008-AD2A-7165B284D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53A91C48-EADD-45BB-AD83-AFBB50E558A9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38175619-65C6-4EFA-989F-7CB438D492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92630"/>
            <a:ext cx="10149840" cy="46482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Sebuah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saja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benar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sesuai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spesifikasi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persoalan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),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tetapi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juga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sangkil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400" i="1" dirty="0" err="1">
                <a:solidFill>
                  <a:srgbClr val="030305"/>
                </a:solidFill>
                <a:cs typeface="Times New Roman" panose="02020603050405020304" pitchFamily="18" charset="0"/>
              </a:rPr>
              <a:t>efisien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).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solidFill>
                  <a:srgbClr val="030305"/>
                </a:solidFill>
                <a:cs typeface="Times New Roman" panose="02020603050405020304" pitchFamily="18" charset="0"/>
              </a:rPr>
              <a:t> </a:t>
            </a:r>
            <a:endParaRPr lang="en-US" altLang="en-US" sz="2400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bagus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sangkil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efficient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).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Kesangkilan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diukur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waktu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time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) 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diperlukan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menjalankan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ruang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space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memori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dibutuhkan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oleh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tersebut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80000"/>
              </a:lnSpc>
            </a:pPr>
            <a:endParaRPr lang="en-US" altLang="en-US" sz="2400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sangkil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ialah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b="1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meminimumkan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kebutuhan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waktu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ruang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memori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</a:pPr>
            <a:endParaRPr lang="en-US" altLang="en-US" sz="2400" dirty="0">
              <a:solidFill>
                <a:srgbClr val="030305"/>
              </a:solidFill>
              <a:latin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60EB65-D28F-44BC-A76A-4CB248F25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+mn-lt"/>
              </a:rPr>
              <a:t>Pendahuluan</a:t>
            </a:r>
            <a:endParaRPr lang="en-US" b="1" dirty="0"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1739A51-B42B-1617-75F0-96B3783C4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E9CBC-CA62-4F7D-93B4-3201FF589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2640"/>
            <a:ext cx="10515600" cy="5374323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Berapa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kali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operasi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penjumlahan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pada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potongan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dilakukan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?  </a:t>
            </a:r>
          </a:p>
          <a:p>
            <a:pPr algn="just">
              <a:buNone/>
            </a:pP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 </a:t>
            </a:r>
          </a:p>
          <a:p>
            <a:pPr>
              <a:buNone/>
            </a:pPr>
            <a:r>
              <a:rPr lang="en-US" altLang="en-US" dirty="0">
                <a:solidFill>
                  <a:srgbClr val="0303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</a:p>
          <a:p>
            <a:pPr>
              <a:buNone/>
            </a:pP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	     </a:t>
            </a: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</a:p>
          <a:p>
            <a:pPr>
              <a:buNone/>
            </a:pP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</a:t>
            </a: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to 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</a:p>
          <a:p>
            <a:pPr>
              <a:buNone/>
            </a:pP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      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+ 1</a:t>
            </a:r>
          </a:p>
          <a:p>
            <a:pPr>
              <a:buNone/>
            </a:pP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altLang="en-US" sz="2400" b="1" dirty="0" err="1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altLang="en-US" sz="2400" b="1" dirty="0">
              <a:solidFill>
                <a:srgbClr val="03030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en-US" sz="2400" b="1" dirty="0" err="1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altLang="en-US" sz="2400" b="1" dirty="0">
              <a:solidFill>
                <a:srgbClr val="03030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en-US" sz="2400" b="1" dirty="0" err="1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5B65F3A-1BA3-2B6D-ADD5-C55326163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444FB3-DD33-7021-9297-40FAE596A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8044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Content Placeholder 2">
            <a:extLst>
              <a:ext uri="{FF2B5EF4-FFF2-40B4-BE49-F238E27FC236}">
                <a16:creationId xmlns:a16="http://schemas.microsoft.com/office/drawing/2014/main" id="{FEB16092-E461-41C6-930B-5E9D7AC2C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640"/>
            <a:ext cx="10937240" cy="6172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dirty="0"/>
              <a:t>6.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bawah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menghitung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nilai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polinom</a:t>
            </a:r>
            <a:r>
              <a:rPr lang="en-US" altLang="en-US" sz="2400" dirty="0"/>
              <a:t> </a:t>
            </a:r>
            <a:r>
              <a:rPr lang="en-US" altLang="en-US" sz="2400" i="1" dirty="0"/>
              <a:t>p</a:t>
            </a:r>
            <a:r>
              <a:rPr lang="en-US" altLang="en-US" sz="2400" dirty="0"/>
              <a:t>(</a:t>
            </a:r>
            <a:r>
              <a:rPr lang="en-US" altLang="en-US" sz="2400" i="1" dirty="0"/>
              <a:t>x</a:t>
            </a:r>
            <a:r>
              <a:rPr lang="en-US" altLang="en-US" sz="2400" dirty="0"/>
              <a:t>) = </a:t>
            </a:r>
            <a:r>
              <a:rPr lang="en-US" altLang="en-US" sz="2400" i="1" dirty="0"/>
              <a:t>a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 + </a:t>
            </a:r>
            <a:r>
              <a:rPr lang="en-US" altLang="en-US" sz="2400" i="1" dirty="0"/>
              <a:t>a</a:t>
            </a:r>
            <a:r>
              <a:rPr lang="en-US" altLang="en-US" sz="2400" baseline="-25000" dirty="0"/>
              <a:t>1</a:t>
            </a:r>
            <a:r>
              <a:rPr lang="en-US" altLang="en-US" sz="2400" i="1" dirty="0"/>
              <a:t>x</a:t>
            </a:r>
            <a:r>
              <a:rPr lang="en-US" altLang="en-US" sz="2400" dirty="0"/>
              <a:t> + </a:t>
            </a:r>
            <a:r>
              <a:rPr lang="en-US" altLang="en-US" sz="2400" i="1" dirty="0"/>
              <a:t>a</a:t>
            </a:r>
            <a:r>
              <a:rPr lang="en-US" altLang="en-US" sz="2400" baseline="-25000" dirty="0"/>
              <a:t>2</a:t>
            </a:r>
            <a:r>
              <a:rPr lang="en-US" altLang="en-US" sz="2400" i="1" dirty="0"/>
              <a:t>x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 + … + </a:t>
            </a:r>
            <a:r>
              <a:rPr lang="en-US" altLang="en-US" sz="2400" i="1" dirty="0" err="1"/>
              <a:t>a</a:t>
            </a:r>
            <a:r>
              <a:rPr lang="en-US" altLang="en-US" sz="2400" i="1" baseline="-25000" dirty="0" err="1"/>
              <a:t>n</a:t>
            </a:r>
            <a:r>
              <a:rPr lang="en-US" altLang="en-US" sz="2400" i="1" dirty="0" err="1"/>
              <a:t>x</a:t>
            </a:r>
            <a:r>
              <a:rPr lang="en-US" altLang="en-US" sz="2400" i="1" baseline="30000" dirty="0" err="1"/>
              <a:t>n</a:t>
            </a:r>
            <a:r>
              <a:rPr lang="en-US" altLang="en-US" sz="2400" baseline="30000" dirty="0"/>
              <a:t> </a:t>
            </a:r>
          </a:p>
          <a:p>
            <a:pPr marL="0" indent="0">
              <a:buNone/>
            </a:pPr>
            <a:endParaRPr lang="en-US" altLang="en-US" sz="2400" baseline="30000" dirty="0"/>
          </a:p>
          <a:p>
            <a:pPr marL="0" indent="0">
              <a:buNone/>
            </a:pPr>
            <a:endParaRPr lang="en-US" altLang="en-US" sz="2400" baseline="30000" dirty="0"/>
          </a:p>
          <a:p>
            <a:pPr marL="0" indent="0">
              <a:buNone/>
            </a:pPr>
            <a:endParaRPr lang="en-US" altLang="en-US" sz="2400" baseline="30000" dirty="0"/>
          </a:p>
          <a:p>
            <a:pPr marL="0" indent="0">
              <a:buNone/>
            </a:pPr>
            <a:endParaRPr lang="en-US" altLang="en-US" sz="2400" baseline="30000" dirty="0"/>
          </a:p>
          <a:p>
            <a:pPr marL="0" indent="0">
              <a:buNone/>
            </a:pPr>
            <a:endParaRPr lang="en-US" altLang="en-US" sz="2400" baseline="30000" dirty="0"/>
          </a:p>
          <a:p>
            <a:pPr marL="0" indent="0">
              <a:buNone/>
            </a:pPr>
            <a:endParaRPr lang="en-US" altLang="en-US" sz="2400" baseline="30000" dirty="0"/>
          </a:p>
          <a:p>
            <a:pPr marL="0" indent="0">
              <a:buNone/>
            </a:pPr>
            <a:endParaRPr lang="en-US" altLang="en-US" sz="2400" baseline="30000" dirty="0"/>
          </a:p>
          <a:p>
            <a:pPr marL="0" indent="0">
              <a:buNone/>
            </a:pPr>
            <a:endParaRPr lang="en-US" altLang="en-US" sz="2400" baseline="30000" dirty="0"/>
          </a:p>
          <a:p>
            <a:pPr marL="0" indent="0">
              <a:buNone/>
            </a:pPr>
            <a:endParaRPr lang="en-US" altLang="en-US" sz="2400" baseline="30000" dirty="0"/>
          </a:p>
          <a:p>
            <a:pPr marL="0" indent="0">
              <a:buNone/>
            </a:pPr>
            <a:endParaRPr lang="en-US" altLang="en-US" sz="2400" baseline="30000" dirty="0"/>
          </a:p>
          <a:p>
            <a:pPr marL="0" indent="0">
              <a:buNone/>
            </a:pPr>
            <a:endParaRPr lang="en-US" altLang="en-US" sz="2400" baseline="30000" dirty="0"/>
          </a:p>
          <a:p>
            <a:pPr marL="0" indent="0">
              <a:buNone/>
            </a:pPr>
            <a:endParaRPr lang="en-US" altLang="en-US" sz="2400" baseline="30000" dirty="0"/>
          </a:p>
          <a:p>
            <a:pPr marL="0" indent="0">
              <a:buNone/>
            </a:pPr>
            <a:endParaRPr lang="en-US" altLang="en-US" sz="2400" baseline="30000" dirty="0"/>
          </a:p>
          <a:p>
            <a:pPr marL="0" indent="0">
              <a:buNone/>
            </a:pPr>
            <a:endParaRPr lang="en-US" altLang="en-US" sz="2000" dirty="0"/>
          </a:p>
          <a:p>
            <a:pPr marL="0" indent="0">
              <a:buNone/>
            </a:pPr>
            <a:r>
              <a:rPr lang="en-US" altLang="en-US" sz="2000" dirty="0" err="1"/>
              <a:t>Hitunglah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berapa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operasi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perkalian</a:t>
            </a:r>
            <a:r>
              <a:rPr lang="en-US" altLang="en-US" sz="2000" dirty="0"/>
              <a:t> dan </a:t>
            </a:r>
            <a:r>
              <a:rPr lang="en-US" altLang="en-US" sz="2000" dirty="0" err="1"/>
              <a:t>berapa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operasi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penjumlahan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dilakukan</a:t>
            </a:r>
            <a:r>
              <a:rPr lang="en-US" altLang="en-US" sz="2000" dirty="0"/>
              <a:t> oleh </a:t>
            </a:r>
            <a:r>
              <a:rPr lang="en-US" altLang="en-US" sz="2000" dirty="0" err="1"/>
              <a:t>algoritma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tsb</a:t>
            </a:r>
            <a:r>
              <a:rPr lang="en-US" altLang="en-US" sz="2000" dirty="0"/>
              <a:t>  </a:t>
            </a:r>
            <a:endParaRPr lang="en-US" altLang="en-US" sz="2400" dirty="0"/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68611" name="Footer Placeholder 3">
            <a:extLst>
              <a:ext uri="{FF2B5EF4-FFF2-40B4-BE49-F238E27FC236}">
                <a16:creationId xmlns:a16="http://schemas.microsoft.com/office/drawing/2014/main" id="{BA3DC11C-D1E6-44FD-BE20-D0578FFA2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Rinaldi M/IF1220  Matdis</a:t>
            </a:r>
          </a:p>
        </p:txBody>
      </p:sp>
      <p:sp>
        <p:nvSpPr>
          <p:cNvPr id="68612" name="Slide Number Placeholder 4">
            <a:extLst>
              <a:ext uri="{FF2B5EF4-FFF2-40B4-BE49-F238E27FC236}">
                <a16:creationId xmlns:a16="http://schemas.microsoft.com/office/drawing/2014/main" id="{4529CF02-FAE5-4873-A09A-C281208A8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38F1E92-33BB-443C-874E-A48DE8C025F6}" type="slidenum">
              <a:rPr lang="en-US" altLang="en-US" sz="1400"/>
              <a:pPr/>
              <a:t>31</a:t>
            </a:fld>
            <a:endParaRPr lang="en-US" altLang="en-US" sz="140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0C33F98-01E9-4FD3-A554-07C0E8C563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943073"/>
              </p:ext>
            </p:extLst>
          </p:nvPr>
        </p:nvGraphicFramePr>
        <p:xfrm>
          <a:off x="2067243" y="1148080"/>
          <a:ext cx="71628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9240">
                <a:tc>
                  <a:txBody>
                    <a:bodyPr/>
                    <a:lstStyle/>
                    <a:p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function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real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real</a:t>
                      </a:r>
                    </a:p>
                    <a:p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{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Mengembalikan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nilai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p(x)}</a:t>
                      </a:r>
                      <a:endParaRPr lang="en-US" sz="1800" b="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Kamus</a:t>
                      </a:r>
                    </a:p>
                    <a:p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: </a:t>
                      </a:r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integer</a:t>
                      </a:r>
                    </a:p>
                    <a:p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jumlah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suku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: </a:t>
                      </a:r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real</a:t>
                      </a:r>
                    </a:p>
                    <a:p>
                      <a:r>
                        <a:rPr lang="en-US" sz="1800" b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Algoritma</a:t>
                      </a:r>
                      <a:endParaRPr lang="en-US" sz="1800" b="1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jumlah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800" b="0" u="none" kern="120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</a:t>
                      </a:r>
                    </a:p>
                    <a:p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</a:t>
                      </a:r>
                    </a:p>
                    <a:p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{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hitung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800" b="0" i="1" u="none" kern="1200" baseline="-25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800" b="0" i="1" u="none" kern="1200" baseline="30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} </a:t>
                      </a:r>
                      <a:endParaRPr lang="en-US" sz="1800" b="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suku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800" b="0" i="1" u="none" kern="1200" baseline="-25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</a:t>
                      </a:r>
                      <a:endParaRPr lang="en-US" sz="1800" b="0" i="1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suku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suku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* 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</a:t>
                      </a:r>
                    </a:p>
                    <a:p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en-US" sz="1800" b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endfor</a:t>
                      </a:r>
                      <a:endParaRPr lang="en-US" sz="1800" b="1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jumlah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jumlah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suku</a:t>
                      </a:r>
                      <a:endParaRPr lang="en-US" sz="1800" b="0" i="1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endfor</a:t>
                      </a:r>
                      <a:endParaRPr lang="en-US" sz="1800" b="0" i="1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return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800" i="1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33181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Content Placeholder 2">
            <a:extLst>
              <a:ext uri="{FF2B5EF4-FFF2-40B4-BE49-F238E27FC236}">
                <a16:creationId xmlns:a16="http://schemas.microsoft.com/office/drawing/2014/main" id="{D01F6CE9-E687-472F-81E6-ADE0B777A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000" y="802640"/>
            <a:ext cx="10464800" cy="605536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menghitung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polinom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dibuat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metode</a:t>
            </a:r>
            <a:r>
              <a:rPr lang="en-US" altLang="en-US" sz="2400" dirty="0"/>
              <a:t> Horner </a:t>
            </a:r>
            <a:r>
              <a:rPr lang="en-US" altLang="en-US" sz="2400" dirty="0" err="1"/>
              <a:t>berikut</a:t>
            </a:r>
            <a:r>
              <a:rPr lang="en-US" altLang="en-US" sz="2400" dirty="0"/>
              <a:t>:  </a:t>
            </a:r>
            <a:r>
              <a:rPr lang="en-US" altLang="en-US" sz="2400" i="1" dirty="0"/>
              <a:t> p</a:t>
            </a:r>
            <a:r>
              <a:rPr lang="en-US" altLang="en-US" sz="2400" dirty="0"/>
              <a:t>(</a:t>
            </a:r>
            <a:r>
              <a:rPr lang="en-US" altLang="en-US" sz="2400" i="1" dirty="0"/>
              <a:t>x</a:t>
            </a:r>
            <a:r>
              <a:rPr lang="en-US" altLang="en-US" sz="2400" dirty="0"/>
              <a:t>) = </a:t>
            </a:r>
            <a:r>
              <a:rPr lang="en-US" altLang="en-US" sz="2400" i="1" dirty="0"/>
              <a:t>a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 + </a:t>
            </a:r>
            <a:r>
              <a:rPr lang="en-US" altLang="en-US" sz="2400" i="1" dirty="0"/>
              <a:t>x</a:t>
            </a:r>
            <a:r>
              <a:rPr lang="en-US" altLang="en-US" sz="2400" dirty="0"/>
              <a:t>(</a:t>
            </a:r>
            <a:r>
              <a:rPr lang="en-US" altLang="en-US" sz="2400" i="1" dirty="0"/>
              <a:t>a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 + </a:t>
            </a:r>
            <a:r>
              <a:rPr lang="en-US" altLang="en-US" sz="2400" i="1" dirty="0"/>
              <a:t>x</a:t>
            </a:r>
            <a:r>
              <a:rPr lang="en-US" altLang="en-US" sz="2400" dirty="0"/>
              <a:t>(</a:t>
            </a:r>
            <a:r>
              <a:rPr lang="en-US" altLang="en-US" sz="2400" i="1" dirty="0"/>
              <a:t>a</a:t>
            </a:r>
            <a:r>
              <a:rPr lang="en-US" altLang="en-US" sz="2400" baseline="-25000" dirty="0"/>
              <a:t>2 </a:t>
            </a:r>
            <a:r>
              <a:rPr lang="en-US" altLang="en-US" sz="2400" dirty="0"/>
              <a:t>+ </a:t>
            </a:r>
            <a:r>
              <a:rPr lang="en-US" altLang="en-US" sz="2400" i="1" dirty="0"/>
              <a:t>x</a:t>
            </a:r>
            <a:r>
              <a:rPr lang="en-US" altLang="en-US" sz="2400" dirty="0"/>
              <a:t>(</a:t>
            </a:r>
            <a:r>
              <a:rPr lang="en-US" altLang="en-US" sz="2400" i="1" dirty="0"/>
              <a:t>a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 + … + </a:t>
            </a:r>
            <a:r>
              <a:rPr lang="en-US" altLang="en-US" sz="2400" i="1" dirty="0"/>
              <a:t>x</a:t>
            </a:r>
            <a:r>
              <a:rPr lang="en-US" altLang="en-US" sz="2400" dirty="0"/>
              <a:t>(</a:t>
            </a:r>
            <a:r>
              <a:rPr lang="en-US" altLang="en-US" sz="2400" i="1" dirty="0"/>
              <a:t>a</a:t>
            </a:r>
            <a:r>
              <a:rPr lang="en-US" altLang="en-US" sz="2400" i="1" baseline="-25000" dirty="0"/>
              <a:t>n</a:t>
            </a:r>
            <a:r>
              <a:rPr lang="en-US" altLang="en-US" sz="2400" baseline="-25000" dirty="0"/>
              <a:t>-1</a:t>
            </a:r>
            <a:r>
              <a:rPr lang="en-US" altLang="en-US" sz="2400" dirty="0"/>
              <a:t> +  </a:t>
            </a:r>
            <a:r>
              <a:rPr lang="en-US" altLang="en-US" sz="2400" i="1" dirty="0" err="1"/>
              <a:t>a</a:t>
            </a:r>
            <a:r>
              <a:rPr lang="en-US" altLang="en-US" sz="2400" i="1" baseline="-25000" dirty="0" err="1"/>
              <a:t>n</a:t>
            </a:r>
            <a:r>
              <a:rPr lang="en-US" altLang="en-US" sz="2400" i="1" dirty="0" err="1"/>
              <a:t>x</a:t>
            </a:r>
            <a:r>
              <a:rPr lang="en-US" altLang="en-US" sz="2400" dirty="0"/>
              <a:t>)))…))</a:t>
            </a:r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000" dirty="0"/>
          </a:p>
          <a:p>
            <a:pPr marL="0" indent="0">
              <a:buNone/>
            </a:pPr>
            <a:endParaRPr lang="en-US" altLang="en-US" sz="2000" dirty="0"/>
          </a:p>
          <a:p>
            <a:pPr marL="0" indent="0">
              <a:buNone/>
            </a:pPr>
            <a:r>
              <a:rPr lang="en-US" altLang="en-US" sz="2000" dirty="0" err="1"/>
              <a:t>Hitunglah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berapa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operasi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perkalian</a:t>
            </a:r>
            <a:r>
              <a:rPr lang="en-US" altLang="en-US" sz="2000" dirty="0"/>
              <a:t> dan </a:t>
            </a:r>
            <a:r>
              <a:rPr lang="en-US" altLang="en-US" sz="2000" dirty="0" err="1"/>
              <a:t>berapa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operasi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penjumlahan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dilakukan</a:t>
            </a:r>
            <a:r>
              <a:rPr lang="en-US" altLang="en-US" sz="2000" dirty="0"/>
              <a:t> oleh </a:t>
            </a:r>
            <a:r>
              <a:rPr lang="en-US" altLang="en-US" sz="2000" dirty="0" err="1"/>
              <a:t>algoritma</a:t>
            </a:r>
            <a:r>
              <a:rPr lang="en-US" altLang="en-US" sz="2000" dirty="0"/>
              <a:t> di </a:t>
            </a:r>
            <a:r>
              <a:rPr lang="en-US" altLang="en-US" sz="2000" dirty="0" err="1"/>
              <a:t>atas</a:t>
            </a:r>
            <a:r>
              <a:rPr lang="en-US" altLang="en-US" sz="2000" dirty="0"/>
              <a:t>? </a:t>
            </a:r>
            <a:r>
              <a:rPr lang="en-US" altLang="en-US" sz="2000" dirty="0" err="1"/>
              <a:t>Manakah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terbaik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algoritma</a:t>
            </a:r>
            <a:r>
              <a:rPr lang="en-US" altLang="en-US" sz="2000" dirty="0"/>
              <a:t> </a:t>
            </a:r>
            <a:r>
              <a:rPr lang="en-US" altLang="en-US" sz="2000" i="1" dirty="0"/>
              <a:t>p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atau</a:t>
            </a:r>
            <a:r>
              <a:rPr lang="en-US" altLang="en-US" sz="2000" dirty="0"/>
              <a:t> </a:t>
            </a:r>
            <a:r>
              <a:rPr lang="en-US" altLang="en-US" sz="2000" i="1" dirty="0"/>
              <a:t>p</a:t>
            </a:r>
            <a:r>
              <a:rPr lang="en-US" altLang="en-US" sz="2000" dirty="0"/>
              <a:t>2?	</a:t>
            </a:r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69635" name="Footer Placeholder 3">
            <a:extLst>
              <a:ext uri="{FF2B5EF4-FFF2-40B4-BE49-F238E27FC236}">
                <a16:creationId xmlns:a16="http://schemas.microsoft.com/office/drawing/2014/main" id="{BBE9E447-DB9A-4FDF-8A68-738E1C99D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Rinaldi M/IF1220  Matdis</a:t>
            </a:r>
          </a:p>
        </p:txBody>
      </p:sp>
      <p:sp>
        <p:nvSpPr>
          <p:cNvPr id="69636" name="Slide Number Placeholder 4">
            <a:extLst>
              <a:ext uri="{FF2B5EF4-FFF2-40B4-BE49-F238E27FC236}">
                <a16:creationId xmlns:a16="http://schemas.microsoft.com/office/drawing/2014/main" id="{1F44FD82-ABC6-4876-99E8-2880E3475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09AFD76-205B-450B-9D70-41F6E7FFF3C6}" type="slidenum">
              <a:rPr lang="en-US" altLang="en-US" sz="1400"/>
              <a:pPr/>
              <a:t>32</a:t>
            </a:fld>
            <a:endParaRPr lang="en-US" altLang="en-US" sz="140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D697F0-D86C-4CB7-9629-642788B25D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818612"/>
              </p:ext>
            </p:extLst>
          </p:nvPr>
        </p:nvGraphicFramePr>
        <p:xfrm>
          <a:off x="1884680" y="1874515"/>
          <a:ext cx="7162800" cy="3108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65438">
                <a:tc>
                  <a:txBody>
                    <a:bodyPr/>
                    <a:lstStyle/>
                    <a:p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function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p2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real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real</a:t>
                      </a:r>
                    </a:p>
                    <a:p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{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Mengembalikan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nilai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p(x)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dengan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metode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Horner}</a:t>
                      </a:r>
                      <a:endParaRPr lang="en-US" sz="1800" b="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Kamus</a:t>
                      </a:r>
                    </a:p>
                    <a:p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: </a:t>
                      </a:r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integer</a:t>
                      </a:r>
                    </a:p>
                    <a:p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800" b="0" u="none" kern="120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800" b="0" u="none" kern="120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..., 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800" b="0" i="1" u="none" kern="120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real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</a:t>
                      </a:r>
                    </a:p>
                    <a:p>
                      <a:r>
                        <a:rPr lang="en-US" sz="1800" b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Algoritma</a:t>
                      </a:r>
                      <a:endParaRPr lang="en-US" sz="1800" b="1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800" b="0" i="1" u="none" kern="1200" baseline="-25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8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800" b="0" i="1" u="none" kern="1200" baseline="-25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8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1 </a:t>
                      </a:r>
                      <a:r>
                        <a:rPr lang="en-US" sz="1800" b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downto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 </a:t>
                      </a:r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</a:t>
                      </a:r>
                    </a:p>
                    <a:p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800" b="0" i="1" u="none" kern="1200" baseline="-25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8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800" b="0" i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800" b="0" i="1" u="none" kern="1200" baseline="-25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800" b="0" i="1" u="none" kern="120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800" b="0" u="none" kern="120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+1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* 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</a:t>
                      </a:r>
                    </a:p>
                    <a:p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800" b="1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endfor</a:t>
                      </a:r>
                      <a:endParaRPr lang="en-US" sz="1800" b="1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return</a:t>
                      </a:r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800" b="0" u="none" kern="120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 b="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25" marB="457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BA096-E6F5-4C30-A68B-9401192E6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/>
              <a:t>Bersambung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/>
              <a:t> Bagian 2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A90A7D-1516-47CE-9ADD-C2DEF6AA1B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C7163B-EA87-D967-4E3C-E00588BA0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 Matdis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303E85-5BEF-EC71-3AD6-B20A1C502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75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0ABA7647-30E7-4C03-875B-60C272451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Rinaldi M/IF1220  Matdis</a:t>
            </a:r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AAEE9427-FB69-4C39-A76E-80CE02671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6437AAF9-0F59-44F8-9842-3B193039536C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338B3DB2-3476-4CF8-BA15-5CBDC358F8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63320" y="905510"/>
            <a:ext cx="10093960" cy="5257800"/>
          </a:xfrm>
        </p:spPr>
        <p:txBody>
          <a:bodyPr>
            <a:normAutofit lnSpcReduction="10000"/>
          </a:bodyPr>
          <a:lstStyle/>
          <a:p>
            <a:pPr eaLnBrk="1" hangingPunct="1"/>
            <a:endParaRPr lang="en-US" altLang="en-US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Kebutuhan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waktu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ruang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memori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suatu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bergantung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masukan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), yang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menyatakan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data yang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diproses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en-US" altLang="en-US" b="1" dirty="0">
                <a:solidFill>
                  <a:srgbClr val="030305"/>
                </a:solidFill>
                <a:cs typeface="Times New Roman" panose="02020603050405020304" pitchFamily="18" charset="0"/>
              </a:rPr>
              <a:t> </a:t>
            </a:r>
            <a:endParaRPr lang="en-US" altLang="en-US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Kesangkilan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menilai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bagus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sejumlah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penyelesaian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persoalan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/>
            <a:endParaRPr lang="en-US" altLang="en-US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Sebab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sebuah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persoalan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memiliki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banyak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penyelesaian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persoalan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pengurutan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sort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),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ada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puluhan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pengurutan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selection sort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insertion sort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bubble sort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dll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).</a:t>
            </a:r>
          </a:p>
          <a:p>
            <a:pPr algn="just" eaLnBrk="1" hangingPunct="1"/>
            <a:endParaRPr lang="en-US" altLang="en-US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solidFill>
                <a:srgbClr val="030305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7E825736-4821-442A-8BEA-5F470E106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Rinaldi M/IF1220  Matdis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3CF69A2C-2DFC-484F-A2EA-117F16A38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6D7E5D59-6BBD-4CC4-BC40-528C3945C3F1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A75BD8A2-3960-49F3-939D-31C5F5281F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66520" y="690880"/>
            <a:ext cx="9037320" cy="5338444"/>
          </a:xfrm>
        </p:spPr>
        <p:txBody>
          <a:bodyPr/>
          <a:lstStyle/>
          <a:p>
            <a:pPr algn="just" eaLnBrk="1" hangingPunct="1"/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Mengapa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kita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memerlukan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sangkil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?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Lihat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grafik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bawah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dirty="0">
              <a:solidFill>
                <a:srgbClr val="030305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9221" name="Object 4">
            <a:extLst>
              <a:ext uri="{FF2B5EF4-FFF2-40B4-BE49-F238E27FC236}">
                <a16:creationId xmlns:a16="http://schemas.microsoft.com/office/drawing/2014/main" id="{E72E5BA0-ED78-466C-A687-D8D36AC9CD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41678"/>
              </p:ext>
            </p:extLst>
          </p:nvPr>
        </p:nvGraphicFramePr>
        <p:xfrm>
          <a:off x="2923540" y="1781662"/>
          <a:ext cx="5923280" cy="44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7" imgW="3512511" imgH="2623979" progId="Visio.Drawing.6">
                  <p:embed/>
                </p:oleObj>
              </mc:Choice>
              <mc:Fallback>
                <p:oleObj name="Visio" r:id="rId7" imgW="3512511" imgH="2623979" progId="Visio.Drawing.6">
                  <p:embed/>
                  <p:pic>
                    <p:nvPicPr>
                      <p:cNvPr id="9221" name="Object 4">
                        <a:extLst>
                          <a:ext uri="{FF2B5EF4-FFF2-40B4-BE49-F238E27FC236}">
                            <a16:creationId xmlns:a16="http://schemas.microsoft.com/office/drawing/2014/main" id="{E72E5BA0-ED78-466C-A687-D8D36AC9CDD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3540" y="1781662"/>
                        <a:ext cx="5923280" cy="44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>
            <a:extLst>
              <a:ext uri="{FF2B5EF4-FFF2-40B4-BE49-F238E27FC236}">
                <a16:creationId xmlns:a16="http://schemas.microsoft.com/office/drawing/2014/main" id="{BEFB3EEF-BD7E-4EDC-BA19-3723AB661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Rinaldi M/IF1220  Matdis</a:t>
            </a:r>
          </a:p>
        </p:txBody>
      </p:sp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0CF5E6E9-E714-4C43-89AE-AE8665D8C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C7F6AD4-B69D-4BB0-803B-ABD3A0BE2E2D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439A220D-5188-4524-9ACC-8737EC3CFC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26160" y="1879600"/>
            <a:ext cx="10327640" cy="432816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Menghitung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kebutuhan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waktu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mengukur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waktu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eksekusi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riil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-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nya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satuan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detik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mikrodetik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saat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program (yang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merepresentasikan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sebuah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dijalankan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oleh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komputer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bukanlah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cara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tepat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endParaRPr lang="en-US" altLang="en-US" sz="2400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Alasan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	1.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komputer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arsitektur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berbeda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memiliki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bahasa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mesin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berbeda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akibatnya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waktu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setiap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operasi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antara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satu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komputer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dengan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komputer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lain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tidak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sama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n-US" altLang="en-US" sz="2400" dirty="0">
              <a:solidFill>
                <a:srgbClr val="030305"/>
              </a:solidFill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	2.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Compiler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bahasa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pemrograman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berbeda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menghasilkan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kode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bahasa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mesin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berbeda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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akibatnya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waktu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setiap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operasi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antara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compiler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dengan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compiler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lain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tidak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sama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n-US" altLang="en-US" sz="2200" dirty="0">
              <a:solidFill>
                <a:srgbClr val="0B0A09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44A96C3-7241-44A6-95A4-AC857CE8DB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en-US" b="1" dirty="0">
                <a:latin typeface="+mn-lt"/>
                <a:cs typeface="Times New Roman" panose="02020603050405020304" pitchFamily="18" charset="0"/>
              </a:rPr>
              <a:t>Model </a:t>
            </a:r>
            <a:r>
              <a:rPr lang="en-US" altLang="en-US" b="1" dirty="0" err="1">
                <a:latin typeface="+mn-lt"/>
                <a:cs typeface="Times New Roman" panose="02020603050405020304" pitchFamily="18" charset="0"/>
              </a:rPr>
              <a:t>Perhitungan</a:t>
            </a:r>
            <a:r>
              <a:rPr lang="en-US" altLang="en-US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+mn-lt"/>
                <a:cs typeface="Times New Roman" panose="02020603050405020304" pitchFamily="18" charset="0"/>
              </a:rPr>
              <a:t>Kebutuhan</a:t>
            </a:r>
            <a:r>
              <a:rPr lang="en-US" altLang="en-US" b="1" dirty="0">
                <a:latin typeface="+mn-lt"/>
                <a:cs typeface="Times New Roman" panose="02020603050405020304" pitchFamily="18" charset="0"/>
              </a:rPr>
              <a:t> Waktu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7A45C1D0-5EED-41CB-9ACF-E74D1083A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Rinaldi M/IF1220  Matdis</a:t>
            </a:r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DE02EA54-3233-4E4E-9A18-2C18E4248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18DE1CDF-6DB1-415F-916E-E7C09EBECB58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9AFD3CE8-D6C1-4A02-8AE3-B651CD037D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1720" y="1376680"/>
            <a:ext cx="10292080" cy="4353560"/>
          </a:xfrm>
        </p:spPr>
        <p:txBody>
          <a:bodyPr/>
          <a:lstStyle/>
          <a:p>
            <a:pPr algn="just" eaLnBrk="1" hangingPunct="1"/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Model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abstrak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pengukuran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waktu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/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ruang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memori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independen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pertimbangan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mesin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computer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) dan 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compiler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apapun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/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Besaran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dipakai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menerangkan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model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abstrak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pengukuran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waktu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/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ruang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30305"/>
                </a:solidFill>
                <a:cs typeface="Times New Roman" panose="02020603050405020304" pitchFamily="18" charset="0"/>
              </a:rPr>
              <a:t>kompleksitas</a:t>
            </a:r>
            <a:r>
              <a:rPr lang="en-US" altLang="en-US" b="1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/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Ada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macam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kompleksitas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yaitu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solidFill>
                  <a:srgbClr val="030305"/>
                </a:solidFill>
                <a:cs typeface="Times New Roman" panose="02020603050405020304" pitchFamily="18" charset="0"/>
              </a:rPr>
              <a:t>kompleksitas</a:t>
            </a:r>
            <a:r>
              <a:rPr lang="en-US" altLang="en-US" b="1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30305"/>
                </a:solidFill>
                <a:cs typeface="Times New Roman" panose="02020603050405020304" pitchFamily="18" charset="0"/>
              </a:rPr>
              <a:t>waktu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time complexity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) dan </a:t>
            </a:r>
            <a:r>
              <a:rPr lang="en-US" altLang="en-US" b="1" dirty="0" err="1">
                <a:solidFill>
                  <a:srgbClr val="030305"/>
                </a:solidFill>
                <a:cs typeface="Times New Roman" panose="02020603050405020304" pitchFamily="18" charset="0"/>
              </a:rPr>
              <a:t>kompleksitas</a:t>
            </a:r>
            <a:r>
              <a:rPr lang="en-US" altLang="en-US" b="1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30305"/>
                </a:solidFill>
                <a:cs typeface="Times New Roman" panose="02020603050405020304" pitchFamily="18" charset="0"/>
              </a:rPr>
              <a:t>ruang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space complexity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).</a:t>
            </a:r>
            <a:endParaRPr lang="en-US" altLang="en-US" dirty="0">
              <a:solidFill>
                <a:srgbClr val="030305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>
            <a:extLst>
              <a:ext uri="{FF2B5EF4-FFF2-40B4-BE49-F238E27FC236}">
                <a16:creationId xmlns:a16="http://schemas.microsoft.com/office/drawing/2014/main" id="{FF81ADD4-1221-498D-B601-EB4B95467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Rinaldi M/IF1220  Matdis</a:t>
            </a:r>
          </a:p>
        </p:txBody>
      </p:sp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460C6A09-03E8-4322-83AE-8E56A5021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D44B3859-B645-4EFB-A607-A33307C8A9B2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4683766B-984B-47BB-A40F-B649C1266E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7400" y="762000"/>
            <a:ext cx="10434320" cy="53340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Kompleksitas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waktu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),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diukur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jumlah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tahapan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komputasi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dilakukan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ukuran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masukan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/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Kompleksitas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ruang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),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diukur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memori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digunakan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oleh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struktur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data 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terdapat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ukuran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masukan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/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besaran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kompleksitas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waktu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/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ruang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kita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menentukan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030305"/>
                </a:solidFill>
                <a:cs typeface="Times New Roman" panose="02020603050405020304" pitchFamily="18" charset="0"/>
              </a:rPr>
              <a:t>laju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peningkatan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waktu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ruang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) 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diperlukan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meningkatnya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ukuran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masukan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endParaRPr lang="en-US" altLang="en-US" sz="2400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Di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kuliah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kita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hanya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membatasi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bahasan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kompleksitas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waktu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saja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karena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dua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alasan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: </a:t>
            </a:r>
          </a:p>
          <a:p>
            <a:pPr marL="0" indent="0" algn="just" eaLnBrk="1" hangingPunct="1">
              <a:buNone/>
            </a:pP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  1.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Materi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struktur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data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diluar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lingkup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mata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kuliah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matematika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diskrit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  2.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Saat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memori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komputer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bukan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persoalan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kritis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dibandingkan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waktu</a:t>
            </a:r>
            <a:endParaRPr lang="en-US" altLang="en-US" sz="2400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sz="2400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sz="2400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dirty="0">
              <a:solidFill>
                <a:srgbClr val="030305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>
            <a:extLst>
              <a:ext uri="{FF2B5EF4-FFF2-40B4-BE49-F238E27FC236}">
                <a16:creationId xmlns:a16="http://schemas.microsoft.com/office/drawing/2014/main" id="{A9B3B738-C3F0-4BA0-B5E1-5CE95E516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Rinaldi M/IF1220  Matdis</a:t>
            </a:r>
          </a:p>
        </p:txBody>
      </p:sp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0AB6E78F-61DF-4AD6-A0ED-12C360FF8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4FAE2BA1-014D-4A47-AEF6-5BC49C7ABF53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B9C25BEC-F1F3-4D64-8CF6-A7B309D335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73760" y="868680"/>
            <a:ext cx="10789920" cy="541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 err="1">
                <a:solidFill>
                  <a:srgbClr val="030305"/>
                </a:solidFill>
              </a:rPr>
              <a:t>Ukuran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masukan</a:t>
            </a:r>
            <a:r>
              <a:rPr lang="en-US" altLang="en-US" sz="2600" dirty="0">
                <a:solidFill>
                  <a:srgbClr val="030305"/>
                </a:solidFill>
              </a:rPr>
              <a:t> (</a:t>
            </a:r>
            <a:r>
              <a:rPr lang="en-US" altLang="en-US" sz="2600" i="1" dirty="0">
                <a:solidFill>
                  <a:srgbClr val="030305"/>
                </a:solidFill>
              </a:rPr>
              <a:t>n</a:t>
            </a:r>
            <a:r>
              <a:rPr lang="en-US" altLang="en-US" sz="2600" dirty="0">
                <a:solidFill>
                  <a:srgbClr val="030305"/>
                </a:solidFill>
              </a:rPr>
              <a:t>) </a:t>
            </a:r>
            <a:r>
              <a:rPr lang="en-US" altLang="en-US" sz="2600" dirty="0" err="1">
                <a:solidFill>
                  <a:srgbClr val="030305"/>
                </a:solidFill>
              </a:rPr>
              <a:t>menyatakan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banyaknya</a:t>
            </a:r>
            <a:r>
              <a:rPr lang="en-US" altLang="en-US" sz="2600" dirty="0">
                <a:solidFill>
                  <a:srgbClr val="030305"/>
                </a:solidFill>
              </a:rPr>
              <a:t> data yang </a:t>
            </a:r>
            <a:r>
              <a:rPr lang="en-US" altLang="en-US" sz="2600" dirty="0" err="1">
                <a:solidFill>
                  <a:srgbClr val="030305"/>
                </a:solidFill>
              </a:rPr>
              <a:t>diproses</a:t>
            </a:r>
            <a:r>
              <a:rPr lang="en-US" altLang="en-US" sz="2600" dirty="0">
                <a:solidFill>
                  <a:srgbClr val="030305"/>
                </a:solidFill>
              </a:rPr>
              <a:t> oleh </a:t>
            </a:r>
            <a:r>
              <a:rPr lang="en-US" altLang="en-US" sz="2600" dirty="0" err="1">
                <a:solidFill>
                  <a:srgbClr val="030305"/>
                </a:solidFill>
              </a:rPr>
              <a:t>sebuah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algoritma</a:t>
            </a:r>
            <a:r>
              <a:rPr lang="en-US" altLang="en-US" sz="2600" dirty="0">
                <a:solidFill>
                  <a:srgbClr val="030305"/>
                </a:solidFill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rgbClr val="030305"/>
                </a:solidFill>
              </a:rPr>
              <a:t>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rgbClr val="030305"/>
                </a:solidFill>
              </a:rPr>
              <a:t>  </a:t>
            </a:r>
            <a:r>
              <a:rPr lang="en-US" altLang="en-US" sz="2600" dirty="0" err="1">
                <a:solidFill>
                  <a:srgbClr val="030305"/>
                </a:solidFill>
              </a:rPr>
              <a:t>Contoh</a:t>
            </a:r>
            <a:r>
              <a:rPr lang="en-US" altLang="en-US" sz="2600" dirty="0">
                <a:solidFill>
                  <a:srgbClr val="030305"/>
                </a:solidFill>
              </a:rPr>
              <a:t>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rgbClr val="030305"/>
                </a:solidFill>
              </a:rPr>
              <a:t>   1. </a:t>
            </a:r>
            <a:r>
              <a:rPr lang="en-US" altLang="en-US" sz="2600" dirty="0" err="1">
                <a:solidFill>
                  <a:srgbClr val="030305"/>
                </a:solidFill>
              </a:rPr>
              <a:t>algoritma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pengurutan</a:t>
            </a:r>
            <a:r>
              <a:rPr lang="en-US" altLang="en-US" sz="2600" dirty="0">
                <a:solidFill>
                  <a:srgbClr val="030305"/>
                </a:solidFill>
              </a:rPr>
              <a:t> 10 </a:t>
            </a:r>
            <a:r>
              <a:rPr lang="en-US" altLang="en-US" sz="2600" dirty="0" err="1">
                <a:solidFill>
                  <a:srgbClr val="030305"/>
                </a:solidFill>
              </a:rPr>
              <a:t>elemen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larik</a:t>
            </a:r>
            <a:r>
              <a:rPr lang="en-US" altLang="en-US" sz="2600" dirty="0">
                <a:solidFill>
                  <a:srgbClr val="030305"/>
                </a:solidFill>
              </a:rPr>
              <a:t> (</a:t>
            </a:r>
            <a:r>
              <a:rPr lang="en-US" altLang="en-US" sz="2600" i="1" dirty="0">
                <a:solidFill>
                  <a:srgbClr val="030305"/>
                </a:solidFill>
              </a:rPr>
              <a:t>array</a:t>
            </a:r>
            <a:r>
              <a:rPr lang="en-US" altLang="en-US" sz="2600" dirty="0">
                <a:solidFill>
                  <a:srgbClr val="030305"/>
                </a:solidFill>
              </a:rPr>
              <a:t>), </a:t>
            </a:r>
            <a:r>
              <a:rPr lang="en-US" altLang="en-US" sz="2600" dirty="0" err="1">
                <a:solidFill>
                  <a:srgbClr val="030305"/>
                </a:solidFill>
              </a:rPr>
              <a:t>maka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i="1" dirty="0">
                <a:solidFill>
                  <a:srgbClr val="030305"/>
                </a:solidFill>
              </a:rPr>
              <a:t>n</a:t>
            </a:r>
            <a:r>
              <a:rPr lang="en-US" altLang="en-US" sz="2600" dirty="0">
                <a:solidFill>
                  <a:srgbClr val="030305"/>
                </a:solidFill>
              </a:rPr>
              <a:t> = 10.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rgbClr val="030305"/>
                </a:solidFill>
              </a:rPr>
              <a:t>   2. </a:t>
            </a:r>
            <a:r>
              <a:rPr lang="en-US" altLang="en-US" sz="2600" dirty="0" err="1">
                <a:solidFill>
                  <a:srgbClr val="030305"/>
                </a:solidFill>
              </a:rPr>
              <a:t>algoritma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pencarian</a:t>
            </a:r>
            <a:r>
              <a:rPr lang="en-US" altLang="en-US" sz="2600" dirty="0">
                <a:solidFill>
                  <a:srgbClr val="030305"/>
                </a:solidFill>
              </a:rPr>
              <a:t> pada 500 </a:t>
            </a:r>
            <a:r>
              <a:rPr lang="en-US" altLang="en-US" sz="2600" dirty="0" err="1">
                <a:solidFill>
                  <a:srgbClr val="030305"/>
                </a:solidFill>
              </a:rPr>
              <a:t>elemen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larik</a:t>
            </a:r>
            <a:r>
              <a:rPr lang="en-US" altLang="en-US" sz="2600" dirty="0">
                <a:solidFill>
                  <a:srgbClr val="030305"/>
                </a:solidFill>
              </a:rPr>
              <a:t>, </a:t>
            </a:r>
            <a:r>
              <a:rPr lang="en-US" altLang="en-US" sz="2600" dirty="0" err="1">
                <a:solidFill>
                  <a:srgbClr val="030305"/>
                </a:solidFill>
              </a:rPr>
              <a:t>maka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i="1" dirty="0">
                <a:solidFill>
                  <a:srgbClr val="030305"/>
                </a:solidFill>
              </a:rPr>
              <a:t>n</a:t>
            </a:r>
            <a:r>
              <a:rPr lang="en-US" altLang="en-US" sz="2600" dirty="0">
                <a:solidFill>
                  <a:srgbClr val="030305"/>
                </a:solidFill>
              </a:rPr>
              <a:t> = 500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rgbClr val="030305"/>
                </a:solidFill>
              </a:rPr>
              <a:t>   3. </a:t>
            </a:r>
            <a:r>
              <a:rPr lang="en-US" altLang="en-US" sz="2600" dirty="0" err="1">
                <a:solidFill>
                  <a:srgbClr val="030305"/>
                </a:solidFill>
              </a:rPr>
              <a:t>algoritma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i="1" dirty="0">
                <a:solidFill>
                  <a:srgbClr val="030305"/>
                </a:solidFill>
              </a:rPr>
              <a:t>TSP</a:t>
            </a:r>
            <a:r>
              <a:rPr lang="en-US" altLang="en-US" sz="2600" dirty="0">
                <a:solidFill>
                  <a:srgbClr val="030305"/>
                </a:solidFill>
              </a:rPr>
              <a:t> pada </a:t>
            </a:r>
            <a:r>
              <a:rPr lang="en-US" altLang="en-US" sz="2600" dirty="0" err="1">
                <a:solidFill>
                  <a:srgbClr val="030305"/>
                </a:solidFill>
              </a:rPr>
              <a:t>sebuah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graf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lengkap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dengan</a:t>
            </a:r>
            <a:r>
              <a:rPr lang="en-US" altLang="en-US" sz="2600" dirty="0">
                <a:solidFill>
                  <a:srgbClr val="030305"/>
                </a:solidFill>
              </a:rPr>
              <a:t> 100 </a:t>
            </a:r>
            <a:r>
              <a:rPr lang="en-US" altLang="en-US" sz="2600" dirty="0" err="1">
                <a:solidFill>
                  <a:srgbClr val="030305"/>
                </a:solidFill>
              </a:rPr>
              <a:t>simpul</a:t>
            </a:r>
            <a:r>
              <a:rPr lang="en-US" altLang="en-US" sz="2600" dirty="0">
                <a:solidFill>
                  <a:srgbClr val="030305"/>
                </a:solidFill>
              </a:rPr>
              <a:t>, </a:t>
            </a:r>
            <a:r>
              <a:rPr lang="en-US" altLang="en-US" sz="2600" dirty="0" err="1">
                <a:solidFill>
                  <a:srgbClr val="030305"/>
                </a:solidFill>
              </a:rPr>
              <a:t>maka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i="1" dirty="0">
                <a:solidFill>
                  <a:srgbClr val="030305"/>
                </a:solidFill>
              </a:rPr>
              <a:t>n</a:t>
            </a:r>
            <a:r>
              <a:rPr lang="en-US" altLang="en-US" sz="2600" dirty="0">
                <a:solidFill>
                  <a:srgbClr val="030305"/>
                </a:solidFill>
              </a:rPr>
              <a:t> = 100.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rgbClr val="030305"/>
                </a:solidFill>
              </a:rPr>
              <a:t>   4. </a:t>
            </a:r>
            <a:r>
              <a:rPr lang="en-US" altLang="en-US" sz="2600" dirty="0" err="1">
                <a:solidFill>
                  <a:srgbClr val="030305"/>
                </a:solidFill>
              </a:rPr>
              <a:t>algoritma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perkalian</a:t>
            </a:r>
            <a:r>
              <a:rPr lang="en-US" altLang="en-US" sz="2600" dirty="0">
                <a:solidFill>
                  <a:srgbClr val="030305"/>
                </a:solidFill>
              </a:rPr>
              <a:t> 2 </a:t>
            </a:r>
            <a:r>
              <a:rPr lang="en-US" altLang="en-US" sz="2600" dirty="0" err="1">
                <a:solidFill>
                  <a:srgbClr val="030305"/>
                </a:solidFill>
              </a:rPr>
              <a:t>buah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matriks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berukuran</a:t>
            </a:r>
            <a:r>
              <a:rPr lang="en-US" altLang="en-US" sz="2600" dirty="0">
                <a:solidFill>
                  <a:srgbClr val="030305"/>
                </a:solidFill>
              </a:rPr>
              <a:t> 50 x 50, </a:t>
            </a:r>
            <a:r>
              <a:rPr lang="en-US" altLang="en-US" sz="2600" dirty="0" err="1">
                <a:solidFill>
                  <a:srgbClr val="030305"/>
                </a:solidFill>
              </a:rPr>
              <a:t>maka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i="1" dirty="0">
                <a:solidFill>
                  <a:srgbClr val="030305"/>
                </a:solidFill>
              </a:rPr>
              <a:t>n</a:t>
            </a:r>
            <a:r>
              <a:rPr lang="en-US" altLang="en-US" sz="2600" dirty="0">
                <a:solidFill>
                  <a:srgbClr val="030305"/>
                </a:solidFill>
              </a:rPr>
              <a:t> = 50.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rgbClr val="030305"/>
                </a:solidFill>
              </a:rPr>
              <a:t>   5. </a:t>
            </a:r>
            <a:r>
              <a:rPr lang="en-US" altLang="en-US" sz="2600" dirty="0" err="1">
                <a:solidFill>
                  <a:srgbClr val="030305"/>
                </a:solidFill>
              </a:rPr>
              <a:t>algoritma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menghitung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polinom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dengan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derajat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>
                <a:solidFill>
                  <a:srgbClr val="030305"/>
                </a:solidFill>
                <a:sym typeface="Symbol" panose="05050102010706020507" pitchFamily="18" charset="2"/>
              </a:rPr>
              <a:t> 100, </a:t>
            </a:r>
            <a:r>
              <a:rPr lang="en-US" altLang="en-US" sz="2600" dirty="0" err="1">
                <a:solidFill>
                  <a:srgbClr val="030305"/>
                </a:solidFill>
                <a:sym typeface="Symbol" panose="05050102010706020507" pitchFamily="18" charset="2"/>
              </a:rPr>
              <a:t>maka</a:t>
            </a:r>
            <a:r>
              <a:rPr lang="en-US" altLang="en-US" sz="2600" dirty="0">
                <a:solidFill>
                  <a:srgbClr val="030305"/>
                </a:solidFill>
                <a:sym typeface="Symbol" panose="05050102010706020507" pitchFamily="18" charset="2"/>
              </a:rPr>
              <a:t> </a:t>
            </a:r>
            <a:r>
              <a:rPr lang="en-US" altLang="en-US" sz="2600" i="1" dirty="0">
                <a:solidFill>
                  <a:srgbClr val="030305"/>
                </a:solidFill>
                <a:sym typeface="Symbol" panose="05050102010706020507" pitchFamily="18" charset="2"/>
              </a:rPr>
              <a:t>n</a:t>
            </a:r>
            <a:r>
              <a:rPr lang="en-US" altLang="en-US" sz="2600" dirty="0">
                <a:solidFill>
                  <a:srgbClr val="030305"/>
                </a:solidFill>
                <a:sym typeface="Symbol" panose="05050102010706020507" pitchFamily="18" charset="2"/>
              </a:rPr>
              <a:t> = 100</a:t>
            </a:r>
            <a:endParaRPr lang="en-US" altLang="en-US" sz="2600" dirty="0">
              <a:solidFill>
                <a:srgbClr val="030305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600" dirty="0">
              <a:solidFill>
                <a:srgbClr val="030305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>
                <a:solidFill>
                  <a:srgbClr val="030305"/>
                </a:solidFill>
              </a:rPr>
              <a:t>Dalam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perhitungan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kompleksitas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waktu</a:t>
            </a:r>
            <a:r>
              <a:rPr lang="en-US" altLang="en-US" sz="2600" dirty="0">
                <a:solidFill>
                  <a:srgbClr val="030305"/>
                </a:solidFill>
              </a:rPr>
              <a:t>, </a:t>
            </a:r>
            <a:r>
              <a:rPr lang="en-US" altLang="en-US" sz="2600" dirty="0" err="1">
                <a:solidFill>
                  <a:srgbClr val="030305"/>
                </a:solidFill>
              </a:rPr>
              <a:t>ukuran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masukan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dinyatakan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sebagai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variabel</a:t>
            </a:r>
            <a:r>
              <a:rPr lang="en-US" altLang="en-US" sz="2600" dirty="0">
                <a:solidFill>
                  <a:srgbClr val="030305"/>
                </a:solidFill>
              </a:rPr>
              <a:t>  </a:t>
            </a:r>
            <a:r>
              <a:rPr lang="en-US" altLang="en-US" sz="2600" i="1" dirty="0">
                <a:solidFill>
                  <a:srgbClr val="030305"/>
                </a:solidFill>
              </a:rPr>
              <a:t>n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saja</a:t>
            </a:r>
            <a:r>
              <a:rPr lang="en-US" altLang="en-US" sz="2600" dirty="0">
                <a:solidFill>
                  <a:srgbClr val="030305"/>
                </a:solidFill>
              </a:rPr>
              <a:t> (</a:t>
            </a:r>
            <a:r>
              <a:rPr lang="en-US" altLang="en-US" sz="2600" dirty="0" err="1">
                <a:solidFill>
                  <a:srgbClr val="030305"/>
                </a:solidFill>
              </a:rPr>
              <a:t>bukan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instans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suatu</a:t>
            </a:r>
            <a:r>
              <a:rPr lang="en-US" altLang="en-US" sz="2600" dirty="0">
                <a:solidFill>
                  <a:srgbClr val="030305"/>
                </a:solidFill>
              </a:rPr>
              <a:t> </a:t>
            </a:r>
            <a:r>
              <a:rPr lang="en-US" altLang="en-US" sz="2600" dirty="0" err="1">
                <a:solidFill>
                  <a:srgbClr val="030305"/>
                </a:solidFill>
              </a:rPr>
              <a:t>nilai</a:t>
            </a:r>
            <a:r>
              <a:rPr lang="en-US" altLang="en-US" sz="2600" dirty="0">
                <a:solidFill>
                  <a:srgbClr val="030305"/>
                </a:solidFill>
              </a:rPr>
              <a:t>).</a:t>
            </a:r>
          </a:p>
        </p:txBody>
      </p:sp>
      <p:pic>
        <p:nvPicPr>
          <p:cNvPr id="3" name="Picture 2" descr="A picture containing text, monitor, mounted, screen&#10;&#10;Description automatically generated">
            <a:extLst>
              <a:ext uri="{FF2B5EF4-FFF2-40B4-BE49-F238E27FC236}">
                <a16:creationId xmlns:a16="http://schemas.microsoft.com/office/drawing/2014/main" id="{7354F840-A4C7-439E-AAA6-C4CFACD1E97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8473" y="1278799"/>
            <a:ext cx="5189854" cy="13888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2265</TotalTime>
  <Words>3155</Words>
  <Application>Microsoft Office PowerPoint</Application>
  <PresentationFormat>Widescreen</PresentationFormat>
  <Paragraphs>422</Paragraphs>
  <Slides>33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4" baseType="lpstr">
      <vt:lpstr>Arial</vt:lpstr>
      <vt:lpstr>Calibri</vt:lpstr>
      <vt:lpstr>Calibri Light</vt:lpstr>
      <vt:lpstr>Cambria Math</vt:lpstr>
      <vt:lpstr>Courier New</vt:lpstr>
      <vt:lpstr>Symbol</vt:lpstr>
      <vt:lpstr>Times New Roman</vt:lpstr>
      <vt:lpstr>Wingdings</vt:lpstr>
      <vt:lpstr>Office Theme</vt:lpstr>
      <vt:lpstr>Visio</vt:lpstr>
      <vt:lpstr>Document</vt:lpstr>
      <vt:lpstr>Kompleksitas Algoritma (Bagian 1)</vt:lpstr>
      <vt:lpstr>PowerPoint Presentation</vt:lpstr>
      <vt:lpstr>Pendahuluan</vt:lpstr>
      <vt:lpstr>PowerPoint Presentation</vt:lpstr>
      <vt:lpstr>PowerPoint Presentation</vt:lpstr>
      <vt:lpstr>Model Perhitungan Kebutuhan Waktu</vt:lpstr>
      <vt:lpstr>PowerPoint Presentation</vt:lpstr>
      <vt:lpstr>PowerPoint Presentation</vt:lpstr>
      <vt:lpstr>PowerPoint Presentation</vt:lpstr>
      <vt:lpstr>Kompleksitas Waktu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 1</vt:lpstr>
      <vt:lpstr>Jawaban</vt:lpstr>
      <vt:lpstr>Latihan 2</vt:lpstr>
      <vt:lpstr>PowerPoint Presentation</vt:lpstr>
      <vt:lpstr>Latihan Mandiri</vt:lpstr>
      <vt:lpstr>PowerPoint Presentation</vt:lpstr>
      <vt:lpstr>PowerPoint Presentation</vt:lpstr>
      <vt:lpstr>PowerPoint Presentation</vt:lpstr>
      <vt:lpstr>Bersambung ke Bagian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25-Kompleksitas Algoritma Bagian 1 - 2024</dc:title>
  <dc:creator>Rinaldi Munir</dc:creator>
  <cp:lastModifiedBy>Dr. Ir. Rinaldi, M.T.</cp:lastModifiedBy>
  <cp:revision>62</cp:revision>
  <dcterms:created xsi:type="dcterms:W3CDTF">2020-11-24T03:52:50Z</dcterms:created>
  <dcterms:modified xsi:type="dcterms:W3CDTF">2024-12-16T07:31:47Z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2024-12-06T07:43:37Z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4ea1c56e-6ccf-4de5-b8a6-79a6c25c7693</vt:lpwstr>
  </property>
  <property fmtid="{D5CDD505-2E9C-101B-9397-08002B2CF9AE}" pid="8" name="MSIP_Label_38b525e5-f3da-4501-8f1e-526b6769fc56_ContentBits">
    <vt:lpwstr>0</vt:lpwstr>
  </property>
</Properties>
</file>