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96" r:id="rId3"/>
    <p:sldId id="433" r:id="rId4"/>
    <p:sldId id="435" r:id="rId5"/>
    <p:sldId id="297" r:id="rId6"/>
    <p:sldId id="437" r:id="rId7"/>
    <p:sldId id="443" r:id="rId8"/>
    <p:sldId id="436" r:id="rId9"/>
    <p:sldId id="299" r:id="rId10"/>
    <p:sldId id="438" r:id="rId11"/>
    <p:sldId id="439" r:id="rId12"/>
    <p:sldId id="434" r:id="rId13"/>
    <p:sldId id="300" r:id="rId14"/>
    <p:sldId id="440" r:id="rId15"/>
    <p:sldId id="441" r:id="rId16"/>
    <p:sldId id="302" r:id="rId17"/>
    <p:sldId id="442" r:id="rId18"/>
    <p:sldId id="339" r:id="rId19"/>
    <p:sldId id="340" r:id="rId20"/>
    <p:sldId id="303" r:id="rId21"/>
    <p:sldId id="304" r:id="rId22"/>
    <p:sldId id="412" r:id="rId23"/>
    <p:sldId id="306" r:id="rId24"/>
    <p:sldId id="413" r:id="rId25"/>
    <p:sldId id="337" r:id="rId26"/>
    <p:sldId id="338" r:id="rId27"/>
    <p:sldId id="431" r:id="rId28"/>
    <p:sldId id="432" r:id="rId29"/>
    <p:sldId id="424" r:id="rId30"/>
    <p:sldId id="425" r:id="rId31"/>
    <p:sldId id="341" r:id="rId32"/>
    <p:sldId id="342" r:id="rId33"/>
    <p:sldId id="343" r:id="rId34"/>
    <p:sldId id="344" r:id="rId35"/>
    <p:sldId id="310" r:id="rId36"/>
    <p:sldId id="301" r:id="rId37"/>
    <p:sldId id="354" r:id="rId38"/>
    <p:sldId id="346" r:id="rId39"/>
    <p:sldId id="345" r:id="rId40"/>
    <p:sldId id="347" r:id="rId41"/>
    <p:sldId id="349" r:id="rId42"/>
    <p:sldId id="350" r:id="rId43"/>
    <p:sldId id="348" r:id="rId44"/>
    <p:sldId id="351" r:id="rId45"/>
    <p:sldId id="313" r:id="rId46"/>
    <p:sldId id="414" r:id="rId47"/>
    <p:sldId id="415" r:id="rId48"/>
    <p:sldId id="395" r:id="rId49"/>
    <p:sldId id="316" r:id="rId50"/>
    <p:sldId id="317" r:id="rId51"/>
    <p:sldId id="318" r:id="rId52"/>
    <p:sldId id="319" r:id="rId53"/>
    <p:sldId id="352" r:id="rId54"/>
    <p:sldId id="353" r:id="rId55"/>
    <p:sldId id="426" r:id="rId56"/>
    <p:sldId id="427" r:id="rId57"/>
    <p:sldId id="428" r:id="rId58"/>
    <p:sldId id="429" r:id="rId59"/>
    <p:sldId id="422" r:id="rId60"/>
    <p:sldId id="421" r:id="rId61"/>
    <p:sldId id="423" r:id="rId62"/>
    <p:sldId id="430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E728-9319-435A-8E71-F1354E1996F7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1A94-2300-4C58-9760-E575159C2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3C5-83A6-47B6-B98F-237A2EFB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0729-CB79-4069-82E3-A8F75E77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4996-260C-43A0-B67A-2369B58B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35A0-0208-432C-9363-C8E18182FA72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DB73-5C3D-4BD9-B5B2-01B022C2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8FEE-06BD-4C18-B0FB-77E11B6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DE7E-3A5A-4389-B6B0-999C0C1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3858-3E17-4B1A-8A0B-C7DB5B53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20E8-7F71-40B7-9069-0C49B4AA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319C-171C-48CE-A67B-B45704F2536D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8D7E-8124-4B6D-B506-C486FCFF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000E-0EE5-410B-8F89-ECC9B6F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146C5-838B-4A0C-BB63-DDA289E1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9384-979B-4A85-977A-C75D3552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04DA-37A4-4F7E-822A-BCD380C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97D-A56D-4578-92C8-4580D35B80AC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3E11-F83A-416C-9D56-12E4F84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4C8F-D0D1-4438-AE53-7E61237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9E6F-EE32-4EB6-AF4F-EB33BDA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8A2-1DE2-42E4-98C8-3952EA3D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EE66-41C4-467C-A499-CD68269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06C9-ED04-4F48-8162-3914BE314171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531F-F998-432F-8E4C-F2ADCB3D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FC18-42A0-4FF0-A884-CFEE9BFA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4779-8A71-41DE-94B9-F05FCCA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F8EF-2EA0-4570-B738-79A33341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40FC-21C7-4ECE-AE0F-067F26A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153-697B-4C2A-B3D3-A6E22BE0376F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4560-BD63-43AD-A7DD-9BA3B91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B003-3C6A-487B-B590-7870E2D4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26A5-32B4-461B-A8A6-F69F106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BAA7-E230-4882-B398-1551754B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F5A0-2C7D-43B4-932A-541B9EC2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5A9B-3139-4E5D-91CD-D85524FC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2B99-D58C-47F8-8BF6-87CB609DC6C5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222C-99D7-423A-A559-0C74C15C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023-B15F-43A9-8527-74D8F9D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452-0C73-4893-AB59-BC1D23C1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0692-6B3F-469E-B806-0F193E7C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8892-4E7A-40C9-BAB1-061AF505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09F4E-5F08-4555-8726-D1EAF3EAD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4AC5-B1B1-4CE9-B9BE-1AF60AB78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4D9FE-9938-444C-B196-F741C617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1568-05DE-49FF-9E32-775AADCBFC85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F2B44-EFCA-411B-B39F-8B75D137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5A42B-B283-4B4D-B683-BB6D8E2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338F-9956-479C-9716-74D0A858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566B-0E8D-47EE-BAF4-903927D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3AB1-9BEE-4099-89FF-959CF3E18C13}" type="datetime1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05AD4-DB49-4B0D-9DD5-2BAF3F95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23442-3BA9-464C-969F-724FC90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1F30-F85E-4304-9BE1-AE27C22E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0AF-9A8B-4A8A-80C3-516B447CBF89}" type="datetime1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9114E-4D5A-4B30-BE4E-DFB3CEB7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532B-6071-4D85-AC20-1BAF980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1266-232C-47F9-BE03-6EA498F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742-87E0-44EC-B725-4A037F81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C24D9-5947-4FB0-8879-A0C1A5726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E78E-376C-4653-997E-E5879F63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AAFB-8483-44EA-9091-D890E2AEC0D7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8B69-4D65-4C65-A989-5512F48E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9F74-B4B8-4F4C-8144-F42B543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D7D0-38F7-41DD-8E72-FC45F1D6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8D95-70B6-42EB-A7B0-10F97AFA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3A27-49B4-4D1A-B875-9D994C60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FC3F-AE0C-4CFC-BADF-2F5C63A2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2A-A60A-4AA4-9489-4479917B703B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D4A8-47FE-4EB8-AF9D-FEDFBE0B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4347D-881E-4E12-89DA-CD645D89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C1DDE-13C5-4ADB-9C05-7DC9F3D4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7891-7999-4B1E-BB19-9BF0F81D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9575-3B41-42A8-9DD1-21B5E95B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3748-561F-4E94-8959-3EFD1CCE8E55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336-444E-4BC5-9003-8A63FE3C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D2E9-FDC4-402C-BC18-3EF999669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maths.com/computer-science/graph-theory/adjacency-matric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glance.in/ds/display.php?tno=33&amp;topic=Graph-Representatio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raphicmaths.com/computer-science/graph-theory/adjacency-matrices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maths.com/computer-science/graph-theory/adjacency-matric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techsmartclass.com/data_structures/graph-representation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3">
            <a:extLst>
              <a:ext uri="{FF2B5EF4-FFF2-40B4-BE49-F238E27FC236}">
                <a16:creationId xmlns:a16="http://schemas.microsoft.com/office/drawing/2014/main" id="{9C6C090B-0BBD-4310-9EDF-3D7B28524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18A4F-A7B2-44C6-B05F-E79D00606075}" type="slidenum">
              <a:rPr lang="en-GB" altLang="en-US" sz="1400"/>
              <a:pPr eaLnBrk="1" hangingPunct="1"/>
              <a:t>1</a:t>
            </a:fld>
            <a:endParaRPr lang="en-GB" altLang="en-US" sz="14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0B245A0-5626-4475-805F-5E79253D5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94043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Graf </a:t>
            </a:r>
            <a:br>
              <a:rPr lang="en-US" altLang="en-US" sz="54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2800" b="1" dirty="0">
                <a:cs typeface="Times New Roman" panose="02020603050405020304" pitchFamily="18" charset="0"/>
              </a:rPr>
              <a:t>(Bag. 2)</a:t>
            </a:r>
            <a:br>
              <a:rPr lang="en-US" altLang="en-US" sz="2800" b="1" dirty="0">
                <a:cs typeface="Times New Roman" panose="02020603050405020304" pitchFamily="18" charset="0"/>
              </a:rPr>
            </a:br>
            <a:endParaRPr lang="en-GB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13A678E8-C1A2-4A09-91A2-2232AF0692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0020" y="3289642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EB96A8-8135-45CC-830C-E7BD66D2C220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52578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STEI-ITB</a:t>
            </a:r>
            <a:endParaRPr lang="en-GB" alt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31DBE8-708B-4106-963F-114C94BD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6" y="191769"/>
            <a:ext cx="3756813" cy="3602038"/>
          </a:xfrm>
          <a:prstGeom prst="rect">
            <a:avLst/>
          </a:prstGeom>
        </p:spPr>
      </p:pic>
      <p:pic>
        <p:nvPicPr>
          <p:cNvPr id="8" name="Picture 7" descr="A picture containing field, air, sitting, light&#10;&#10;Description automatically generated">
            <a:extLst>
              <a:ext uri="{FF2B5EF4-FFF2-40B4-BE49-F238E27FC236}">
                <a16:creationId xmlns:a16="http://schemas.microsoft.com/office/drawing/2014/main" id="{BCD3CA79-B079-4993-B6E3-0D727109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" y="165177"/>
            <a:ext cx="3523480" cy="3523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55CF6-C3B9-A25C-AB06-90AC10E72E20}"/>
              </a:ext>
            </a:extLst>
          </p:cNvPr>
          <p:cNvSpPr txBox="1"/>
          <p:nvPr/>
        </p:nvSpPr>
        <p:spPr>
          <a:xfrm>
            <a:off x="4953489" y="612551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1E53DA-9A9B-0ACA-D992-9928F41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1CE9BD7C-C7B1-55B4-C802-EBBFE0FFC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1248228"/>
            <a:ext cx="7620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C1896-EBF7-8F61-BD5E-F182122C1CFC}"/>
              </a:ext>
            </a:extLst>
          </p:cNvPr>
          <p:cNvSpPr txBox="1"/>
          <p:nvPr/>
        </p:nvSpPr>
        <p:spPr>
          <a:xfrm>
            <a:off x="2093685" y="5584210"/>
            <a:ext cx="9140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https://graphicmaths.com/computer-science/graph-theory/adjacency-matrices/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66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BF3F7-0ABF-6349-8368-D101E167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B1332005-1B30-B95F-60BF-9A375498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82" y="223044"/>
            <a:ext cx="6169204" cy="588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F8510-4741-4B12-BEDE-C53225FC8FDE}"/>
              </a:ext>
            </a:extLst>
          </p:cNvPr>
          <p:cNvSpPr txBox="1"/>
          <p:nvPr/>
        </p:nvSpPr>
        <p:spPr>
          <a:xfrm>
            <a:off x="1730827" y="6265624"/>
            <a:ext cx="902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https://studyglance.in/ds/display.php?tno=33&amp;topic=Graph-Representation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50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6B8E9-35E8-91FD-14FB-3EED59D4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DF09C-709F-9B20-02E1-17E168AE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368" y="921396"/>
            <a:ext cx="8953264" cy="4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9087A6DF-4E71-424A-ABFD-B921B749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DA32F1-3F50-4772-95F8-7BD2F88107CA}" type="slidenum">
              <a:rPr lang="en-GB" altLang="en-US" sz="1400"/>
              <a:pPr eaLnBrk="1" hangingPunct="1"/>
              <a:t>13</a:t>
            </a:fld>
            <a:endParaRPr lang="en-GB" altLang="en-US" sz="1400"/>
          </a:p>
        </p:txBody>
      </p:sp>
      <p:graphicFrame>
        <p:nvGraphicFramePr>
          <p:cNvPr id="43010" name="Object 4">
            <a:extLst>
              <a:ext uri="{FF2B5EF4-FFF2-40B4-BE49-F238E27FC236}">
                <a16:creationId xmlns:a16="http://schemas.microsoft.com/office/drawing/2014/main" id="{279F0486-875E-4B41-9700-953AC4F2F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12483"/>
              </p:ext>
            </p:extLst>
          </p:nvPr>
        </p:nvGraphicFramePr>
        <p:xfrm>
          <a:off x="863600" y="304800"/>
          <a:ext cx="9075356" cy="262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583640" progId="Word.Document.8">
                  <p:embed/>
                </p:oleObj>
              </mc:Choice>
              <mc:Fallback>
                <p:oleObj name="Document" r:id="rId2" imgW="5486400" imgH="1583640" progId="Word.Document.8">
                  <p:embed/>
                  <p:pic>
                    <p:nvPicPr>
                      <p:cNvPr id="43010" name="Object 4">
                        <a:extLst>
                          <a:ext uri="{FF2B5EF4-FFF2-40B4-BE49-F238E27FC236}">
                            <a16:creationId xmlns:a16="http://schemas.microsoft.com/office/drawing/2014/main" id="{279F0486-875E-4B41-9700-953AC4F2F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04800"/>
                        <a:ext cx="9075356" cy="2621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BF3C7B1-FDBC-4524-A3E2-BFB9F572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72" y="3216276"/>
            <a:ext cx="2679428" cy="2828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E8B7B-7E7E-4556-AD45-2262B1016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889" y="3503612"/>
            <a:ext cx="4433272" cy="2541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9009F-652B-E126-7BF9-0ECBA9BE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A diagram of a complex diagram&#10;&#10;Description automatically generated with medium confidence">
            <a:extLst>
              <a:ext uri="{FF2B5EF4-FFF2-40B4-BE49-F238E27FC236}">
                <a16:creationId xmlns:a16="http://schemas.microsoft.com/office/drawing/2014/main" id="{2A62C090-9283-A0B6-E2C8-CC11A5FA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42" y="1825449"/>
            <a:ext cx="8553515" cy="36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5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13B2-6979-301B-8137-2DBBF2C2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657"/>
            <a:ext cx="10515600" cy="550930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berarah</a:t>
            </a:r>
            <a:r>
              <a:rPr lang="en-US" dirty="0"/>
              <a:t>,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bersisian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0, 1, dan -1</a:t>
            </a:r>
          </a:p>
          <a:p>
            <a:r>
              <a:rPr lang="en-US" sz="2400" dirty="0"/>
              <a:t>0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e</a:t>
            </a:r>
          </a:p>
          <a:p>
            <a:r>
              <a:rPr lang="en-US" sz="2400" dirty="0"/>
              <a:t>1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e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</a:p>
          <a:p>
            <a:r>
              <a:rPr lang="en-US" sz="2400" dirty="0"/>
              <a:t>-1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e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v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506E4-04D2-E650-E600-4C14C497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diagram of a number and a number&#10;&#10;Description automatically generated with medium confidence">
            <a:extLst>
              <a:ext uri="{FF2B5EF4-FFF2-40B4-BE49-F238E27FC236}">
                <a16:creationId xmlns:a16="http://schemas.microsoft.com/office/drawing/2014/main" id="{CAB1AAED-B824-4E21-5049-590301756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91" y="2929708"/>
            <a:ext cx="8780418" cy="29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9160A4AB-D54A-4C7E-BFC4-866D46F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08E5DF-7AC8-466F-9CA8-34D33B7B6220}" type="slidenum">
              <a:rPr lang="en-GB" altLang="en-US" sz="1400"/>
              <a:pPr eaLnBrk="1" hangingPunct="1"/>
              <a:t>16</a:t>
            </a:fld>
            <a:endParaRPr lang="en-GB" altLang="en-US" sz="1400"/>
          </a:p>
        </p:txBody>
      </p:sp>
      <p:graphicFrame>
        <p:nvGraphicFramePr>
          <p:cNvPr id="44034" name="Object 4">
            <a:extLst>
              <a:ext uri="{FF2B5EF4-FFF2-40B4-BE49-F238E27FC236}">
                <a16:creationId xmlns:a16="http://schemas.microsoft.com/office/drawing/2014/main" id="{F5241CD9-D90F-4573-9C7B-0A2D56D85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8162"/>
              </p:ext>
            </p:extLst>
          </p:nvPr>
        </p:nvGraphicFramePr>
        <p:xfrm>
          <a:off x="934719" y="721360"/>
          <a:ext cx="9290337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89320" imgH="3307680" progId="Word.Document.8">
                  <p:embed/>
                </p:oleObj>
              </mc:Choice>
              <mc:Fallback>
                <p:oleObj name="Document" r:id="rId2" imgW="5989320" imgH="3307680" progId="Word.Document.8">
                  <p:embed/>
                  <p:pic>
                    <p:nvPicPr>
                      <p:cNvPr id="44034" name="Object 4">
                        <a:extLst>
                          <a:ext uri="{FF2B5EF4-FFF2-40B4-BE49-F238E27FC236}">
                            <a16:creationId xmlns:a16="http://schemas.microsoft.com/office/drawing/2014/main" id="{F5241CD9-D90F-4573-9C7B-0A2D56D85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19" y="721360"/>
                        <a:ext cx="9290337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F2240-6249-1E4B-EC1B-5B39D8DC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diagram of a number&#10;&#10;Description automatically generated">
            <a:extLst>
              <a:ext uri="{FF2B5EF4-FFF2-40B4-BE49-F238E27FC236}">
                <a16:creationId xmlns:a16="http://schemas.microsoft.com/office/drawing/2014/main" id="{B3C7A9E1-98EC-F921-2514-A49475A9F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93" y="1271187"/>
            <a:ext cx="9751091" cy="42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1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7D2278E8-0672-4D12-84F3-B638C3FA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6BBEA0-849E-44DD-B9EF-96BE734216E9}" type="slidenum">
              <a:rPr lang="en-GB" altLang="en-US" sz="1400"/>
              <a:pPr eaLnBrk="1" hangingPunct="1"/>
              <a:t>18</a:t>
            </a:fld>
            <a:endParaRPr lang="en-GB" altLang="en-US" sz="1400"/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B930D7F8-9488-49F1-BF38-7EC8DD213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Graf </a:t>
            </a:r>
            <a:r>
              <a:rPr lang="en-US" altLang="en-US" b="1" dirty="0" err="1">
                <a:latin typeface="+mn-lt"/>
              </a:rPr>
              <a:t>Isomorfik</a:t>
            </a:r>
            <a:endParaRPr lang="en-US" altLang="en-US" b="1" dirty="0">
              <a:latin typeface="+mn-lt"/>
            </a:endParaRP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B14B16EE-346C-4509-9206-0EF0F7B1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50507"/>
                </a:solidFill>
              </a:rPr>
              <a:t>Diketahui matriks ketetanggaan (</a:t>
            </a:r>
            <a:r>
              <a:rPr lang="en-US" altLang="en-US" i="1">
                <a:solidFill>
                  <a:srgbClr val="050507"/>
                </a:solidFill>
              </a:rPr>
              <a:t>adjacency matrices</a:t>
            </a:r>
            <a:r>
              <a:rPr lang="en-US" altLang="en-US">
                <a:solidFill>
                  <a:srgbClr val="050507"/>
                </a:solidFill>
              </a:rPr>
              <a:t>) dari sebuah graf tidak berarah. Gambarkan dua buah graf yang yang bersesuaian dengan matriks tersebut</a:t>
            </a:r>
            <a:r>
              <a:rPr lang="en-US" altLang="en-US" sz="240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62C503-AF84-1503-64D6-EE8B84E9E034}"/>
                  </a:ext>
                </a:extLst>
              </p:cNvPr>
              <p:cNvSpPr txBox="1"/>
              <p:nvPr/>
            </p:nvSpPr>
            <p:spPr>
              <a:xfrm>
                <a:off x="3859293" y="3429000"/>
                <a:ext cx="2721616" cy="179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62C503-AF84-1503-64D6-EE8B84E9E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293" y="3429000"/>
                <a:ext cx="2721616" cy="17905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>
            <a:extLst>
              <a:ext uri="{FF2B5EF4-FFF2-40B4-BE49-F238E27FC236}">
                <a16:creationId xmlns:a16="http://schemas.microsoft.com/office/drawing/2014/main" id="{09641529-A0A9-4BF7-B132-402DAEA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8F62BB-4928-4839-B0A1-0C95C77062C4}" type="slidenum">
              <a:rPr lang="en-GB" altLang="en-US" sz="1400"/>
              <a:pPr eaLnBrk="1" hangingPunct="1"/>
              <a:t>19</a:t>
            </a:fld>
            <a:endParaRPr lang="en-GB" altLang="en-US" sz="1400"/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70AE733-3EC1-4ADF-9256-CA096DDCE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981076"/>
            <a:ext cx="10393680" cy="51149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(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penggambaran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geometri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	 </a:t>
            </a:r>
            <a:r>
              <a:rPr lang="en-US" altLang="en-US" b="1" dirty="0" err="1">
                <a:sym typeface="Wingdings" panose="05000000000000000000" pitchFamily="2" charset="2"/>
              </a:rPr>
              <a:t>isomorfik</a:t>
            </a:r>
            <a:r>
              <a:rPr lang="en-US" altLang="en-US" dirty="0">
                <a:sym typeface="Wingdings" panose="05000000000000000000" pitchFamily="2" charset="2"/>
              </a:rPr>
              <a:t>!</a:t>
            </a:r>
            <a:endParaRPr lang="en-US" altLang="en-US" dirty="0"/>
          </a:p>
        </p:txBody>
      </p:sp>
      <p:pic>
        <p:nvPicPr>
          <p:cNvPr id="93189" name="Picture 4">
            <a:extLst>
              <a:ext uri="{FF2B5EF4-FFF2-40B4-BE49-F238E27FC236}">
                <a16:creationId xmlns:a16="http://schemas.microsoft.com/office/drawing/2014/main" id="{0AC2C6BB-3B06-4782-B3BD-9C04E7AA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0" y="1169354"/>
            <a:ext cx="81724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910604A1-6683-44F4-ABB6-63A3526B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9DD397-570A-46A0-A0AE-C1004FCE89C9}" type="slidenum">
              <a:rPr lang="en-GB" altLang="en-US" sz="1400"/>
              <a:pPr eaLnBrk="1" hangingPunct="1"/>
              <a:t>2</a:t>
            </a:fld>
            <a:endParaRPr lang="en-GB" altLang="en-US" sz="1400"/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A50C61D5-6214-4E61-B1CB-5C110411D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Representasi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Graf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EA12A-4A17-A444-BC9D-A53673FBD854}"/>
              </a:ext>
            </a:extLst>
          </p:cNvPr>
          <p:cNvSpPr txBox="1"/>
          <p:nvPr/>
        </p:nvSpPr>
        <p:spPr>
          <a:xfrm>
            <a:off x="1149531" y="1613118"/>
            <a:ext cx="65421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merepresentasikan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1.  </a:t>
            </a:r>
            <a:r>
              <a:rPr lang="en-US" sz="2800" dirty="0" err="1"/>
              <a:t>Matriks</a:t>
            </a:r>
            <a:r>
              <a:rPr lang="en-US" sz="2800" dirty="0"/>
              <a:t> </a:t>
            </a:r>
            <a:r>
              <a:rPr lang="en-US" sz="2800" dirty="0" err="1"/>
              <a:t>ketetanggaan</a:t>
            </a:r>
            <a:r>
              <a:rPr lang="en-US" sz="2800" dirty="0"/>
              <a:t> (</a:t>
            </a:r>
            <a:r>
              <a:rPr lang="en-US" sz="2800" i="1" dirty="0"/>
              <a:t>adjacency matrix</a:t>
            </a:r>
            <a:r>
              <a:rPr lang="en-US" sz="2800" dirty="0"/>
              <a:t>)</a:t>
            </a:r>
          </a:p>
          <a:p>
            <a:r>
              <a:rPr lang="en-US" sz="2800" dirty="0"/>
              <a:t>2.  </a:t>
            </a:r>
            <a:r>
              <a:rPr lang="en-US" sz="2800" dirty="0" err="1"/>
              <a:t>Matriks</a:t>
            </a:r>
            <a:r>
              <a:rPr lang="en-US" sz="2800" dirty="0"/>
              <a:t> </a:t>
            </a:r>
            <a:r>
              <a:rPr lang="en-US" sz="2800" dirty="0" err="1"/>
              <a:t>bersisisan</a:t>
            </a:r>
            <a:r>
              <a:rPr lang="en-US" sz="2800" dirty="0"/>
              <a:t> (</a:t>
            </a:r>
            <a:r>
              <a:rPr lang="en-US" sz="2800" i="1" dirty="0" err="1"/>
              <a:t>incidency</a:t>
            </a:r>
            <a:r>
              <a:rPr lang="en-US" sz="2800" i="1" dirty="0"/>
              <a:t> matrix</a:t>
            </a:r>
            <a:r>
              <a:rPr lang="en-US" sz="2800" dirty="0"/>
              <a:t>)</a:t>
            </a:r>
          </a:p>
          <a:p>
            <a:r>
              <a:rPr lang="en-US" sz="2800" dirty="0"/>
              <a:t>3.  </a:t>
            </a:r>
            <a:r>
              <a:rPr lang="en-US" sz="2800" dirty="0" err="1"/>
              <a:t>Senarai</a:t>
            </a:r>
            <a:r>
              <a:rPr lang="en-US" sz="2800" dirty="0"/>
              <a:t> </a:t>
            </a:r>
            <a:r>
              <a:rPr lang="en-US" sz="2800" dirty="0" err="1"/>
              <a:t>ketetanggaan</a:t>
            </a:r>
            <a:r>
              <a:rPr lang="en-US" sz="2800" dirty="0"/>
              <a:t> (</a:t>
            </a:r>
            <a:r>
              <a:rPr lang="en-US" sz="2800" i="1" dirty="0"/>
              <a:t>adjacency list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76463D30-1554-4863-BEC6-D637A2EE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1E84A4A-B2FC-4F09-AD29-111A069BF5A0}" type="slidenum">
              <a:rPr lang="en-GB" altLang="en-US" sz="1400"/>
              <a:pPr eaLnBrk="1" hangingPunct="1"/>
              <a:t>20</a:t>
            </a:fld>
            <a:endParaRPr lang="en-GB" altLang="en-US" sz="1400"/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40E212DA-EDCC-44DE-8D9E-10D6E666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Graf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Isomorfik</a:t>
            </a: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1D8D7-F462-44B6-AC5C-EE738DEFCF75}"/>
              </a:ext>
            </a:extLst>
          </p:cNvPr>
          <p:cNvSpPr/>
          <p:nvPr/>
        </p:nvSpPr>
        <p:spPr>
          <a:xfrm>
            <a:off x="680720" y="1379161"/>
            <a:ext cx="110947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secara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geometri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berbeda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saling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1 </a:t>
            </a:r>
            <a:r>
              <a:rPr lang="en-US" sz="2400" dirty="0">
                <a:ea typeface="Times New Roman" panose="02020603050405020304" pitchFamily="18" charset="0"/>
              </a:rPr>
              <a:t>dan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korespondensi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satu-satu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keduanya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sisi-sisi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keduaya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hubungan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kebersisian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tetap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terjaga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kata lain, </a:t>
            </a:r>
            <a:r>
              <a:rPr lang="en-US" sz="2400" dirty="0" err="1"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bersisian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maka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dirty="0">
                <a:ea typeface="Times New Roman" panose="02020603050405020304" pitchFamily="18" charset="0"/>
              </a:rPr>
              <a:t>’ yang </a:t>
            </a:r>
            <a:r>
              <a:rPr lang="en-US" sz="2400" dirty="0" err="1">
                <a:ea typeface="Times New Roman" panose="02020603050405020304" pitchFamily="18" charset="0"/>
              </a:rPr>
              <a:t>berkoresponden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harus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bersisian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’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’ yang di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kecuali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penamaan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sisinya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saja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berbeda</a:t>
            </a:r>
            <a:r>
              <a:rPr lang="en-US" sz="2400" dirty="0">
                <a:ea typeface="Times New Roman" panose="02020603050405020304" pitchFamily="18" charset="0"/>
              </a:rPr>
              <a:t>. 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benar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karena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digambarkan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banyak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F98BDAE3-26C9-4EA8-B1CB-0AF620A2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8E1B15F-35F7-4A21-9F73-7507E0A13124}" type="slidenum">
              <a:rPr lang="en-GB" altLang="en-US" sz="1400"/>
              <a:pPr eaLnBrk="1" hangingPunct="1"/>
              <a:t>21</a:t>
            </a:fld>
            <a:endParaRPr lang="en-GB" altLang="en-US" sz="1400"/>
          </a:p>
        </p:txBody>
      </p:sp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1914BCD6-042C-4FF8-A10D-EA40EF887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617163"/>
              </p:ext>
            </p:extLst>
          </p:nvPr>
        </p:nvGraphicFramePr>
        <p:xfrm>
          <a:off x="969963" y="1023938"/>
          <a:ext cx="9936162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98005" imgH="3095031" progId="Word.Document.8">
                  <p:embed/>
                </p:oleObj>
              </mc:Choice>
              <mc:Fallback>
                <p:oleObj name="Document" r:id="rId2" imgW="6898005" imgH="3095031" progId="Word.Document.8">
                  <p:embed/>
                  <p:pic>
                    <p:nvPicPr>
                      <p:cNvPr id="46082" name="Object 4">
                        <a:extLst>
                          <a:ext uri="{FF2B5EF4-FFF2-40B4-BE49-F238E27FC236}">
                            <a16:creationId xmlns:a16="http://schemas.microsoft.com/office/drawing/2014/main" id="{1914BCD6-042C-4FF8-A10D-EA40EF887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023938"/>
                        <a:ext cx="9936162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DBCE7C-FBA5-4510-8299-4D2CF6E0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32319"/>
              </p:ext>
            </p:extLst>
          </p:nvPr>
        </p:nvGraphicFramePr>
        <p:xfrm>
          <a:off x="3498851" y="-40025"/>
          <a:ext cx="5783577" cy="270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53080" imgH="1801440" progId="">
                  <p:embed/>
                </p:oleObj>
              </mc:Choice>
              <mc:Fallback>
                <p:oleObj r:id="rId2" imgW="3853080" imgH="18014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1" y="-40025"/>
                        <a:ext cx="5783577" cy="2706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CE8C58-7549-40E2-8705-D49D5FF817FC}"/>
              </a:ext>
            </a:extLst>
          </p:cNvPr>
          <p:cNvSpPr/>
          <p:nvPr/>
        </p:nvSpPr>
        <p:spPr>
          <a:xfrm>
            <a:off x="3047999" y="2611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marR="0" indent="158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     (b)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Gambar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Graf (a) dan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(b)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isomorfik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[DEO74]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2ED8-699A-4A9D-8571-13BFC4DC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61" y="3817580"/>
            <a:ext cx="8409032" cy="25326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8DEDA-04F3-311E-B47B-91D312A6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E3EF0561-822D-47B8-98F1-96F487A3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FDC199-BCD9-4880-8A9F-AE19D64F4DA9}" type="slidenum">
              <a:rPr lang="en-GB" altLang="en-US" sz="1400"/>
              <a:pPr eaLnBrk="1" hangingPunct="1"/>
              <a:t>23</a:t>
            </a:fld>
            <a:endParaRPr lang="en-GB" altLang="en-US" sz="1400"/>
          </a:p>
        </p:txBody>
      </p:sp>
      <p:graphicFrame>
        <p:nvGraphicFramePr>
          <p:cNvPr id="48130" name="Object 4">
            <a:extLst>
              <a:ext uri="{FF2B5EF4-FFF2-40B4-BE49-F238E27FC236}">
                <a16:creationId xmlns:a16="http://schemas.microsoft.com/office/drawing/2014/main" id="{AB5A8512-7299-48E2-917B-466B1773B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01872"/>
              </p:ext>
            </p:extLst>
          </p:nvPr>
        </p:nvGraphicFramePr>
        <p:xfrm>
          <a:off x="1725295" y="455613"/>
          <a:ext cx="9186863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03527" imgH="3756939" progId="Word.Document.8">
                  <p:embed/>
                </p:oleObj>
              </mc:Choice>
              <mc:Fallback>
                <p:oleObj name="Document" r:id="rId2" imgW="6203527" imgH="3756939" progId="Word.Document.8">
                  <p:embed/>
                  <p:pic>
                    <p:nvPicPr>
                      <p:cNvPr id="48130" name="Object 4">
                        <a:extLst>
                          <a:ext uri="{FF2B5EF4-FFF2-40B4-BE49-F238E27FC236}">
                            <a16:creationId xmlns:a16="http://schemas.microsoft.com/office/drawing/2014/main" id="{AB5A8512-7299-48E2-917B-466B1773B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295" y="455613"/>
                        <a:ext cx="9186863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5F1DA-82D7-4775-94FD-D6346623BA0E}"/>
              </a:ext>
            </a:extLst>
          </p:cNvPr>
          <p:cNvSpPr/>
          <p:nvPr/>
        </p:nvSpPr>
        <p:spPr>
          <a:xfrm>
            <a:off x="650240" y="506998"/>
            <a:ext cx="10454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Dari 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dikemukakan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[DEO74]:</a:t>
            </a:r>
            <a:endParaRPr lang="en-US" sz="2400" dirty="0">
              <a:effectLst/>
            </a:endParaRPr>
          </a:p>
          <a:p>
            <a:pPr>
              <a:tabLst>
                <a:tab pos="90043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6858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tertentu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Namun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ketiga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syarat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ternyata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belum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cukup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menjamin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Pemeriksaan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secara</a:t>
            </a:r>
            <a:r>
              <a:rPr lang="en-US" sz="2400" dirty="0">
                <a:ea typeface="Times New Roman" panose="02020603050405020304" pitchFamily="18" charset="0"/>
              </a:rPr>
              <a:t> visual </a:t>
            </a:r>
            <a:r>
              <a:rPr lang="en-US" sz="2400" dirty="0" err="1">
                <a:ea typeface="Times New Roman" panose="02020603050405020304" pitchFamily="18" charset="0"/>
              </a:rPr>
              <a:t>perlu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dilakukan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seperti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contoh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bawah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FE7F3E6-9425-41E2-91C3-85E2B44C9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56962"/>
              </p:ext>
            </p:extLst>
          </p:nvPr>
        </p:nvGraphicFramePr>
        <p:xfrm>
          <a:off x="923926" y="3394631"/>
          <a:ext cx="9141998" cy="258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38040" imgH="1369440" progId="">
                  <p:embed/>
                </p:oleObj>
              </mc:Choice>
              <mc:Fallback>
                <p:oleObj r:id="rId2" imgW="4838040" imgH="13694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6" y="3394631"/>
                        <a:ext cx="9141998" cy="258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C797D2-3516-47E4-984E-F9A035AB2B18}"/>
              </a:ext>
            </a:extLst>
          </p:cNvPr>
          <p:cNvSpPr txBox="1"/>
          <p:nvPr/>
        </p:nvSpPr>
        <p:spPr>
          <a:xfrm>
            <a:off x="923926" y="5981670"/>
            <a:ext cx="3709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Simpul</a:t>
            </a:r>
            <a:r>
              <a:rPr lang="en-US" dirty="0"/>
              <a:t> x </a:t>
            </a:r>
            <a:r>
              <a:rPr lang="en-US" dirty="0" err="1"/>
              <a:t>bertetangga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 dan v </a:t>
            </a:r>
          </a:p>
          <a:p>
            <a:pPr algn="ctr"/>
            <a:r>
              <a:rPr lang="en-US" dirty="0"/>
              <a:t>yang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209F9-48AA-44C4-9B8E-3FC099F32592}"/>
              </a:ext>
            </a:extLst>
          </p:cNvPr>
          <p:cNvSpPr txBox="1"/>
          <p:nvPr/>
        </p:nvSpPr>
        <p:spPr>
          <a:xfrm>
            <a:off x="6307694" y="5335339"/>
            <a:ext cx="4715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Simpul</a:t>
            </a:r>
            <a:r>
              <a:rPr lang="en-US" dirty="0"/>
              <a:t> y </a:t>
            </a:r>
            <a:r>
              <a:rPr lang="en-US" dirty="0" err="1"/>
              <a:t>bertetangga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berderajat</a:t>
            </a:r>
            <a:r>
              <a:rPr lang="en-US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C4FCA-400C-48BB-BF01-EB0AC63934FC}"/>
              </a:ext>
            </a:extLst>
          </p:cNvPr>
          <p:cNvSpPr txBox="1"/>
          <p:nvPr/>
        </p:nvSpPr>
        <p:spPr>
          <a:xfrm>
            <a:off x="6096000" y="6304835"/>
            <a:ext cx="382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Kesimpulan: </a:t>
            </a:r>
            <a:r>
              <a:rPr lang="en-US" dirty="0" err="1">
                <a:solidFill>
                  <a:srgbClr val="FF0000"/>
                </a:solidFill>
              </a:rPr>
              <a:t>kedua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graf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isomorfik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0E9ED-226F-D68E-6F38-6FC22886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5">
            <a:extLst>
              <a:ext uri="{FF2B5EF4-FFF2-40B4-BE49-F238E27FC236}">
                <a16:creationId xmlns:a16="http://schemas.microsoft.com/office/drawing/2014/main" id="{78124BC6-8E54-476C-A28D-7167997D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F416D6-15F7-4361-B632-8B1997C55B16}" type="slidenum">
              <a:rPr lang="en-GB" altLang="en-US" sz="1400"/>
              <a:pPr eaLnBrk="1" hangingPunct="1"/>
              <a:t>25</a:t>
            </a:fld>
            <a:endParaRPr lang="en-GB" altLang="en-US" sz="1400"/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405F8D12-8CE3-495C-8BAA-BD9CD0C27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B53AE4C1-B070-4E92-9D17-E601A1CF2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50507"/>
                </a:solidFill>
              </a:rPr>
              <a:t>Apakah pasangan graf di bawah ini isomorfik?</a:t>
            </a:r>
          </a:p>
        </p:txBody>
      </p:sp>
      <p:pic>
        <p:nvPicPr>
          <p:cNvPr id="94214" name="Picture 4">
            <a:extLst>
              <a:ext uri="{FF2B5EF4-FFF2-40B4-BE49-F238E27FC236}">
                <a16:creationId xmlns:a16="http://schemas.microsoft.com/office/drawing/2014/main" id="{563335B7-C1C7-4366-B471-BE06F5A2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9" y="2550478"/>
            <a:ext cx="6603629" cy="344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lide Number Placeholder 5">
            <a:extLst>
              <a:ext uri="{FF2B5EF4-FFF2-40B4-BE49-F238E27FC236}">
                <a16:creationId xmlns:a16="http://schemas.microsoft.com/office/drawing/2014/main" id="{4D4243CD-C788-493F-A088-8404D7EF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44F089-B68B-4497-A821-633918F77BFF}" type="slidenum">
              <a:rPr lang="en-GB" altLang="en-US" sz="1400"/>
              <a:pPr eaLnBrk="1" hangingPunct="1"/>
              <a:t>26</a:t>
            </a:fld>
            <a:endParaRPr lang="en-GB" altLang="en-US" sz="1400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E26A752E-0033-45C5-9952-103CA6FF1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Latihan</a:t>
            </a:r>
          </a:p>
        </p:txBody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E2A7130D-EC6D-4179-9C70-7F142DACB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Apakah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pasangan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isomorfik</a:t>
            </a:r>
            <a:r>
              <a:rPr lang="en-US" altLang="en-US" dirty="0">
                <a:solidFill>
                  <a:srgbClr val="050507"/>
                </a:solidFill>
              </a:rPr>
              <a:t>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95238" name="Picture 4">
            <a:extLst>
              <a:ext uri="{FF2B5EF4-FFF2-40B4-BE49-F238E27FC236}">
                <a16:creationId xmlns:a16="http://schemas.microsoft.com/office/drawing/2014/main" id="{B90A7531-9360-402E-B8BC-C8A1A190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74" y="2715260"/>
            <a:ext cx="7182196" cy="27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CAAD-5565-3A5D-98DD-190672A0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7B56-1AA7-998A-3549-7D8CDF25C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50507"/>
                </a:solidFill>
              </a:rPr>
              <a:t>Apakah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pasangan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isomorfik</a:t>
            </a:r>
            <a:r>
              <a:rPr lang="en-US" altLang="en-US" dirty="0">
                <a:solidFill>
                  <a:srgbClr val="050507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2D04E-B97E-2A65-B1AE-AFC065CF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88" y="2515394"/>
            <a:ext cx="4956348" cy="3442422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A4086-2493-CC8E-5CCB-B89E23EF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0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4FABA-E683-05B8-195B-83AB742A3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6837218" cy="534569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Jawaban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sz="2400" dirty="0"/>
              <a:t>Graf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berkorespondensi</a:t>
            </a:r>
            <a:r>
              <a:rPr lang="en-US" sz="2400" dirty="0"/>
              <a:t> </a:t>
            </a:r>
            <a:r>
              <a:rPr lang="en-US" sz="2400" dirty="0" err="1"/>
              <a:t>satu-satu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, </a:t>
            </a:r>
            <a:r>
              <a:rPr lang="en-US" sz="2400" dirty="0" err="1"/>
              <a:t>upagraf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minimal 4 </a:t>
            </a:r>
            <a:r>
              <a:rPr lang="en-US" sz="2400" dirty="0" err="1"/>
              <a:t>simpul</a:t>
            </a:r>
            <a:r>
              <a:rPr lang="en-US" sz="2400" dirty="0"/>
              <a:t>. </a:t>
            </a:r>
            <a:r>
              <a:rPr lang="en-US" sz="2400" dirty="0" err="1"/>
              <a:t>Sedangkan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, </a:t>
            </a:r>
            <a:r>
              <a:rPr lang="en-US" sz="2400" dirty="0" err="1"/>
              <a:t>upagraf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minimal 3 </a:t>
            </a:r>
            <a:r>
              <a:rPr lang="en-US" sz="2400" dirty="0" err="1"/>
              <a:t>simpul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Sehingga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isomorfik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8CC9A-7B7B-A07F-4FAC-2A25BB43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8" y="1919648"/>
            <a:ext cx="4596772" cy="319267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8AB1A-4060-615C-C266-EF4D1F9E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10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C06C-7201-8D94-F921-98E1A4FC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3E6E-F6A2-53E7-E3F6-7D17395E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Perhatikan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gambar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samping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Tentukanlah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mereka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kedua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Apabila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pula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berkorespondensi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8B8FF-6C7D-908D-F11A-558ED19C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94" y="2902527"/>
            <a:ext cx="5341443" cy="284083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2115F-43E1-4EF0-0976-EEB7A9312E24}"/>
              </a:ext>
            </a:extLst>
          </p:cNvPr>
          <p:cNvSpPr txBox="1"/>
          <p:nvPr/>
        </p:nvSpPr>
        <p:spPr>
          <a:xfrm>
            <a:off x="6941127" y="5971309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73F9A-0AA7-0055-B859-2864457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53B6E-2803-F4EC-81DE-D278B4ED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8914" name="Object 4">
            <a:extLst>
              <a:ext uri="{FF2B5EF4-FFF2-40B4-BE49-F238E27FC236}">
                <a16:creationId xmlns:a16="http://schemas.microsoft.com/office/drawing/2014/main" id="{19EF7CF7-A33C-4B76-A3DC-0659D29C8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41241"/>
              </p:ext>
            </p:extLst>
          </p:nvPr>
        </p:nvGraphicFramePr>
        <p:xfrm>
          <a:off x="1006250" y="587101"/>
          <a:ext cx="9715041" cy="244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379160" progId="Word.Document.8">
                  <p:embed/>
                </p:oleObj>
              </mc:Choice>
              <mc:Fallback>
                <p:oleObj name="Document" r:id="rId2" imgW="5486400" imgH="1379160" progId="Word.Document.8">
                  <p:embed/>
                  <p:pic>
                    <p:nvPicPr>
                      <p:cNvPr id="38914" name="Object 4">
                        <a:extLst>
                          <a:ext uri="{FF2B5EF4-FFF2-40B4-BE49-F238E27FC236}">
                            <a16:creationId xmlns:a16="http://schemas.microsoft.com/office/drawing/2014/main" id="{19EF7CF7-A33C-4B76-A3DC-0659D29C8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250" y="587101"/>
                        <a:ext cx="9715041" cy="2443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graph and a diagram&#10;&#10;Description automatically generated with medium confidence">
            <a:extLst>
              <a:ext uri="{FF2B5EF4-FFF2-40B4-BE49-F238E27FC236}">
                <a16:creationId xmlns:a16="http://schemas.microsoft.com/office/drawing/2014/main" id="{AB8DC97C-C994-73DE-5C66-2183583C3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6" y="3416527"/>
            <a:ext cx="5430157" cy="2715079"/>
          </a:xfrm>
          <a:prstGeom prst="rect">
            <a:avLst/>
          </a:prstGeom>
        </p:spPr>
      </p:pic>
      <p:pic>
        <p:nvPicPr>
          <p:cNvPr id="6" name="Picture 5" descr="A diagram of a graph with letters and numbers&#10;&#10;Description automatically generated">
            <a:extLst>
              <a:ext uri="{FF2B5EF4-FFF2-40B4-BE49-F238E27FC236}">
                <a16:creationId xmlns:a16="http://schemas.microsoft.com/office/drawing/2014/main" id="{41711353-6097-1F82-2FEB-5C15FA213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9" y="3325131"/>
            <a:ext cx="5795738" cy="2897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71C45-6B41-3A69-724D-23AF32F88672}"/>
              </a:ext>
            </a:extLst>
          </p:cNvPr>
          <p:cNvSpPr txBox="1"/>
          <p:nvPr/>
        </p:nvSpPr>
        <p:spPr>
          <a:xfrm>
            <a:off x="1268185" y="6397131"/>
            <a:ext cx="9655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https://graphicmaths.com/computer-science/graph-theory/adjacency-matrices/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7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3D9A-4BD5-DCEC-3F1F-E3F53ED3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498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Kedua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bersifat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isomorfik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Korespondensi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a – 5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b – 3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c – 1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d -  2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   e – 4 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1FFC9-CFE2-F5AF-79DF-2306DC649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67" y="2007502"/>
            <a:ext cx="5341443" cy="2840831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E3940-48C8-D250-8CBB-5F596414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37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03AD5481-EEAE-4440-BB6E-474B9BFB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6F57FA-7516-4083-A183-0DAD6715071D}" type="slidenum">
              <a:rPr lang="en-GB" altLang="en-US" sz="1400"/>
              <a:pPr eaLnBrk="1" hangingPunct="1"/>
              <a:t>31</a:t>
            </a:fld>
            <a:endParaRPr lang="en-GB" altLang="en-US" sz="1400"/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0CFACAA0-37A3-4864-9508-0D5DE7DCA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6F7705AF-363C-461E-8E89-DDF9CB2BA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altLang="en-US">
                <a:solidFill>
                  <a:srgbClr val="050507"/>
                </a:solidFill>
              </a:rPr>
              <a:t>Gambarkan 2 buah graf yang isomorfik dengan graf teratur berderajat 3 yang mempunyai 8 buah  simpul</a:t>
            </a:r>
            <a:r>
              <a:rPr lang="en-US" altLang="en-US">
                <a:solidFill>
                  <a:srgbClr val="050507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3DA8584B-D2AA-4E9F-BCBA-1445E06D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428CED-D848-4B32-A3A0-EC53BC281650}" type="slidenum">
              <a:rPr lang="en-GB" altLang="en-US" sz="1400"/>
              <a:pPr eaLnBrk="1" hangingPunct="1"/>
              <a:t>32</a:t>
            </a:fld>
            <a:endParaRPr lang="en-GB" altLang="en-US" sz="1400"/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8BBB0C0-F82C-4710-836E-43A165E15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440" y="981076"/>
            <a:ext cx="9382760" cy="51149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Jawaban</a:t>
            </a:r>
            <a:r>
              <a:rPr lang="en-US" altLang="en-US" dirty="0"/>
              <a:t>: (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 </a:t>
            </a:r>
            <a:r>
              <a:rPr lang="en-US" altLang="en-US" dirty="0" err="1"/>
              <a:t>grafnya</a:t>
            </a:r>
            <a:r>
              <a:rPr lang="en-US" alt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FE852-BB4B-4413-8F27-3B491D1E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96" y="1839175"/>
            <a:ext cx="2404968" cy="381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DFB77-1E7E-4506-9C91-AA3FFEAC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88" y="1777996"/>
            <a:ext cx="2906379" cy="379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13DEC898-2202-4454-B6F4-A845E505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9C3A25-DA37-4442-A3EA-80CEBC0845E5}" type="slidenum">
              <a:rPr lang="en-GB" altLang="en-US" sz="1400"/>
              <a:pPr eaLnBrk="1" hangingPunct="1"/>
              <a:t>33</a:t>
            </a:fld>
            <a:endParaRPr lang="en-GB" altLang="en-US" sz="1400"/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04D3D9E6-C299-442A-840B-B04A904A7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Graf Planar 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Planar Graph</a:t>
            </a:r>
            <a:r>
              <a:rPr lang="en-US" altLang="en-US" sz="3600" b="1" dirty="0">
                <a:cs typeface="Times New Roman" panose="02020603050405020304" pitchFamily="18" charset="0"/>
              </a:rPr>
              <a:t>) dan Graf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Bidang</a:t>
            </a:r>
            <a:r>
              <a:rPr lang="en-US" altLang="en-US" sz="3600" b="1" dirty="0"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Plane Graph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2BF46E6C-9E8A-4784-A068-8824EE6B3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50507"/>
                </a:solidFill>
              </a:rPr>
              <a:t>Graf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digambarkan</a:t>
            </a:r>
            <a:r>
              <a:rPr lang="en-US" altLang="en-US" sz="2400" dirty="0">
                <a:solidFill>
                  <a:srgbClr val="050507"/>
                </a:solidFill>
              </a:rPr>
              <a:t> pada </a:t>
            </a:r>
            <a:r>
              <a:rPr lang="en-US" altLang="en-US" sz="2400" dirty="0" err="1">
                <a:solidFill>
                  <a:srgbClr val="050507"/>
                </a:solidFill>
              </a:rPr>
              <a:t>bidang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datar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dengan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sisi-sisi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saling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memotong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dirty="0" err="1">
                <a:solidFill>
                  <a:srgbClr val="050507"/>
                </a:solidFill>
              </a:rPr>
              <a:t>bersilangan</a:t>
            </a:r>
            <a:r>
              <a:rPr lang="en-US" altLang="en-US" sz="2400" dirty="0">
                <a:solidFill>
                  <a:srgbClr val="050507"/>
                </a:solidFill>
              </a:rPr>
              <a:t>) </a:t>
            </a:r>
            <a:r>
              <a:rPr lang="en-US" altLang="en-US" sz="2400" dirty="0" err="1">
                <a:solidFill>
                  <a:srgbClr val="050507"/>
                </a:solidFill>
              </a:rPr>
              <a:t>disebut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b="1" dirty="0" err="1">
                <a:solidFill>
                  <a:srgbClr val="050507"/>
                </a:solidFill>
              </a:rPr>
              <a:t>graf</a:t>
            </a:r>
            <a:r>
              <a:rPr lang="en-US" altLang="en-US" sz="2400" b="1" dirty="0">
                <a:solidFill>
                  <a:srgbClr val="050507"/>
                </a:solidFill>
              </a:rPr>
              <a:t> planar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</a:p>
          <a:p>
            <a:pPr eaLnBrk="1" hangingPunct="1"/>
            <a:r>
              <a:rPr lang="en-US" altLang="en-US" sz="2400" dirty="0" err="1">
                <a:solidFill>
                  <a:srgbClr val="050507"/>
                </a:solidFill>
              </a:rPr>
              <a:t>jika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  <a:r>
              <a:rPr lang="en-US" altLang="en-US" sz="2400" dirty="0" err="1">
                <a:solidFill>
                  <a:srgbClr val="050507"/>
                </a:solidFill>
              </a:rPr>
              <a:t>maka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disebut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b="1" dirty="0" err="1">
                <a:solidFill>
                  <a:srgbClr val="050507"/>
                </a:solidFill>
              </a:rPr>
              <a:t>graf</a:t>
            </a:r>
            <a:r>
              <a:rPr lang="en-US" altLang="en-US" sz="2400" b="1" dirty="0">
                <a:solidFill>
                  <a:srgbClr val="050507"/>
                </a:solidFill>
              </a:rPr>
              <a:t> </a:t>
            </a:r>
            <a:r>
              <a:rPr lang="en-US" altLang="en-US" sz="2400" b="1" dirty="0" err="1">
                <a:solidFill>
                  <a:srgbClr val="050507"/>
                </a:solidFill>
              </a:rPr>
              <a:t>tak</a:t>
            </a:r>
            <a:r>
              <a:rPr lang="en-US" altLang="en-US" sz="2400" b="1" dirty="0">
                <a:solidFill>
                  <a:srgbClr val="050507"/>
                </a:solidFill>
              </a:rPr>
              <a:t>-planar</a:t>
            </a:r>
            <a:r>
              <a:rPr lang="en-US" altLang="en-US" sz="2400" dirty="0">
                <a:solidFill>
                  <a:srgbClr val="050507"/>
                </a:solidFill>
              </a:rPr>
              <a:t>. </a:t>
            </a:r>
          </a:p>
          <a:p>
            <a:pPr eaLnBrk="1" hangingPunct="1"/>
            <a:r>
              <a:rPr lang="en-US" altLang="en-US" sz="2400" dirty="0" err="1">
                <a:solidFill>
                  <a:srgbClr val="050507"/>
                </a:solidFill>
              </a:rPr>
              <a:t>Contoh</a:t>
            </a:r>
            <a:r>
              <a:rPr lang="en-US" altLang="en-US" sz="2400" dirty="0">
                <a:solidFill>
                  <a:srgbClr val="050507"/>
                </a:solidFill>
              </a:rPr>
              <a:t>: K</a:t>
            </a:r>
            <a:r>
              <a:rPr lang="en-US" altLang="en-US" sz="2400" baseline="-25000" dirty="0">
                <a:solidFill>
                  <a:srgbClr val="050507"/>
                </a:solidFill>
              </a:rPr>
              <a:t>4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bawah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ini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planar:</a:t>
            </a:r>
          </a:p>
        </p:txBody>
      </p:sp>
      <p:pic>
        <p:nvPicPr>
          <p:cNvPr id="98310" name="Picture 4">
            <a:extLst>
              <a:ext uri="{FF2B5EF4-FFF2-40B4-BE49-F238E27FC236}">
                <a16:creationId xmlns:a16="http://schemas.microsoft.com/office/drawing/2014/main" id="{8A52DB85-5B9C-4200-A77F-448BE94C5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71" y="3548381"/>
            <a:ext cx="6210015" cy="24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Slide Number Placeholder 5">
            <a:extLst>
              <a:ext uri="{FF2B5EF4-FFF2-40B4-BE49-F238E27FC236}">
                <a16:creationId xmlns:a16="http://schemas.microsoft.com/office/drawing/2014/main" id="{5F9EBD6A-9B5C-4580-A544-C55098D2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FEC0ED-93A8-4AB3-A3DC-7363307D2022}" type="slidenum">
              <a:rPr lang="en-GB" altLang="en-US" sz="1400"/>
              <a:pPr eaLnBrk="1" hangingPunct="1"/>
              <a:t>34</a:t>
            </a:fld>
            <a:endParaRPr lang="en-GB" altLang="en-US" sz="1400"/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ADEAA76B-DC6A-4DCA-B470-278C6C310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6960" y="611794"/>
            <a:ext cx="8072120" cy="49704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50507"/>
                </a:solidFill>
              </a:rPr>
              <a:t>K</a:t>
            </a:r>
            <a:r>
              <a:rPr lang="en-US" altLang="en-US" baseline="-25000" dirty="0">
                <a:solidFill>
                  <a:srgbClr val="050507"/>
                </a:solidFill>
              </a:rPr>
              <a:t>5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planar:</a:t>
            </a:r>
          </a:p>
        </p:txBody>
      </p:sp>
      <p:pic>
        <p:nvPicPr>
          <p:cNvPr id="99333" name="Picture 4">
            <a:extLst>
              <a:ext uri="{FF2B5EF4-FFF2-40B4-BE49-F238E27FC236}">
                <a16:creationId xmlns:a16="http://schemas.microsoft.com/office/drawing/2014/main" id="{3239F837-0109-43EA-B181-60A429DD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2" y="1275744"/>
            <a:ext cx="9730195" cy="43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863F7B-31DE-4C63-9E71-6493B846FB81}"/>
              </a:ext>
            </a:extLst>
          </p:cNvPr>
          <p:cNvSpPr/>
          <p:nvPr/>
        </p:nvSpPr>
        <p:spPr>
          <a:xfrm>
            <a:off x="8266911" y="4932096"/>
            <a:ext cx="551267" cy="501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F8C4D64-7643-44C6-BE3A-919B26DD1F7D}"/>
              </a:ext>
            </a:extLst>
          </p:cNvPr>
          <p:cNvSpPr/>
          <p:nvPr/>
        </p:nvSpPr>
        <p:spPr>
          <a:xfrm>
            <a:off x="8389532" y="5488844"/>
            <a:ext cx="221068" cy="4448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08789A10-C7CA-4A7D-B9B6-956AFE33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F8DA9F-2F04-4D1C-9CE1-949C7C00C57B}" type="slidenum">
              <a:rPr lang="en-GB" altLang="en-US" sz="1400"/>
              <a:pPr eaLnBrk="1" hangingPunct="1"/>
              <a:t>35</a:t>
            </a:fld>
            <a:endParaRPr lang="en-GB" altLang="en-US" sz="1400"/>
          </a:p>
        </p:txBody>
      </p:sp>
      <p:graphicFrame>
        <p:nvGraphicFramePr>
          <p:cNvPr id="50178" name="Object 4">
            <a:extLst>
              <a:ext uri="{FF2B5EF4-FFF2-40B4-BE49-F238E27FC236}">
                <a16:creationId xmlns:a16="http://schemas.microsoft.com/office/drawing/2014/main" id="{B5FCD7F9-40FB-4DA5-9397-27CF9F000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64381"/>
              </p:ext>
            </p:extLst>
          </p:nvPr>
        </p:nvGraphicFramePr>
        <p:xfrm>
          <a:off x="925513" y="1068388"/>
          <a:ext cx="10388600" cy="464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06056" imgH="3279976" progId="Word.Document.8">
                  <p:embed/>
                </p:oleObj>
              </mc:Choice>
              <mc:Fallback>
                <p:oleObj name="Document" r:id="rId2" imgW="7306056" imgH="3279976" progId="Word.Document.8">
                  <p:embed/>
                  <p:pic>
                    <p:nvPicPr>
                      <p:cNvPr id="50178" name="Object 4">
                        <a:extLst>
                          <a:ext uri="{FF2B5EF4-FFF2-40B4-BE49-F238E27FC236}">
                            <a16:creationId xmlns:a16="http://schemas.microsoft.com/office/drawing/2014/main" id="{B5FCD7F9-40FB-4DA5-9397-27CF9F000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068388"/>
                        <a:ext cx="10388600" cy="464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67ECD4DB-9395-458F-9B90-5F4ED983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4AAE03-ED7F-4550-9DE5-7E4A7A42542B}" type="slidenum">
              <a:rPr lang="en-GB" altLang="en-US" sz="1400"/>
              <a:pPr eaLnBrk="1" hangingPunct="1"/>
              <a:t>36</a:t>
            </a:fld>
            <a:endParaRPr lang="en-GB" altLang="en-US" sz="1400"/>
          </a:p>
        </p:txBody>
      </p:sp>
      <p:graphicFrame>
        <p:nvGraphicFramePr>
          <p:cNvPr id="51202" name="Object 4">
            <a:extLst>
              <a:ext uri="{FF2B5EF4-FFF2-40B4-BE49-F238E27FC236}">
                <a16:creationId xmlns:a16="http://schemas.microsoft.com/office/drawing/2014/main" id="{8A08612B-9B8A-4DBB-B2A2-22A5A4A92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74915"/>
              </p:ext>
            </p:extLst>
          </p:nvPr>
        </p:nvGraphicFramePr>
        <p:xfrm>
          <a:off x="794384" y="1495426"/>
          <a:ext cx="9065131" cy="449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09844" imgH="2695346" progId="Word.Document.8">
                  <p:embed/>
                </p:oleObj>
              </mc:Choice>
              <mc:Fallback>
                <p:oleObj name="Document" r:id="rId2" imgW="5609844" imgH="2695346" progId="Word.Document.8">
                  <p:embed/>
                  <p:pic>
                    <p:nvPicPr>
                      <p:cNvPr id="51202" name="Object 4">
                        <a:extLst>
                          <a:ext uri="{FF2B5EF4-FFF2-40B4-BE49-F238E27FC236}">
                            <a16:creationId xmlns:a16="http://schemas.microsoft.com/office/drawing/2014/main" id="{8A08612B-9B8A-4DBB-B2A2-22A5A4A92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4" y="1495426"/>
                        <a:ext cx="9065131" cy="4492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5">
            <a:extLst>
              <a:ext uri="{FF2B5EF4-FFF2-40B4-BE49-F238E27FC236}">
                <a16:creationId xmlns:a16="http://schemas.microsoft.com/office/drawing/2014/main" id="{C1C78127-9783-4DA2-8C33-D62E7E6D5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4360" y="758190"/>
            <a:ext cx="7772400" cy="35718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err="1">
                <a:latin typeface="+mn-lt"/>
              </a:rPr>
              <a:t>Aplikasi</a:t>
            </a:r>
            <a:r>
              <a:rPr lang="en-US" altLang="en-US" sz="3600" b="1" dirty="0">
                <a:latin typeface="+mn-lt"/>
              </a:rPr>
              <a:t> Graf Planar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721E60-99BB-4071-BCD8-CD561AE78388}"/>
              </a:ext>
            </a:extLst>
          </p:cNvPr>
          <p:cNvSpPr/>
          <p:nvPr/>
        </p:nvSpPr>
        <p:spPr>
          <a:xfrm>
            <a:off x="6648318" y="3639324"/>
            <a:ext cx="551267" cy="501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38E46BEE-3557-45D4-ABD9-72737D5C97F2}"/>
              </a:ext>
            </a:extLst>
          </p:cNvPr>
          <p:cNvSpPr/>
          <p:nvPr/>
        </p:nvSpPr>
        <p:spPr>
          <a:xfrm>
            <a:off x="6537784" y="4141075"/>
            <a:ext cx="221068" cy="4448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Slide Number Placeholder 5">
            <a:extLst>
              <a:ext uri="{FF2B5EF4-FFF2-40B4-BE49-F238E27FC236}">
                <a16:creationId xmlns:a16="http://schemas.microsoft.com/office/drawing/2014/main" id="{62BA4A29-6E1E-4872-B334-6F7E4A8E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178FB6-3FCC-4FEA-B155-CAC013A2C2CC}" type="slidenum">
              <a:rPr lang="en-GB" altLang="en-US" sz="1400"/>
              <a:pPr eaLnBrk="1" hangingPunct="1"/>
              <a:t>37</a:t>
            </a:fld>
            <a:endParaRPr lang="en-GB" altLang="en-US" sz="1400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F19E6B02-F7B3-40DA-AA0B-DCDFF51B7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960" y="681037"/>
            <a:ext cx="7772400" cy="5000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err="1">
                <a:latin typeface="+mn-lt"/>
              </a:rPr>
              <a:t>Aplikasi</a:t>
            </a:r>
            <a:r>
              <a:rPr lang="en-US" altLang="en-US" sz="3600" b="1" dirty="0">
                <a:latin typeface="+mn-lt"/>
              </a:rPr>
              <a:t> Graf Planar</a:t>
            </a: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6992991B-9CD0-4F34-8968-18B74A07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50507"/>
                </a:solidFill>
              </a:rPr>
              <a:t>Perancangan</a:t>
            </a:r>
            <a:r>
              <a:rPr lang="en-US" altLang="en-US" dirty="0">
                <a:solidFill>
                  <a:srgbClr val="050507"/>
                </a:solidFill>
              </a:rPr>
              <a:t> IC (</a:t>
            </a:r>
            <a:r>
              <a:rPr lang="en-US" altLang="en-US" i="1" dirty="0">
                <a:solidFill>
                  <a:srgbClr val="050507"/>
                </a:solidFill>
              </a:rPr>
              <a:t>Integrated Circuit</a:t>
            </a:r>
            <a:r>
              <a:rPr lang="en-US" altLang="en-US" dirty="0">
                <a:solidFill>
                  <a:srgbClr val="050507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boleh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kawat-kawat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dalam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i="1" dirty="0">
                <a:solidFill>
                  <a:srgbClr val="050507"/>
                </a:solidFill>
              </a:rPr>
              <a:t>IC-board</a:t>
            </a:r>
            <a:r>
              <a:rPr lang="en-US" altLang="en-US" dirty="0">
                <a:solidFill>
                  <a:srgbClr val="050507"/>
                </a:solidFill>
              </a:rPr>
              <a:t> yang </a:t>
            </a:r>
            <a:r>
              <a:rPr lang="en-US" altLang="en-US" dirty="0" err="1">
                <a:solidFill>
                  <a:srgbClr val="050507"/>
                </a:solidFill>
              </a:rPr>
              <a:t>saling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bersilangan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dapat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menimbulkan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interferensi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arus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listrik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 </a:t>
            </a:r>
            <a:r>
              <a:rPr lang="en-US" altLang="en-US" i="1" dirty="0">
                <a:solidFill>
                  <a:srgbClr val="050507"/>
                </a:solidFill>
                <a:sym typeface="Wingdings" panose="05000000000000000000" pitchFamily="2" charset="2"/>
              </a:rPr>
              <a:t>malfunction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50507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Perancangan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kawat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memenuhi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prinsip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50507"/>
                </a:solidFill>
                <a:sym typeface="Wingdings" panose="05000000000000000000" pitchFamily="2" charset="2"/>
              </a:rPr>
              <a:t>graf</a:t>
            </a:r>
            <a:r>
              <a:rPr lang="en-US" altLang="en-US" dirty="0">
                <a:solidFill>
                  <a:srgbClr val="050507"/>
                </a:solidFill>
                <a:sym typeface="Wingdings" panose="05000000000000000000" pitchFamily="2" charset="2"/>
              </a:rPr>
              <a:t> planar</a:t>
            </a:r>
            <a:endParaRPr lang="en-US" altLang="en-US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E68022DA-7266-41E3-AF01-F71AC74D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930F3C-4F4F-49B4-A9F3-BACC2C7B5FB5}" type="slidenum">
              <a:rPr lang="en-GB" altLang="en-US" sz="1400"/>
              <a:pPr eaLnBrk="1" hangingPunct="1"/>
              <a:t>38</a:t>
            </a:fld>
            <a:endParaRPr lang="en-GB" altLang="en-US" sz="1400"/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4CE7944B-B4BC-42B1-8E0E-8043F3910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A2CA89B5-D9B8-423C-8932-0D604C1EE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Gambarkan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kiri</a:t>
            </a:r>
            <a:r>
              <a:rPr lang="en-US" altLang="en-US" dirty="0">
                <a:solidFill>
                  <a:srgbClr val="050507"/>
                </a:solidFill>
              </a:rPr>
              <a:t>)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sehingga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sisi-sisi</a:t>
            </a:r>
            <a:r>
              <a:rPr lang="en-US" altLang="en-US" dirty="0">
                <a:solidFill>
                  <a:srgbClr val="050507"/>
                </a:solidFill>
              </a:rPr>
              <a:t> yang </a:t>
            </a:r>
            <a:r>
              <a:rPr lang="en-US" altLang="en-US" dirty="0" err="1">
                <a:solidFill>
                  <a:srgbClr val="050507"/>
                </a:solidFill>
              </a:rPr>
              <a:t>berpotongan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menjadi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). (</a:t>
            </a:r>
            <a:r>
              <a:rPr lang="en-US" altLang="en-US" dirty="0" err="1">
                <a:solidFill>
                  <a:srgbClr val="050507"/>
                </a:solidFill>
              </a:rPr>
              <a:t>Solusi</a:t>
            </a:r>
            <a:r>
              <a:rPr lang="en-US" altLang="en-US" dirty="0">
                <a:solidFill>
                  <a:srgbClr val="050507"/>
                </a:solidFill>
              </a:rPr>
              <a:t>: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kanan</a:t>
            </a:r>
            <a:r>
              <a:rPr lang="en-US" altLang="en-US" dirty="0">
                <a:solidFill>
                  <a:srgbClr val="050507"/>
                </a:solidFill>
              </a:rPr>
              <a:t>)</a:t>
            </a:r>
          </a:p>
        </p:txBody>
      </p:sp>
      <p:pic>
        <p:nvPicPr>
          <p:cNvPr id="101382" name="Picture 4">
            <a:extLst>
              <a:ext uri="{FF2B5EF4-FFF2-40B4-BE49-F238E27FC236}">
                <a16:creationId xmlns:a16="http://schemas.microsoft.com/office/drawing/2014/main" id="{01FDB912-50B4-494E-9356-BBAC233F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4" y="3012440"/>
            <a:ext cx="7976461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>
            <a:extLst>
              <a:ext uri="{FF2B5EF4-FFF2-40B4-BE49-F238E27FC236}">
                <a16:creationId xmlns:a16="http://schemas.microsoft.com/office/drawing/2014/main" id="{CF010F3F-0288-4D18-9BAE-8EDAA228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C4D0F9-3E85-46C5-9CB5-48FBB9664635}" type="slidenum">
              <a:rPr lang="en-GB" altLang="en-US" sz="1400"/>
              <a:pPr eaLnBrk="1" hangingPunct="1"/>
              <a:t>39</a:t>
            </a:fld>
            <a:endParaRPr lang="en-GB" altLang="en-US" sz="1400"/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64A8C0D-A478-4AAA-8C1C-8B17BAC58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680" y="981076"/>
            <a:ext cx="10210800" cy="5114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Sisi-sisi</a:t>
            </a:r>
            <a:r>
              <a:rPr lang="en-US" altLang="en-US" dirty="0">
                <a:solidFill>
                  <a:srgbClr val="050507"/>
                </a:solidFill>
              </a:rPr>
              <a:t> pada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membagi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datar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menjadi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beberapa</a:t>
            </a:r>
            <a:r>
              <a:rPr lang="en-US" altLang="en-US" dirty="0">
                <a:solidFill>
                  <a:srgbClr val="050507"/>
                </a:solidFill>
              </a:rPr>
              <a:t> wilayah (</a:t>
            </a:r>
            <a:r>
              <a:rPr lang="en-US" altLang="en-US" i="1" dirty="0">
                <a:solidFill>
                  <a:srgbClr val="050507"/>
                </a:solidFill>
              </a:rPr>
              <a:t>region</a:t>
            </a:r>
            <a:r>
              <a:rPr lang="en-US" altLang="en-US" dirty="0">
                <a:solidFill>
                  <a:srgbClr val="050507"/>
                </a:solidFill>
              </a:rPr>
              <a:t>) </a:t>
            </a:r>
            <a:r>
              <a:rPr lang="en-US" altLang="en-US" dirty="0" err="1">
                <a:solidFill>
                  <a:srgbClr val="050507"/>
                </a:solidFill>
              </a:rPr>
              <a:t>atau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muka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i="1" dirty="0">
                <a:solidFill>
                  <a:srgbClr val="050507"/>
                </a:solidFill>
              </a:rPr>
              <a:t>face</a:t>
            </a:r>
            <a:r>
              <a:rPr lang="en-US" altLang="en-US" dirty="0">
                <a:solidFill>
                  <a:srgbClr val="050507"/>
                </a:solidFill>
              </a:rPr>
              <a:t>). </a:t>
            </a:r>
          </a:p>
          <a:p>
            <a:pPr eaLnBrk="1" hangingPunct="1"/>
            <a:endParaRPr lang="en-US" altLang="en-US" dirty="0">
              <a:solidFill>
                <a:srgbClr val="050507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50507"/>
                </a:solidFill>
              </a:rPr>
              <a:t>Graf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pada </a:t>
            </a:r>
            <a:r>
              <a:rPr lang="en-US" altLang="en-US" dirty="0" err="1">
                <a:solidFill>
                  <a:srgbClr val="050507"/>
                </a:solidFill>
              </a:rPr>
              <a:t>gambar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bawah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initerdiri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atas</a:t>
            </a:r>
            <a:r>
              <a:rPr lang="en-US" altLang="en-US" dirty="0">
                <a:solidFill>
                  <a:srgbClr val="050507"/>
                </a:solidFill>
              </a:rPr>
              <a:t> 6 wilayah (</a:t>
            </a:r>
            <a:r>
              <a:rPr lang="en-US" altLang="en-US" dirty="0" err="1">
                <a:solidFill>
                  <a:srgbClr val="050507"/>
                </a:solidFill>
              </a:rPr>
              <a:t>termasuk</a:t>
            </a:r>
            <a:r>
              <a:rPr lang="en-US" altLang="en-US" dirty="0">
                <a:solidFill>
                  <a:srgbClr val="050507"/>
                </a:solidFill>
              </a:rPr>
              <a:t> wilayah </a:t>
            </a:r>
            <a:r>
              <a:rPr lang="en-US" altLang="en-US" dirty="0" err="1">
                <a:solidFill>
                  <a:srgbClr val="050507"/>
                </a:solidFill>
              </a:rPr>
              <a:t>terluar</a:t>
            </a:r>
            <a:r>
              <a:rPr lang="en-US" altLang="en-US" dirty="0">
                <a:solidFill>
                  <a:srgbClr val="050507"/>
                </a:solidFill>
              </a:rPr>
              <a:t>):</a:t>
            </a:r>
          </a:p>
        </p:txBody>
      </p:sp>
      <p:pic>
        <p:nvPicPr>
          <p:cNvPr id="102405" name="Picture 4">
            <a:extLst>
              <a:ext uri="{FF2B5EF4-FFF2-40B4-BE49-F238E27FC236}">
                <a16:creationId xmlns:a16="http://schemas.microsoft.com/office/drawing/2014/main" id="{FA13F2DF-CEB0-4EFC-9E6C-330EA9F4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31" y="3673473"/>
            <a:ext cx="5462903" cy="24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C0C50-F715-4CD1-570F-0A70FF61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F3AA33-B060-52BA-3C7B-B3DC0FC8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4892" y="798057"/>
            <a:ext cx="7580993" cy="4985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0D728-4280-EA7A-9180-EB126408741B}"/>
              </a:ext>
            </a:extLst>
          </p:cNvPr>
          <p:cNvSpPr txBox="1"/>
          <p:nvPr/>
        </p:nvSpPr>
        <p:spPr>
          <a:xfrm>
            <a:off x="3817257" y="5907314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Wolfram Alpha</a:t>
            </a:r>
          </a:p>
        </p:txBody>
      </p:sp>
    </p:spTree>
    <p:extLst>
      <p:ext uri="{BB962C8B-B14F-4D97-AF65-F5344CB8AC3E}">
        <p14:creationId xmlns:p14="http://schemas.microsoft.com/office/powerpoint/2010/main" val="3305085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5">
            <a:extLst>
              <a:ext uri="{FF2B5EF4-FFF2-40B4-BE49-F238E27FC236}">
                <a16:creationId xmlns:a16="http://schemas.microsoft.com/office/drawing/2014/main" id="{E248097D-63A7-4591-B61A-C3169765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0516E5-D85F-4045-A561-303DA744DE75}" type="slidenum">
              <a:rPr lang="en-GB" altLang="en-US" sz="1400"/>
              <a:pPr eaLnBrk="1" hangingPunct="1"/>
              <a:t>40</a:t>
            </a:fld>
            <a:endParaRPr lang="en-GB" altLang="en-US" sz="1400"/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29E611A-426C-41FD-A14F-BACECE02C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981076"/>
            <a:ext cx="10388600" cy="5114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Hubungan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antara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i="1" dirty="0">
                <a:solidFill>
                  <a:srgbClr val="050507"/>
                </a:solidFill>
              </a:rPr>
              <a:t>n</a:t>
            </a:r>
            <a:r>
              <a:rPr lang="en-US" altLang="en-US" sz="2400" dirty="0">
                <a:solidFill>
                  <a:srgbClr val="050507"/>
                </a:solidFill>
              </a:rPr>
              <a:t>),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i="1" dirty="0">
                <a:solidFill>
                  <a:srgbClr val="050507"/>
                </a:solidFill>
              </a:rPr>
              <a:t>e</a:t>
            </a:r>
            <a:r>
              <a:rPr lang="en-US" altLang="en-US" sz="2400" dirty="0">
                <a:solidFill>
                  <a:srgbClr val="050507"/>
                </a:solidFill>
              </a:rPr>
              <a:t>), dan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wilayah (</a:t>
            </a:r>
            <a:r>
              <a:rPr lang="en-US" altLang="en-US" sz="2400" i="1" dirty="0">
                <a:solidFill>
                  <a:srgbClr val="050507"/>
                </a:solidFill>
              </a:rPr>
              <a:t>f</a:t>
            </a:r>
            <a:r>
              <a:rPr lang="en-US" altLang="en-US" sz="2400" dirty="0">
                <a:solidFill>
                  <a:srgbClr val="050507"/>
                </a:solidFill>
              </a:rPr>
              <a:t>) pada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bidang</a:t>
            </a:r>
            <a:r>
              <a:rPr lang="en-US" altLang="en-US" sz="2400" dirty="0">
                <a:solidFill>
                  <a:srgbClr val="050507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i="1" dirty="0"/>
              <a:t>		</a:t>
            </a:r>
            <a:r>
              <a:rPr lang="pt-BR" altLang="en-US" i="1" dirty="0">
                <a:solidFill>
                  <a:srgbClr val="050507"/>
                </a:solidFill>
              </a:rPr>
              <a:t>n – e + f</a:t>
            </a:r>
            <a:r>
              <a:rPr lang="pt-BR" altLang="en-US" dirty="0">
                <a:solidFill>
                  <a:srgbClr val="050507"/>
                </a:solidFill>
              </a:rPr>
              <a:t> = 2	</a:t>
            </a:r>
            <a:r>
              <a:rPr lang="en-US" altLang="en-US" dirty="0"/>
              <a:t> (</a:t>
            </a:r>
            <a:r>
              <a:rPr lang="en-US" altLang="en-US" dirty="0" err="1"/>
              <a:t>Rumus</a:t>
            </a:r>
            <a:r>
              <a:rPr lang="en-US" altLang="en-US" dirty="0"/>
              <a:t> Euler)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pt-BR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en-US" sz="2400" dirty="0">
                <a:solidFill>
                  <a:srgbClr val="050507"/>
                </a:solidFill>
              </a:rPr>
              <a:t>Pada Gambar di atas, </a:t>
            </a:r>
            <a:r>
              <a:rPr lang="pt-BR" altLang="en-US" sz="2400" i="1" dirty="0">
                <a:solidFill>
                  <a:srgbClr val="050507"/>
                </a:solidFill>
              </a:rPr>
              <a:t>e </a:t>
            </a:r>
            <a:r>
              <a:rPr lang="pt-BR" altLang="en-US" sz="2400" dirty="0">
                <a:solidFill>
                  <a:srgbClr val="050507"/>
                </a:solidFill>
              </a:rPr>
              <a:t>= 11 dan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= 7, </a:t>
            </a:r>
            <a:r>
              <a:rPr lang="pt-BR" altLang="en-US" sz="2400" i="1" dirty="0">
                <a:solidFill>
                  <a:srgbClr val="050507"/>
                </a:solidFill>
              </a:rPr>
              <a:t>f </a:t>
            </a:r>
            <a:r>
              <a:rPr lang="pt-BR" altLang="en-US" sz="2400" dirty="0">
                <a:solidFill>
                  <a:srgbClr val="050507"/>
                </a:solidFill>
              </a:rPr>
              <a:t>= 6, maka  </a:t>
            </a:r>
            <a:r>
              <a:rPr lang="pt-BR" altLang="en-US" sz="2400" i="1" dirty="0">
                <a:solidFill>
                  <a:srgbClr val="050507"/>
                </a:solidFill>
              </a:rPr>
              <a:t>7</a:t>
            </a:r>
            <a:r>
              <a:rPr lang="pt-BR" altLang="en-US" sz="2400" dirty="0">
                <a:solidFill>
                  <a:srgbClr val="050507"/>
                </a:solidFill>
              </a:rPr>
              <a:t> – 11 + 6 = 2. </a:t>
            </a:r>
            <a:endParaRPr lang="en-US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50507"/>
              </a:solidFill>
            </a:endParaRPr>
          </a:p>
        </p:txBody>
      </p:sp>
      <p:pic>
        <p:nvPicPr>
          <p:cNvPr id="103429" name="Picture 4">
            <a:extLst>
              <a:ext uri="{FF2B5EF4-FFF2-40B4-BE49-F238E27FC236}">
                <a16:creationId xmlns:a16="http://schemas.microsoft.com/office/drawing/2014/main" id="{2167FEBA-132F-4B46-80DC-C18AC973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95" y="2470943"/>
            <a:ext cx="5446546" cy="24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85C20733-6513-4757-B1AF-FEF4AE40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B5ACFD-9E23-415C-A8E0-FC6BADCBAD0A}" type="slidenum">
              <a:rPr lang="en-GB" altLang="en-US" sz="1400"/>
              <a:pPr eaLnBrk="1" hangingPunct="1"/>
              <a:t>41</a:t>
            </a:fld>
            <a:endParaRPr lang="en-GB" altLang="en-US" sz="14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99A9878A-627C-4503-8AB0-F11D8D134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C3F22A39-3CDA-4C13-9D0A-7594E5DDF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Misalkan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sederhana</a:t>
            </a:r>
            <a:r>
              <a:rPr lang="en-US" altLang="en-US" dirty="0">
                <a:solidFill>
                  <a:srgbClr val="050507"/>
                </a:solidFill>
              </a:rPr>
              <a:t> planar </a:t>
            </a:r>
            <a:r>
              <a:rPr lang="en-US" altLang="en-US" dirty="0" err="1">
                <a:solidFill>
                  <a:srgbClr val="050507"/>
                </a:solidFill>
              </a:rPr>
              <a:t>memiliki</a:t>
            </a:r>
            <a:r>
              <a:rPr lang="en-US" altLang="en-US" dirty="0">
                <a:solidFill>
                  <a:srgbClr val="050507"/>
                </a:solidFill>
              </a:rPr>
              <a:t> 24 </a:t>
            </a:r>
            <a:r>
              <a:rPr lang="en-US" altLang="en-US" dirty="0" err="1">
                <a:solidFill>
                  <a:srgbClr val="050507"/>
                </a:solidFill>
              </a:rPr>
              <a:t>buah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masing-masing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4. </a:t>
            </a:r>
            <a:r>
              <a:rPr lang="en-US" altLang="en-US" dirty="0" err="1">
                <a:solidFill>
                  <a:srgbClr val="050507"/>
                </a:solidFill>
              </a:rPr>
              <a:t>Representasi</a:t>
            </a:r>
            <a:r>
              <a:rPr lang="en-US" altLang="en-US" dirty="0">
                <a:solidFill>
                  <a:srgbClr val="050507"/>
                </a:solidFill>
              </a:rPr>
              <a:t> planar </a:t>
            </a:r>
            <a:r>
              <a:rPr lang="en-US" altLang="en-US" dirty="0" err="1">
                <a:solidFill>
                  <a:srgbClr val="050507"/>
                </a:solidFill>
              </a:rPr>
              <a:t>dari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tersebut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membagi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bidang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datar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menjadi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sejumlah</a:t>
            </a:r>
            <a:r>
              <a:rPr lang="en-US" altLang="en-US" dirty="0">
                <a:solidFill>
                  <a:srgbClr val="050507"/>
                </a:solidFill>
              </a:rPr>
              <a:t> wilayah </a:t>
            </a:r>
            <a:r>
              <a:rPr lang="en-US" altLang="en-US" dirty="0" err="1">
                <a:solidFill>
                  <a:srgbClr val="050507"/>
                </a:solidFill>
              </a:rPr>
              <a:t>atau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muka</a:t>
            </a:r>
            <a:r>
              <a:rPr lang="en-US" altLang="en-US" dirty="0">
                <a:solidFill>
                  <a:srgbClr val="050507"/>
                </a:solidFill>
              </a:rPr>
              <a:t>. </a:t>
            </a:r>
            <a:r>
              <a:rPr lang="en-US" altLang="en-US" dirty="0" err="1">
                <a:solidFill>
                  <a:srgbClr val="050507"/>
                </a:solidFill>
              </a:rPr>
              <a:t>Berapa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banyak</a:t>
            </a:r>
            <a:r>
              <a:rPr lang="en-US" altLang="en-US" dirty="0">
                <a:solidFill>
                  <a:srgbClr val="050507"/>
                </a:solidFill>
              </a:rPr>
              <a:t> wilayah yang </a:t>
            </a:r>
            <a:r>
              <a:rPr lang="en-US" altLang="en-US" dirty="0" err="1">
                <a:solidFill>
                  <a:srgbClr val="050507"/>
                </a:solidFill>
              </a:rPr>
              <a:t>terbentuk</a:t>
            </a:r>
            <a:r>
              <a:rPr lang="en-US" altLang="en-US" dirty="0">
                <a:solidFill>
                  <a:srgbClr val="050507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Slide Number Placeholder 5">
            <a:extLst>
              <a:ext uri="{FF2B5EF4-FFF2-40B4-BE49-F238E27FC236}">
                <a16:creationId xmlns:a16="http://schemas.microsoft.com/office/drawing/2014/main" id="{73BC9568-3FD2-4A1B-97C3-5441DBC5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378187-C5AD-4D17-9AB4-79710F209EFB}" type="slidenum">
              <a:rPr lang="en-GB" altLang="en-US" sz="1400"/>
              <a:pPr eaLnBrk="1" hangingPunct="1"/>
              <a:t>42</a:t>
            </a:fld>
            <a:endParaRPr lang="en-GB" altLang="en-US" sz="14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42B532F0-A820-46EE-99DE-E3529ACB8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Jawaban: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E6BBC24E-2A3E-428D-9CA0-525E13BA6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27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err="1">
                <a:solidFill>
                  <a:srgbClr val="050507"/>
                </a:solidFill>
              </a:rPr>
              <a:t>Diketahui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i="1" dirty="0">
                <a:solidFill>
                  <a:srgbClr val="050507"/>
                </a:solidFill>
              </a:rPr>
              <a:t>n</a:t>
            </a:r>
            <a:r>
              <a:rPr lang="en-US" altLang="en-US" sz="2400" dirty="0">
                <a:solidFill>
                  <a:srgbClr val="050507"/>
                </a:solidFill>
              </a:rPr>
              <a:t> =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= 24, </a:t>
            </a:r>
            <a:r>
              <a:rPr lang="en-US" altLang="en-US" sz="2400" dirty="0" err="1">
                <a:solidFill>
                  <a:srgbClr val="050507"/>
                </a:solidFill>
              </a:rPr>
              <a:t>maka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derajat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seluruh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= 24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50507"/>
                </a:solidFill>
              </a:rPr>
              <a:t> 4 = 96.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50507"/>
              </a:solidFill>
            </a:endParaRP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50507"/>
                </a:solidFill>
              </a:rPr>
              <a:t>Menurut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i="1" dirty="0">
                <a:solidFill>
                  <a:srgbClr val="050507"/>
                </a:solidFill>
              </a:rPr>
              <a:t>lemma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jabat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tangan</a:t>
            </a:r>
            <a:r>
              <a:rPr lang="en-US" altLang="en-US" sz="2400" dirty="0">
                <a:solidFill>
                  <a:srgbClr val="050507"/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50507"/>
                </a:solidFill>
              </a:rPr>
              <a:t>		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derajat</a:t>
            </a:r>
            <a:r>
              <a:rPr lang="en-US" altLang="en-US" sz="2400" dirty="0">
                <a:solidFill>
                  <a:srgbClr val="050507"/>
                </a:solidFill>
              </a:rPr>
              <a:t> = 2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</a:t>
            </a:r>
            <a:r>
              <a:rPr lang="en-US" altLang="en-US" sz="2400" dirty="0">
                <a:solidFill>
                  <a:srgbClr val="050507"/>
                </a:solidFill>
              </a:rPr>
              <a:t>,</a:t>
            </a:r>
          </a:p>
          <a:p>
            <a:pPr marL="0" indent="0">
              <a:buNone/>
            </a:pPr>
            <a:r>
              <a:rPr lang="en-US" altLang="en-US" sz="2400" dirty="0" err="1">
                <a:solidFill>
                  <a:srgbClr val="050507"/>
                </a:solidFill>
              </a:rPr>
              <a:t>sehingga</a:t>
            </a:r>
            <a:endParaRPr lang="en-US" altLang="en-US" sz="2400" dirty="0">
              <a:solidFill>
                <a:srgbClr val="050507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050507"/>
                </a:solidFill>
              </a:rPr>
              <a:t>		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sisi</a:t>
            </a:r>
            <a:r>
              <a:rPr lang="en-US" altLang="en-US" sz="2400" dirty="0">
                <a:solidFill>
                  <a:srgbClr val="050507"/>
                </a:solidFill>
              </a:rPr>
              <a:t> = </a:t>
            </a:r>
            <a:r>
              <a:rPr lang="en-US" altLang="en-US" sz="2400" i="1" dirty="0">
                <a:solidFill>
                  <a:srgbClr val="050507"/>
                </a:solidFill>
              </a:rPr>
              <a:t>e</a:t>
            </a:r>
            <a:r>
              <a:rPr lang="en-US" altLang="en-US" sz="2400" dirty="0">
                <a:solidFill>
                  <a:srgbClr val="050507"/>
                </a:solidFill>
              </a:rPr>
              <a:t> =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derajat</a:t>
            </a:r>
            <a:r>
              <a:rPr lang="en-US" altLang="en-US" sz="2400" dirty="0">
                <a:solidFill>
                  <a:srgbClr val="050507"/>
                </a:solidFill>
              </a:rPr>
              <a:t>/2 = 96/2 = 48 </a:t>
            </a:r>
          </a:p>
          <a:p>
            <a:pPr marL="0" indent="0">
              <a:buNone/>
            </a:pPr>
            <a:endParaRPr lang="pt-BR" altLang="en-US" sz="2400" dirty="0">
              <a:solidFill>
                <a:srgbClr val="050507"/>
              </a:solidFill>
            </a:endParaRPr>
          </a:p>
          <a:p>
            <a:pPr marL="0" indent="0"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Dari rumus Euler,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–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+ </a:t>
            </a:r>
            <a:r>
              <a:rPr lang="pt-BR" altLang="en-US" sz="2400" i="1" dirty="0">
                <a:solidFill>
                  <a:srgbClr val="050507"/>
                </a:solidFill>
              </a:rPr>
              <a:t>f</a:t>
            </a:r>
            <a:r>
              <a:rPr lang="pt-BR" altLang="en-US" sz="2400" dirty="0">
                <a:solidFill>
                  <a:srgbClr val="050507"/>
                </a:solidFill>
              </a:rPr>
              <a:t> = 2, sehingga  </a:t>
            </a:r>
          </a:p>
          <a:p>
            <a:pPr marL="0" indent="0"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 </a:t>
            </a:r>
            <a:r>
              <a:rPr lang="pt-BR" altLang="en-US" sz="2400" i="1" dirty="0">
                <a:solidFill>
                  <a:srgbClr val="050507"/>
                </a:solidFill>
              </a:rPr>
              <a:t>f</a:t>
            </a:r>
            <a:r>
              <a:rPr lang="pt-BR" altLang="en-US" sz="2400" dirty="0">
                <a:solidFill>
                  <a:srgbClr val="050507"/>
                </a:solidFill>
              </a:rPr>
              <a:t> = 2 –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+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= 2 – 24 + 48 = 26 buah.	 </a:t>
            </a:r>
            <a:endParaRPr lang="en-US" altLang="en-US" sz="2400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BC6E1206-363C-4C7F-9123-8A01B10D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7FAE15-35F5-415C-95B5-359F7F957E6B}" type="slidenum">
              <a:rPr lang="en-GB" altLang="en-US" sz="1400"/>
              <a:pPr eaLnBrk="1" hangingPunct="1"/>
              <a:t>43</a:t>
            </a:fld>
            <a:endParaRPr lang="en-GB" altLang="en-US" sz="1400"/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D860FDAF-5980-4728-A7E3-D1BCDE51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320" y="908050"/>
            <a:ext cx="10830560" cy="5187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Pada graf planar sederhana terhubung dengan </a:t>
            </a:r>
            <a:r>
              <a:rPr lang="pt-BR" altLang="en-US" i="1" dirty="0">
                <a:solidFill>
                  <a:srgbClr val="050507"/>
                </a:solidFill>
              </a:rPr>
              <a:t>f  </a:t>
            </a:r>
            <a:r>
              <a:rPr lang="pt-BR" altLang="en-US" dirty="0">
                <a:solidFill>
                  <a:srgbClr val="050507"/>
                </a:solidFill>
              </a:rPr>
              <a:t>buah wilayah, </a:t>
            </a:r>
            <a:r>
              <a:rPr lang="pt-BR" altLang="en-US" i="1" dirty="0">
                <a:solidFill>
                  <a:srgbClr val="050507"/>
                </a:solidFill>
              </a:rPr>
              <a:t>n</a:t>
            </a:r>
            <a:r>
              <a:rPr lang="pt-BR" altLang="en-US" dirty="0">
                <a:solidFill>
                  <a:srgbClr val="050507"/>
                </a:solidFill>
              </a:rPr>
              <a:t> buah simpul, dan </a:t>
            </a:r>
            <a:r>
              <a:rPr lang="pt-BR" altLang="en-US" i="1" dirty="0">
                <a:solidFill>
                  <a:srgbClr val="050507"/>
                </a:solidFill>
              </a:rPr>
              <a:t>e</a:t>
            </a:r>
            <a:r>
              <a:rPr lang="pt-BR" altLang="en-US" dirty="0">
                <a:solidFill>
                  <a:srgbClr val="050507"/>
                </a:solidFill>
              </a:rPr>
              <a:t> buah sisi (</a:t>
            </a:r>
            <a:r>
              <a:rPr lang="pt-BR" altLang="en-US" i="1" dirty="0">
                <a:solidFill>
                  <a:srgbClr val="050507"/>
                </a:solidFill>
              </a:rPr>
              <a:t>e</a:t>
            </a:r>
            <a:r>
              <a:rPr lang="pt-BR" altLang="en-US" dirty="0">
                <a:solidFill>
                  <a:srgbClr val="050507"/>
                </a:solidFill>
              </a:rPr>
              <a:t> &gt; 2) selalu berlaku: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dirty="0">
                <a:solidFill>
                  <a:srgbClr val="050507"/>
                </a:solidFill>
              </a:rPr>
              <a:t>			</a:t>
            </a:r>
            <a:r>
              <a:rPr lang="pt-BR" altLang="en-US" i="1" dirty="0">
                <a:solidFill>
                  <a:srgbClr val="050507"/>
                </a:solidFill>
              </a:rPr>
              <a:t>e </a:t>
            </a:r>
            <a:r>
              <a:rPr lang="en-US" altLang="en-US" dirty="0">
                <a:solidFill>
                  <a:srgbClr val="050507"/>
                </a:solidFill>
                <a:sym typeface="Symbol" panose="05050102010706020507" pitchFamily="18" charset="2"/>
              </a:rPr>
              <a:t></a:t>
            </a:r>
            <a:r>
              <a:rPr lang="pt-BR" altLang="en-US" dirty="0">
                <a:solidFill>
                  <a:srgbClr val="050507"/>
                </a:solidFill>
              </a:rPr>
              <a:t> 3</a:t>
            </a:r>
            <a:r>
              <a:rPr lang="pt-BR" altLang="en-US" i="1" dirty="0">
                <a:solidFill>
                  <a:srgbClr val="050507"/>
                </a:solidFill>
              </a:rPr>
              <a:t>n</a:t>
            </a:r>
            <a:r>
              <a:rPr lang="pt-BR" altLang="en-US" dirty="0">
                <a:solidFill>
                  <a:srgbClr val="050507"/>
                </a:solidFill>
              </a:rPr>
              <a:t> – 6</a:t>
            </a:r>
          </a:p>
          <a:p>
            <a:pPr eaLnBrk="1" hangingPunct="1">
              <a:lnSpc>
                <a:spcPct val="80000"/>
              </a:lnSpc>
            </a:pPr>
            <a:endParaRPr lang="pt-BR" altLang="en-US" dirty="0">
              <a:solidFill>
                <a:srgbClr val="050507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Ketidaksamaan yang terakhir dinamakan </a:t>
            </a:r>
            <a:r>
              <a:rPr lang="pt-BR" altLang="en-US" b="1" dirty="0">
                <a:solidFill>
                  <a:srgbClr val="050507"/>
                </a:solidFill>
              </a:rPr>
              <a:t>ketidaksamaan Euler</a:t>
            </a:r>
            <a:r>
              <a:rPr lang="pt-BR" altLang="en-US" dirty="0">
                <a:solidFill>
                  <a:srgbClr val="050507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</a:pPr>
            <a:endParaRPr lang="pt-BR" altLang="en-US" dirty="0">
              <a:solidFill>
                <a:srgbClr val="050507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Ketidaksamaan ini dapat digunakan untuk menunjukkan keplanaran suatu graf sederhana </a:t>
            </a:r>
          </a:p>
          <a:p>
            <a:pPr eaLnBrk="1" hangingPunct="1">
              <a:lnSpc>
                <a:spcPct val="80000"/>
              </a:lnSpc>
            </a:pPr>
            <a:endParaRPr lang="pt-BR" altLang="en-US" dirty="0">
              <a:solidFill>
                <a:srgbClr val="050507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en-US" dirty="0">
                <a:solidFill>
                  <a:srgbClr val="050507"/>
                </a:solidFill>
              </a:rPr>
              <a:t>Jika sebuah graf planar, maka ia memenuhi ketidaksamaan Euler, sebaliknya jika tidak planar maka ketidaksamaan tersebut tidak dipenuhi.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D425E7FE-0AFF-4E5A-A767-842E1C6E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FF1982-549B-484A-B305-F8AEDFD70A29}" type="slidenum">
              <a:rPr lang="en-GB" altLang="en-US" sz="1400"/>
              <a:pPr eaLnBrk="1" hangingPunct="1"/>
              <a:t>44</a:t>
            </a:fld>
            <a:endParaRPr lang="en-GB" altLang="en-US" sz="1400"/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0483CBC-F398-444D-B466-6F60A1ACA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8240" y="908050"/>
            <a:ext cx="10322560" cy="55841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50507"/>
                </a:solidFill>
              </a:rPr>
              <a:t>Contoh</a:t>
            </a:r>
            <a:r>
              <a:rPr lang="en-US" altLang="en-US" sz="2400" dirty="0">
                <a:solidFill>
                  <a:srgbClr val="050507"/>
                </a:solidFill>
              </a:rPr>
              <a:t>: </a:t>
            </a:r>
            <a:r>
              <a:rPr lang="pt-BR" altLang="en-US" sz="2400" dirty="0">
                <a:solidFill>
                  <a:srgbClr val="050507"/>
                </a:solidFill>
              </a:rPr>
              <a:t>Pada </a:t>
            </a:r>
            <a:r>
              <a:rPr lang="pt-BR" altLang="en-US" sz="2400" i="1" dirty="0">
                <a:solidFill>
                  <a:srgbClr val="050507"/>
                </a:solidFill>
              </a:rPr>
              <a:t>K</a:t>
            </a:r>
            <a:r>
              <a:rPr lang="pt-BR" altLang="en-US" sz="2400" baseline="-25000" dirty="0">
                <a:solidFill>
                  <a:srgbClr val="050507"/>
                </a:solidFill>
              </a:rPr>
              <a:t>4</a:t>
            </a:r>
            <a:r>
              <a:rPr lang="pt-BR" altLang="en-US" sz="2400" dirty="0">
                <a:solidFill>
                  <a:srgbClr val="050507"/>
                </a:solidFill>
              </a:rPr>
              <a:t>,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= 4,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= 6, memenuhi ketidaksamaan Euler, sebab</a:t>
            </a:r>
          </a:p>
          <a:p>
            <a:pPr eaLnBrk="1" hangingPunct="1"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		 6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</a:t>
            </a:r>
            <a:r>
              <a:rPr lang="pt-BR" altLang="en-US" sz="2400" dirty="0">
                <a:solidFill>
                  <a:srgbClr val="050507"/>
                </a:solidFill>
              </a:rPr>
              <a:t> 3(4) – 6.  	Jadi, </a:t>
            </a:r>
            <a:r>
              <a:rPr lang="pt-BR" altLang="en-US" sz="2400" i="1" dirty="0">
                <a:solidFill>
                  <a:srgbClr val="050507"/>
                </a:solidFill>
              </a:rPr>
              <a:t>K</a:t>
            </a:r>
            <a:r>
              <a:rPr lang="pt-BR" altLang="en-US" sz="2400" baseline="-25000" dirty="0">
                <a:solidFill>
                  <a:srgbClr val="050507"/>
                </a:solidFill>
              </a:rPr>
              <a:t>4</a:t>
            </a:r>
            <a:r>
              <a:rPr lang="pt-BR" altLang="en-US" sz="2400" dirty="0">
                <a:solidFill>
                  <a:srgbClr val="050507"/>
                </a:solidFill>
              </a:rPr>
              <a:t> adalah graf planar.</a:t>
            </a:r>
            <a:r>
              <a:rPr lang="en-US" altLang="en-US" sz="2400" dirty="0"/>
              <a:t> </a:t>
            </a:r>
          </a:p>
          <a:p>
            <a:pPr eaLnBrk="1" hangingPunct="1">
              <a:buFontTx/>
              <a:buNone/>
            </a:pPr>
            <a:r>
              <a:rPr lang="pt-BR" altLang="en-US" sz="2400" b="1" dirty="0"/>
              <a:t>	</a:t>
            </a:r>
          </a:p>
          <a:p>
            <a:pPr eaLnBrk="1" hangingPunct="1"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Pada graf </a:t>
            </a:r>
            <a:r>
              <a:rPr lang="pt-BR" altLang="en-US" sz="2400" i="1" dirty="0">
                <a:solidFill>
                  <a:srgbClr val="050507"/>
                </a:solidFill>
              </a:rPr>
              <a:t>K</a:t>
            </a:r>
            <a:r>
              <a:rPr lang="pt-BR" altLang="en-US" sz="2400" baseline="-25000" dirty="0">
                <a:solidFill>
                  <a:srgbClr val="050507"/>
                </a:solidFill>
              </a:rPr>
              <a:t>5</a:t>
            </a:r>
            <a:r>
              <a:rPr lang="pt-BR" altLang="en-US" sz="2400" dirty="0">
                <a:solidFill>
                  <a:srgbClr val="050507"/>
                </a:solidFill>
              </a:rPr>
              <a:t>, </a:t>
            </a:r>
            <a:r>
              <a:rPr lang="pt-BR" altLang="en-US" sz="2400" i="1" dirty="0">
                <a:solidFill>
                  <a:srgbClr val="050507"/>
                </a:solidFill>
              </a:rPr>
              <a:t>n</a:t>
            </a:r>
            <a:r>
              <a:rPr lang="pt-BR" altLang="en-US" sz="2400" dirty="0">
                <a:solidFill>
                  <a:srgbClr val="050507"/>
                </a:solidFill>
              </a:rPr>
              <a:t> = </a:t>
            </a:r>
            <a:r>
              <a:rPr lang="pt-BR" altLang="en-US" sz="2400" i="1" dirty="0">
                <a:solidFill>
                  <a:srgbClr val="050507"/>
                </a:solidFill>
              </a:rPr>
              <a:t>5</a:t>
            </a:r>
            <a:r>
              <a:rPr lang="pt-BR" altLang="en-US" sz="2400" dirty="0">
                <a:solidFill>
                  <a:srgbClr val="050507"/>
                </a:solidFill>
              </a:rPr>
              <a:t> dan </a:t>
            </a:r>
            <a:r>
              <a:rPr lang="pt-BR" altLang="en-US" sz="2400" i="1" dirty="0">
                <a:solidFill>
                  <a:srgbClr val="050507"/>
                </a:solidFill>
              </a:rPr>
              <a:t>e</a:t>
            </a:r>
            <a:r>
              <a:rPr lang="pt-BR" altLang="en-US" sz="2400" dirty="0">
                <a:solidFill>
                  <a:srgbClr val="050507"/>
                </a:solidFill>
              </a:rPr>
              <a:t> = 10, tidak memenuhi ketidaksamaan Euler  sebab </a:t>
            </a:r>
          </a:p>
          <a:p>
            <a:pPr eaLnBrk="1" hangingPunct="1"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		10 </a:t>
            </a:r>
            <a:r>
              <a:rPr lang="en-US" altLang="en-US" sz="2400" dirty="0">
                <a:solidFill>
                  <a:srgbClr val="050507"/>
                </a:solidFill>
                <a:sym typeface="Symbol" panose="05050102010706020507" pitchFamily="18" charset="2"/>
              </a:rPr>
              <a:t></a:t>
            </a:r>
            <a:r>
              <a:rPr lang="pt-BR" altLang="en-US" sz="2400" dirty="0">
                <a:solidFill>
                  <a:srgbClr val="050507"/>
                </a:solidFill>
              </a:rPr>
              <a:t> 3(5) – 6.  Jadi, </a:t>
            </a:r>
            <a:r>
              <a:rPr lang="en-US" altLang="en-US" sz="2400" i="1" dirty="0">
                <a:solidFill>
                  <a:srgbClr val="050507"/>
                </a:solidFill>
              </a:rPr>
              <a:t>K</a:t>
            </a:r>
            <a:r>
              <a:rPr lang="en-US" altLang="en-US" sz="2400" baseline="-25000" dirty="0">
                <a:solidFill>
                  <a:srgbClr val="050507"/>
                </a:solidFill>
              </a:rPr>
              <a:t>5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 planar</a:t>
            </a:r>
            <a:r>
              <a:rPr lang="en-US" altLang="en-US" sz="2400" dirty="0"/>
              <a:t> 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        </a:t>
            </a:r>
          </a:p>
          <a:p>
            <a:pPr eaLnBrk="1" hangingPunct="1">
              <a:buFontTx/>
              <a:buNone/>
            </a:pPr>
            <a:r>
              <a:rPr lang="en-US" altLang="en-US" sz="2400" i="1" dirty="0">
                <a:solidFill>
                  <a:srgbClr val="050507"/>
                </a:solidFill>
                <a:latin typeface="Times New Roman" panose="02020603050405020304" pitchFamily="18" charset="0"/>
              </a:rPr>
              <a:t>                          K</a:t>
            </a:r>
            <a:r>
              <a:rPr lang="en-US" altLang="en-US" sz="2400" baseline="-25000" dirty="0">
                <a:solidFill>
                  <a:srgbClr val="050507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50507"/>
                </a:solidFill>
                <a:latin typeface="Times New Roman" panose="02020603050405020304" pitchFamily="18" charset="0"/>
              </a:rPr>
              <a:t>		        </a:t>
            </a:r>
            <a:r>
              <a:rPr lang="en-US" altLang="en-US" sz="2400" i="1" dirty="0">
                <a:solidFill>
                  <a:srgbClr val="050507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400" baseline="-25000" dirty="0">
                <a:solidFill>
                  <a:srgbClr val="050507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50507"/>
                </a:solidFill>
                <a:latin typeface="Times New Roman" panose="02020603050405020304" pitchFamily="18" charset="0"/>
              </a:rPr>
              <a:t>			     K</a:t>
            </a:r>
            <a:r>
              <a:rPr lang="en-US" altLang="en-US" sz="2400" baseline="-25000" dirty="0">
                <a:solidFill>
                  <a:srgbClr val="050507"/>
                </a:solidFill>
                <a:latin typeface="Times New Roman" panose="02020603050405020304" pitchFamily="18" charset="0"/>
              </a:rPr>
              <a:t>3,3</a:t>
            </a:r>
            <a:endParaRPr lang="en-US" altLang="en-US" sz="2400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5" name="Picture 4">
            <a:extLst>
              <a:ext uri="{FF2B5EF4-FFF2-40B4-BE49-F238E27FC236}">
                <a16:creationId xmlns:a16="http://schemas.microsoft.com/office/drawing/2014/main" id="{3F1E25C4-6125-4A06-8821-640DD9F9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09" y="3700145"/>
            <a:ext cx="8980151" cy="21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5">
            <a:extLst>
              <a:ext uri="{FF2B5EF4-FFF2-40B4-BE49-F238E27FC236}">
                <a16:creationId xmlns:a16="http://schemas.microsoft.com/office/drawing/2014/main" id="{64AD45CD-D7B5-44B5-9FAF-BAE1DFD3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E0D404-E576-4F74-AB0F-2CA832CB5238}" type="slidenum">
              <a:rPr lang="en-GB" altLang="en-US" sz="1400"/>
              <a:pPr eaLnBrk="1" hangingPunct="1"/>
              <a:t>45</a:t>
            </a:fld>
            <a:endParaRPr lang="en-GB" altLang="en-US" sz="1400"/>
          </a:p>
        </p:txBody>
      </p:sp>
      <p:graphicFrame>
        <p:nvGraphicFramePr>
          <p:cNvPr id="52226" name="Object 4">
            <a:extLst>
              <a:ext uri="{FF2B5EF4-FFF2-40B4-BE49-F238E27FC236}">
                <a16:creationId xmlns:a16="http://schemas.microsoft.com/office/drawing/2014/main" id="{73796D55-1A1B-4F26-9AE7-1B8647388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20665"/>
              </p:ext>
            </p:extLst>
          </p:nvPr>
        </p:nvGraphicFramePr>
        <p:xfrm>
          <a:off x="1266825" y="539750"/>
          <a:ext cx="10234613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91820" imgH="3766312" progId="Word.Document.8">
                  <p:embed/>
                </p:oleObj>
              </mc:Choice>
              <mc:Fallback>
                <p:oleObj name="Document" r:id="rId2" imgW="6691820" imgH="3766312" progId="Word.Document.8">
                  <p:embed/>
                  <p:pic>
                    <p:nvPicPr>
                      <p:cNvPr id="52226" name="Object 4">
                        <a:extLst>
                          <a:ext uri="{FF2B5EF4-FFF2-40B4-BE49-F238E27FC236}">
                            <a16:creationId xmlns:a16="http://schemas.microsoft.com/office/drawing/2014/main" id="{73796D55-1A1B-4F26-9AE7-1B8647388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39750"/>
                        <a:ext cx="10234613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4AFE00-EDED-4DFC-B2C6-7D5B3E81B170}"/>
              </a:ext>
            </a:extLst>
          </p:cNvPr>
          <p:cNvSpPr/>
          <p:nvPr/>
        </p:nvSpPr>
        <p:spPr>
          <a:xfrm>
            <a:off x="883920" y="647571"/>
            <a:ext cx="10424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ea typeface="Times New Roman" panose="02020603050405020304" pitchFamily="18" charset="0"/>
              </a:rPr>
              <a:t>Contoh </a:t>
            </a:r>
            <a:r>
              <a:rPr lang="pt-BR" sz="2400" dirty="0">
                <a:ea typeface="Times New Roman" panose="02020603050405020304" pitchFamily="18" charset="0"/>
              </a:rPr>
              <a:t>Graf </a:t>
            </a:r>
            <a:r>
              <a:rPr lang="pt-BR" sz="2400" i="1" dirty="0">
                <a:ea typeface="Times New Roman" panose="02020603050405020304" pitchFamily="18" charset="0"/>
              </a:rPr>
              <a:t>K</a:t>
            </a:r>
            <a:r>
              <a:rPr lang="pt-BR" sz="2400" baseline="-25000" dirty="0">
                <a:ea typeface="Times New Roman" panose="02020603050405020304" pitchFamily="18" charset="0"/>
              </a:rPr>
              <a:t>3,3</a:t>
            </a:r>
            <a:r>
              <a:rPr lang="pt-BR" sz="2400" dirty="0">
                <a:ea typeface="Times New Roman" panose="02020603050405020304" pitchFamily="18" charset="0"/>
              </a:rPr>
              <a:t> pada Gambar di bawah memenuhi ketidaksamaan </a:t>
            </a:r>
            <a:r>
              <a:rPr lang="pt-BR" sz="2400" i="1" dirty="0">
                <a:ea typeface="Times New Roman" panose="02020603050405020304" pitchFamily="18" charset="0"/>
              </a:rPr>
              <a:t>e</a:t>
            </a:r>
            <a:r>
              <a:rPr lang="pt-BR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</a:t>
            </a:r>
            <a:r>
              <a:rPr lang="pt-BR" sz="2400" dirty="0">
                <a:ea typeface="Times New Roman" panose="02020603050405020304" pitchFamily="18" charset="0"/>
              </a:rPr>
              <a:t> 2</a:t>
            </a:r>
            <a:r>
              <a:rPr lang="pt-BR" sz="2400" i="1" dirty="0">
                <a:ea typeface="Times New Roman" panose="02020603050405020304" pitchFamily="18" charset="0"/>
              </a:rPr>
              <a:t>n</a:t>
            </a:r>
            <a:r>
              <a:rPr lang="pt-BR" sz="2400" dirty="0">
                <a:ea typeface="Times New Roman" panose="02020603050405020304" pitchFamily="18" charset="0"/>
              </a:rPr>
              <a:t> – 4, karena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a typeface="Times New Roman" panose="02020603050405020304" pitchFamily="18" charset="0"/>
              </a:rPr>
              <a:t>		</a:t>
            </a:r>
            <a:r>
              <a:rPr lang="pt-BR" sz="2400" i="1" dirty="0">
                <a:ea typeface="Times New Roman" panose="02020603050405020304" pitchFamily="18" charset="0"/>
              </a:rPr>
              <a:t>e </a:t>
            </a:r>
            <a:r>
              <a:rPr lang="pt-BR" sz="2400" dirty="0">
                <a:ea typeface="Times New Roman" panose="02020603050405020304" pitchFamily="18" charset="0"/>
              </a:rPr>
              <a:t>= 9, </a:t>
            </a:r>
            <a:r>
              <a:rPr lang="pt-BR" sz="2400" i="1" dirty="0">
                <a:ea typeface="Times New Roman" panose="02020603050405020304" pitchFamily="18" charset="0"/>
              </a:rPr>
              <a:t>n</a:t>
            </a:r>
            <a:r>
              <a:rPr lang="pt-BR" sz="2400" dirty="0">
                <a:ea typeface="Times New Roman" panose="02020603050405020304" pitchFamily="18" charset="0"/>
              </a:rPr>
              <a:t> = 6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a typeface="Times New Roman" panose="02020603050405020304" pitchFamily="18" charset="0"/>
              </a:rPr>
              <a:t>		</a:t>
            </a:r>
            <a:r>
              <a:rPr lang="en-US" sz="2400" dirty="0">
                <a:ea typeface="Times New Roman" panose="02020603050405020304" pitchFamily="18" charset="0"/>
              </a:rPr>
              <a:t>9 </a:t>
            </a:r>
            <a:r>
              <a:rPr lang="en-US" sz="2400" dirty="0"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ea typeface="Times New Roman" panose="02020603050405020304" pitchFamily="18" charset="0"/>
              </a:rPr>
              <a:t> (2)(6) – 4 = 8		(salah)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yang </a:t>
            </a:r>
            <a:r>
              <a:rPr lang="en-US" sz="2400" dirty="0" err="1">
                <a:ea typeface="Times New Roman" panose="02020603050405020304" pitchFamily="18" charset="0"/>
              </a:rPr>
              <a:t>berarti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K</a:t>
            </a:r>
            <a:r>
              <a:rPr lang="en-US" sz="2400" baseline="-25000" dirty="0">
                <a:ea typeface="Times New Roman" panose="02020603050405020304" pitchFamily="18" charset="0"/>
              </a:rPr>
              <a:t>3,3 </a:t>
            </a:r>
            <a:r>
              <a:rPr lang="en-US" sz="2400" dirty="0" err="1">
                <a:ea typeface="Times New Roman" panose="02020603050405020304" pitchFamily="18" charset="0"/>
              </a:rPr>
              <a:t>bukan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planar.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E8831F18-4496-4C9E-945D-2CAC19657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27497"/>
              </p:ext>
            </p:extLst>
          </p:nvPr>
        </p:nvGraphicFramePr>
        <p:xfrm>
          <a:off x="1370648" y="3217813"/>
          <a:ext cx="9137822" cy="28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22640" imgH="1809720" progId="Visio.Drawing.5">
                  <p:embed/>
                </p:oleObj>
              </mc:Choice>
              <mc:Fallback>
                <p:oleObj name="VISIO" r:id="rId2" imgW="5822640" imgH="1809720" progId="Visio.Drawing.5">
                  <p:embed/>
                  <p:pic>
                    <p:nvPicPr>
                      <p:cNvPr id="53251" name="Object 5">
                        <a:extLst>
                          <a:ext uri="{FF2B5EF4-FFF2-40B4-BE49-F238E27FC236}">
                            <a16:creationId xmlns:a16="http://schemas.microsoft.com/office/drawing/2014/main" id="{B9A485D1-CEF2-4816-B3E7-EF864E9C9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648" y="3217813"/>
                        <a:ext cx="9137822" cy="28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D15BF-893B-6808-1594-969FCC8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8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73D7C-3D2B-4F4B-A072-C9660EDE6C6C}"/>
              </a:ext>
            </a:extLst>
          </p:cNvPr>
          <p:cNvSpPr/>
          <p:nvPr/>
        </p:nvSpPr>
        <p:spPr>
          <a:xfrm>
            <a:off x="629920" y="430694"/>
            <a:ext cx="109321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/>
              </a:rPr>
              <a:t>Teorema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Kuratowski</a:t>
            </a:r>
            <a:endParaRPr lang="en-US" sz="3600" b="1" dirty="0">
              <a:effectLst/>
            </a:endParaRPr>
          </a:p>
          <a:p>
            <a:pPr algn="ctr"/>
            <a:endParaRPr lang="en-US" sz="3600" b="1" dirty="0">
              <a:effectLst/>
            </a:endParaRPr>
          </a:p>
          <a:p>
            <a:pPr algn="just">
              <a:spcBef>
                <a:spcPts val="600"/>
              </a:spcBef>
            </a:pPr>
            <a:r>
              <a:rPr lang="en-US" sz="2800" dirty="0" err="1">
                <a:ea typeface="Times New Roman" panose="02020603050405020304" pitchFamily="18" charset="0"/>
              </a:rPr>
              <a:t>Berguna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menentukan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dengan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tegas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keplanaran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suatu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4E6366-6F1E-4407-8FBB-93E5012EB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42376"/>
              </p:ext>
            </p:extLst>
          </p:nvPr>
        </p:nvGraphicFramePr>
        <p:xfrm>
          <a:off x="1903094" y="2418725"/>
          <a:ext cx="8136121" cy="180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349320" imgH="1406520" progId="">
                  <p:embed/>
                </p:oleObj>
              </mc:Choice>
              <mc:Fallback>
                <p:oleObj r:id="rId2" imgW="6349320" imgH="1406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094" y="2418725"/>
                        <a:ext cx="8136121" cy="180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B4828D-E01A-41FD-8C34-5E6957A29F8E}"/>
              </a:ext>
            </a:extLst>
          </p:cNvPr>
          <p:cNvSpPr/>
          <p:nvPr/>
        </p:nvSpPr>
        <p:spPr>
          <a:xfrm>
            <a:off x="1788160" y="4396030"/>
            <a:ext cx="8798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			                  (b)  				(c)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-554355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a typeface="Times New Roman" panose="02020603050405020304" pitchFamily="18" charset="0"/>
              </a:rPr>
              <a:t>      Gambar 	</a:t>
            </a:r>
            <a:r>
              <a:rPr lang="en-US" sz="2000" dirty="0">
                <a:ea typeface="Times New Roman" panose="02020603050405020304" pitchFamily="18" charset="0"/>
              </a:rPr>
              <a:t>(a) Graf </a:t>
            </a:r>
            <a:r>
              <a:rPr lang="en-US" sz="2000" dirty="0" err="1">
                <a:ea typeface="Times New Roman" panose="02020603050405020304" pitchFamily="18" charset="0"/>
              </a:rPr>
              <a:t>Kuratowski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pertama</a:t>
            </a:r>
            <a:r>
              <a:rPr lang="en-US" sz="2000" dirty="0"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ea typeface="Times New Roman" panose="02020603050405020304" pitchFamily="18" charset="0"/>
              </a:rPr>
              <a:t>5</a:t>
            </a:r>
            <a:r>
              <a:rPr lang="en-US" sz="2000" dirty="0"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a typeface="Times New Roman" panose="02020603050405020304" pitchFamily="18" charset="0"/>
              </a:rPr>
              <a:t>		(b) Graf </a:t>
            </a:r>
            <a:r>
              <a:rPr lang="en-US" sz="2000" dirty="0" err="1">
                <a:ea typeface="Times New Roman" panose="02020603050405020304" pitchFamily="18" charset="0"/>
              </a:rPr>
              <a:t>Kuratowski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kedua</a:t>
            </a:r>
            <a:r>
              <a:rPr lang="en-US" sz="2000" dirty="0"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ea typeface="Times New Roman" panose="02020603050405020304" pitchFamily="18" charset="0"/>
              </a:rPr>
              <a:t>3, 3</a:t>
            </a:r>
            <a:r>
              <a:rPr lang="en-US" sz="2000" dirty="0">
                <a:ea typeface="Times New Roman" panose="02020603050405020304" pitchFamily="18" charset="0"/>
              </a:rPr>
              <a:t>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r>
              <a:rPr lang="en-US" sz="2000" dirty="0">
                <a:ea typeface="Times New Roman" panose="02020603050405020304" pitchFamily="18" charset="0"/>
              </a:rPr>
              <a:t>  		(c) Graf yang </a:t>
            </a:r>
            <a:r>
              <a:rPr lang="en-US" sz="2000" dirty="0" err="1">
                <a:ea typeface="Times New Roman" panose="02020603050405020304" pitchFamily="18" charset="0"/>
              </a:rPr>
              <a:t>isomorfik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dengan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graf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Kuratowski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kedua</a:t>
            </a:r>
            <a:r>
              <a:rPr lang="en-US" sz="2000" dirty="0">
                <a:ea typeface="Times New Roman" panose="02020603050405020304" pitchFamily="18" charset="0"/>
              </a:rPr>
              <a:t>	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4B951-750F-8068-3582-7CCA585D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6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lide Number Placeholder 4">
            <a:extLst>
              <a:ext uri="{FF2B5EF4-FFF2-40B4-BE49-F238E27FC236}">
                <a16:creationId xmlns:a16="http://schemas.microsoft.com/office/drawing/2014/main" id="{39218530-CD39-4FA2-904C-266DAEC4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91E838-F5E4-4A3D-B98F-96430235B9F3}" type="slidenum">
              <a:rPr lang="en-GB" altLang="en-US" sz="1400"/>
              <a:pPr eaLnBrk="1" hangingPunct="1"/>
              <a:t>48</a:t>
            </a:fld>
            <a:endParaRPr lang="en-GB" altLang="en-US" sz="1400"/>
          </a:p>
        </p:txBody>
      </p:sp>
      <p:pic>
        <p:nvPicPr>
          <p:cNvPr id="108548" name="Picture 2">
            <a:extLst>
              <a:ext uri="{FF2B5EF4-FFF2-40B4-BE49-F238E27FC236}">
                <a16:creationId xmlns:a16="http://schemas.microsoft.com/office/drawing/2014/main" id="{578B80E9-BB41-400E-975D-5A4D6643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714376"/>
            <a:ext cx="235743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6">
            <a:extLst>
              <a:ext uri="{FF2B5EF4-FFF2-40B4-BE49-F238E27FC236}">
                <a16:creationId xmlns:a16="http://schemas.microsoft.com/office/drawing/2014/main" id="{4455C85E-E483-4C76-AEBF-7BC2749F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9" y="4214814"/>
            <a:ext cx="8072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50507"/>
                </a:solidFill>
              </a:rPr>
              <a:t>Kazimierz </a:t>
            </a:r>
            <a:r>
              <a:rPr lang="en-US" altLang="en-US" b="1" dirty="0" err="1">
                <a:solidFill>
                  <a:srgbClr val="050507"/>
                </a:solidFill>
              </a:rPr>
              <a:t>Kuratowski</a:t>
            </a:r>
            <a:r>
              <a:rPr lang="en-US" altLang="en-US" dirty="0">
                <a:solidFill>
                  <a:srgbClr val="050507"/>
                </a:solidFill>
              </a:rPr>
              <a:t> (February 2, 1896 – June 18, 1980) was a Polish mathematician and logician. He was one of the leading representatives of the Warsaw School of Mathematics.</a:t>
            </a:r>
          </a:p>
          <a:p>
            <a:pPr eaLnBrk="1" hangingPunct="1"/>
            <a:r>
              <a:rPr lang="en-US" altLang="en-US" dirty="0">
                <a:solidFill>
                  <a:srgbClr val="050507"/>
                </a:solidFill>
              </a:rPr>
              <a:t>(</a:t>
            </a:r>
            <a:r>
              <a:rPr lang="en-US" altLang="en-US" dirty="0" err="1">
                <a:solidFill>
                  <a:srgbClr val="050507"/>
                </a:solidFill>
              </a:rPr>
              <a:t>Sumber</a:t>
            </a:r>
            <a:r>
              <a:rPr lang="en-US" altLang="en-US" dirty="0">
                <a:solidFill>
                  <a:srgbClr val="050507"/>
                </a:solidFill>
              </a:rPr>
              <a:t>: Wikipedia)</a:t>
            </a:r>
          </a:p>
        </p:txBody>
      </p:sp>
      <p:pic>
        <p:nvPicPr>
          <p:cNvPr id="108550" name="Picture 3">
            <a:extLst>
              <a:ext uri="{FF2B5EF4-FFF2-40B4-BE49-F238E27FC236}">
                <a16:creationId xmlns:a16="http://schemas.microsoft.com/office/drawing/2014/main" id="{6FDA2502-100D-4019-9F02-27A09804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714375"/>
            <a:ext cx="22272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91F41139-B298-452A-AB84-2C9ECF1B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D8EAD1-1325-43EA-9A14-5C8603DF3FF0}" type="slidenum">
              <a:rPr lang="en-GB" altLang="en-US" sz="1400"/>
              <a:pPr eaLnBrk="1" hangingPunct="1"/>
              <a:t>49</a:t>
            </a:fld>
            <a:endParaRPr lang="en-GB" altLang="en-US" sz="1400"/>
          </a:p>
        </p:txBody>
      </p:sp>
      <p:graphicFrame>
        <p:nvGraphicFramePr>
          <p:cNvPr id="55298" name="Object 4">
            <a:extLst>
              <a:ext uri="{FF2B5EF4-FFF2-40B4-BE49-F238E27FC236}">
                <a16:creationId xmlns:a16="http://schemas.microsoft.com/office/drawing/2014/main" id="{80AB2D78-71BA-40D6-B4B1-4987F7AAD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29646"/>
              </p:ext>
            </p:extLst>
          </p:nvPr>
        </p:nvGraphicFramePr>
        <p:xfrm>
          <a:off x="1057275" y="2301875"/>
          <a:ext cx="1045527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47864" imgH="2964524" progId="Word.Document.8">
                  <p:embed/>
                </p:oleObj>
              </mc:Choice>
              <mc:Fallback>
                <p:oleObj name="Document" r:id="rId2" imgW="7547864" imgH="2964524" progId="Word.Document.8">
                  <p:embed/>
                  <p:pic>
                    <p:nvPicPr>
                      <p:cNvPr id="55298" name="Object 4">
                        <a:extLst>
                          <a:ext uri="{FF2B5EF4-FFF2-40B4-BE49-F238E27FC236}">
                            <a16:creationId xmlns:a16="http://schemas.microsoft.com/office/drawing/2014/main" id="{80AB2D78-71BA-40D6-B4B1-4987F7AAD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301875"/>
                        <a:ext cx="10455275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5">
            <a:extLst>
              <a:ext uri="{FF2B5EF4-FFF2-40B4-BE49-F238E27FC236}">
                <a16:creationId xmlns:a16="http://schemas.microsoft.com/office/drawing/2014/main" id="{848A0B06-5ED3-48B3-B571-5C118860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8961"/>
            <a:ext cx="4572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76DCAF84-7210-4830-A7D0-DEAE7E3E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A6EF5D-D563-4D49-8D18-4EB4BA6799E8}" type="slidenum">
              <a:rPr lang="en-GB" altLang="en-US" sz="1400"/>
              <a:pPr eaLnBrk="1" hangingPunct="1"/>
              <a:t>5</a:t>
            </a:fld>
            <a:endParaRPr lang="en-GB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36B61-E89E-0516-48C0-B419F39D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36" y="507058"/>
            <a:ext cx="9700080" cy="543083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770E2F15-B356-4CEF-B9DC-309C9BAB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D86F70-EFEF-44D5-8FF6-DFC5D5CFBDE0}" type="slidenum">
              <a:rPr lang="en-GB" altLang="en-US" sz="1400"/>
              <a:pPr eaLnBrk="1" hangingPunct="1"/>
              <a:t>50</a:t>
            </a:fld>
            <a:endParaRPr lang="en-GB" altLang="en-US" sz="1400"/>
          </a:p>
        </p:txBody>
      </p:sp>
      <p:graphicFrame>
        <p:nvGraphicFramePr>
          <p:cNvPr id="56322" name="Object 4">
            <a:extLst>
              <a:ext uri="{FF2B5EF4-FFF2-40B4-BE49-F238E27FC236}">
                <a16:creationId xmlns:a16="http://schemas.microsoft.com/office/drawing/2014/main" id="{20FF0972-3347-46FA-8E0A-4CBD6B0DF3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4338" y="987426"/>
          <a:ext cx="8693150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246" imgH="3165043" progId="Word.Document.8">
                  <p:embed/>
                </p:oleObj>
              </mc:Choice>
              <mc:Fallback>
                <p:oleObj name="Document" r:id="rId2" imgW="5705246" imgH="3165043" progId="Word.Document.8">
                  <p:embed/>
                  <p:pic>
                    <p:nvPicPr>
                      <p:cNvPr id="56322" name="Object 4">
                        <a:extLst>
                          <a:ext uri="{FF2B5EF4-FFF2-40B4-BE49-F238E27FC236}">
                            <a16:creationId xmlns:a16="http://schemas.microsoft.com/office/drawing/2014/main" id="{20FF0972-3347-46FA-8E0A-4CBD6B0DF3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987426"/>
                        <a:ext cx="8693150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E4BC88FD-9B55-47B1-AE7F-97924C21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4BCA9B-550F-4759-B1CD-1A1A9060CCFB}" type="slidenum">
              <a:rPr lang="en-GB" altLang="en-US" sz="1400"/>
              <a:pPr eaLnBrk="1" hangingPunct="1"/>
              <a:t>51</a:t>
            </a:fld>
            <a:endParaRPr lang="en-GB" altLang="en-US" sz="1400"/>
          </a:p>
        </p:txBody>
      </p:sp>
      <p:graphicFrame>
        <p:nvGraphicFramePr>
          <p:cNvPr id="57346" name="Object 4">
            <a:extLst>
              <a:ext uri="{FF2B5EF4-FFF2-40B4-BE49-F238E27FC236}">
                <a16:creationId xmlns:a16="http://schemas.microsoft.com/office/drawing/2014/main" id="{54F9FBDD-9DA2-4F25-AB9A-D06CCE3A4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643022"/>
              </p:ext>
            </p:extLst>
          </p:nvPr>
        </p:nvGraphicFramePr>
        <p:xfrm>
          <a:off x="1950721" y="648018"/>
          <a:ext cx="7910513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246" imgH="3853586" progId="Word.Document.8">
                  <p:embed/>
                </p:oleObj>
              </mc:Choice>
              <mc:Fallback>
                <p:oleObj name="Document" r:id="rId2" imgW="5705246" imgH="3853586" progId="Word.Document.8">
                  <p:embed/>
                  <p:pic>
                    <p:nvPicPr>
                      <p:cNvPr id="57346" name="Object 4">
                        <a:extLst>
                          <a:ext uri="{FF2B5EF4-FFF2-40B4-BE49-F238E27FC236}">
                            <a16:creationId xmlns:a16="http://schemas.microsoft.com/office/drawing/2014/main" id="{54F9FBDD-9DA2-4F25-AB9A-D06CCE3A4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721" y="648018"/>
                        <a:ext cx="7910513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7B4EF3B8-4208-4846-9FFC-13687ADA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9B73BC-58C1-43AC-9E74-1B2F56FE9BE7}" type="slidenum">
              <a:rPr lang="en-GB" altLang="en-US" sz="1400"/>
              <a:pPr eaLnBrk="1" hangingPunct="1"/>
              <a:t>52</a:t>
            </a:fld>
            <a:endParaRPr lang="en-GB" altLang="en-US" sz="1400"/>
          </a:p>
        </p:txBody>
      </p:sp>
      <p:graphicFrame>
        <p:nvGraphicFramePr>
          <p:cNvPr id="58370" name="Object 4">
            <a:extLst>
              <a:ext uri="{FF2B5EF4-FFF2-40B4-BE49-F238E27FC236}">
                <a16:creationId xmlns:a16="http://schemas.microsoft.com/office/drawing/2014/main" id="{586E0870-68FC-44D5-A471-B32D2DC41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92968"/>
              </p:ext>
            </p:extLst>
          </p:nvPr>
        </p:nvGraphicFramePr>
        <p:xfrm>
          <a:off x="1745266" y="591343"/>
          <a:ext cx="8505825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95493" imgH="3804514" progId="Word.Document.8">
                  <p:embed/>
                </p:oleObj>
              </mc:Choice>
              <mc:Fallback>
                <p:oleObj name="Document" r:id="rId2" imgW="5695493" imgH="3804514" progId="Word.Document.8">
                  <p:embed/>
                  <p:pic>
                    <p:nvPicPr>
                      <p:cNvPr id="58370" name="Object 4">
                        <a:extLst>
                          <a:ext uri="{FF2B5EF4-FFF2-40B4-BE49-F238E27FC236}">
                            <a16:creationId xmlns:a16="http://schemas.microsoft.com/office/drawing/2014/main" id="{586E0870-68FC-44D5-A471-B32D2DC419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266" y="591343"/>
                        <a:ext cx="8505825" cy="567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AEFC9E89-1D4A-43C1-9B03-797B2FEB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7EB9A1-CC13-4B26-AC9A-E18374E9B49A}" type="slidenum">
              <a:rPr lang="en-GB" altLang="en-US" sz="1400"/>
              <a:pPr eaLnBrk="1" hangingPunct="1"/>
              <a:t>53</a:t>
            </a:fld>
            <a:endParaRPr lang="en-GB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0E3251AD-2ABC-4395-B4BB-EB7994A62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endParaRPr lang="en-US" altLang="en-US" dirty="0"/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454F5FC-AF01-4BBF-97EF-E3BB8CF4C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245" y="1690688"/>
            <a:ext cx="11059510" cy="4351338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Perlihatkan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teorema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Kuratowski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bahwa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Petersen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planar.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B21206-224A-4491-A491-67403748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593" y="2227149"/>
            <a:ext cx="3675993" cy="403841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5">
            <a:extLst>
              <a:ext uri="{FF2B5EF4-FFF2-40B4-BE49-F238E27FC236}">
                <a16:creationId xmlns:a16="http://schemas.microsoft.com/office/drawing/2014/main" id="{6DC2FF97-830E-492B-8B18-867602AF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F0F2A1-6A24-4B93-A865-D46EAD406024}" type="slidenum">
              <a:rPr lang="en-GB" altLang="en-US" sz="1400"/>
              <a:pPr eaLnBrk="1" hangingPunct="1"/>
              <a:t>54</a:t>
            </a:fld>
            <a:endParaRPr lang="en-GB" altLang="en-US" sz="14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53CE032C-4C9B-4B04-93BC-73759332C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7" y="288761"/>
            <a:ext cx="7772400" cy="57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/>
              <a:t>Jawaban</a:t>
            </a:r>
            <a:r>
              <a:rPr lang="en-US" altLang="en-US" sz="4000" dirty="0"/>
              <a:t>:</a:t>
            </a:r>
          </a:p>
        </p:txBody>
      </p:sp>
      <p:pic>
        <p:nvPicPr>
          <p:cNvPr id="110597" name="Picture 4">
            <a:extLst>
              <a:ext uri="{FF2B5EF4-FFF2-40B4-BE49-F238E27FC236}">
                <a16:creationId xmlns:a16="http://schemas.microsoft.com/office/drawing/2014/main" id="{ED776D88-0698-4DBB-92DA-22BE96B8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861848"/>
            <a:ext cx="7871789" cy="55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Rectangle 5">
            <a:extLst>
              <a:ext uri="{FF2B5EF4-FFF2-40B4-BE49-F238E27FC236}">
                <a16:creationId xmlns:a16="http://schemas.microsoft.com/office/drawing/2014/main" id="{A09E9DCB-9310-422F-8440-7194BF31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512" y="4352277"/>
            <a:ext cx="4612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50507"/>
                </a:solidFill>
                <a:latin typeface="+mn-lt"/>
              </a:rPr>
              <a:t>Gambar  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(a) Graf Petersen</a:t>
            </a:r>
          </a:p>
          <a:p>
            <a:pPr eaLnBrk="1" hangingPunct="1"/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               (b)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1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adalah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upagraf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dari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endParaRPr lang="en-US" altLang="en-US" sz="2000" dirty="0">
              <a:solidFill>
                <a:srgbClr val="050507"/>
              </a:solidFill>
              <a:latin typeface="+mn-lt"/>
            </a:endParaRPr>
          </a:p>
          <a:p>
            <a:pPr eaLnBrk="1" hangingPunct="1"/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               (c)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2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homeomorfik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dengan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1</a:t>
            </a:r>
          </a:p>
          <a:p>
            <a:pPr eaLnBrk="1" hangingPunct="1"/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               (d)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G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2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isomorfik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latin typeface="+mn-lt"/>
              </a:rPr>
              <a:t>dengan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050507"/>
                </a:solidFill>
                <a:latin typeface="+mn-lt"/>
              </a:rPr>
              <a:t>K</a:t>
            </a:r>
            <a:r>
              <a:rPr lang="en-US" altLang="en-US" sz="2000" dirty="0">
                <a:solidFill>
                  <a:srgbClr val="050507"/>
                </a:solidFill>
                <a:latin typeface="+mn-lt"/>
              </a:rPr>
              <a:t>3,3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9AD5-4552-B123-7779-0B8090C6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E459-3B37-371B-AB73-F40D41CD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pakah graf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id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planar atau bukan. Apabila planar, maka gambar ulang graf sehingga tidak ada sisi yang saling memotong.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30.png" descr="Shape, polygon&#10;&#10;Description automatically generated">
            <a:extLst>
              <a:ext uri="{FF2B5EF4-FFF2-40B4-BE49-F238E27FC236}">
                <a16:creationId xmlns:a16="http://schemas.microsoft.com/office/drawing/2014/main" id="{61D35CC2-AADC-DB57-7C6A-257E2867677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31654" y="2909887"/>
            <a:ext cx="3985491" cy="3211080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BA38D-228E-1601-0632-0560DAAA07C9}"/>
              </a:ext>
            </a:extLst>
          </p:cNvPr>
          <p:cNvSpPr txBox="1"/>
          <p:nvPr/>
        </p:nvSpPr>
        <p:spPr>
          <a:xfrm>
            <a:off x="6717145" y="5659302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E9F4-72A2-76DF-1A99-C108ABB1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8A2A-6A20-B41F-B171-36B67152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Graf </a:t>
            </a:r>
            <a:r>
              <a:rPr lang="en-US" sz="2400" dirty="0" err="1"/>
              <a:t>tersebut</a:t>
            </a:r>
            <a:r>
              <a:rPr lang="en-US" sz="2400" dirty="0"/>
              <a:t> planar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subgraph yang </a:t>
            </a:r>
            <a:r>
              <a:rPr lang="en-US" sz="2400" dirty="0" err="1"/>
              <a:t>homeomorfic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</a:t>
            </a:r>
            <a:r>
              <a:rPr lang="en-US" sz="2400" baseline="-25000" dirty="0"/>
              <a:t>3,3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K</a:t>
            </a:r>
            <a:r>
              <a:rPr lang="en-US" sz="2400" baseline="-25000" dirty="0"/>
              <a:t>5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E78FD26F-6560-1422-3B62-D5D9866ABF4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42364" y="2253297"/>
            <a:ext cx="3898496" cy="3399358"/>
          </a:xfrm>
          <a:prstGeom prst="rect">
            <a:avLst/>
          </a:prstGeom>
          <a:ln/>
        </p:spPr>
      </p:pic>
      <p:pic>
        <p:nvPicPr>
          <p:cNvPr id="5" name="image30.png" descr="Shape, polygon&#10;&#10;Description automatically generated">
            <a:extLst>
              <a:ext uri="{FF2B5EF4-FFF2-40B4-BE49-F238E27FC236}">
                <a16:creationId xmlns:a16="http://schemas.microsoft.com/office/drawing/2014/main" id="{8B3FDC10-DA31-83B0-FC47-B69EC2669BD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24527" y="2441575"/>
            <a:ext cx="3985491" cy="3211080"/>
          </a:xfrm>
          <a:prstGeom prst="rect">
            <a:avLst/>
          </a:prstGeom>
          <a:ln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ED9E748-BF26-2568-9ADD-E4B99A7ED9DD}"/>
              </a:ext>
            </a:extLst>
          </p:cNvPr>
          <p:cNvSpPr/>
          <p:nvPr/>
        </p:nvSpPr>
        <p:spPr>
          <a:xfrm>
            <a:off x="5110018" y="3740727"/>
            <a:ext cx="985982" cy="4294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88380-A245-AB87-0CE7-56C4B042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0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00B2-9B95-BEBA-6249-0B3B782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1E14-8E4A-7FA1-9A33-F9EA07D0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planar? Jika </a:t>
            </a:r>
            <a:r>
              <a:rPr lang="en-US" dirty="0" err="1"/>
              <a:t>iya</a:t>
            </a:r>
            <a:r>
              <a:rPr lang="en-US" dirty="0"/>
              <a:t>,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planar. Jika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Kuratowski</a:t>
            </a:r>
            <a:r>
              <a:rPr lang="en-US" dirty="0"/>
              <a:t>! </a:t>
            </a:r>
          </a:p>
        </p:txBody>
      </p:sp>
      <p:pic>
        <p:nvPicPr>
          <p:cNvPr id="4" name="image3.png" descr="A picture containing polygon&#10;&#10;Description automatically generated">
            <a:extLst>
              <a:ext uri="{FF2B5EF4-FFF2-40B4-BE49-F238E27FC236}">
                <a16:creationId xmlns:a16="http://schemas.microsoft.com/office/drawing/2014/main" id="{B8FF9106-15C2-B9F7-5D7E-AA9B6A02D22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34440" y="3054926"/>
            <a:ext cx="2900795" cy="1835727"/>
          </a:xfrm>
          <a:prstGeom prst="rect">
            <a:avLst/>
          </a:prstGeom>
          <a:ln/>
        </p:spPr>
      </p:pic>
      <p:pic>
        <p:nvPicPr>
          <p:cNvPr id="5" name="image1.png" descr="Polygon&#10;&#10;Description automatically generated">
            <a:extLst>
              <a:ext uri="{FF2B5EF4-FFF2-40B4-BE49-F238E27FC236}">
                <a16:creationId xmlns:a16="http://schemas.microsoft.com/office/drawing/2014/main" id="{A75BBF96-FEA0-7101-8BB9-BB296180676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65705" y="3054926"/>
            <a:ext cx="1731386" cy="1835726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65EB9-98A9-C504-7D38-D3802AE962E2}"/>
              </a:ext>
            </a:extLst>
          </p:cNvPr>
          <p:cNvSpPr txBox="1"/>
          <p:nvPr/>
        </p:nvSpPr>
        <p:spPr>
          <a:xfrm>
            <a:off x="6717145" y="5659302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27E38-7E67-4125-BBEF-C05641E3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60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81CF-E42A-7C74-DFD6-A822B816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073"/>
            <a:ext cx="10515600" cy="58028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Jawaban</a:t>
            </a:r>
            <a:r>
              <a:rPr lang="en-US" sz="2400" dirty="0"/>
              <a:t>: </a:t>
            </a:r>
          </a:p>
          <a:p>
            <a:pPr marL="457200" indent="-457200">
              <a:buAutoNum type="alphaLcParenR"/>
            </a:pP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Bisa,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diubah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mengandung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Kuratowski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(garis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berwarna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US" sz="2400" u="none" strike="noStrik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4.png" descr="Diagram&#10;&#10;Description automatically generated">
            <a:extLst>
              <a:ext uri="{FF2B5EF4-FFF2-40B4-BE49-F238E27FC236}">
                <a16:creationId xmlns:a16="http://schemas.microsoft.com/office/drawing/2014/main" id="{97878169-AC73-BBB1-146B-7710EA84FCD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34484" y="1545431"/>
            <a:ext cx="3355831" cy="1935306"/>
          </a:xfrm>
          <a:prstGeom prst="rect">
            <a:avLst/>
          </a:prstGeom>
          <a:ln/>
        </p:spPr>
      </p:pic>
      <p:pic>
        <p:nvPicPr>
          <p:cNvPr id="5" name="image3.png" descr="A picture containing polygon&#10;&#10;Description automatically generated">
            <a:extLst>
              <a:ext uri="{FF2B5EF4-FFF2-40B4-BE49-F238E27FC236}">
                <a16:creationId xmlns:a16="http://schemas.microsoft.com/office/drawing/2014/main" id="{0FDE19C1-C9C1-BFF1-115A-57FD5C478DF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88930" y="1439791"/>
            <a:ext cx="2900795" cy="1835727"/>
          </a:xfrm>
          <a:prstGeom prst="rect">
            <a:avLst/>
          </a:prstGeom>
          <a:ln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BC953D6-B1F7-0280-EE31-D94B6510E4F1}"/>
              </a:ext>
            </a:extLst>
          </p:cNvPr>
          <p:cNvSpPr/>
          <p:nvPr/>
        </p:nvSpPr>
        <p:spPr>
          <a:xfrm>
            <a:off x="4485950" y="2202223"/>
            <a:ext cx="1152309" cy="310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22.png" descr="A picture containing plane, red&#10;&#10;Description automatically generated">
            <a:extLst>
              <a:ext uri="{FF2B5EF4-FFF2-40B4-BE49-F238E27FC236}">
                <a16:creationId xmlns:a16="http://schemas.microsoft.com/office/drawing/2014/main" id="{35202E52-1EA5-0AE4-DC8C-92F8EB2209C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800783" y="4196196"/>
            <a:ext cx="2339254" cy="2069090"/>
          </a:xfrm>
          <a:prstGeom prst="rect">
            <a:avLst/>
          </a:prstGeom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E01EA-758F-203D-1514-81A27694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E481-6D44-4E47-B0FF-98D0C26C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3890"/>
            <a:ext cx="10515600" cy="527307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/>
              <a:t>Latihan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 err="1"/>
              <a:t>Periksalah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Kuratowski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planar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4890F-E77F-49D3-A97D-271E3897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78" y="3068035"/>
            <a:ext cx="3425552" cy="28860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5599D-C882-8E31-C84E-6E2F8DCE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16792-B9C3-458C-25A8-3B24004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diagram of a graph and a diagram of a graph&#10;&#10;Description automatically generated">
            <a:extLst>
              <a:ext uri="{FF2B5EF4-FFF2-40B4-BE49-F238E27FC236}">
                <a16:creationId xmlns:a16="http://schemas.microsoft.com/office/drawing/2014/main" id="{49A3B96A-86D8-D45E-727D-AC99A9FF6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58" y="1524000"/>
            <a:ext cx="7620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F452E-B285-9E6D-2E14-4B3A4C54A965}"/>
              </a:ext>
            </a:extLst>
          </p:cNvPr>
          <p:cNvSpPr txBox="1"/>
          <p:nvPr/>
        </p:nvSpPr>
        <p:spPr>
          <a:xfrm>
            <a:off x="928913" y="653143"/>
            <a:ext cx="954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ganda</a:t>
            </a:r>
            <a:r>
              <a:rPr lang="en-US" sz="2400" dirty="0"/>
              <a:t>,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ganda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DFC7F-9E09-679F-39C5-C700647C7646}"/>
              </a:ext>
            </a:extLst>
          </p:cNvPr>
          <p:cNvSpPr txBox="1"/>
          <p:nvPr/>
        </p:nvSpPr>
        <p:spPr>
          <a:xfrm>
            <a:off x="2039257" y="5522009"/>
            <a:ext cx="918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https://graphicmaths.com/computer-science/graph-theory/adjacency-matrices/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12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8485-0EA6-4C7F-BDE0-9D05D454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Graf Dual (</a:t>
            </a:r>
            <a:r>
              <a:rPr lang="en-US" b="1" i="1" dirty="0"/>
              <a:t>Dual graph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7B88-BB11-4FFA-8200-C20D181BB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G,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dual G*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Setiap</a:t>
            </a:r>
            <a:r>
              <a:rPr lang="en-US" dirty="0"/>
              <a:t> wilayah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f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v*, </a:t>
            </a:r>
            <a:r>
              <a:rPr lang="en-US" dirty="0" err="1"/>
              <a:t>termasuk</a:t>
            </a:r>
            <a:r>
              <a:rPr lang="en-US" dirty="0"/>
              <a:t> wilayah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Tariklah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e*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v1*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v2* 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 pada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 pada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simpulnya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e*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gelang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3C3E4-2338-3AF7-0323-69D733DD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ecklace, hanging&#10;&#10;Description automatically generated">
            <a:extLst>
              <a:ext uri="{FF2B5EF4-FFF2-40B4-BE49-F238E27FC236}">
                <a16:creationId xmlns:a16="http://schemas.microsoft.com/office/drawing/2014/main" id="{95AC46FB-9F71-4AB7-B990-5DA1BBF8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91" y="985520"/>
            <a:ext cx="4040164" cy="4592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811EFA-F773-446B-B494-CE4EBD1C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84" y="1717960"/>
            <a:ext cx="5668475" cy="3422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BB1B8-71E5-4942-B214-F169A2986481}"/>
              </a:ext>
            </a:extLst>
          </p:cNvPr>
          <p:cNvSpPr txBox="1"/>
          <p:nvPr/>
        </p:nvSpPr>
        <p:spPr>
          <a:xfrm>
            <a:off x="5466080" y="196088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3FDBC-0049-46C7-ACFF-5F61BC37DAEB}"/>
              </a:ext>
            </a:extLst>
          </p:cNvPr>
          <p:cNvSpPr txBox="1"/>
          <p:nvPr/>
        </p:nvSpPr>
        <p:spPr>
          <a:xfrm>
            <a:off x="10292080" y="1080105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00847-84E6-4A01-8773-CC9298D35C31}"/>
              </a:ext>
            </a:extLst>
          </p:cNvPr>
          <p:cNvSpPr txBox="1"/>
          <p:nvPr/>
        </p:nvSpPr>
        <p:spPr>
          <a:xfrm>
            <a:off x="8412480" y="196088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52384-69DD-1BAB-36EB-84EB425F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6E84-3D91-0783-3D47-1F08B127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4EEE-3348-FB1D-3214-378C75374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E42AD-3197-E6C3-51FB-67FC6EC2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21209-127A-56EF-9355-83ED9813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F979D-B964-22D4-5570-F50876F8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32" y="232454"/>
            <a:ext cx="4844596" cy="5693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14CF9-3AC2-FFCE-6107-DF6393AEE78C}"/>
              </a:ext>
            </a:extLst>
          </p:cNvPr>
          <p:cNvSpPr txBox="1"/>
          <p:nvPr/>
        </p:nvSpPr>
        <p:spPr>
          <a:xfrm>
            <a:off x="5646058" y="49348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406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73303-E403-AFDB-5DF9-CDEAD8BA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20A13129-A157-3D7B-EE17-7F7608FF4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3" y="197756"/>
            <a:ext cx="5773202" cy="2255157"/>
          </a:xfrm>
          <a:prstGeom prst="rect">
            <a:avLst/>
          </a:prstGeom>
        </p:spPr>
      </p:pic>
      <p:pic>
        <p:nvPicPr>
          <p:cNvPr id="6" name="Picture 5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6198F0A3-48E5-E29D-BED7-F64FF0953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23" y="2813594"/>
            <a:ext cx="5439721" cy="2124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FB9BC-9B52-7EFD-015D-30F6627DFA2F}"/>
              </a:ext>
            </a:extLst>
          </p:cNvPr>
          <p:cNvSpPr txBox="1"/>
          <p:nvPr/>
        </p:nvSpPr>
        <p:spPr>
          <a:xfrm>
            <a:off x="1523999" y="5547863"/>
            <a:ext cx="959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http://www.btechsmartclass.com/data_structures/graph-representations.html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01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E1347AF6-76DB-454B-AAAA-CA214545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62159D-8E71-47F8-A8C6-90796CD97EB2}" type="slidenum">
              <a:rPr lang="en-GB" altLang="en-US" sz="1400"/>
              <a:pPr eaLnBrk="1" hangingPunct="1"/>
              <a:t>9</a:t>
            </a:fld>
            <a:endParaRPr lang="en-GB" altLang="en-US" sz="1400"/>
          </a:p>
        </p:txBody>
      </p:sp>
      <p:graphicFrame>
        <p:nvGraphicFramePr>
          <p:cNvPr id="41986" name="Object 4">
            <a:extLst>
              <a:ext uri="{FF2B5EF4-FFF2-40B4-BE49-F238E27FC236}">
                <a16:creationId xmlns:a16="http://schemas.microsoft.com/office/drawing/2014/main" id="{B0232BF8-02B5-402E-A01B-8F01A012F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456954"/>
              </p:ext>
            </p:extLst>
          </p:nvPr>
        </p:nvGraphicFramePr>
        <p:xfrm>
          <a:off x="1156787" y="1210492"/>
          <a:ext cx="9057655" cy="534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06440" imgH="3426480" progId="Word.Document.8">
                  <p:embed/>
                </p:oleObj>
              </mc:Choice>
              <mc:Fallback>
                <p:oleObj name="Document" r:id="rId2" imgW="5806440" imgH="3426480" progId="Word.Document.8">
                  <p:embed/>
                  <p:pic>
                    <p:nvPicPr>
                      <p:cNvPr id="41986" name="Object 4">
                        <a:extLst>
                          <a:ext uri="{FF2B5EF4-FFF2-40B4-BE49-F238E27FC236}">
                            <a16:creationId xmlns:a16="http://schemas.microsoft.com/office/drawing/2014/main" id="{B0232BF8-02B5-402E-A01B-8F01A012F5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787" y="1210492"/>
                        <a:ext cx="9057655" cy="5344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A7AA5D-9356-BB58-4C62-145013648876}"/>
              </a:ext>
            </a:extLst>
          </p:cNvPr>
          <p:cNvSpPr txBox="1"/>
          <p:nvPr/>
        </p:nvSpPr>
        <p:spPr>
          <a:xfrm>
            <a:off x="1156787" y="303349"/>
            <a:ext cx="7801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berbobot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A(</a:t>
            </a:r>
            <a:r>
              <a:rPr lang="en-US" sz="2400" dirty="0" err="1"/>
              <a:t>i,j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, 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(</a:t>
            </a:r>
            <a:r>
              <a:rPr lang="en-US" sz="2400" dirty="0" err="1"/>
              <a:t>i,j</a:t>
            </a:r>
            <a:r>
              <a:rPr lang="en-US" sz="2400" dirty="0"/>
              <a:t>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,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0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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1680</Words>
  <Application>Microsoft Office PowerPoint</Application>
  <PresentationFormat>Widescreen</PresentationFormat>
  <Paragraphs>253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Document</vt:lpstr>
      <vt:lpstr>VISIO</vt:lpstr>
      <vt:lpstr>Graf  (Bag. 2) </vt:lpstr>
      <vt:lpstr>Representasi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 Isomorfik</vt:lpstr>
      <vt:lpstr>PowerPoint Presentation</vt:lpstr>
      <vt:lpstr>Graf Isomorfik</vt:lpstr>
      <vt:lpstr>PowerPoint Presentation</vt:lpstr>
      <vt:lpstr>PowerPoint Presentation</vt:lpstr>
      <vt:lpstr>PowerPoint Presentation</vt:lpstr>
      <vt:lpstr>PowerPoint Presentation</vt:lpstr>
      <vt:lpstr>Latihan</vt:lpstr>
      <vt:lpstr>Latihan</vt:lpstr>
      <vt:lpstr>Latihan (Kuis 2020)</vt:lpstr>
      <vt:lpstr>PowerPoint Presentation</vt:lpstr>
      <vt:lpstr>Latihan (Kuis 2022)</vt:lpstr>
      <vt:lpstr>PowerPoint Presentation</vt:lpstr>
      <vt:lpstr>Latihan</vt:lpstr>
      <vt:lpstr>PowerPoint Presentation</vt:lpstr>
      <vt:lpstr>Graf Planar (Planar Graph) dan Graf Bidang (Plane Graph)</vt:lpstr>
      <vt:lpstr>PowerPoint Presentation</vt:lpstr>
      <vt:lpstr>PowerPoint Presentation</vt:lpstr>
      <vt:lpstr>Aplikasi Graf Planar</vt:lpstr>
      <vt:lpstr>Aplikasi Graf Planar</vt:lpstr>
      <vt:lpstr>Latihan</vt:lpstr>
      <vt:lpstr>PowerPoint Presentation</vt:lpstr>
      <vt:lpstr>PowerPoint Presentation</vt:lpstr>
      <vt:lpstr>Latihan</vt:lpstr>
      <vt:lpstr>Jawaban: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Jawaban:</vt:lpstr>
      <vt:lpstr>Latihan (Kuis 2022)</vt:lpstr>
      <vt:lpstr>PowerPoint Presentation</vt:lpstr>
      <vt:lpstr>Latihan (Kuis 2021)</vt:lpstr>
      <vt:lpstr>PowerPoint Presentation</vt:lpstr>
      <vt:lpstr>PowerPoint Presentation</vt:lpstr>
      <vt:lpstr>Graf Dual (Dual graph)</vt:lpstr>
      <vt:lpstr>PowerPoint Presentation</vt:lpstr>
      <vt:lpstr>Bersambung ke Bagian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21-Graf-Bagian2-2024</dc:title>
  <dc:creator>Rinaldi Munir</dc:creator>
  <cp:lastModifiedBy>Dr. Ir. Rinaldi, M.T.</cp:lastModifiedBy>
  <cp:revision>40</cp:revision>
  <dcterms:created xsi:type="dcterms:W3CDTF">2020-08-02T06:42:50Z</dcterms:created>
  <dcterms:modified xsi:type="dcterms:W3CDTF">2024-11-17T10:21:05Z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2024-11-17T06:44:16Z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68007dc5-e9b3-4f4a-b137-994859f4ff74</vt:lpwstr>
  </property>
  <property fmtid="{D5CDD505-2E9C-101B-9397-08002B2CF9AE}" pid="8" name="MSIP_Label_38b525e5-f3da-4501-8f1e-526b6769fc56_ContentBits">
    <vt:lpwstr>0</vt:lpwstr>
  </property>
</Properties>
</file>