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1" r:id="rId2"/>
    <p:sldId id="284" r:id="rId3"/>
    <p:sldId id="285" r:id="rId4"/>
    <p:sldId id="286" r:id="rId5"/>
    <p:sldId id="287" r:id="rId6"/>
    <p:sldId id="288" r:id="rId7"/>
    <p:sldId id="329" r:id="rId8"/>
    <p:sldId id="332" r:id="rId9"/>
    <p:sldId id="289" r:id="rId10"/>
    <p:sldId id="290" r:id="rId11"/>
    <p:sldId id="305" r:id="rId12"/>
    <p:sldId id="291" r:id="rId13"/>
    <p:sldId id="322" r:id="rId14"/>
    <p:sldId id="323" r:id="rId15"/>
    <p:sldId id="330" r:id="rId16"/>
    <p:sldId id="331" r:id="rId17"/>
    <p:sldId id="324" r:id="rId18"/>
    <p:sldId id="327" r:id="rId19"/>
    <p:sldId id="328" r:id="rId20"/>
    <p:sldId id="307" r:id="rId21"/>
    <p:sldId id="325" r:id="rId22"/>
    <p:sldId id="308" r:id="rId23"/>
    <p:sldId id="309" r:id="rId24"/>
    <p:sldId id="296" r:id="rId25"/>
    <p:sldId id="297" r:id="rId26"/>
    <p:sldId id="295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2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B5033-FB43-40CE-ACE6-20C3B2DFFEE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4140D-FB01-419D-B5F1-4A4702188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4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7643-251D-4A52-A05A-90B7E0541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C90ED-03A3-4C57-8114-247305A6F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41C8D-9464-4E56-8196-BE2A842FB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986-8EE3-442D-9B2A-B22E7BA8D683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BAE6-1697-4B6C-A36C-F700F709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A74E8-25C3-4654-9577-AE2D19EB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3FE1F-61A9-403F-BD35-0B539844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4F842-F4A5-4198-90A4-94C9910F9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E984E-DFB9-4A63-8947-2D94FA9B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032D-5E62-4876-8346-06F65862B739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4C262-6F71-4F3F-BB59-B74A1266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FBCC6-2991-4544-942D-B922C1ED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6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0C22AF-87E1-4250-91D0-0F63C3090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96CFE-9659-4B28-AD08-F2A9EFD4A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CEBDC-8DC8-49B1-8A8B-A980275C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D843-3CCA-417D-880F-5FA5553C82AF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AB87-3A57-44DA-A3F9-D13D1589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4C1E5-563B-47A9-814F-1E3E5A022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2485-C944-46E8-A015-7685016C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70CFB-CFB9-4686-B481-2BCDA4110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910DB-06B9-43DE-BC2F-E4D4D126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42496-F5CB-4CD6-9E9C-143AD83C1FB4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46409-7D50-4EF0-81EB-08E42D43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A2D02-A2AC-4A55-9D4C-5EAB443AA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3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690E-CD7E-4753-9817-CBD58BCE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545CC-E369-49AF-BD9C-3014B20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A1558-2F07-4C77-A4F7-DEAF38ED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A7B-3550-4936-9AF5-94960812C2CC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E30D2-9A9D-448A-AAAA-CAF7191B5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2646C-DDD4-458F-AA7A-59B3A70B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ACAB8-355B-4C00-876B-B2C2DC54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02C26-018F-4D5C-9441-5AE3B7476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EB8FC-2582-4E13-A2E9-2CAF63341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0066A-20A2-46E5-89E4-D68F32B7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A3DC-A7CA-401D-BEEC-94C4EFE9460C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31EAA-7632-4F99-9A7E-AE2AC66DA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0AEF-FC5D-4FFF-BE6C-BECBA15AB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8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CF4F-9B4B-4436-88C8-5363A4AB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F5C30-76CE-4E7C-9647-4A6C95D6B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960BB-C6BC-436D-90A8-9E9B48032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195088-4EB3-44C0-9DCD-104826347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23D51-CE73-41BB-A612-BF751DC86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11EBA8-203C-47E6-9AD3-8593295A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ABD4-904B-4327-AF31-659B11911BAB}" type="datetime1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9EE7AE-1027-42CE-84A2-05B34213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31F6E-D0BE-46CD-B517-BF4F463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7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CDA6-7E54-4E4A-810C-BB2B8685B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A8D12-6A08-4D99-AFA1-30104BDE7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96CAA-2AAB-4796-AC74-1086ECFEB763}" type="datetime1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21EDD-7BA1-462E-9567-CB0D0A31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C4268-37B6-47C4-909E-512C78E5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1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43541-E319-42E8-9D6C-DB691E9B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08-5A1F-43E0-90FD-62891B92B355}" type="datetime1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D48B0-E63E-4613-B92B-6EB78E45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0947D-ACA3-43B0-B7FB-2F2AE701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2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BC2B-3FD0-4C11-A3D9-4D918792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8B691-FEBE-4C5A-B49E-2E2D4217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968F5-EECF-4DF2-BFCE-5CDE1DAD1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9C8FA-D78D-4810-BF00-B3FB1B3FF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ED86-F8CE-4022-8CFA-E860A6FDEEB2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48773-6FAD-473A-A5E3-C3E196EF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7F45D-1CE5-4DA5-AA2B-A499C92F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E7CC2-CA10-46AE-9955-4C8042E1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82C20-D3C5-4634-9A2C-BF90CF455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ADA06-7337-4196-BF73-E06E47953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C93C2-45BF-44D2-84AD-E002B147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6E70-FD8E-4799-B7CA-2CDB875BDD5E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A843D-B977-4D5A-B4B0-43A19F01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CD37F-8B4A-41BD-9B68-47802E67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7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869DB6-70C0-4CE2-BEAE-EE373A63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4B944-C843-4698-A9E0-CE64F81F4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6FE2C-77E9-434E-B712-428FD8D10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F388B-83E2-4212-A617-F8B7954EA084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25799-5C52-470D-8357-60B8E0F1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52612-4F99-47A6-BD08-65D643B7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1">
            <a:extLst>
              <a:ext uri="{FF2B5EF4-FFF2-40B4-BE49-F238E27FC236}">
                <a16:creationId xmlns:a16="http://schemas.microsoft.com/office/drawing/2014/main" id="{3C6405E7-F86A-43AE-A51E-32BED91231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8391D4F-B50B-447F-AF52-E8B147D2D4F9}" type="slidenum">
              <a:rPr lang="en-GB" altLang="en-US" sz="1400"/>
              <a:pPr eaLnBrk="1" hangingPunct="1"/>
              <a:t>1</a:t>
            </a:fld>
            <a:endParaRPr lang="en-GB" altLang="en-US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4B0F116-C88C-417F-9864-81F884C8D4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Kombinatorika</a:t>
            </a:r>
            <a:r>
              <a:rPr lang="en-US" altLang="en-US" b="1" dirty="0"/>
              <a:t> </a:t>
            </a:r>
            <a:r>
              <a:rPr lang="en-US" altLang="en-US" sz="4400" b="1" dirty="0"/>
              <a:t>(Bagian 2)</a:t>
            </a:r>
            <a:endParaRPr lang="en-GB" altLang="en-US" sz="4400" b="1" dirty="0"/>
          </a:p>
        </p:txBody>
      </p:sp>
      <p:sp>
        <p:nvSpPr>
          <p:cNvPr id="32772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5AB3A5E-3462-453B-8F38-D1746A2FC2C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Bahan</a:t>
            </a:r>
            <a:r>
              <a:rPr lang="en-US" altLang="en-US" dirty="0"/>
              <a:t> </a:t>
            </a:r>
            <a:r>
              <a:rPr lang="en-US" altLang="en-US" dirty="0" err="1"/>
              <a:t>Kuliah</a:t>
            </a:r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IF1220 </a:t>
            </a:r>
            <a:r>
              <a:rPr lang="en-US" altLang="en-US" dirty="0" err="1"/>
              <a:t>Matematika</a:t>
            </a:r>
            <a:r>
              <a:rPr lang="en-US" altLang="en-US" dirty="0"/>
              <a:t> </a:t>
            </a:r>
            <a:r>
              <a:rPr lang="en-US" altLang="en-US" dirty="0" err="1"/>
              <a:t>Diskrit</a:t>
            </a:r>
            <a:endParaRPr lang="en-US" altLang="en-US" dirty="0"/>
          </a:p>
          <a:p>
            <a:pPr eaLnBrk="1" hangingPunct="1"/>
            <a:r>
              <a:rPr lang="en-US" altLang="en-US" dirty="0"/>
              <a:t>Oleh: Rinaldi Munir</a:t>
            </a:r>
            <a:endParaRPr lang="en-GB" altLang="en-US" dirty="0"/>
          </a:p>
        </p:txBody>
      </p:sp>
      <p:sp>
        <p:nvSpPr>
          <p:cNvPr id="32773" name="TextBox 6">
            <a:extLst>
              <a:ext uri="{FF2B5EF4-FFF2-40B4-BE49-F238E27FC236}">
                <a16:creationId xmlns:a16="http://schemas.microsoft.com/office/drawing/2014/main" id="{023D42DB-F315-4D84-ADE0-A5572A4E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5500689"/>
            <a:ext cx="64684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/>
              <a:t>Program </a:t>
            </a:r>
            <a:r>
              <a:rPr lang="en-US" altLang="en-US" sz="2800" b="1" dirty="0" err="1"/>
              <a:t>Studi</a:t>
            </a:r>
            <a:r>
              <a:rPr lang="en-US" altLang="en-US" sz="2800" b="1" dirty="0"/>
              <a:t> Teknik </a:t>
            </a:r>
            <a:r>
              <a:rPr lang="en-US" altLang="en-US" sz="2800" b="1" dirty="0" err="1"/>
              <a:t>Informatika</a:t>
            </a:r>
            <a:r>
              <a:rPr lang="en-US" altLang="en-US" sz="2800" b="1" dirty="0"/>
              <a:t> </a:t>
            </a:r>
          </a:p>
          <a:p>
            <a:pPr algn="ctr" eaLnBrk="1" hangingPunct="1"/>
            <a:r>
              <a:rPr lang="en-US" altLang="en-US" sz="2800" b="1" dirty="0"/>
              <a:t>STEI - ITB</a:t>
            </a:r>
          </a:p>
        </p:txBody>
      </p:sp>
      <p:pic>
        <p:nvPicPr>
          <p:cNvPr id="32774" name="Picture 7" descr="http://www.coolmath.com/algebra/20-combinatorics/images/06-combinatorics-01.gif">
            <a:extLst>
              <a:ext uri="{FF2B5EF4-FFF2-40B4-BE49-F238E27FC236}">
                <a16:creationId xmlns:a16="http://schemas.microsoft.com/office/drawing/2014/main" id="{13074AE9-FDE3-4A04-BD9D-8EC5E25E3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158" y="198438"/>
            <a:ext cx="365492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C75CA3-4A14-6CC0-2E3E-D99E1BC5E5EB}"/>
              </a:ext>
            </a:extLst>
          </p:cNvPr>
          <p:cNvSpPr txBox="1"/>
          <p:nvPr/>
        </p:nvSpPr>
        <p:spPr>
          <a:xfrm>
            <a:off x="8272141" y="3522019"/>
            <a:ext cx="1980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(Update 2024)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70591704-C700-4669-B8BC-0DDE5ED99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9CF36FA-49AC-42CA-8088-DBB10D1BDE1D}" type="slidenum">
              <a:rPr lang="en-GB" altLang="en-US" sz="1400"/>
              <a:pPr eaLnBrk="1" hangingPunct="1"/>
              <a:t>10</a:t>
            </a:fld>
            <a:endParaRPr lang="en-GB" altLang="en-US" sz="1400"/>
          </a:p>
        </p:txBody>
      </p:sp>
      <p:graphicFrame>
        <p:nvGraphicFramePr>
          <p:cNvPr id="21506" name="Object 4">
            <a:extLst>
              <a:ext uri="{FF2B5EF4-FFF2-40B4-BE49-F238E27FC236}">
                <a16:creationId xmlns:a16="http://schemas.microsoft.com/office/drawing/2014/main" id="{C2112CC2-044F-4AA4-ABD6-5E7FDD8847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683209"/>
              </p:ext>
            </p:extLst>
          </p:nvPr>
        </p:nvGraphicFramePr>
        <p:xfrm>
          <a:off x="1273084" y="967741"/>
          <a:ext cx="9502958" cy="380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2194560" progId="Word.Document.8">
                  <p:embed/>
                </p:oleObj>
              </mc:Choice>
              <mc:Fallback>
                <p:oleObj name="Document" r:id="rId2" imgW="5486400" imgH="2194560" progId="Word.Document.8">
                  <p:embed/>
                  <p:pic>
                    <p:nvPicPr>
                      <p:cNvPr id="21506" name="Object 4">
                        <a:extLst>
                          <a:ext uri="{FF2B5EF4-FFF2-40B4-BE49-F238E27FC236}">
                            <a16:creationId xmlns:a16="http://schemas.microsoft.com/office/drawing/2014/main" id="{C2112CC2-044F-4AA4-ABD6-5E7FDD8847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084" y="967741"/>
                        <a:ext cx="9502958" cy="38004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8CB4F2A4-7999-464A-9496-8A393583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42925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9BC0FFEE-085C-48D4-8477-591B1FB24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542925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B658F4D1-B668-4A61-B4E1-45016A323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542925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A4AEE132-22FC-4F68-B0F5-9BB4BFDF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535781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BD412161-80E3-48E9-B4D0-1538DA80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9" y="542925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52BB9612-C685-4E35-8FA4-780A712D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35781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E7FDCFA9-F555-482F-A220-3280A338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5357813"/>
            <a:ext cx="785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1CA2E9BC-9D35-400B-9AF1-0F072497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5781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401CE90C-4706-43C8-9B12-E47C21F7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5286376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DC8F1B3F-CC29-40F6-8138-D6694C0A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5286376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A94B8151-E347-47C9-A7E3-0F4F3642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6" y="5286376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ABF9F66B-5C5E-402D-8523-6702BB60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5429251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>
            <a:extLst>
              <a:ext uri="{FF2B5EF4-FFF2-40B4-BE49-F238E27FC236}">
                <a16:creationId xmlns:a16="http://schemas.microsoft.com/office/drawing/2014/main" id="{0B316EB6-130E-4935-9B3F-CBE08926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C34E69C-6338-49A5-997B-D875FDCEE2BD}" type="slidenum">
              <a:rPr lang="en-GB" altLang="en-US" sz="1400"/>
              <a:pPr eaLnBrk="1" hangingPunct="1"/>
              <a:t>11</a:t>
            </a:fld>
            <a:endParaRPr lang="en-GB" altLang="en-US" sz="1400"/>
          </a:p>
        </p:txBody>
      </p:sp>
      <p:sp>
        <p:nvSpPr>
          <p:cNvPr id="5222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6F722FE-4B1C-4F5D-9567-FAF6C6ADC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620" y="538480"/>
            <a:ext cx="10398760" cy="6096000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n-US" altLang="en-US" b="1" dirty="0" err="1"/>
              <a:t>Latihan</a:t>
            </a:r>
            <a:r>
              <a:rPr lang="en-US" altLang="en-US" b="1" dirty="0"/>
              <a:t>: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cs typeface="Times New Roman" panose="02020603050405020304" pitchFamily="18" charset="0"/>
              </a:rPr>
              <a:t>100 orang </a:t>
            </a:r>
            <a:r>
              <a:rPr lang="en-US" altLang="en-US" sz="2400" dirty="0" err="1">
                <a:cs typeface="Times New Roman" panose="02020603050405020304" pitchFamily="18" charset="0"/>
              </a:rPr>
              <a:t>mahasiswa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dikirim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5 negara, </a:t>
            </a:r>
            <a:r>
              <a:rPr lang="en-US" altLang="en-US" sz="2400" dirty="0" err="1">
                <a:cs typeface="Times New Roman" panose="02020603050405020304" pitchFamily="18" charset="0"/>
              </a:rPr>
              <a:t>masing-masing</a:t>
            </a:r>
            <a:r>
              <a:rPr lang="en-US" altLang="en-US" sz="2400" dirty="0">
                <a:cs typeface="Times New Roman" panose="02020603050405020304" pitchFamily="18" charset="0"/>
              </a:rPr>
              <a:t> negara 20 orang </a:t>
            </a:r>
            <a:r>
              <a:rPr lang="en-US" altLang="en-US" sz="2400" dirty="0" err="1">
                <a:cs typeface="Times New Roman" panose="02020603050405020304" pitchFamily="18" charset="0"/>
              </a:rPr>
              <a:t>mahasiswa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cara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pengiriman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mahasiswa</a:t>
            </a:r>
            <a:r>
              <a:rPr lang="en-US" altLang="en-US" sz="2400" dirty="0"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 </a:t>
            </a:r>
            <a:r>
              <a:rPr lang="en-US" altLang="en-US" sz="20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Jawaban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: n = 100,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20, </a:t>
            </a:r>
          </a:p>
          <a:p>
            <a:pPr marL="0" indent="0" algn="just">
              <a:buNone/>
            </a:pP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	             P(100; 20, 20, 20, 20, 20) = 100!/(20! 20! 20! 20! 20!)</a:t>
            </a:r>
          </a:p>
          <a:p>
            <a:pPr marL="609600" indent="-609600" algn="just">
              <a:buFont typeface="+mj-lt"/>
              <a:buAutoNum type="arabicPeriod" startAt="2"/>
            </a:pPr>
            <a:r>
              <a:rPr lang="en-US" altLang="en-US" sz="24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string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dapat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dibentuk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dari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huruf-huruf</a:t>
            </a:r>
            <a:r>
              <a:rPr lang="en-US" altLang="en-US" sz="2400" dirty="0">
                <a:cs typeface="Times New Roman" panose="02020603050405020304" pitchFamily="18" charset="0"/>
              </a:rPr>
              <a:t> kata “CONGRESS” </a:t>
            </a:r>
            <a:r>
              <a:rPr lang="en-US" altLang="en-US" sz="2400" dirty="0" err="1">
                <a:cs typeface="Times New Roman" panose="02020603050405020304" pitchFamily="18" charset="0"/>
              </a:rPr>
              <a:t>sedemikian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sehingga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dua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buah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“S”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terletak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berdampingan</a:t>
            </a:r>
            <a:r>
              <a:rPr lang="en-US" altLang="en-US" sz="2400" dirty="0"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</a:t>
            </a:r>
            <a:r>
              <a:rPr lang="en-US" altLang="en-US" sz="20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Jawaban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: P(8; 1, 1, 1, 1, 1, 1, 2)   – 7! </a:t>
            </a:r>
          </a:p>
          <a:p>
            <a:pPr marL="517525" indent="-517525" algn="just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3.  </a:t>
            </a:r>
            <a:r>
              <a:rPr lang="en-US" altLang="en-US" sz="2400" dirty="0" err="1">
                <a:cs typeface="Times New Roman" panose="02020603050405020304" pitchFamily="18" charset="0"/>
              </a:rPr>
              <a:t>Tentukan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banyaknya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cara</a:t>
            </a:r>
            <a:r>
              <a:rPr lang="en-US" altLang="en-US" sz="2400" dirty="0">
                <a:cs typeface="Times New Roman" panose="02020603050405020304" pitchFamily="18" charset="0"/>
              </a:rPr>
              <a:t> agar 4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berbeda</a:t>
            </a:r>
            <a:r>
              <a:rPr lang="en-US" altLang="en-US" sz="2400" dirty="0">
                <a:cs typeface="Times New Roman" panose="02020603050405020304" pitchFamily="18" charset="0"/>
              </a:rPr>
              <a:t>, 3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sejarah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berbeda</a:t>
            </a:r>
            <a:r>
              <a:rPr lang="en-US" altLang="en-US" sz="2400" dirty="0">
                <a:cs typeface="Times New Roman" panose="02020603050405020304" pitchFamily="18" charset="0"/>
              </a:rPr>
              <a:t>, 3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kimia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berbeda</a:t>
            </a:r>
            <a:r>
              <a:rPr lang="en-US" altLang="en-US" sz="2400" dirty="0">
                <a:cs typeface="Times New Roman" panose="02020603050405020304" pitchFamily="18" charset="0"/>
              </a:rPr>
              <a:t>, dan 2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sosiologi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berbeda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dapat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disusun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satu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baris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sedemikian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sehingga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masing-masing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soal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marL="609600" indent="-609600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(a) </a:t>
            </a:r>
            <a:r>
              <a:rPr lang="en-US" altLang="en-US" sz="2400" dirty="0" err="1">
                <a:cs typeface="Times New Roman" panose="02020603050405020304" pitchFamily="18" charset="0"/>
              </a:rPr>
              <a:t>semua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topiknya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letaknya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bersebelahan</a:t>
            </a:r>
            <a:r>
              <a:rPr lang="en-US" altLang="en-US" sz="2400" dirty="0">
                <a:cs typeface="Times New Roman" panose="02020603050405020304" pitchFamily="18" charset="0"/>
              </a:rPr>
              <a:t>,</a:t>
            </a:r>
          </a:p>
          <a:p>
            <a:pPr marL="609600" indent="-609600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(b) </a:t>
            </a:r>
            <a:r>
              <a:rPr lang="en-US" altLang="en-US" sz="2400" dirty="0" err="1">
                <a:cs typeface="Times New Roman" panose="02020603050405020304" pitchFamily="18" charset="0"/>
              </a:rPr>
              <a:t>urutan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susunan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bebas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</a:t>
            </a:r>
            <a:r>
              <a:rPr lang="en-US" altLang="en-US" sz="20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Jawaban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:  (a)  (4!)(4!)(3!)(3!)(2!) </a:t>
            </a:r>
          </a:p>
          <a:p>
            <a:pPr marL="914400" lvl="2" indent="0" algn="just">
              <a:buNone/>
            </a:pPr>
            <a:r>
              <a:rPr lang="en-GB" altLang="en-US" dirty="0">
                <a:solidFill>
                  <a:srgbClr val="FF0000"/>
                </a:solidFill>
              </a:rPr>
              <a:t>           (b)  12!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5">
            <a:extLst>
              <a:ext uri="{FF2B5EF4-FFF2-40B4-BE49-F238E27FC236}">
                <a16:creationId xmlns:a16="http://schemas.microsoft.com/office/drawing/2014/main" id="{1493002B-6970-473B-8B6F-B8F5D74B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64F32D9-A748-4BB7-A8D8-9A6FC2B1E757}" type="slidenum">
              <a:rPr lang="en-GB" altLang="en-US" sz="1400"/>
              <a:pPr eaLnBrk="1" hangingPunct="1"/>
              <a:t>12</a:t>
            </a:fld>
            <a:endParaRPr lang="en-GB" altLang="en-US" sz="1400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7933F1B4-8EB2-41DB-BF74-277B21846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760" y="38608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Kombinasi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Pengulangan</a:t>
            </a:r>
            <a:endParaRPr lang="en-GB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6A30F9-CD45-40A2-AB3B-9A8F45BDF4CC}"/>
              </a:ext>
            </a:extLst>
          </p:cNvPr>
          <p:cNvSpPr/>
          <p:nvPr/>
        </p:nvSpPr>
        <p:spPr>
          <a:xfrm>
            <a:off x="1219200" y="1400650"/>
            <a:ext cx="98450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AU" sz="2800" dirty="0" err="1">
                <a:ea typeface="Times New Roman" panose="02020603050405020304" pitchFamily="18" charset="0"/>
              </a:rPr>
              <a:t>Misalkan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terdapat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buah</a:t>
            </a:r>
            <a:r>
              <a:rPr lang="en-AU" sz="2800" dirty="0">
                <a:ea typeface="Times New Roman" panose="02020603050405020304" pitchFamily="18" charset="0"/>
              </a:rPr>
              <a:t> bola yang </a:t>
            </a:r>
            <a:r>
              <a:rPr lang="en-AU" sz="2800" dirty="0" err="1">
                <a:ea typeface="Times New Roman" panose="02020603050405020304" pitchFamily="18" charset="0"/>
              </a:rPr>
              <a:t>semua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berwarna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sama</a:t>
            </a:r>
            <a:r>
              <a:rPr lang="en-AU" sz="2800" dirty="0">
                <a:ea typeface="Times New Roman" panose="02020603050405020304" pitchFamily="18" charset="0"/>
              </a:rPr>
              <a:t> dan </a:t>
            </a:r>
            <a:r>
              <a:rPr lang="en-AU" sz="2800" dirty="0" err="1">
                <a:ea typeface="Times New Roman" panose="02020603050405020304" pitchFamily="18" charset="0"/>
              </a:rPr>
              <a:t>tersedia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i="1" dirty="0">
                <a:ea typeface="Times New Roman" panose="02020603050405020304" pitchFamily="18" charset="0"/>
              </a:rPr>
              <a:t>n </a:t>
            </a:r>
            <a:r>
              <a:rPr lang="en-AU" sz="2800" dirty="0" err="1">
                <a:ea typeface="Times New Roman" panose="02020603050405020304" pitchFamily="18" charset="0"/>
              </a:rPr>
              <a:t>buah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kotak</a:t>
            </a:r>
            <a:r>
              <a:rPr lang="en-AU" sz="2800" dirty="0">
                <a:ea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en-AU" sz="2800" dirty="0" err="1">
                <a:ea typeface="Times New Roman" panose="02020603050405020304" pitchFamily="18" charset="0"/>
              </a:rPr>
              <a:t>Tinjau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dua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kasus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berikut</a:t>
            </a:r>
            <a:r>
              <a:rPr lang="en-AU" sz="2800" dirty="0">
                <a:ea typeface="Times New Roman" panose="02020603050405020304" pitchFamily="18" charset="0"/>
              </a:rPr>
              <a:t>:</a:t>
            </a:r>
            <a:endParaRPr lang="en-US" sz="2800" dirty="0"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  <a:tabLst>
                <a:tab pos="270510" algn="l"/>
              </a:tabLst>
            </a:pPr>
            <a:r>
              <a:rPr lang="en-AU" sz="2800" dirty="0" err="1">
                <a:ea typeface="Times New Roman" panose="02020603050405020304" pitchFamily="18" charset="0"/>
              </a:rPr>
              <a:t>Jika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masing-masing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kotak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hanya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boleh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diisi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i="1" dirty="0">
                <a:ea typeface="Times New Roman" panose="02020603050405020304" pitchFamily="18" charset="0"/>
              </a:rPr>
              <a:t>paling </a:t>
            </a:r>
            <a:r>
              <a:rPr lang="en-AU" sz="2800" i="1" dirty="0" err="1">
                <a:ea typeface="Times New Roman" panose="02020603050405020304" pitchFamily="18" charset="0"/>
              </a:rPr>
              <a:t>banyak</a:t>
            </a:r>
            <a:r>
              <a:rPr lang="en-AU" sz="2800" i="1" dirty="0">
                <a:ea typeface="Times New Roman" panose="02020603050405020304" pitchFamily="18" charset="0"/>
              </a:rPr>
              <a:t> </a:t>
            </a:r>
            <a:r>
              <a:rPr lang="en-AU" sz="2800" i="1" dirty="0" err="1">
                <a:ea typeface="Times New Roman" panose="02020603050405020304" pitchFamily="18" charset="0"/>
              </a:rPr>
              <a:t>satu</a:t>
            </a:r>
            <a:r>
              <a:rPr lang="en-AU" sz="2800" i="1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buah</a:t>
            </a:r>
            <a:r>
              <a:rPr lang="en-AU" sz="2800" dirty="0">
                <a:ea typeface="Times New Roman" panose="02020603050405020304" pitchFamily="18" charset="0"/>
              </a:rPr>
              <a:t> bola, </a:t>
            </a:r>
            <a:r>
              <a:rPr lang="en-AU" sz="2800" dirty="0" err="1">
                <a:ea typeface="Times New Roman" panose="02020603050405020304" pitchFamily="18" charset="0"/>
              </a:rPr>
              <a:t>maka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jumlah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cara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memasukkan</a:t>
            </a:r>
            <a:r>
              <a:rPr lang="en-AU" sz="2800" dirty="0">
                <a:ea typeface="Times New Roman" panose="02020603050405020304" pitchFamily="18" charset="0"/>
              </a:rPr>
              <a:t> bola: </a:t>
            </a:r>
            <a:r>
              <a:rPr lang="en-AU" sz="2800" i="1" dirty="0">
                <a:ea typeface="Times New Roman" panose="02020603050405020304" pitchFamily="18" charset="0"/>
              </a:rPr>
              <a:t>C</a:t>
            </a:r>
            <a:r>
              <a:rPr lang="en-AU" sz="2800" dirty="0">
                <a:ea typeface="Times New Roman" panose="02020603050405020304" pitchFamily="18" charset="0"/>
              </a:rPr>
              <a:t>(</a:t>
            </a:r>
            <a:r>
              <a:rPr lang="en-AU" sz="2800" i="1" dirty="0">
                <a:ea typeface="Times New Roman" panose="02020603050405020304" pitchFamily="18" charset="0"/>
              </a:rPr>
              <a:t>n</a:t>
            </a:r>
            <a:r>
              <a:rPr lang="en-AU" sz="2800" dirty="0">
                <a:ea typeface="Times New Roman" panose="02020603050405020304" pitchFamily="18" charset="0"/>
              </a:rPr>
              <a:t>,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).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  <a:tabLst>
                <a:tab pos="270510" algn="l"/>
              </a:tabLst>
            </a:pPr>
            <a:endParaRPr lang="en-AU" sz="2800" dirty="0">
              <a:ea typeface="Times New Roman" panose="02020603050405020304" pitchFamily="18" charset="0"/>
            </a:endParaRPr>
          </a:p>
          <a:p>
            <a:pPr marL="396875" marR="0" lvl="0" indent="-396875" algn="just">
              <a:spcBef>
                <a:spcPts val="1200"/>
              </a:spcBef>
              <a:spcAft>
                <a:spcPts val="0"/>
              </a:spcAft>
              <a:buFont typeface="+mj-lt"/>
              <a:buAutoNum type="romanLcParenBoth"/>
              <a:tabLst>
                <a:tab pos="396875" algn="l"/>
              </a:tabLst>
            </a:pPr>
            <a:r>
              <a:rPr lang="en-AU" sz="2800" dirty="0" err="1">
                <a:ea typeface="Times New Roman" panose="02020603050405020304" pitchFamily="18" charset="0"/>
              </a:rPr>
              <a:t>Jika</a:t>
            </a:r>
            <a:r>
              <a:rPr lang="en-AU" sz="2800" dirty="0">
                <a:ea typeface="Times New Roman" panose="02020603050405020304" pitchFamily="18" charset="0"/>
              </a:rPr>
              <a:t> m</a:t>
            </a:r>
            <a:r>
              <a:rPr lang="en-US" sz="2800" dirty="0" err="1">
                <a:ea typeface="Times New Roman" panose="02020603050405020304" pitchFamily="18" charset="0"/>
              </a:rPr>
              <a:t>asing-masing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kotak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boleh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a typeface="Times New Roman" panose="02020603050405020304" pitchFamily="18" charset="0"/>
              </a:rPr>
              <a:t>lebih</a:t>
            </a:r>
            <a:r>
              <a:rPr lang="en-US" sz="2800" i="1" dirty="0"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a typeface="Times New Roman" panose="02020603050405020304" pitchFamily="18" charset="0"/>
              </a:rPr>
              <a:t>dari</a:t>
            </a:r>
            <a:r>
              <a:rPr lang="en-US" sz="2800" i="1" dirty="0"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a typeface="Times New Roman" panose="02020603050405020304" pitchFamily="18" charset="0"/>
              </a:rPr>
              <a:t>satu</a:t>
            </a:r>
            <a:r>
              <a:rPr lang="en-US" sz="2800" i="1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buah</a:t>
            </a:r>
            <a:r>
              <a:rPr lang="en-US" sz="2800" dirty="0">
                <a:ea typeface="Times New Roman" panose="02020603050405020304" pitchFamily="18" charset="0"/>
              </a:rPr>
              <a:t> bola (</a:t>
            </a:r>
            <a:r>
              <a:rPr lang="en-US" sz="2800" dirty="0" err="1">
                <a:ea typeface="Times New Roman" panose="02020603050405020304" pitchFamily="18" charset="0"/>
              </a:rPr>
              <a:t>tidak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ada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pembatasan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jumlah</a:t>
            </a:r>
            <a:r>
              <a:rPr lang="en-US" sz="2800" dirty="0">
                <a:ea typeface="Times New Roman" panose="02020603050405020304" pitchFamily="18" charset="0"/>
              </a:rPr>
              <a:t> bola), </a:t>
            </a:r>
            <a:r>
              <a:rPr lang="en-US" sz="2800" dirty="0" err="1">
                <a:ea typeface="Times New Roman" panose="02020603050405020304" pitchFamily="18" charset="0"/>
              </a:rPr>
              <a:t>maka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jumlah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cara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memasukkan</a:t>
            </a:r>
            <a:r>
              <a:rPr lang="en-US" sz="2800" dirty="0">
                <a:ea typeface="Times New Roman" panose="02020603050405020304" pitchFamily="18" charset="0"/>
              </a:rPr>
              <a:t> bola </a:t>
            </a:r>
            <a:r>
              <a:rPr lang="en-US" sz="2800" dirty="0" err="1">
                <a:ea typeface="Times New Roman" panose="02020603050405020304" pitchFamily="18" charset="0"/>
              </a:rPr>
              <a:t>adalah</a:t>
            </a:r>
            <a:r>
              <a:rPr lang="en-US" sz="2800" dirty="0">
                <a:ea typeface="Times New Roman" panose="02020603050405020304" pitchFamily="18" charset="0"/>
              </a:rPr>
              <a:t>  </a:t>
            </a:r>
            <a:r>
              <a:rPr lang="en-US" sz="2800" i="1" dirty="0">
                <a:ea typeface="Times New Roman" panose="02020603050405020304" pitchFamily="18" charset="0"/>
              </a:rPr>
              <a:t>C</a:t>
            </a:r>
            <a:r>
              <a:rPr lang="en-US" sz="2800" dirty="0">
                <a:ea typeface="Times New Roman" panose="02020603050405020304" pitchFamily="18" charset="0"/>
              </a:rPr>
              <a:t>(</a:t>
            </a:r>
            <a:r>
              <a:rPr lang="en-US" sz="2800" i="1" dirty="0">
                <a:ea typeface="Times New Roman" panose="02020603050405020304" pitchFamily="18" charset="0"/>
              </a:rPr>
              <a:t>n</a:t>
            </a:r>
            <a:r>
              <a:rPr lang="en-US" sz="2800" dirty="0">
                <a:ea typeface="Times New Roman" panose="02020603050405020304" pitchFamily="18" charset="0"/>
              </a:rPr>
              <a:t> + </a:t>
            </a:r>
            <a:r>
              <a:rPr lang="en-US" sz="2800" i="1" dirty="0">
                <a:ea typeface="Times New Roman" panose="02020603050405020304" pitchFamily="18" charset="0"/>
              </a:rPr>
              <a:t>r</a:t>
            </a:r>
            <a:r>
              <a:rPr lang="en-US" sz="2800" dirty="0">
                <a:ea typeface="Times New Roman" panose="02020603050405020304" pitchFamily="18" charset="0"/>
              </a:rPr>
              <a:t> – 1, </a:t>
            </a:r>
            <a:r>
              <a:rPr lang="en-US" sz="2800" i="1" dirty="0">
                <a:ea typeface="Times New Roman" panose="02020603050405020304" pitchFamily="18" charset="0"/>
              </a:rPr>
              <a:t>r</a:t>
            </a:r>
            <a:r>
              <a:rPr lang="en-US" sz="2800" dirty="0"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ea typeface="Times New Roman" panose="02020603050405020304" pitchFamily="18" charset="0"/>
              </a:rPr>
              <a:t>Perhatikan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bahwa</a:t>
            </a:r>
            <a:endParaRPr lang="en-US" sz="2800" dirty="0">
              <a:ea typeface="Times New Roman" panose="02020603050405020304" pitchFamily="18" charset="0"/>
            </a:endParaRPr>
          </a:p>
          <a:p>
            <a:r>
              <a:rPr lang="en-US" sz="2800" dirty="0">
                <a:ea typeface="Times New Roman" panose="02020603050405020304" pitchFamily="18" charset="0"/>
              </a:rPr>
              <a:t> </a:t>
            </a:r>
          </a:p>
          <a:p>
            <a:pPr indent="457200" algn="just"/>
            <a:r>
              <a:rPr lang="en-AU" sz="2800" i="1" dirty="0">
                <a:ea typeface="Times New Roman" panose="02020603050405020304" pitchFamily="18" charset="0"/>
              </a:rPr>
              <a:t>	       C</a:t>
            </a:r>
            <a:r>
              <a:rPr lang="en-AU" sz="2800" dirty="0">
                <a:ea typeface="Times New Roman" panose="02020603050405020304" pitchFamily="18" charset="0"/>
              </a:rPr>
              <a:t>(</a:t>
            </a:r>
            <a:r>
              <a:rPr lang="en-AU" sz="2800" i="1" dirty="0">
                <a:ea typeface="Times New Roman" panose="02020603050405020304" pitchFamily="18" charset="0"/>
              </a:rPr>
              <a:t>n</a:t>
            </a:r>
            <a:r>
              <a:rPr lang="en-AU" sz="2800" dirty="0">
                <a:ea typeface="Times New Roman" panose="02020603050405020304" pitchFamily="18" charset="0"/>
              </a:rPr>
              <a:t> +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 – 1,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) = </a:t>
            </a:r>
            <a:r>
              <a:rPr lang="en-AU" sz="2800" i="1" dirty="0">
                <a:ea typeface="Times New Roman" panose="02020603050405020304" pitchFamily="18" charset="0"/>
              </a:rPr>
              <a:t>C</a:t>
            </a:r>
            <a:r>
              <a:rPr lang="en-AU" sz="2800" dirty="0">
                <a:ea typeface="Times New Roman" panose="02020603050405020304" pitchFamily="18" charset="0"/>
              </a:rPr>
              <a:t>(</a:t>
            </a:r>
            <a:r>
              <a:rPr lang="en-AU" sz="2800" i="1" dirty="0">
                <a:ea typeface="Times New Roman" panose="02020603050405020304" pitchFamily="18" charset="0"/>
              </a:rPr>
              <a:t>n</a:t>
            </a:r>
            <a:r>
              <a:rPr lang="en-AU" sz="2800" dirty="0">
                <a:ea typeface="Times New Roman" panose="02020603050405020304" pitchFamily="18" charset="0"/>
              </a:rPr>
              <a:t> +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 –1, </a:t>
            </a:r>
            <a:r>
              <a:rPr lang="en-AU" sz="2800" i="1" dirty="0">
                <a:ea typeface="Times New Roman" panose="02020603050405020304" pitchFamily="18" charset="0"/>
              </a:rPr>
              <a:t>n</a:t>
            </a:r>
            <a:r>
              <a:rPr lang="en-AU" sz="2800" dirty="0">
                <a:ea typeface="Times New Roman" panose="02020603050405020304" pitchFamily="18" charset="0"/>
              </a:rPr>
              <a:t> – 1)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0A6BCE-AE63-488F-BB83-BAF100A5CCDC}"/>
              </a:ext>
            </a:extLst>
          </p:cNvPr>
          <p:cNvSpPr/>
          <p:nvPr/>
        </p:nvSpPr>
        <p:spPr>
          <a:xfrm>
            <a:off x="2501462" y="5679123"/>
            <a:ext cx="5391808" cy="93834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FBD15-9F56-4DBB-8DBF-B40710D3C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79" y="446690"/>
            <a:ext cx="10916921" cy="61573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err="1"/>
              <a:t>Contoh</a:t>
            </a:r>
            <a:r>
              <a:rPr lang="en-US" b="1" dirty="0"/>
              <a:t> 13.</a:t>
            </a:r>
            <a:r>
              <a:rPr lang="en-US" dirty="0"/>
              <a:t> Pada </a:t>
            </a: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4</a:t>
            </a:r>
            <a:r>
              <a:rPr lang="en-US" dirty="0"/>
              <a:t> = 12, 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bulat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</a:t>
            </a:r>
            <a:r>
              <a:rPr lang="en-US" dirty="0"/>
              <a:t> 0.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kemungkinan</a:t>
            </a:r>
            <a:r>
              <a:rPr lang="en-US" dirty="0"/>
              <a:t> </a:t>
            </a:r>
            <a:r>
              <a:rPr lang="en-US" dirty="0" err="1"/>
              <a:t>solusinya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u="sng" dirty="0" err="1"/>
              <a:t>Penyelesaian</a:t>
            </a:r>
            <a:r>
              <a:rPr lang="en-US" dirty="0"/>
              <a:t>:  </a:t>
            </a:r>
            <a:r>
              <a:rPr lang="en-US" dirty="0">
                <a:solidFill>
                  <a:srgbClr val="FF0000"/>
                </a:solidFill>
              </a:rPr>
              <a:t>___  ___  ___  ___ </a:t>
            </a:r>
          </a:p>
          <a:p>
            <a:pPr marL="0" lvl="0" indent="0">
              <a:buNone/>
            </a:pPr>
            <a:r>
              <a:rPr lang="en-AU" dirty="0">
                <a:solidFill>
                  <a:srgbClr val="FF0000"/>
                </a:solidFill>
              </a:rPr>
              <a:t>	             </a:t>
            </a:r>
            <a:r>
              <a:rPr lang="en-US" i="1" dirty="0">
                <a:solidFill>
                  <a:srgbClr val="FF0000"/>
                </a:solidFill>
              </a:rPr>
              <a:t> 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AU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AU" dirty="0" err="1"/>
              <a:t>Analogi</a:t>
            </a:r>
            <a:r>
              <a:rPr lang="en-AU" dirty="0"/>
              <a:t>: 12 </a:t>
            </a:r>
            <a:r>
              <a:rPr lang="en-AU" dirty="0" err="1"/>
              <a:t>buah</a:t>
            </a:r>
            <a:r>
              <a:rPr lang="en-AU" dirty="0"/>
              <a:t> bola </a:t>
            </a:r>
            <a:r>
              <a:rPr lang="en-AU" dirty="0" err="1"/>
              <a:t>akan</a:t>
            </a:r>
            <a:r>
              <a:rPr lang="en-AU" dirty="0"/>
              <a:t> </a:t>
            </a:r>
            <a:r>
              <a:rPr lang="en-AU" dirty="0" err="1"/>
              <a:t>dimasukkan</a:t>
            </a:r>
            <a:r>
              <a:rPr lang="en-AU" dirty="0"/>
              <a:t> </a:t>
            </a:r>
            <a:r>
              <a:rPr lang="en-AU" dirty="0" err="1"/>
              <a:t>ke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4 </a:t>
            </a:r>
            <a:r>
              <a:rPr lang="en-AU" dirty="0" err="1"/>
              <a:t>buah</a:t>
            </a:r>
            <a:r>
              <a:rPr lang="en-AU" dirty="0"/>
              <a:t> </a:t>
            </a:r>
            <a:r>
              <a:rPr lang="en-AU" dirty="0" err="1"/>
              <a:t>kotak</a:t>
            </a:r>
            <a:r>
              <a:rPr lang="en-AU" dirty="0"/>
              <a:t> (</a:t>
            </a:r>
            <a:r>
              <a:rPr lang="en-AU" dirty="0" err="1"/>
              <a:t>dalam</a:t>
            </a:r>
            <a:r>
              <a:rPr lang="en-AU" dirty="0"/>
              <a:t> </a:t>
            </a:r>
            <a:r>
              <a:rPr lang="en-AU" dirty="0" err="1"/>
              <a:t>hal</a:t>
            </a:r>
            <a:r>
              <a:rPr lang="en-AU" dirty="0"/>
              <a:t> </a:t>
            </a:r>
            <a:r>
              <a:rPr lang="en-AU" dirty="0" err="1"/>
              <a:t>ini</a:t>
            </a:r>
            <a:r>
              <a:rPr lang="en-AU" dirty="0"/>
              <a:t>, </a:t>
            </a:r>
            <a:r>
              <a:rPr lang="en-AU" i="1" dirty="0"/>
              <a:t>n</a:t>
            </a:r>
            <a:r>
              <a:rPr lang="en-AU" dirty="0"/>
              <a:t> = 4 dan </a:t>
            </a:r>
            <a:r>
              <a:rPr lang="en-AU" i="1" dirty="0"/>
              <a:t>r</a:t>
            </a:r>
            <a:r>
              <a:rPr lang="en-AU" dirty="0"/>
              <a:t> = 12). </a:t>
            </a:r>
            <a:endParaRPr lang="en-US" dirty="0"/>
          </a:p>
          <a:p>
            <a:pPr marL="0" lvl="0" indent="0">
              <a:buNone/>
            </a:pPr>
            <a:r>
              <a:rPr lang="en-AU" dirty="0" err="1"/>
              <a:t>Bagilah</a:t>
            </a:r>
            <a:r>
              <a:rPr lang="en-AU" dirty="0"/>
              <a:t> </a:t>
            </a:r>
            <a:r>
              <a:rPr lang="en-AU" dirty="0" err="1"/>
              <a:t>keduabelas</a:t>
            </a:r>
            <a:r>
              <a:rPr lang="en-AU" dirty="0"/>
              <a:t> bola </a:t>
            </a:r>
            <a:r>
              <a:rPr lang="en-AU" dirty="0" err="1"/>
              <a:t>itu</a:t>
            </a:r>
            <a:r>
              <a:rPr lang="en-AU" dirty="0"/>
              <a:t> </a:t>
            </a:r>
            <a:r>
              <a:rPr lang="en-AU" dirty="0" err="1"/>
              <a:t>ke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</a:t>
            </a:r>
            <a:r>
              <a:rPr lang="en-AU" dirty="0" err="1"/>
              <a:t>tiap</a:t>
            </a:r>
            <a:r>
              <a:rPr lang="en-AU" dirty="0"/>
              <a:t> </a:t>
            </a:r>
            <a:r>
              <a:rPr lang="en-AU" dirty="0" err="1"/>
              <a:t>kotak</a:t>
            </a:r>
            <a:r>
              <a:rPr lang="en-AU" dirty="0"/>
              <a:t>. </a:t>
            </a:r>
            <a:r>
              <a:rPr lang="en-AU" dirty="0" err="1"/>
              <a:t>Misalnya</a:t>
            </a:r>
            <a:r>
              <a:rPr lang="en-AU" dirty="0"/>
              <a:t>, salah </a:t>
            </a:r>
            <a:r>
              <a:rPr lang="en-AU" dirty="0" err="1"/>
              <a:t>satu</a:t>
            </a:r>
            <a:r>
              <a:rPr lang="en-AU" dirty="0"/>
              <a:t> </a:t>
            </a:r>
            <a:r>
              <a:rPr lang="en-AU" dirty="0" err="1"/>
              <a:t>cara</a:t>
            </a:r>
            <a:r>
              <a:rPr lang="en-AU" dirty="0"/>
              <a:t> </a:t>
            </a:r>
            <a:r>
              <a:rPr lang="en-AU" dirty="0" err="1"/>
              <a:t>pembagiannya</a:t>
            </a:r>
            <a:r>
              <a:rPr lang="en-AU" dirty="0"/>
              <a:t> </a:t>
            </a:r>
            <a:r>
              <a:rPr lang="en-AU" dirty="0" err="1"/>
              <a:t>adalah</a:t>
            </a:r>
            <a:r>
              <a:rPr lang="en-AU" dirty="0"/>
              <a:t> </a:t>
            </a:r>
            <a:r>
              <a:rPr lang="en-AU" dirty="0" err="1"/>
              <a:t>sbb</a:t>
            </a:r>
            <a:r>
              <a:rPr lang="en-AU" dirty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	Kotak 1 </a:t>
            </a:r>
            <a:r>
              <a:rPr lang="en-US" dirty="0" err="1"/>
              <a:t>diisi</a:t>
            </a:r>
            <a:r>
              <a:rPr lang="en-US" dirty="0"/>
              <a:t> 3 </a:t>
            </a:r>
            <a:r>
              <a:rPr lang="en-US" dirty="0" err="1"/>
              <a:t>buah</a:t>
            </a:r>
            <a:r>
              <a:rPr lang="en-US" dirty="0"/>
              <a:t> bola 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= 3)</a:t>
            </a:r>
          </a:p>
          <a:p>
            <a:pPr marL="0" indent="0">
              <a:buNone/>
            </a:pPr>
            <a:r>
              <a:rPr lang="en-US" dirty="0"/>
              <a:t>	Kotak 2 </a:t>
            </a:r>
            <a:r>
              <a:rPr lang="en-US" dirty="0" err="1"/>
              <a:t>diisi</a:t>
            </a:r>
            <a:r>
              <a:rPr lang="en-US" dirty="0"/>
              <a:t> 5 </a:t>
            </a:r>
            <a:r>
              <a:rPr lang="en-US" dirty="0" err="1"/>
              <a:t>buah</a:t>
            </a:r>
            <a:r>
              <a:rPr lang="en-US" dirty="0"/>
              <a:t> bola (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= 5)</a:t>
            </a:r>
          </a:p>
          <a:p>
            <a:pPr marL="0" indent="0">
              <a:buNone/>
            </a:pPr>
            <a:r>
              <a:rPr lang="en-US" dirty="0"/>
              <a:t>	Kotak 3 </a:t>
            </a:r>
            <a:r>
              <a:rPr lang="en-US" dirty="0" err="1"/>
              <a:t>diisi</a:t>
            </a:r>
            <a:r>
              <a:rPr lang="en-US" dirty="0"/>
              <a:t> 2 </a:t>
            </a:r>
            <a:r>
              <a:rPr lang="en-US" dirty="0" err="1"/>
              <a:t>buah</a:t>
            </a:r>
            <a:r>
              <a:rPr lang="en-US" dirty="0"/>
              <a:t> bola (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dirty="0"/>
              <a:t> = 2)</a:t>
            </a:r>
          </a:p>
          <a:p>
            <a:pPr marL="0" indent="0">
              <a:buNone/>
            </a:pPr>
            <a:r>
              <a:rPr lang="en-US" dirty="0"/>
              <a:t>	Kotak 4 </a:t>
            </a:r>
            <a:r>
              <a:rPr lang="en-US" dirty="0" err="1"/>
              <a:t>diisi</a:t>
            </a:r>
            <a:r>
              <a:rPr lang="en-US" dirty="0"/>
              <a:t> 2 </a:t>
            </a:r>
            <a:r>
              <a:rPr lang="en-US" dirty="0" err="1"/>
              <a:t>buah</a:t>
            </a:r>
            <a:r>
              <a:rPr lang="en-US" dirty="0"/>
              <a:t> bola (</a:t>
            </a:r>
            <a:r>
              <a:rPr lang="en-US" i="1" dirty="0"/>
              <a:t>x</a:t>
            </a:r>
            <a:r>
              <a:rPr lang="en-US" baseline="-25000" dirty="0"/>
              <a:t>4</a:t>
            </a:r>
            <a:r>
              <a:rPr lang="en-US" dirty="0"/>
              <a:t> = 2)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4</a:t>
            </a:r>
            <a:r>
              <a:rPr lang="en-US" dirty="0"/>
              <a:t> = 3 + 5 + 2 + 2 = 12</a:t>
            </a:r>
          </a:p>
          <a:p>
            <a:pPr marL="0" indent="0">
              <a:buNone/>
            </a:pP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solusinya</a:t>
            </a:r>
            <a:r>
              <a:rPr lang="en-US" dirty="0"/>
              <a:t>. </a:t>
            </a:r>
            <a:r>
              <a:rPr lang="en-US" dirty="0" err="1"/>
              <a:t>Semuanya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sebanyak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i="1" dirty="0">
                <a:ea typeface="Times New Roman" panose="02020603050405020304" pitchFamily="18" charset="0"/>
              </a:rPr>
              <a:t>C</a:t>
            </a:r>
            <a:r>
              <a:rPr lang="en-US" dirty="0">
                <a:ea typeface="Times New Roman" panose="02020603050405020304" pitchFamily="18" charset="0"/>
              </a:rPr>
              <a:t>(</a:t>
            </a:r>
            <a:r>
              <a:rPr lang="en-US" i="1" dirty="0">
                <a:ea typeface="Times New Roman" panose="02020603050405020304" pitchFamily="18" charset="0"/>
              </a:rPr>
              <a:t>n</a:t>
            </a:r>
            <a:r>
              <a:rPr lang="en-US" dirty="0">
                <a:ea typeface="Times New Roman" panose="02020603050405020304" pitchFamily="18" charset="0"/>
              </a:rPr>
              <a:t> + </a:t>
            </a:r>
            <a:r>
              <a:rPr lang="en-US" i="1" dirty="0">
                <a:ea typeface="Times New Roman" panose="02020603050405020304" pitchFamily="18" charset="0"/>
              </a:rPr>
              <a:t>r</a:t>
            </a:r>
            <a:r>
              <a:rPr lang="en-US" dirty="0">
                <a:ea typeface="Times New Roman" panose="02020603050405020304" pitchFamily="18" charset="0"/>
              </a:rPr>
              <a:t> – 1, </a:t>
            </a:r>
            <a:r>
              <a:rPr lang="en-US" i="1" dirty="0">
                <a:ea typeface="Times New Roman" panose="02020603050405020304" pitchFamily="18" charset="0"/>
              </a:rPr>
              <a:t>r</a:t>
            </a:r>
            <a:r>
              <a:rPr lang="en-US" dirty="0">
                <a:ea typeface="Times New Roman" panose="02020603050405020304" pitchFamily="18" charset="0"/>
              </a:rPr>
              <a:t>)= </a:t>
            </a:r>
            <a:r>
              <a:rPr lang="en-US" dirty="0"/>
              <a:t>C(4 + 12 – 1, 12) = C(15, 12) = 15!/(12! 3!) = 455 </a:t>
            </a:r>
          </a:p>
          <a:p>
            <a:pPr marL="0" indent="0">
              <a:buNone/>
            </a:pPr>
            <a:r>
              <a:rPr lang="en-US" dirty="0" err="1"/>
              <a:t>buah</a:t>
            </a:r>
            <a:r>
              <a:rPr lang="en-US" dirty="0"/>
              <a:t> solusi.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D9DFEF-D5D3-EBF1-5629-3DCB3296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5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7DE10-DDF3-4B5B-A3BD-DB31A6DEE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1040"/>
            <a:ext cx="10807262" cy="57523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err="1"/>
              <a:t>Contoh</a:t>
            </a:r>
            <a:r>
              <a:rPr lang="en-US" b="1" dirty="0"/>
              <a:t> 14: </a:t>
            </a:r>
            <a:r>
              <a:rPr lang="en-US" altLang="en-US" dirty="0" err="1">
                <a:cs typeface="Times New Roman" panose="02020603050405020304" pitchFamily="18" charset="0"/>
              </a:rPr>
              <a:t>Berapa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banyak</a:t>
            </a:r>
            <a:r>
              <a:rPr lang="en-US" altLang="en-US" dirty="0">
                <a:cs typeface="Times New Roman" panose="02020603050405020304" pitchFamily="18" charset="0"/>
              </a:rPr>
              <a:t> solusi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bulat</a:t>
            </a:r>
            <a:r>
              <a:rPr lang="en-US" altLang="en-US" dirty="0">
                <a:cs typeface="Times New Roman" panose="02020603050405020304" pitchFamily="18" charset="0"/>
              </a:rPr>
              <a:t> x</a:t>
            </a:r>
            <a:r>
              <a:rPr lang="en-US" altLang="en-US" baseline="-25000" dirty="0">
                <a:cs typeface="Times New Roman" panose="02020603050405020304" pitchFamily="18" charset="0"/>
              </a:rPr>
              <a:t>1</a:t>
            </a:r>
            <a:r>
              <a:rPr lang="en-US" altLang="en-US" dirty="0">
                <a:cs typeface="Times New Roman" panose="02020603050405020304" pitchFamily="18" charset="0"/>
              </a:rPr>
              <a:t> + x</a:t>
            </a:r>
            <a:r>
              <a:rPr lang="en-US" altLang="en-US" baseline="-25000" dirty="0">
                <a:cs typeface="Times New Roman" panose="02020603050405020304" pitchFamily="18" charset="0"/>
              </a:rPr>
              <a:t>2</a:t>
            </a:r>
            <a:r>
              <a:rPr lang="en-US" altLang="en-US" dirty="0">
                <a:cs typeface="Times New Roman" panose="02020603050405020304" pitchFamily="18" charset="0"/>
              </a:rPr>
              <a:t> + x</a:t>
            </a:r>
            <a:r>
              <a:rPr lang="en-US" altLang="en-US" baseline="-25000" dirty="0">
                <a:cs typeface="Times New Roman" panose="02020603050405020304" pitchFamily="18" charset="0"/>
              </a:rPr>
              <a:t>3</a:t>
            </a:r>
            <a:r>
              <a:rPr lang="en-US" altLang="en-US" dirty="0">
                <a:cs typeface="Times New Roman" panose="02020603050405020304" pitchFamily="18" charset="0"/>
              </a:rPr>
              <a:t> + x</a:t>
            </a:r>
            <a:r>
              <a:rPr lang="en-US" altLang="en-US" baseline="-25000" dirty="0">
                <a:cs typeface="Times New Roman" panose="02020603050405020304" pitchFamily="18" charset="0"/>
              </a:rPr>
              <a:t>4</a:t>
            </a:r>
            <a:r>
              <a:rPr lang="en-US" altLang="en-US" dirty="0">
                <a:cs typeface="Times New Roman" panose="02020603050405020304" pitchFamily="18" charset="0"/>
              </a:rPr>
              <a:t> = 12 </a:t>
            </a:r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x</a:t>
            </a:r>
            <a:r>
              <a:rPr lang="en-US" altLang="en-US" baseline="-25000" dirty="0">
                <a:cs typeface="Times New Roman" panose="02020603050405020304" pitchFamily="18" charset="0"/>
              </a:rPr>
              <a:t>1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 2 dan x</a:t>
            </a:r>
            <a:r>
              <a:rPr lang="en-US" altLang="en-US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lainnya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 0.  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u="sng" dirty="0" err="1"/>
              <a:t>Penyelesaian</a:t>
            </a:r>
            <a:r>
              <a:rPr lang="en-US" dirty="0"/>
              <a:t>:</a:t>
            </a:r>
          </a:p>
          <a:p>
            <a:pPr marL="0" lvl="0" indent="0">
              <a:buNone/>
            </a:pPr>
            <a:r>
              <a:rPr lang="en-AU" dirty="0" err="1"/>
              <a:t>Analogi</a:t>
            </a:r>
            <a:r>
              <a:rPr lang="en-AU" dirty="0"/>
              <a:t>: 12 </a:t>
            </a:r>
            <a:r>
              <a:rPr lang="en-AU" dirty="0" err="1"/>
              <a:t>buah</a:t>
            </a:r>
            <a:r>
              <a:rPr lang="en-AU" dirty="0"/>
              <a:t> bola </a:t>
            </a:r>
            <a:r>
              <a:rPr lang="en-AU" dirty="0" err="1"/>
              <a:t>akan</a:t>
            </a:r>
            <a:r>
              <a:rPr lang="en-AU" dirty="0"/>
              <a:t> </a:t>
            </a:r>
            <a:r>
              <a:rPr lang="en-AU" dirty="0" err="1"/>
              <a:t>dimasukkan</a:t>
            </a:r>
            <a:r>
              <a:rPr lang="en-AU" dirty="0"/>
              <a:t> </a:t>
            </a:r>
            <a:r>
              <a:rPr lang="en-AU" dirty="0" err="1"/>
              <a:t>ke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4 </a:t>
            </a:r>
            <a:r>
              <a:rPr lang="en-AU" dirty="0" err="1"/>
              <a:t>buah</a:t>
            </a:r>
            <a:r>
              <a:rPr lang="en-AU" dirty="0"/>
              <a:t> </a:t>
            </a:r>
            <a:r>
              <a:rPr lang="en-AU" dirty="0" err="1"/>
              <a:t>kotak</a:t>
            </a:r>
            <a:r>
              <a:rPr lang="en-AU" dirty="0"/>
              <a:t>.  </a:t>
            </a:r>
          </a:p>
          <a:p>
            <a:pPr marL="0" lvl="0" indent="0">
              <a:buNone/>
            </a:pPr>
            <a:r>
              <a:rPr lang="en-AU" dirty="0" err="1"/>
              <a:t>Namun</a:t>
            </a:r>
            <a:r>
              <a:rPr lang="en-AU" dirty="0"/>
              <a:t> </a:t>
            </a:r>
            <a:r>
              <a:rPr lang="en-AU" dirty="0" err="1"/>
              <a:t>karena</a:t>
            </a:r>
            <a:r>
              <a:rPr lang="en-AU" dirty="0"/>
              <a:t> </a:t>
            </a:r>
            <a:r>
              <a:rPr lang="en-US" altLang="en-US" dirty="0"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cs typeface="Times New Roman" panose="02020603050405020304" pitchFamily="18" charset="0"/>
              </a:rPr>
              <a:t>1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 2,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maka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masukkan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2 bola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terlebih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dahulu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ke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kotak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cs typeface="Times New Roman" panose="02020603050405020304" pitchFamily="18" charset="0"/>
              </a:rPr>
              <a:t>1</a:t>
            </a:r>
            <a:r>
              <a:rPr lang="en-US" altLang="en-US" dirty="0">
                <a:cs typeface="Times New Roman" panose="02020603050405020304" pitchFamily="18" charset="0"/>
              </a:rPr>
              <a:t> agar x</a:t>
            </a:r>
            <a:r>
              <a:rPr lang="en-US" altLang="en-US" baseline="-25000" dirty="0">
                <a:cs typeface="Times New Roman" panose="02020603050405020304" pitchFamily="18" charset="0"/>
              </a:rPr>
              <a:t>1 </a:t>
            </a:r>
            <a:r>
              <a:rPr lang="en-US" altLang="en-US" dirty="0" err="1">
                <a:cs typeface="Times New Roman" panose="02020603050405020304" pitchFamily="18" charset="0"/>
              </a:rPr>
              <a:t>dijamin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terisi</a:t>
            </a:r>
            <a:r>
              <a:rPr lang="en-US" altLang="en-US" dirty="0">
                <a:cs typeface="Times New Roman" panose="02020603050405020304" pitchFamily="18" charset="0"/>
              </a:rPr>
              <a:t> minimal 2 </a:t>
            </a:r>
            <a:r>
              <a:rPr lang="en-US" altLang="en-US" dirty="0" err="1">
                <a:cs typeface="Times New Roman" panose="02020603050405020304" pitchFamily="18" charset="0"/>
              </a:rPr>
              <a:t>buah</a:t>
            </a:r>
            <a:r>
              <a:rPr lang="en-US" altLang="en-US" dirty="0">
                <a:cs typeface="Times New Roman" panose="02020603050405020304" pitchFamily="18" charset="0"/>
              </a:rPr>
              <a:t> bola. </a:t>
            </a:r>
          </a:p>
          <a:p>
            <a:pPr marL="0" lvl="0" indent="0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Bola yang </a:t>
            </a:r>
            <a:r>
              <a:rPr lang="en-US" altLang="en-US" dirty="0" err="1">
                <a:cs typeface="Times New Roman" panose="02020603050405020304" pitchFamily="18" charset="0"/>
              </a:rPr>
              <a:t>tersisa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adalah</a:t>
            </a:r>
            <a:r>
              <a:rPr lang="en-US" altLang="en-US" dirty="0">
                <a:cs typeface="Times New Roman" panose="02020603050405020304" pitchFamily="18" charset="0"/>
              </a:rPr>
              <a:t> 12 – 2 = 10. </a:t>
            </a:r>
            <a:r>
              <a:rPr lang="en-US" altLang="en-US" dirty="0" err="1">
                <a:cs typeface="Times New Roman" panose="02020603050405020304" pitchFamily="18" charset="0"/>
              </a:rPr>
              <a:t>Sepuluh</a:t>
            </a:r>
            <a:r>
              <a:rPr lang="en-US" altLang="en-US" dirty="0">
                <a:cs typeface="Times New Roman" panose="02020603050405020304" pitchFamily="18" charset="0"/>
              </a:rPr>
              <a:t> bola </a:t>
            </a:r>
            <a:r>
              <a:rPr lang="en-US" altLang="en-US" dirty="0" err="1">
                <a:cs typeface="Times New Roman" panose="02020603050405020304" pitchFamily="18" charset="0"/>
              </a:rPr>
              <a:t>ini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lagi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4 </a:t>
            </a:r>
            <a:r>
              <a:rPr lang="en-US" altLang="en-US" dirty="0" err="1">
                <a:cs typeface="Times New Roman" panose="02020603050405020304" pitchFamily="18" charset="0"/>
              </a:rPr>
              <a:t>kotak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termasuk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kotak</a:t>
            </a:r>
            <a:r>
              <a:rPr lang="en-US" altLang="en-US" dirty="0">
                <a:cs typeface="Times New Roman" panose="02020603050405020304" pitchFamily="18" charset="0"/>
              </a:rPr>
              <a:t> x1). 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Sekarang</a:t>
            </a:r>
            <a:r>
              <a:rPr lang="en-US" dirty="0"/>
              <a:t> </a:t>
            </a:r>
            <a:r>
              <a:rPr lang="en-AU" i="1" dirty="0"/>
              <a:t>n</a:t>
            </a:r>
            <a:r>
              <a:rPr lang="en-AU" dirty="0"/>
              <a:t> = 4 dan </a:t>
            </a:r>
            <a:r>
              <a:rPr lang="en-AU" i="1" dirty="0"/>
              <a:t>r</a:t>
            </a:r>
            <a:r>
              <a:rPr lang="en-AU" dirty="0"/>
              <a:t> = 10, </a:t>
            </a:r>
            <a:r>
              <a:rPr lang="en-AU" dirty="0" err="1"/>
              <a:t>sehingga</a:t>
            </a:r>
            <a:r>
              <a:rPr lang="en-AU" dirty="0"/>
              <a:t> </a:t>
            </a:r>
            <a:r>
              <a:rPr lang="en-AU" dirty="0" err="1"/>
              <a:t>jumlah</a:t>
            </a:r>
            <a:r>
              <a:rPr lang="en-AU" dirty="0"/>
              <a:t> </a:t>
            </a:r>
            <a:r>
              <a:rPr lang="en-AU" dirty="0" err="1"/>
              <a:t>seluruh</a:t>
            </a:r>
            <a:r>
              <a:rPr lang="en-AU" dirty="0"/>
              <a:t> </a:t>
            </a:r>
            <a:r>
              <a:rPr lang="en-AU" dirty="0" err="1"/>
              <a:t>solusinya</a:t>
            </a:r>
            <a:r>
              <a:rPr lang="en-AU" dirty="0"/>
              <a:t> </a:t>
            </a:r>
            <a:r>
              <a:rPr lang="en-AU" dirty="0" err="1"/>
              <a:t>adalah</a:t>
            </a:r>
            <a:r>
              <a:rPr lang="en-AU" dirty="0"/>
              <a:t> </a:t>
            </a:r>
            <a:r>
              <a:rPr lang="en-US" dirty="0" err="1"/>
              <a:t>sebanyak</a:t>
            </a:r>
            <a:endParaRPr lang="en-US" dirty="0"/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dirty="0"/>
              <a:t>	 C(4 + 10 – 1, 10) = C(13, 10) = 13!/(10! 3!) = 286 </a:t>
            </a:r>
          </a:p>
          <a:p>
            <a:pPr marL="0" indent="0">
              <a:buNone/>
            </a:pPr>
            <a:r>
              <a:rPr lang="en-US" dirty="0" err="1"/>
              <a:t>buah</a:t>
            </a:r>
            <a:r>
              <a:rPr lang="en-US" dirty="0"/>
              <a:t> solusi.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451D3-DDA8-4B08-B1C1-8ECA32F9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8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F1B8-C810-7F8A-11A8-A5832A70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en-US" dirty="0"/>
              <a:t>Latihan (</a:t>
            </a:r>
            <a:r>
              <a:rPr lang="en-US" dirty="0" err="1"/>
              <a:t>Kuis</a:t>
            </a:r>
            <a:r>
              <a:rPr lang="en-US" dirty="0"/>
              <a:t>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BE4D-1065-E79F-A8CB-2FECFE39E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484692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/>
              <a:t>Berapa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solusi </a:t>
            </a:r>
            <a:r>
              <a:rPr lang="en-US" sz="2400" dirty="0" err="1"/>
              <a:t>bilangan</a:t>
            </a:r>
            <a:r>
              <a:rPr lang="en-US" sz="2400" dirty="0"/>
              <a:t> </a:t>
            </a:r>
            <a:r>
              <a:rPr lang="en-US" sz="2400" dirty="0" err="1"/>
              <a:t>bulat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x1 + x2 + x3 + x4 + x5 = 27 </a:t>
            </a:r>
            <a:r>
              <a:rPr lang="en-US" sz="2400" dirty="0" err="1"/>
              <a:t>jika</a:t>
            </a:r>
            <a:r>
              <a:rPr lang="en-US" sz="2400" dirty="0"/>
              <a:t> 1 &lt; x1 ≤ 5, dan x4 ≥ 17?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 err="1"/>
              <a:t>Jawaban</a:t>
            </a:r>
            <a:r>
              <a:rPr lang="en-US" sz="2400" dirty="0"/>
              <a:t>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/>
              <a:t>Analogi</a:t>
            </a:r>
            <a:r>
              <a:rPr lang="en-US" sz="2400" dirty="0"/>
              <a:t>, 27 </a:t>
            </a:r>
            <a:r>
              <a:rPr lang="en-US" sz="2400" dirty="0" err="1"/>
              <a:t>buah</a:t>
            </a:r>
            <a:r>
              <a:rPr lang="en-US" sz="2400" dirty="0"/>
              <a:t> bola </a:t>
            </a:r>
            <a:r>
              <a:rPr lang="en-US" sz="2400" dirty="0" err="1"/>
              <a:t>dimasukkan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5 </a:t>
            </a:r>
            <a:r>
              <a:rPr lang="en-US" sz="2400" dirty="0" err="1"/>
              <a:t>buah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endParaRPr lang="en-US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Karena x4 ≥ 17, </a:t>
            </a:r>
            <a:r>
              <a:rPr lang="en-US" sz="2400" dirty="0" err="1"/>
              <a:t>masukkan</a:t>
            </a:r>
            <a:r>
              <a:rPr lang="en-US" sz="2400" dirty="0"/>
              <a:t> 17 bola </a:t>
            </a:r>
            <a:r>
              <a:rPr lang="en-US" sz="2400" dirty="0" err="1"/>
              <a:t>dulu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	x1 + x2 + x3 + x4 + x5 = 27 – 17  = 10, </a:t>
            </a:r>
            <a:r>
              <a:rPr lang="en-US" sz="2400" dirty="0" err="1"/>
              <a:t>dengan</a:t>
            </a:r>
            <a:r>
              <a:rPr lang="en-US" sz="2400" dirty="0"/>
              <a:t> 1 &lt; x1 ≤ 5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/>
              <a:t>Tinjau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kasus</a:t>
            </a:r>
            <a:r>
              <a:rPr lang="en-US" sz="2400" dirty="0"/>
              <a:t> x1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(</a:t>
            </a:r>
            <a:r>
              <a:rPr lang="en-US" sz="24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Kasus</a:t>
            </a:r>
            <a:r>
              <a:rPr lang="en-US" sz="2400" dirty="0"/>
              <a:t> x1 = 2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Masukkan 2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x2 + x3 + x4 + x5 = 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   r = 8, n = 4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 C(n + r - 1, r) = C(11, 8) = 165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7C5F4-C3B1-BB74-06B7-E02A43F1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9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CC3D7-9216-5C51-08E9-9142D0207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545"/>
            <a:ext cx="10515600" cy="527641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(ii) </a:t>
            </a:r>
            <a:r>
              <a:rPr lang="en-US" sz="2400" dirty="0" err="1"/>
              <a:t>Kasus</a:t>
            </a:r>
            <a:r>
              <a:rPr lang="en-US" sz="2400" dirty="0"/>
              <a:t> x1 = 3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 Masukkan 2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x2 + x3 + x4 + x5 = 7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   r = 7, n = 4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C(n + r – 1, r) =  C(10, 7) = 120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(iii)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Kasus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x1 = 4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/>
              <a:t>Masukkan 4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x1 + x3 + x4 + x5 = 6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r = 6,  n = 4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C(n + r – 1, r) =  C(9, 6) = 84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(iv)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Kasus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x1 = 5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/>
              <a:t>Masukkan 5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x1 + x3 + x4 + x5 = 5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r = 5,  n = 4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C(n + r – 1, r) =  C(8, 5) = 56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Jadi,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solusi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bilangan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bulat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165 + 120 + 84 + 56 = 425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buah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solusi.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67564B-A071-D744-82A5-935D3864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8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102B-0D8F-455D-9AC0-38CAB12D1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1034"/>
            <a:ext cx="10515600" cy="51259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Contoh</a:t>
            </a:r>
            <a:r>
              <a:rPr lang="en-US" b="1" dirty="0"/>
              <a:t> 15.</a:t>
            </a:r>
            <a:r>
              <a:rPr lang="en-US" dirty="0"/>
              <a:t> 20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apel</a:t>
            </a:r>
            <a:r>
              <a:rPr lang="en-US" dirty="0"/>
              <a:t> dan 15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jeruk</a:t>
            </a:r>
            <a:r>
              <a:rPr lang="en-US" dirty="0"/>
              <a:t> </a:t>
            </a:r>
            <a:r>
              <a:rPr lang="en-US" dirty="0" err="1"/>
              <a:t>dibagin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5 orang </a:t>
            </a:r>
            <a:r>
              <a:rPr lang="en-US" dirty="0" err="1"/>
              <a:t>anak</a:t>
            </a:r>
            <a:r>
              <a:rPr lang="en-US" dirty="0"/>
              <a:t>, </a:t>
            </a:r>
            <a:r>
              <a:rPr lang="en-US" dirty="0" err="1"/>
              <a:t>tiap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apel</a:t>
            </a:r>
            <a:r>
              <a:rPr lang="en-US" dirty="0"/>
              <a:t> dan </a:t>
            </a:r>
            <a:r>
              <a:rPr lang="en-US" dirty="0" err="1"/>
              <a:t>jeruk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sekali</a:t>
            </a:r>
            <a:r>
              <a:rPr lang="en-US" dirty="0"/>
              <a:t>.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pembagian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u="sng" dirty="0" err="1"/>
              <a:t>Penyelesaian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i="1" dirty="0"/>
              <a:t>n</a:t>
            </a:r>
            <a:r>
              <a:rPr lang="en-US" dirty="0"/>
              <a:t> = 5, </a:t>
            </a:r>
            <a:r>
              <a:rPr lang="en-US" i="1" dirty="0"/>
              <a:t>r</a:t>
            </a:r>
            <a:r>
              <a:rPr lang="en-US" baseline="-25000" dirty="0"/>
              <a:t>1</a:t>
            </a:r>
            <a:r>
              <a:rPr lang="en-US" dirty="0"/>
              <a:t> = 20 (</a:t>
            </a:r>
            <a:r>
              <a:rPr lang="en-US" dirty="0" err="1"/>
              <a:t>apel</a:t>
            </a:r>
            <a:r>
              <a:rPr lang="en-US" dirty="0"/>
              <a:t>) dan </a:t>
            </a:r>
            <a:r>
              <a:rPr lang="en-US" i="1" dirty="0"/>
              <a:t>r</a:t>
            </a:r>
            <a:r>
              <a:rPr lang="en-US" baseline="-25000" dirty="0"/>
              <a:t>2</a:t>
            </a:r>
            <a:r>
              <a:rPr lang="en-US" dirty="0"/>
              <a:t> = 15 (</a:t>
            </a:r>
            <a:r>
              <a:rPr lang="en-US" dirty="0" err="1"/>
              <a:t>jeruk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Membagi</a:t>
            </a:r>
            <a:r>
              <a:rPr lang="en-US" dirty="0"/>
              <a:t> 20 </a:t>
            </a:r>
            <a:r>
              <a:rPr lang="en-US" dirty="0" err="1"/>
              <a:t>apel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5 </a:t>
            </a:r>
            <a:r>
              <a:rPr lang="en-US" dirty="0" err="1"/>
              <a:t>anak</a:t>
            </a:r>
            <a:r>
              <a:rPr lang="en-US" dirty="0"/>
              <a:t>: </a:t>
            </a:r>
            <a:r>
              <a:rPr lang="en-US" i="1" dirty="0"/>
              <a:t>C</a:t>
            </a:r>
            <a:r>
              <a:rPr lang="en-US" dirty="0"/>
              <a:t>(5 + 20 – 1, 20) </a:t>
            </a:r>
            <a:r>
              <a:rPr lang="en-US" dirty="0" err="1"/>
              <a:t>cara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 err="1"/>
              <a:t>Membagi</a:t>
            </a:r>
            <a:r>
              <a:rPr lang="en-US" dirty="0"/>
              <a:t> 15 </a:t>
            </a:r>
            <a:r>
              <a:rPr lang="en-US" dirty="0" err="1"/>
              <a:t>jeruk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5 </a:t>
            </a:r>
            <a:r>
              <a:rPr lang="en-US" dirty="0" err="1"/>
              <a:t>anak</a:t>
            </a:r>
            <a:r>
              <a:rPr lang="en-US" dirty="0"/>
              <a:t>: </a:t>
            </a:r>
            <a:r>
              <a:rPr lang="en-US" i="1" dirty="0"/>
              <a:t>C</a:t>
            </a:r>
            <a:r>
              <a:rPr lang="en-US" dirty="0"/>
              <a:t>(5 + 15 – 1, 15) </a:t>
            </a:r>
            <a:r>
              <a:rPr lang="en-US" dirty="0" err="1"/>
              <a:t>cara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pembagian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adalah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/>
              <a:t>C</a:t>
            </a:r>
            <a:r>
              <a:rPr lang="en-US" dirty="0"/>
              <a:t>(5 + 20 – 1, 20)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dirty="0"/>
              <a:t>(5 + 15 – 1, 15) = </a:t>
            </a:r>
            <a:r>
              <a:rPr lang="en-US" i="1" dirty="0"/>
              <a:t>C</a:t>
            </a:r>
            <a:r>
              <a:rPr lang="en-US" dirty="0"/>
              <a:t>(24, 20)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dirty="0"/>
              <a:t>(19, 15)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77985-096D-67A6-6A38-E55526F6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2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7DFB-EF88-DD04-D039-96F56E56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Latihan (</a:t>
            </a:r>
            <a:r>
              <a:rPr lang="en-US" dirty="0" err="1"/>
              <a:t>Kuis</a:t>
            </a:r>
            <a:r>
              <a:rPr lang="en-US" dirty="0"/>
              <a:t>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0341F-3555-52F0-085C-B6F9FB08D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d-ID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 kantin GKU, dijual 4 jenis buah yakni Apel, Mangga, Pisang, Jeruk dengan masing - masing seharga 2.000 rupiah. Afan memiliki 20.000 rupiah dan ingin menghabiskannya membeli buah. Tentukan banyaknya susunan pembelian yang mungkin apabila Afan ingin membeli minimal 3 apel dan maksimal 2 jeruk!</a:t>
            </a:r>
            <a:endParaRPr lang="en-US" sz="2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u="sng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Petunjuk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tentukan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terlebih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dahulu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maksimal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jumlah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buah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dibeli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uang Rp20.000,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lalu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tuliskan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persamaan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integer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nya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BD845-5F9C-CC92-8A2D-31EAC169446B}"/>
              </a:ext>
            </a:extLst>
          </p:cNvPr>
          <p:cNvSpPr txBox="1"/>
          <p:nvPr/>
        </p:nvSpPr>
        <p:spPr>
          <a:xfrm>
            <a:off x="6636327" y="5098473"/>
            <a:ext cx="501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Jawaban</a:t>
            </a:r>
            <a:r>
              <a:rPr lang="en-US" sz="2400" dirty="0">
                <a:solidFill>
                  <a:srgbClr val="FF0000"/>
                </a:solidFill>
              </a:rPr>
              <a:t> pada </a:t>
            </a:r>
            <a:r>
              <a:rPr lang="en-US" sz="2400" dirty="0" err="1">
                <a:solidFill>
                  <a:srgbClr val="FF0000"/>
                </a:solidFill>
              </a:rPr>
              <a:t>halaman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berikut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34DE6-030D-6697-DBEA-B085FA72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5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99750-2236-803D-0D9F-F6F2A6426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89708"/>
            <a:ext cx="10965873" cy="56665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 err="1"/>
              <a:t>Jawaban</a:t>
            </a:r>
            <a:r>
              <a:rPr lang="en-US" sz="2600" b="1" dirty="0"/>
              <a:t>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ea typeface="Times New Roman" panose="02020603050405020304" pitchFamily="18" charset="0"/>
              </a:rPr>
              <a:t>Misalkan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x1, x2, x3, x4 masing - masing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mewakili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banyaknya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buah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apel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mangga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pisang, dan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jeruk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dibeli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Karena uang 20000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dengan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harga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masing - masing 2000,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Afan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dapat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sepuluh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buah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dengan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persamaan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	x1 + x2 + x3 + x4 = 10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Karena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minimal 3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buah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apel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masukkan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ke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persamaan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menjadi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a typeface="Times New Roman" panose="02020603050405020304" pitchFamily="18" charset="0"/>
              </a:rPr>
              <a:t>	x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1 + x2 + x3 + x4 = 7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ea typeface="Times New Roman" panose="02020603050405020304" pitchFamily="18" charset="0"/>
              </a:rPr>
              <a:t>Terdapat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3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kasus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: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(</a:t>
            </a:r>
            <a:r>
              <a:rPr lang="en-US" sz="2400" dirty="0">
                <a:ea typeface="Times New Roman" panose="02020603050405020304" pitchFamily="18" charset="0"/>
              </a:rPr>
              <a:t>1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)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0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jeruk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x1 + x2 + x3 = 7.</a:t>
            </a:r>
          </a:p>
          <a:p>
            <a:pPr marL="1714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   Banyak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susunannya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C(3+7-1,7) = C(9,7) = 36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(2)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1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jeruk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x1 + x2 + x3 = 6</a:t>
            </a:r>
          </a:p>
          <a:p>
            <a:pPr marL="1714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   Banyak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susunannya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C(3+6-1,6) = C(8,6) = 28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(3)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2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jeruk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x1 + x2 + x3 = 5</a:t>
            </a:r>
          </a:p>
          <a:p>
            <a:pPr marL="1714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   Banyak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susunannya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C(3+5-1,5) = C(7,5) = 21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total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banyaknya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kemungkinan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adalah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36 + 28 + 21 = 85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1E272-0000-D1BE-DEB7-3F9CBFC1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3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5">
            <a:extLst>
              <a:ext uri="{FF2B5EF4-FFF2-40B4-BE49-F238E27FC236}">
                <a16:creationId xmlns:a16="http://schemas.microsoft.com/office/drawing/2014/main" id="{48047427-DA7D-4735-ADE4-06709D86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17CC2113-48FF-4BC6-BE68-3E54F43CC1E6}" type="slidenum">
              <a:rPr lang="en-GB" altLang="en-US" sz="1400"/>
              <a:pPr eaLnBrk="1" hangingPunct="1"/>
              <a:t>2</a:t>
            </a:fld>
            <a:endParaRPr lang="en-GB" altLang="en-US" sz="1400"/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1BACB21B-CF3D-4C77-9705-5EC27B7D18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Permutasi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Kombinasi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Bentuk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Umum</a:t>
            </a:r>
            <a:endParaRPr lang="en-GB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362" name="Object 4">
            <a:extLst>
              <a:ext uri="{FF2B5EF4-FFF2-40B4-BE49-F238E27FC236}">
                <a16:creationId xmlns:a16="http://schemas.microsoft.com/office/drawing/2014/main" id="{E09E5117-D4D7-4E98-9EFD-56AC210EEB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664375"/>
              </p:ext>
            </p:extLst>
          </p:nvPr>
        </p:nvGraphicFramePr>
        <p:xfrm>
          <a:off x="1320799" y="1690688"/>
          <a:ext cx="8877949" cy="453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09366" imgH="2808060" progId="Word.Document.8">
                  <p:embed/>
                </p:oleObj>
              </mc:Choice>
              <mc:Fallback>
                <p:oleObj name="Document" r:id="rId2" imgW="5509366" imgH="2808060" progId="Word.Document.8">
                  <p:embed/>
                  <p:pic>
                    <p:nvPicPr>
                      <p:cNvPr id="15362" name="Object 4">
                        <a:extLst>
                          <a:ext uri="{FF2B5EF4-FFF2-40B4-BE49-F238E27FC236}">
                            <a16:creationId xmlns:a16="http://schemas.microsoft.com/office/drawing/2014/main" id="{E09E5117-D4D7-4E98-9EFD-56AC210EEB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799" y="1690688"/>
                        <a:ext cx="8877949" cy="4537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>
            <a:extLst>
              <a:ext uri="{FF2B5EF4-FFF2-40B4-BE49-F238E27FC236}">
                <a16:creationId xmlns:a16="http://schemas.microsoft.com/office/drawing/2014/main" id="{B3E661C5-10A7-49A3-8231-7A0202726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9F59DDF-469E-42C9-B4E8-D36CAC690DA0}" type="slidenum">
              <a:rPr lang="en-GB" altLang="en-US" sz="1400"/>
              <a:pPr eaLnBrk="1" hangingPunct="1"/>
              <a:t>20</a:t>
            </a:fld>
            <a:endParaRPr lang="en-GB" altLang="en-US" sz="1400"/>
          </a:p>
        </p:txBody>
      </p:sp>
      <p:sp>
        <p:nvSpPr>
          <p:cNvPr id="54275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5F1D4024-51E3-4697-BB98-BB5AEE07C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4560" y="365918"/>
            <a:ext cx="10129520" cy="6126163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None/>
            </a:pPr>
            <a:r>
              <a:rPr lang="en-US" altLang="en-US" sz="3000" b="1" dirty="0" err="1"/>
              <a:t>Latihan</a:t>
            </a:r>
            <a:r>
              <a:rPr lang="en-US" altLang="en-US" sz="3000" b="1" dirty="0"/>
              <a:t>: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600" dirty="0">
                <a:cs typeface="Times New Roman" panose="02020603050405020304" pitchFamily="18" charset="0"/>
              </a:rPr>
              <a:t>Ada 10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di </a:t>
            </a:r>
            <a:r>
              <a:rPr lang="en-US" altLang="en-US" sz="2600" dirty="0" err="1"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ujian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akhir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600" i="1" dirty="0"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cs typeface="Times New Roman" panose="02020603050405020304" pitchFamily="18" charset="0"/>
              </a:rPr>
              <a:t>Diskrit</a:t>
            </a:r>
            <a:r>
              <a:rPr lang="en-US" altLang="en-US" sz="2600" dirty="0"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cara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pemberian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nilai</a:t>
            </a:r>
            <a:r>
              <a:rPr lang="en-US" altLang="en-US" sz="2600" dirty="0">
                <a:cs typeface="Times New Roman" panose="02020603050405020304" pitchFamily="18" charset="0"/>
              </a:rPr>
              <a:t> (</a:t>
            </a:r>
            <a:r>
              <a:rPr lang="en-US" altLang="en-US" sz="2600" dirty="0" err="1">
                <a:cs typeface="Times New Roman" panose="02020603050405020304" pitchFamily="18" charset="0"/>
              </a:rPr>
              <a:t>bilangan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bulat</a:t>
            </a:r>
            <a:r>
              <a:rPr lang="en-US" altLang="en-US" sz="2600" dirty="0">
                <a:cs typeface="Times New Roman" panose="02020603050405020304" pitchFamily="18" charset="0"/>
              </a:rPr>
              <a:t>) pada </a:t>
            </a:r>
            <a:r>
              <a:rPr lang="en-US" altLang="en-US" sz="2600" dirty="0" err="1">
                <a:cs typeface="Times New Roman" panose="02020603050405020304" pitchFamily="18" charset="0"/>
              </a:rPr>
              <a:t>setiap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jika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jumlah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nilai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keseluruhan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600" dirty="0">
                <a:cs typeface="Times New Roman" panose="02020603050405020304" pitchFamily="18" charset="0"/>
              </a:rPr>
              <a:t> 100 dan </a:t>
            </a:r>
            <a:r>
              <a:rPr lang="en-US" altLang="en-US" sz="2600" dirty="0" err="1">
                <a:cs typeface="Times New Roman" panose="02020603050405020304" pitchFamily="18" charset="0"/>
              </a:rPr>
              <a:t>setiap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mempunyai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nilai</a:t>
            </a:r>
            <a:r>
              <a:rPr lang="en-US" altLang="en-US" sz="2600" dirty="0">
                <a:cs typeface="Times New Roman" panose="02020603050405020304" pitchFamily="18" charset="0"/>
              </a:rPr>
              <a:t> paling </a:t>
            </a:r>
            <a:r>
              <a:rPr lang="en-US" altLang="en-US" sz="2600" dirty="0" err="1">
                <a:cs typeface="Times New Roman" panose="02020603050405020304" pitchFamily="18" charset="0"/>
              </a:rPr>
              <a:t>sedikit</a:t>
            </a:r>
            <a:r>
              <a:rPr lang="en-US" altLang="en-US" sz="2600" dirty="0">
                <a:cs typeface="Times New Roman" panose="02020603050405020304" pitchFamily="18" charset="0"/>
              </a:rPr>
              <a:t> 5. (</a:t>
            </a:r>
            <a:r>
              <a:rPr lang="en-US" altLang="en-US" sz="2600" dirty="0" err="1">
                <a:cs typeface="Times New Roman" panose="02020603050405020304" pitchFamily="18" charset="0"/>
              </a:rPr>
              <a:t>Khusus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ini</a:t>
            </a:r>
            <a:r>
              <a:rPr lang="en-US" altLang="en-US" sz="2600" dirty="0"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cs typeface="Times New Roman" panose="02020603050405020304" pitchFamily="18" charset="0"/>
              </a:rPr>
              <a:t>nyatakan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jawaban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akhir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anda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i="1" dirty="0">
                <a:cs typeface="Times New Roman" panose="02020603050405020304" pitchFamily="18" charset="0"/>
              </a:rPr>
              <a:t>C</a:t>
            </a:r>
            <a:r>
              <a:rPr lang="en-US" altLang="en-US" sz="2600" dirty="0">
                <a:cs typeface="Times New Roman" panose="02020603050405020304" pitchFamily="18" charset="0"/>
              </a:rPr>
              <a:t>(</a:t>
            </a:r>
            <a:r>
              <a:rPr lang="en-US" altLang="en-US" sz="2600" i="1" dirty="0">
                <a:cs typeface="Times New Roman" panose="02020603050405020304" pitchFamily="18" charset="0"/>
              </a:rPr>
              <a:t>a</a:t>
            </a:r>
            <a:r>
              <a:rPr lang="en-US" altLang="en-US" sz="2600" dirty="0">
                <a:cs typeface="Times New Roman" panose="02020603050405020304" pitchFamily="18" charset="0"/>
              </a:rPr>
              <a:t>, </a:t>
            </a:r>
            <a:r>
              <a:rPr lang="en-US" altLang="en-US" sz="2600" i="1" dirty="0">
                <a:cs typeface="Times New Roman" panose="02020603050405020304" pitchFamily="18" charset="0"/>
              </a:rPr>
              <a:t>b</a:t>
            </a:r>
            <a:r>
              <a:rPr lang="en-US" altLang="en-US" sz="2600" dirty="0">
                <a:cs typeface="Times New Roman" panose="02020603050405020304" pitchFamily="18" charset="0"/>
              </a:rPr>
              <a:t>) </a:t>
            </a:r>
            <a:r>
              <a:rPr lang="en-US" altLang="en-US" sz="2600" dirty="0" err="1">
                <a:cs typeface="Times New Roman" panose="02020603050405020304" pitchFamily="18" charset="0"/>
              </a:rPr>
              <a:t>saja</a:t>
            </a:r>
            <a:r>
              <a:rPr lang="en-US" altLang="en-US" sz="2600" dirty="0"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cs typeface="Times New Roman" panose="02020603050405020304" pitchFamily="18" charset="0"/>
              </a:rPr>
              <a:t>tidak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perlu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dihitung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nilainya</a:t>
            </a:r>
            <a:r>
              <a:rPr lang="en-US" altLang="en-US" sz="2600" dirty="0">
                <a:cs typeface="Times New Roman" panose="02020603050405020304" pitchFamily="18" charset="0"/>
              </a:rPr>
              <a:t>) 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en-US" altLang="en-US" sz="2600" dirty="0">
                <a:cs typeface="Times New Roman" panose="02020603050405020304" pitchFamily="18" charset="0"/>
              </a:rPr>
              <a:t>Di </a:t>
            </a:r>
            <a:r>
              <a:rPr lang="en-US" altLang="en-US" sz="2600" dirty="0" err="1">
                <a:cs typeface="Times New Roman" panose="02020603050405020304" pitchFamily="18" charset="0"/>
              </a:rPr>
              <a:t>perpustakaan</a:t>
            </a:r>
            <a:r>
              <a:rPr lang="en-US" altLang="en-US" sz="2600" dirty="0">
                <a:cs typeface="Times New Roman" panose="02020603050405020304" pitchFamily="18" charset="0"/>
              </a:rPr>
              <a:t> Teknik </a:t>
            </a:r>
            <a:r>
              <a:rPr lang="en-US" altLang="en-US" sz="2600" dirty="0" err="1">
                <a:cs typeface="Times New Roman" panose="02020603050405020304" pitchFamily="18" charset="0"/>
              </a:rPr>
              <a:t>Informatika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terdapat</a:t>
            </a:r>
            <a:r>
              <a:rPr lang="en-US" altLang="en-US" sz="2600" dirty="0">
                <a:cs typeface="Times New Roman" panose="02020603050405020304" pitchFamily="18" charset="0"/>
              </a:rPr>
              <a:t> 3 </a:t>
            </a:r>
            <a:r>
              <a:rPr lang="en-US" altLang="en-US" sz="2600" dirty="0" err="1">
                <a:cs typeface="Times New Roman" panose="02020603050405020304" pitchFamily="18" charset="0"/>
              </a:rPr>
              <a:t>jenis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600" dirty="0">
                <a:cs typeface="Times New Roman" panose="02020603050405020304" pitchFamily="18" charset="0"/>
              </a:rPr>
              <a:t> dan </a:t>
            </a:r>
            <a:r>
              <a:rPr lang="en-US" altLang="en-US" sz="2600" dirty="0" err="1">
                <a:cs typeface="Times New Roman" panose="02020603050405020304" pitchFamily="18" charset="0"/>
              </a:rPr>
              <a:t>Pemrograman</a:t>
            </a:r>
            <a:r>
              <a:rPr lang="en-US" altLang="en-US" sz="2600" dirty="0"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Diskrit</a:t>
            </a:r>
            <a:r>
              <a:rPr lang="en-US" altLang="en-US" sz="2600" dirty="0">
                <a:cs typeface="Times New Roman" panose="02020603050405020304" pitchFamily="18" charset="0"/>
              </a:rPr>
              <a:t>, dan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Basisdata</a:t>
            </a:r>
            <a:r>
              <a:rPr lang="en-US" altLang="en-US" sz="2600" dirty="0"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cs typeface="Times New Roman" panose="02020603050405020304" pitchFamily="18" charset="0"/>
              </a:rPr>
              <a:t>Perpustakaan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memiliki</a:t>
            </a:r>
            <a:r>
              <a:rPr lang="en-US" altLang="en-US" sz="2600" dirty="0">
                <a:cs typeface="Times New Roman" panose="02020603050405020304" pitchFamily="18" charset="0"/>
              </a:rPr>
              <a:t> paling </a:t>
            </a:r>
            <a:r>
              <a:rPr lang="en-US" altLang="en-US" sz="2600" dirty="0" err="1">
                <a:cs typeface="Times New Roman" panose="02020603050405020304" pitchFamily="18" charset="0"/>
              </a:rPr>
              <a:t>sedikit</a:t>
            </a:r>
            <a:r>
              <a:rPr lang="en-US" altLang="en-US" sz="2600" dirty="0">
                <a:cs typeface="Times New Roman" panose="02020603050405020304" pitchFamily="18" charset="0"/>
              </a:rPr>
              <a:t> 10 </a:t>
            </a:r>
            <a:r>
              <a:rPr lang="en-US" altLang="en-US" sz="2600" dirty="0" err="1">
                <a:cs typeface="Times New Roman" panose="02020603050405020304" pitchFamily="18" charset="0"/>
              </a:rPr>
              <a:t>buah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masing-masing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jenis</a:t>
            </a:r>
            <a:r>
              <a:rPr lang="en-US" altLang="en-US" sz="2600" dirty="0"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cara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memilih</a:t>
            </a:r>
            <a:r>
              <a:rPr lang="en-US" altLang="en-US" sz="2600" dirty="0">
                <a:cs typeface="Times New Roman" panose="02020603050405020304" pitchFamily="18" charset="0"/>
              </a:rPr>
              <a:t> 10 </a:t>
            </a:r>
            <a:r>
              <a:rPr lang="en-US" altLang="en-US" sz="2600" dirty="0" err="1">
                <a:cs typeface="Times New Roman" panose="02020603050405020304" pitchFamily="18" charset="0"/>
              </a:rPr>
              <a:t>buah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?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en-US" altLang="en-US" sz="2600" dirty="0">
                <a:cs typeface="Times New Roman" panose="02020603050405020304" pitchFamily="18" charset="0"/>
              </a:rPr>
              <a:t>Dari </a:t>
            </a:r>
            <a:r>
              <a:rPr lang="en-US" altLang="en-US" sz="2600" dirty="0" err="1">
                <a:cs typeface="Times New Roman" panose="02020603050405020304" pitchFamily="18" charset="0"/>
              </a:rPr>
              <a:t>sejumlah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besar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koin</a:t>
            </a:r>
            <a:r>
              <a:rPr lang="en-US" altLang="en-US" sz="2600" dirty="0">
                <a:cs typeface="Times New Roman" panose="02020603050405020304" pitchFamily="18" charset="0"/>
              </a:rPr>
              <a:t> 25-an, 50-an, 100-an, dan 500-an, </a:t>
            </a:r>
            <a:r>
              <a:rPr lang="en-US" altLang="en-US" sz="26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cara</a:t>
            </a:r>
            <a:r>
              <a:rPr lang="en-US" altLang="en-US" sz="2600" dirty="0">
                <a:cs typeface="Times New Roman" panose="02020603050405020304" pitchFamily="18" charset="0"/>
              </a:rPr>
              <a:t> lima </a:t>
            </a:r>
            <a:r>
              <a:rPr lang="en-US" altLang="en-US" sz="2600" dirty="0" err="1">
                <a:cs typeface="Times New Roman" panose="02020603050405020304" pitchFamily="18" charset="0"/>
              </a:rPr>
              <a:t>koin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dapat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diambil</a:t>
            </a:r>
            <a:r>
              <a:rPr lang="en-US" altLang="en-US" sz="2600" dirty="0">
                <a:cs typeface="Times New Roman" panose="02020603050405020304" pitchFamily="18" charset="0"/>
              </a:rPr>
              <a:t>?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en-US" altLang="en-US" sz="26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600" dirty="0">
                <a:cs typeface="Times New Roman" panose="02020603050405020304" pitchFamily="18" charset="0"/>
              </a:rPr>
              <a:t> solusi </a:t>
            </a:r>
            <a:r>
              <a:rPr lang="en-US" altLang="en-US" sz="2600" dirty="0" err="1">
                <a:cs typeface="Times New Roman" panose="02020603050405020304" pitchFamily="18" charset="0"/>
              </a:rPr>
              <a:t>bilangan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bulat</a:t>
            </a:r>
            <a:r>
              <a:rPr lang="en-US" altLang="en-US" sz="2600" dirty="0">
                <a:cs typeface="Times New Roman" panose="02020603050405020304" pitchFamily="18" charset="0"/>
              </a:rPr>
              <a:t>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600" dirty="0">
                <a:cs typeface="Times New Roman" panose="02020603050405020304" pitchFamily="18" charset="0"/>
              </a:rPr>
              <a:t> +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2</a:t>
            </a:r>
            <a:r>
              <a:rPr lang="en-US" altLang="en-US" sz="2600" dirty="0">
                <a:cs typeface="Times New Roman" panose="02020603050405020304" pitchFamily="18" charset="0"/>
              </a:rPr>
              <a:t> +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3</a:t>
            </a:r>
            <a:r>
              <a:rPr lang="en-US" altLang="en-US" sz="2600" dirty="0">
                <a:cs typeface="Times New Roman" panose="02020603050405020304" pitchFamily="18" charset="0"/>
              </a:rPr>
              <a:t> +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4</a:t>
            </a:r>
            <a:r>
              <a:rPr lang="en-US" altLang="en-US" sz="2600" dirty="0">
                <a:cs typeface="Times New Roman" panose="02020603050405020304" pitchFamily="18" charset="0"/>
              </a:rPr>
              <a:t> +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5</a:t>
            </a:r>
            <a:r>
              <a:rPr lang="en-US" altLang="en-US" sz="2600" dirty="0">
                <a:cs typeface="Times New Roman" panose="02020603050405020304" pitchFamily="18" charset="0"/>
              </a:rPr>
              <a:t> = 20 </a:t>
            </a:r>
            <a:r>
              <a:rPr lang="en-US" altLang="en-US" sz="2600" dirty="0" err="1">
                <a:cs typeface="Times New Roman" panose="02020603050405020304" pitchFamily="18" charset="0"/>
              </a:rPr>
              <a:t>jika</a:t>
            </a:r>
            <a:r>
              <a:rPr lang="en-US" altLang="en-US" sz="2600" dirty="0">
                <a:cs typeface="Times New Roman" panose="02020603050405020304" pitchFamily="18" charset="0"/>
              </a:rPr>
              <a:t>  0 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 </a:t>
            </a:r>
            <a:r>
              <a:rPr lang="en-US" altLang="en-US" sz="2600" dirty="0">
                <a:cs typeface="Times New Roman" panose="02020603050405020304" pitchFamily="18" charset="0"/>
              </a:rPr>
              <a:t>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 4, x</a:t>
            </a:r>
            <a:r>
              <a:rPr lang="en-US" altLang="en-US" sz="2600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 &gt; 1, x</a:t>
            </a:r>
            <a:r>
              <a:rPr lang="en-US" altLang="en-US" sz="2600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 = 2, dan x</a:t>
            </a:r>
            <a:r>
              <a:rPr lang="en-US" altLang="en-US" sz="2600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  <a:sym typeface="Symbol" panose="05050102010706020507" pitchFamily="18" charset="2"/>
              </a:rPr>
              <a:t>lainnya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  0.  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AutoNum type="arabicPeriod"/>
            </a:pPr>
            <a:endParaRPr lang="en-GB" altLang="en-US" sz="2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DEE5-04DF-4560-A958-25B0BF78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Koefisien</a:t>
            </a:r>
            <a:r>
              <a:rPr lang="en-US" b="1" dirty="0">
                <a:latin typeface="+mn-lt"/>
              </a:rPr>
              <a:t>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41C4F-6AD6-4706-BC0C-E2A8C83113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54360" cy="466725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0</a:t>
                </a:r>
                <a:r>
                  <a:rPr lang="en-US" dirty="0"/>
                  <a:t> = 1						       	       </a:t>
                </a:r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1</a:t>
                </a:r>
                <a:r>
                  <a:rPr lang="en-US" dirty="0"/>
                  <a:t> = x + y							</a:t>
                </a:r>
                <a:r>
                  <a:rPr lang="en-US" dirty="0">
                    <a:solidFill>
                      <a:srgbClr val="FF0000"/>
                    </a:solidFill>
                  </a:rPr>
                  <a:t>1	1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2</a:t>
                </a:r>
                <a:r>
                  <a:rPr lang="en-US" dirty="0"/>
                  <a:t> = x</a:t>
                </a:r>
                <a:r>
                  <a:rPr lang="en-US" baseline="30000" dirty="0"/>
                  <a:t>2</a:t>
                </a:r>
                <a:r>
                  <a:rPr lang="en-US" dirty="0"/>
                  <a:t> + 2xy + y</a:t>
                </a:r>
                <a:r>
                  <a:rPr lang="en-US" baseline="30000" dirty="0"/>
                  <a:t>2</a:t>
                </a:r>
                <a:r>
                  <a:rPr lang="en-US" dirty="0"/>
                  <a:t>					      </a:t>
                </a:r>
                <a:r>
                  <a:rPr lang="en-US" dirty="0">
                    <a:solidFill>
                      <a:srgbClr val="FF0000"/>
                    </a:solidFill>
                  </a:rPr>
                  <a:t>1	      2	       1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3</a:t>
                </a:r>
                <a:r>
                  <a:rPr lang="en-US" dirty="0"/>
                  <a:t> = x</a:t>
                </a:r>
                <a:r>
                  <a:rPr lang="en-US" baseline="30000" dirty="0"/>
                  <a:t>3</a:t>
                </a:r>
                <a:r>
                  <a:rPr lang="en-US" dirty="0"/>
                  <a:t> + 3x</a:t>
                </a:r>
                <a:r>
                  <a:rPr lang="en-US" baseline="30000" dirty="0"/>
                  <a:t>2</a:t>
                </a:r>
                <a:r>
                  <a:rPr lang="en-US" dirty="0"/>
                  <a:t>y + 3xy</a:t>
                </a:r>
                <a:r>
                  <a:rPr lang="en-US" baseline="30000" dirty="0"/>
                  <a:t>2</a:t>
                </a:r>
                <a:r>
                  <a:rPr lang="en-US" dirty="0"/>
                  <a:t> + y</a:t>
                </a:r>
                <a:r>
                  <a:rPr lang="en-US" baseline="30000" dirty="0"/>
                  <a:t>3</a:t>
                </a:r>
                <a:r>
                  <a:rPr lang="en-US" dirty="0"/>
                  <a:t>			             </a:t>
                </a:r>
                <a:r>
                  <a:rPr lang="en-US" dirty="0">
                    <a:solidFill>
                      <a:srgbClr val="FF0000"/>
                    </a:solidFill>
                  </a:rPr>
                  <a:t>1	3	3	1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4</a:t>
                </a:r>
                <a:r>
                  <a:rPr lang="en-US" dirty="0"/>
                  <a:t> = x</a:t>
                </a:r>
                <a:r>
                  <a:rPr lang="en-US" baseline="30000" dirty="0"/>
                  <a:t>4</a:t>
                </a:r>
                <a:r>
                  <a:rPr lang="en-US" dirty="0"/>
                  <a:t> + 4x</a:t>
                </a:r>
                <a:r>
                  <a:rPr lang="en-US" baseline="30000" dirty="0"/>
                  <a:t>3</a:t>
                </a:r>
                <a:r>
                  <a:rPr lang="en-US" dirty="0"/>
                  <a:t>y + 6x</a:t>
                </a:r>
                <a:r>
                  <a:rPr lang="en-US" baseline="30000" dirty="0"/>
                  <a:t>2</a:t>
                </a:r>
                <a:r>
                  <a:rPr lang="en-US" dirty="0"/>
                  <a:t>y</a:t>
                </a:r>
                <a:r>
                  <a:rPr lang="en-US" baseline="30000" dirty="0"/>
                  <a:t>2</a:t>
                </a:r>
                <a:r>
                  <a:rPr lang="en-US" dirty="0"/>
                  <a:t> + 4xy</a:t>
                </a:r>
                <a:r>
                  <a:rPr lang="en-US" baseline="30000" dirty="0"/>
                  <a:t>3</a:t>
                </a:r>
                <a:r>
                  <a:rPr lang="en-US" dirty="0"/>
                  <a:t> + y</a:t>
                </a:r>
                <a:r>
                  <a:rPr lang="en-US" baseline="30000" dirty="0"/>
                  <a:t>4</a:t>
                </a:r>
                <a:r>
                  <a:rPr lang="en-US" dirty="0"/>
                  <a:t>		      </a:t>
                </a:r>
                <a:r>
                  <a:rPr lang="en-US" dirty="0">
                    <a:solidFill>
                      <a:srgbClr val="FF0000"/>
                    </a:solidFill>
                  </a:rPr>
                  <a:t>1	      4	      6	        4	       1</a:t>
                </a:r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5</a:t>
                </a:r>
                <a:r>
                  <a:rPr lang="en-US" dirty="0"/>
                  <a:t> = x</a:t>
                </a:r>
                <a:r>
                  <a:rPr lang="en-US" baseline="30000" dirty="0"/>
                  <a:t>5</a:t>
                </a:r>
                <a:r>
                  <a:rPr lang="en-US" dirty="0"/>
                  <a:t> + 5x</a:t>
                </a:r>
                <a:r>
                  <a:rPr lang="en-US" baseline="30000" dirty="0"/>
                  <a:t>4</a:t>
                </a:r>
                <a:r>
                  <a:rPr lang="en-US" dirty="0"/>
                  <a:t>y + 10x</a:t>
                </a:r>
                <a:r>
                  <a:rPr lang="en-US" baseline="30000" dirty="0"/>
                  <a:t>3</a:t>
                </a:r>
                <a:r>
                  <a:rPr lang="en-US" dirty="0"/>
                  <a:t>y</a:t>
                </a:r>
                <a:r>
                  <a:rPr lang="en-US" baseline="30000" dirty="0"/>
                  <a:t>2</a:t>
                </a:r>
                <a:r>
                  <a:rPr lang="en-US" dirty="0"/>
                  <a:t> + 10x</a:t>
                </a:r>
                <a:r>
                  <a:rPr lang="en-US" baseline="30000" dirty="0"/>
                  <a:t>2</a:t>
                </a:r>
                <a:r>
                  <a:rPr lang="en-US" dirty="0"/>
                  <a:t>y</a:t>
                </a:r>
                <a:r>
                  <a:rPr lang="en-US" baseline="30000" dirty="0"/>
                  <a:t>3</a:t>
                </a:r>
                <a:r>
                  <a:rPr lang="en-US" dirty="0"/>
                  <a:t> + 5xy</a:t>
                </a:r>
                <a:r>
                  <a:rPr lang="en-US" baseline="30000" dirty="0"/>
                  <a:t>4</a:t>
                </a:r>
                <a:r>
                  <a:rPr lang="en-US" dirty="0"/>
                  <a:t> + y</a:t>
                </a:r>
                <a:r>
                  <a:rPr lang="en-US" baseline="30000" dirty="0"/>
                  <a:t>5</a:t>
                </a:r>
                <a:r>
                  <a:rPr lang="en-US" dirty="0"/>
                  <a:t>	</a:t>
                </a:r>
                <a:r>
                  <a:rPr lang="en-US" dirty="0">
                    <a:solidFill>
                      <a:srgbClr val="FF0000"/>
                    </a:solidFill>
                  </a:rPr>
                  <a:t>1	5          10           10	5            1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n</a:t>
                </a:r>
                <a:r>
                  <a:rPr lang="en-US" dirty="0"/>
                  <a:t> = C(n, 0)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</a:t>
                </a:r>
                <a:r>
                  <a:rPr lang="en-US" dirty="0"/>
                  <a:t>+ C(n, 1)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– 1 </a:t>
                </a:r>
                <a:r>
                  <a:rPr lang="en-US" dirty="0"/>
                  <a:t>y +  C(n, 2)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– 2 </a:t>
                </a:r>
                <a:r>
                  <a:rPr lang="en-US" dirty="0"/>
                  <a:t>y</a:t>
                </a:r>
                <a:r>
                  <a:rPr lang="en-US" baseline="30000" dirty="0"/>
                  <a:t>2</a:t>
                </a:r>
                <a:r>
                  <a:rPr lang="en-US" dirty="0"/>
                  <a:t> … + C(n, k)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– k </a:t>
                </a:r>
                <a:r>
                  <a:rPr lang="en-US" dirty="0" err="1"/>
                  <a:t>y</a:t>
                </a:r>
                <a:r>
                  <a:rPr lang="en-US" baseline="30000" dirty="0" err="1"/>
                  <a:t>k</a:t>
                </a:r>
                <a:r>
                  <a:rPr lang="en-US" dirty="0"/>
                  <a:t> + … + C(n, n)</a:t>
                </a:r>
                <a:r>
                  <a:rPr lang="en-US" dirty="0" err="1"/>
                  <a:t>y</a:t>
                </a:r>
                <a:r>
                  <a:rPr lang="en-US" baseline="30000" dirty="0" err="1"/>
                  <a:t>n</a:t>
                </a:r>
                <a:r>
                  <a:rPr lang="en-US" dirty="0"/>
                  <a:t> 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dirty="0"/>
                  <a:t>             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	   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Koefisien</a:t>
                </a:r>
                <a:r>
                  <a:rPr lang="en-US" dirty="0"/>
                  <a:t> </a:t>
                </a:r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– </a:t>
                </a:r>
                <a:r>
                  <a:rPr lang="en-US" baseline="30000" dirty="0" err="1"/>
                  <a:t>k</a:t>
                </a:r>
                <a:r>
                  <a:rPr lang="en-US" dirty="0" err="1"/>
                  <a:t>y</a:t>
                </a:r>
                <a:r>
                  <a:rPr lang="en-US" baseline="30000" dirty="0" err="1"/>
                  <a:t>k</a:t>
                </a:r>
                <a:r>
                  <a:rPr lang="en-US" baseline="30000" dirty="0"/>
                  <a:t> </a:t>
                </a:r>
                <a:r>
                  <a:rPr lang="en-US" dirty="0" err="1"/>
                  <a:t>adalah</a:t>
                </a:r>
                <a:r>
                  <a:rPr lang="en-US" dirty="0"/>
                  <a:t> C(n, k). </a:t>
                </a:r>
                <a:r>
                  <a:rPr lang="en-US" dirty="0" err="1"/>
                  <a:t>Bilangan</a:t>
                </a:r>
                <a:r>
                  <a:rPr lang="en-US" dirty="0"/>
                  <a:t> C(n, k) </a:t>
                </a:r>
                <a:r>
                  <a:rPr lang="en-US" dirty="0" err="1"/>
                  <a:t>disebut</a:t>
                </a:r>
                <a:r>
                  <a:rPr lang="en-US" dirty="0"/>
                  <a:t> </a:t>
                </a:r>
                <a:r>
                  <a:rPr lang="en-US" b="1" dirty="0" err="1"/>
                  <a:t>koefisien</a:t>
                </a:r>
                <a:r>
                  <a:rPr lang="en-US" b="1" dirty="0"/>
                  <a:t> binomial</a:t>
                </a:r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41C4F-6AD6-4706-BC0C-E2A8C83113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54360" cy="4667250"/>
              </a:xfrm>
              <a:blipFill>
                <a:blip r:embed="rId2"/>
                <a:stretch>
                  <a:fillRect l="-737" t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12835F1-3504-41A8-BA67-219B197BE1FB}"/>
              </a:ext>
            </a:extLst>
          </p:cNvPr>
          <p:cNvSpPr/>
          <p:nvPr/>
        </p:nvSpPr>
        <p:spPr>
          <a:xfrm>
            <a:off x="838200" y="4297363"/>
            <a:ext cx="9992360" cy="133127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E2DE9-3B76-0FB4-739A-476EDC84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0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1">
            <a:extLst>
              <a:ext uri="{FF2B5EF4-FFF2-40B4-BE49-F238E27FC236}">
                <a16:creationId xmlns:a16="http://schemas.microsoft.com/office/drawing/2014/main" id="{20E035DC-5F55-4E69-9705-52B08746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44B7782-DF12-4E15-8D42-EB4BB0C1D3C6}" type="slidenum">
              <a:rPr lang="en-GB" altLang="en-US" sz="1400"/>
              <a:pPr eaLnBrk="1" hangingPunct="1"/>
              <a:t>22</a:t>
            </a:fld>
            <a:endParaRPr lang="en-GB" altLang="en-US" sz="1400"/>
          </a:p>
        </p:txBody>
      </p:sp>
      <p:pic>
        <p:nvPicPr>
          <p:cNvPr id="55299" name="Picture 2" descr="http://4.bp.blogspot.com/_LC9SgdCdgGg/TRxZIeAZVJI/AAAAAAAAAHA/fEumTI4tkmQ/s1600/Pascals+triangle.jpg">
            <a:extLst>
              <a:ext uri="{FF2B5EF4-FFF2-40B4-BE49-F238E27FC236}">
                <a16:creationId xmlns:a16="http://schemas.microsoft.com/office/drawing/2014/main" id="{CD7DB849-94D6-4030-9F5F-6DCC11D7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58" y="1353504"/>
            <a:ext cx="6770083" cy="497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3">
            <a:extLst>
              <a:ext uri="{FF2B5EF4-FFF2-40B4-BE49-F238E27FC236}">
                <a16:creationId xmlns:a16="http://schemas.microsoft.com/office/drawing/2014/main" id="{437E7EF5-B7A6-404F-A656-7E391373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5" y="500063"/>
            <a:ext cx="2198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/>
              <a:t>Segitiga Pascal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1">
            <a:extLst>
              <a:ext uri="{FF2B5EF4-FFF2-40B4-BE49-F238E27FC236}">
                <a16:creationId xmlns:a16="http://schemas.microsoft.com/office/drawing/2014/main" id="{B0969393-6D15-4004-86A8-E5675B3B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66F8819-DEC6-4B5A-B832-C33A0B303D20}" type="slidenum">
              <a:rPr lang="en-GB" altLang="en-US" sz="1400"/>
              <a:pPr eaLnBrk="1" hangingPunct="1"/>
              <a:t>23</a:t>
            </a:fld>
            <a:endParaRPr lang="en-GB" altLang="en-US" sz="1400"/>
          </a:p>
        </p:txBody>
      </p:sp>
      <p:pic>
        <p:nvPicPr>
          <p:cNvPr id="56323" name="Picture 2" descr="http://blog.world-mysteries.com/wp-content/uploads/2011/11/Pascal_Triangle_symmetry.png">
            <a:extLst>
              <a:ext uri="{FF2B5EF4-FFF2-40B4-BE49-F238E27FC236}">
                <a16:creationId xmlns:a16="http://schemas.microsoft.com/office/drawing/2014/main" id="{F92AB1AE-4BF7-4878-9B82-F4FB6AA7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07" y="1052196"/>
            <a:ext cx="9399588" cy="493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>
            <a:extLst>
              <a:ext uri="{FF2B5EF4-FFF2-40B4-BE49-F238E27FC236}">
                <a16:creationId xmlns:a16="http://schemas.microsoft.com/office/drawing/2014/main" id="{627477DE-6698-4E3D-BDFC-A68CCF3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7B5D588-0C38-4ECE-95FB-7D52B1BF7552}" type="slidenum">
              <a:rPr lang="en-GB" altLang="en-US" sz="1400"/>
              <a:pPr eaLnBrk="1" hangingPunct="1"/>
              <a:t>24</a:t>
            </a:fld>
            <a:endParaRPr lang="en-GB" altLang="en-US" sz="1400"/>
          </a:p>
        </p:txBody>
      </p:sp>
      <p:graphicFrame>
        <p:nvGraphicFramePr>
          <p:cNvPr id="26626" name="Object 4">
            <a:extLst>
              <a:ext uri="{FF2B5EF4-FFF2-40B4-BE49-F238E27FC236}">
                <a16:creationId xmlns:a16="http://schemas.microsoft.com/office/drawing/2014/main" id="{7D8F17D7-84A2-43EF-ABE2-2B9A9DBEDE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341340"/>
              </p:ext>
            </p:extLst>
          </p:nvPr>
        </p:nvGraphicFramePr>
        <p:xfrm>
          <a:off x="1398588" y="2463800"/>
          <a:ext cx="9794875" cy="347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09366" imgH="1948229" progId="Word.Document.8">
                  <p:embed/>
                </p:oleObj>
              </mc:Choice>
              <mc:Fallback>
                <p:oleObj name="Document" r:id="rId2" imgW="5509366" imgH="1948229" progId="Word.Document.8">
                  <p:embed/>
                  <p:pic>
                    <p:nvPicPr>
                      <p:cNvPr id="26626" name="Object 4">
                        <a:extLst>
                          <a:ext uri="{FF2B5EF4-FFF2-40B4-BE49-F238E27FC236}">
                            <a16:creationId xmlns:a16="http://schemas.microsoft.com/office/drawing/2014/main" id="{7D8F17D7-84A2-43EF-ABE2-2B9A9DBEDE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8" y="2463800"/>
                        <a:ext cx="9794875" cy="347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1D9C930-F0EA-405B-A38D-8871DD6B1793}"/>
              </a:ext>
            </a:extLst>
          </p:cNvPr>
          <p:cNvSpPr/>
          <p:nvPr/>
        </p:nvSpPr>
        <p:spPr>
          <a:xfrm>
            <a:off x="856774" y="923925"/>
            <a:ext cx="1087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(x + y)</a:t>
            </a:r>
            <a:r>
              <a:rPr lang="en-US" sz="2400" baseline="30000" dirty="0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= C(n, 0)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+ C(n, 1)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1 </a:t>
            </a:r>
            <a:r>
              <a:rPr lang="en-US" sz="2400" dirty="0">
                <a:solidFill>
                  <a:srgbClr val="FF0000"/>
                </a:solidFill>
              </a:rPr>
              <a:t>y + C(n, 2)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2 </a:t>
            </a:r>
            <a:r>
              <a:rPr lang="en-US" sz="2400" dirty="0">
                <a:solidFill>
                  <a:srgbClr val="FF0000"/>
                </a:solidFill>
              </a:rPr>
              <a:t>y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… + C(n, k)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k </a:t>
            </a:r>
            <a:r>
              <a:rPr lang="en-US" sz="2400" dirty="0" err="1">
                <a:solidFill>
                  <a:srgbClr val="FF0000"/>
                </a:solidFill>
              </a:rPr>
              <a:t>y</a:t>
            </a:r>
            <a:r>
              <a:rPr lang="en-US" sz="2400" baseline="30000" dirty="0" err="1">
                <a:solidFill>
                  <a:srgbClr val="FF0000"/>
                </a:solidFill>
              </a:rPr>
              <a:t>k</a:t>
            </a:r>
            <a:r>
              <a:rPr lang="en-US" sz="2400" dirty="0">
                <a:solidFill>
                  <a:srgbClr val="FF0000"/>
                </a:solidFill>
              </a:rPr>
              <a:t> + … + C(n, n)</a:t>
            </a:r>
            <a:r>
              <a:rPr lang="en-US" sz="2400" dirty="0" err="1">
                <a:solidFill>
                  <a:srgbClr val="FF0000"/>
                </a:solidFill>
              </a:rPr>
              <a:t>y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5">
            <a:extLst>
              <a:ext uri="{FF2B5EF4-FFF2-40B4-BE49-F238E27FC236}">
                <a16:creationId xmlns:a16="http://schemas.microsoft.com/office/drawing/2014/main" id="{A50B7C6A-056C-48ED-8CF6-C91532EC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92F4FD4-D0A9-4BB7-A30E-8BEF53686A01}" type="slidenum">
              <a:rPr lang="en-GB" altLang="en-US" sz="1400"/>
              <a:pPr eaLnBrk="1" hangingPunct="1"/>
              <a:t>25</a:t>
            </a:fld>
            <a:endParaRPr lang="en-GB" altLang="en-US" sz="1400"/>
          </a:p>
        </p:txBody>
      </p:sp>
      <p:graphicFrame>
        <p:nvGraphicFramePr>
          <p:cNvPr id="27650" name="Object 4">
            <a:extLst>
              <a:ext uri="{FF2B5EF4-FFF2-40B4-BE49-F238E27FC236}">
                <a16:creationId xmlns:a16="http://schemas.microsoft.com/office/drawing/2014/main" id="{72168EED-C256-45FC-99C6-7D6BDF3FAA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761186"/>
              </p:ext>
            </p:extLst>
          </p:nvPr>
        </p:nvGraphicFramePr>
        <p:xfrm>
          <a:off x="1240473" y="1031875"/>
          <a:ext cx="8493125" cy="567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28526" imgH="3683393" progId="Word.Document.8">
                  <p:embed/>
                </p:oleObj>
              </mc:Choice>
              <mc:Fallback>
                <p:oleObj name="Document" r:id="rId2" imgW="5528526" imgH="3683393" progId="Word.Document.8">
                  <p:embed/>
                  <p:pic>
                    <p:nvPicPr>
                      <p:cNvPr id="27650" name="Object 4">
                        <a:extLst>
                          <a:ext uri="{FF2B5EF4-FFF2-40B4-BE49-F238E27FC236}">
                            <a16:creationId xmlns:a16="http://schemas.microsoft.com/office/drawing/2014/main" id="{72168EED-C256-45FC-99C6-7D6BDF3FAA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0473" y="1031875"/>
                        <a:ext cx="8493125" cy="567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11D7BBE-A222-4791-8C9A-AA0887B099B4}"/>
              </a:ext>
            </a:extLst>
          </p:cNvPr>
          <p:cNvSpPr/>
          <p:nvPr/>
        </p:nvSpPr>
        <p:spPr>
          <a:xfrm>
            <a:off x="656749" y="372099"/>
            <a:ext cx="1087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(x + y)</a:t>
            </a:r>
            <a:r>
              <a:rPr lang="en-US" sz="2400" baseline="30000" dirty="0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= C(n, 0)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+ C(n, 1)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1 </a:t>
            </a:r>
            <a:r>
              <a:rPr lang="en-US" sz="2400" dirty="0">
                <a:solidFill>
                  <a:srgbClr val="FF0000"/>
                </a:solidFill>
              </a:rPr>
              <a:t>y + C(n, 2)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2 </a:t>
            </a:r>
            <a:r>
              <a:rPr lang="en-US" sz="2400" dirty="0">
                <a:solidFill>
                  <a:srgbClr val="FF0000"/>
                </a:solidFill>
              </a:rPr>
              <a:t>y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… + C(n, k)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k </a:t>
            </a:r>
            <a:r>
              <a:rPr lang="en-US" sz="2400" dirty="0" err="1">
                <a:solidFill>
                  <a:srgbClr val="FF0000"/>
                </a:solidFill>
              </a:rPr>
              <a:t>y</a:t>
            </a:r>
            <a:r>
              <a:rPr lang="en-US" sz="2400" baseline="30000" dirty="0" err="1">
                <a:solidFill>
                  <a:srgbClr val="FF0000"/>
                </a:solidFill>
              </a:rPr>
              <a:t>k</a:t>
            </a:r>
            <a:r>
              <a:rPr lang="en-US" sz="2400" dirty="0">
                <a:solidFill>
                  <a:srgbClr val="FF0000"/>
                </a:solidFill>
              </a:rPr>
              <a:t> + … + C(n, n)</a:t>
            </a:r>
            <a:r>
              <a:rPr lang="en-US" sz="2400" dirty="0" err="1">
                <a:solidFill>
                  <a:srgbClr val="FF0000"/>
                </a:solidFill>
              </a:rPr>
              <a:t>y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>
            <a:extLst>
              <a:ext uri="{FF2B5EF4-FFF2-40B4-BE49-F238E27FC236}">
                <a16:creationId xmlns:a16="http://schemas.microsoft.com/office/drawing/2014/main" id="{5BC41A64-FC13-496A-A27E-59495DC8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1F2B712-5357-4A9D-9B2F-B491DAAEED00}" type="slidenum">
              <a:rPr lang="en-GB" altLang="en-US" sz="1400"/>
              <a:pPr eaLnBrk="1" hangingPunct="1"/>
              <a:t>26</a:t>
            </a:fld>
            <a:endParaRPr lang="en-GB" altLang="en-US" sz="1400"/>
          </a:p>
        </p:txBody>
      </p:sp>
      <p:sp>
        <p:nvSpPr>
          <p:cNvPr id="2867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45B55AB2-73A0-4584-8F15-608896C4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 err="1"/>
              <a:t>Latihan</a:t>
            </a:r>
            <a:r>
              <a:rPr lang="en-US" altLang="en-US" b="1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36DC0D4-17A8-4CE0-98E2-BE93EA0C9D85}"/>
                  </a:ext>
                </a:extLst>
              </p:cNvPr>
              <p:cNvSpPr/>
              <p:nvPr/>
            </p:nvSpPr>
            <p:spPr>
              <a:xfrm>
                <a:off x="2514600" y="1727815"/>
                <a:ext cx="6096000" cy="12590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800" dirty="0">
                    <a:ea typeface="Times New Roman" panose="02020603050405020304" pitchFamily="18" charset="0"/>
                  </a:rPr>
                  <a:t>Perlihatkan </a:t>
                </a:r>
                <a:r>
                  <a:rPr lang="en-US" sz="2800" dirty="0" err="1">
                    <a:ea typeface="Times New Roman" panose="02020603050405020304" pitchFamily="18" charset="0"/>
                  </a:rPr>
                  <a:t>bahwa</a:t>
                </a:r>
                <a:r>
                  <a:rPr lang="en-US" sz="2800" dirty="0">
                    <a:ea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8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i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C</a:t>
                </a:r>
                <a:r>
                  <a:rPr lang="en-US" sz="28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en-US" sz="2800" i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en-US" sz="28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:r>
                  <a:rPr lang="en-US" sz="2800" i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8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) </a:t>
                </a:r>
                <a:r>
                  <a:rPr lang="en-US" sz="2800" dirty="0">
                    <a:ea typeface="Times New Roman" panose="02020603050405020304" pitchFamily="18" charset="0"/>
                  </a:rPr>
                  <a:t>= 3</a:t>
                </a:r>
                <a:r>
                  <a:rPr lang="en-US" sz="2800" i="1" baseline="30000" dirty="0">
                    <a:ea typeface="Times New Roman" panose="02020603050405020304" pitchFamily="18" charset="0"/>
                  </a:rPr>
                  <a:t>n</a:t>
                </a:r>
                <a:r>
                  <a:rPr lang="en-US" sz="2800" baseline="30000" dirty="0">
                    <a:ea typeface="Times New Roman" panose="02020603050405020304" pitchFamily="18" charset="0"/>
                  </a:rPr>
                  <a:t>	</a:t>
                </a:r>
                <a:r>
                  <a:rPr lang="en-US" sz="2800" dirty="0">
                    <a:ea typeface="Times New Roman" panose="02020603050405020304" pitchFamily="18" charset="0"/>
                  </a:rPr>
                  <a:t>					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	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36DC0D4-17A8-4CE0-98E2-BE93EA0C9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727815"/>
                <a:ext cx="6096000" cy="1259063"/>
              </a:xfrm>
              <a:prstGeom prst="rect">
                <a:avLst/>
              </a:prstGeom>
              <a:blipFill>
                <a:blip r:embed="rId2"/>
                <a:stretch>
                  <a:fillRect l="-2100" t="-2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9FBA8C5C-1F63-409C-9193-79F91934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>
                <a:latin typeface="+mn-lt"/>
              </a:rPr>
              <a:t>Pigeonhole Principle</a:t>
            </a:r>
          </a:p>
        </p:txBody>
      </p:sp>
      <p:sp>
        <p:nvSpPr>
          <p:cNvPr id="57347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B039957E-8249-4685-88D6-1EC44941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640" y="1712119"/>
            <a:ext cx="8844280" cy="4114800"/>
          </a:xfrm>
        </p:spPr>
        <p:txBody>
          <a:bodyPr/>
          <a:lstStyle/>
          <a:p>
            <a:r>
              <a:rPr lang="en-US" altLang="en-US" sz="2400" i="1" dirty="0"/>
              <a:t>Pigeonhole principle </a:t>
            </a:r>
            <a:r>
              <a:rPr lang="en-US" altLang="en-US" sz="2400" dirty="0"/>
              <a:t>= </a:t>
            </a:r>
            <a:r>
              <a:rPr lang="en-US" altLang="en-US" sz="2400" dirty="0" err="1"/>
              <a:t>prinsip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burung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endParaRPr lang="en-US" altLang="en-US" sz="2400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5181861-D2FA-4408-B843-23529747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DBCB889-CFBE-4AFF-8502-1BD104283FA6}" type="slidenum">
              <a:rPr lang="en-GB" altLang="en-US" sz="1400"/>
              <a:pPr eaLnBrk="1" hangingPunct="1"/>
              <a:t>27</a:t>
            </a:fld>
            <a:endParaRPr lang="en-GB" altLang="en-US" sz="1400"/>
          </a:p>
        </p:txBody>
      </p:sp>
      <p:pic>
        <p:nvPicPr>
          <p:cNvPr id="57349" name="Picture 2" descr="http://upload.wikimedia.org/wikipedia/commons/5/5c/TooManyPigeons.jpg">
            <a:extLst>
              <a:ext uri="{FF2B5EF4-FFF2-40B4-BE49-F238E27FC236}">
                <a16:creationId xmlns:a16="http://schemas.microsoft.com/office/drawing/2014/main" id="{0C83FE48-4C33-424C-85FA-A834B982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7" y="2454910"/>
            <a:ext cx="46196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39CAA04-66B6-4579-9465-37A33F7AC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885029"/>
            <a:ext cx="10332720" cy="4519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err="1"/>
              <a:t>Prinsip</a:t>
            </a:r>
            <a:r>
              <a:rPr lang="en-US" altLang="en-US" b="1" dirty="0"/>
              <a:t> Sarang </a:t>
            </a:r>
            <a:r>
              <a:rPr lang="en-US" altLang="en-US" b="1" dirty="0" err="1"/>
              <a:t>Merpati</a:t>
            </a:r>
            <a:r>
              <a:rPr lang="en-US" altLang="en-US" b="1" dirty="0"/>
              <a:t>. 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i="1" dirty="0"/>
              <a:t>n </a:t>
            </a:r>
            <a:r>
              <a:rPr lang="en-US" altLang="en-US" dirty="0"/>
              <a:t>+ 1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</a:t>
            </a:r>
            <a:r>
              <a:rPr lang="en-US" altLang="en-US" dirty="0" err="1"/>
              <a:t>ditempatkan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  <a:r>
              <a:rPr lang="en-US" altLang="en-US" dirty="0"/>
              <a:t> </a:t>
            </a:r>
            <a:r>
              <a:rPr lang="en-US" altLang="en-US" dirty="0" err="1"/>
              <a:t>buah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, </a:t>
            </a:r>
            <a:r>
              <a:rPr lang="en-US" altLang="en-US" dirty="0" err="1"/>
              <a:t>maka</a:t>
            </a:r>
            <a:r>
              <a:rPr lang="en-US" altLang="en-US" dirty="0"/>
              <a:t> paling </a:t>
            </a:r>
            <a:r>
              <a:rPr lang="en-US" altLang="en-US" dirty="0" err="1"/>
              <a:t>sedikit</a:t>
            </a:r>
            <a:r>
              <a:rPr lang="en-US" altLang="en-US" dirty="0"/>
              <a:t> </a:t>
            </a:r>
            <a:r>
              <a:rPr lang="en-US" altLang="en-US" dirty="0" err="1"/>
              <a:t>terdapat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 yang </a:t>
            </a:r>
            <a:r>
              <a:rPr lang="en-US" altLang="en-US" dirty="0" err="1"/>
              <a:t>berisi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i="1" dirty="0" err="1"/>
              <a:t>Bukti</a:t>
            </a:r>
            <a:r>
              <a:rPr lang="en-US" altLang="en-US" dirty="0"/>
              <a:t>: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ada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 yang </a:t>
            </a:r>
            <a:r>
              <a:rPr lang="en-US" altLang="en-US" dirty="0" err="1"/>
              <a:t>berisi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. </a:t>
            </a:r>
            <a:r>
              <a:rPr lang="en-US" altLang="en-US" dirty="0" err="1"/>
              <a:t>Maka</a:t>
            </a:r>
            <a:r>
              <a:rPr lang="en-US" altLang="en-US" dirty="0"/>
              <a:t>, total </a:t>
            </a:r>
            <a:r>
              <a:rPr lang="en-US" altLang="en-US" dirty="0" err="1"/>
              <a:t>jumlah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paling </a:t>
            </a:r>
            <a:r>
              <a:rPr lang="en-US" altLang="en-US" dirty="0" err="1"/>
              <a:t>banyak</a:t>
            </a:r>
            <a:r>
              <a:rPr lang="en-US" altLang="en-US" dirty="0"/>
              <a:t>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  <a:r>
              <a:rPr lang="en-US" altLang="en-US" dirty="0"/>
              <a:t>. </a:t>
            </a:r>
            <a:r>
              <a:rPr lang="en-US" altLang="en-US" dirty="0" err="1"/>
              <a:t>Ini</a:t>
            </a:r>
            <a:r>
              <a:rPr lang="en-US" altLang="en-US" dirty="0"/>
              <a:t> </a:t>
            </a:r>
            <a:r>
              <a:rPr lang="en-US" altLang="en-US" dirty="0" err="1"/>
              <a:t>kontradiksi</a:t>
            </a:r>
            <a:r>
              <a:rPr lang="en-US" altLang="en-US" dirty="0"/>
              <a:t>, </a:t>
            </a:r>
            <a:r>
              <a:rPr lang="en-US" altLang="en-US" dirty="0" err="1"/>
              <a:t>karena</a:t>
            </a:r>
            <a:r>
              <a:rPr lang="en-US" altLang="en-US" dirty="0"/>
              <a:t> </a:t>
            </a:r>
            <a:r>
              <a:rPr lang="en-US" altLang="en-US" dirty="0" err="1"/>
              <a:t>jumlah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paling </a:t>
            </a:r>
            <a:r>
              <a:rPr lang="en-US" altLang="en-US" dirty="0" err="1"/>
              <a:t>sedikit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  <a:r>
              <a:rPr lang="en-US" altLang="en-US" dirty="0"/>
              <a:t> + 1.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BF869CAF-3495-4333-ADFB-CF1DF752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18784CE-5117-4B2B-9E9E-8A90654515B8}" type="slidenum">
              <a:rPr lang="en-GB" altLang="en-US" sz="1400"/>
              <a:pPr eaLnBrk="1" hangingPunct="1"/>
              <a:t>28</a:t>
            </a:fld>
            <a:endParaRPr lang="en-GB" altLang="en-US" sz="1400"/>
          </a:p>
        </p:txBody>
      </p:sp>
      <p:graphicFrame>
        <p:nvGraphicFramePr>
          <p:cNvPr id="29698" name="Object 19">
            <a:extLst>
              <a:ext uri="{FF2B5EF4-FFF2-40B4-BE49-F238E27FC236}">
                <a16:creationId xmlns:a16="http://schemas.microsoft.com/office/drawing/2014/main" id="{328E36FC-270C-4117-BB04-1AFEE90F74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077004"/>
              </p:ext>
            </p:extLst>
          </p:nvPr>
        </p:nvGraphicFramePr>
        <p:xfrm>
          <a:off x="1942784" y="4035481"/>
          <a:ext cx="7638096" cy="2822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731153" imgH="1753848" progId="Word.Document.12">
                  <p:embed/>
                </p:oleObj>
              </mc:Choice>
              <mc:Fallback>
                <p:oleObj name="Document" r:id="rId2" imgW="4731153" imgH="1753848" progId="Word.Document.12">
                  <p:embed/>
                  <p:pic>
                    <p:nvPicPr>
                      <p:cNvPr id="29698" name="Object 19">
                        <a:extLst>
                          <a:ext uri="{FF2B5EF4-FFF2-40B4-BE49-F238E27FC236}">
                            <a16:creationId xmlns:a16="http://schemas.microsoft.com/office/drawing/2014/main" id="{328E36FC-270C-4117-BB04-1AFEE90F74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2784" y="4035481"/>
                        <a:ext cx="7638096" cy="2822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9528BAC-ED5E-47D4-A66D-EEE3A5BD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950" y="1296988"/>
            <a:ext cx="10198100" cy="4519612"/>
          </a:xfrm>
        </p:spPr>
        <p:txBody>
          <a:bodyPr/>
          <a:lstStyle/>
          <a:p>
            <a:r>
              <a:rPr lang="en-US" altLang="en-US" dirty="0" err="1"/>
              <a:t>Prinsip</a:t>
            </a:r>
            <a:r>
              <a:rPr lang="en-US" altLang="en-US" dirty="0"/>
              <a:t> </a:t>
            </a:r>
            <a:r>
              <a:rPr lang="en-US" altLang="en-US" dirty="0" err="1"/>
              <a:t>sarang</a:t>
            </a:r>
            <a:r>
              <a:rPr lang="en-US" altLang="en-US" dirty="0"/>
              <a:t> </a:t>
            </a:r>
            <a:r>
              <a:rPr lang="en-US" altLang="en-US" dirty="0" err="1"/>
              <a:t>merpati</a:t>
            </a:r>
            <a:r>
              <a:rPr lang="en-US" altLang="en-US" dirty="0"/>
              <a:t>, 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dirty="0" err="1"/>
              <a:t>diterapkan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baik</a:t>
            </a:r>
            <a:r>
              <a:rPr lang="en-US" altLang="en-US" dirty="0"/>
              <a:t>,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memberikan</a:t>
            </a:r>
            <a:r>
              <a:rPr lang="en-US" altLang="en-US" dirty="0"/>
              <a:t> </a:t>
            </a:r>
            <a:r>
              <a:rPr lang="en-US" altLang="en-US" dirty="0" err="1"/>
              <a:t>hanya</a:t>
            </a:r>
            <a:r>
              <a:rPr lang="en-US" altLang="en-US" dirty="0"/>
              <a:t> </a:t>
            </a:r>
            <a:r>
              <a:rPr lang="en-US" altLang="en-US" dirty="0" err="1"/>
              <a:t>objek-objek</a:t>
            </a:r>
            <a:r>
              <a:rPr lang="en-US" altLang="en-US" dirty="0"/>
              <a:t> yang </a:t>
            </a:r>
            <a:r>
              <a:rPr lang="en-US" altLang="en-US" dirty="0" err="1"/>
              <a:t>ada</a:t>
            </a:r>
            <a:r>
              <a:rPr lang="en-US" altLang="en-US" dirty="0"/>
              <a:t>, dan </a:t>
            </a:r>
            <a:r>
              <a:rPr lang="en-US" altLang="en-US" dirty="0" err="1"/>
              <a:t>bukan</a:t>
            </a:r>
            <a:r>
              <a:rPr lang="en-US" altLang="en-US" dirty="0"/>
              <a:t> </a:t>
            </a:r>
            <a:r>
              <a:rPr lang="en-US" altLang="en-US" dirty="0" err="1"/>
              <a:t>memberitahukan</a:t>
            </a:r>
            <a:r>
              <a:rPr lang="en-US" altLang="en-US" dirty="0"/>
              <a:t> </a:t>
            </a:r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mencari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dan </a:t>
            </a:r>
            <a:r>
              <a:rPr lang="en-US" altLang="en-US" dirty="0" err="1"/>
              <a:t>berapa</a:t>
            </a:r>
            <a:r>
              <a:rPr lang="en-US" altLang="en-US" dirty="0"/>
              <a:t> </a:t>
            </a:r>
            <a:r>
              <a:rPr lang="en-US" altLang="en-US" dirty="0" err="1"/>
              <a:t>banyak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/>
              <a:t>Pada </a:t>
            </a:r>
            <a:r>
              <a:rPr lang="en-US" altLang="en-US" dirty="0" err="1"/>
              <a:t>masalah</a:t>
            </a:r>
            <a:r>
              <a:rPr lang="en-US" altLang="en-US" dirty="0"/>
              <a:t> </a:t>
            </a:r>
            <a:r>
              <a:rPr lang="en-US" altLang="en-US" dirty="0" err="1"/>
              <a:t>sarang</a:t>
            </a:r>
            <a:r>
              <a:rPr lang="en-US" altLang="en-US" dirty="0"/>
              <a:t> </a:t>
            </a:r>
            <a:r>
              <a:rPr lang="en-US" altLang="en-US" dirty="0" err="1"/>
              <a:t>burung</a:t>
            </a:r>
            <a:r>
              <a:rPr lang="en-US" altLang="en-US" dirty="0"/>
              <a:t> </a:t>
            </a:r>
            <a:r>
              <a:rPr lang="en-US" altLang="en-US" dirty="0" err="1"/>
              <a:t>merpati</a:t>
            </a:r>
            <a:r>
              <a:rPr lang="en-US" altLang="en-US" dirty="0"/>
              <a:t>, </a:t>
            </a:r>
            <a:r>
              <a:rPr lang="en-US" altLang="en-US" dirty="0" err="1"/>
              <a:t>prinsip</a:t>
            </a:r>
            <a:r>
              <a:rPr lang="en-US" altLang="en-US" dirty="0"/>
              <a:t> </a:t>
            </a:r>
            <a:r>
              <a:rPr lang="en-US" altLang="en-US" dirty="0" err="1"/>
              <a:t>ini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memberitahukan</a:t>
            </a:r>
            <a:r>
              <a:rPr lang="en-US" altLang="en-US" dirty="0"/>
              <a:t> di </a:t>
            </a:r>
            <a:r>
              <a:rPr lang="en-US" altLang="en-US" dirty="0" err="1"/>
              <a:t>sarang</a:t>
            </a:r>
            <a:r>
              <a:rPr lang="en-US" altLang="en-US" dirty="0"/>
              <a:t> </a:t>
            </a:r>
            <a:r>
              <a:rPr lang="en-US" altLang="en-US" dirty="0" err="1"/>
              <a:t>merpati</a:t>
            </a:r>
            <a:r>
              <a:rPr lang="en-US" altLang="en-US" dirty="0"/>
              <a:t> mana yang </a:t>
            </a:r>
            <a:r>
              <a:rPr lang="en-US" altLang="en-US" dirty="0" err="1"/>
              <a:t>berisi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ekor</a:t>
            </a:r>
            <a:r>
              <a:rPr lang="en-US" altLang="en-US" dirty="0"/>
              <a:t> </a:t>
            </a:r>
            <a:r>
              <a:rPr lang="en-US" altLang="en-US" dirty="0" err="1"/>
              <a:t>merpati</a:t>
            </a:r>
            <a:r>
              <a:rPr lang="en-US" altLang="en-US" dirty="0"/>
              <a:t>.  </a:t>
            </a:r>
          </a:p>
          <a:p>
            <a:endParaRPr lang="en-US" altLang="en-US" dirty="0"/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9EE5FD35-D4A5-4BD3-8AAE-DE2C6D38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14A3EA4-E1EC-4AB0-8566-C373E84E4521}" type="slidenum">
              <a:rPr lang="en-GB" altLang="en-US" sz="1400"/>
              <a:pPr eaLnBrk="1" hangingPunct="1"/>
              <a:t>29</a:t>
            </a:fld>
            <a:endParaRPr lang="en-GB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>
            <a:extLst>
              <a:ext uri="{FF2B5EF4-FFF2-40B4-BE49-F238E27FC236}">
                <a16:creationId xmlns:a16="http://schemas.microsoft.com/office/drawing/2014/main" id="{FB5F653A-81D6-412B-BC59-71CC672E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B48AD45-E517-415A-8BBF-D53506817784}" type="slidenum">
              <a:rPr lang="en-GB" altLang="en-US" sz="1400"/>
              <a:pPr eaLnBrk="1" hangingPunct="1"/>
              <a:t>3</a:t>
            </a:fld>
            <a:endParaRPr lang="en-GB" altLang="en-US" sz="1400"/>
          </a:p>
        </p:txBody>
      </p:sp>
      <p:graphicFrame>
        <p:nvGraphicFramePr>
          <p:cNvPr id="16386" name="Object 4">
            <a:extLst>
              <a:ext uri="{FF2B5EF4-FFF2-40B4-BE49-F238E27FC236}">
                <a16:creationId xmlns:a16="http://schemas.microsoft.com/office/drawing/2014/main" id="{0D2620BC-EB22-4772-A714-C858C8904E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970476"/>
              </p:ext>
            </p:extLst>
          </p:nvPr>
        </p:nvGraphicFramePr>
        <p:xfrm>
          <a:off x="1544320" y="579437"/>
          <a:ext cx="8534400" cy="595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830040" progId="Word.Document.8">
                  <p:embed/>
                </p:oleObj>
              </mc:Choice>
              <mc:Fallback>
                <p:oleObj name="Document" r:id="rId2" imgW="5486400" imgH="3830040" progId="Word.Document.8">
                  <p:embed/>
                  <p:pic>
                    <p:nvPicPr>
                      <p:cNvPr id="16386" name="Object 4">
                        <a:extLst>
                          <a:ext uri="{FF2B5EF4-FFF2-40B4-BE49-F238E27FC236}">
                            <a16:creationId xmlns:a16="http://schemas.microsoft.com/office/drawing/2014/main" id="{0D2620BC-EB22-4772-A714-C858C8904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320" y="579437"/>
                        <a:ext cx="8534400" cy="595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140165D-E6A5-420D-BF86-3E70FAE8E9E6}"/>
              </a:ext>
            </a:extLst>
          </p:cNvPr>
          <p:cNvSpPr/>
          <p:nvPr/>
        </p:nvSpPr>
        <p:spPr>
          <a:xfrm>
            <a:off x="2082800" y="5496560"/>
            <a:ext cx="5760720" cy="104235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A360BF99-2366-4A93-894C-7F4AB6237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418" y="990600"/>
            <a:ext cx="10065702" cy="4876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 err="1"/>
              <a:t>Contoh</a:t>
            </a:r>
            <a:r>
              <a:rPr lang="en-US" altLang="en-US" sz="2400" b="1" dirty="0"/>
              <a:t> 19. </a:t>
            </a:r>
            <a:r>
              <a:rPr lang="en-US" altLang="en-US" sz="2400" dirty="0"/>
              <a:t>Dari 27 orang </a:t>
            </a:r>
            <a:r>
              <a:rPr lang="en-US" altLang="en-US" sz="2400" dirty="0" err="1"/>
              <a:t>mahasiswa</a:t>
            </a:r>
            <a:r>
              <a:rPr lang="en-US" altLang="en-US" sz="2400" dirty="0"/>
              <a:t>, paling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orang yang </a:t>
            </a:r>
            <a:r>
              <a:rPr lang="en-US" altLang="en-US" sz="2400" dirty="0" err="1"/>
              <a:t>namanya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diawali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karena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26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alfabet</a:t>
            </a:r>
            <a:r>
              <a:rPr lang="en-US" altLang="en-US" sz="2400" dirty="0"/>
              <a:t>. </a:t>
            </a:r>
          </a:p>
          <a:p>
            <a:pPr marL="0" indent="0">
              <a:buNone/>
            </a:pP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menganggap</a:t>
            </a:r>
            <a:r>
              <a:rPr lang="en-US" altLang="en-US" sz="2400" dirty="0"/>
              <a:t> 27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awal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nama-nama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mahasiswa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 dan 26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alfabet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26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kita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menetapkan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pemasangan</a:t>
            </a:r>
            <a:r>
              <a:rPr lang="en-US" altLang="en-US" sz="2400" dirty="0"/>
              <a:t> 27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awal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26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alfabet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pemasangan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. 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 err="1"/>
              <a:t>Menurut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prinsip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awal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alfabet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dipasangkan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paling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awal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mahasiswa</a:t>
            </a:r>
            <a:r>
              <a:rPr lang="en-US" altLang="en-US" sz="2400" dirty="0"/>
              <a:t>.		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9F9F8C94-C05D-4E09-8552-04DAEC46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BB0A1BD-1B3C-4E59-802F-AFF84FF879FC}" type="slidenum">
              <a:rPr lang="en-GB" altLang="en-US" sz="1400"/>
              <a:pPr eaLnBrk="1" hangingPunct="1"/>
              <a:t>30</a:t>
            </a:fld>
            <a:endParaRPr lang="en-GB" altLang="en-US"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053835CC-F3AB-4C31-98DB-4BA4EE408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20" y="714376"/>
            <a:ext cx="10444480" cy="53054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 err="1"/>
              <a:t>Contoh</a:t>
            </a:r>
            <a:r>
              <a:rPr lang="en-US" sz="2400" b="1" dirty="0"/>
              <a:t> 20. </a:t>
            </a:r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bola </a:t>
            </a:r>
            <a:r>
              <a:rPr lang="en-US" sz="2400" dirty="0" err="1"/>
              <a:t>merah</a:t>
            </a:r>
            <a:r>
              <a:rPr lang="en-US" sz="2400" dirty="0"/>
              <a:t>, bola </a:t>
            </a:r>
            <a:r>
              <a:rPr lang="en-US" sz="2400" dirty="0" err="1"/>
              <a:t>putih</a:t>
            </a:r>
            <a:r>
              <a:rPr lang="en-US" sz="2400" dirty="0"/>
              <a:t>, dan bola </a:t>
            </a:r>
            <a:r>
              <a:rPr lang="en-US" sz="2400" dirty="0" err="1"/>
              <a:t>biru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. </a:t>
            </a:r>
            <a:r>
              <a:rPr lang="en-US" sz="2400" dirty="0" err="1"/>
              <a:t>Berapa</a:t>
            </a:r>
            <a:r>
              <a:rPr lang="en-US" sz="2400" dirty="0"/>
              <a:t> paling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bola yang </a:t>
            </a:r>
            <a:r>
              <a:rPr lang="en-US" sz="2400" dirty="0" err="1"/>
              <a:t>diambil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 (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/>
              <a:t>melihat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)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menjamin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sepasang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?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dirty="0"/>
              <a:t> 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u="sng" dirty="0" err="1"/>
              <a:t>Penyelesaian</a:t>
            </a:r>
            <a:r>
              <a:rPr lang="en-US" sz="2400" dirty="0"/>
              <a:t>: </a:t>
            </a:r>
          </a:p>
          <a:p>
            <a:pPr marL="0" indent="0">
              <a:buNone/>
              <a:defRPr/>
            </a:pP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dianggap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sarang</a:t>
            </a:r>
            <a:r>
              <a:rPr lang="en-US" sz="2400" dirty="0"/>
              <a:t> </a:t>
            </a:r>
            <a:r>
              <a:rPr lang="en-US" sz="2400" dirty="0" err="1"/>
              <a:t>merpati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i="1" dirty="0"/>
              <a:t>n</a:t>
            </a:r>
            <a:r>
              <a:rPr lang="en-US" sz="2400" dirty="0"/>
              <a:t> = 3.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,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orang</a:t>
            </a:r>
            <a:r>
              <a:rPr lang="en-US" sz="2400" dirty="0"/>
              <a:t> </a:t>
            </a:r>
            <a:r>
              <a:rPr lang="en-US" sz="2400" dirty="0" err="1"/>
              <a:t>mengambil</a:t>
            </a:r>
            <a:r>
              <a:rPr lang="en-US" sz="2400" dirty="0"/>
              <a:t> paling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i="1" dirty="0"/>
              <a:t>n</a:t>
            </a:r>
            <a:r>
              <a:rPr lang="en-US" sz="2400" dirty="0"/>
              <a:t> + 1 = 4 bola (</a:t>
            </a:r>
            <a:r>
              <a:rPr lang="en-US" sz="2400" dirty="0" err="1"/>
              <a:t>merpati</a:t>
            </a:r>
            <a:r>
              <a:rPr lang="en-US" sz="2400" dirty="0"/>
              <a:t>),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dipastikan</a:t>
            </a:r>
            <a:r>
              <a:rPr lang="en-US" sz="2400" dirty="0"/>
              <a:t> </a:t>
            </a:r>
            <a:r>
              <a:rPr lang="en-US" sz="2400" dirty="0" err="1"/>
              <a:t>sepasang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ikut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.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diambil</a:t>
            </a:r>
            <a:r>
              <a:rPr lang="en-US" sz="2400" dirty="0"/>
              <a:t> 3 </a:t>
            </a:r>
            <a:r>
              <a:rPr lang="en-US" sz="2400" dirty="0" err="1"/>
              <a:t>buah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kemungkinan</a:t>
            </a:r>
            <a:r>
              <a:rPr lang="en-US" sz="2400" dirty="0"/>
              <a:t> </a:t>
            </a:r>
            <a:r>
              <a:rPr lang="en-US" sz="2400" dirty="0" err="1"/>
              <a:t>ketiga</a:t>
            </a:r>
            <a:r>
              <a:rPr lang="en-US" sz="2400" dirty="0"/>
              <a:t> bola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berbeda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lain. </a:t>
            </a:r>
            <a:r>
              <a:rPr lang="en-US" sz="2400" dirty="0" err="1"/>
              <a:t>Jadi</a:t>
            </a:r>
            <a:r>
              <a:rPr lang="en-US" sz="2400" dirty="0"/>
              <a:t>, 4 </a:t>
            </a:r>
            <a:r>
              <a:rPr lang="en-US" sz="2400" dirty="0" err="1"/>
              <a:t>buah</a:t>
            </a:r>
            <a:r>
              <a:rPr lang="en-US" sz="2400" dirty="0"/>
              <a:t> bola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minumum</a:t>
            </a:r>
            <a:r>
              <a:rPr lang="en-US" sz="2400" dirty="0"/>
              <a:t> yang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diambil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menjamin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 </a:t>
            </a:r>
            <a:r>
              <a:rPr lang="en-US" sz="2400" dirty="0" err="1"/>
              <a:t>sepasang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.				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FFEBE184-35B0-49BD-8CDE-F0C8A126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195682B-7FE7-4997-9817-40D078735A8D}" type="slidenum">
              <a:rPr lang="en-GB" altLang="en-US" sz="1400"/>
              <a:pPr eaLnBrk="1" hangingPunct="1"/>
              <a:t>31</a:t>
            </a:fld>
            <a:endParaRPr lang="en-GB" altLang="en-US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FC6B483B-97B7-4A08-AD71-381967DFD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280" y="883444"/>
            <a:ext cx="10708640" cy="50911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  <a:r>
              <a:rPr lang="en-US" altLang="en-US" b="1" dirty="0" err="1"/>
              <a:t>Prinsip</a:t>
            </a:r>
            <a:r>
              <a:rPr lang="en-US" altLang="en-US" b="1" dirty="0"/>
              <a:t> Sarang </a:t>
            </a:r>
            <a:r>
              <a:rPr lang="en-US" altLang="en-US" b="1" dirty="0" err="1"/>
              <a:t>Merpati</a:t>
            </a:r>
            <a:r>
              <a:rPr lang="en-US" altLang="en-US" b="1" dirty="0"/>
              <a:t> yang </a:t>
            </a:r>
            <a:r>
              <a:rPr lang="en-US" altLang="en-US" b="1" dirty="0" err="1"/>
              <a:t>Dirampatkan</a:t>
            </a:r>
            <a:r>
              <a:rPr lang="en-US" altLang="en-US" b="1" dirty="0"/>
              <a:t>. 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i="1" dirty="0"/>
              <a:t>M 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</a:t>
            </a:r>
            <a:r>
              <a:rPr lang="en-US" altLang="en-US" dirty="0" err="1"/>
              <a:t>ditempatkan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  <a:r>
              <a:rPr lang="en-US" altLang="en-US" dirty="0"/>
              <a:t> </a:t>
            </a:r>
            <a:r>
              <a:rPr lang="en-US" altLang="en-US" dirty="0" err="1"/>
              <a:t>buah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, </a:t>
            </a:r>
            <a:r>
              <a:rPr lang="en-US" altLang="en-US" dirty="0" err="1"/>
              <a:t>maka</a:t>
            </a:r>
            <a:r>
              <a:rPr lang="en-US" altLang="en-US" dirty="0"/>
              <a:t> paling </a:t>
            </a:r>
            <a:r>
              <a:rPr lang="en-US" altLang="en-US" dirty="0" err="1"/>
              <a:t>sedikit</a:t>
            </a:r>
            <a:r>
              <a:rPr lang="en-US" altLang="en-US" dirty="0"/>
              <a:t> </a:t>
            </a:r>
            <a:r>
              <a:rPr lang="en-US" altLang="en-US" dirty="0" err="1"/>
              <a:t>terdapat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 yang </a:t>
            </a:r>
            <a:r>
              <a:rPr lang="en-US" altLang="en-US" dirty="0" err="1"/>
              <a:t>berisi</a:t>
            </a:r>
            <a:r>
              <a:rPr lang="en-US" altLang="en-US" dirty="0"/>
              <a:t> minimal </a:t>
            </a:r>
            <a:r>
              <a:rPr lang="en-US" altLang="en-US" dirty="0">
                <a:sym typeface="Symbol" panose="05050102010706020507" pitchFamily="18" charset="2"/>
              </a:rPr>
              <a:t></a:t>
            </a:r>
            <a:r>
              <a:rPr lang="en-US" altLang="en-US" i="1" dirty="0"/>
              <a:t>M</a:t>
            </a:r>
            <a:r>
              <a:rPr lang="en-US" altLang="en-US" dirty="0"/>
              <a:t>/</a:t>
            </a:r>
            <a:r>
              <a:rPr lang="en-US" altLang="en-US" i="1" dirty="0"/>
              <a:t>n</a:t>
            </a:r>
            <a:r>
              <a:rPr lang="en-US" altLang="en-US" dirty="0">
                <a:sym typeface="Symbol" panose="05050102010706020507" pitchFamily="18" charset="2"/>
              </a:rPr>
              <a:t>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err="1"/>
              <a:t>Contoh</a:t>
            </a:r>
            <a:r>
              <a:rPr lang="en-US" altLang="en-US" b="1" dirty="0"/>
              <a:t> 21. </a:t>
            </a:r>
            <a:r>
              <a:rPr lang="en-US" altLang="en-US" dirty="0"/>
              <a:t>Di </a:t>
            </a:r>
            <a:r>
              <a:rPr lang="en-US" altLang="en-US" dirty="0" err="1"/>
              <a:t>antara</a:t>
            </a:r>
            <a:r>
              <a:rPr lang="en-US" altLang="en-US" dirty="0"/>
              <a:t> 50 orang </a:t>
            </a:r>
            <a:r>
              <a:rPr lang="en-US" altLang="en-US" dirty="0" err="1"/>
              <a:t>mahasiswa</a:t>
            </a:r>
            <a:r>
              <a:rPr lang="en-US" altLang="en-US" dirty="0"/>
              <a:t>, </a:t>
            </a:r>
            <a:r>
              <a:rPr lang="en-US" altLang="en-US" dirty="0" err="1"/>
              <a:t>terdapat</a:t>
            </a:r>
            <a:r>
              <a:rPr lang="en-US" altLang="en-US" dirty="0"/>
              <a:t> paling </a:t>
            </a:r>
            <a:r>
              <a:rPr lang="en-US" altLang="en-US" dirty="0" err="1"/>
              <a:t>sedikit</a:t>
            </a:r>
            <a:r>
              <a:rPr lang="en-US" altLang="en-US" dirty="0"/>
              <a:t> </a:t>
            </a:r>
            <a:r>
              <a:rPr lang="en-US" altLang="en-US" dirty="0">
                <a:sym typeface="Symbol" panose="05050102010706020507" pitchFamily="18" charset="2"/>
              </a:rPr>
              <a:t></a:t>
            </a:r>
            <a:r>
              <a:rPr lang="en-US" altLang="en-US" dirty="0"/>
              <a:t>50/12</a:t>
            </a:r>
            <a:r>
              <a:rPr lang="en-US" altLang="en-US" dirty="0">
                <a:sym typeface="Symbol" panose="05050102010706020507" pitchFamily="18" charset="2"/>
              </a:rPr>
              <a:t></a:t>
            </a:r>
            <a:r>
              <a:rPr lang="en-US" altLang="en-US" dirty="0"/>
              <a:t> = 5 orang yang </a:t>
            </a:r>
            <a:r>
              <a:rPr lang="en-US" altLang="en-US" dirty="0" err="1"/>
              <a:t>lahir</a:t>
            </a:r>
            <a:r>
              <a:rPr lang="en-US" altLang="en-US" dirty="0"/>
              <a:t> pada </a:t>
            </a:r>
            <a:r>
              <a:rPr lang="en-US" altLang="en-US" dirty="0" err="1"/>
              <a:t>bulan</a:t>
            </a:r>
            <a:r>
              <a:rPr lang="en-US" altLang="en-US" dirty="0"/>
              <a:t> yang  </a:t>
            </a:r>
            <a:r>
              <a:rPr lang="en-US" altLang="en-US" dirty="0" err="1"/>
              <a:t>sama</a:t>
            </a:r>
            <a:r>
              <a:rPr lang="en-US" altLang="en-US" dirty="0"/>
              <a:t>. 	</a:t>
            </a: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53979AC2-1FE0-40FA-9C02-A64230A8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FF4F978-26BE-40E6-98D5-E0172BEEB439}" type="slidenum">
              <a:rPr lang="en-GB" altLang="en-US" sz="1400"/>
              <a:pPr eaLnBrk="1" hangingPunct="1"/>
              <a:t>32</a:t>
            </a:fld>
            <a:endParaRPr lang="en-GB" alt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E5395369-B265-4CD1-B303-01C258ABB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1501"/>
            <a:ext cx="10236200" cy="58578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 err="1"/>
              <a:t>Contoh</a:t>
            </a:r>
            <a:r>
              <a:rPr lang="en-US" sz="2400" b="1" dirty="0"/>
              <a:t> 22. </a:t>
            </a:r>
            <a:r>
              <a:rPr lang="en-US" sz="2400" dirty="0" err="1"/>
              <a:t>Tinjau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20. </a:t>
            </a:r>
            <a:r>
              <a:rPr lang="en-US" sz="2400" dirty="0" err="1"/>
              <a:t>Berapa</a:t>
            </a:r>
            <a:r>
              <a:rPr lang="en-US" sz="2400" dirty="0"/>
              <a:t> paling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bola yang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diambil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3 </a:t>
            </a:r>
            <a:r>
              <a:rPr lang="en-US" sz="2400" dirty="0" err="1"/>
              <a:t>pasang</a:t>
            </a:r>
            <a:r>
              <a:rPr lang="en-US" sz="2400" dirty="0"/>
              <a:t> bola yang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pasangnya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?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dirty="0"/>
              <a:t> 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u="sng" dirty="0" err="1"/>
              <a:t>Penyelesaian</a:t>
            </a:r>
            <a:r>
              <a:rPr lang="en-US" sz="2400" dirty="0"/>
              <a:t>: </a:t>
            </a:r>
          </a:p>
          <a:p>
            <a:pPr marL="0" indent="0">
              <a:buNone/>
              <a:defRPr/>
            </a:pPr>
            <a:r>
              <a:rPr lang="en-US" sz="2400" dirty="0" err="1"/>
              <a:t>Tiga</a:t>
            </a:r>
            <a:r>
              <a:rPr lang="en-US" sz="2400" dirty="0"/>
              <a:t> </a:t>
            </a:r>
            <a:r>
              <a:rPr lang="en-US" sz="2400" dirty="0" err="1"/>
              <a:t>pasang</a:t>
            </a:r>
            <a:r>
              <a:rPr lang="en-US" sz="2400" dirty="0"/>
              <a:t> bola yang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pasang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berarti</a:t>
            </a:r>
            <a:r>
              <a:rPr lang="en-US" sz="2400" dirty="0"/>
              <a:t> </a:t>
            </a:r>
            <a:r>
              <a:rPr lang="en-US" sz="2400" dirty="0" err="1"/>
              <a:t>semuanya</a:t>
            </a:r>
            <a:r>
              <a:rPr lang="en-US" sz="2400" dirty="0"/>
              <a:t> 6 </a:t>
            </a:r>
            <a:r>
              <a:rPr lang="en-US" sz="2400" dirty="0" err="1"/>
              <a:t>buah</a:t>
            </a:r>
            <a:r>
              <a:rPr lang="en-US" sz="2400" dirty="0"/>
              <a:t> bola. Pada </a:t>
            </a:r>
            <a:r>
              <a:rPr lang="en-US" sz="2400" dirty="0" err="1"/>
              <a:t>masalah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, </a:t>
            </a:r>
            <a:r>
              <a:rPr lang="en-US" sz="2400" i="1" dirty="0"/>
              <a:t>n</a:t>
            </a:r>
            <a:r>
              <a:rPr lang="en-US" sz="2400" dirty="0"/>
              <a:t>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tetap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3 (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), dan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mengambil</a:t>
            </a:r>
            <a:r>
              <a:rPr lang="en-US" sz="2400" dirty="0"/>
              <a:t> paling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i="1" dirty="0"/>
              <a:t>M </a:t>
            </a:r>
            <a:r>
              <a:rPr lang="en-US" sz="2400" dirty="0" err="1"/>
              <a:t>buah</a:t>
            </a:r>
            <a:r>
              <a:rPr lang="en-US" sz="2400" dirty="0"/>
              <a:t> bola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>
                <a:sym typeface="Symbol"/>
              </a:rPr>
              <a:t></a:t>
            </a:r>
            <a:r>
              <a:rPr lang="en-US" sz="2400" i="1" dirty="0"/>
              <a:t>M</a:t>
            </a:r>
            <a:r>
              <a:rPr lang="en-US" sz="2400" dirty="0"/>
              <a:t>/3</a:t>
            </a:r>
            <a:r>
              <a:rPr lang="en-US" sz="2400" dirty="0">
                <a:sym typeface="Symbol"/>
              </a:rPr>
              <a:t></a:t>
            </a:r>
            <a:r>
              <a:rPr lang="en-US" sz="2400" dirty="0"/>
              <a:t>  = 6 bola </a:t>
            </a:r>
            <a:r>
              <a:rPr lang="en-US" sz="2400" dirty="0" err="1"/>
              <a:t>mengandung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pasang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. </a:t>
            </a:r>
          </a:p>
          <a:p>
            <a:pPr marL="0" indent="0">
              <a:buNone/>
              <a:defRPr/>
            </a:pPr>
            <a:r>
              <a:rPr lang="en-US" sz="2400" dirty="0"/>
              <a:t>Nilai </a:t>
            </a:r>
            <a:r>
              <a:rPr lang="en-US" sz="2400" i="1" dirty="0"/>
              <a:t>M</a:t>
            </a:r>
            <a:r>
              <a:rPr lang="en-US" sz="2400" dirty="0"/>
              <a:t> = 3 </a:t>
            </a:r>
            <a:r>
              <a:rPr lang="en-US" sz="2400" dirty="0">
                <a:sym typeface="Symbol"/>
              </a:rPr>
              <a:t></a:t>
            </a:r>
            <a:r>
              <a:rPr lang="en-US" sz="2400" dirty="0"/>
              <a:t> 5 + 1 = 16. Jika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mengambil</a:t>
            </a:r>
            <a:r>
              <a:rPr lang="en-US" sz="2400" dirty="0"/>
              <a:t> 15 bola,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 </a:t>
            </a:r>
            <a:r>
              <a:rPr lang="en-US" sz="2400" dirty="0" err="1"/>
              <a:t>saja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 2 </a:t>
            </a:r>
            <a:r>
              <a:rPr lang="en-US" sz="2400" dirty="0" err="1"/>
              <a:t>macam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. </a:t>
            </a:r>
          </a:p>
          <a:p>
            <a:pPr marL="0" indent="0">
              <a:buNone/>
              <a:defRPr/>
            </a:pPr>
            <a:r>
              <a:rPr lang="en-US" sz="2400" dirty="0"/>
              <a:t>Jadi, </a:t>
            </a:r>
            <a:r>
              <a:rPr lang="en-US" sz="2400" dirty="0" err="1"/>
              <a:t>jumlah</a:t>
            </a:r>
            <a:r>
              <a:rPr lang="en-US" sz="2400"/>
              <a:t> 16 </a:t>
            </a:r>
            <a:r>
              <a:rPr lang="en-US" sz="2400" dirty="0" err="1"/>
              <a:t>buah</a:t>
            </a:r>
            <a:r>
              <a:rPr lang="en-US" sz="2400" dirty="0"/>
              <a:t> bola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minimal yang </a:t>
            </a:r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ambil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3 pasang bola yang </a:t>
            </a:r>
            <a:r>
              <a:rPr lang="en-US" sz="2400" dirty="0" err="1"/>
              <a:t>setiap</a:t>
            </a:r>
            <a:r>
              <a:rPr lang="en-US" sz="2400" dirty="0"/>
              <a:t> pasang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.   	</a:t>
            </a: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CEDE1C4-C1ED-4BA5-BCF3-28F312EA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189B0C8-F490-4169-983C-AFE038C7DA9C}" type="slidenum">
              <a:rPr lang="en-GB" altLang="en-US" sz="1400"/>
              <a:pPr eaLnBrk="1" hangingPunct="1"/>
              <a:t>33</a:t>
            </a:fld>
            <a:endParaRPr lang="en-GB" altLang="en-US"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A71F-B39E-49C3-8DB6-4BCEFE88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TAMAT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D25C9-493A-4322-A7E6-0387FF4AE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341DE-7DBC-96AD-ABF3-61904F25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5">
            <a:extLst>
              <a:ext uri="{FF2B5EF4-FFF2-40B4-BE49-F238E27FC236}">
                <a16:creationId xmlns:a16="http://schemas.microsoft.com/office/drawing/2014/main" id="{2B3547A8-6197-4213-8DB2-AC4B241B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7998711-4DE7-4C6E-BE1F-4CCC78F09727}" type="slidenum">
              <a:rPr lang="en-GB" altLang="en-US" sz="1400"/>
              <a:pPr eaLnBrk="1" hangingPunct="1"/>
              <a:t>4</a:t>
            </a:fld>
            <a:endParaRPr lang="en-GB" altLang="en-US" sz="1400"/>
          </a:p>
        </p:txBody>
      </p:sp>
      <p:graphicFrame>
        <p:nvGraphicFramePr>
          <p:cNvPr id="17410" name="Object 4">
            <a:extLst>
              <a:ext uri="{FF2B5EF4-FFF2-40B4-BE49-F238E27FC236}">
                <a16:creationId xmlns:a16="http://schemas.microsoft.com/office/drawing/2014/main" id="{D71205DA-15CD-45E8-B04D-DE26186633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267298"/>
              </p:ext>
            </p:extLst>
          </p:nvPr>
        </p:nvGraphicFramePr>
        <p:xfrm>
          <a:off x="1287145" y="788193"/>
          <a:ext cx="8952230" cy="5568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3101" imgH="3423118" progId="Word.Document.8">
                  <p:embed/>
                </p:oleObj>
              </mc:Choice>
              <mc:Fallback>
                <p:oleObj name="Document" r:id="rId2" imgW="5483101" imgH="3423118" progId="Word.Document.8">
                  <p:embed/>
                  <p:pic>
                    <p:nvPicPr>
                      <p:cNvPr id="17410" name="Object 4">
                        <a:extLst>
                          <a:ext uri="{FF2B5EF4-FFF2-40B4-BE49-F238E27FC236}">
                            <a16:creationId xmlns:a16="http://schemas.microsoft.com/office/drawing/2014/main" id="{D71205DA-15CD-45E8-B04D-DE26186633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145" y="788193"/>
                        <a:ext cx="8952230" cy="5568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8881C1A-0D83-4DEB-8C8D-50E864ABC31B}"/>
              </a:ext>
            </a:extLst>
          </p:cNvPr>
          <p:cNvSpPr txBox="1"/>
          <p:nvPr/>
        </p:nvSpPr>
        <p:spPr>
          <a:xfrm>
            <a:off x="5826374" y="5669697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Symbol" panose="05050102010706020507" pitchFamily="18" charset="2"/>
              </a:rPr>
              <a:t>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>
            <a:extLst>
              <a:ext uri="{FF2B5EF4-FFF2-40B4-BE49-F238E27FC236}">
                <a16:creationId xmlns:a16="http://schemas.microsoft.com/office/drawing/2014/main" id="{BAF60CB5-9340-416C-8707-360FFA5D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2E959B2-33C4-4B52-94A9-7D05010B9DD3}" type="slidenum">
              <a:rPr lang="en-GB" altLang="en-US" sz="1400"/>
              <a:pPr eaLnBrk="1" hangingPunct="1"/>
              <a:t>5</a:t>
            </a:fld>
            <a:endParaRPr lang="en-GB" altLang="en-US" sz="1400"/>
          </a:p>
        </p:txBody>
      </p:sp>
      <p:graphicFrame>
        <p:nvGraphicFramePr>
          <p:cNvPr id="18434" name="Object 4">
            <a:extLst>
              <a:ext uri="{FF2B5EF4-FFF2-40B4-BE49-F238E27FC236}">
                <a16:creationId xmlns:a16="http://schemas.microsoft.com/office/drawing/2014/main" id="{833F10F0-C27D-4FE6-A60B-07CF0A3061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653117"/>
              </p:ext>
            </p:extLst>
          </p:nvPr>
        </p:nvGraphicFramePr>
        <p:xfrm>
          <a:off x="1653858" y="773748"/>
          <a:ext cx="9418637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09366" imgH="1180330" progId="Word.Document.8">
                  <p:embed/>
                </p:oleObj>
              </mc:Choice>
              <mc:Fallback>
                <p:oleObj name="Document" r:id="rId2" imgW="5509366" imgH="1180330" progId="Word.Document.8">
                  <p:embed/>
                  <p:pic>
                    <p:nvPicPr>
                      <p:cNvPr id="18434" name="Object 4">
                        <a:extLst>
                          <a:ext uri="{FF2B5EF4-FFF2-40B4-BE49-F238E27FC236}">
                            <a16:creationId xmlns:a16="http://schemas.microsoft.com/office/drawing/2014/main" id="{833F10F0-C27D-4FE6-A60B-07CF0A3061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3858" y="773748"/>
                        <a:ext cx="9418637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D681D05-EB54-4936-B694-D1A3342343B8}"/>
              </a:ext>
            </a:extLst>
          </p:cNvPr>
          <p:cNvSpPr/>
          <p:nvPr/>
        </p:nvSpPr>
        <p:spPr>
          <a:xfrm>
            <a:off x="2089457" y="1805940"/>
            <a:ext cx="7492124" cy="104235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F742E2-2677-42AD-8448-A2145E5C6E80}"/>
                  </a:ext>
                </a:extLst>
              </p:cNvPr>
              <p:cNvSpPr txBox="1"/>
              <p:nvPr/>
            </p:nvSpPr>
            <p:spPr>
              <a:xfrm>
                <a:off x="1653858" y="3515611"/>
                <a:ext cx="9061198" cy="2003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Jika </a:t>
                </a:r>
                <a:r>
                  <a:rPr lang="en-US" sz="2800" i="1" dirty="0"/>
                  <a:t>n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 = </a:t>
                </a:r>
                <a:r>
                  <a:rPr lang="en-US" sz="2800" i="1" dirty="0"/>
                  <a:t>n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 = … = </a:t>
                </a:r>
                <a:r>
                  <a:rPr lang="en-US" sz="2800" i="1" dirty="0" err="1"/>
                  <a:t>n</a:t>
                </a:r>
                <a:r>
                  <a:rPr lang="en-US" sz="2800" baseline="-25000" dirty="0" err="1"/>
                  <a:t>k</a:t>
                </a:r>
                <a:r>
                  <a:rPr lang="en-US" sz="2800" dirty="0"/>
                  <a:t> = 1, </a:t>
                </a:r>
                <a:r>
                  <a:rPr lang="en-US" sz="2800" dirty="0" err="1"/>
                  <a:t>maka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bentuk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rumus</a:t>
                </a:r>
                <a:r>
                  <a:rPr lang="en-US" sz="2800" dirty="0"/>
                  <a:t> di </a:t>
                </a:r>
                <a:r>
                  <a:rPr lang="en-US" sz="2800" dirty="0" err="1"/>
                  <a:t>atas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menjadi</a:t>
                </a:r>
                <a:r>
                  <a:rPr lang="en-US" sz="2800" dirty="0"/>
                  <a:t> </a:t>
                </a:r>
              </a:p>
              <a:p>
                <a:r>
                  <a:rPr lang="en-US" sz="2800" dirty="0" err="1"/>
                  <a:t>permutasi</a:t>
                </a:r>
                <a:r>
                  <a:rPr lang="en-US" sz="2800" dirty="0"/>
                  <a:t> n </a:t>
                </a:r>
                <a:r>
                  <a:rPr lang="en-US" sz="2800" dirty="0" err="1"/>
                  <a:t>elemen</a:t>
                </a:r>
                <a:r>
                  <a:rPr lang="en-US" sz="2800" dirty="0"/>
                  <a:t> yang </a:t>
                </a:r>
                <a:r>
                  <a:rPr lang="en-US" sz="2800" dirty="0" err="1"/>
                  <a:t>berbeda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yaitu</a:t>
                </a:r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   </a:t>
                </a:r>
                <a:r>
                  <a:rPr lang="en-US" sz="2800" i="1" dirty="0"/>
                  <a:t>P</a:t>
                </a:r>
                <a:r>
                  <a:rPr lang="en-US" sz="2800" dirty="0"/>
                  <a:t>(</a:t>
                </a:r>
                <a:r>
                  <a:rPr lang="en-US" sz="2800" i="1" dirty="0"/>
                  <a:t>n</a:t>
                </a:r>
                <a:r>
                  <a:rPr lang="en-US" sz="2800" dirty="0"/>
                  <a:t>; 1, 1, …, 1) = 	C(</a:t>
                </a:r>
                <a:r>
                  <a:rPr lang="en-US" sz="2800" i="1" dirty="0"/>
                  <a:t>n</a:t>
                </a:r>
                <a:r>
                  <a:rPr lang="en-US" sz="2800" dirty="0"/>
                  <a:t>; 1, 1, …, 1)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1!1!…1!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F742E2-2677-42AD-8448-A2145E5C6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858" y="3515611"/>
                <a:ext cx="9061198" cy="2003241"/>
              </a:xfrm>
              <a:prstGeom prst="rect">
                <a:avLst/>
              </a:prstGeom>
              <a:blipFill>
                <a:blip r:embed="rId5"/>
                <a:stretch>
                  <a:fillRect l="-1345" t="-3049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9EA329DC-EC7B-4BE7-B4BD-8EB01DA1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2B8D98D-37E5-4B5F-A7A8-BEE57059EE54}" type="slidenum">
              <a:rPr lang="en-GB" altLang="en-US" sz="1400"/>
              <a:pPr eaLnBrk="1" hangingPunct="1"/>
              <a:t>6</a:t>
            </a:fld>
            <a:endParaRPr lang="en-GB" altLang="en-US" sz="1400"/>
          </a:p>
        </p:txBody>
      </p:sp>
      <p:graphicFrame>
        <p:nvGraphicFramePr>
          <p:cNvPr id="19458" name="Object 4">
            <a:extLst>
              <a:ext uri="{FF2B5EF4-FFF2-40B4-BE49-F238E27FC236}">
                <a16:creationId xmlns:a16="http://schemas.microsoft.com/office/drawing/2014/main" id="{32C3DA80-EC5F-49DC-8C51-411E3BD4D2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31605"/>
              </p:ext>
            </p:extLst>
          </p:nvPr>
        </p:nvGraphicFramePr>
        <p:xfrm>
          <a:off x="1056640" y="315912"/>
          <a:ext cx="7162800" cy="640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4907520" progId="Word.Document.8">
                  <p:embed/>
                </p:oleObj>
              </mc:Choice>
              <mc:Fallback>
                <p:oleObj name="Document" r:id="rId2" imgW="5486400" imgH="4907520" progId="Word.Document.8">
                  <p:embed/>
                  <p:pic>
                    <p:nvPicPr>
                      <p:cNvPr id="19458" name="Object 4">
                        <a:extLst>
                          <a:ext uri="{FF2B5EF4-FFF2-40B4-BE49-F238E27FC236}">
                            <a16:creationId xmlns:a16="http://schemas.microsoft.com/office/drawing/2014/main" id="{32C3DA80-EC5F-49DC-8C51-411E3BD4D2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640" y="315912"/>
                        <a:ext cx="7162800" cy="640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0" name="Picture 5" descr="http://overthehillroadtrip.files.wordpress.com/2011/04/mississippi-state-line.jpg">
            <a:extLst>
              <a:ext uri="{FF2B5EF4-FFF2-40B4-BE49-F238E27FC236}">
                <a16:creationId xmlns:a16="http://schemas.microsoft.com/office/drawing/2014/main" id="{C10E49BD-0462-4EE4-AE3E-7CB7D4202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4" y="1071564"/>
            <a:ext cx="350043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0118-00DD-6E6B-D048-F50D9F31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Latihan (</a:t>
            </a:r>
            <a:r>
              <a:rPr lang="en-US" dirty="0" err="1"/>
              <a:t>Kuis</a:t>
            </a:r>
            <a:r>
              <a:rPr lang="en-US" dirty="0"/>
              <a:t>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0AB11-6C71-DA6B-67DF-FBF17FDF9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 err="1"/>
              <a:t>Tentukan</a:t>
            </a:r>
            <a:r>
              <a:rPr lang="en-US" sz="2600" dirty="0"/>
              <a:t> </a:t>
            </a:r>
            <a:r>
              <a:rPr lang="en-US" sz="2600" dirty="0" err="1"/>
              <a:t>banyaknya</a:t>
            </a:r>
            <a:r>
              <a:rPr lang="en-US" sz="2600" dirty="0"/>
              <a:t> </a:t>
            </a:r>
            <a:r>
              <a:rPr lang="en-US" sz="2600" dirty="0" err="1"/>
              <a:t>cara</a:t>
            </a:r>
            <a:r>
              <a:rPr lang="en-US" sz="2600" dirty="0"/>
              <a:t> </a:t>
            </a:r>
            <a:r>
              <a:rPr lang="en-US" sz="2600" dirty="0" err="1"/>
              <a:t>mengacak</a:t>
            </a:r>
            <a:r>
              <a:rPr lang="en-US" sz="2600" dirty="0"/>
              <a:t> kata SURABAYA </a:t>
            </a:r>
            <a:r>
              <a:rPr lang="en-US" sz="2600" dirty="0" err="1"/>
              <a:t>jika</a:t>
            </a:r>
            <a:r>
              <a:rPr lang="en-US" sz="2600" dirty="0"/>
              <a:t> </a:t>
            </a:r>
            <a:r>
              <a:rPr lang="en-US" sz="2600" dirty="0" err="1"/>
              <a:t>harus</a:t>
            </a:r>
            <a:r>
              <a:rPr lang="en-US" sz="2600" dirty="0"/>
              <a:t> </a:t>
            </a:r>
            <a:r>
              <a:rPr lang="en-US" sz="2600" dirty="0" err="1"/>
              <a:t>diawali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 (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konsonan</a:t>
            </a:r>
            <a:r>
              <a:rPr lang="en-US" sz="2600" dirty="0"/>
              <a:t>).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 err="1"/>
              <a:t>Jawaban</a:t>
            </a:r>
            <a:r>
              <a:rPr lang="en-US" sz="2600" dirty="0"/>
              <a:t>:</a:t>
            </a:r>
          </a:p>
          <a:p>
            <a:pPr marL="0" indent="0">
              <a:buNone/>
            </a:pPr>
            <a:r>
              <a:rPr lang="en-US" sz="2600" dirty="0" err="1"/>
              <a:t>Banyaknya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 di </a:t>
            </a:r>
            <a:r>
              <a:rPr lang="en-US" sz="2600" dirty="0" err="1"/>
              <a:t>dalam</a:t>
            </a:r>
            <a:r>
              <a:rPr lang="en-US" sz="2600" dirty="0"/>
              <a:t> kata SURABAYA </a:t>
            </a:r>
            <a:r>
              <a:rPr lang="en-US" sz="2600" dirty="0" err="1"/>
              <a:t>ada</a:t>
            </a:r>
            <a:r>
              <a:rPr lang="en-US" sz="2600" dirty="0"/>
              <a:t> 4 </a:t>
            </a:r>
            <a:r>
              <a:rPr lang="en-US" sz="2600" dirty="0" err="1"/>
              <a:t>buah</a:t>
            </a:r>
            <a:r>
              <a:rPr lang="en-US" sz="2600" dirty="0"/>
              <a:t> (S, R, B, Y).</a:t>
            </a:r>
          </a:p>
          <a:p>
            <a:pPr marL="0" indent="0">
              <a:buNone/>
            </a:pPr>
            <a:r>
              <a:rPr lang="en-US" sz="2600" dirty="0"/>
              <a:t>Ada 8 </a:t>
            </a:r>
            <a:r>
              <a:rPr lang="en-US" sz="2600" dirty="0" err="1"/>
              <a:t>posisi</a:t>
            </a:r>
            <a:r>
              <a:rPr lang="en-US" sz="2600" dirty="0"/>
              <a:t>, </a:t>
            </a:r>
            <a:r>
              <a:rPr lang="en-US" sz="2600" dirty="0" err="1"/>
              <a:t>posisi</a:t>
            </a:r>
            <a:r>
              <a:rPr lang="en-US" sz="2600" dirty="0"/>
              <a:t> </a:t>
            </a:r>
            <a:r>
              <a:rPr lang="en-US" sz="2600" dirty="0" err="1"/>
              <a:t>pertama</a:t>
            </a:r>
            <a:r>
              <a:rPr lang="en-US" sz="2600" dirty="0"/>
              <a:t> </a:t>
            </a:r>
            <a:r>
              <a:rPr lang="en-US" sz="2600" dirty="0" err="1"/>
              <a:t>harus</a:t>
            </a:r>
            <a:r>
              <a:rPr lang="en-US" sz="2600" dirty="0"/>
              <a:t> </a:t>
            </a:r>
            <a:r>
              <a:rPr lang="en-US" sz="2600" dirty="0" err="1"/>
              <a:t>diawali</a:t>
            </a:r>
            <a:r>
              <a:rPr lang="en-US" sz="2600" dirty="0"/>
              <a:t> </a:t>
            </a:r>
            <a:r>
              <a:rPr lang="en-US" sz="2600" dirty="0" err="1"/>
              <a:t>dengan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, </a:t>
            </a:r>
            <a:r>
              <a:rPr lang="en-US" sz="2600" dirty="0" err="1"/>
              <a:t>ada</a:t>
            </a:r>
            <a:r>
              <a:rPr lang="en-US" sz="2600" dirty="0"/>
              <a:t> 4 </a:t>
            </a:r>
            <a:r>
              <a:rPr lang="en-US" sz="2600" dirty="0" err="1"/>
              <a:t>cara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 err="1"/>
              <a:t>Tujuh</a:t>
            </a:r>
            <a:r>
              <a:rPr lang="en-US" sz="2600" dirty="0"/>
              <a:t> </a:t>
            </a:r>
            <a:r>
              <a:rPr lang="en-US" sz="2600" dirty="0" err="1"/>
              <a:t>posisi</a:t>
            </a:r>
            <a:r>
              <a:rPr lang="en-US" sz="2600" dirty="0"/>
              <a:t> </a:t>
            </a:r>
            <a:r>
              <a:rPr lang="en-US" sz="2600" dirty="0" err="1"/>
              <a:t>berikutnya</a:t>
            </a:r>
            <a:r>
              <a:rPr lang="en-US" sz="2600" dirty="0"/>
              <a:t> </a:t>
            </a:r>
            <a:r>
              <a:rPr lang="en-US" sz="2600" dirty="0" err="1"/>
              <a:t>akan</a:t>
            </a:r>
            <a:r>
              <a:rPr lang="en-US" sz="2600" dirty="0"/>
              <a:t> </a:t>
            </a:r>
            <a:r>
              <a:rPr lang="en-US" sz="2600" dirty="0" err="1"/>
              <a:t>diisi</a:t>
            </a:r>
            <a:r>
              <a:rPr lang="en-US" sz="2600" dirty="0"/>
              <a:t> oleh 3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 yang </a:t>
            </a:r>
            <a:r>
              <a:rPr lang="en-US" sz="2600" dirty="0" err="1"/>
              <a:t>tersisa</a:t>
            </a:r>
            <a:r>
              <a:rPr lang="en-US" sz="2600" dirty="0"/>
              <a:t> dan 4 </a:t>
            </a:r>
            <a:r>
              <a:rPr lang="en-US" sz="2600" dirty="0" err="1"/>
              <a:t>buah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hidup</a:t>
            </a:r>
            <a:r>
              <a:rPr lang="en-US" sz="2600" dirty="0"/>
              <a:t> (U dan A). </a:t>
            </a:r>
            <a:r>
              <a:rPr lang="en-US" sz="2600" dirty="0" err="1"/>
              <a:t>Huruf</a:t>
            </a:r>
            <a:r>
              <a:rPr lang="en-US" sz="2600" dirty="0"/>
              <a:t> A = 3 </a:t>
            </a:r>
            <a:r>
              <a:rPr lang="en-US" sz="2600" dirty="0" err="1"/>
              <a:t>buah</a:t>
            </a:r>
            <a:r>
              <a:rPr lang="en-US" sz="2600" dirty="0"/>
              <a:t>, </a:t>
            </a:r>
            <a:r>
              <a:rPr lang="en-US" sz="2600" dirty="0" err="1"/>
              <a:t>huruf</a:t>
            </a:r>
            <a:r>
              <a:rPr lang="en-US" sz="2600" dirty="0"/>
              <a:t> U = 1,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 </a:t>
            </a:r>
            <a:r>
              <a:rPr lang="en-US" sz="2600" dirty="0" err="1"/>
              <a:t>lainnya</a:t>
            </a:r>
            <a:r>
              <a:rPr lang="en-US" sz="2600" dirty="0"/>
              <a:t> masing-masing 1.</a:t>
            </a:r>
          </a:p>
          <a:p>
            <a:pPr marL="0" indent="0">
              <a:buNone/>
            </a:pPr>
            <a:r>
              <a:rPr lang="en-US" sz="2600" dirty="0"/>
              <a:t>Banyak </a:t>
            </a:r>
            <a:r>
              <a:rPr lang="en-US" sz="2600" dirty="0" err="1"/>
              <a:t>cara</a:t>
            </a:r>
            <a:r>
              <a:rPr lang="en-US" sz="2600" dirty="0"/>
              <a:t> </a:t>
            </a:r>
            <a:r>
              <a:rPr lang="en-US" sz="2600" dirty="0" err="1"/>
              <a:t>mengacak</a:t>
            </a:r>
            <a:r>
              <a:rPr lang="en-US" sz="2600" dirty="0"/>
              <a:t>: 4 </a:t>
            </a:r>
            <a:r>
              <a:rPr lang="en-US" sz="2600" dirty="0">
                <a:sym typeface="Symbol" panose="05050102010706020507" pitchFamily="18" charset="2"/>
              </a:rPr>
              <a:t> P(</a:t>
            </a:r>
            <a:r>
              <a:rPr lang="en-US" sz="2600" dirty="0"/>
              <a:t>7; 3, 1, 1, 1, 1) = 7!/(3!</a:t>
            </a:r>
            <a:r>
              <a:rPr lang="en-US" sz="2600" dirty="0">
                <a:sym typeface="Symbol" panose="05050102010706020507" pitchFamily="18" charset="2"/>
              </a:rPr>
              <a:t></a:t>
            </a:r>
            <a:r>
              <a:rPr lang="en-US" sz="2600" dirty="0"/>
              <a:t>1!</a:t>
            </a:r>
            <a:r>
              <a:rPr lang="en-US" sz="2600" dirty="0">
                <a:sym typeface="Symbol" panose="05050102010706020507" pitchFamily="18" charset="2"/>
              </a:rPr>
              <a:t></a:t>
            </a:r>
            <a:r>
              <a:rPr lang="en-US" sz="2600" dirty="0"/>
              <a:t>1!</a:t>
            </a:r>
            <a:r>
              <a:rPr lang="en-US" sz="2600" dirty="0">
                <a:sym typeface="Symbol" panose="05050102010706020507" pitchFamily="18" charset="2"/>
              </a:rPr>
              <a:t></a:t>
            </a:r>
            <a:r>
              <a:rPr lang="en-US" sz="2600" dirty="0"/>
              <a:t>1!</a:t>
            </a:r>
            <a:r>
              <a:rPr lang="en-US" sz="2600" dirty="0">
                <a:sym typeface="Symbol" panose="05050102010706020507" pitchFamily="18" charset="2"/>
              </a:rPr>
              <a:t></a:t>
            </a:r>
            <a:r>
              <a:rPr lang="en-US" sz="2600" dirty="0"/>
              <a:t>1!) = 4</a:t>
            </a:r>
            <a:r>
              <a:rPr lang="en-US" sz="2600" dirty="0">
                <a:sym typeface="Symbol" panose="05050102010706020507" pitchFamily="18" charset="2"/>
              </a:rPr>
              <a:t></a:t>
            </a:r>
            <a:r>
              <a:rPr lang="en-US" sz="2600" dirty="0"/>
              <a:t>840 = 3360</a:t>
            </a:r>
          </a:p>
          <a:p>
            <a:pPr marL="0" indent="0">
              <a:buNone/>
            </a:pPr>
            <a:r>
              <a:rPr lang="en-US" sz="2600" dirty="0"/>
              <a:t>Jadi, </a:t>
            </a:r>
            <a:r>
              <a:rPr lang="en-US" sz="2600" dirty="0" err="1"/>
              <a:t>ada</a:t>
            </a:r>
            <a:r>
              <a:rPr lang="en-US" sz="2600" dirty="0"/>
              <a:t> 3360 </a:t>
            </a:r>
            <a:r>
              <a:rPr lang="en-US" sz="2600" dirty="0" err="1"/>
              <a:t>cara</a:t>
            </a:r>
            <a:r>
              <a:rPr lang="en-US" sz="2600" dirty="0"/>
              <a:t> </a:t>
            </a:r>
            <a:r>
              <a:rPr lang="en-US" sz="2600" dirty="0" err="1"/>
              <a:t>mengacak</a:t>
            </a:r>
            <a:r>
              <a:rPr lang="en-US" sz="2600" dirty="0"/>
              <a:t> kata SURABAYA </a:t>
            </a:r>
            <a:r>
              <a:rPr lang="en-US" sz="2600" dirty="0" err="1"/>
              <a:t>jika</a:t>
            </a:r>
            <a:r>
              <a:rPr lang="en-US" sz="2600" dirty="0"/>
              <a:t> </a:t>
            </a:r>
            <a:r>
              <a:rPr lang="en-US" sz="2600" dirty="0" err="1"/>
              <a:t>harus</a:t>
            </a:r>
            <a:r>
              <a:rPr lang="en-US" sz="2600" dirty="0"/>
              <a:t> </a:t>
            </a:r>
            <a:r>
              <a:rPr lang="en-US" sz="2600" dirty="0" err="1"/>
              <a:t>diawali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97FD4-6FBE-83BC-7097-1DD947B9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30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1B51-AB65-3099-295A-56FB0DD3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en-US" dirty="0"/>
              <a:t>Latihan (</a:t>
            </a:r>
            <a:r>
              <a:rPr lang="en-US" dirty="0" err="1"/>
              <a:t>Kuis</a:t>
            </a:r>
            <a:r>
              <a:rPr lang="en-US" dirty="0"/>
              <a:t> 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7F200A-D53F-C914-9DEA-46771AD1F5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4618"/>
                <a:ext cx="10688782" cy="521825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Berapa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banyak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kata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baru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yang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dapat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dibentuk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dari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“HIGHLIGHT”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jika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semua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huruf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dipakai</a:t>
                </a:r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tidak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huruf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‘I’ yang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berurutan</a:t>
                </a:r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600" b="1" dirty="0" err="1"/>
                  <a:t>Jawaban</a:t>
                </a:r>
                <a:r>
                  <a:rPr lang="en-US" sz="2600" b="1" dirty="0"/>
                  <a:t>: </a:t>
                </a:r>
              </a:p>
              <a:p>
                <a:pPr marL="0" indent="0">
                  <a:buNone/>
                </a:pPr>
                <a:r>
                  <a:rPr lang="en-US" sz="2600" dirty="0"/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(9;3,2,2)=</m:t>
                    </m:r>
                    <m:f>
                      <m:f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9!</m:t>
                        </m:r>
                      </m:num>
                      <m:den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3!.2!.2!</m:t>
                        </m:r>
                      </m:den>
                    </m:f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=15120 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𝑘𝑎𝑡𝑎</m:t>
                    </m:r>
                  </m:oMath>
                </a14:m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:r>
                  <a:rPr lang="en-US" sz="2600" dirty="0"/>
                  <a:t>b) </a:t>
                </a:r>
                <a:r>
                  <a:rPr lang="en-US" sz="2600" dirty="0" err="1"/>
                  <a:t>Pertama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hilangkan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semua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huruf</a:t>
                </a:r>
                <a:r>
                  <a:rPr lang="en-US" sz="2600" dirty="0"/>
                  <a:t> ‘I’ </a:t>
                </a:r>
                <a:r>
                  <a:rPr lang="en-US" sz="2600" dirty="0" err="1"/>
                  <a:t>dari</a:t>
                </a:r>
                <a:r>
                  <a:rPr lang="en-US" sz="2600" dirty="0"/>
                  <a:t> kata </a:t>
                </a:r>
                <a:r>
                  <a:rPr lang="en-US" sz="2600" dirty="0" err="1"/>
                  <a:t>tersebut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menjadi</a:t>
                </a:r>
                <a:r>
                  <a:rPr lang="en-US" sz="2600" dirty="0"/>
                  <a:t> “HGHLGHT”, </a:t>
                </a:r>
                <a:r>
                  <a:rPr lang="en-US" sz="2600" dirty="0" err="1"/>
                  <a:t>dengan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banyak</a:t>
                </a:r>
                <a:r>
                  <a:rPr lang="en-US" sz="2600" dirty="0"/>
                  <a:t> kata </a:t>
                </a:r>
                <a:r>
                  <a:rPr lang="en-US" sz="2600" dirty="0" err="1"/>
                  <a:t>baru</a:t>
                </a:r>
                <a:r>
                  <a:rPr lang="en-US" sz="2600" dirty="0"/>
                  <a:t> yang </a:t>
                </a:r>
                <a:r>
                  <a:rPr lang="en-US" sz="2600" dirty="0" err="1"/>
                  <a:t>dapat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disusun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adalah</m:t>
                    </m:r>
                    <m:r>
                      <a:rPr lang="en-US" sz="2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(7;3,2)=</m:t>
                    </m:r>
                    <m:f>
                      <m:f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7!</m:t>
                        </m:r>
                      </m:num>
                      <m:den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3!.2!</m:t>
                        </m:r>
                      </m:den>
                    </m:f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=420 </m:t>
                    </m:r>
                    <m:r>
                      <m:rPr>
                        <m:sty m:val="p"/>
                      </m:rPr>
                      <a:rPr lang="en-US" sz="2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kata</m:t>
                    </m:r>
                  </m:oMath>
                </a14:m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Siapkan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tempat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kosong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diantara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setiap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huruf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untuk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menaruh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salah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satu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dari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kedua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huruf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‘I’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menjadi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_H_G_H_L_G_H_T_.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Maka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ada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tempat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kosong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untuk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menaruh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huruf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‘I’,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jadi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banyak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pilihan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untuk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menaruh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huruf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‘I’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adalah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(8;2)=</m:t>
                    </m:r>
                    <m:f>
                      <m:f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8!</m:t>
                        </m:r>
                      </m:num>
                      <m:den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2!.6!</m:t>
                        </m:r>
                      </m:den>
                    </m:f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=28</m:t>
                    </m:r>
                  </m:oMath>
                </a14:m>
                <a:r>
                  <a:rPr lang="en-US" sz="2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Sehingga</a:t>
                </a:r>
                <a:r>
                  <a:rPr lang="en-US" sz="2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banyaknya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kata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baru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yang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dapat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dibentuk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dengan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tidak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‘I’ yang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berurutan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adalah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420 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28=11760 </m:t>
                    </m:r>
                    <m:r>
                      <m:rPr>
                        <m:sty m:val="p"/>
                      </m:rPr>
                      <a:rPr lang="en-US" sz="2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kata</m:t>
                    </m:r>
                  </m:oMath>
                </a14:m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7F200A-D53F-C914-9DEA-46771AD1F5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4618"/>
                <a:ext cx="10688782" cy="5218257"/>
              </a:xfrm>
              <a:blipFill>
                <a:blip r:embed="rId2"/>
                <a:stretch>
                  <a:fillRect l="-742" t="-1168" r="-285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D4581-C8EB-3C11-5C34-F69ECE54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3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>
            <a:extLst>
              <a:ext uri="{FF2B5EF4-FFF2-40B4-BE49-F238E27FC236}">
                <a16:creationId xmlns:a16="http://schemas.microsoft.com/office/drawing/2014/main" id="{C2B42C3B-FF36-47ED-97B4-BEFBA241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A6DF483-175D-409B-8EF9-A1CFC0B5970C}" type="slidenum">
              <a:rPr lang="en-GB" altLang="en-US" sz="1400"/>
              <a:pPr eaLnBrk="1" hangingPunct="1"/>
              <a:t>9</a:t>
            </a:fld>
            <a:endParaRPr lang="en-GB" altLang="en-US" sz="1400"/>
          </a:p>
        </p:txBody>
      </p:sp>
      <p:graphicFrame>
        <p:nvGraphicFramePr>
          <p:cNvPr id="20482" name="Object 4">
            <a:extLst>
              <a:ext uri="{FF2B5EF4-FFF2-40B4-BE49-F238E27FC236}">
                <a16:creationId xmlns:a16="http://schemas.microsoft.com/office/drawing/2014/main" id="{DE284203-40FE-450B-890D-643CEDC71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485608"/>
              </p:ext>
            </p:extLst>
          </p:nvPr>
        </p:nvGraphicFramePr>
        <p:xfrm>
          <a:off x="1336675" y="991235"/>
          <a:ext cx="9518650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09366" imgH="2652317" progId="Word.Document.8">
                  <p:embed/>
                </p:oleObj>
              </mc:Choice>
              <mc:Fallback>
                <p:oleObj name="Document" r:id="rId2" imgW="5509366" imgH="2652317" progId="Word.Document.8">
                  <p:embed/>
                  <p:pic>
                    <p:nvPicPr>
                      <p:cNvPr id="20482" name="Object 4">
                        <a:extLst>
                          <a:ext uri="{FF2B5EF4-FFF2-40B4-BE49-F238E27FC236}">
                            <a16:creationId xmlns:a16="http://schemas.microsoft.com/office/drawing/2014/main" id="{DE284203-40FE-450B-890D-643CEDC713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991235"/>
                        <a:ext cx="9518650" cy="459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649B72D-DFBA-48C2-81A3-FB3EFE4C3B58}"/>
              </a:ext>
            </a:extLst>
          </p:cNvPr>
          <p:cNvSpPr txBox="1"/>
          <p:nvPr/>
        </p:nvSpPr>
        <p:spPr>
          <a:xfrm>
            <a:off x="3226120" y="2967335"/>
            <a:ext cx="754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Mangga Billy: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BBBB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Andi: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Toni: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2939</Words>
  <Application>Microsoft Office PowerPoint</Application>
  <PresentationFormat>Widescreen</PresentationFormat>
  <Paragraphs>220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Document</vt:lpstr>
      <vt:lpstr>Kombinatorika (Bagian 2)</vt:lpstr>
      <vt:lpstr>Permutasi dan Kombinasi Bentuk Umum</vt:lpstr>
      <vt:lpstr>PowerPoint Presentation</vt:lpstr>
      <vt:lpstr>PowerPoint Presentation</vt:lpstr>
      <vt:lpstr>PowerPoint Presentation</vt:lpstr>
      <vt:lpstr>PowerPoint Presentation</vt:lpstr>
      <vt:lpstr>Latihan (Kuis 2021)</vt:lpstr>
      <vt:lpstr>Latihan (Kuis 2021)</vt:lpstr>
      <vt:lpstr>PowerPoint Presentation</vt:lpstr>
      <vt:lpstr>PowerPoint Presentation</vt:lpstr>
      <vt:lpstr>PowerPoint Presentation</vt:lpstr>
      <vt:lpstr>Kombinasi Dengan Pengulangan</vt:lpstr>
      <vt:lpstr>PowerPoint Presentation</vt:lpstr>
      <vt:lpstr>PowerPoint Presentation</vt:lpstr>
      <vt:lpstr>Latihan (Kuis 2021)</vt:lpstr>
      <vt:lpstr>PowerPoint Presentation</vt:lpstr>
      <vt:lpstr>PowerPoint Presentation</vt:lpstr>
      <vt:lpstr>Latihan (Kuis 2022)</vt:lpstr>
      <vt:lpstr>PowerPoint Presentation</vt:lpstr>
      <vt:lpstr>PowerPoint Presentation</vt:lpstr>
      <vt:lpstr>Koefisien Binomial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Pigeonhole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TAMAT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19-Kombinatorika-Bagian2-2024</dc:title>
  <dc:creator>Rinaldi Munir</dc:creator>
  <cp:lastModifiedBy>Dr. Ir. Rinaldi, M.T.</cp:lastModifiedBy>
  <cp:revision>36</cp:revision>
  <dcterms:created xsi:type="dcterms:W3CDTF">2020-07-28T12:55:42Z</dcterms:created>
  <dcterms:modified xsi:type="dcterms:W3CDTF">2024-11-12T13:49:57Z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2024-11-11T06:34:33Z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fe5f45dd-fa92-4c2e-b14e-d39f1c890974</vt:lpwstr>
  </property>
  <property fmtid="{D5CDD505-2E9C-101B-9397-08002B2CF9AE}" pid="8" name="MSIP_Label_38b525e5-f3da-4501-8f1e-526b6769fc56_ContentBits">
    <vt:lpwstr>0</vt:lpwstr>
  </property>
</Properties>
</file>