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98" r:id="rId11"/>
    <p:sldId id="299" r:id="rId12"/>
    <p:sldId id="324" r:id="rId13"/>
    <p:sldId id="300" r:id="rId14"/>
    <p:sldId id="326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321" r:id="rId23"/>
    <p:sldId id="301" r:id="rId24"/>
    <p:sldId id="327" r:id="rId25"/>
    <p:sldId id="275" r:id="rId26"/>
    <p:sldId id="276" r:id="rId27"/>
    <p:sldId id="277" r:id="rId28"/>
    <p:sldId id="278" r:id="rId29"/>
    <p:sldId id="279" r:id="rId30"/>
    <p:sldId id="317" r:id="rId31"/>
    <p:sldId id="318" r:id="rId32"/>
    <p:sldId id="319" r:id="rId33"/>
    <p:sldId id="322" r:id="rId34"/>
    <p:sldId id="320" r:id="rId35"/>
    <p:sldId id="325" r:id="rId36"/>
    <p:sldId id="302" r:id="rId37"/>
    <p:sldId id="303" r:id="rId38"/>
    <p:sldId id="323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DC9224-AEA9-4452-A21A-CDB04D46D8DA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58E11D-C555-4F4B-94C0-1D036891F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6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A7643-251D-4A52-A05A-90B7E0541A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1C90ED-03A3-4C57-8114-247305A6F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41C8D-9464-4E56-8196-BE2A842FB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B4B3-7B2F-4AAD-AC59-BC5CE106C21E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83BAE6-1697-4B6C-A36C-F700F709F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A74E8-25C3-4654-9577-AE2D19EBD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1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3FE1F-61A9-403F-BD35-0B539844F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04F842-F4A5-4198-90A4-94C9910F9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E984E-DFB9-4A63-8947-2D94FA9B9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9A40-3D57-4F93-A642-E5720E0FB138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4C262-6F71-4F3F-BB59-B74A1266C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FBCC6-2991-4544-942D-B922C1EDD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76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C22AF-87E1-4250-91D0-0F63C3090B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D96CFE-9659-4B28-AD08-F2A9EFD4A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CEBDC-8DC8-49B1-8A8B-A980275CD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B5A35-DD3F-4EB8-B85B-E3661E6CA947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BAB87-3A57-44DA-A3F9-D13D1589D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4C1E5-563B-47A9-814F-1E3E5A022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F2485-C944-46E8-A015-7685016C0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70CFB-CFB9-4686-B481-2BCDA4110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910DB-06B9-43DE-BC2F-E4D4D1260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68F4D-3B7D-4603-BEC8-CC3C23327F0E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46409-7D50-4EF0-81EB-08E42D43D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A2D02-A2AC-4A55-9D4C-5EAB443AA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635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1690E-CD7E-4753-9817-CBD58BCEB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545CC-E369-49AF-BD9C-3014B201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A1558-2F07-4C77-A4F7-DEAF38EDC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CF8B-6029-4231-9446-7478E3C00419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E30D2-9A9D-448A-AAAA-CAF7191B5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2646C-DDD4-458F-AA7A-59B3A70B9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08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ACAB8-355B-4C00-876B-B2C2DC544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02C26-018F-4D5C-9441-5AE3B74762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4EB8FC-2582-4E13-A2E9-2CAF63341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C0066A-20A2-46E5-89E4-D68F32B7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31DE5-3AD7-430D-8E8B-B93912B446A3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31EAA-7632-4F99-9A7E-AE2AC66DA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350AEF-FC5D-4FFF-BE6C-BECBA15AB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8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1CF4F-9B4B-4436-88C8-5363A4AB1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3F5C30-76CE-4E7C-9647-4A6C95D6B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3960BB-C6BC-436D-90A8-9E9B48032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195088-4EB3-44C0-9DCD-104826347B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523D51-CE73-41BB-A612-BF751DC863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11EBA8-203C-47E6-9AD3-8593295AE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56F8-6D34-452D-8F07-6DB7F65B3C2E}" type="datetime1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9EE7AE-1027-42CE-84A2-05B342135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631F6E-D0BE-46CD-B517-BF4F46360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7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CCDA6-7E54-4E4A-810C-BB2B8685B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8A8D12-6A08-4D99-AFA1-30104BDE7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39A91-0D99-43E1-AA9F-5FD522A52D11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421EDD-7BA1-462E-9567-CB0D0A313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CC4268-37B6-47C4-909E-512C78E5A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1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343541-E319-42E8-9D6C-DB691E9B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96E9-C721-47B4-8CA2-D08BB30F7FD0}" type="datetime1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FD48B0-E63E-4613-B92B-6EB78E457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70947D-ACA3-43B0-B7FB-2F2AE7015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2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BBC2B-3FD0-4C11-A3D9-4D9187926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8B691-FEBE-4C5A-B49E-2E2D4217B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4968F5-EECF-4DF2-BFCE-5CDE1DAD11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A9C8FA-D78D-4810-BF00-B3FB1B3FF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50DE7-0F82-4CB3-A64C-1C200C10DC2F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48773-6FAD-473A-A5E3-C3E196EFB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7F45D-1CE5-4DA5-AA2B-A499C92F2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E7CC2-CA10-46AE-9955-4C8042E13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882C20-D3C5-4634-9A2C-BF90CF455D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3ADA06-7337-4196-BF73-E06E47953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C93C2-45BF-44D2-84AD-E002B1476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3833-9739-418A-9961-40AADE416917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1A843D-B977-4D5A-B4B0-43A19F012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CD37F-8B4A-41BD-9B68-47802E672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37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869DB6-70C0-4CE2-BEAE-EE373A632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04B944-C843-4698-A9E0-CE64F81F4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6FE2C-77E9-434E-B712-428FD8D106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F8F92-12DA-4E45-99E6-B88AF55699EC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5799-5C52-470D-8357-60B8E0F109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52612-4F99-47A6-BD08-65D643B75C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F86F9-37A2-4C3F-8365-5FD62433C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1">
            <a:extLst>
              <a:ext uri="{FF2B5EF4-FFF2-40B4-BE49-F238E27FC236}">
                <a16:creationId xmlns:a16="http://schemas.microsoft.com/office/drawing/2014/main" id="{3C6405E7-F86A-43AE-A51E-32BED91231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8391D4F-B50B-447F-AF52-E8B147D2D4F9}" type="slidenum">
              <a:rPr lang="en-GB" altLang="en-US" sz="1400"/>
              <a:pPr eaLnBrk="1" hangingPunct="1"/>
              <a:t>1</a:t>
            </a:fld>
            <a:endParaRPr lang="en-GB" altLang="en-US" sz="14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94B0F116-C88C-417F-9864-81F884C8D43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Kombinatorika</a:t>
            </a:r>
            <a:r>
              <a:rPr lang="en-US" altLang="en-US" b="1" dirty="0"/>
              <a:t> </a:t>
            </a:r>
            <a:r>
              <a:rPr lang="en-US" altLang="en-US" sz="4400" b="1" dirty="0"/>
              <a:t>(Bagian 1)</a:t>
            </a:r>
            <a:endParaRPr lang="en-GB" altLang="en-US" sz="4400" b="1" dirty="0"/>
          </a:p>
        </p:txBody>
      </p:sp>
      <p:sp>
        <p:nvSpPr>
          <p:cNvPr id="32772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95AB3A5E-3462-453B-8F38-D1746A2FC2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</a:t>
            </a:r>
          </a:p>
          <a:p>
            <a:pPr eaLnBrk="1" hangingPunct="1"/>
            <a:r>
              <a:rPr lang="en-US" altLang="en-US" dirty="0"/>
              <a:t>IF1220 </a:t>
            </a:r>
            <a:r>
              <a:rPr lang="en-US" altLang="en-US" dirty="0" err="1"/>
              <a:t>Matematika</a:t>
            </a:r>
            <a:r>
              <a:rPr lang="en-US" altLang="en-US" dirty="0"/>
              <a:t> </a:t>
            </a:r>
            <a:r>
              <a:rPr lang="en-US" altLang="en-US" dirty="0" err="1"/>
              <a:t>Diskrit</a:t>
            </a:r>
            <a:endParaRPr lang="en-US" altLang="en-US" dirty="0"/>
          </a:p>
          <a:p>
            <a:pPr eaLnBrk="1" hangingPunct="1"/>
            <a:r>
              <a:rPr lang="en-US" altLang="en-US" dirty="0"/>
              <a:t>Oleh: Rinaldi Munir</a:t>
            </a:r>
            <a:endParaRPr lang="en-GB" altLang="en-US" dirty="0"/>
          </a:p>
        </p:txBody>
      </p:sp>
      <p:sp>
        <p:nvSpPr>
          <p:cNvPr id="32773" name="TextBox 6">
            <a:extLst>
              <a:ext uri="{FF2B5EF4-FFF2-40B4-BE49-F238E27FC236}">
                <a16:creationId xmlns:a16="http://schemas.microsoft.com/office/drawing/2014/main" id="{023D42DB-F315-4D84-ADE0-A5572A4E6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2689" y="5500689"/>
            <a:ext cx="64684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Program </a:t>
            </a:r>
            <a:r>
              <a:rPr lang="en-US" altLang="en-US" sz="2800" b="1" dirty="0" err="1"/>
              <a:t>Studi</a:t>
            </a:r>
            <a:r>
              <a:rPr lang="en-US" altLang="en-US" sz="2800" b="1" dirty="0"/>
              <a:t> Teknik </a:t>
            </a:r>
            <a:r>
              <a:rPr lang="en-US" altLang="en-US" sz="2800" b="1" dirty="0" err="1"/>
              <a:t>Informatika</a:t>
            </a:r>
            <a:r>
              <a:rPr lang="en-US" altLang="en-US" sz="2800" b="1" dirty="0"/>
              <a:t> </a:t>
            </a:r>
          </a:p>
          <a:p>
            <a:pPr algn="ctr" eaLnBrk="1" hangingPunct="1"/>
            <a:r>
              <a:rPr lang="en-US" altLang="en-US" sz="2800" b="1" dirty="0"/>
              <a:t>STEI - ITB</a:t>
            </a:r>
          </a:p>
        </p:txBody>
      </p:sp>
      <p:pic>
        <p:nvPicPr>
          <p:cNvPr id="32774" name="Picture 7" descr="http://www.coolmath.com/algebra/20-combinatorics/images/06-combinatorics-01.gif">
            <a:extLst>
              <a:ext uri="{FF2B5EF4-FFF2-40B4-BE49-F238E27FC236}">
                <a16:creationId xmlns:a16="http://schemas.microsoft.com/office/drawing/2014/main" id="{13074AE9-FDE3-4A04-BD9D-8EC5E25E3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1158" y="198438"/>
            <a:ext cx="3654922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ADDBA16-D235-8277-A979-DD0D0FA73D07}"/>
              </a:ext>
            </a:extLst>
          </p:cNvPr>
          <p:cNvSpPr txBox="1"/>
          <p:nvPr/>
        </p:nvSpPr>
        <p:spPr>
          <a:xfrm>
            <a:off x="8327560" y="3509963"/>
            <a:ext cx="1980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(Update 2024)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E9E80E5E-5B1C-42B8-BBE3-9EFC4FCF2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6F299C7-3492-4743-BDF4-060CDFF954F9}" type="slidenum">
              <a:rPr lang="en-GB" altLang="en-US" sz="1400"/>
              <a:pPr eaLnBrk="1" hangingPunct="1"/>
              <a:t>10</a:t>
            </a:fld>
            <a:endParaRPr lang="en-GB" altLang="en-US" sz="1400"/>
          </a:p>
        </p:txBody>
      </p:sp>
      <p:sp>
        <p:nvSpPr>
          <p:cNvPr id="41988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C6DF2AF3-0AF1-4828-9F35-34D343EA9E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1840" y="558800"/>
            <a:ext cx="10449560" cy="6085840"/>
          </a:xfrm>
        </p:spPr>
        <p:txBody>
          <a:bodyPr>
            <a:normAutofit fontScale="85000" lnSpcReduction="10000"/>
          </a:bodyPr>
          <a:lstStyle/>
          <a:p>
            <a:pPr marL="609600" indent="-609600">
              <a:buNone/>
            </a:pPr>
            <a:r>
              <a:rPr lang="en-US" altLang="en-US" b="1" dirty="0" err="1"/>
              <a:t>Latihan</a:t>
            </a:r>
            <a:r>
              <a:rPr lang="en-US" altLang="en-US" b="1" dirty="0"/>
              <a:t>:</a:t>
            </a:r>
          </a:p>
          <a:p>
            <a:pPr marL="609600" indent="-609600" algn="just">
              <a:buFont typeface="Wingdings" panose="05000000000000000000" pitchFamily="2" charset="2"/>
              <a:buAutoNum type="arabicPeriod"/>
            </a:pPr>
            <a:r>
              <a:rPr lang="en-US" altLang="en-US" dirty="0">
                <a:cs typeface="Times New Roman" panose="02020603050405020304" pitchFamily="18" charset="0"/>
              </a:rPr>
              <a:t>(a)   </a:t>
            </a:r>
            <a:r>
              <a:rPr lang="en-US" altLang="en-US" dirty="0" err="1">
                <a:cs typeface="Times New Roman" panose="02020603050405020304" pitchFamily="18" charset="0"/>
              </a:rPr>
              <a:t>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genap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disusun</a:t>
            </a:r>
            <a:r>
              <a:rPr lang="en-US" altLang="en-US" dirty="0">
                <a:cs typeface="Times New Roman" panose="02020603050405020304" pitchFamily="18" charset="0"/>
              </a:rPr>
              <a:t> oleh 2 </a:t>
            </a:r>
            <a:r>
              <a:rPr lang="en-US" altLang="en-US" dirty="0" err="1">
                <a:cs typeface="Times New Roman" panose="02020603050405020304" pitchFamily="18" charset="0"/>
              </a:rPr>
              <a:t>angka</a:t>
            </a:r>
            <a:r>
              <a:rPr lang="en-US" altLang="en-US" dirty="0">
                <a:cs typeface="Times New Roman" panose="02020603050405020304" pitchFamily="18" charset="0"/>
              </a:rPr>
              <a:t>?</a:t>
            </a:r>
          </a:p>
          <a:p>
            <a:pPr marL="630238" indent="-630238" algn="just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(b) </a:t>
            </a:r>
            <a:r>
              <a:rPr lang="en-US" altLang="en-US" dirty="0" err="1">
                <a:cs typeface="Times New Roman" panose="02020603050405020304" pitchFamily="18" charset="0"/>
              </a:rPr>
              <a:t>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ganjil</a:t>
            </a:r>
            <a:r>
              <a:rPr lang="en-US" altLang="en-US" dirty="0">
                <a:cs typeface="Times New Roman" panose="02020603050405020304" pitchFamily="18" charset="0"/>
              </a:rPr>
              <a:t> 2-angka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angka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cs typeface="Times New Roman" panose="02020603050405020304" pitchFamily="18" charset="0"/>
              </a:rPr>
              <a:t>?</a:t>
            </a:r>
          </a:p>
          <a:p>
            <a:pPr marL="609600" indent="-609600" algn="just">
              <a:buFont typeface="Wingdings" panose="05000000000000000000" pitchFamily="2" charset="2"/>
              <a:buAutoNum type="arabicPeriod"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 algn="just">
              <a:buFont typeface="Wingdings" panose="05000000000000000000" pitchFamily="2" charset="2"/>
              <a:buAutoNum type="arabicPeriod" startAt="2"/>
            </a:pPr>
            <a:r>
              <a:rPr lang="en-US" altLang="en-US" dirty="0">
                <a:cs typeface="Times New Roman" panose="02020603050405020304" pitchFamily="18" charset="0"/>
              </a:rPr>
              <a:t>Dari 100.000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bulat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positif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pertama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mengandung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angka</a:t>
            </a:r>
            <a:r>
              <a:rPr lang="en-US" altLang="en-US" dirty="0">
                <a:cs typeface="Times New Roman" panose="02020603050405020304" pitchFamily="18" charset="0"/>
              </a:rPr>
              <a:t> 3,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angka</a:t>
            </a:r>
            <a:r>
              <a:rPr lang="en-US" altLang="en-US" dirty="0">
                <a:cs typeface="Times New Roman" panose="02020603050405020304" pitchFamily="18" charset="0"/>
              </a:rPr>
              <a:t> 4, dan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angka</a:t>
            </a:r>
            <a:r>
              <a:rPr lang="en-US" altLang="en-US" dirty="0">
                <a:cs typeface="Times New Roman" panose="02020603050405020304" pitchFamily="18" charset="0"/>
              </a:rPr>
              <a:t> 5? </a:t>
            </a:r>
          </a:p>
          <a:p>
            <a:pPr marL="0" indent="0" algn="just">
              <a:buNone/>
            </a:pPr>
            <a:endParaRPr lang="en-US" altLang="en-US" b="1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400" u="sng" dirty="0" err="1">
                <a:cs typeface="Times New Roman" panose="02020603050405020304" pitchFamily="18" charset="0"/>
              </a:rPr>
              <a:t>Jawaban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___ ___                                  	     </a:t>
            </a:r>
            <a:r>
              <a:rPr lang="en-US" altLang="en-US" sz="2400" dirty="0">
                <a:cs typeface="Times New Roman" panose="02020603050405020304" pitchFamily="18" charset="0"/>
              </a:rPr>
              <a:t>2.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___ ___ ___ ___ ___ </a:t>
            </a:r>
          </a:p>
          <a:p>
            <a:pPr marL="0" indent="0" algn="just"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      (a)  9 x 5 = 45                                        Angka 3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ditempatkan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5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cara</a:t>
            </a:r>
            <a:endParaRPr lang="en-US" altLang="en-US" sz="24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      (b)  8 x 5 = 40		      	       Angka 4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ditempatkan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4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cara</a:t>
            </a:r>
            <a:endParaRPr lang="en-US" altLang="en-US" sz="24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			       Angka 5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ditempatkan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3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cara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	                                                                     				       Angka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keempat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diisi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7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cara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(7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angka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lain)</a:t>
            </a:r>
          </a:p>
          <a:p>
            <a:pPr marL="0" indent="0" algn="just"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			       Angka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kelima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diisi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7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cara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(7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angka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lain)</a:t>
            </a:r>
          </a:p>
          <a:p>
            <a:pPr marL="0" indent="0" algn="just"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			      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Jumlah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seluruh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= 5 x 4 x 3 x 7 x 7 </a:t>
            </a:r>
            <a:r>
              <a:rPr lang="en-US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= 2940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en-US" altLang="en-US" b="1" dirty="0"/>
          </a:p>
          <a:p>
            <a:pPr marL="609600" indent="-609600">
              <a:buFont typeface="Wingdings" panose="05000000000000000000" pitchFamily="2" charset="2"/>
              <a:buAutoNum type="arabicPeriod" startAt="2"/>
            </a:pPr>
            <a:endParaRPr lang="en-GB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>
            <a:extLst>
              <a:ext uri="{FF2B5EF4-FFF2-40B4-BE49-F238E27FC236}">
                <a16:creationId xmlns:a16="http://schemas.microsoft.com/office/drawing/2014/main" id="{BF6E3477-4D69-4D33-A819-A7E9CE30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4BCD9EF-A30F-4199-ADEB-0F8CFE5418C3}" type="slidenum">
              <a:rPr lang="en-GB" altLang="en-US" sz="1400"/>
              <a:pPr eaLnBrk="1" hangingPunct="1"/>
              <a:t>11</a:t>
            </a:fld>
            <a:endParaRPr lang="en-GB" altLang="en-US" sz="1400"/>
          </a:p>
        </p:txBody>
      </p:sp>
      <p:sp>
        <p:nvSpPr>
          <p:cNvPr id="43011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95C16B0-B543-4D7F-993B-DF6D5BFBB9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680" y="442912"/>
            <a:ext cx="10612120" cy="6096000"/>
          </a:xfrm>
        </p:spPr>
        <p:txBody>
          <a:bodyPr>
            <a:normAutofit lnSpcReduction="10000"/>
          </a:bodyPr>
          <a:lstStyle/>
          <a:p>
            <a:pPr marL="609600" indent="-609600">
              <a:buFont typeface="Wingdings" panose="05000000000000000000" pitchFamily="2" charset="2"/>
              <a:buAutoNum type="arabicPeriod" startAt="3"/>
            </a:pPr>
            <a:r>
              <a:rPr lang="en-US" altLang="en-US" sz="2400" dirty="0" err="1">
                <a:cs typeface="Times New Roman" panose="02020603050405020304" pitchFamily="18" charset="0"/>
              </a:rPr>
              <a:t>Tersedia</a:t>
            </a:r>
            <a:r>
              <a:rPr lang="en-US" altLang="en-US" sz="2400" dirty="0">
                <a:cs typeface="Times New Roman" panose="02020603050405020304" pitchFamily="18" charset="0"/>
              </a:rPr>
              <a:t> 6 </a:t>
            </a:r>
            <a:r>
              <a:rPr lang="en-US" altLang="en-US" sz="2400" dirty="0" err="1"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cs typeface="Times New Roman" panose="02020603050405020304" pitchFamily="18" charset="0"/>
              </a:rPr>
              <a:t>: 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b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c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d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cs typeface="Times New Roman" panose="02020603050405020304" pitchFamily="18" charset="0"/>
              </a:rPr>
              <a:t>Berapa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jumlah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susunan</a:t>
            </a:r>
            <a:r>
              <a:rPr lang="en-US" altLang="en-US" sz="2400" dirty="0">
                <a:cs typeface="Times New Roman" panose="02020603050405020304" pitchFamily="18" charset="0"/>
              </a:rPr>
              <a:t> 3-huruf </a:t>
            </a:r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marL="609600" indent="-6096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(a)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diulang</a:t>
            </a:r>
            <a:r>
              <a:rPr lang="en-US" altLang="en-US" sz="2400" dirty="0">
                <a:cs typeface="Times New Roman" panose="02020603050405020304" pitchFamily="18" charset="0"/>
              </a:rPr>
              <a:t>;</a:t>
            </a:r>
          </a:p>
          <a:p>
            <a:pPr marL="609600" indent="-6096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(b) </a:t>
            </a:r>
            <a:r>
              <a:rPr lang="en-US" altLang="en-US" sz="2400" dirty="0" err="1">
                <a:cs typeface="Times New Roman" panose="02020603050405020304" pitchFamily="18" charset="0"/>
              </a:rPr>
              <a:t>boleh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berulang</a:t>
            </a:r>
            <a:r>
              <a:rPr lang="en-US" altLang="en-US" sz="2400" dirty="0">
                <a:cs typeface="Times New Roman" panose="02020603050405020304" pitchFamily="18" charset="0"/>
              </a:rPr>
              <a:t>;</a:t>
            </a:r>
          </a:p>
          <a:p>
            <a:pPr marL="609600" indent="-6096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(c)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boleh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diulang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tetapi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;</a:t>
            </a:r>
          </a:p>
          <a:p>
            <a:pPr marL="609600" indent="-60960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(d) </a:t>
            </a:r>
            <a:r>
              <a:rPr lang="en-US" altLang="en-US" sz="2400" dirty="0" err="1">
                <a:cs typeface="Times New Roman" panose="02020603050405020304" pitchFamily="18" charset="0"/>
              </a:rPr>
              <a:t>boleh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berulang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   </a:t>
            </a:r>
            <a:r>
              <a:rPr lang="en-US" altLang="en-US" sz="2000" u="sng" dirty="0" err="1">
                <a:solidFill>
                  <a:srgbClr val="FF0000"/>
                </a:solidFill>
                <a:cs typeface="Times New Roman" panose="02020603050405020304" pitchFamily="18" charset="0"/>
              </a:rPr>
              <a:t>Jawaban</a:t>
            </a: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:  ___ ___ ___</a:t>
            </a:r>
          </a:p>
          <a:p>
            <a:pPr marL="0" indent="0" algn="just">
              <a:buNone/>
            </a:pP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	            (a) 6 x 5 x 4 = 120		(b) 6 x 6 x 6 = 6</a:t>
            </a:r>
            <a:r>
              <a:rPr lang="en-US" altLang="en-US" sz="2000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3</a:t>
            </a: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= 216</a:t>
            </a:r>
          </a:p>
          <a:p>
            <a:pPr marL="0" indent="0" algn="just">
              <a:buNone/>
            </a:pP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           (c) 3 x (5 x 4) = 60                     (d) (6 x 6)  +  (5 x 6)  + (5 x 5) = 91 	</a:t>
            </a:r>
          </a:p>
          <a:p>
            <a:pPr marL="609600" indent="-609600" algn="just">
              <a:spcBef>
                <a:spcPts val="1800"/>
              </a:spcBef>
              <a:buFont typeface="Wingdings" panose="05000000000000000000" pitchFamily="2" charset="2"/>
              <a:buAutoNum type="arabicPeriod" startAt="4"/>
            </a:pPr>
            <a:r>
              <a:rPr lang="en-US" altLang="en-US" sz="2400" dirty="0" err="1">
                <a:cs typeface="Times New Roman" panose="02020603050405020304" pitchFamily="18" charset="0"/>
              </a:rPr>
              <a:t>Tentukan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banyak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pengaturan</a:t>
            </a:r>
            <a:r>
              <a:rPr lang="en-US" altLang="en-US" sz="2400" dirty="0">
                <a:cs typeface="Times New Roman" panose="02020603050405020304" pitchFamily="18" charset="0"/>
              </a:rPr>
              <a:t> agar 3 orang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mahasiswa</a:t>
            </a:r>
            <a:r>
              <a:rPr lang="en-US" altLang="en-US" sz="2400" dirty="0">
                <a:cs typeface="Times New Roman" panose="02020603050405020304" pitchFamily="18" charset="0"/>
              </a:rPr>
              <a:t> Prodi Teknik </a:t>
            </a:r>
            <a:r>
              <a:rPr lang="en-US" altLang="en-US" sz="2400" dirty="0" err="1">
                <a:cs typeface="Times New Roman" panose="02020603050405020304" pitchFamily="18" charset="0"/>
              </a:rPr>
              <a:t>Informatika</a:t>
            </a:r>
            <a:r>
              <a:rPr lang="en-US" altLang="en-US" sz="2400" dirty="0">
                <a:cs typeface="Times New Roman" panose="02020603050405020304" pitchFamily="18" charset="0"/>
              </a:rPr>
              <a:t> (IF), 4  orang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mahasiswa</a:t>
            </a:r>
            <a:r>
              <a:rPr lang="en-US" altLang="en-US" sz="2400" dirty="0">
                <a:cs typeface="Times New Roman" panose="02020603050405020304" pitchFamily="18" charset="0"/>
              </a:rPr>
              <a:t> Teknik Kimia (TK), 4 orang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mahasiswa</a:t>
            </a:r>
            <a:r>
              <a:rPr lang="en-US" altLang="en-US" sz="2400" dirty="0">
                <a:cs typeface="Times New Roman" panose="02020603050405020304" pitchFamily="18" charset="0"/>
              </a:rPr>
              <a:t> Teknik </a:t>
            </a:r>
            <a:r>
              <a:rPr lang="en-US" altLang="en-US" sz="2400" dirty="0" err="1">
                <a:cs typeface="Times New Roman" panose="02020603050405020304" pitchFamily="18" charset="0"/>
              </a:rPr>
              <a:t>Geologi</a:t>
            </a:r>
            <a:r>
              <a:rPr lang="en-US" altLang="en-US" sz="2400" dirty="0">
                <a:cs typeface="Times New Roman" panose="02020603050405020304" pitchFamily="18" charset="0"/>
              </a:rPr>
              <a:t> (GL), dan 2 orang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mahasiswa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Farmasi</a:t>
            </a:r>
            <a:r>
              <a:rPr lang="en-US" altLang="en-US" sz="2400" dirty="0">
                <a:cs typeface="Times New Roman" panose="02020603050405020304" pitchFamily="18" charset="0"/>
              </a:rPr>
              <a:t> (FA)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duduk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baris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sehingga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mereka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Prodi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sama</a:t>
            </a:r>
            <a:r>
              <a:rPr lang="en-US" altLang="en-US" sz="2400" dirty="0">
                <a:cs typeface="Times New Roman" panose="02020603050405020304" pitchFamily="18" charset="0"/>
              </a:rPr>
              <a:t> duduk </a:t>
            </a:r>
            <a:r>
              <a:rPr lang="en-US" altLang="en-US" sz="2400" dirty="0" err="1">
                <a:cs typeface="Times New Roman" panose="02020603050405020304" pitchFamily="18" charset="0"/>
              </a:rPr>
              <a:t>berdampingan</a:t>
            </a:r>
            <a:r>
              <a:rPr lang="en-US" altLang="en-US" sz="2400" dirty="0">
                <a:cs typeface="Times New Roman" panose="02020603050405020304" pitchFamily="18" charset="0"/>
              </a:rPr>
              <a:t>?</a:t>
            </a:r>
          </a:p>
          <a:p>
            <a:pPr marL="609600" indent="-609600">
              <a:buNone/>
            </a:pPr>
            <a:r>
              <a:rPr lang="en-GB" altLang="en-US" sz="2000" dirty="0"/>
              <a:t>         </a:t>
            </a:r>
            <a:r>
              <a:rPr lang="en-GB" altLang="en-US" sz="2000" dirty="0" err="1">
                <a:solidFill>
                  <a:srgbClr val="FF0000"/>
                </a:solidFill>
              </a:rPr>
              <a:t>Jawaban</a:t>
            </a:r>
            <a:r>
              <a:rPr lang="en-GB" altLang="en-US" sz="2000" dirty="0">
                <a:solidFill>
                  <a:srgbClr val="FF0000"/>
                </a:solidFill>
              </a:rPr>
              <a:t>: ______  ______  ______  ______  </a:t>
            </a:r>
          </a:p>
          <a:p>
            <a:pPr marL="609600" indent="-609600">
              <a:buNone/>
            </a:pPr>
            <a:r>
              <a:rPr lang="en-GB" altLang="en-US" sz="2000" dirty="0">
                <a:solidFill>
                  <a:srgbClr val="FF0000"/>
                </a:solidFill>
              </a:rPr>
              <a:t>	    Ada 4! </a:t>
            </a:r>
            <a:r>
              <a:rPr lang="en-GB" altLang="en-US" sz="2000" dirty="0" err="1">
                <a:solidFill>
                  <a:srgbClr val="FF0000"/>
                </a:solidFill>
              </a:rPr>
              <a:t>cara</a:t>
            </a:r>
            <a:r>
              <a:rPr lang="en-GB" altLang="en-US" sz="2000" dirty="0">
                <a:solidFill>
                  <a:srgbClr val="FF0000"/>
                </a:solidFill>
              </a:rPr>
              <a:t> </a:t>
            </a:r>
            <a:r>
              <a:rPr lang="en-GB" altLang="en-US" sz="2000" dirty="0" err="1">
                <a:solidFill>
                  <a:srgbClr val="FF0000"/>
                </a:solidFill>
              </a:rPr>
              <a:t>menempatkan</a:t>
            </a:r>
            <a:r>
              <a:rPr lang="en-GB" altLang="en-US" sz="2000" dirty="0">
                <a:solidFill>
                  <a:srgbClr val="FF0000"/>
                </a:solidFill>
              </a:rPr>
              <a:t> </a:t>
            </a:r>
            <a:r>
              <a:rPr lang="en-GB" altLang="en-US" sz="2000" dirty="0" err="1">
                <a:solidFill>
                  <a:srgbClr val="FF0000"/>
                </a:solidFill>
              </a:rPr>
              <a:t>kelompok</a:t>
            </a:r>
            <a:r>
              <a:rPr lang="en-GB" altLang="en-US" sz="2000" dirty="0">
                <a:solidFill>
                  <a:srgbClr val="FF0000"/>
                </a:solidFill>
              </a:rPr>
              <a:t> Prodi </a:t>
            </a:r>
            <a:r>
              <a:rPr lang="en-GB" altLang="en-US" sz="2000" dirty="0" err="1">
                <a:solidFill>
                  <a:srgbClr val="FF0000"/>
                </a:solidFill>
              </a:rPr>
              <a:t>mahasiswa</a:t>
            </a:r>
            <a:r>
              <a:rPr lang="en-GB" altLang="en-US" sz="2000" dirty="0">
                <a:solidFill>
                  <a:srgbClr val="FF0000"/>
                </a:solidFill>
              </a:rPr>
              <a:t> di </a:t>
            </a:r>
            <a:r>
              <a:rPr lang="en-GB" altLang="en-US" sz="2000" dirty="0" err="1">
                <a:solidFill>
                  <a:srgbClr val="FF0000"/>
                </a:solidFill>
              </a:rPr>
              <a:t>dalam</a:t>
            </a:r>
            <a:r>
              <a:rPr lang="en-GB" altLang="en-US" sz="2000" dirty="0">
                <a:solidFill>
                  <a:srgbClr val="FF0000"/>
                </a:solidFill>
              </a:rPr>
              <a:t> </a:t>
            </a:r>
            <a:r>
              <a:rPr lang="en-GB" altLang="en-US" sz="2000" dirty="0" err="1">
                <a:solidFill>
                  <a:srgbClr val="FF0000"/>
                </a:solidFill>
              </a:rPr>
              <a:t>susunan</a:t>
            </a:r>
            <a:endParaRPr lang="en-GB" altLang="en-US" sz="2000" dirty="0">
              <a:solidFill>
                <a:srgbClr val="FF0000"/>
              </a:solidFill>
            </a:endParaRPr>
          </a:p>
          <a:p>
            <a:pPr marL="609600" indent="-609600">
              <a:spcBef>
                <a:spcPts val="0"/>
              </a:spcBef>
              <a:buNone/>
            </a:pPr>
            <a:r>
              <a:rPr lang="en-GB" altLang="en-US" sz="2000" dirty="0">
                <a:solidFill>
                  <a:srgbClr val="FF0000"/>
                </a:solidFill>
              </a:rPr>
              <a:t>	    </a:t>
            </a:r>
            <a:r>
              <a:rPr lang="en-GB" altLang="en-US" sz="2000" dirty="0" err="1">
                <a:solidFill>
                  <a:srgbClr val="FF0000"/>
                </a:solidFill>
              </a:rPr>
              <a:t>Masing-masing</a:t>
            </a:r>
            <a:r>
              <a:rPr lang="en-GB" altLang="en-US" sz="2000" dirty="0">
                <a:solidFill>
                  <a:srgbClr val="FF0000"/>
                </a:solidFill>
              </a:rPr>
              <a:t> 3! </a:t>
            </a:r>
            <a:r>
              <a:rPr lang="en-GB" altLang="en-US" sz="2000" dirty="0" err="1">
                <a:solidFill>
                  <a:srgbClr val="FF0000"/>
                </a:solidFill>
              </a:rPr>
              <a:t>cara</a:t>
            </a:r>
            <a:r>
              <a:rPr lang="en-GB" altLang="en-US" sz="2000" dirty="0">
                <a:solidFill>
                  <a:srgbClr val="FF0000"/>
                </a:solidFill>
              </a:rPr>
              <a:t>, 4! </a:t>
            </a:r>
            <a:r>
              <a:rPr lang="en-GB" altLang="en-US" sz="2000" dirty="0" err="1">
                <a:solidFill>
                  <a:srgbClr val="FF0000"/>
                </a:solidFill>
              </a:rPr>
              <a:t>cara</a:t>
            </a:r>
            <a:r>
              <a:rPr lang="en-GB" altLang="en-US" sz="2000" dirty="0">
                <a:solidFill>
                  <a:srgbClr val="FF0000"/>
                </a:solidFill>
              </a:rPr>
              <a:t>, 4! </a:t>
            </a:r>
            <a:r>
              <a:rPr lang="en-GB" altLang="en-US" sz="2000" dirty="0" err="1">
                <a:solidFill>
                  <a:srgbClr val="FF0000"/>
                </a:solidFill>
              </a:rPr>
              <a:t>cara</a:t>
            </a:r>
            <a:r>
              <a:rPr lang="en-GB" altLang="en-US" sz="2000" dirty="0">
                <a:solidFill>
                  <a:srgbClr val="FF0000"/>
                </a:solidFill>
              </a:rPr>
              <a:t>, dan 2! </a:t>
            </a:r>
            <a:r>
              <a:rPr lang="en-GB" altLang="en-US" sz="2000" dirty="0" err="1">
                <a:solidFill>
                  <a:srgbClr val="FF0000"/>
                </a:solidFill>
              </a:rPr>
              <a:t>cara</a:t>
            </a:r>
            <a:r>
              <a:rPr lang="en-GB" altLang="en-US" sz="2000" dirty="0">
                <a:solidFill>
                  <a:srgbClr val="FF0000"/>
                </a:solidFill>
              </a:rPr>
              <a:t> </a:t>
            </a:r>
            <a:r>
              <a:rPr lang="en-GB" altLang="en-US" sz="2000" dirty="0" err="1">
                <a:solidFill>
                  <a:srgbClr val="FF0000"/>
                </a:solidFill>
              </a:rPr>
              <a:t>menempatkan</a:t>
            </a:r>
            <a:r>
              <a:rPr lang="en-GB" altLang="en-US" sz="2000" dirty="0">
                <a:solidFill>
                  <a:srgbClr val="FF0000"/>
                </a:solidFill>
              </a:rPr>
              <a:t> </a:t>
            </a:r>
            <a:r>
              <a:rPr lang="en-GB" altLang="en-US" sz="2000" dirty="0" err="1">
                <a:solidFill>
                  <a:srgbClr val="FF0000"/>
                </a:solidFill>
              </a:rPr>
              <a:t>mahasiswa</a:t>
            </a:r>
            <a:r>
              <a:rPr lang="en-GB" altLang="en-US" sz="2000" dirty="0">
                <a:solidFill>
                  <a:srgbClr val="FF0000"/>
                </a:solidFill>
              </a:rPr>
              <a:t> Prodi</a:t>
            </a:r>
          </a:p>
          <a:p>
            <a:pPr marL="609600" indent="-609600">
              <a:spcBef>
                <a:spcPts val="0"/>
              </a:spcBef>
              <a:buNone/>
            </a:pPr>
            <a:r>
              <a:rPr lang="en-GB" altLang="en-US" sz="2000" dirty="0">
                <a:solidFill>
                  <a:srgbClr val="FF0000"/>
                </a:solidFill>
              </a:rPr>
              <a:t>	    yang </a:t>
            </a:r>
            <a:r>
              <a:rPr lang="en-GB" altLang="en-US" sz="2000" dirty="0" err="1">
                <a:solidFill>
                  <a:srgbClr val="FF0000"/>
                </a:solidFill>
              </a:rPr>
              <a:t>sama</a:t>
            </a:r>
            <a:r>
              <a:rPr lang="en-GB" altLang="en-US" sz="2000" dirty="0">
                <a:solidFill>
                  <a:srgbClr val="FF0000"/>
                </a:solidFill>
              </a:rPr>
              <a:t> di </a:t>
            </a:r>
            <a:r>
              <a:rPr lang="en-GB" altLang="en-US" sz="2000" dirty="0" err="1">
                <a:solidFill>
                  <a:srgbClr val="FF0000"/>
                </a:solidFill>
              </a:rPr>
              <a:t>dalam</a:t>
            </a:r>
            <a:r>
              <a:rPr lang="en-GB" altLang="en-US" sz="2000" dirty="0">
                <a:solidFill>
                  <a:srgbClr val="FF0000"/>
                </a:solidFill>
              </a:rPr>
              <a:t> </a:t>
            </a:r>
            <a:r>
              <a:rPr lang="en-GB" altLang="en-US" sz="2000" dirty="0" err="1">
                <a:solidFill>
                  <a:srgbClr val="FF0000"/>
                </a:solidFill>
              </a:rPr>
              <a:t>susunannya</a:t>
            </a:r>
            <a:r>
              <a:rPr lang="en-GB" altLang="en-US" sz="2000" dirty="0">
                <a:solidFill>
                  <a:srgbClr val="FF0000"/>
                </a:solidFill>
              </a:rPr>
              <a:t>. Total </a:t>
            </a:r>
            <a:r>
              <a:rPr lang="en-GB" altLang="en-US" sz="2000" dirty="0" err="1">
                <a:solidFill>
                  <a:srgbClr val="FF0000"/>
                </a:solidFill>
              </a:rPr>
              <a:t>seluruh</a:t>
            </a:r>
            <a:r>
              <a:rPr lang="en-GB" altLang="en-US" sz="2000" dirty="0">
                <a:solidFill>
                  <a:srgbClr val="FF0000"/>
                </a:solidFill>
              </a:rPr>
              <a:t> </a:t>
            </a:r>
            <a:r>
              <a:rPr lang="en-GB" altLang="en-US" sz="2000" dirty="0" err="1">
                <a:solidFill>
                  <a:srgbClr val="FF0000"/>
                </a:solidFill>
              </a:rPr>
              <a:t>cara</a:t>
            </a:r>
            <a:r>
              <a:rPr lang="en-GB" altLang="en-US" sz="2000" dirty="0">
                <a:solidFill>
                  <a:srgbClr val="FF0000"/>
                </a:solidFill>
              </a:rPr>
              <a:t> </a:t>
            </a:r>
            <a:r>
              <a:rPr lang="en-GB" altLang="en-US" sz="2000" dirty="0" err="1">
                <a:solidFill>
                  <a:srgbClr val="FF0000"/>
                </a:solidFill>
              </a:rPr>
              <a:t>pengaturan</a:t>
            </a:r>
            <a:r>
              <a:rPr lang="en-GB" altLang="en-US" sz="2000" dirty="0">
                <a:solidFill>
                  <a:srgbClr val="FF0000"/>
                </a:solidFill>
              </a:rPr>
              <a:t> = (4!)(3!)(4!)(4!)(2!)	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80A94-524C-DF38-C952-FE4AEFC1A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CC10F-763A-7294-F9DF-BF6EBD385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Sebuah </a:t>
            </a:r>
            <a:r>
              <a:rPr lang="id-ID" sz="2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</a:t>
            </a:r>
            <a:r>
              <a:rPr lang="id-ID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terdiri dari 6 buah </a:t>
            </a:r>
            <a:r>
              <a:rPr lang="en-US" sz="2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angka</a:t>
            </a:r>
            <a:r>
              <a:rPr lang="id-ID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(0,1,2,...,9). Jika terdapat sebuah </a:t>
            </a:r>
            <a:r>
              <a:rPr lang="id-ID" sz="2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software</a:t>
            </a:r>
            <a:r>
              <a:rPr lang="id-ID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yang dapat menebak </a:t>
            </a:r>
            <a:r>
              <a:rPr lang="id-ID" sz="2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</a:t>
            </a:r>
            <a:r>
              <a:rPr lang="id-ID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dengan kecepatan 0,001 detik per input, tentukanlah waktu maksimum yang diperlukan untuk memecahkan </a:t>
            </a:r>
            <a:r>
              <a:rPr lang="id-ID" sz="2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</a:t>
            </a:r>
            <a:r>
              <a:rPr lang="id-ID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jika diketahui 3 </a:t>
            </a:r>
            <a:r>
              <a:rPr lang="en-US" sz="2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angka</a:t>
            </a:r>
            <a:r>
              <a:rPr lang="id-ID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terakhir </a:t>
            </a:r>
            <a:r>
              <a:rPr lang="id-ID" sz="2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</a:t>
            </a:r>
            <a:r>
              <a:rPr lang="id-ID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adalah bilangan prima dan </a:t>
            </a:r>
            <a:r>
              <a:rPr lang="id-ID" sz="2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</a:t>
            </a:r>
            <a:r>
              <a:rPr lang="id-ID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terdiri dari </a:t>
            </a:r>
            <a:r>
              <a:rPr lang="en-US" sz="2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angka</a:t>
            </a:r>
            <a:r>
              <a:rPr lang="id-ID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yang berbeda-beda</a:t>
            </a:r>
            <a:r>
              <a:rPr lang="en-US" sz="2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6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Jawaban</a:t>
            </a:r>
            <a:r>
              <a:rPr lang="en-US" sz="2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buah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bilangan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 prima pada </a:t>
            </a:r>
            <a:r>
              <a:rPr lang="en-US" sz="2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rentang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 0 – 9 (</a:t>
            </a:r>
            <a:r>
              <a:rPr lang="en-US" sz="2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 2, 3, 5, 7) </a:t>
            </a:r>
            <a:r>
              <a:rPr lang="en-US" sz="2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kemungkinan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: (7)(6)(5)(4)(3)(2) = 5040 </a:t>
            </a:r>
            <a:r>
              <a:rPr lang="en-US" sz="2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kemungkinan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maksimum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diperlukan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 5040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0,001=5,040 </a:t>
            </a:r>
            <a:r>
              <a:rPr lang="en-US" sz="26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detik</a:t>
            </a:r>
            <a:endParaRPr lang="en-US" sz="2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6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CEE129-C167-EA5C-2AA2-92B8440E2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43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>
            <a:extLst>
              <a:ext uri="{FF2B5EF4-FFF2-40B4-BE49-F238E27FC236}">
                <a16:creationId xmlns:a16="http://schemas.microsoft.com/office/drawing/2014/main" id="{4582E378-876E-4900-8B86-9003B9456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DB7223C-765F-46CB-A00E-49111A24E57D}" type="slidenum">
              <a:rPr lang="en-GB" altLang="en-US" sz="1400"/>
              <a:pPr eaLnBrk="1" hangingPunct="1"/>
              <a:t>13</a:t>
            </a:fld>
            <a:endParaRPr lang="en-GB" altLang="en-US" sz="1400"/>
          </a:p>
        </p:txBody>
      </p:sp>
      <p:sp>
        <p:nvSpPr>
          <p:cNvPr id="1028" name="Rectangle 2">
            <a:extLst>
              <a:ext uri="{FF2B5EF4-FFF2-40B4-BE49-F238E27FC236}">
                <a16:creationId xmlns:a16="http://schemas.microsoft.com/office/drawing/2014/main" id="{9DFE6357-6935-4CE9-BFFE-822635B816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442911"/>
            <a:ext cx="7772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Prinsip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Inklusi-Eksklusi</a:t>
            </a:r>
            <a:endParaRPr lang="en-GB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26" name="Object 5">
            <a:extLst>
              <a:ext uri="{FF2B5EF4-FFF2-40B4-BE49-F238E27FC236}">
                <a16:creationId xmlns:a16="http://schemas.microsoft.com/office/drawing/2014/main" id="{A12389FE-4210-4A89-92B5-0A7F12A7B6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416025"/>
              </p:ext>
            </p:extLst>
          </p:nvPr>
        </p:nvGraphicFramePr>
        <p:xfrm>
          <a:off x="894080" y="1311274"/>
          <a:ext cx="8229600" cy="522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3484800" progId="Word.Document.8">
                  <p:embed/>
                </p:oleObj>
              </mc:Choice>
              <mc:Fallback>
                <p:oleObj name="Document" r:id="rId2" imgW="5486400" imgH="3484800" progId="Word.Document.8">
                  <p:embed/>
                  <p:pic>
                    <p:nvPicPr>
                      <p:cNvPr id="1026" name="Object 5">
                        <a:extLst>
                          <a:ext uri="{FF2B5EF4-FFF2-40B4-BE49-F238E27FC236}">
                            <a16:creationId xmlns:a16="http://schemas.microsoft.com/office/drawing/2014/main" id="{A12389FE-4210-4A89-92B5-0A7F12A7B6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4080" y="1311274"/>
                        <a:ext cx="8229600" cy="522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3B398D42-1EFE-44AA-8213-AFB0B05CFE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9732" y="0"/>
            <a:ext cx="2695575" cy="2057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B0F4B7F-4AC8-42D4-AC6C-25A5D6E7EB3A}"/>
              </a:ext>
            </a:extLst>
          </p:cNvPr>
          <p:cNvSpPr txBox="1"/>
          <p:nvPr/>
        </p:nvSpPr>
        <p:spPr>
          <a:xfrm>
            <a:off x="2631440" y="2326640"/>
            <a:ext cx="3695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___  ___  ___  ___  ___  ___  ___  ___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4FABD7-D9AB-42EF-BAEE-7C595D20729D}"/>
              </a:ext>
            </a:extLst>
          </p:cNvPr>
          <p:cNvSpPr txBox="1"/>
          <p:nvPr/>
        </p:nvSpPr>
        <p:spPr>
          <a:xfrm>
            <a:off x="6874738" y="2796530"/>
            <a:ext cx="35830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     1   __  __  __  __  __  __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76A199-118A-4B3D-B2C7-384B85A05329}"/>
              </a:ext>
            </a:extLst>
          </p:cNvPr>
          <p:cNvSpPr txBox="1"/>
          <p:nvPr/>
        </p:nvSpPr>
        <p:spPr>
          <a:xfrm>
            <a:off x="6909202" y="3236093"/>
            <a:ext cx="3514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__  __  __  __  __  __   1   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FE3814F-6370-48C2-B657-3BD7945182C6}"/>
              </a:ext>
            </a:extLst>
          </p:cNvPr>
          <p:cNvSpPr txBox="1"/>
          <p:nvPr/>
        </p:nvSpPr>
        <p:spPr>
          <a:xfrm>
            <a:off x="6909202" y="3894993"/>
            <a:ext cx="3554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1      1  __  __  __  __   1    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DADEA-7A30-8AE1-E021-A01589111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7197"/>
          </a:xfrm>
        </p:spPr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35FEB-B3FE-DEF0-19D2-FAD3C8B59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708"/>
            <a:ext cx="10515600" cy="480464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 err="1"/>
              <a:t>Berapa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string 10-bit yang </a:t>
            </a:r>
            <a:r>
              <a:rPr lang="en-US" sz="2400" dirty="0" err="1"/>
              <a:t>diawali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0 </a:t>
            </a:r>
            <a:r>
              <a:rPr lang="en-US" sz="2400" dirty="0" err="1"/>
              <a:t>berurutan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diakhiri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dua </a:t>
            </a:r>
            <a:r>
              <a:rPr lang="en-US" sz="2400" dirty="0" err="1"/>
              <a:t>buah</a:t>
            </a:r>
            <a:r>
              <a:rPr lang="en-US" sz="2400" dirty="0"/>
              <a:t> 0 </a:t>
            </a:r>
            <a:r>
              <a:rPr lang="en-US" sz="2400" dirty="0" err="1"/>
              <a:t>berurutan</a:t>
            </a:r>
            <a:r>
              <a:rPr lang="en-US" sz="2400" dirty="0"/>
              <a:t>?</a:t>
            </a:r>
          </a:p>
          <a:p>
            <a:pPr marL="0" indent="0">
              <a:buNone/>
            </a:pPr>
            <a:r>
              <a:rPr lang="en-US" sz="2400" b="1" dirty="0" err="1"/>
              <a:t>Jawaban</a:t>
            </a:r>
            <a:r>
              <a:rPr lang="en-US" sz="2400" b="1" dirty="0"/>
              <a:t>:</a:t>
            </a:r>
          </a:p>
          <a:p>
            <a:pPr marL="0" indent="0">
              <a:buNone/>
            </a:pPr>
            <a:r>
              <a:rPr lang="en-US" sz="2400" dirty="0"/>
              <a:t>Ada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 err="1"/>
              <a:t>Kasus</a:t>
            </a:r>
            <a:r>
              <a:rPr lang="en-US" sz="2400" dirty="0"/>
              <a:t> 1: String </a:t>
            </a:r>
            <a:r>
              <a:rPr lang="en-US" sz="2400" dirty="0" err="1"/>
              <a:t>diawali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3 </a:t>
            </a:r>
            <a:r>
              <a:rPr lang="en-US" sz="2400" dirty="0" err="1"/>
              <a:t>buah</a:t>
            </a:r>
            <a:r>
              <a:rPr lang="en-US" sz="2400" dirty="0"/>
              <a:t> 0 </a:t>
            </a:r>
            <a:r>
              <a:rPr lang="en-US" sz="2400" dirty="0" err="1"/>
              <a:t>berurutan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menyusun</a:t>
            </a:r>
            <a:r>
              <a:rPr lang="en-US" sz="2400" dirty="0"/>
              <a:t> string:  1 × 1 × 1 × 2 × 2 × 2 × 2 × 2 × 2 × 2 = 2</a:t>
            </a:r>
            <a:r>
              <a:rPr lang="en-US" sz="2400" baseline="30000" dirty="0"/>
              <a:t>7</a:t>
            </a:r>
            <a:r>
              <a:rPr lang="en-US" sz="2400" dirty="0"/>
              <a:t> = 128 string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Kasus</a:t>
            </a:r>
            <a:r>
              <a:rPr lang="en-US" sz="2400" dirty="0"/>
              <a:t> 2: String </a:t>
            </a:r>
            <a:r>
              <a:rPr lang="en-US" sz="2400" dirty="0" err="1"/>
              <a:t>diakhiri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2 </a:t>
            </a:r>
            <a:r>
              <a:rPr lang="en-US" sz="2400" dirty="0" err="1"/>
              <a:t>buah</a:t>
            </a:r>
            <a:r>
              <a:rPr lang="en-US" sz="2400" dirty="0"/>
              <a:t> 0 </a:t>
            </a:r>
            <a:r>
              <a:rPr lang="en-US" sz="2400" dirty="0" err="1"/>
              <a:t>berurutan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menyusun</a:t>
            </a:r>
            <a:r>
              <a:rPr lang="en-US" sz="2400" dirty="0"/>
              <a:t> string:  2 × 2 × 2 × 2 × 2 × 2 × 2 × 2 × 1 × 1 = 2</a:t>
            </a:r>
            <a:r>
              <a:rPr lang="en-US" sz="2400" baseline="30000" dirty="0"/>
              <a:t>8</a:t>
            </a:r>
            <a:r>
              <a:rPr lang="en-US" sz="2400" dirty="0"/>
              <a:t> = 256 string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Kasus</a:t>
            </a:r>
            <a:r>
              <a:rPr lang="en-US" sz="2400" dirty="0"/>
              <a:t> 3: String </a:t>
            </a:r>
            <a:r>
              <a:rPr lang="en-US" sz="2400" dirty="0" err="1"/>
              <a:t>diakhiri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3 </a:t>
            </a:r>
            <a:r>
              <a:rPr lang="en-US" sz="2400" dirty="0" err="1"/>
              <a:t>buah</a:t>
            </a:r>
            <a:r>
              <a:rPr lang="en-US" sz="2400" dirty="0"/>
              <a:t> 0 DAN </a:t>
            </a:r>
            <a:r>
              <a:rPr lang="en-US" sz="2400" dirty="0" err="1"/>
              <a:t>diakhiri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2 </a:t>
            </a:r>
            <a:r>
              <a:rPr lang="en-US" sz="2400" dirty="0" err="1"/>
              <a:t>buah</a:t>
            </a:r>
            <a:r>
              <a:rPr lang="en-US" sz="2400" dirty="0"/>
              <a:t> 0</a:t>
            </a:r>
          </a:p>
          <a:p>
            <a:pPr marL="0" indent="0">
              <a:buNone/>
            </a:pP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menyusun</a:t>
            </a:r>
            <a:r>
              <a:rPr lang="en-US" sz="2400" dirty="0"/>
              <a:t> string:  1 × 1 × 1 × 2 × 2 × 2 × 2 × 2 × 1 × 1 = 2</a:t>
            </a:r>
            <a:r>
              <a:rPr lang="en-US" sz="2400" baseline="30000" dirty="0"/>
              <a:t>5</a:t>
            </a:r>
            <a:r>
              <a:rPr lang="en-US" sz="2400" dirty="0"/>
              <a:t> = 32 string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Maka</a:t>
            </a:r>
            <a:r>
              <a:rPr lang="en-US" sz="2400" dirty="0"/>
              <a:t>, </a:t>
            </a:r>
            <a:r>
              <a:rPr lang="en-US" sz="2400" dirty="0" err="1"/>
              <a:t>banyaknya</a:t>
            </a:r>
            <a:r>
              <a:rPr lang="en-US" sz="2400" dirty="0"/>
              <a:t> string yang </a:t>
            </a:r>
            <a:r>
              <a:rPr lang="en-US" sz="2400" dirty="0" err="1"/>
              <a:t>memenuhi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128 + 256 - 32 = 352 string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278726-5438-EA35-E8B4-85ED1E0B6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98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>
            <a:extLst>
              <a:ext uri="{FF2B5EF4-FFF2-40B4-BE49-F238E27FC236}">
                <a16:creationId xmlns:a16="http://schemas.microsoft.com/office/drawing/2014/main" id="{441D0DE5-5195-4102-B978-45B631A4E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E74C955-690E-4C0E-856B-84EC6802BA5D}" type="slidenum">
              <a:rPr lang="en-GB" altLang="en-US" sz="1400"/>
              <a:pPr eaLnBrk="1" hangingPunct="1"/>
              <a:t>15</a:t>
            </a:fld>
            <a:endParaRPr lang="en-GB" altLang="en-US" sz="1400"/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A5E2EB25-4566-462C-BA19-082D4EB578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Permutasi</a:t>
            </a:r>
            <a:endParaRPr lang="en-GB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50" name="Object 4">
            <a:extLst>
              <a:ext uri="{FF2B5EF4-FFF2-40B4-BE49-F238E27FC236}">
                <a16:creationId xmlns:a16="http://schemas.microsoft.com/office/drawing/2014/main" id="{1EFE537E-BCCA-4279-BAF3-FD0B6C6F48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2240203"/>
              </p:ext>
            </p:extLst>
          </p:nvPr>
        </p:nvGraphicFramePr>
        <p:xfrm>
          <a:off x="1249679" y="1417320"/>
          <a:ext cx="10076167" cy="4516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15000" imgH="2561400" progId="Word.Document.8">
                  <p:embed/>
                </p:oleObj>
              </mc:Choice>
              <mc:Fallback>
                <p:oleObj name="Document" r:id="rId2" imgW="5715000" imgH="2561400" progId="Word.Document.8">
                  <p:embed/>
                  <p:pic>
                    <p:nvPicPr>
                      <p:cNvPr id="2050" name="Object 4">
                        <a:extLst>
                          <a:ext uri="{FF2B5EF4-FFF2-40B4-BE49-F238E27FC236}">
                            <a16:creationId xmlns:a16="http://schemas.microsoft.com/office/drawing/2014/main" id="{1EFE537E-BCCA-4279-BAF3-FD0B6C6F48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679" y="1417320"/>
                        <a:ext cx="10076167" cy="4516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>
            <a:extLst>
              <a:ext uri="{FF2B5EF4-FFF2-40B4-BE49-F238E27FC236}">
                <a16:creationId xmlns:a16="http://schemas.microsoft.com/office/drawing/2014/main" id="{91760A13-F656-40C9-BB55-E5D3A1602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DA0F835-96A7-4691-BC66-3325402D93BA}" type="slidenum">
              <a:rPr lang="en-GB" altLang="en-US" sz="1400"/>
              <a:pPr eaLnBrk="1" hangingPunct="1"/>
              <a:t>16</a:t>
            </a:fld>
            <a:endParaRPr lang="en-GB" altLang="en-US" sz="1400"/>
          </a:p>
        </p:txBody>
      </p:sp>
      <p:graphicFrame>
        <p:nvGraphicFramePr>
          <p:cNvPr id="3074" name="Object 4">
            <a:extLst>
              <a:ext uri="{FF2B5EF4-FFF2-40B4-BE49-F238E27FC236}">
                <a16:creationId xmlns:a16="http://schemas.microsoft.com/office/drawing/2014/main" id="{C355A23B-0D45-4683-87F7-7F09DA108C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228600"/>
          <a:ext cx="7467600" cy="634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4661640" progId="Word.Document.8">
                  <p:embed/>
                </p:oleObj>
              </mc:Choice>
              <mc:Fallback>
                <p:oleObj name="Document" r:id="rId2" imgW="5486400" imgH="4661640" progId="Word.Document.8">
                  <p:embed/>
                  <p:pic>
                    <p:nvPicPr>
                      <p:cNvPr id="3074" name="Object 4">
                        <a:extLst>
                          <a:ext uri="{FF2B5EF4-FFF2-40B4-BE49-F238E27FC236}">
                            <a16:creationId xmlns:a16="http://schemas.microsoft.com/office/drawing/2014/main" id="{C355A23B-0D45-4683-87F7-7F09DA108C9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28600"/>
                        <a:ext cx="7467600" cy="634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>
            <a:extLst>
              <a:ext uri="{FF2B5EF4-FFF2-40B4-BE49-F238E27FC236}">
                <a16:creationId xmlns:a16="http://schemas.microsoft.com/office/drawing/2014/main" id="{F524E83B-0AA2-4273-8AE1-DFC9EFD85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5710D0B-8018-4149-996A-D38338719A9B}" type="slidenum">
              <a:rPr lang="en-GB" altLang="en-US" sz="1400"/>
              <a:pPr eaLnBrk="1" hangingPunct="1"/>
              <a:t>17</a:t>
            </a:fld>
            <a:endParaRPr lang="en-GB" altLang="en-US" sz="1400"/>
          </a:p>
        </p:txBody>
      </p:sp>
      <p:sp>
        <p:nvSpPr>
          <p:cNvPr id="44035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EF1E172-F68B-4AAE-9062-0468247346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6160" y="671512"/>
            <a:ext cx="10139680" cy="5867400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Definisi</a:t>
            </a:r>
            <a:r>
              <a:rPr lang="en-US" altLang="en-US" b="1" dirty="0">
                <a:cs typeface="Times New Roman" panose="02020603050405020304" pitchFamily="18" charset="0"/>
              </a:rPr>
              <a:t> 1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jumlah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urutan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pengaturan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objek-objek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algn="just" eaLnBrk="1" hangingPunct="1"/>
            <a:endParaRPr lang="en-AU" altLang="en-US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AU" altLang="en-US" sz="2400" dirty="0" err="1">
                <a:cs typeface="Times New Roman" panose="02020603050405020304" pitchFamily="18" charset="0"/>
              </a:rPr>
              <a:t>Permutasi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merupakan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bentuk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khusus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aplikasi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kaidah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perkalian</a:t>
            </a:r>
            <a:r>
              <a:rPr lang="en-AU" altLang="en-US" sz="2400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r>
              <a:rPr lang="en-AU" altLang="en-US" sz="2400" dirty="0" err="1">
                <a:cs typeface="Times New Roman" panose="02020603050405020304" pitchFamily="18" charset="0"/>
              </a:rPr>
              <a:t>Misalkan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jumlah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objek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adalah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i="1" dirty="0">
                <a:cs typeface="Times New Roman" panose="02020603050405020304" pitchFamily="18" charset="0"/>
              </a:rPr>
              <a:t>n</a:t>
            </a:r>
            <a:r>
              <a:rPr lang="en-AU" altLang="en-US" sz="2400" dirty="0">
                <a:cs typeface="Times New Roman" panose="02020603050405020304" pitchFamily="18" charset="0"/>
              </a:rPr>
              <a:t>, </a:t>
            </a:r>
            <a:r>
              <a:rPr lang="en-AU" altLang="en-US" sz="2400" dirty="0" err="1">
                <a:cs typeface="Times New Roman" panose="02020603050405020304" pitchFamily="18" charset="0"/>
              </a:rPr>
              <a:t>maka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</a:p>
          <a:p>
            <a:pPr marL="690563" indent="-344488" algn="just" eaLnBrk="1" hangingPunct="1">
              <a:buFont typeface="Wingdings" panose="05000000000000000000" pitchFamily="2" charset="2"/>
              <a:buChar char="ü"/>
            </a:pPr>
            <a:r>
              <a:rPr lang="en-AU" altLang="en-US" sz="2400" dirty="0">
                <a:cs typeface="Times New Roman" panose="02020603050405020304" pitchFamily="18" charset="0"/>
              </a:rPr>
              <a:t> </a:t>
            </a:r>
            <a:r>
              <a:rPr lang="en-AU" altLang="en-US" sz="2400" dirty="0" err="1">
                <a:cs typeface="Times New Roman" panose="02020603050405020304" pitchFamily="18" charset="0"/>
              </a:rPr>
              <a:t>urutan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pertama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dipilih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dari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i="1" dirty="0">
                <a:cs typeface="Times New Roman" panose="02020603050405020304" pitchFamily="18" charset="0"/>
              </a:rPr>
              <a:t>n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objek</a:t>
            </a:r>
            <a:r>
              <a:rPr lang="en-AU" altLang="en-US" sz="2400" dirty="0">
                <a:cs typeface="Times New Roman" panose="02020603050405020304" pitchFamily="18" charset="0"/>
              </a:rPr>
              <a:t>, </a:t>
            </a:r>
          </a:p>
          <a:p>
            <a:pPr marL="690563" indent="-344488" algn="just" eaLnBrk="1" hangingPunct="1">
              <a:buFont typeface="Wingdings" panose="05000000000000000000" pitchFamily="2" charset="2"/>
              <a:buChar char="ü"/>
            </a:pP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urutan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kedua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dipilih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dari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i="1" dirty="0">
                <a:cs typeface="Times New Roman" panose="02020603050405020304" pitchFamily="18" charset="0"/>
              </a:rPr>
              <a:t>n</a:t>
            </a:r>
            <a:r>
              <a:rPr lang="en-AU" altLang="en-US" sz="2400" dirty="0">
                <a:cs typeface="Times New Roman" panose="02020603050405020304" pitchFamily="18" charset="0"/>
              </a:rPr>
              <a:t> – 1 </a:t>
            </a:r>
            <a:r>
              <a:rPr lang="en-AU" altLang="en-US" sz="2400" dirty="0" err="1">
                <a:cs typeface="Times New Roman" panose="02020603050405020304" pitchFamily="18" charset="0"/>
              </a:rPr>
              <a:t>objek</a:t>
            </a:r>
            <a:r>
              <a:rPr lang="en-AU" altLang="en-US" sz="2400" dirty="0">
                <a:cs typeface="Times New Roman" panose="02020603050405020304" pitchFamily="18" charset="0"/>
              </a:rPr>
              <a:t>, </a:t>
            </a:r>
          </a:p>
          <a:p>
            <a:pPr marL="690563" indent="-344488" algn="just" eaLnBrk="1" hangingPunct="1">
              <a:buFont typeface="Wingdings" panose="05000000000000000000" pitchFamily="2" charset="2"/>
              <a:buChar char="ü"/>
            </a:pP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urutan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ketiga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dipilih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dari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i="1" dirty="0">
                <a:cs typeface="Times New Roman" panose="02020603050405020304" pitchFamily="18" charset="0"/>
              </a:rPr>
              <a:t>n</a:t>
            </a:r>
            <a:r>
              <a:rPr lang="en-AU" altLang="en-US" sz="2400" dirty="0">
                <a:cs typeface="Times New Roman" panose="02020603050405020304" pitchFamily="18" charset="0"/>
              </a:rPr>
              <a:t> – 2 </a:t>
            </a:r>
            <a:r>
              <a:rPr lang="en-AU" altLang="en-US" sz="2400" dirty="0" err="1">
                <a:cs typeface="Times New Roman" panose="02020603050405020304" pitchFamily="18" charset="0"/>
              </a:rPr>
              <a:t>objek</a:t>
            </a:r>
            <a:r>
              <a:rPr lang="en-AU" altLang="en-US" sz="2400" dirty="0">
                <a:cs typeface="Times New Roman" panose="02020603050405020304" pitchFamily="18" charset="0"/>
              </a:rPr>
              <a:t>, </a:t>
            </a:r>
          </a:p>
          <a:p>
            <a:pPr marL="690563" indent="-344488" algn="just" eaLnBrk="1" hangingPunct="1">
              <a:buFont typeface="Wingdings" panose="05000000000000000000" pitchFamily="2" charset="2"/>
              <a:buChar char="ü"/>
            </a:pPr>
            <a:r>
              <a:rPr lang="en-AU" altLang="en-US" sz="2400" dirty="0">
                <a:cs typeface="Times New Roman" panose="02020603050405020304" pitchFamily="18" charset="0"/>
              </a:rPr>
              <a:t>…</a:t>
            </a:r>
          </a:p>
          <a:p>
            <a:pPr marL="690563" indent="-344488" algn="just" eaLnBrk="1" hangingPunct="1">
              <a:buFont typeface="Wingdings" panose="05000000000000000000" pitchFamily="2" charset="2"/>
              <a:buChar char="ü"/>
            </a:pPr>
            <a:r>
              <a:rPr lang="en-AU" altLang="en-US" sz="2400" dirty="0" err="1">
                <a:cs typeface="Times New Roman" panose="02020603050405020304" pitchFamily="18" charset="0"/>
              </a:rPr>
              <a:t>urutan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terakhir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dipilih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dari</a:t>
            </a:r>
            <a:r>
              <a:rPr lang="en-AU" altLang="en-US" sz="2400" dirty="0">
                <a:cs typeface="Times New Roman" panose="02020603050405020304" pitchFamily="18" charset="0"/>
              </a:rPr>
              <a:t> 1 </a:t>
            </a:r>
            <a:r>
              <a:rPr lang="en-AU" altLang="en-US" sz="2400" dirty="0" err="1">
                <a:cs typeface="Times New Roman" panose="02020603050405020304" pitchFamily="18" charset="0"/>
              </a:rPr>
              <a:t>objek</a:t>
            </a:r>
            <a:r>
              <a:rPr lang="en-AU" altLang="en-US" sz="2400" dirty="0">
                <a:cs typeface="Times New Roman" panose="02020603050405020304" pitchFamily="18" charset="0"/>
              </a:rPr>
              <a:t> yang </a:t>
            </a:r>
            <a:r>
              <a:rPr lang="en-AU" altLang="en-US" sz="2400" dirty="0" err="1">
                <a:cs typeface="Times New Roman" panose="02020603050405020304" pitchFamily="18" charset="0"/>
              </a:rPr>
              <a:t>tersisa</a:t>
            </a:r>
            <a:r>
              <a:rPr lang="en-AU" altLang="en-US" sz="2400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AU" altLang="en-US" sz="2400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AU" altLang="en-US" sz="2400" dirty="0">
                <a:cs typeface="Times New Roman" panose="02020603050405020304" pitchFamily="18" charset="0"/>
              </a:rPr>
              <a:t>	</a:t>
            </a:r>
            <a:r>
              <a:rPr lang="en-AU" altLang="en-US" sz="2400" dirty="0" err="1">
                <a:cs typeface="Times New Roman" panose="02020603050405020304" pitchFamily="18" charset="0"/>
              </a:rPr>
              <a:t>Menurut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kaidah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perkalian</a:t>
            </a:r>
            <a:r>
              <a:rPr lang="en-AU" altLang="en-US" sz="2400" dirty="0">
                <a:cs typeface="Times New Roman" panose="02020603050405020304" pitchFamily="18" charset="0"/>
              </a:rPr>
              <a:t>, </a:t>
            </a:r>
            <a:r>
              <a:rPr lang="en-AU" altLang="en-US" sz="2400" dirty="0" err="1">
                <a:cs typeface="Times New Roman" panose="02020603050405020304" pitchFamily="18" charset="0"/>
              </a:rPr>
              <a:t>permutasi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dari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i="1" dirty="0">
                <a:cs typeface="Times New Roman" panose="02020603050405020304" pitchFamily="18" charset="0"/>
              </a:rPr>
              <a:t>n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objek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adalah</a:t>
            </a:r>
            <a:endParaRPr lang="en-AU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AU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cs typeface="Times New Roman" panose="02020603050405020304" pitchFamily="18" charset="0"/>
              </a:rPr>
              <a:t>		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– 1) (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– 2) … (2)(1) =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!</a:t>
            </a:r>
            <a:endParaRPr lang="en-GB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>
            <a:extLst>
              <a:ext uri="{FF2B5EF4-FFF2-40B4-BE49-F238E27FC236}">
                <a16:creationId xmlns:a16="http://schemas.microsoft.com/office/drawing/2014/main" id="{2AD8DE6E-DBEE-4622-ADCA-81E9AEBCB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7B36705-C9A4-4BA2-94A8-E6893EE63AF7}" type="slidenum">
              <a:rPr lang="en-GB" altLang="en-US" sz="1400"/>
              <a:pPr eaLnBrk="1" hangingPunct="1"/>
              <a:t>18</a:t>
            </a:fld>
            <a:endParaRPr lang="en-GB" altLang="en-US" sz="1400"/>
          </a:p>
        </p:txBody>
      </p:sp>
      <p:sp>
        <p:nvSpPr>
          <p:cNvPr id="4505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2103380D-5A4A-4D31-B39C-8EB1FB3E4B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3880" y="1127760"/>
            <a:ext cx="10789920" cy="4876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cs typeface="Times New Roman" panose="02020603050405020304" pitchFamily="18" charset="0"/>
              </a:rPr>
              <a:t> 6.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cs typeface="Times New Roman" panose="02020603050405020304" pitchFamily="18" charset="0"/>
              </a:rPr>
              <a:t> “kata” yang </a:t>
            </a:r>
            <a:r>
              <a:rPr lang="en-US" altLang="en-US" dirty="0" err="1">
                <a:cs typeface="Times New Roman" panose="02020603050405020304" pitchFamily="18" charset="0"/>
              </a:rPr>
              <a:t>terbentuk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huruf-huruf</a:t>
            </a:r>
            <a:r>
              <a:rPr lang="en-US" altLang="en-US" dirty="0">
                <a:cs typeface="Times New Roman" panose="02020603050405020304" pitchFamily="18" charset="0"/>
              </a:rPr>
              <a:t> kata “HAPUS”?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u="sng" dirty="0" err="1">
                <a:cs typeface="Times New Roman" panose="02020603050405020304" pitchFamily="18" charset="0"/>
              </a:rPr>
              <a:t>Penyelesaian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___ ___ ___ ___ ___    (5 </a:t>
            </a:r>
            <a:r>
              <a:rPr lang="en-US" altLang="en-US" dirty="0" err="1">
                <a:cs typeface="Times New Roman" panose="02020603050405020304" pitchFamily="18" charset="0"/>
              </a:rPr>
              <a:t>posisi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Cara 1:  (5)(4)(3)(2)(1) = 120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kata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Cara 2:   5! = 120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kata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cs typeface="Times New Roman" panose="02020603050405020304" pitchFamily="18" charset="0"/>
              </a:rPr>
              <a:t> 7.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mengurutkan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nama</a:t>
            </a:r>
            <a:r>
              <a:rPr lang="en-US" altLang="en-US" dirty="0">
                <a:cs typeface="Times New Roman" panose="02020603050405020304" pitchFamily="18" charset="0"/>
              </a:rPr>
              <a:t> 25 orang </a:t>
            </a:r>
            <a:r>
              <a:rPr lang="en-US" altLang="en-US" dirty="0" err="1">
                <a:cs typeface="Times New Roman" panose="02020603050405020304" pitchFamily="18" charset="0"/>
              </a:rPr>
              <a:t>mahasiswa</a:t>
            </a:r>
            <a:r>
              <a:rPr lang="en-US" altLang="en-US" dirty="0">
                <a:cs typeface="Times New Roman" panose="02020603050405020304" pitchFamily="18" charset="0"/>
              </a:rPr>
              <a:t>?</a:t>
            </a:r>
          </a:p>
          <a:p>
            <a:pPr marL="0" indent="0" eaLnBrk="1" hangingPunct="1">
              <a:buNone/>
            </a:pPr>
            <a:r>
              <a:rPr lang="en-US" altLang="en-US" u="sng" dirty="0" err="1">
                <a:cs typeface="Times New Roman" panose="02020603050405020304" pitchFamily="18" charset="0"/>
              </a:rPr>
              <a:t>Penyelesaian</a:t>
            </a:r>
            <a:r>
              <a:rPr lang="en-US" altLang="en-US" dirty="0">
                <a:cs typeface="Times New Roman" panose="02020603050405020304" pitchFamily="18" charset="0"/>
              </a:rPr>
              <a:t>: 25!		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GB" altLang="en-US" dirty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>
            <a:extLst>
              <a:ext uri="{FF2B5EF4-FFF2-40B4-BE49-F238E27FC236}">
                <a16:creationId xmlns:a16="http://schemas.microsoft.com/office/drawing/2014/main" id="{7C9C22DF-55B3-4C40-9271-90DEF284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A50CEFE-7486-45EA-BCE7-4692BF495F4A}" type="slidenum">
              <a:rPr lang="en-GB" altLang="en-US" sz="1400"/>
              <a:pPr eaLnBrk="1" hangingPunct="1"/>
              <a:t>19</a:t>
            </a:fld>
            <a:endParaRPr lang="en-GB" altLang="en-US" sz="1400"/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C7D89847-DFF6-437D-9336-68E01C934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365125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4000" b="1" dirty="0" err="1">
                <a:cs typeface="Times New Roman" panose="02020603050405020304" pitchFamily="18" charset="0"/>
              </a:rPr>
              <a:t>Permutasi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>
                <a:cs typeface="Times New Roman" panose="02020603050405020304" pitchFamily="18" charset="0"/>
              </a:rPr>
              <a:t>r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dari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i="1" dirty="0">
                <a:cs typeface="Times New Roman" panose="02020603050405020304" pitchFamily="18" charset="0"/>
              </a:rPr>
              <a:t>n</a:t>
            </a:r>
            <a:r>
              <a:rPr lang="en-US" altLang="en-US" sz="4000" b="1" dirty="0"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cs typeface="Times New Roman" panose="02020603050405020304" pitchFamily="18" charset="0"/>
              </a:rPr>
              <a:t>elemen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4101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F6EEED55-2C31-4013-BA6E-9B64138E8D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5520" y="1219200"/>
            <a:ext cx="10368280" cy="5410200"/>
          </a:xfrm>
        </p:spPr>
        <p:txBody>
          <a:bodyPr>
            <a:normAutofit fontScale="77500" lnSpcReduction="20000"/>
          </a:bodyPr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Ada </a:t>
            </a:r>
            <a:r>
              <a:rPr lang="en-US" altLang="en-US" dirty="0" err="1">
                <a:cs typeface="Times New Roman" panose="02020603050405020304" pitchFamily="18" charset="0"/>
              </a:rPr>
              <a:t>enam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bola yang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warnanya</a:t>
            </a:r>
            <a:r>
              <a:rPr lang="en-US" altLang="en-US" dirty="0">
                <a:cs typeface="Times New Roman" panose="02020603050405020304" pitchFamily="18" charset="0"/>
              </a:rPr>
              <a:t> dan 3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kotak</a:t>
            </a:r>
            <a:r>
              <a:rPr lang="en-US" altLang="en-US" dirty="0">
                <a:cs typeface="Times New Roman" panose="02020603050405020304" pitchFamily="18" charset="0"/>
              </a:rPr>
              <a:t>.  </a:t>
            </a:r>
            <a:r>
              <a:rPr lang="en-US" altLang="en-US" dirty="0" err="1">
                <a:cs typeface="Times New Roman" panose="02020603050405020304" pitchFamily="18" charset="0"/>
              </a:rPr>
              <a:t>Masing-masing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kotak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boleh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diisi</a:t>
            </a:r>
            <a:r>
              <a:rPr lang="en-US" altLang="en-US" dirty="0">
                <a:cs typeface="Times New Roman" panose="02020603050405020304" pitchFamily="18" charset="0"/>
              </a:rPr>
              <a:t> 1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bola. </a:t>
            </a:r>
            <a:r>
              <a:rPr lang="en-US" altLang="en-US" dirty="0" err="1">
                <a:cs typeface="Times New Roman" panose="02020603050405020304" pitchFamily="18" charset="0"/>
              </a:rPr>
              <a:t>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jumlah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urutan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berbeda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mungkin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dibuat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penempatan</a:t>
            </a:r>
            <a:r>
              <a:rPr lang="en-US" altLang="en-US" dirty="0">
                <a:cs typeface="Times New Roman" panose="02020603050405020304" pitchFamily="18" charset="0"/>
              </a:rPr>
              <a:t> bola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kotak-kotak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?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2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AU" altLang="en-US" sz="2200" u="sng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sz="2600" u="sng" dirty="0" err="1">
                <a:cs typeface="Times New Roman" panose="02020603050405020304" pitchFamily="18" charset="0"/>
              </a:rPr>
              <a:t>Penyelesaian</a:t>
            </a:r>
            <a:r>
              <a:rPr lang="en-AU" altLang="en-US" sz="2600" dirty="0"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600" dirty="0">
                <a:cs typeface="Times New Roman" panose="02020603050405020304" pitchFamily="18" charset="0"/>
              </a:rPr>
              <a:t>   </a:t>
            </a:r>
            <a:r>
              <a:rPr lang="en-US" altLang="en-US" sz="2600" dirty="0" err="1">
                <a:cs typeface="Times New Roman" panose="02020603050405020304" pitchFamily="18" charset="0"/>
              </a:rPr>
              <a:t>kotak</a:t>
            </a:r>
            <a:r>
              <a:rPr lang="en-US" altLang="en-US" sz="2600" dirty="0">
                <a:cs typeface="Times New Roman" panose="02020603050405020304" pitchFamily="18" charset="0"/>
              </a:rPr>
              <a:t> 1 </a:t>
            </a:r>
            <a:r>
              <a:rPr lang="en-US" altLang="en-US" sz="2600" dirty="0" err="1">
                <a:cs typeface="Times New Roman" panose="02020603050405020304" pitchFamily="18" charset="0"/>
              </a:rPr>
              <a:t>dapat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diisi</a:t>
            </a:r>
            <a:r>
              <a:rPr lang="en-US" altLang="en-US" sz="2600" dirty="0">
                <a:cs typeface="Times New Roman" panose="02020603050405020304" pitchFamily="18" charset="0"/>
              </a:rPr>
              <a:t> oleh salah </a:t>
            </a:r>
            <a:r>
              <a:rPr lang="en-US" altLang="en-US" sz="2600" dirty="0" err="1">
                <a:cs typeface="Times New Roman" panose="02020603050405020304" pitchFamily="18" charset="0"/>
              </a:rPr>
              <a:t>satu</a:t>
            </a:r>
            <a:r>
              <a:rPr lang="en-US" altLang="en-US" sz="2600" dirty="0">
                <a:cs typeface="Times New Roman" panose="02020603050405020304" pitchFamily="18" charset="0"/>
              </a:rPr>
              <a:t> </a:t>
            </a:r>
            <a:r>
              <a:rPr lang="en-US" altLang="en-US" sz="2600" dirty="0" err="1">
                <a:cs typeface="Times New Roman" panose="02020603050405020304" pitchFamily="18" charset="0"/>
              </a:rPr>
              <a:t>dari</a:t>
            </a:r>
            <a:r>
              <a:rPr lang="en-US" altLang="en-US" sz="2600" dirty="0">
                <a:cs typeface="Times New Roman" panose="02020603050405020304" pitchFamily="18" charset="0"/>
              </a:rPr>
              <a:t> 6 bola  (</a:t>
            </a:r>
            <a:r>
              <a:rPr lang="en-US" altLang="en-US" sz="2600" dirty="0" err="1">
                <a:cs typeface="Times New Roman" panose="02020603050405020304" pitchFamily="18" charset="0"/>
              </a:rPr>
              <a:t>ada</a:t>
            </a:r>
            <a:r>
              <a:rPr lang="en-US" altLang="en-US" sz="2600" dirty="0">
                <a:cs typeface="Times New Roman" panose="02020603050405020304" pitchFamily="18" charset="0"/>
              </a:rPr>
              <a:t> 6 </a:t>
            </a:r>
            <a:r>
              <a:rPr lang="en-US" altLang="en-US" sz="2600" dirty="0" err="1">
                <a:cs typeface="Times New Roman" panose="02020603050405020304" pitchFamily="18" charset="0"/>
              </a:rPr>
              <a:t>pilihan</a:t>
            </a:r>
            <a:r>
              <a:rPr lang="en-US" altLang="en-US" sz="2600" dirty="0">
                <a:cs typeface="Times New Roman" panose="02020603050405020304" pitchFamily="18" charset="0"/>
              </a:rPr>
              <a:t>);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sz="2600" dirty="0">
                <a:cs typeface="Times New Roman" panose="02020603050405020304" pitchFamily="18" charset="0"/>
              </a:rPr>
              <a:t>   </a:t>
            </a:r>
            <a:r>
              <a:rPr lang="en-AU" altLang="en-US" sz="2600" dirty="0" err="1">
                <a:cs typeface="Times New Roman" panose="02020603050405020304" pitchFamily="18" charset="0"/>
              </a:rPr>
              <a:t>kotak</a:t>
            </a:r>
            <a:r>
              <a:rPr lang="en-AU" altLang="en-US" sz="2600" dirty="0">
                <a:cs typeface="Times New Roman" panose="02020603050405020304" pitchFamily="18" charset="0"/>
              </a:rPr>
              <a:t> 2 </a:t>
            </a:r>
            <a:r>
              <a:rPr lang="en-AU" altLang="en-US" sz="2600" dirty="0" err="1">
                <a:cs typeface="Times New Roman" panose="02020603050405020304" pitchFamily="18" charset="0"/>
              </a:rPr>
              <a:t>dapat</a:t>
            </a:r>
            <a:r>
              <a:rPr lang="en-AU" altLang="en-US" sz="2600" dirty="0">
                <a:cs typeface="Times New Roman" panose="02020603050405020304" pitchFamily="18" charset="0"/>
              </a:rPr>
              <a:t> </a:t>
            </a:r>
            <a:r>
              <a:rPr lang="en-AU" altLang="en-US" sz="2600" dirty="0" err="1">
                <a:cs typeface="Times New Roman" panose="02020603050405020304" pitchFamily="18" charset="0"/>
              </a:rPr>
              <a:t>diisi</a:t>
            </a:r>
            <a:r>
              <a:rPr lang="en-AU" altLang="en-US" sz="2600" dirty="0">
                <a:cs typeface="Times New Roman" panose="02020603050405020304" pitchFamily="18" charset="0"/>
              </a:rPr>
              <a:t> oleh salah </a:t>
            </a:r>
            <a:r>
              <a:rPr lang="en-AU" altLang="en-US" sz="2600" dirty="0" err="1">
                <a:cs typeface="Times New Roman" panose="02020603050405020304" pitchFamily="18" charset="0"/>
              </a:rPr>
              <a:t>satu</a:t>
            </a:r>
            <a:r>
              <a:rPr lang="en-AU" altLang="en-US" sz="2600" dirty="0">
                <a:cs typeface="Times New Roman" panose="02020603050405020304" pitchFamily="18" charset="0"/>
              </a:rPr>
              <a:t> </a:t>
            </a:r>
            <a:r>
              <a:rPr lang="en-AU" altLang="en-US" sz="2600" dirty="0" err="1">
                <a:cs typeface="Times New Roman" panose="02020603050405020304" pitchFamily="18" charset="0"/>
              </a:rPr>
              <a:t>dari</a:t>
            </a:r>
            <a:r>
              <a:rPr lang="en-AU" altLang="en-US" sz="2600" dirty="0">
                <a:cs typeface="Times New Roman" panose="02020603050405020304" pitchFamily="18" charset="0"/>
              </a:rPr>
              <a:t> 5 bola  (</a:t>
            </a:r>
            <a:r>
              <a:rPr lang="en-AU" altLang="en-US" sz="2600" dirty="0" err="1">
                <a:cs typeface="Times New Roman" panose="02020603050405020304" pitchFamily="18" charset="0"/>
              </a:rPr>
              <a:t>ada</a:t>
            </a:r>
            <a:r>
              <a:rPr lang="en-AU" altLang="en-US" sz="2600" dirty="0">
                <a:cs typeface="Times New Roman" panose="02020603050405020304" pitchFamily="18" charset="0"/>
              </a:rPr>
              <a:t> 5 </a:t>
            </a:r>
            <a:r>
              <a:rPr lang="en-AU" altLang="en-US" sz="2600" dirty="0" err="1">
                <a:cs typeface="Times New Roman" panose="02020603050405020304" pitchFamily="18" charset="0"/>
              </a:rPr>
              <a:t>pilihan</a:t>
            </a:r>
            <a:r>
              <a:rPr lang="en-AU" altLang="en-US" sz="2600" dirty="0">
                <a:cs typeface="Times New Roman" panose="02020603050405020304" pitchFamily="18" charset="0"/>
              </a:rPr>
              <a:t>);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sz="2600" dirty="0">
                <a:cs typeface="Times New Roman" panose="02020603050405020304" pitchFamily="18" charset="0"/>
              </a:rPr>
              <a:t>   </a:t>
            </a:r>
            <a:r>
              <a:rPr lang="en-AU" altLang="en-US" sz="2600" dirty="0" err="1">
                <a:cs typeface="Times New Roman" panose="02020603050405020304" pitchFamily="18" charset="0"/>
              </a:rPr>
              <a:t>kotak</a:t>
            </a:r>
            <a:r>
              <a:rPr lang="en-AU" altLang="en-US" sz="2600" dirty="0">
                <a:cs typeface="Times New Roman" panose="02020603050405020304" pitchFamily="18" charset="0"/>
              </a:rPr>
              <a:t> 3 </a:t>
            </a:r>
            <a:r>
              <a:rPr lang="en-AU" altLang="en-US" sz="2600" dirty="0" err="1">
                <a:cs typeface="Times New Roman" panose="02020603050405020304" pitchFamily="18" charset="0"/>
              </a:rPr>
              <a:t>dapat</a:t>
            </a:r>
            <a:r>
              <a:rPr lang="en-AU" altLang="en-US" sz="2600" dirty="0">
                <a:cs typeface="Times New Roman" panose="02020603050405020304" pitchFamily="18" charset="0"/>
              </a:rPr>
              <a:t> </a:t>
            </a:r>
            <a:r>
              <a:rPr lang="en-AU" altLang="en-US" sz="2600" dirty="0" err="1">
                <a:cs typeface="Times New Roman" panose="02020603050405020304" pitchFamily="18" charset="0"/>
              </a:rPr>
              <a:t>diisi</a:t>
            </a:r>
            <a:r>
              <a:rPr lang="en-AU" altLang="en-US" sz="2600" dirty="0">
                <a:cs typeface="Times New Roman" panose="02020603050405020304" pitchFamily="18" charset="0"/>
              </a:rPr>
              <a:t> oleh salah </a:t>
            </a:r>
            <a:r>
              <a:rPr lang="en-AU" altLang="en-US" sz="2600" dirty="0" err="1">
                <a:cs typeface="Times New Roman" panose="02020603050405020304" pitchFamily="18" charset="0"/>
              </a:rPr>
              <a:t>satu</a:t>
            </a:r>
            <a:r>
              <a:rPr lang="en-AU" altLang="en-US" sz="2600" dirty="0">
                <a:cs typeface="Times New Roman" panose="02020603050405020304" pitchFamily="18" charset="0"/>
              </a:rPr>
              <a:t> </a:t>
            </a:r>
            <a:r>
              <a:rPr lang="en-AU" altLang="en-US" sz="2600" dirty="0" err="1">
                <a:cs typeface="Times New Roman" panose="02020603050405020304" pitchFamily="18" charset="0"/>
              </a:rPr>
              <a:t>dari</a:t>
            </a:r>
            <a:r>
              <a:rPr lang="en-AU" altLang="en-US" sz="2600" dirty="0">
                <a:cs typeface="Times New Roman" panose="02020603050405020304" pitchFamily="18" charset="0"/>
              </a:rPr>
              <a:t> 4 bola  (</a:t>
            </a:r>
            <a:r>
              <a:rPr lang="en-AU" altLang="en-US" sz="2600" dirty="0" err="1">
                <a:cs typeface="Times New Roman" panose="02020603050405020304" pitchFamily="18" charset="0"/>
              </a:rPr>
              <a:t>ada</a:t>
            </a:r>
            <a:r>
              <a:rPr lang="en-AU" altLang="en-US" sz="2600" dirty="0">
                <a:cs typeface="Times New Roman" panose="02020603050405020304" pitchFamily="18" charset="0"/>
              </a:rPr>
              <a:t> 4 </a:t>
            </a:r>
            <a:r>
              <a:rPr lang="en-AU" altLang="en-US" sz="2600" dirty="0" err="1">
                <a:cs typeface="Times New Roman" panose="02020603050405020304" pitchFamily="18" charset="0"/>
              </a:rPr>
              <a:t>pilihan</a:t>
            </a:r>
            <a:r>
              <a:rPr lang="en-AU" altLang="en-US" sz="2600" dirty="0">
                <a:cs typeface="Times New Roman" panose="02020603050405020304" pitchFamily="18" charset="0"/>
              </a:rPr>
              <a:t>).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sz="2600" dirty="0">
                <a:cs typeface="Times New Roman" panose="02020603050405020304" pitchFamily="18" charset="0"/>
              </a:rPr>
              <a:t>   </a:t>
            </a:r>
            <a:r>
              <a:rPr lang="en-AU" altLang="en-US" sz="2600" dirty="0" err="1">
                <a:cs typeface="Times New Roman" panose="02020603050405020304" pitchFamily="18" charset="0"/>
              </a:rPr>
              <a:t>Jumlah</a:t>
            </a:r>
            <a:r>
              <a:rPr lang="en-AU" altLang="en-US" sz="2600" dirty="0">
                <a:cs typeface="Times New Roman" panose="02020603050405020304" pitchFamily="18" charset="0"/>
              </a:rPr>
              <a:t> </a:t>
            </a:r>
            <a:r>
              <a:rPr lang="en-AU" altLang="en-US" sz="2600" dirty="0" err="1">
                <a:cs typeface="Times New Roman" panose="02020603050405020304" pitchFamily="18" charset="0"/>
              </a:rPr>
              <a:t>urutan</a:t>
            </a:r>
            <a:r>
              <a:rPr lang="en-AU" altLang="en-US" sz="2600" dirty="0">
                <a:cs typeface="Times New Roman" panose="02020603050405020304" pitchFamily="18" charset="0"/>
              </a:rPr>
              <a:t> </a:t>
            </a:r>
            <a:r>
              <a:rPr lang="en-AU" altLang="en-US" sz="2600" dirty="0" err="1">
                <a:cs typeface="Times New Roman" panose="02020603050405020304" pitchFamily="18" charset="0"/>
              </a:rPr>
              <a:t>berbeda</a:t>
            </a:r>
            <a:r>
              <a:rPr lang="en-AU" altLang="en-US" sz="2600" dirty="0">
                <a:cs typeface="Times New Roman" panose="02020603050405020304" pitchFamily="18" charset="0"/>
              </a:rPr>
              <a:t> </a:t>
            </a:r>
            <a:r>
              <a:rPr lang="en-AU" altLang="en-US" sz="2600" dirty="0" err="1">
                <a:cs typeface="Times New Roman" panose="02020603050405020304" pitchFamily="18" charset="0"/>
              </a:rPr>
              <a:t>dari</a:t>
            </a:r>
            <a:r>
              <a:rPr lang="en-AU" altLang="en-US" sz="2600" dirty="0">
                <a:cs typeface="Times New Roman" panose="02020603050405020304" pitchFamily="18" charset="0"/>
              </a:rPr>
              <a:t> </a:t>
            </a:r>
            <a:r>
              <a:rPr lang="en-AU" altLang="en-US" sz="2600" dirty="0" err="1">
                <a:cs typeface="Times New Roman" panose="02020603050405020304" pitchFamily="18" charset="0"/>
              </a:rPr>
              <a:t>penempatan</a:t>
            </a:r>
            <a:r>
              <a:rPr lang="en-AU" altLang="en-US" sz="2600" dirty="0">
                <a:cs typeface="Times New Roman" panose="02020603050405020304" pitchFamily="18" charset="0"/>
              </a:rPr>
              <a:t> bola = (6)(5)(4) = 120 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sz="1800" dirty="0"/>
          </a:p>
        </p:txBody>
      </p:sp>
      <p:graphicFrame>
        <p:nvGraphicFramePr>
          <p:cNvPr id="4098" name="Object 4">
            <a:extLst>
              <a:ext uri="{FF2B5EF4-FFF2-40B4-BE49-F238E27FC236}">
                <a16:creationId xmlns:a16="http://schemas.microsoft.com/office/drawing/2014/main" id="{CCECE30A-6471-48C9-A020-20D2FFB24E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153785"/>
              </p:ext>
            </p:extLst>
          </p:nvPr>
        </p:nvGraphicFramePr>
        <p:xfrm>
          <a:off x="2087880" y="2025650"/>
          <a:ext cx="6858000" cy="280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2245320" progId="Word.Document.8">
                  <p:embed/>
                </p:oleObj>
              </mc:Choice>
              <mc:Fallback>
                <p:oleObj name="Document" r:id="rId2" imgW="5486400" imgH="2245320" progId="Word.Document.8">
                  <p:embed/>
                  <p:pic>
                    <p:nvPicPr>
                      <p:cNvPr id="4098" name="Object 4">
                        <a:extLst>
                          <a:ext uri="{FF2B5EF4-FFF2-40B4-BE49-F238E27FC236}">
                            <a16:creationId xmlns:a16="http://schemas.microsoft.com/office/drawing/2014/main" id="{CCECE30A-6471-48C9-A020-20D2FFB24E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880" y="2025650"/>
                        <a:ext cx="6858000" cy="280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>
            <a:extLst>
              <a:ext uri="{FF2B5EF4-FFF2-40B4-BE49-F238E27FC236}">
                <a16:creationId xmlns:a16="http://schemas.microsoft.com/office/drawing/2014/main" id="{56E919D4-5402-4149-AB17-83851590C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97FCF4E-3923-4617-A133-2849D516053A}" type="slidenum">
              <a:rPr lang="en-GB" altLang="en-US" sz="1400"/>
              <a:pPr eaLnBrk="1" hangingPunct="1"/>
              <a:t>2</a:t>
            </a:fld>
            <a:endParaRPr lang="en-GB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2A8092C2-8A27-46F9-BB4F-D01E5B4ED4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Pendahuluan</a:t>
            </a:r>
            <a:endParaRPr lang="en-GB" altLang="en-US" b="1" dirty="0"/>
          </a:p>
        </p:txBody>
      </p:sp>
      <p:sp>
        <p:nvSpPr>
          <p:cNvPr id="33796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1CB286C-0361-46FB-8D81-BA19F6AECF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65200" y="1524000"/>
            <a:ext cx="10038080" cy="5029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Sebuah</a:t>
            </a:r>
            <a:r>
              <a:rPr lang="en-US" altLang="en-US" sz="2400" dirty="0">
                <a:cs typeface="Times New Roman" panose="02020603050405020304" pitchFamily="18" charset="0"/>
              </a:rPr>
              <a:t> kata-</a:t>
            </a:r>
            <a:r>
              <a:rPr lang="en-US" altLang="en-US" sz="2400" dirty="0" err="1">
                <a:cs typeface="Times New Roman" panose="02020603050405020304" pitchFamily="18" charset="0"/>
              </a:rPr>
              <a:t>sandi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password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cs typeface="Times New Roman" panose="02020603050405020304" pitchFamily="18" charset="0"/>
              </a:rPr>
              <a:t>panjangnya</a:t>
            </a:r>
            <a:r>
              <a:rPr lang="en-US" altLang="en-US" sz="2400" dirty="0">
                <a:cs typeface="Times New Roman" panose="02020603050405020304" pitchFamily="18" charset="0"/>
              </a:rPr>
              <a:t> 6 </a:t>
            </a:r>
            <a:r>
              <a:rPr lang="en-US" altLang="en-US" sz="2400" dirty="0" err="1">
                <a:cs typeface="Times New Roman" panose="02020603050405020304" pitchFamily="18" charset="0"/>
              </a:rPr>
              <a:t>sampai</a:t>
            </a:r>
            <a:r>
              <a:rPr lang="en-US" altLang="en-US" sz="2400" dirty="0">
                <a:cs typeface="Times New Roman" panose="02020603050405020304" pitchFamily="18" charset="0"/>
              </a:rPr>
              <a:t> 8 </a:t>
            </a:r>
            <a:r>
              <a:rPr lang="en-US" altLang="en-US" sz="2400" dirty="0" err="1">
                <a:cs typeface="Times New Roman" panose="02020603050405020304" pitchFamily="18" charset="0"/>
              </a:rPr>
              <a:t>karakter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cs typeface="Times New Roman" panose="02020603050405020304" pitchFamily="18" charset="0"/>
              </a:rPr>
              <a:t>Karakter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boleh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berupa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huruf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angka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cs typeface="Times New Roman" panose="02020603050405020304" pitchFamily="18" charset="0"/>
              </a:rPr>
              <a:t>Berapa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banyak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kemungkinan</a:t>
            </a:r>
            <a:r>
              <a:rPr lang="en-US" altLang="en-US" sz="2400" dirty="0">
                <a:cs typeface="Times New Roman" panose="02020603050405020304" pitchFamily="18" charset="0"/>
              </a:rPr>
              <a:t> kata-</a:t>
            </a:r>
            <a:r>
              <a:rPr lang="en-US" altLang="en-US" sz="2400" dirty="0" err="1">
                <a:cs typeface="Times New Roman" panose="02020603050405020304" pitchFamily="18" charset="0"/>
              </a:rPr>
              <a:t>sandi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dibuat</a:t>
            </a:r>
            <a:r>
              <a:rPr lang="en-US" altLang="en-US" sz="2400" dirty="0"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	</a:t>
            </a:r>
            <a:r>
              <a:rPr lang="en-US" altLang="en-US" sz="2400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abcdef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Times New Roman" panose="02020603050405020304" pitchFamily="18" charset="0"/>
              </a:rPr>
              <a:t>		</a:t>
            </a:r>
            <a:r>
              <a:rPr lang="en-US" altLang="en-US" sz="2400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aaaade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Times New Roman" panose="02020603050405020304" pitchFamily="18" charset="0"/>
              </a:rPr>
              <a:t>		a123fr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Times New Roman" panose="02020603050405020304" pitchFamily="18" charset="0"/>
              </a:rPr>
              <a:t>		…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Times New Roman" panose="02020603050405020304" pitchFamily="18" charset="0"/>
              </a:rPr>
              <a:t>		</a:t>
            </a:r>
            <a:r>
              <a:rPr lang="en-US" altLang="en-US" sz="2400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erhtgahn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Times New Roman" panose="02020603050405020304" pitchFamily="18" charset="0"/>
              </a:rPr>
              <a:t>		</a:t>
            </a:r>
            <a:r>
              <a:rPr lang="en-US" altLang="en-US" sz="2400" dirty="0" err="1">
                <a:latin typeface="Courier New" panose="02070309020205020404" pitchFamily="49" charset="0"/>
                <a:cs typeface="Times New Roman" panose="02020603050405020304" pitchFamily="18" charset="0"/>
              </a:rPr>
              <a:t>yutresik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  <a:cs typeface="Times New Roman" panose="02020603050405020304" pitchFamily="18" charset="0"/>
              </a:rPr>
              <a:t>		…	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????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 dirty="0"/>
          </a:p>
        </p:txBody>
      </p:sp>
      <p:pic>
        <p:nvPicPr>
          <p:cNvPr id="33797" name="Picture 6" descr="https://encrypted-tbn2.gstatic.com/images?q=tbn:ANd9GcS69B47130fgv1tpw3vXM3J9zGhOmz4WZp3OXe1zCwSyKDoqRT56a7nWGxC">
            <a:extLst>
              <a:ext uri="{FF2B5EF4-FFF2-40B4-BE49-F238E27FC236}">
                <a16:creationId xmlns:a16="http://schemas.microsoft.com/office/drawing/2014/main" id="{14CE544E-7A02-4732-9A67-C11240BFA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696" y="2849563"/>
            <a:ext cx="4248517" cy="3114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8" name="Picture 8" descr="https://encrypted-tbn0.gstatic.com/images?q=tbn:ANd9GcSyoZGYIV94TGXBTnisfbwfcqnkmUgPIU03XoXaP_cZHEdqaNqw3RWXBA">
            <a:extLst>
              <a:ext uri="{FF2B5EF4-FFF2-40B4-BE49-F238E27FC236}">
                <a16:creationId xmlns:a16="http://schemas.microsoft.com/office/drawing/2014/main" id="{770C7673-C1A6-4767-AE6B-6E7CF3C96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1462" y="69850"/>
            <a:ext cx="16414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>
            <a:extLst>
              <a:ext uri="{FF2B5EF4-FFF2-40B4-BE49-F238E27FC236}">
                <a16:creationId xmlns:a16="http://schemas.microsoft.com/office/drawing/2014/main" id="{72B24F5B-B0AB-4137-A2D1-4DF0500D7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627E04B-F4D4-4FBB-BE35-DFFF09F9AD0F}" type="slidenum">
              <a:rPr lang="en-GB" altLang="en-US" sz="1400"/>
              <a:pPr eaLnBrk="1" hangingPunct="1"/>
              <a:t>20</a:t>
            </a:fld>
            <a:endParaRPr lang="en-GB" altLang="en-US" sz="1400"/>
          </a:p>
        </p:txBody>
      </p:sp>
      <p:sp>
        <p:nvSpPr>
          <p:cNvPr id="46083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678BBC92-3E50-403D-B684-427F1B8794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107440"/>
            <a:ext cx="10728960" cy="62484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 err="1">
                <a:cs typeface="Times New Roman" panose="02020603050405020304" pitchFamily="18" charset="0"/>
              </a:rPr>
              <a:t>Perampatan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Ada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cs typeface="Times New Roman" panose="02020603050405020304" pitchFamily="18" charset="0"/>
              </a:rPr>
              <a:t> bola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berbeda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warnanya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),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cs typeface="Times New Roman" panose="02020603050405020304" pitchFamily="18" charset="0"/>
              </a:rPr>
              <a:t> ke-1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diisi</a:t>
            </a:r>
            <a:r>
              <a:rPr lang="en-US" altLang="en-US" sz="2400" dirty="0">
                <a:cs typeface="Times New Roman" panose="02020603050405020304" pitchFamily="18" charset="0"/>
              </a:rPr>
              <a:t> oleh salah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bola   	          	</a:t>
            </a:r>
            <a:r>
              <a:rPr lang="en-US" altLang="en-US" sz="24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pilihan</a:t>
            </a:r>
            <a:r>
              <a:rPr lang="en-US" altLang="en-US" sz="2400" dirty="0">
                <a:cs typeface="Times New Roman" panose="02020603050405020304" pitchFamily="18" charset="0"/>
              </a:rPr>
              <a:t>) ;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cs typeface="Times New Roman" panose="02020603050405020304" pitchFamily="18" charset="0"/>
              </a:rPr>
              <a:t> ke-2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diisi</a:t>
            </a:r>
            <a:r>
              <a:rPr lang="en-US" altLang="en-US" sz="2400" dirty="0">
                <a:cs typeface="Times New Roman" panose="02020603050405020304" pitchFamily="18" charset="0"/>
              </a:rPr>
              <a:t> oleh salah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n </a:t>
            </a:r>
            <a:r>
              <a:rPr lang="en-US" altLang="en-US" sz="2400" dirty="0">
                <a:cs typeface="Times New Roman" panose="02020603050405020304" pitchFamily="18" charset="0"/>
              </a:rPr>
              <a:t>– 1) bola 	</a:t>
            </a:r>
            <a:r>
              <a:rPr lang="en-US" altLang="en-US" sz="24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– 1 </a:t>
            </a:r>
            <a:r>
              <a:rPr lang="en-US" altLang="en-US" sz="2400" dirty="0" err="1">
                <a:cs typeface="Times New Roman" panose="02020603050405020304" pitchFamily="18" charset="0"/>
              </a:rPr>
              <a:t>pilihan</a:t>
            </a:r>
            <a:r>
              <a:rPr lang="en-US" altLang="en-US" sz="2400" dirty="0">
                <a:cs typeface="Times New Roman" panose="02020603050405020304" pitchFamily="18" charset="0"/>
              </a:rPr>
              <a:t>);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cs typeface="Times New Roman" panose="02020603050405020304" pitchFamily="18" charset="0"/>
              </a:rPr>
              <a:t> ke-3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diisi</a:t>
            </a:r>
            <a:r>
              <a:rPr lang="en-US" altLang="en-US" sz="2400" dirty="0">
                <a:cs typeface="Times New Roman" panose="02020603050405020304" pitchFamily="18" charset="0"/>
              </a:rPr>
              <a:t> oleh salah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n </a:t>
            </a:r>
            <a:r>
              <a:rPr lang="en-US" altLang="en-US" sz="2400" dirty="0">
                <a:cs typeface="Times New Roman" panose="02020603050405020304" pitchFamily="18" charset="0"/>
              </a:rPr>
              <a:t>– 2) bola 	</a:t>
            </a:r>
            <a:r>
              <a:rPr lang="en-US" altLang="en-US" sz="24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– 2) </a:t>
            </a:r>
            <a:r>
              <a:rPr lang="en-US" altLang="en-US" sz="2400" dirty="0" err="1">
                <a:cs typeface="Times New Roman" panose="02020603050405020304" pitchFamily="18" charset="0"/>
              </a:rPr>
              <a:t>pilihan</a:t>
            </a:r>
            <a:r>
              <a:rPr lang="en-US" altLang="en-US" sz="2400" dirty="0">
                <a:cs typeface="Times New Roman" panose="02020603050405020304" pitchFamily="18" charset="0"/>
              </a:rPr>
              <a:t>;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…          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cs typeface="Times New Roman" panose="02020603050405020304" pitchFamily="18" charset="0"/>
              </a:rPr>
              <a:t>-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diisi</a:t>
            </a:r>
            <a:r>
              <a:rPr lang="en-US" altLang="en-US" sz="2400" dirty="0">
                <a:cs typeface="Times New Roman" panose="02020603050405020304" pitchFamily="18" charset="0"/>
              </a:rPr>
              <a:t> oleh salah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– (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cs typeface="Times New Roman" panose="02020603050405020304" pitchFamily="18" charset="0"/>
              </a:rPr>
              <a:t> – 1) bola 	</a:t>
            </a:r>
            <a:r>
              <a:rPr lang="en-US" altLang="en-US" sz="2400" dirty="0"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– 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cs typeface="Times New Roman" panose="02020603050405020304" pitchFamily="18" charset="0"/>
              </a:rPr>
              <a:t> + 1 </a:t>
            </a:r>
            <a:r>
              <a:rPr lang="en-US" altLang="en-US" sz="2400" dirty="0" err="1">
                <a:cs typeface="Times New Roman" panose="02020603050405020304" pitchFamily="18" charset="0"/>
              </a:rPr>
              <a:t>pilihan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Jumlah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urutan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berbeda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penempatan</a:t>
            </a:r>
            <a:r>
              <a:rPr lang="en-US" altLang="en-US" sz="2400" dirty="0">
                <a:cs typeface="Times New Roman" panose="02020603050405020304" pitchFamily="18" charset="0"/>
              </a:rPr>
              <a:t> bola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: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– 1)(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– 2)…(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– (</a:t>
            </a:r>
            <a:r>
              <a:rPr lang="en-US" altLang="en-US" sz="2400" i="1" dirty="0"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cs typeface="Times New Roman" panose="02020603050405020304" pitchFamily="18" charset="0"/>
              </a:rPr>
              <a:t> – 1))</a:t>
            </a:r>
            <a:endParaRPr lang="en-GB" alt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5558A6AC-741F-411B-8253-457F637BA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6332858-4E44-433F-91A9-547D3647CAD6}" type="slidenum">
              <a:rPr lang="en-GB" altLang="en-US" sz="1400"/>
              <a:pPr eaLnBrk="1" hangingPunct="1"/>
              <a:t>21</a:t>
            </a:fld>
            <a:endParaRPr lang="en-GB" altLang="en-US" sz="1400"/>
          </a:p>
        </p:txBody>
      </p:sp>
      <p:graphicFrame>
        <p:nvGraphicFramePr>
          <p:cNvPr id="5122" name="Object 3">
            <a:extLst>
              <a:ext uri="{FF2B5EF4-FFF2-40B4-BE49-F238E27FC236}">
                <a16:creationId xmlns:a16="http://schemas.microsoft.com/office/drawing/2014/main" id="{5653A96D-1887-482E-BAD4-42AAF1E3AC75}"/>
              </a:ext>
            </a:extLst>
          </p:cNvPr>
          <p:cNvGraphicFramePr>
            <a:graphicFrameLocks noGrp="1" noChangeAspect="1"/>
          </p:cNvGraphicFramePr>
          <p:nvPr>
            <p:ph type="body" idx="1"/>
            <p:extLst>
              <p:ext uri="{D42A27DB-BD31-4B8C-83A1-F6EECF244321}">
                <p14:modId xmlns:p14="http://schemas.microsoft.com/office/powerpoint/2010/main" val="2852429362"/>
              </p:ext>
            </p:extLst>
          </p:nvPr>
        </p:nvGraphicFramePr>
        <p:xfrm>
          <a:off x="1050266" y="2139156"/>
          <a:ext cx="1009146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1402560" progId="Word.Document.8">
                  <p:embed/>
                </p:oleObj>
              </mc:Choice>
              <mc:Fallback>
                <p:oleObj name="Document" r:id="rId2" imgW="5486400" imgH="1402560" progId="Word.Document.8">
                  <p:embed/>
                  <p:pic>
                    <p:nvPicPr>
                      <p:cNvPr id="5122" name="Object 3">
                        <a:extLst>
                          <a:ext uri="{FF2B5EF4-FFF2-40B4-BE49-F238E27FC236}">
                            <a16:creationId xmlns:a16="http://schemas.microsoft.com/office/drawing/2014/main" id="{5653A96D-1887-482E-BAD4-42AAF1E3AC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266" y="2139156"/>
                        <a:ext cx="10091467" cy="2579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7FE0247-3DC1-4319-B256-1FAEAA057DAB}"/>
              </a:ext>
            </a:extLst>
          </p:cNvPr>
          <p:cNvSpPr/>
          <p:nvPr/>
        </p:nvSpPr>
        <p:spPr>
          <a:xfrm>
            <a:off x="1778000" y="3616960"/>
            <a:ext cx="6832600" cy="12395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4F35C-26BB-48B8-A75E-73407442C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2640"/>
            <a:ext cx="10515600" cy="53743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7.</a:t>
            </a:r>
            <a:r>
              <a:rPr lang="en-US" dirty="0"/>
              <a:t> </a:t>
            </a:r>
            <a:r>
              <a:rPr lang="en-US" dirty="0" err="1"/>
              <a:t>Berapakah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3-angka </a:t>
            </a:r>
            <a:r>
              <a:rPr lang="en-US" dirty="0" err="1"/>
              <a:t>dari</a:t>
            </a:r>
            <a:r>
              <a:rPr lang="en-US" dirty="0"/>
              <a:t> 5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1, 2, 3, 4 , 5, </a:t>
            </a:r>
            <a:r>
              <a:rPr lang="en-US" dirty="0" err="1"/>
              <a:t>jika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(a)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pengulangan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, dan</a:t>
            </a:r>
          </a:p>
          <a:p>
            <a:pPr marL="0" indent="0">
              <a:buNone/>
            </a:pPr>
            <a:r>
              <a:rPr lang="en-US" dirty="0"/>
              <a:t>(b)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pengulangan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u="sng" dirty="0" err="1"/>
              <a:t>Penyelesaian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(a) 	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kaidah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: (5)(4)(3) = 60 </a:t>
            </a:r>
            <a:r>
              <a:rPr lang="en-US" dirty="0" err="1"/>
              <a:t>buah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permutasi</a:t>
            </a:r>
            <a:r>
              <a:rPr lang="en-US" dirty="0"/>
              <a:t> P(5, 3) = 5!/(5 – 3)! = 60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(b)	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diselesaikan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permutasi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kaidah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:  (5)(5)(5) = 5</a:t>
            </a:r>
            <a:r>
              <a:rPr lang="en-US" baseline="30000" dirty="0"/>
              <a:t>3</a:t>
            </a:r>
            <a:r>
              <a:rPr lang="en-US" dirty="0"/>
              <a:t> = 125.			   </a:t>
            </a:r>
          </a:p>
          <a:p>
            <a:pPr marL="0" indent="0">
              <a:buNone/>
            </a:pPr>
            <a:r>
              <a:rPr lang="en-US" dirty="0"/>
              <a:t>        </a:t>
            </a:r>
          </a:p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8.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di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perpustakaan</a:t>
            </a:r>
            <a:r>
              <a:rPr lang="en-US" dirty="0"/>
              <a:t> </a:t>
            </a:r>
            <a:r>
              <a:rPr lang="en-US" dirty="0" err="1"/>
              <a:t>panjangnya</a:t>
            </a:r>
            <a:r>
              <a:rPr lang="en-US" dirty="0"/>
              <a:t> 7 </a:t>
            </a:r>
            <a:r>
              <a:rPr lang="en-US" dirty="0" err="1"/>
              <a:t>karakter</a:t>
            </a:r>
            <a:r>
              <a:rPr lang="en-US" dirty="0"/>
              <a:t>,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4 </a:t>
            </a:r>
            <a:r>
              <a:rPr lang="en-US" dirty="0" err="1"/>
              <a:t>huruf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dan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3 </a:t>
            </a:r>
            <a:r>
              <a:rPr lang="en-US" dirty="0" err="1"/>
              <a:t>angka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 pula?</a:t>
            </a:r>
          </a:p>
          <a:p>
            <a:pPr marL="0" indent="0">
              <a:buNone/>
            </a:pPr>
            <a:r>
              <a:rPr lang="en-US" u="sng" dirty="0" err="1"/>
              <a:t>Penyelesaian</a:t>
            </a:r>
            <a:r>
              <a:rPr lang="en-US" dirty="0"/>
              <a:t>: </a:t>
            </a:r>
            <a:r>
              <a:rPr lang="en-US" i="1" dirty="0"/>
              <a:t>P</a:t>
            </a:r>
            <a:r>
              <a:rPr lang="en-US" dirty="0"/>
              <a:t>(26, 4) </a:t>
            </a:r>
            <a:r>
              <a:rPr lang="en-US" dirty="0">
                <a:sym typeface="Symbol" panose="05050102010706020507" pitchFamily="18" charset="2"/>
              </a:rPr>
              <a:t>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(10,3) = 258.336.000 	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A5193-76FD-45E1-BBF4-77A98A2E4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721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>
            <a:extLst>
              <a:ext uri="{FF2B5EF4-FFF2-40B4-BE49-F238E27FC236}">
                <a16:creationId xmlns:a16="http://schemas.microsoft.com/office/drawing/2014/main" id="{BAF04C94-DC6B-477E-9BB6-AD5E90CA8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0C55785-8876-4950-87F9-DEC423C6F846}" type="slidenum">
              <a:rPr lang="en-GB" altLang="en-US" sz="1400"/>
              <a:pPr eaLnBrk="1" hangingPunct="1"/>
              <a:t>23</a:t>
            </a:fld>
            <a:endParaRPr lang="en-GB" altLang="en-US" sz="1400"/>
          </a:p>
        </p:txBody>
      </p:sp>
      <p:sp>
        <p:nvSpPr>
          <p:cNvPr id="47107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C856950B-F63F-4F47-97DB-CD8843967F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77937" y="430925"/>
            <a:ext cx="10388546" cy="629055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 err="1"/>
              <a:t>Latihan</a:t>
            </a:r>
            <a:r>
              <a:rPr lang="en-US" altLang="en-US" b="1" dirty="0"/>
              <a:t>: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dirty="0" err="1"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mobil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mempunyai</a:t>
            </a:r>
            <a:r>
              <a:rPr lang="en-US" altLang="en-US" dirty="0">
                <a:cs typeface="Times New Roman" panose="02020603050405020304" pitchFamily="18" charset="0"/>
              </a:rPr>
              <a:t> 4 </a:t>
            </a:r>
            <a:r>
              <a:rPr lang="en-US" altLang="en-US" dirty="0" err="1">
                <a:cs typeface="Times New Roman" panose="02020603050405020304" pitchFamily="18" charset="0"/>
              </a:rPr>
              <a:t>tempat</a:t>
            </a:r>
            <a:r>
              <a:rPr lang="en-US" altLang="en-US" dirty="0">
                <a:cs typeface="Times New Roman" panose="02020603050405020304" pitchFamily="18" charset="0"/>
              </a:rPr>
              <a:t> duduk. </a:t>
            </a:r>
            <a:r>
              <a:rPr lang="en-US" altLang="en-US" dirty="0" err="1">
                <a:cs typeface="Times New Roman" panose="02020603050405020304" pitchFamily="18" charset="0"/>
              </a:rPr>
              <a:t>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cara</a:t>
            </a:r>
            <a:r>
              <a:rPr lang="en-US" altLang="en-US" dirty="0">
                <a:cs typeface="Times New Roman" panose="02020603050405020304" pitchFamily="18" charset="0"/>
              </a:rPr>
              <a:t> 3 orang </a:t>
            </a:r>
            <a:r>
              <a:rPr lang="en-US" altLang="en-US" dirty="0" err="1">
                <a:cs typeface="Times New Roman" panose="02020603050405020304" pitchFamily="18" charset="0"/>
              </a:rPr>
              <a:t>didudukkan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diandaikan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orang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duduk di </a:t>
            </a:r>
            <a:r>
              <a:rPr lang="en-US" altLang="en-US" dirty="0" err="1">
                <a:cs typeface="Times New Roman" panose="02020603050405020304" pitchFamily="18" charset="0"/>
              </a:rPr>
              <a:t>kursi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sopir</a:t>
            </a:r>
            <a:r>
              <a:rPr lang="en-US" altLang="en-US" dirty="0">
                <a:cs typeface="Times New Roman" panose="02020603050405020304" pitchFamily="18" charset="0"/>
              </a:rPr>
              <a:t>?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 u="sng" dirty="0" err="1">
                <a:solidFill>
                  <a:srgbClr val="FF0000"/>
                </a:solidFill>
                <a:cs typeface="Times New Roman" panose="02020603050405020304" pitchFamily="18" charset="0"/>
              </a:rPr>
              <a:t>Jawaban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: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Kursi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supir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diisi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salah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satu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3 orang (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3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cara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).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Sekarang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tersisa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tiga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kursi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lagi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Tiga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kursi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diisi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oleh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dua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orang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lainnya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jumlah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cara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mendudukkan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tiga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orang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3 x P(3, 2) = 3 x (</a:t>
            </a:r>
            <a:r>
              <a:rPr lang="en-US" altLang="en-US" sz="2400">
                <a:solidFill>
                  <a:srgbClr val="FF0000"/>
                </a:solidFill>
                <a:cs typeface="Times New Roman" panose="02020603050405020304" pitchFamily="18" charset="0"/>
              </a:rPr>
              <a:t>3!/(1!) = 18.</a:t>
            </a:r>
            <a:endParaRPr lang="en-US" altLang="en-US" sz="24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  <p:pic>
        <p:nvPicPr>
          <p:cNvPr id="47108" name="Picture 6" descr="http://3.bp.blogspot.com/-BB-6lL63JJE/Ut1C-kxcyRI/AAAAAAAAALQ/XdN00fQFycs/s1600/Altis+Grand+New+-+4.jpg">
            <a:extLst>
              <a:ext uri="{FF2B5EF4-FFF2-40B4-BE49-F238E27FC236}">
                <a16:creationId xmlns:a16="http://schemas.microsoft.com/office/drawing/2014/main" id="{B6E93588-40AC-4073-B46C-413C50B756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260" y="1963248"/>
            <a:ext cx="4827588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BDFC0-DBAB-FDF6-B2C6-50FF4C76F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B7CA0-1CDC-EEB7-CE52-6E0D65CCDA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Pada suatu ruangan galeri, akan dipajang 9 macam lukisan berbeda dengan posisi berjajar. Tentukan banyaknya posisi yang mungkin jika terdapat 3 lukisan yang harus selalu dipajang berdampingan!</a:t>
            </a: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 err="1"/>
              <a:t>Jawaban</a:t>
            </a:r>
            <a:r>
              <a:rPr lang="en-US" sz="2400" b="1" dirty="0"/>
              <a:t>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Misalkan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lukisan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diberi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sampai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 dan 3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lukisan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selalu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berdampingan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7,8,9 ,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sehingga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1, 2, 3, 4, 5, 6, 7, 8, 9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Banyaknya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kemungkinan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posisi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ketujuh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lukisan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lukisan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berdampingan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terhitung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lukisan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sebanyak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P(7,7) = 7!</a:t>
            </a:r>
            <a:endParaRPr lang="en-US" sz="2400" u="none" strike="noStrik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Banyaknya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kemungkinan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perubahan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posisi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buah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lukisan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berdampingan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4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P(3,3) = 3!</a:t>
            </a:r>
            <a:endParaRPr lang="en-US" sz="2400" u="none" strike="noStrik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Sehingga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diperoleh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banyaknya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posisi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mungkin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3!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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7! = 30240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7D278-2087-AE18-1F5B-F2135327D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898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DE97FB08-4A18-4BC3-9FB9-DF55477A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28D651E-A48A-4E77-AC61-3B9BA6CEECAB}" type="slidenum">
              <a:rPr lang="en-GB" altLang="en-US" sz="1400"/>
              <a:pPr eaLnBrk="1" hangingPunct="1"/>
              <a:t>25</a:t>
            </a:fld>
            <a:endParaRPr lang="en-GB" altLang="en-US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416C24C8-5B67-4D57-B512-AFF515DEB2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Kombinasi</a:t>
            </a:r>
            <a:endParaRPr lang="en-GB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3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ECC5B35-EF93-44F4-8E51-FA24CAA6AE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9655" y="1544320"/>
            <a:ext cx="10515600" cy="4632960"/>
          </a:xfrm>
        </p:spPr>
        <p:txBody>
          <a:bodyPr/>
          <a:lstStyle/>
          <a:p>
            <a:pPr algn="just" eaLnBrk="1" hangingPunct="1"/>
            <a:r>
              <a:rPr lang="en-US" altLang="en-US" dirty="0" err="1">
                <a:cs typeface="Times New Roman" panose="02020603050405020304" pitchFamily="18" charset="0"/>
              </a:rPr>
              <a:t>Bentuk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khusus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kombinasi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urutan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kemunculan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diperhitungkan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kombinasi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urutan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kemunculan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diabaikan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/>
            <a:r>
              <a:rPr lang="en-AU" altLang="en-US" dirty="0" err="1">
                <a:cs typeface="Times New Roman" panose="02020603050405020304" pitchFamily="18" charset="0"/>
              </a:rPr>
              <a:t>Misalkan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dirty="0" err="1">
                <a:cs typeface="Times New Roman" panose="02020603050405020304" pitchFamily="18" charset="0"/>
              </a:rPr>
              <a:t>ada</a:t>
            </a:r>
            <a:r>
              <a:rPr lang="en-AU" altLang="en-US" dirty="0">
                <a:cs typeface="Times New Roman" panose="02020603050405020304" pitchFamily="18" charset="0"/>
              </a:rPr>
              <a:t> 2 </a:t>
            </a:r>
            <a:r>
              <a:rPr lang="en-AU" altLang="en-US" dirty="0" err="1">
                <a:cs typeface="Times New Roman" panose="02020603050405020304" pitchFamily="18" charset="0"/>
              </a:rPr>
              <a:t>buah</a:t>
            </a:r>
            <a:r>
              <a:rPr lang="en-AU" altLang="en-US" dirty="0">
                <a:cs typeface="Times New Roman" panose="02020603050405020304" pitchFamily="18" charset="0"/>
              </a:rPr>
              <a:t> bola yang </a:t>
            </a:r>
            <a:r>
              <a:rPr lang="en-AU" altLang="en-US" dirty="0" err="1">
                <a:cs typeface="Times New Roman" panose="02020603050405020304" pitchFamily="18" charset="0"/>
              </a:rPr>
              <a:t>warnanya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sama</a:t>
            </a:r>
            <a:r>
              <a:rPr lang="en-AU" altLang="en-US" dirty="0">
                <a:cs typeface="Times New Roman" panose="02020603050405020304" pitchFamily="18" charset="0"/>
              </a:rPr>
              <a:t> dan 3 </a:t>
            </a:r>
            <a:r>
              <a:rPr lang="en-AU" altLang="en-US" dirty="0" err="1">
                <a:cs typeface="Times New Roman" panose="02020603050405020304" pitchFamily="18" charset="0"/>
              </a:rPr>
              <a:t>buah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dirty="0" err="1">
                <a:cs typeface="Times New Roman" panose="02020603050405020304" pitchFamily="18" charset="0"/>
              </a:rPr>
              <a:t>kotak</a:t>
            </a:r>
            <a:r>
              <a:rPr lang="en-AU" altLang="en-US" dirty="0">
                <a:cs typeface="Times New Roman" panose="02020603050405020304" pitchFamily="18" charset="0"/>
              </a:rPr>
              <a:t>. </a:t>
            </a:r>
            <a:r>
              <a:rPr lang="en-AU" altLang="en-US" dirty="0" err="1">
                <a:cs typeface="Times New Roman" panose="02020603050405020304" pitchFamily="18" charset="0"/>
              </a:rPr>
              <a:t>Setiap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dirty="0" err="1">
                <a:cs typeface="Times New Roman" panose="02020603050405020304" pitchFamily="18" charset="0"/>
              </a:rPr>
              <a:t>kotak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dirty="0" err="1">
                <a:cs typeface="Times New Roman" panose="02020603050405020304" pitchFamily="18" charset="0"/>
              </a:rPr>
              <a:t>hanya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dirty="0" err="1">
                <a:cs typeface="Times New Roman" panose="02020603050405020304" pitchFamily="18" charset="0"/>
              </a:rPr>
              <a:t>boleh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dirty="0" err="1">
                <a:cs typeface="Times New Roman" panose="02020603050405020304" pitchFamily="18" charset="0"/>
              </a:rPr>
              <a:t>berisi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i="1" dirty="0">
                <a:cs typeface="Times New Roman" panose="02020603050405020304" pitchFamily="18" charset="0"/>
              </a:rPr>
              <a:t>paling </a:t>
            </a:r>
            <a:r>
              <a:rPr lang="en-AU" altLang="en-US" i="1" dirty="0" err="1">
                <a:cs typeface="Times New Roman" panose="02020603050405020304" pitchFamily="18" charset="0"/>
              </a:rPr>
              <a:t>banyak</a:t>
            </a:r>
            <a:r>
              <a:rPr lang="en-AU" altLang="en-US" i="1" dirty="0">
                <a:cs typeface="Times New Roman" panose="02020603050405020304" pitchFamily="18" charset="0"/>
              </a:rPr>
              <a:t> </a:t>
            </a:r>
            <a:r>
              <a:rPr lang="en-AU" altLang="en-US" dirty="0" err="1">
                <a:cs typeface="Times New Roman" panose="02020603050405020304" pitchFamily="18" charset="0"/>
              </a:rPr>
              <a:t>satu</a:t>
            </a:r>
            <a:r>
              <a:rPr lang="en-AU" altLang="en-US" i="1" dirty="0">
                <a:cs typeface="Times New Roman" panose="02020603050405020304" pitchFamily="18" charset="0"/>
              </a:rPr>
              <a:t> 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dirty="0" err="1">
                <a:cs typeface="Times New Roman" panose="02020603050405020304" pitchFamily="18" charset="0"/>
              </a:rPr>
              <a:t>buah</a:t>
            </a:r>
            <a:r>
              <a:rPr lang="en-AU" altLang="en-US" dirty="0">
                <a:cs typeface="Times New Roman" panose="02020603050405020304" pitchFamily="18" charset="0"/>
              </a:rPr>
              <a:t> bola.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AU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GB" altLang="en-US" sz="2400" dirty="0"/>
          </a:p>
        </p:txBody>
      </p:sp>
      <p:graphicFrame>
        <p:nvGraphicFramePr>
          <p:cNvPr id="7170" name="Object 4">
            <a:extLst>
              <a:ext uri="{FF2B5EF4-FFF2-40B4-BE49-F238E27FC236}">
                <a16:creationId xmlns:a16="http://schemas.microsoft.com/office/drawing/2014/main" id="{5B3E4BDB-A76F-418B-8C45-85BBB4D088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3964039"/>
              </p:ext>
            </p:extLst>
          </p:nvPr>
        </p:nvGraphicFramePr>
        <p:xfrm>
          <a:off x="1515836" y="4526280"/>
          <a:ext cx="9533164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906840" progId="Word.Document.8">
                  <p:embed/>
                </p:oleObj>
              </mc:Choice>
              <mc:Fallback>
                <p:oleObj name="Document" r:id="rId2" imgW="5486400" imgH="906840" progId="Word.Document.8">
                  <p:embed/>
                  <p:pic>
                    <p:nvPicPr>
                      <p:cNvPr id="7170" name="Object 4">
                        <a:extLst>
                          <a:ext uri="{FF2B5EF4-FFF2-40B4-BE49-F238E27FC236}">
                            <a16:creationId xmlns:a16="http://schemas.microsoft.com/office/drawing/2014/main" id="{5B3E4BDB-A76F-418B-8C45-85BBB4D088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5836" y="4526280"/>
                        <a:ext cx="9533164" cy="157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6DBC7FCF-97F4-477E-949E-A19D12425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88C4C31-E2EB-4DCC-A13B-D37A87837E31}" type="slidenum">
              <a:rPr lang="en-GB" altLang="en-US" sz="1400"/>
              <a:pPr eaLnBrk="1" hangingPunct="1"/>
              <a:t>26</a:t>
            </a:fld>
            <a:endParaRPr lang="en-GB" altLang="en-US" sz="1400"/>
          </a:p>
        </p:txBody>
      </p:sp>
      <p:graphicFrame>
        <p:nvGraphicFramePr>
          <p:cNvPr id="8194" name="Object 4">
            <a:extLst>
              <a:ext uri="{FF2B5EF4-FFF2-40B4-BE49-F238E27FC236}">
                <a16:creationId xmlns:a16="http://schemas.microsoft.com/office/drawing/2014/main" id="{D142085B-A9D4-47CE-8D47-4E106B337E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304800"/>
          <a:ext cx="8458200" cy="652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4235040" progId="Word.Document.8">
                  <p:embed/>
                </p:oleObj>
              </mc:Choice>
              <mc:Fallback>
                <p:oleObj name="Document" r:id="rId2" imgW="5486400" imgH="4235040" progId="Word.Document.8">
                  <p:embed/>
                  <p:pic>
                    <p:nvPicPr>
                      <p:cNvPr id="8194" name="Object 4">
                        <a:extLst>
                          <a:ext uri="{FF2B5EF4-FFF2-40B4-BE49-F238E27FC236}">
                            <a16:creationId xmlns:a16="http://schemas.microsoft.com/office/drawing/2014/main" id="{D142085B-A9D4-47CE-8D47-4E106B337E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04800"/>
                        <a:ext cx="8458200" cy="6529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FF5CCB4D-8D8A-49D3-9F0B-87E5217DD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8A446AC-1623-4D07-813A-AD61ADC510F4}" type="slidenum">
              <a:rPr lang="en-GB" altLang="en-US" sz="1400"/>
              <a:pPr eaLnBrk="1" hangingPunct="1"/>
              <a:t>27</a:t>
            </a:fld>
            <a:endParaRPr lang="en-GB" altLang="en-US" sz="1400"/>
          </a:p>
        </p:txBody>
      </p:sp>
      <p:graphicFrame>
        <p:nvGraphicFramePr>
          <p:cNvPr id="9218" name="Object 4">
            <a:extLst>
              <a:ext uri="{FF2B5EF4-FFF2-40B4-BE49-F238E27FC236}">
                <a16:creationId xmlns:a16="http://schemas.microsoft.com/office/drawing/2014/main" id="{19913B56-8B68-48BD-8664-E9529AC655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944965"/>
              </p:ext>
            </p:extLst>
          </p:nvPr>
        </p:nvGraphicFramePr>
        <p:xfrm>
          <a:off x="1341119" y="886460"/>
          <a:ext cx="9342519" cy="5085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2985480" progId="Word.Document.8">
                  <p:embed/>
                </p:oleObj>
              </mc:Choice>
              <mc:Fallback>
                <p:oleObj name="Document" r:id="rId2" imgW="5486400" imgH="2985480" progId="Word.Document.8">
                  <p:embed/>
                  <p:pic>
                    <p:nvPicPr>
                      <p:cNvPr id="9218" name="Object 4">
                        <a:extLst>
                          <a:ext uri="{FF2B5EF4-FFF2-40B4-BE49-F238E27FC236}">
                            <a16:creationId xmlns:a16="http://schemas.microsoft.com/office/drawing/2014/main" id="{19913B56-8B68-48BD-8664-E9529AC655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119" y="886460"/>
                        <a:ext cx="9342519" cy="5085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BF158533-A805-4A5E-90D0-83286A394115}"/>
              </a:ext>
            </a:extLst>
          </p:cNvPr>
          <p:cNvSpPr/>
          <p:nvPr/>
        </p:nvSpPr>
        <p:spPr>
          <a:xfrm>
            <a:off x="1904124" y="4924425"/>
            <a:ext cx="6504152" cy="12395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>
            <a:extLst>
              <a:ext uri="{FF2B5EF4-FFF2-40B4-BE49-F238E27FC236}">
                <a16:creationId xmlns:a16="http://schemas.microsoft.com/office/drawing/2014/main" id="{F7654E76-9DDD-439D-8B60-0FB68C107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76EE6C4-21D4-431D-AA8C-9C01166B028F}" type="slidenum">
              <a:rPr lang="en-GB" altLang="en-US" sz="1400"/>
              <a:pPr eaLnBrk="1" hangingPunct="1"/>
              <a:t>28</a:t>
            </a:fld>
            <a:endParaRPr lang="en-GB" altLang="en-US" sz="1400"/>
          </a:p>
        </p:txBody>
      </p:sp>
      <p:sp>
        <p:nvSpPr>
          <p:cNvPr id="48132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D3C340E6-76E2-4553-87E4-158AAA147C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72359" y="1524000"/>
            <a:ext cx="10212201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sering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dibaca</a:t>
            </a:r>
            <a:r>
              <a:rPr lang="en-US" altLang="en-US" dirty="0">
                <a:cs typeface="Times New Roman" panose="02020603050405020304" pitchFamily="18" charset="0"/>
              </a:rPr>
              <a:t> "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diambil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dirty="0">
                <a:cs typeface="Times New Roman" panose="02020603050405020304" pitchFamily="18" charset="0"/>
              </a:rPr>
              <a:t>", </a:t>
            </a:r>
            <a:r>
              <a:rPr lang="en-US" altLang="en-US" dirty="0" err="1">
                <a:cs typeface="Times New Roman" panose="02020603050405020304" pitchFamily="18" charset="0"/>
              </a:rPr>
              <a:t>artinya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objek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diambil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objek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b="1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b="1" dirty="0" err="1">
                <a:cs typeface="Times New Roman" panose="02020603050405020304" pitchFamily="18" charset="0"/>
              </a:rPr>
              <a:t>Definisi</a:t>
            </a:r>
            <a:r>
              <a:rPr lang="en-US" altLang="en-US" b="1" dirty="0">
                <a:cs typeface="Times New Roman" panose="02020603050405020304" pitchFamily="18" charset="0"/>
              </a:rPr>
              <a:t> 3.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Kombinasi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elemen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elemen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dirty="0">
                <a:cs typeface="Times New Roman" panose="02020603050405020304" pitchFamily="18" charset="0"/>
              </a:rPr>
              <a:t>), 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jumlah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pemilihan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terurut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elemen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diambil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elemen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GB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B9CC2E2A-2598-4187-9927-EB0FF540E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29F0107-1AF5-4110-B723-C58766B15C0A}" type="slidenum">
              <a:rPr lang="en-GB" altLang="en-US" sz="1400"/>
              <a:pPr eaLnBrk="1" hangingPunct="1"/>
              <a:t>29</a:t>
            </a:fld>
            <a:endParaRPr lang="en-GB" altLang="en-US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0FC29C23-8FAC-43F1-A40A-49AF54D62B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Interpretasi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Kombinasi</a:t>
            </a:r>
            <a:endParaRPr lang="en-GB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242" name="Object 4">
            <a:extLst>
              <a:ext uri="{FF2B5EF4-FFF2-40B4-BE49-F238E27FC236}">
                <a16:creationId xmlns:a16="http://schemas.microsoft.com/office/drawing/2014/main" id="{4304815A-DFA1-44AF-89D1-49BA3A1DEA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435951"/>
              </p:ext>
            </p:extLst>
          </p:nvPr>
        </p:nvGraphicFramePr>
        <p:xfrm>
          <a:off x="965972" y="1391284"/>
          <a:ext cx="10077175" cy="4349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05166" imgH="2403922" progId="Word.Document.8">
                  <p:embed/>
                </p:oleObj>
              </mc:Choice>
              <mc:Fallback>
                <p:oleObj name="Document" r:id="rId2" imgW="5605166" imgH="2403922" progId="Word.Document.8">
                  <p:embed/>
                  <p:pic>
                    <p:nvPicPr>
                      <p:cNvPr id="10242" name="Object 4">
                        <a:extLst>
                          <a:ext uri="{FF2B5EF4-FFF2-40B4-BE49-F238E27FC236}">
                            <a16:creationId xmlns:a16="http://schemas.microsoft.com/office/drawing/2014/main" id="{4304815A-DFA1-44AF-89D1-49BA3A1DEA2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972" y="1391284"/>
                        <a:ext cx="10077175" cy="4349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5CCC980-09F5-4AEB-84A3-6A92B0E8CEA9}"/>
                  </a:ext>
                </a:extLst>
              </p:cNvPr>
              <p:cNvSpPr txBox="1"/>
              <p:nvPr/>
            </p:nvSpPr>
            <p:spPr>
              <a:xfrm>
                <a:off x="2131992" y="4743627"/>
                <a:ext cx="2958168" cy="47493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3,2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3!</m:t>
                        </m:r>
                      </m:num>
                      <m:den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3−2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!2!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3!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1!2!</m:t>
                        </m:r>
                      </m:den>
                    </m:f>
                  </m:oMath>
                </a14:m>
                <a:r>
                  <a:rPr lang="en-US" sz="2000" dirty="0"/>
                  <a:t> = 3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5CCC980-09F5-4AEB-84A3-6A92B0E8CE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1992" y="4743627"/>
                <a:ext cx="2958168" cy="474938"/>
              </a:xfrm>
              <a:prstGeom prst="rect">
                <a:avLst/>
              </a:prstGeom>
              <a:blipFill>
                <a:blip r:embed="rId5"/>
                <a:stretch>
                  <a:fillRect t="-1282" b="-12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2041D3BD-C192-4E82-A064-6F66EBA21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E714A7C-2E19-4B88-A5B6-C7CA83A9ECE6}" type="slidenum">
              <a:rPr lang="en-GB" altLang="en-US" sz="1400"/>
              <a:pPr eaLnBrk="1" hangingPunct="1"/>
              <a:t>3</a:t>
            </a:fld>
            <a:endParaRPr lang="en-GB" altLang="en-US" sz="14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DB0A9E9C-6B16-4CDE-98E2-7CCB7C40C7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2640" y="622298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Definisi</a:t>
            </a:r>
            <a:r>
              <a:rPr lang="en-US" altLang="en-US" b="1" dirty="0"/>
              <a:t> </a:t>
            </a:r>
            <a:r>
              <a:rPr lang="en-US" altLang="en-US" b="1" dirty="0" err="1"/>
              <a:t>Kombinatorial</a:t>
            </a:r>
            <a:endParaRPr lang="en-GB" altLang="en-US" b="1" dirty="0"/>
          </a:p>
        </p:txBody>
      </p:sp>
      <p:sp>
        <p:nvSpPr>
          <p:cNvPr id="34820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A022D336-0AC9-4AA0-9089-B8EE23B899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2640" y="2235200"/>
            <a:ext cx="10515600" cy="4006851"/>
          </a:xfrm>
        </p:spPr>
        <p:txBody>
          <a:bodyPr>
            <a:normAutofit fontScale="85000" lnSpcReduction="10000"/>
          </a:bodyPr>
          <a:lstStyle/>
          <a:p>
            <a:pPr marL="0" indent="0" eaLnBrk="1" hangingPunct="1"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Kombinatorkal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combinatorics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cabang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matematika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menghitung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counting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jumlah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penyusunan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objek-objek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tanpa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mengenumerasi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kemungkinan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susunannya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en-US" dirty="0" err="1">
                <a:cs typeface="Times New Roman" panose="02020603050405020304" pitchFamily="18" charset="0"/>
              </a:rPr>
              <a:t>Contoh-contoh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persoalan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kombinatorika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marL="514350" indent="-514350" eaLnBrk="1" hangingPunct="1"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Nomor</a:t>
            </a:r>
            <a:r>
              <a:rPr lang="en-US" altLang="en-US" dirty="0">
                <a:cs typeface="Times New Roman" panose="02020603050405020304" pitchFamily="18" charset="0"/>
              </a:rPr>
              <a:t> PIN </a:t>
            </a:r>
            <a:r>
              <a:rPr lang="en-US" altLang="en-US" dirty="0" err="1">
                <a:cs typeface="Times New Roman" panose="02020603050405020304" pitchFamily="18" charset="0"/>
              </a:rPr>
              <a:t>kartu</a:t>
            </a:r>
            <a:r>
              <a:rPr lang="en-US" altLang="en-US" dirty="0">
                <a:cs typeface="Times New Roman" panose="02020603050405020304" pitchFamily="18" charset="0"/>
              </a:rPr>
              <a:t> ATM bank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6 </a:t>
            </a:r>
            <a:r>
              <a:rPr lang="en-US" altLang="en-US" dirty="0" err="1">
                <a:cs typeface="Times New Roman" panose="02020603050405020304" pitchFamily="18" charset="0"/>
              </a:rPr>
              <a:t>angka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jumlah</a:t>
            </a:r>
            <a:r>
              <a:rPr lang="en-US" altLang="en-US" dirty="0">
                <a:cs typeface="Times New Roman" panose="02020603050405020304" pitchFamily="18" charset="0"/>
              </a:rPr>
              <a:t> PIN yang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dibuat</a:t>
            </a:r>
            <a:r>
              <a:rPr lang="en-US" altLang="en-US" dirty="0">
                <a:cs typeface="Times New Roman" panose="02020603050405020304" pitchFamily="18" charset="0"/>
              </a:rPr>
              <a:t>?</a:t>
            </a:r>
          </a:p>
          <a:p>
            <a:pPr marL="514350" indent="-514350" eaLnBrk="1" hangingPunct="1"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Kode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buku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perpustakaan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terdiri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huruf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diikuti</a:t>
            </a:r>
            <a:r>
              <a:rPr lang="en-US" altLang="en-US" dirty="0">
                <a:cs typeface="Times New Roman" panose="02020603050405020304" pitchFamily="18" charset="0"/>
              </a:rPr>
              <a:t> 4 </a:t>
            </a:r>
            <a:r>
              <a:rPr lang="en-US" altLang="en-US" dirty="0" err="1">
                <a:cs typeface="Times New Roman" panose="02020603050405020304" pitchFamily="18" charset="0"/>
              </a:rPr>
              <a:t>angka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jumlah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buku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dikodekan</a:t>
            </a:r>
            <a:r>
              <a:rPr lang="en-US" altLang="en-US" dirty="0">
                <a:cs typeface="Times New Roman" panose="02020603050405020304" pitchFamily="18" charset="0"/>
              </a:rPr>
              <a:t>?</a:t>
            </a:r>
          </a:p>
          <a:p>
            <a:pPr marL="514350" indent="-514350" eaLnBrk="1" hangingPunct="1"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membentuk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komisi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beranggotakan</a:t>
            </a:r>
            <a:r>
              <a:rPr lang="en-US" altLang="en-US" dirty="0">
                <a:cs typeface="Times New Roman" panose="02020603050405020304" pitchFamily="18" charset="0"/>
              </a:rPr>
              <a:t> 10 orang yang </a:t>
            </a:r>
            <a:r>
              <a:rPr lang="en-US" altLang="en-US" dirty="0" err="1">
                <a:cs typeface="Times New Roman" panose="02020603050405020304" pitchFamily="18" charset="0"/>
              </a:rPr>
              <a:t>dipilih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100 </a:t>
            </a:r>
            <a:r>
              <a:rPr lang="en-US" altLang="en-US" dirty="0" err="1">
                <a:cs typeface="Times New Roman" panose="02020603050405020304" pitchFamily="18" charset="0"/>
              </a:rPr>
              <a:t>anggota</a:t>
            </a:r>
            <a:r>
              <a:rPr lang="en-US" altLang="en-US" dirty="0">
                <a:cs typeface="Times New Roman" panose="02020603050405020304" pitchFamily="18" charset="0"/>
              </a:rPr>
              <a:t> DPR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ketua</a:t>
            </a:r>
            <a:r>
              <a:rPr lang="en-US" altLang="en-US" dirty="0">
                <a:cs typeface="Times New Roman" panose="02020603050405020304" pitchFamily="18" charset="0"/>
              </a:rPr>
              <a:t> DPR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termasuk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dalamnya</a:t>
            </a:r>
            <a:r>
              <a:rPr lang="en-US" altLang="en-US" dirty="0"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dirty="0"/>
          </a:p>
        </p:txBody>
      </p:sp>
      <p:pic>
        <p:nvPicPr>
          <p:cNvPr id="34821" name="Picture 6" descr="http://math.berkeley.edu/%7Elpachter/249_Spring_2009/PartitionLattice.png">
            <a:extLst>
              <a:ext uri="{FF2B5EF4-FFF2-40B4-BE49-F238E27FC236}">
                <a16:creationId xmlns:a16="http://schemas.microsoft.com/office/drawing/2014/main" id="{DC500DDB-056C-4A83-AD05-B10022A8C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76" y="1"/>
            <a:ext cx="2714625" cy="211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9D9DA-1202-4C99-BE5A-9F5B2098B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1198"/>
            <a:ext cx="10825480" cy="545560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en-US" dirty="0"/>
              <a:t>2.</a:t>
            </a:r>
            <a:r>
              <a:rPr lang="en-US" i="1" dirty="0"/>
              <a:t>   C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i="1" dirty="0"/>
              <a:t>r</a:t>
            </a:r>
            <a:r>
              <a:rPr lang="en-US" dirty="0"/>
              <a:t>) =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susunan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9</a:t>
            </a:r>
            <a:r>
              <a:rPr lang="en-US" dirty="0"/>
              <a:t>: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(</a:t>
            </a:r>
            <a:r>
              <a:rPr lang="en-US" dirty="0" err="1"/>
              <a:t>komite</a:t>
            </a:r>
            <a:r>
              <a:rPr lang="en-US" dirty="0"/>
              <a:t>, </a:t>
            </a:r>
            <a:r>
              <a:rPr lang="en-US" dirty="0" err="1"/>
              <a:t>komisi</a:t>
            </a:r>
            <a:r>
              <a:rPr lang="en-US" dirty="0"/>
              <a:t>, </a:t>
            </a:r>
            <a:r>
              <a:rPr lang="en-US" dirty="0" err="1"/>
              <a:t>dsb</a:t>
            </a:r>
            <a:r>
              <a:rPr lang="en-US" dirty="0"/>
              <a:t>) yang </a:t>
            </a:r>
            <a:r>
              <a:rPr lang="en-US" dirty="0" err="1"/>
              <a:t>beranggotakan</a:t>
            </a:r>
            <a:r>
              <a:rPr lang="en-US" dirty="0"/>
              <a:t> 5 orang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fraksi</a:t>
            </a:r>
            <a:r>
              <a:rPr lang="en-US" dirty="0"/>
              <a:t> di DPR yang </a:t>
            </a:r>
            <a:r>
              <a:rPr lang="en-US" dirty="0" err="1"/>
              <a:t>beranggotakan</a:t>
            </a:r>
            <a:r>
              <a:rPr lang="en-US" dirty="0"/>
              <a:t> 25 orang?</a:t>
            </a:r>
          </a:p>
          <a:p>
            <a:pPr marL="0" indent="0">
              <a:buNone/>
            </a:pPr>
            <a:r>
              <a:rPr lang="en-US" u="sng" dirty="0" err="1"/>
              <a:t>Penyelesaian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komite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terurut</a:t>
            </a:r>
            <a:r>
              <a:rPr lang="en-US" dirty="0"/>
              <a:t>,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kedudukannya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err="1"/>
              <a:t>Misalkan</a:t>
            </a:r>
            <a:r>
              <a:rPr lang="en-US" dirty="0"/>
              <a:t> lima orang yang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A, B, C, D, dan E,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penempatan</a:t>
            </a:r>
            <a:r>
              <a:rPr lang="en-US" dirty="0"/>
              <a:t> </a:t>
            </a:r>
            <a:r>
              <a:rPr lang="en-US" dirty="0" err="1"/>
              <a:t>masing-masingnya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(ABCDE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BACED, ADCEB, dan </a:t>
            </a:r>
            <a:r>
              <a:rPr lang="en-US" dirty="0" err="1"/>
              <a:t>seterusnya</a:t>
            </a:r>
            <a:r>
              <a:rPr lang="en-US" dirty="0"/>
              <a:t>). </a:t>
            </a: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panitia</a:t>
            </a:r>
            <a:r>
              <a:rPr lang="en-US" dirty="0"/>
              <a:t> yang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5 orang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/>
              <a:t>(25,5) = 53130 </a:t>
            </a:r>
            <a:r>
              <a:rPr lang="en-US" dirty="0" err="1"/>
              <a:t>cara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10AEEC-CDE7-4A49-8BE8-A32816130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174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EC4E9-B497-4760-9ECF-900B603B4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2640"/>
            <a:ext cx="10515600" cy="537432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 10.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10 orang </a:t>
            </a:r>
            <a:r>
              <a:rPr lang="en-US" dirty="0" err="1"/>
              <a:t>mahasiswa</a:t>
            </a:r>
            <a:r>
              <a:rPr lang="en-US" dirty="0"/>
              <a:t> Teknik </a:t>
            </a:r>
            <a:r>
              <a:rPr lang="en-US" dirty="0" err="1"/>
              <a:t>Informatika</a:t>
            </a:r>
            <a:r>
              <a:rPr lang="en-US" dirty="0"/>
              <a:t> Angkatan 2019,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yang </a:t>
            </a:r>
            <a:r>
              <a:rPr lang="en-US" dirty="0" err="1"/>
              <a:t>beranggotakan</a:t>
            </a:r>
            <a:r>
              <a:rPr lang="en-US" dirty="0"/>
              <a:t> 5 orang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: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bernama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;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bernama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;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bernama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;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bernama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;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bernama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dan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;</a:t>
            </a:r>
          </a:p>
          <a:p>
            <a:pPr marL="514350" lvl="0" indent="-514350">
              <a:buFont typeface="+mj-lt"/>
              <a:buAutoNum type="alphaLcParenR"/>
            </a:pPr>
            <a:r>
              <a:rPr lang="en-US" dirty="0" err="1"/>
              <a:t>setidaknya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yang </a:t>
            </a:r>
            <a:r>
              <a:rPr lang="en-US" dirty="0" err="1"/>
              <a:t>bernama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D1D1DC-4BC1-457B-93FC-06FE4F8B6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080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A9471-A3DD-4AA0-A8BF-C07C750BB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482600"/>
            <a:ext cx="10574020" cy="6375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u="sng" dirty="0" err="1"/>
              <a:t>Penyelesaian</a:t>
            </a:r>
            <a:r>
              <a:rPr lang="en-US" dirty="0"/>
              <a:t>:</a:t>
            </a:r>
          </a:p>
          <a:p>
            <a:pPr marL="514350" indent="-514350">
              <a:lnSpc>
                <a:spcPct val="120000"/>
              </a:lnSpc>
              <a:buFont typeface="+mj-lt"/>
              <a:buAutoNum type="alphaLcParenR"/>
            </a:pPr>
            <a:r>
              <a:rPr lang="en-US" dirty="0" err="1">
                <a:solidFill>
                  <a:srgbClr val="FF0000"/>
                </a:solidFill>
              </a:rPr>
              <a:t>mahasiswa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bernama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selalu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termasuk</a:t>
            </a:r>
            <a:r>
              <a:rPr lang="en-US" dirty="0">
                <a:solidFill>
                  <a:srgbClr val="FF0000"/>
                </a:solidFill>
              </a:rPr>
              <a:t> di </a:t>
            </a:r>
            <a:r>
              <a:rPr lang="en-US" dirty="0" err="1">
                <a:solidFill>
                  <a:srgbClr val="FF0000"/>
                </a:solidFill>
              </a:rPr>
              <a:t>dalamnya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517525" indent="50800">
              <a:lnSpc>
                <a:spcPct val="120000"/>
              </a:lnSpc>
              <a:buNone/>
            </a:pPr>
            <a:r>
              <a:rPr lang="en-US" dirty="0"/>
              <a:t>Masukkan A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(1 </a:t>
            </a:r>
            <a:r>
              <a:rPr lang="en-US" dirty="0" err="1"/>
              <a:t>cara</a:t>
            </a:r>
            <a:r>
              <a:rPr lang="en-US" dirty="0"/>
              <a:t>),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tersisa</a:t>
            </a:r>
            <a:r>
              <a:rPr lang="en-US" dirty="0"/>
              <a:t> 9 orang. Dari 9 orang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4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C(9,4) </a:t>
            </a:r>
            <a:r>
              <a:rPr lang="en-US" dirty="0" err="1"/>
              <a:t>cara</a:t>
            </a:r>
            <a:r>
              <a:rPr lang="en-US" dirty="0"/>
              <a:t>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1 x C(9, 4) = C(9, 4) = 126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yang </a:t>
            </a:r>
            <a:r>
              <a:rPr lang="en-US" dirty="0" err="1"/>
              <a:t>beranggotakan</a:t>
            </a:r>
            <a:r>
              <a:rPr lang="en-US" dirty="0"/>
              <a:t> 5 orang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lphaLcParenR"/>
            </a:pPr>
            <a:endParaRPr lang="en-US" dirty="0"/>
          </a:p>
          <a:p>
            <a:pPr marL="514350" indent="-514350">
              <a:lnSpc>
                <a:spcPct val="120000"/>
              </a:lnSpc>
              <a:buFont typeface="+mj-lt"/>
              <a:buAutoNum type="alphaLcParenR" startAt="2"/>
            </a:pPr>
            <a:r>
              <a:rPr lang="en-US" dirty="0" err="1">
                <a:solidFill>
                  <a:srgbClr val="FF0000"/>
                </a:solidFill>
              </a:rPr>
              <a:t>mahasiswa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bernama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tidak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termasuk</a:t>
            </a:r>
            <a:r>
              <a:rPr lang="en-US" dirty="0">
                <a:solidFill>
                  <a:srgbClr val="FF0000"/>
                </a:solidFill>
              </a:rPr>
              <a:t> di </a:t>
            </a:r>
            <a:r>
              <a:rPr lang="en-US" dirty="0" err="1">
                <a:solidFill>
                  <a:srgbClr val="FF0000"/>
                </a:solidFill>
              </a:rPr>
              <a:t>dalamnya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457200" lvl="0" indent="60325">
              <a:lnSpc>
                <a:spcPct val="120000"/>
              </a:lnSpc>
              <a:buNone/>
            </a:pPr>
            <a:r>
              <a:rPr lang="en-US" dirty="0" err="1"/>
              <a:t>Keluarkan</a:t>
            </a:r>
            <a:r>
              <a:rPr lang="en-US" dirty="0"/>
              <a:t> A </a:t>
            </a:r>
            <a:r>
              <a:rPr lang="en-US" dirty="0" err="1"/>
              <a:t>dari</a:t>
            </a:r>
            <a:r>
              <a:rPr lang="en-US" dirty="0"/>
              <a:t> 10 orang,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tersisa</a:t>
            </a:r>
            <a:r>
              <a:rPr lang="en-US" dirty="0"/>
              <a:t> 9 orang. Ada </a:t>
            </a:r>
            <a:r>
              <a:rPr lang="en-US" i="1" dirty="0"/>
              <a:t>C</a:t>
            </a:r>
            <a:r>
              <a:rPr lang="en-US" dirty="0"/>
              <a:t>(9, 5) = 126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yang </a:t>
            </a:r>
            <a:r>
              <a:rPr lang="en-US" dirty="0" err="1"/>
              <a:t>beranggotakan</a:t>
            </a:r>
            <a:r>
              <a:rPr lang="en-US" dirty="0"/>
              <a:t> 5 orang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.</a:t>
            </a:r>
          </a:p>
          <a:p>
            <a:pPr marL="514350" lvl="0" indent="-514350">
              <a:buFont typeface="+mj-lt"/>
              <a:buAutoNum type="alphaLcParenR" startAt="2"/>
            </a:pPr>
            <a:endParaRPr lang="en-US" dirty="0"/>
          </a:p>
          <a:p>
            <a:pPr marL="514350" indent="-514350">
              <a:lnSpc>
                <a:spcPct val="120000"/>
              </a:lnSpc>
              <a:buFont typeface="+mj-lt"/>
              <a:buAutoNum type="alphaLcParenR" startAt="3"/>
            </a:pPr>
            <a:r>
              <a:rPr lang="en-US" dirty="0" err="1">
                <a:solidFill>
                  <a:srgbClr val="FF0000"/>
                </a:solidFill>
              </a:rPr>
              <a:t>mahasiswa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bernama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selalu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termasuk</a:t>
            </a:r>
            <a:r>
              <a:rPr lang="en-US" dirty="0">
                <a:solidFill>
                  <a:srgbClr val="FF0000"/>
                </a:solidFill>
              </a:rPr>
              <a:t> di </a:t>
            </a:r>
            <a:r>
              <a:rPr lang="en-US" dirty="0" err="1">
                <a:solidFill>
                  <a:srgbClr val="FF0000"/>
                </a:solidFill>
              </a:rPr>
              <a:t>dalamnya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tetapi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tidak</a:t>
            </a:r>
            <a:r>
              <a:rPr lang="en-US" dirty="0">
                <a:solidFill>
                  <a:srgbClr val="FF0000"/>
                </a:solidFill>
              </a:rPr>
              <a:t>;</a:t>
            </a:r>
          </a:p>
          <a:p>
            <a:pPr marL="457200" lvl="0" indent="0">
              <a:lnSpc>
                <a:spcPct val="120000"/>
              </a:lnSpc>
              <a:buNone/>
            </a:pPr>
            <a:r>
              <a:rPr lang="en-US" dirty="0"/>
              <a:t>Masukkan A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, </a:t>
            </a:r>
            <a:r>
              <a:rPr lang="en-US" dirty="0" err="1"/>
              <a:t>keluarkan</a:t>
            </a:r>
            <a:r>
              <a:rPr lang="en-US" dirty="0"/>
              <a:t> B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tersisa</a:t>
            </a:r>
            <a:r>
              <a:rPr lang="en-US" dirty="0"/>
              <a:t> 8 orang. Dari 8 orang </a:t>
            </a:r>
            <a:r>
              <a:rPr lang="en-US" dirty="0" err="1"/>
              <a:t>pilih</a:t>
            </a:r>
            <a:r>
              <a:rPr lang="en-US" dirty="0"/>
              <a:t> 4 </a:t>
            </a:r>
            <a:r>
              <a:rPr lang="en-US" dirty="0" err="1"/>
              <a:t>perwakilan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,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/>
              <a:t>(8, 4) = 70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yang </a:t>
            </a:r>
            <a:r>
              <a:rPr lang="en-US" dirty="0" err="1"/>
              <a:t>beranggotakan</a:t>
            </a:r>
            <a:r>
              <a:rPr lang="en-US" dirty="0"/>
              <a:t> 5 orang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5EE80C-60E5-44AE-88D9-B21F318C2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554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4FC2D-5ACC-42DF-8075-AB7889C66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38320"/>
          </a:xfrm>
        </p:spPr>
        <p:txBody>
          <a:bodyPr>
            <a:normAutofit/>
          </a:bodyPr>
          <a:lstStyle/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lphaLcParenR" startAt="4"/>
            </a:pPr>
            <a:r>
              <a:rPr lang="en-US" sz="2400" dirty="0" err="1">
                <a:solidFill>
                  <a:srgbClr val="FF0000"/>
                </a:solidFill>
              </a:rPr>
              <a:t>mahasiswa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bernama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selalu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termasuk</a:t>
            </a:r>
            <a:r>
              <a:rPr lang="en-US" sz="2400" dirty="0">
                <a:solidFill>
                  <a:srgbClr val="FF0000"/>
                </a:solidFill>
              </a:rPr>
              <a:t> di </a:t>
            </a:r>
            <a:r>
              <a:rPr lang="en-US" sz="2400" dirty="0" err="1">
                <a:solidFill>
                  <a:srgbClr val="FF0000"/>
                </a:solidFill>
              </a:rPr>
              <a:t>dalamnya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tetapi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tidak</a:t>
            </a:r>
            <a:r>
              <a:rPr lang="en-US" sz="2400" dirty="0">
                <a:solidFill>
                  <a:srgbClr val="FF0000"/>
                </a:solidFill>
              </a:rPr>
              <a:t>;</a:t>
            </a:r>
          </a:p>
          <a:p>
            <a:pPr marL="517525" lvl="0" indent="-60325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Sama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soal</a:t>
            </a:r>
            <a:r>
              <a:rPr lang="en-US" sz="2400" dirty="0"/>
              <a:t> c di </a:t>
            </a:r>
            <a:r>
              <a:rPr lang="en-US" sz="2400" dirty="0" err="1"/>
              <a:t>atas</a:t>
            </a:r>
            <a:r>
              <a:rPr lang="en-US" sz="2400" dirty="0"/>
              <a:t>,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i="1" dirty="0"/>
              <a:t>C</a:t>
            </a:r>
            <a:r>
              <a:rPr lang="en-US" sz="2400" dirty="0"/>
              <a:t>(8, 4) = 70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perwakilan</a:t>
            </a:r>
            <a:r>
              <a:rPr lang="en-US" sz="2400" dirty="0"/>
              <a:t> yang </a:t>
            </a:r>
            <a:r>
              <a:rPr lang="en-US" sz="2400" dirty="0" err="1"/>
              <a:t>beranggotakan</a:t>
            </a:r>
            <a:r>
              <a:rPr lang="en-US" sz="2400" dirty="0"/>
              <a:t> 5 orang 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termasuk</a:t>
            </a:r>
            <a:r>
              <a:rPr lang="en-US" sz="2400" dirty="0"/>
              <a:t> di </a:t>
            </a:r>
            <a:r>
              <a:rPr lang="en-US" sz="2400" dirty="0" err="1"/>
              <a:t>dalamnya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.</a:t>
            </a:r>
          </a:p>
          <a:p>
            <a:pPr marL="514350" lvl="0" indent="-514350">
              <a:lnSpc>
                <a:spcPct val="100000"/>
              </a:lnSpc>
              <a:spcBef>
                <a:spcPts val="0"/>
              </a:spcBef>
              <a:buFont typeface="+mj-lt"/>
              <a:buAutoNum type="alphaLcParenR" startAt="4"/>
            </a:pPr>
            <a:endParaRPr lang="en-US" sz="2400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lphaLcParenR" startAt="5"/>
            </a:pPr>
            <a:r>
              <a:rPr lang="en-US" sz="2400" dirty="0" err="1">
                <a:solidFill>
                  <a:srgbClr val="FF0000"/>
                </a:solidFill>
              </a:rPr>
              <a:t>mahasiswa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bernama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dan 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termasuk</a:t>
            </a:r>
            <a:r>
              <a:rPr lang="en-US" sz="2400" dirty="0">
                <a:solidFill>
                  <a:srgbClr val="FF0000"/>
                </a:solidFill>
              </a:rPr>
              <a:t> di </a:t>
            </a:r>
            <a:r>
              <a:rPr lang="en-US" sz="2400" dirty="0" err="1">
                <a:solidFill>
                  <a:srgbClr val="FF0000"/>
                </a:solidFill>
              </a:rPr>
              <a:t>dalamnya</a:t>
            </a:r>
            <a:r>
              <a:rPr lang="en-US" sz="2400" dirty="0">
                <a:solidFill>
                  <a:srgbClr val="FF0000"/>
                </a:solidFill>
              </a:rPr>
              <a:t>;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/>
              <a:t>       Masukkan A dan B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perwakilan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tersisa</a:t>
            </a:r>
            <a:r>
              <a:rPr lang="en-US" sz="2400" dirty="0"/>
              <a:t> 8 orang. Dari 8 orang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perwakilan</a:t>
            </a:r>
            <a:r>
              <a:rPr lang="en-US" sz="2400" dirty="0"/>
              <a:t> </a:t>
            </a:r>
            <a:r>
              <a:rPr lang="en-US" sz="2400" dirty="0" err="1"/>
              <a:t>lagi</a:t>
            </a:r>
            <a:r>
              <a:rPr lang="en-US" sz="2400" dirty="0"/>
              <a:t>. Ada </a:t>
            </a:r>
            <a:r>
              <a:rPr lang="en-US" sz="2400" i="1" dirty="0"/>
              <a:t>C</a:t>
            </a:r>
            <a:r>
              <a:rPr lang="en-US" sz="2400" dirty="0"/>
              <a:t>(8, 3) = 56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perwakilan</a:t>
            </a:r>
            <a:r>
              <a:rPr lang="en-US" sz="2400" dirty="0"/>
              <a:t> yang </a:t>
            </a:r>
            <a:r>
              <a:rPr lang="en-US" sz="2400" dirty="0" err="1"/>
              <a:t>beranggotakan</a:t>
            </a:r>
            <a:r>
              <a:rPr lang="en-US" sz="2400" dirty="0"/>
              <a:t> 5 orang </a:t>
            </a:r>
            <a:r>
              <a:rPr lang="en-US" sz="2400" dirty="0" err="1"/>
              <a:t>sedemikian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termasuk</a:t>
            </a:r>
            <a:r>
              <a:rPr lang="en-US" sz="2400" dirty="0"/>
              <a:t> di </a:t>
            </a:r>
            <a:r>
              <a:rPr lang="en-US" sz="2400" dirty="0" err="1"/>
              <a:t>dalamnya</a:t>
            </a:r>
            <a:r>
              <a:rPr lang="en-US" sz="2400" dirty="0"/>
              <a:t>.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D9711B-AA1A-4E70-B462-583F81064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075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D6450-1F35-409B-89D0-0490F461A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0560"/>
            <a:ext cx="10515600" cy="587248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lphaLcParenR" startAt="6"/>
            </a:pPr>
            <a:r>
              <a:rPr lang="en-US" dirty="0" err="1">
                <a:solidFill>
                  <a:srgbClr val="FF0000"/>
                </a:solidFill>
              </a:rPr>
              <a:t>setidaknya</a:t>
            </a:r>
            <a:r>
              <a:rPr lang="en-US" dirty="0">
                <a:solidFill>
                  <a:srgbClr val="FF0000"/>
                </a:solidFill>
              </a:rPr>
              <a:t> salah </a:t>
            </a:r>
            <a:r>
              <a:rPr lang="en-US" dirty="0" err="1">
                <a:solidFill>
                  <a:srgbClr val="FF0000"/>
                </a:solidFill>
              </a:rPr>
              <a:t>satu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dari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mahasiswa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bernama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atau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B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termasuk</a:t>
            </a:r>
            <a:r>
              <a:rPr lang="en-US" dirty="0">
                <a:solidFill>
                  <a:srgbClr val="FF0000"/>
                </a:solidFill>
              </a:rPr>
              <a:t> di </a:t>
            </a:r>
            <a:r>
              <a:rPr lang="en-US" dirty="0" err="1">
                <a:solidFill>
                  <a:srgbClr val="FF0000"/>
                </a:solidFill>
              </a:rPr>
              <a:t>dalamnya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457200" indent="0">
              <a:buNone/>
            </a:pP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</a:t>
            </a:r>
            <a:r>
              <a:rPr lang="en-US" dirty="0" err="1"/>
              <a:t>sedemikian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setidaknya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endParaRPr lang="en-US"/>
          </a:p>
          <a:p>
            <a:pPr marL="457200" indent="0">
              <a:buNone/>
            </a:pPr>
            <a:r>
              <a:rPr lang="en-US"/>
              <a:t>    </a:t>
            </a:r>
            <a:r>
              <a:rPr lang="en-US" dirty="0"/>
              <a:t>=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,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	+ 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	+ 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dan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di </a:t>
            </a:r>
            <a:r>
              <a:rPr lang="en-US" dirty="0" err="1"/>
              <a:t>dalamnya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= 70 + 70 + 56 = 196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Cara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inklusi-eksklusi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i="1" dirty="0"/>
              <a:t>	X</a:t>
            </a:r>
            <a:r>
              <a:rPr lang="en-US" dirty="0"/>
              <a:t> =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yang </a:t>
            </a:r>
            <a:r>
              <a:rPr lang="en-US" dirty="0" err="1"/>
              <a:t>menyertakan</a:t>
            </a:r>
            <a:r>
              <a:rPr lang="en-US" dirty="0"/>
              <a:t> </a:t>
            </a:r>
            <a:r>
              <a:rPr lang="en-US" i="1" dirty="0"/>
              <a:t>A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	Y </a:t>
            </a:r>
            <a:r>
              <a:rPr lang="en-US" dirty="0"/>
              <a:t>=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yang </a:t>
            </a:r>
            <a:r>
              <a:rPr lang="en-US" dirty="0" err="1"/>
              <a:t>menyertakan</a:t>
            </a:r>
            <a:r>
              <a:rPr lang="en-US" dirty="0"/>
              <a:t> </a:t>
            </a:r>
            <a:r>
              <a:rPr lang="en-US" i="1" dirty="0"/>
              <a:t>B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	X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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 =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perwakilan</a:t>
            </a:r>
            <a:r>
              <a:rPr lang="en-US" dirty="0"/>
              <a:t> yang </a:t>
            </a:r>
            <a:r>
              <a:rPr lang="en-US" dirty="0" err="1"/>
              <a:t>menyertakan</a:t>
            </a:r>
            <a:r>
              <a:rPr lang="en-US" dirty="0"/>
              <a:t> </a:t>
            </a:r>
            <a:r>
              <a:rPr lang="en-US" i="1" dirty="0"/>
              <a:t>A</a:t>
            </a:r>
            <a:r>
              <a:rPr lang="en-US" dirty="0"/>
              <a:t>  dan </a:t>
            </a:r>
            <a:r>
              <a:rPr lang="en-US" i="1" dirty="0"/>
              <a:t>B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/>
              <a:t>maka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ym typeface="Symbol" panose="05050102010706020507" pitchFamily="18" charset="2"/>
              </a:rPr>
              <a:t></a:t>
            </a:r>
            <a:r>
              <a:rPr lang="en-US" i="1" dirty="0"/>
              <a:t>X</a:t>
            </a:r>
            <a:r>
              <a:rPr lang="en-US" dirty="0">
                <a:sym typeface="Symbol" panose="05050102010706020507" pitchFamily="18" charset="2"/>
              </a:rPr>
              <a:t></a:t>
            </a:r>
            <a:r>
              <a:rPr lang="en-US" dirty="0"/>
              <a:t> = </a:t>
            </a:r>
            <a:r>
              <a:rPr lang="en-US" i="1" dirty="0"/>
              <a:t>C</a:t>
            </a:r>
            <a:r>
              <a:rPr lang="en-US" dirty="0"/>
              <a:t>(9, 4) = 126; </a:t>
            </a:r>
            <a:r>
              <a:rPr lang="en-US" dirty="0">
                <a:sym typeface="Symbol" panose="05050102010706020507" pitchFamily="18" charset="2"/>
              </a:rPr>
              <a:t></a:t>
            </a:r>
            <a:r>
              <a:rPr lang="en-US" i="1" dirty="0"/>
              <a:t>Y</a:t>
            </a:r>
            <a:r>
              <a:rPr lang="en-US" dirty="0">
                <a:sym typeface="Symbol" panose="05050102010706020507" pitchFamily="18" charset="2"/>
              </a:rPr>
              <a:t></a:t>
            </a:r>
            <a:r>
              <a:rPr lang="en-US" dirty="0"/>
              <a:t> = </a:t>
            </a:r>
            <a:r>
              <a:rPr lang="en-US" i="1" dirty="0"/>
              <a:t>C</a:t>
            </a:r>
            <a:r>
              <a:rPr lang="en-US" dirty="0"/>
              <a:t>(9, 4) = 126;  </a:t>
            </a:r>
            <a:r>
              <a:rPr lang="en-US" dirty="0">
                <a:sym typeface="Symbol" panose="05050102010706020507" pitchFamily="18" charset="2"/>
              </a:rPr>
              <a:t>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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>
                <a:sym typeface="Symbol" panose="05050102010706020507" pitchFamily="18" charset="2"/>
              </a:rPr>
              <a:t></a:t>
            </a:r>
            <a:r>
              <a:rPr lang="en-US" dirty="0"/>
              <a:t> = </a:t>
            </a:r>
            <a:r>
              <a:rPr lang="en-US" i="1" dirty="0"/>
              <a:t>C</a:t>
            </a:r>
            <a:r>
              <a:rPr lang="en-US" dirty="0"/>
              <a:t>(8, 3) = 56;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ym typeface="Symbol" panose="05050102010706020507" pitchFamily="18" charset="2"/>
              </a:rPr>
              <a:t>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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>
                <a:sym typeface="Symbol" panose="05050102010706020507" pitchFamily="18" charset="2"/>
              </a:rPr>
              <a:t></a:t>
            </a:r>
            <a:r>
              <a:rPr lang="en-US" dirty="0"/>
              <a:t> = </a:t>
            </a:r>
            <a:r>
              <a:rPr lang="en-US" dirty="0">
                <a:sym typeface="Symbol" panose="05050102010706020507" pitchFamily="18" charset="2"/>
              </a:rPr>
              <a:t></a:t>
            </a:r>
            <a:r>
              <a:rPr lang="en-US" i="1" dirty="0"/>
              <a:t>X</a:t>
            </a:r>
            <a:r>
              <a:rPr lang="en-US" dirty="0">
                <a:sym typeface="Symbol" panose="05050102010706020507" pitchFamily="18" charset="2"/>
              </a:rPr>
              <a:t></a:t>
            </a:r>
            <a:r>
              <a:rPr lang="en-US" dirty="0"/>
              <a:t> + </a:t>
            </a:r>
            <a:r>
              <a:rPr lang="en-US" dirty="0">
                <a:sym typeface="Symbol" panose="05050102010706020507" pitchFamily="18" charset="2"/>
              </a:rPr>
              <a:t></a:t>
            </a:r>
            <a:r>
              <a:rPr lang="en-US" i="1" dirty="0"/>
              <a:t>Y</a:t>
            </a:r>
            <a:r>
              <a:rPr lang="en-US" dirty="0">
                <a:sym typeface="Symbol" panose="05050102010706020507" pitchFamily="18" charset="2"/>
              </a:rPr>
              <a:t></a:t>
            </a:r>
            <a:r>
              <a:rPr lang="en-US" dirty="0"/>
              <a:t> - </a:t>
            </a:r>
            <a:r>
              <a:rPr lang="en-US" dirty="0">
                <a:sym typeface="Symbol" panose="05050102010706020507" pitchFamily="18" charset="2"/>
              </a:rPr>
              <a:t>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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>
                <a:sym typeface="Symbol" panose="05050102010706020507" pitchFamily="18" charset="2"/>
              </a:rPr>
              <a:t></a:t>
            </a:r>
            <a:r>
              <a:rPr lang="en-US" dirty="0"/>
              <a:t> = 126 + 126 – 56 = 196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BC8CF5-CD40-4573-B7E1-D7E8A8D71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52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A3B13-EE4D-09BE-8320-B0B2917A5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057"/>
          </a:xfrm>
        </p:spPr>
        <p:txBody>
          <a:bodyPr/>
          <a:lstStyle/>
          <a:p>
            <a:r>
              <a:rPr lang="en-US" dirty="0"/>
              <a:t>Latihan (</a:t>
            </a:r>
            <a:r>
              <a:rPr lang="en-US" dirty="0" err="1"/>
              <a:t>Kuis</a:t>
            </a:r>
            <a:r>
              <a:rPr lang="en-US" dirty="0"/>
              <a:t> 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91913-9DD7-BC24-BC81-27097D5A3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6182"/>
            <a:ext cx="10993582" cy="5405293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id-ID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Suatu hari, terdapat dosen yang ingin mencari 5 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id-ID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untuk membantunya mengerjakan proyek. Ada 10 mahasiswa dan 10 mahasiswi yang tertarik untuk ikut. Jika disyaratkan bahwa paling sedikit 3 anggota proyek harus laki-laki, maka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tentukan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banyak cara dosen untuk memilih anggota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proyek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b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Jawaban</a:t>
            </a:r>
            <a:r>
              <a:rPr lang="en-US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perwakilan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5 orang yang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paling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sedikit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laki-laki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kemungkinan-kemungkinannya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berikut</a:t>
            </a: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3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laki-laki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dan 2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perempuan</a:t>
            </a: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	     C(10, 3) x C(10, 2) = 10!/(7!×3!)×10!/(8!×2!)=10×3×4×45=5400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4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laki-laki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dan 1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perempuan</a:t>
            </a: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     C(10, 4) x C(10, 1) = 10 x 3 x 7 x 10 = 2100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5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laki-laki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dan 0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perempuan</a:t>
            </a: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     C(10, 5) x C(10, 0)  = 10!/(5!×5!)×1=(10×9×8×7×6)/(5×4×3×2)=3×2×7×6=252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demikian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disimpulkan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seluruhnya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5400 + 2100 + 252 = 7752 </a:t>
            </a:r>
            <a:r>
              <a:rPr lang="en-US" sz="24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EAA4C-2721-64BA-1874-269633BB3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286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>
            <a:extLst>
              <a:ext uri="{FF2B5EF4-FFF2-40B4-BE49-F238E27FC236}">
                <a16:creationId xmlns:a16="http://schemas.microsoft.com/office/drawing/2014/main" id="{0CA363A6-9E31-45DF-838D-E53823EC1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3D8AA68-225B-40D5-936B-DD280670C948}" type="slidenum">
              <a:rPr lang="en-GB" altLang="en-US" sz="1400"/>
              <a:pPr eaLnBrk="1" hangingPunct="1"/>
              <a:t>36</a:t>
            </a:fld>
            <a:endParaRPr lang="en-GB" altLang="en-US" sz="1400"/>
          </a:p>
        </p:txBody>
      </p:sp>
      <p:sp>
        <p:nvSpPr>
          <p:cNvPr id="49155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35D4A32-2320-41B0-838E-EFD76B291F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4200" y="884237"/>
            <a:ext cx="10515600" cy="4683443"/>
          </a:xfrm>
        </p:spPr>
        <p:txBody>
          <a:bodyPr>
            <a:normAutofit fontScale="85000" lnSpcReduction="20000"/>
          </a:bodyPr>
          <a:lstStyle/>
          <a:p>
            <a:pPr marL="609600" indent="-609600">
              <a:buNone/>
            </a:pPr>
            <a:r>
              <a:rPr lang="en-US" altLang="en-US" sz="3300" b="1" dirty="0" err="1"/>
              <a:t>Latihan</a:t>
            </a:r>
            <a:r>
              <a:rPr lang="en-US" altLang="en-US" sz="3300" b="1" dirty="0"/>
              <a:t>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3100" dirty="0" err="1"/>
              <a:t>Kursi-kursi</a:t>
            </a:r>
            <a:r>
              <a:rPr lang="en-US" altLang="en-US" sz="3100" dirty="0"/>
              <a:t> di </a:t>
            </a:r>
            <a:r>
              <a:rPr lang="en-US" altLang="en-US" sz="3100" dirty="0" err="1"/>
              <a:t>sebuah</a:t>
            </a:r>
            <a:r>
              <a:rPr lang="en-US" altLang="en-US" sz="3100" dirty="0"/>
              <a:t> </a:t>
            </a:r>
            <a:r>
              <a:rPr lang="en-US" altLang="en-US" sz="3100" dirty="0" err="1"/>
              <a:t>bioskop</a:t>
            </a:r>
            <a:r>
              <a:rPr lang="en-US" altLang="en-US" sz="3100" dirty="0"/>
              <a:t> </a:t>
            </a:r>
            <a:r>
              <a:rPr lang="en-US" altLang="en-US" sz="3100" dirty="0" err="1"/>
              <a:t>disusun</a:t>
            </a:r>
            <a:r>
              <a:rPr lang="en-US" altLang="en-US" sz="3100" dirty="0"/>
              <a:t> </a:t>
            </a:r>
            <a:r>
              <a:rPr lang="en-US" altLang="en-US" sz="3100" dirty="0" err="1"/>
              <a:t>dalam</a:t>
            </a:r>
            <a:r>
              <a:rPr lang="en-US" altLang="en-US" sz="3100" dirty="0"/>
              <a:t> </a:t>
            </a:r>
            <a:r>
              <a:rPr lang="en-US" altLang="en-US" sz="3100" dirty="0" err="1"/>
              <a:t>baris-baris</a:t>
            </a:r>
            <a:r>
              <a:rPr lang="en-US" altLang="en-US" sz="3100" dirty="0"/>
              <a:t>, </a:t>
            </a:r>
            <a:r>
              <a:rPr lang="en-US" altLang="en-US" sz="3100" dirty="0" err="1"/>
              <a:t>satu</a:t>
            </a:r>
            <a:r>
              <a:rPr lang="en-US" altLang="en-US" sz="3100" dirty="0"/>
              <a:t> </a:t>
            </a:r>
            <a:r>
              <a:rPr lang="en-US" altLang="en-US" sz="3100" dirty="0" err="1"/>
              <a:t>baris</a:t>
            </a:r>
            <a:r>
              <a:rPr lang="en-US" altLang="en-US" sz="3100" dirty="0"/>
              <a:t> </a:t>
            </a:r>
            <a:r>
              <a:rPr lang="en-US" altLang="en-US" sz="3100" dirty="0" err="1"/>
              <a:t>berisi</a:t>
            </a:r>
            <a:r>
              <a:rPr lang="en-US" altLang="en-US" sz="3100" dirty="0"/>
              <a:t> 10 </a:t>
            </a:r>
            <a:r>
              <a:rPr lang="en-US" altLang="en-US" sz="3100" dirty="0" err="1"/>
              <a:t>buah</a:t>
            </a:r>
            <a:r>
              <a:rPr lang="en-US" altLang="en-US" sz="3100" dirty="0"/>
              <a:t> </a:t>
            </a:r>
            <a:r>
              <a:rPr lang="en-US" altLang="en-US" sz="3100" dirty="0" err="1"/>
              <a:t>kursi</a:t>
            </a:r>
            <a:r>
              <a:rPr lang="en-US" altLang="en-US" sz="3100" dirty="0"/>
              <a:t>. </a:t>
            </a:r>
            <a:r>
              <a:rPr lang="en-US" altLang="en-US" sz="3100" dirty="0" err="1"/>
              <a:t>Berapa</a:t>
            </a:r>
            <a:r>
              <a:rPr lang="en-US" altLang="en-US" sz="3100" dirty="0"/>
              <a:t> </a:t>
            </a:r>
            <a:r>
              <a:rPr lang="en-US" altLang="en-US" sz="3100" dirty="0" err="1"/>
              <a:t>banyak</a:t>
            </a:r>
            <a:r>
              <a:rPr lang="en-US" altLang="en-US" sz="3100" dirty="0"/>
              <a:t> </a:t>
            </a:r>
            <a:r>
              <a:rPr lang="en-US" altLang="en-US" sz="3100" dirty="0" err="1"/>
              <a:t>cara</a:t>
            </a:r>
            <a:r>
              <a:rPr lang="en-US" altLang="en-US" sz="3100" dirty="0"/>
              <a:t> </a:t>
            </a:r>
            <a:r>
              <a:rPr lang="en-US" altLang="en-US" sz="3100" dirty="0" err="1"/>
              <a:t>mendudukkan</a:t>
            </a:r>
            <a:r>
              <a:rPr lang="en-US" altLang="en-US" sz="3100" dirty="0"/>
              <a:t> 6 orang </a:t>
            </a:r>
            <a:r>
              <a:rPr lang="en-US" altLang="en-US" sz="3100" dirty="0" err="1"/>
              <a:t>penonton</a:t>
            </a:r>
            <a:r>
              <a:rPr lang="en-US" altLang="en-US" sz="3100" dirty="0"/>
              <a:t> pada </a:t>
            </a:r>
            <a:r>
              <a:rPr lang="en-US" altLang="en-US" sz="3100" dirty="0" err="1"/>
              <a:t>satu</a:t>
            </a:r>
            <a:r>
              <a:rPr lang="en-US" altLang="en-US" sz="3100" dirty="0"/>
              <a:t> </a:t>
            </a:r>
            <a:r>
              <a:rPr lang="en-US" altLang="en-US" sz="3100" dirty="0" err="1"/>
              <a:t>baris</a:t>
            </a:r>
            <a:r>
              <a:rPr lang="en-US" altLang="en-US" sz="3100" dirty="0"/>
              <a:t> </a:t>
            </a:r>
            <a:r>
              <a:rPr lang="en-US" altLang="en-US" sz="3100" dirty="0" err="1"/>
              <a:t>kursi</a:t>
            </a:r>
            <a:r>
              <a:rPr lang="en-US" altLang="en-US" sz="3100" dirty="0"/>
              <a:t>:</a:t>
            </a:r>
          </a:p>
          <a:p>
            <a:pPr marL="609600" indent="-609600">
              <a:buNone/>
            </a:pPr>
            <a:r>
              <a:rPr lang="en-US" altLang="en-US" sz="3100" dirty="0"/>
              <a:t>	(a) </a:t>
            </a:r>
            <a:r>
              <a:rPr lang="en-US" altLang="en-US" sz="3100" dirty="0" err="1"/>
              <a:t>jika</a:t>
            </a:r>
            <a:r>
              <a:rPr lang="en-US" altLang="en-US" sz="3100" dirty="0"/>
              <a:t> </a:t>
            </a:r>
            <a:r>
              <a:rPr lang="en-US" altLang="en-US" sz="3100" dirty="0" err="1"/>
              <a:t>bioskop</a:t>
            </a:r>
            <a:r>
              <a:rPr lang="en-US" altLang="en-US" sz="3100" dirty="0"/>
              <a:t> </a:t>
            </a:r>
            <a:r>
              <a:rPr lang="en-US" altLang="en-US" sz="3100" dirty="0" err="1"/>
              <a:t>dalam</a:t>
            </a:r>
            <a:r>
              <a:rPr lang="en-US" altLang="en-US" sz="3100" dirty="0"/>
              <a:t> </a:t>
            </a:r>
            <a:r>
              <a:rPr lang="en-US" altLang="en-US" sz="3100" dirty="0" err="1"/>
              <a:t>keadaan</a:t>
            </a:r>
            <a:r>
              <a:rPr lang="en-US" altLang="en-US" sz="3100" dirty="0"/>
              <a:t> </a:t>
            </a:r>
            <a:r>
              <a:rPr lang="en-US" altLang="en-US" sz="3100" dirty="0" err="1"/>
              <a:t>terang</a:t>
            </a:r>
            <a:endParaRPr lang="en-US" altLang="en-US" sz="3100" dirty="0"/>
          </a:p>
          <a:p>
            <a:pPr marL="609600" indent="-609600">
              <a:buNone/>
            </a:pPr>
            <a:r>
              <a:rPr lang="en-US" altLang="en-US" sz="3100" dirty="0"/>
              <a:t>	(b) </a:t>
            </a:r>
            <a:r>
              <a:rPr lang="en-US" altLang="en-US" sz="3100" dirty="0" err="1"/>
              <a:t>jika</a:t>
            </a:r>
            <a:r>
              <a:rPr lang="en-US" altLang="en-US" sz="3100" dirty="0"/>
              <a:t> </a:t>
            </a:r>
            <a:r>
              <a:rPr lang="en-US" altLang="en-US" sz="3100" dirty="0" err="1"/>
              <a:t>bioskop</a:t>
            </a:r>
            <a:r>
              <a:rPr lang="en-US" altLang="en-US" sz="3100" dirty="0"/>
              <a:t> </a:t>
            </a:r>
            <a:r>
              <a:rPr lang="en-US" altLang="en-US" sz="3100" dirty="0" err="1"/>
              <a:t>dalam</a:t>
            </a:r>
            <a:r>
              <a:rPr lang="en-US" altLang="en-US" sz="3100" dirty="0"/>
              <a:t> </a:t>
            </a:r>
            <a:r>
              <a:rPr lang="en-US" altLang="en-US" sz="3100" dirty="0" err="1"/>
              <a:t>keadaan</a:t>
            </a:r>
            <a:r>
              <a:rPr lang="en-US" altLang="en-US" sz="3100" dirty="0"/>
              <a:t> </a:t>
            </a:r>
            <a:r>
              <a:rPr lang="en-US" altLang="en-US" sz="3100" dirty="0" err="1"/>
              <a:t>gelap</a:t>
            </a:r>
            <a:endParaRPr lang="en-US" altLang="en-US" sz="3100" dirty="0"/>
          </a:p>
          <a:p>
            <a:pPr marL="609600" indent="-609600">
              <a:buNone/>
            </a:pPr>
            <a:r>
              <a:rPr lang="en-US" altLang="en-US" sz="3100" dirty="0"/>
              <a:t>	</a:t>
            </a:r>
            <a:r>
              <a:rPr lang="en-US" altLang="en-US" sz="3100" dirty="0" err="1"/>
              <a:t>Petunjuk</a:t>
            </a:r>
            <a:r>
              <a:rPr lang="en-US" altLang="en-US" sz="3100" dirty="0"/>
              <a:t>: </a:t>
            </a:r>
            <a:r>
              <a:rPr lang="en-US" altLang="en-US" sz="3100" dirty="0" err="1"/>
              <a:t>dalam</a:t>
            </a:r>
            <a:r>
              <a:rPr lang="en-US" altLang="en-US" sz="3100" dirty="0"/>
              <a:t> </a:t>
            </a:r>
            <a:r>
              <a:rPr lang="en-US" altLang="en-US" sz="3100" dirty="0" err="1"/>
              <a:t>keadaan</a:t>
            </a:r>
            <a:r>
              <a:rPr lang="en-US" altLang="en-US" sz="3100" dirty="0"/>
              <a:t> </a:t>
            </a:r>
            <a:r>
              <a:rPr lang="en-US" altLang="en-US" sz="3100" dirty="0" err="1"/>
              <a:t>gelap</a:t>
            </a:r>
            <a:r>
              <a:rPr lang="en-US" altLang="en-US" sz="3100" dirty="0"/>
              <a:t>, orang-orang di </a:t>
            </a:r>
            <a:r>
              <a:rPr lang="en-US" altLang="en-US" sz="3100" dirty="0" err="1"/>
              <a:t>dalam</a:t>
            </a:r>
            <a:r>
              <a:rPr lang="en-US" altLang="en-US" sz="3100" dirty="0"/>
              <a:t> </a:t>
            </a:r>
            <a:r>
              <a:rPr lang="en-US" altLang="en-US" sz="3100" dirty="0" err="1"/>
              <a:t>bioskop</a:t>
            </a:r>
            <a:r>
              <a:rPr lang="en-US" altLang="en-US" sz="3100" dirty="0"/>
              <a:t> </a:t>
            </a:r>
            <a:r>
              <a:rPr lang="en-US" altLang="en-US" sz="3100" dirty="0" err="1"/>
              <a:t>tidak</a:t>
            </a:r>
            <a:r>
              <a:rPr lang="en-US" altLang="en-US" sz="3100" dirty="0"/>
              <a:t> </a:t>
            </a:r>
            <a:r>
              <a:rPr lang="en-US" altLang="en-US" sz="3100" dirty="0" err="1"/>
              <a:t>dapat</a:t>
            </a:r>
            <a:r>
              <a:rPr lang="en-US" altLang="en-US" sz="3100" dirty="0"/>
              <a:t> </a:t>
            </a:r>
            <a:r>
              <a:rPr lang="en-US" altLang="en-US" sz="3100" dirty="0" err="1"/>
              <a:t>dibedakan</a:t>
            </a:r>
            <a:endParaRPr lang="en-US" altLang="en-US" sz="3100" dirty="0"/>
          </a:p>
          <a:p>
            <a:pPr marL="609600" indent="-609600">
              <a:buNone/>
            </a:pPr>
            <a:r>
              <a:rPr lang="en-US" altLang="en-US" sz="3100" dirty="0"/>
              <a:t>       </a:t>
            </a:r>
          </a:p>
          <a:p>
            <a:pPr marL="609600" indent="-609600">
              <a:buNone/>
            </a:pPr>
            <a:r>
              <a:rPr lang="en-US" altLang="en-US" sz="3100" dirty="0"/>
              <a:t>        </a:t>
            </a:r>
            <a:r>
              <a:rPr lang="en-US" altLang="en-US" sz="3100" u="sng" dirty="0" err="1"/>
              <a:t>Jawaban</a:t>
            </a:r>
            <a:r>
              <a:rPr lang="en-US" altLang="en-US" sz="3100" dirty="0"/>
              <a:t>: </a:t>
            </a:r>
          </a:p>
          <a:p>
            <a:pPr marL="609600" indent="-609600">
              <a:buNone/>
            </a:pPr>
            <a:r>
              <a:rPr lang="en-US" altLang="en-US" sz="3100" dirty="0"/>
              <a:t>         (a) P(10, 6) = 10!/(10 – 6)! = 151200       </a:t>
            </a:r>
          </a:p>
          <a:p>
            <a:pPr marL="609600" indent="-609600">
              <a:buNone/>
            </a:pPr>
            <a:r>
              <a:rPr lang="en-US" altLang="en-US" sz="3100" dirty="0"/>
              <a:t>         (b) C(10, 6) =  10!/(6!4!) = 210</a:t>
            </a:r>
            <a:endParaRPr lang="en-GB" altLang="en-US" sz="3100" dirty="0"/>
          </a:p>
        </p:txBody>
      </p:sp>
      <p:pic>
        <p:nvPicPr>
          <p:cNvPr id="49156" name="Picture 6" descr="http://www.memobee.com/images.php?param=content_type=image&amp;fs=-1&amp;file=zhuzhy_luthunie@yahoo.com/images/writings/220458bioskop-jepang.jpg">
            <a:extLst>
              <a:ext uri="{FF2B5EF4-FFF2-40B4-BE49-F238E27FC236}">
                <a16:creationId xmlns:a16="http://schemas.microsoft.com/office/drawing/2014/main" id="{0171BAC5-5E9D-4E4C-A51E-66134D086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085" y="3714750"/>
            <a:ext cx="3849442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>
            <a:extLst>
              <a:ext uri="{FF2B5EF4-FFF2-40B4-BE49-F238E27FC236}">
                <a16:creationId xmlns:a16="http://schemas.microsoft.com/office/drawing/2014/main" id="{70F2524A-1129-4DCC-ADDB-86E96E5C2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762A1FE-AF87-4567-8C6D-3F0AECD0C132}" type="slidenum">
              <a:rPr lang="en-GB" altLang="en-US" sz="1400"/>
              <a:pPr eaLnBrk="1" hangingPunct="1"/>
              <a:t>37</a:t>
            </a:fld>
            <a:endParaRPr lang="en-GB" altLang="en-US" sz="1400"/>
          </a:p>
        </p:txBody>
      </p:sp>
      <p:sp>
        <p:nvSpPr>
          <p:cNvPr id="49156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60FADF4E-1AD7-4117-AC82-2460A5998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621" y="685800"/>
            <a:ext cx="10711179" cy="5532120"/>
          </a:xfrm>
        </p:spPr>
        <p:txBody>
          <a:bodyPr>
            <a:normAutofit lnSpcReduction="10000"/>
          </a:bodyPr>
          <a:lstStyle/>
          <a:p>
            <a:pPr marL="609600" indent="-609600" algn="just">
              <a:buFont typeface="Wingdings" panose="05000000000000000000" pitchFamily="2" charset="2"/>
              <a:buAutoNum type="arabicPeriod" startAt="2"/>
              <a:defRPr/>
            </a:pPr>
            <a:r>
              <a:rPr lang="en-US" dirty="0" err="1">
                <a:cs typeface="Times New Roman" pitchFamily="18" charset="0"/>
              </a:rPr>
              <a:t>Ada</a:t>
            </a:r>
            <a:r>
              <a:rPr lang="en-US" dirty="0">
                <a:cs typeface="Times New Roman" pitchFamily="18" charset="0"/>
              </a:rPr>
              <a:t> 5 </a:t>
            </a:r>
            <a:r>
              <a:rPr lang="en-US" dirty="0" err="1">
                <a:cs typeface="Times New Roman" pitchFamily="18" charset="0"/>
              </a:rPr>
              <a:t>orang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mahasiswa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jurusan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Matematika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dan</a:t>
            </a:r>
            <a:r>
              <a:rPr lang="en-US" dirty="0">
                <a:cs typeface="Times New Roman" pitchFamily="18" charset="0"/>
              </a:rPr>
              <a:t> 7 </a:t>
            </a:r>
            <a:r>
              <a:rPr lang="en-US" dirty="0" err="1">
                <a:cs typeface="Times New Roman" pitchFamily="18" charset="0"/>
              </a:rPr>
              <a:t>orang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mahasiswa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jurusan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Informatika</a:t>
            </a:r>
            <a:r>
              <a:rPr lang="en-US" dirty="0">
                <a:cs typeface="Times New Roman" pitchFamily="18" charset="0"/>
              </a:rPr>
              <a:t>. </a:t>
            </a:r>
            <a:r>
              <a:rPr lang="en-US" dirty="0" err="1">
                <a:cs typeface="Times New Roman" pitchFamily="18" charset="0"/>
              </a:rPr>
              <a:t>Berapa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banyak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cara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membentuk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sebuah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panitia</a:t>
            </a:r>
            <a:r>
              <a:rPr lang="en-US" dirty="0">
                <a:cs typeface="Times New Roman" pitchFamily="18" charset="0"/>
              </a:rPr>
              <a:t> yang </a:t>
            </a:r>
            <a:r>
              <a:rPr lang="en-US" dirty="0" err="1">
                <a:cs typeface="Times New Roman" pitchFamily="18" charset="0"/>
              </a:rPr>
              <a:t>beranggotakan</a:t>
            </a:r>
            <a:r>
              <a:rPr lang="en-US" dirty="0">
                <a:cs typeface="Times New Roman" pitchFamily="18" charset="0"/>
              </a:rPr>
              <a:t> 4 orang </a:t>
            </a:r>
            <a:r>
              <a:rPr lang="en-US" dirty="0" err="1">
                <a:cs typeface="Times New Roman" pitchFamily="18" charset="0"/>
              </a:rPr>
              <a:t>jika</a:t>
            </a:r>
            <a:r>
              <a:rPr lang="en-US" dirty="0">
                <a:cs typeface="Times New Roman" pitchFamily="18" charset="0"/>
              </a:rPr>
              <a:t>:</a:t>
            </a:r>
            <a:endParaRPr lang="en-US" i="1" dirty="0">
              <a:cs typeface="Courier New" pitchFamily="49" charset="0"/>
            </a:endParaRP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	(a) </a:t>
            </a:r>
            <a:r>
              <a:rPr lang="en-US" dirty="0" err="1">
                <a:cs typeface="Times New Roman" pitchFamily="18" charset="0"/>
              </a:rPr>
              <a:t>tidak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ada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batasan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jurusan</a:t>
            </a:r>
            <a:r>
              <a:rPr lang="en-US" dirty="0">
                <a:cs typeface="Times New Roman" pitchFamily="18" charset="0"/>
              </a:rPr>
              <a:t> di </a:t>
            </a:r>
            <a:r>
              <a:rPr lang="en-US" dirty="0" err="1">
                <a:cs typeface="Times New Roman" pitchFamily="18" charset="0"/>
              </a:rPr>
              <a:t>dalam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panitia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tersebut</a:t>
            </a:r>
            <a:endParaRPr lang="en-US" dirty="0">
              <a:cs typeface="Times New Roman" pitchFamily="18" charset="0"/>
            </a:endParaRP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	(b) </a:t>
            </a:r>
            <a:r>
              <a:rPr lang="en-US" dirty="0" err="1">
                <a:cs typeface="Times New Roman" pitchFamily="18" charset="0"/>
              </a:rPr>
              <a:t>semua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anggota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panitia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harus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jurusan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Matematika</a:t>
            </a:r>
            <a:endParaRPr lang="en-US" dirty="0">
              <a:cs typeface="Times New Roman" pitchFamily="18" charset="0"/>
            </a:endParaRP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	(c) </a:t>
            </a:r>
            <a:r>
              <a:rPr lang="en-US" dirty="0" err="1">
                <a:cs typeface="Times New Roman" pitchFamily="18" charset="0"/>
              </a:rPr>
              <a:t>semua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anggota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panitia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harus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jurusan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Informatika</a:t>
            </a:r>
            <a:endParaRPr lang="en-US" dirty="0">
              <a:cs typeface="Times New Roman" pitchFamily="18" charset="0"/>
            </a:endParaRP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	(d) </a:t>
            </a:r>
            <a:r>
              <a:rPr lang="en-US" dirty="0" err="1">
                <a:cs typeface="Times New Roman" pitchFamily="18" charset="0"/>
              </a:rPr>
              <a:t>semua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anggota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panitia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harus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jurusan</a:t>
            </a:r>
            <a:r>
              <a:rPr lang="en-US" dirty="0">
                <a:cs typeface="Times New Roman" pitchFamily="18" charset="0"/>
              </a:rPr>
              <a:t> yang </a:t>
            </a:r>
            <a:r>
              <a:rPr lang="en-US" dirty="0" err="1">
                <a:cs typeface="Times New Roman" pitchFamily="18" charset="0"/>
              </a:rPr>
              <a:t>sama</a:t>
            </a:r>
            <a:endParaRPr lang="en-US" dirty="0">
              <a:cs typeface="Times New Roman" pitchFamily="18" charset="0"/>
            </a:endParaRP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	(e) 2 orang </a:t>
            </a:r>
            <a:r>
              <a:rPr lang="en-US" dirty="0" err="1">
                <a:cs typeface="Times New Roman" pitchFamily="18" charset="0"/>
              </a:rPr>
              <a:t>mahasiswa</a:t>
            </a:r>
            <a:r>
              <a:rPr lang="en-US" dirty="0">
                <a:cs typeface="Times New Roman" pitchFamily="18" charset="0"/>
              </a:rPr>
              <a:t> per </a:t>
            </a:r>
            <a:r>
              <a:rPr lang="en-US" dirty="0" err="1">
                <a:cs typeface="Times New Roman" pitchFamily="18" charset="0"/>
              </a:rPr>
              <a:t>jurusan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harus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mewakili</a:t>
            </a:r>
            <a:r>
              <a:rPr lang="en-US" dirty="0">
                <a:cs typeface="Times New Roman" pitchFamily="18" charset="0"/>
              </a:rPr>
              <a:t>.</a:t>
            </a:r>
          </a:p>
          <a:p>
            <a:pPr marL="609600" indent="-609600">
              <a:buNone/>
              <a:defRPr/>
            </a:pPr>
            <a:endParaRPr lang="en-US" dirty="0">
              <a:cs typeface="Times New Roman" pitchFamily="18" charset="0"/>
            </a:endParaRPr>
          </a:p>
          <a:p>
            <a:pPr marL="609600" indent="-609600">
              <a:buFont typeface="+mj-lt"/>
              <a:buAutoNum type="arabicPeriod" startAt="3"/>
              <a:defRPr/>
            </a:pPr>
            <a:r>
              <a:rPr lang="en-US" altLang="en-US" dirty="0" err="1">
                <a:cs typeface="Times New Roman" panose="02020603050405020304" pitchFamily="18" charset="0"/>
              </a:rPr>
              <a:t>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membentuk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panitia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beranggotakan</a:t>
            </a:r>
            <a:r>
              <a:rPr lang="en-US" altLang="en-US" dirty="0">
                <a:cs typeface="Times New Roman" panose="02020603050405020304" pitchFamily="18" charset="0"/>
              </a:rPr>
              <a:t> 5 orang yang </a:t>
            </a:r>
            <a:r>
              <a:rPr lang="en-US" altLang="en-US" dirty="0" err="1">
                <a:cs typeface="Times New Roman" panose="02020603050405020304" pitchFamily="18" charset="0"/>
              </a:rPr>
              <a:t>dipilih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7 orang </a:t>
            </a:r>
            <a:r>
              <a:rPr lang="en-US" altLang="en-US" dirty="0" err="1">
                <a:cs typeface="Times New Roman" panose="02020603050405020304" pitchFamily="18" charset="0"/>
              </a:rPr>
              <a:t>pria</a:t>
            </a:r>
            <a:r>
              <a:rPr lang="en-US" altLang="en-US" dirty="0">
                <a:cs typeface="Times New Roman" panose="02020603050405020304" pitchFamily="18" charset="0"/>
              </a:rPr>
              <a:t> dan 5 orang </a:t>
            </a:r>
            <a:r>
              <a:rPr lang="en-US" altLang="en-US" dirty="0" err="1">
                <a:cs typeface="Times New Roman" panose="02020603050405020304" pitchFamily="18" charset="0"/>
              </a:rPr>
              <a:t>wanita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panitia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 paling </a:t>
            </a:r>
            <a:r>
              <a:rPr lang="en-US" altLang="en-US" dirty="0" err="1">
                <a:cs typeface="Times New Roman" panose="02020603050405020304" pitchFamily="18" charset="0"/>
              </a:rPr>
              <a:t>sedikit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beranggotakan</a:t>
            </a:r>
            <a:r>
              <a:rPr lang="en-US" altLang="en-US" dirty="0">
                <a:cs typeface="Times New Roman" panose="02020603050405020304" pitchFamily="18" charset="0"/>
              </a:rPr>
              <a:t> 2 orang </a:t>
            </a:r>
            <a:r>
              <a:rPr lang="en-US" altLang="en-US" dirty="0" err="1">
                <a:cs typeface="Times New Roman" panose="02020603050405020304" pitchFamily="18" charset="0"/>
              </a:rPr>
              <a:t>wanita</a:t>
            </a:r>
            <a:r>
              <a:rPr lang="en-US" altLang="en-US" dirty="0">
                <a:cs typeface="Times New Roman" panose="02020603050405020304" pitchFamily="18" charset="0"/>
              </a:rPr>
              <a:t>?</a:t>
            </a:r>
          </a:p>
          <a:p>
            <a:pPr marL="609600" indent="-609600"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86C81-6F6C-FF99-6105-AFE945553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err="1"/>
              <a:t>Bersambung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Bagian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92B2B7-3DF8-1292-EC96-ED4EFBF728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FA2BD6-F02D-D577-7576-AE95E9A75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F86F9-37A2-4C3F-8365-5FD62433C41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81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BB8DD4D4-1F80-45E1-8C59-CD23EFD51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602249F-6210-4C31-A648-010879D94B34}" type="slidenum">
              <a:rPr lang="en-GB" altLang="en-US" sz="1400"/>
              <a:pPr eaLnBrk="1" hangingPunct="1"/>
              <a:t>4</a:t>
            </a:fld>
            <a:endParaRPr lang="en-GB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2BFB7552-A030-4CB4-ACC4-8EB6DDA29A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>
                <a:latin typeface="+mn-lt"/>
                <a:cs typeface="Times New Roman" panose="02020603050405020304" pitchFamily="18" charset="0"/>
              </a:rPr>
              <a:t>Kaidah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Dasar </a:t>
            </a:r>
            <a:r>
              <a:rPr lang="en-US" altLang="en-US" b="1" dirty="0" err="1">
                <a:latin typeface="+mn-lt"/>
                <a:cs typeface="Times New Roman" panose="02020603050405020304" pitchFamily="18" charset="0"/>
              </a:rPr>
              <a:t>Menghitung</a:t>
            </a:r>
            <a:endParaRPr lang="en-GB" altLang="en-US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5844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B14C96C-C0EE-4E24-B0C1-60BC41FCE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en-AU" altLang="en-US" sz="2400" b="1" dirty="0" err="1">
                <a:cs typeface="Times New Roman" panose="02020603050405020304" pitchFamily="18" charset="0"/>
              </a:rPr>
              <a:t>Kaidah</a:t>
            </a:r>
            <a:r>
              <a:rPr lang="en-AU" altLang="en-US" sz="2400" b="1" dirty="0">
                <a:cs typeface="Times New Roman" panose="02020603050405020304" pitchFamily="18" charset="0"/>
              </a:rPr>
              <a:t> </a:t>
            </a:r>
            <a:r>
              <a:rPr lang="en-AU" altLang="en-US" sz="2400" b="1" dirty="0" err="1">
                <a:cs typeface="Times New Roman" panose="02020603050405020304" pitchFamily="18" charset="0"/>
              </a:rPr>
              <a:t>perkalian</a:t>
            </a:r>
            <a:r>
              <a:rPr lang="en-AU" altLang="en-US" sz="2400" b="1" dirty="0">
                <a:cs typeface="Times New Roman" panose="02020603050405020304" pitchFamily="18" charset="0"/>
              </a:rPr>
              <a:t> (</a:t>
            </a:r>
            <a:r>
              <a:rPr lang="en-AU" altLang="en-US" sz="2400" b="1" i="1" dirty="0">
                <a:cs typeface="Times New Roman" panose="02020603050405020304" pitchFamily="18" charset="0"/>
              </a:rPr>
              <a:t>rule of product</a:t>
            </a:r>
            <a:r>
              <a:rPr lang="en-AU" altLang="en-US" sz="2400" b="1" dirty="0"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AU" altLang="en-US" sz="2400" dirty="0">
                <a:cs typeface="Times New Roman" panose="02020603050405020304" pitchFamily="18" charset="0"/>
              </a:rPr>
              <a:t>		</a:t>
            </a:r>
            <a:r>
              <a:rPr lang="en-AU" altLang="en-US" sz="2400" dirty="0" err="1">
                <a:cs typeface="Times New Roman" panose="02020603050405020304" pitchFamily="18" charset="0"/>
              </a:rPr>
              <a:t>Percobaan</a:t>
            </a:r>
            <a:r>
              <a:rPr lang="en-AU" altLang="en-US" sz="2400" dirty="0">
                <a:cs typeface="Times New Roman" panose="02020603050405020304" pitchFamily="18" charset="0"/>
              </a:rPr>
              <a:t> 1: </a:t>
            </a:r>
            <a:r>
              <a:rPr lang="en-AU" altLang="en-US" sz="2400" i="1" dirty="0">
                <a:cs typeface="Times New Roman" panose="02020603050405020304" pitchFamily="18" charset="0"/>
              </a:rPr>
              <a:t>p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hasil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AU" altLang="en-US" sz="2400" dirty="0">
                <a:cs typeface="Times New Roman" panose="02020603050405020304" pitchFamily="18" charset="0"/>
              </a:rPr>
              <a:t>		</a:t>
            </a:r>
            <a:r>
              <a:rPr lang="en-AU" altLang="en-US" sz="2400" dirty="0" err="1">
                <a:cs typeface="Times New Roman" panose="02020603050405020304" pitchFamily="18" charset="0"/>
              </a:rPr>
              <a:t>Percobaan</a:t>
            </a:r>
            <a:r>
              <a:rPr lang="en-AU" altLang="en-US" sz="2400" dirty="0">
                <a:cs typeface="Times New Roman" panose="02020603050405020304" pitchFamily="18" charset="0"/>
              </a:rPr>
              <a:t> 2: </a:t>
            </a:r>
            <a:r>
              <a:rPr lang="en-AU" altLang="en-US" sz="2400" i="1" dirty="0">
                <a:cs typeface="Times New Roman" panose="02020603050405020304" pitchFamily="18" charset="0"/>
              </a:rPr>
              <a:t>q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hasil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AU" altLang="en-US" sz="2400" dirty="0">
                <a:cs typeface="Times New Roman" panose="02020603050405020304" pitchFamily="18" charset="0"/>
              </a:rPr>
              <a:t> 		</a:t>
            </a:r>
            <a:r>
              <a:rPr lang="en-AU" altLang="en-US" sz="2400" dirty="0" err="1">
                <a:cs typeface="Times New Roman" panose="02020603050405020304" pitchFamily="18" charset="0"/>
              </a:rPr>
              <a:t>Percobaan</a:t>
            </a:r>
            <a:r>
              <a:rPr lang="en-AU" altLang="en-US" sz="2400" dirty="0">
                <a:cs typeface="Times New Roman" panose="02020603050405020304" pitchFamily="18" charset="0"/>
              </a:rPr>
              <a:t> 1 </a:t>
            </a:r>
            <a:r>
              <a:rPr lang="en-AU" altLang="en-US" sz="2400" b="1" dirty="0">
                <a:cs typeface="Times New Roman" panose="02020603050405020304" pitchFamily="18" charset="0"/>
              </a:rPr>
              <a:t>dan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percobaan</a:t>
            </a:r>
            <a:r>
              <a:rPr lang="en-AU" altLang="en-US" sz="2400" dirty="0">
                <a:cs typeface="Times New Roman" panose="02020603050405020304" pitchFamily="18" charset="0"/>
              </a:rPr>
              <a:t> 2: </a:t>
            </a:r>
            <a:r>
              <a:rPr lang="en-AU" altLang="en-US" sz="2400" i="1" dirty="0">
                <a:cs typeface="Times New Roman" panose="02020603050405020304" pitchFamily="18" charset="0"/>
              </a:rPr>
              <a:t>p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i="1" dirty="0">
                <a:cs typeface="Times New Roman" panose="02020603050405020304" pitchFamily="18" charset="0"/>
              </a:rPr>
              <a:t>q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hasil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</a:p>
          <a:p>
            <a:pPr algn="just" eaLnBrk="1" hangingPunct="1"/>
            <a:endParaRPr lang="en-AU" altLang="en-US" sz="2400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AU" altLang="en-US" sz="2400" b="1" dirty="0" err="1">
                <a:cs typeface="Times New Roman" panose="02020603050405020304" pitchFamily="18" charset="0"/>
              </a:rPr>
              <a:t>Kaidah</a:t>
            </a:r>
            <a:r>
              <a:rPr lang="en-AU" altLang="en-US" sz="2400" b="1" dirty="0">
                <a:cs typeface="Times New Roman" panose="02020603050405020304" pitchFamily="18" charset="0"/>
              </a:rPr>
              <a:t> </a:t>
            </a:r>
            <a:r>
              <a:rPr lang="en-AU" altLang="en-US" sz="2400" b="1" dirty="0" err="1">
                <a:cs typeface="Times New Roman" panose="02020603050405020304" pitchFamily="18" charset="0"/>
              </a:rPr>
              <a:t>penjumlahan</a:t>
            </a:r>
            <a:r>
              <a:rPr lang="en-AU" altLang="en-US" sz="2400" b="1" dirty="0">
                <a:cs typeface="Times New Roman" panose="02020603050405020304" pitchFamily="18" charset="0"/>
              </a:rPr>
              <a:t> (</a:t>
            </a:r>
            <a:r>
              <a:rPr lang="en-AU" altLang="en-US" sz="2400" b="1" i="1" dirty="0">
                <a:cs typeface="Times New Roman" panose="02020603050405020304" pitchFamily="18" charset="0"/>
              </a:rPr>
              <a:t>rule of sum</a:t>
            </a:r>
            <a:r>
              <a:rPr lang="en-AU" altLang="en-US" sz="2400" b="1" dirty="0">
                <a:cs typeface="Times New Roman" panose="02020603050405020304" pitchFamily="18" charset="0"/>
              </a:rPr>
              <a:t>)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AU" altLang="en-US" sz="2400" dirty="0">
                <a:cs typeface="Times New Roman" panose="02020603050405020304" pitchFamily="18" charset="0"/>
              </a:rPr>
              <a:t>		</a:t>
            </a:r>
            <a:r>
              <a:rPr lang="en-AU" altLang="en-US" sz="2400" dirty="0" err="1">
                <a:cs typeface="Times New Roman" panose="02020603050405020304" pitchFamily="18" charset="0"/>
              </a:rPr>
              <a:t>Percobaan</a:t>
            </a:r>
            <a:r>
              <a:rPr lang="en-AU" altLang="en-US" sz="2400" dirty="0">
                <a:cs typeface="Times New Roman" panose="02020603050405020304" pitchFamily="18" charset="0"/>
              </a:rPr>
              <a:t> 1: </a:t>
            </a:r>
            <a:r>
              <a:rPr lang="en-AU" altLang="en-US" sz="2400" i="1" dirty="0">
                <a:cs typeface="Times New Roman" panose="02020603050405020304" pitchFamily="18" charset="0"/>
              </a:rPr>
              <a:t>p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hasil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AU" altLang="en-US" sz="2400" dirty="0">
                <a:cs typeface="Times New Roman" panose="02020603050405020304" pitchFamily="18" charset="0"/>
              </a:rPr>
              <a:t>		</a:t>
            </a:r>
            <a:r>
              <a:rPr lang="en-AU" altLang="en-US" sz="2400" dirty="0" err="1">
                <a:cs typeface="Times New Roman" panose="02020603050405020304" pitchFamily="18" charset="0"/>
              </a:rPr>
              <a:t>Percobaan</a:t>
            </a:r>
            <a:r>
              <a:rPr lang="en-AU" altLang="en-US" sz="2400" dirty="0">
                <a:cs typeface="Times New Roman" panose="02020603050405020304" pitchFamily="18" charset="0"/>
              </a:rPr>
              <a:t> 2: </a:t>
            </a:r>
            <a:r>
              <a:rPr lang="en-AU" altLang="en-US" sz="2400" i="1" dirty="0">
                <a:cs typeface="Times New Roman" panose="02020603050405020304" pitchFamily="18" charset="0"/>
              </a:rPr>
              <a:t>q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hasil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AU" altLang="en-US" sz="2400" dirty="0">
                <a:cs typeface="Times New Roman" panose="02020603050405020304" pitchFamily="18" charset="0"/>
              </a:rPr>
              <a:t> 		</a:t>
            </a:r>
            <a:r>
              <a:rPr lang="en-AU" altLang="en-US" sz="2400" dirty="0" err="1">
                <a:cs typeface="Times New Roman" panose="02020603050405020304" pitchFamily="18" charset="0"/>
              </a:rPr>
              <a:t>Percobaan</a:t>
            </a:r>
            <a:r>
              <a:rPr lang="en-AU" altLang="en-US" sz="2400" dirty="0">
                <a:cs typeface="Times New Roman" panose="02020603050405020304" pitchFamily="18" charset="0"/>
              </a:rPr>
              <a:t> 1 </a:t>
            </a:r>
            <a:r>
              <a:rPr lang="en-AU" altLang="en-US" sz="2400" b="1" dirty="0" err="1">
                <a:cs typeface="Times New Roman" panose="02020603050405020304" pitchFamily="18" charset="0"/>
              </a:rPr>
              <a:t>atau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percobaan</a:t>
            </a:r>
            <a:r>
              <a:rPr lang="en-AU" altLang="en-US" sz="2400" dirty="0">
                <a:cs typeface="Times New Roman" panose="02020603050405020304" pitchFamily="18" charset="0"/>
              </a:rPr>
              <a:t> 2: </a:t>
            </a:r>
            <a:r>
              <a:rPr lang="en-AU" altLang="en-US" sz="2400" i="1" dirty="0">
                <a:cs typeface="Times New Roman" panose="02020603050405020304" pitchFamily="18" charset="0"/>
              </a:rPr>
              <a:t>p</a:t>
            </a:r>
            <a:r>
              <a:rPr lang="en-AU" altLang="en-US" sz="2400" dirty="0">
                <a:cs typeface="Times New Roman" panose="02020603050405020304" pitchFamily="18" charset="0"/>
              </a:rPr>
              <a:t> + </a:t>
            </a:r>
            <a:r>
              <a:rPr lang="en-AU" altLang="en-US" sz="2400" i="1" dirty="0">
                <a:cs typeface="Times New Roman" panose="02020603050405020304" pitchFamily="18" charset="0"/>
              </a:rPr>
              <a:t>q</a:t>
            </a:r>
            <a:r>
              <a:rPr lang="en-AU" altLang="en-US" sz="2400" dirty="0">
                <a:cs typeface="Times New Roman" panose="02020603050405020304" pitchFamily="18" charset="0"/>
              </a:rPr>
              <a:t> </a:t>
            </a:r>
            <a:r>
              <a:rPr lang="en-AU" altLang="en-US" sz="2400" dirty="0" err="1">
                <a:cs typeface="Times New Roman" panose="02020603050405020304" pitchFamily="18" charset="0"/>
              </a:rPr>
              <a:t>hasil</a:t>
            </a:r>
            <a:endParaRPr lang="en-GB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3443D80B-EF6E-4BCA-BA37-0E7EA9516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41AE05E-684D-42B2-8237-9159E319A947}" type="slidenum">
              <a:rPr lang="en-GB" altLang="en-US" sz="1400"/>
              <a:pPr eaLnBrk="1" hangingPunct="1"/>
              <a:t>5</a:t>
            </a:fld>
            <a:endParaRPr lang="en-GB" altLang="en-US" sz="1400"/>
          </a:p>
        </p:txBody>
      </p:sp>
      <p:sp>
        <p:nvSpPr>
          <p:cNvPr id="36867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F7812746-83F2-439D-9302-B3DE251BBC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240" y="822960"/>
            <a:ext cx="10698480" cy="5533390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cs typeface="Times New Roman" panose="02020603050405020304" pitchFamily="18" charset="0"/>
              </a:rPr>
              <a:t> 1. </a:t>
            </a:r>
            <a:r>
              <a:rPr lang="en-US" altLang="en-US" dirty="0" err="1">
                <a:cs typeface="Times New Roman" panose="02020603050405020304" pitchFamily="18" charset="0"/>
              </a:rPr>
              <a:t>Ketua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angkatan</a:t>
            </a:r>
            <a:r>
              <a:rPr lang="en-US" altLang="en-US" dirty="0">
                <a:cs typeface="Times New Roman" panose="02020603050405020304" pitchFamily="18" charset="0"/>
              </a:rPr>
              <a:t> IF 2024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1 orang (</a:t>
            </a:r>
            <a:r>
              <a:rPr lang="en-US" altLang="en-US" dirty="0" err="1">
                <a:cs typeface="Times New Roman" panose="02020603050405020304" pitchFamily="18" charset="0"/>
              </a:rPr>
              <a:t>pria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wanita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bias gender). </a:t>
            </a:r>
            <a:r>
              <a:rPr lang="en-US" altLang="en-US" dirty="0" err="1">
                <a:cs typeface="Times New Roman" panose="02020603050405020304" pitchFamily="18" charset="0"/>
              </a:rPr>
              <a:t>Misalkan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jumlah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pria</a:t>
            </a:r>
            <a:r>
              <a:rPr lang="en-US" altLang="en-US" dirty="0">
                <a:cs typeface="Times New Roman" panose="02020603050405020304" pitchFamily="18" charset="0"/>
              </a:rPr>
              <a:t> IF2024 = 65 orang dan </a:t>
            </a:r>
            <a:r>
              <a:rPr lang="en-US" altLang="en-US" dirty="0" err="1">
                <a:cs typeface="Times New Roman" panose="02020603050405020304" pitchFamily="18" charset="0"/>
              </a:rPr>
              <a:t>jumlah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wanita</a:t>
            </a:r>
            <a:r>
              <a:rPr lang="en-US" altLang="en-US" dirty="0">
                <a:cs typeface="Times New Roman" panose="02020603050405020304" pitchFamily="18" charset="0"/>
              </a:rPr>
              <a:t> = 15 orang. </a:t>
            </a:r>
            <a:r>
              <a:rPr lang="en-US" altLang="en-US" dirty="0" err="1">
                <a:cs typeface="Times New Roman" panose="02020603050405020304" pitchFamily="18" charset="0"/>
              </a:rPr>
              <a:t>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memilih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ketua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angkatan</a:t>
            </a:r>
            <a:r>
              <a:rPr lang="en-US" altLang="en-US" dirty="0"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u="sng" dirty="0" err="1">
                <a:cs typeface="Times New Roman" panose="02020603050405020304" pitchFamily="18" charset="0"/>
              </a:rPr>
              <a:t>Penyelesaian</a:t>
            </a:r>
            <a:r>
              <a:rPr lang="en-US" altLang="en-US" dirty="0">
                <a:cs typeface="Times New Roman" panose="02020603050405020304" pitchFamily="18" charset="0"/>
              </a:rPr>
              <a:t>: 65 + 15 = 80 </a:t>
            </a:r>
            <a:r>
              <a:rPr lang="en-US" altLang="en-US" dirty="0" err="1">
                <a:cs typeface="Times New Roman" panose="02020603050405020304" pitchFamily="18" charset="0"/>
              </a:rPr>
              <a:t>cara</a:t>
            </a:r>
            <a:r>
              <a:rPr lang="en-US" altLang="en-US" dirty="0">
                <a:cs typeface="Times New Roman" panose="02020603050405020304" pitchFamily="18" charset="0"/>
              </a:rPr>
              <a:t>.	</a:t>
            </a:r>
            <a:r>
              <a:rPr lang="en-GB" altLang="en-US" dirty="0"/>
              <a:t> </a:t>
            </a:r>
            <a:endParaRPr lang="en-US" altLang="en-US" dirty="0"/>
          </a:p>
          <a:p>
            <a:pPr algn="just" eaLnBrk="1" hangingPunct="1">
              <a:lnSpc>
                <a:spcPct val="90000"/>
              </a:lnSpc>
            </a:pPr>
            <a:endParaRPr lang="en-US" altLang="en-US" b="1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b="1" dirty="0">
              <a:cs typeface="Times New Roman" panose="02020603050405020304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cs typeface="Times New Roman" panose="02020603050405020304" pitchFamily="18" charset="0"/>
              </a:rPr>
              <a:t> 2. </a:t>
            </a:r>
            <a:r>
              <a:rPr lang="en-US" altLang="en-US" dirty="0">
                <a:cs typeface="Times New Roman" panose="02020603050405020304" pitchFamily="18" charset="0"/>
              </a:rPr>
              <a:t>Dua orang </a:t>
            </a:r>
            <a:r>
              <a:rPr lang="en-US" altLang="en-US" dirty="0" err="1">
                <a:cs typeface="Times New Roman" panose="02020603050405020304" pitchFamily="18" charset="0"/>
              </a:rPr>
              <a:t>perwakilan</a:t>
            </a:r>
            <a:r>
              <a:rPr lang="en-US" altLang="en-US" dirty="0">
                <a:cs typeface="Times New Roman" panose="02020603050405020304" pitchFamily="18" charset="0"/>
              </a:rPr>
              <a:t> IF2024 </a:t>
            </a:r>
            <a:r>
              <a:rPr lang="en-US" altLang="en-US" dirty="0" err="1">
                <a:cs typeface="Times New Roman" panose="02020603050405020304" pitchFamily="18" charset="0"/>
              </a:rPr>
              <a:t>mendatangi</a:t>
            </a:r>
            <a:r>
              <a:rPr lang="en-US" altLang="en-US" dirty="0">
                <a:cs typeface="Times New Roman" panose="02020603050405020304" pitchFamily="18" charset="0"/>
              </a:rPr>
              <a:t> Bapak </a:t>
            </a:r>
            <a:r>
              <a:rPr lang="en-US" altLang="en-US" dirty="0" err="1">
                <a:cs typeface="Times New Roman" panose="02020603050405020304" pitchFamily="18" charset="0"/>
              </a:rPr>
              <a:t>Rektor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protes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kenaikan</a:t>
            </a:r>
            <a:r>
              <a:rPr lang="en-US" altLang="en-US" dirty="0">
                <a:cs typeface="Times New Roman" panose="02020603050405020304" pitchFamily="18" charset="0"/>
              </a:rPr>
              <a:t> UKT. Wakil yang </a:t>
            </a:r>
            <a:r>
              <a:rPr lang="en-US" altLang="en-US" dirty="0" err="1">
                <a:cs typeface="Times New Roman" panose="02020603050405020304" pitchFamily="18" charset="0"/>
              </a:rPr>
              <a:t>dipilih</a:t>
            </a:r>
            <a:r>
              <a:rPr lang="en-US" altLang="en-US" dirty="0">
                <a:cs typeface="Times New Roman" panose="02020603050405020304" pitchFamily="18" charset="0"/>
              </a:rPr>
              <a:t> 1 orang </a:t>
            </a:r>
            <a:r>
              <a:rPr lang="en-US" altLang="en-US" dirty="0" err="1">
                <a:cs typeface="Times New Roman" panose="02020603050405020304" pitchFamily="18" charset="0"/>
              </a:rPr>
              <a:t>pria</a:t>
            </a:r>
            <a:r>
              <a:rPr lang="en-US" altLang="en-US" dirty="0">
                <a:cs typeface="Times New Roman" panose="02020603050405020304" pitchFamily="18" charset="0"/>
              </a:rPr>
              <a:t> dan 1 orang </a:t>
            </a:r>
            <a:r>
              <a:rPr lang="en-US" altLang="en-US" dirty="0" err="1">
                <a:cs typeface="Times New Roman" panose="02020603050405020304" pitchFamily="18" charset="0"/>
              </a:rPr>
              <a:t>wanita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memilih</a:t>
            </a:r>
            <a:r>
              <a:rPr lang="en-US" altLang="en-US" dirty="0">
                <a:cs typeface="Times New Roman" panose="02020603050405020304" pitchFamily="18" charset="0"/>
              </a:rPr>
              <a:t> 2 orang wakil </a:t>
            </a:r>
            <a:r>
              <a:rPr lang="en-US" altLang="en-US" dirty="0" err="1"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u="sng" dirty="0" err="1">
                <a:cs typeface="Times New Roman" panose="02020603050405020304" pitchFamily="18" charset="0"/>
              </a:rPr>
              <a:t>Penyelesaian</a:t>
            </a:r>
            <a:r>
              <a:rPr lang="en-US" altLang="en-US" dirty="0">
                <a:cs typeface="Times New Roman" panose="02020603050405020304" pitchFamily="18" charset="0"/>
              </a:rPr>
              <a:t>: 65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dirty="0">
                <a:cs typeface="Times New Roman" panose="02020603050405020304" pitchFamily="18" charset="0"/>
              </a:rPr>
              <a:t> 15 =  975 </a:t>
            </a:r>
            <a:r>
              <a:rPr lang="en-US" altLang="en-US" dirty="0" err="1">
                <a:cs typeface="Times New Roman" panose="02020603050405020304" pitchFamily="18" charset="0"/>
              </a:rPr>
              <a:t>cara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en-GB" alt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>
            <a:extLst>
              <a:ext uri="{FF2B5EF4-FFF2-40B4-BE49-F238E27FC236}">
                <a16:creationId xmlns:a16="http://schemas.microsoft.com/office/drawing/2014/main" id="{F9800C1C-771B-4F84-9E74-1ECD3DAAB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4384995-AE49-47F2-82C1-3D131752303D}" type="slidenum">
              <a:rPr lang="en-GB" altLang="en-US" sz="1400"/>
              <a:pPr eaLnBrk="1" hangingPunct="1"/>
              <a:t>6</a:t>
            </a:fld>
            <a:endParaRPr lang="en-GB" altLang="en-US" sz="14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794707A-8C50-4B1E-90C9-DBCB3FB333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Perluasan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Kaidah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Dasar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Menghitung</a:t>
            </a:r>
            <a:endParaRPr lang="en-GB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2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81D4A25D-457B-493D-8E12-CAF3EBF6A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AU" altLang="en-US" dirty="0">
                <a:cs typeface="Times New Roman" panose="02020603050405020304" pitchFamily="18" charset="0"/>
              </a:rPr>
              <a:t>	</a:t>
            </a:r>
            <a:r>
              <a:rPr lang="en-AU" altLang="en-US" dirty="0" err="1">
                <a:cs typeface="Times New Roman" panose="02020603050405020304" pitchFamily="18" charset="0"/>
              </a:rPr>
              <a:t>Misalkan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dirty="0" err="1">
                <a:cs typeface="Times New Roman" panose="02020603050405020304" pitchFamily="18" charset="0"/>
              </a:rPr>
              <a:t>ada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i="1" dirty="0">
                <a:cs typeface="Times New Roman" panose="02020603050405020304" pitchFamily="18" charset="0"/>
              </a:rPr>
              <a:t>n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dirty="0" err="1">
                <a:cs typeface="Times New Roman" panose="02020603050405020304" pitchFamily="18" charset="0"/>
              </a:rPr>
              <a:t>percobaan</a:t>
            </a:r>
            <a:r>
              <a:rPr lang="en-AU" altLang="en-US" dirty="0">
                <a:cs typeface="Times New Roman" panose="02020603050405020304" pitchFamily="18" charset="0"/>
              </a:rPr>
              <a:t>, </a:t>
            </a:r>
            <a:r>
              <a:rPr lang="en-AU" altLang="en-US" dirty="0" err="1">
                <a:cs typeface="Times New Roman" panose="02020603050405020304" pitchFamily="18" charset="0"/>
              </a:rPr>
              <a:t>masing-masing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dirty="0" err="1">
                <a:cs typeface="Times New Roman" panose="02020603050405020304" pitchFamily="18" charset="0"/>
              </a:rPr>
              <a:t>dengan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i="1" dirty="0">
                <a:cs typeface="Times New Roman" panose="02020603050405020304" pitchFamily="18" charset="0"/>
              </a:rPr>
              <a:t>p</a:t>
            </a:r>
            <a:r>
              <a:rPr lang="en-AU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AU" altLang="en-US" i="1" dirty="0">
                <a:cs typeface="Times New Roman" panose="02020603050405020304" pitchFamily="18" charset="0"/>
              </a:rPr>
              <a:t> </a:t>
            </a:r>
            <a:r>
              <a:rPr lang="en-AU" altLang="en-US" dirty="0" err="1">
                <a:cs typeface="Times New Roman" panose="02020603050405020304" pitchFamily="18" charset="0"/>
              </a:rPr>
              <a:t>hasil</a:t>
            </a:r>
            <a:endParaRPr lang="en-AU" altLang="en-US" dirty="0"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AU" altLang="en-US" dirty="0">
                <a:cs typeface="Times New Roman" panose="02020603050405020304" pitchFamily="18" charset="0"/>
              </a:rPr>
              <a:t>	1. </a:t>
            </a:r>
            <a:r>
              <a:rPr lang="en-AU" altLang="en-US" dirty="0" err="1">
                <a:cs typeface="Times New Roman" panose="02020603050405020304" pitchFamily="18" charset="0"/>
              </a:rPr>
              <a:t>Kaidah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dirty="0" err="1">
                <a:cs typeface="Times New Roman" panose="02020603050405020304" pitchFamily="18" charset="0"/>
              </a:rPr>
              <a:t>perkalian</a:t>
            </a:r>
            <a:r>
              <a:rPr lang="en-AU" altLang="en-US" dirty="0">
                <a:cs typeface="Times New Roman" panose="02020603050405020304" pitchFamily="18" charset="0"/>
              </a:rPr>
              <a:t> (</a:t>
            </a:r>
            <a:r>
              <a:rPr lang="en-AU" altLang="en-US" i="1" dirty="0">
                <a:cs typeface="Times New Roman" panose="02020603050405020304" pitchFamily="18" charset="0"/>
              </a:rPr>
              <a:t>rule of product</a:t>
            </a:r>
            <a:r>
              <a:rPr lang="en-AU" altLang="en-US" dirty="0"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AU" altLang="en-US" i="1" dirty="0">
                <a:cs typeface="Times New Roman" panose="02020603050405020304" pitchFamily="18" charset="0"/>
              </a:rPr>
              <a:t>		p</a:t>
            </a:r>
            <a:r>
              <a:rPr lang="en-AU" altLang="en-US" baseline="-30000" dirty="0">
                <a:cs typeface="Times New Roman" panose="02020603050405020304" pitchFamily="18" charset="0"/>
              </a:rPr>
              <a:t>1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i="1" dirty="0">
                <a:cs typeface="Times New Roman" panose="02020603050405020304" pitchFamily="18" charset="0"/>
              </a:rPr>
              <a:t>p</a:t>
            </a:r>
            <a:r>
              <a:rPr lang="en-AU" altLang="en-US" baseline="-30000" dirty="0">
                <a:cs typeface="Times New Roman" panose="02020603050405020304" pitchFamily="18" charset="0"/>
              </a:rPr>
              <a:t>2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AU" altLang="en-US" dirty="0">
                <a:cs typeface="Times New Roman" panose="02020603050405020304" pitchFamily="18" charset="0"/>
              </a:rPr>
              <a:t> … </a:t>
            </a:r>
            <a:r>
              <a:rPr lang="en-A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i="1" dirty="0" err="1">
                <a:cs typeface="Times New Roman" panose="02020603050405020304" pitchFamily="18" charset="0"/>
              </a:rPr>
              <a:t>p</a:t>
            </a:r>
            <a:r>
              <a:rPr lang="en-AU" altLang="en-US" i="1" baseline="-30000" dirty="0" err="1">
                <a:cs typeface="Times New Roman" panose="02020603050405020304" pitchFamily="18" charset="0"/>
              </a:rPr>
              <a:t>n</a:t>
            </a:r>
            <a:r>
              <a:rPr lang="en-AU" altLang="en-US" dirty="0">
                <a:cs typeface="Times New Roman" panose="02020603050405020304" pitchFamily="18" charset="0"/>
              </a:rPr>
              <a:t>  </a:t>
            </a:r>
            <a:r>
              <a:rPr lang="en-AU" altLang="en-US" dirty="0" err="1">
                <a:cs typeface="Times New Roman" panose="02020603050405020304" pitchFamily="18" charset="0"/>
              </a:rPr>
              <a:t>hasil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AU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AU" altLang="en-US" dirty="0">
                <a:cs typeface="Times New Roman" panose="02020603050405020304" pitchFamily="18" charset="0"/>
              </a:rPr>
              <a:t>	2. </a:t>
            </a:r>
            <a:r>
              <a:rPr lang="en-AU" altLang="en-US" dirty="0" err="1">
                <a:cs typeface="Times New Roman" panose="02020603050405020304" pitchFamily="18" charset="0"/>
              </a:rPr>
              <a:t>Kaidah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r>
              <a:rPr lang="en-AU" altLang="en-US" dirty="0" err="1">
                <a:cs typeface="Times New Roman" panose="02020603050405020304" pitchFamily="18" charset="0"/>
              </a:rPr>
              <a:t>penjumlahan</a:t>
            </a:r>
            <a:r>
              <a:rPr lang="en-AU" altLang="en-US" dirty="0">
                <a:cs typeface="Times New Roman" panose="02020603050405020304" pitchFamily="18" charset="0"/>
              </a:rPr>
              <a:t> (</a:t>
            </a:r>
            <a:r>
              <a:rPr lang="en-AU" altLang="en-US" i="1" dirty="0">
                <a:cs typeface="Times New Roman" panose="02020603050405020304" pitchFamily="18" charset="0"/>
              </a:rPr>
              <a:t>rule of sum</a:t>
            </a:r>
            <a:r>
              <a:rPr lang="en-AU" altLang="en-US" dirty="0">
                <a:cs typeface="Times New Roman" panose="02020603050405020304" pitchFamily="18" charset="0"/>
              </a:rPr>
              <a:t>)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AU" altLang="en-US" i="1" dirty="0">
                <a:cs typeface="Times New Roman" panose="02020603050405020304" pitchFamily="18" charset="0"/>
              </a:rPr>
              <a:t>		p</a:t>
            </a:r>
            <a:r>
              <a:rPr lang="en-AU" altLang="en-US" baseline="-30000" dirty="0">
                <a:cs typeface="Times New Roman" panose="02020603050405020304" pitchFamily="18" charset="0"/>
              </a:rPr>
              <a:t>1</a:t>
            </a:r>
            <a:r>
              <a:rPr lang="en-AU" altLang="en-US" dirty="0">
                <a:cs typeface="Times New Roman" panose="02020603050405020304" pitchFamily="18" charset="0"/>
              </a:rPr>
              <a:t> + </a:t>
            </a:r>
            <a:r>
              <a:rPr lang="en-AU" altLang="en-US" i="1" dirty="0">
                <a:cs typeface="Times New Roman" panose="02020603050405020304" pitchFamily="18" charset="0"/>
              </a:rPr>
              <a:t>p</a:t>
            </a:r>
            <a:r>
              <a:rPr lang="en-AU" altLang="en-US" baseline="-30000" dirty="0">
                <a:cs typeface="Times New Roman" panose="02020603050405020304" pitchFamily="18" charset="0"/>
              </a:rPr>
              <a:t>2</a:t>
            </a:r>
            <a:r>
              <a:rPr lang="en-AU" altLang="en-US" dirty="0">
                <a:cs typeface="Times New Roman" panose="02020603050405020304" pitchFamily="18" charset="0"/>
              </a:rPr>
              <a:t> + … + </a:t>
            </a:r>
            <a:r>
              <a:rPr lang="en-AU" altLang="en-US" i="1" dirty="0" err="1">
                <a:cs typeface="Times New Roman" panose="02020603050405020304" pitchFamily="18" charset="0"/>
              </a:rPr>
              <a:t>p</a:t>
            </a:r>
            <a:r>
              <a:rPr lang="en-AU" altLang="en-US" i="1" baseline="-30000" dirty="0" err="1">
                <a:cs typeface="Times New Roman" panose="02020603050405020304" pitchFamily="18" charset="0"/>
              </a:rPr>
              <a:t>n</a:t>
            </a:r>
            <a:r>
              <a:rPr lang="en-AU" altLang="en-US" dirty="0">
                <a:cs typeface="Times New Roman" panose="02020603050405020304" pitchFamily="18" charset="0"/>
              </a:rPr>
              <a:t>  </a:t>
            </a:r>
            <a:r>
              <a:rPr lang="en-AU" altLang="en-US" dirty="0" err="1">
                <a:cs typeface="Times New Roman" panose="02020603050405020304" pitchFamily="18" charset="0"/>
              </a:rPr>
              <a:t>hasil</a:t>
            </a:r>
            <a:r>
              <a:rPr lang="en-AU" altLang="en-US" dirty="0">
                <a:cs typeface="Times New Roman" panose="02020603050405020304" pitchFamily="18" charset="0"/>
              </a:rPr>
              <a:t> </a:t>
            </a:r>
            <a:endParaRPr lang="en-GB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>
            <a:extLst>
              <a:ext uri="{FF2B5EF4-FFF2-40B4-BE49-F238E27FC236}">
                <a16:creationId xmlns:a16="http://schemas.microsoft.com/office/drawing/2014/main" id="{E31DA0F9-97C6-408F-8E33-E8A709A15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28090C4-A55F-4357-89D9-DD7CCB0FCAAD}" type="slidenum">
              <a:rPr lang="en-GB" altLang="en-US" sz="1400"/>
              <a:pPr eaLnBrk="1" hangingPunct="1"/>
              <a:t>7</a:t>
            </a:fld>
            <a:endParaRPr lang="en-GB" altLang="en-US" sz="1400"/>
          </a:p>
        </p:txBody>
      </p:sp>
      <p:sp>
        <p:nvSpPr>
          <p:cNvPr id="38915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E2CF4C85-F531-4CD6-B613-B3AD25F06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b="1" dirty="0" err="1">
                <a:cs typeface="Times New Roman" panose="02020603050405020304" pitchFamily="18" charset="0"/>
              </a:rPr>
              <a:t>Contoh</a:t>
            </a:r>
            <a:r>
              <a:rPr lang="en-US" altLang="en-US" b="1" dirty="0">
                <a:cs typeface="Times New Roman" panose="02020603050405020304" pitchFamily="18" charset="0"/>
              </a:rPr>
              <a:t> 3. </a:t>
            </a:r>
            <a:r>
              <a:rPr lang="en-US" altLang="en-US" dirty="0">
                <a:cs typeface="Times New Roman" panose="02020603050405020304" pitchFamily="18" charset="0"/>
              </a:rPr>
              <a:t>Bit </a:t>
            </a:r>
            <a:r>
              <a:rPr lang="en-US" altLang="en-US" dirty="0" err="1">
                <a:cs typeface="Times New Roman" panose="02020603050405020304" pitchFamily="18" charset="0"/>
              </a:rPr>
              <a:t>biner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0 dan 1. </a:t>
            </a:r>
            <a:r>
              <a:rPr lang="en-US" altLang="en-US" dirty="0" err="1">
                <a:cs typeface="Times New Roman" panose="02020603050405020304" pitchFamily="18" charset="0"/>
              </a:rPr>
              <a:t>Berapa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string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biner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dibentuk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(a)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string</a:t>
            </a:r>
            <a:r>
              <a:rPr lang="en-US" altLang="en-US" dirty="0">
                <a:cs typeface="Times New Roman" panose="02020603050405020304" pitchFamily="18" charset="0"/>
              </a:rPr>
              <a:t> 5 bit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(b)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string</a:t>
            </a:r>
            <a:r>
              <a:rPr lang="en-US" altLang="en-US" dirty="0">
                <a:cs typeface="Times New Roman" panose="02020603050405020304" pitchFamily="18" charset="0"/>
              </a:rPr>
              <a:t> 8 bit (= 1 </a:t>
            </a:r>
            <a:r>
              <a:rPr lang="en-US" altLang="en-US" i="1" dirty="0">
                <a:cs typeface="Times New Roman" panose="02020603050405020304" pitchFamily="18" charset="0"/>
              </a:rPr>
              <a:t>byte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u="sng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u="sng" dirty="0" err="1">
                <a:cs typeface="Times New Roman" panose="02020603050405020304" pitchFamily="18" charset="0"/>
              </a:rPr>
              <a:t>Penyelesaian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dirty="0">
                <a:cs typeface="Times New Roman" panose="02020603050405020304" pitchFamily="18" charset="0"/>
              </a:rPr>
              <a:t>	(a) 2 </a:t>
            </a:r>
            <a:r>
              <a:rPr lang="en-A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AU" altLang="en-US" dirty="0">
                <a:cs typeface="Times New Roman" panose="02020603050405020304" pitchFamily="18" charset="0"/>
              </a:rPr>
              <a:t> 2 </a:t>
            </a:r>
            <a:r>
              <a:rPr lang="en-A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AU" altLang="en-US" dirty="0">
                <a:cs typeface="Times New Roman" panose="02020603050405020304" pitchFamily="18" charset="0"/>
              </a:rPr>
              <a:t> 2 </a:t>
            </a:r>
            <a:r>
              <a:rPr lang="en-A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AU" altLang="en-US" dirty="0">
                <a:cs typeface="Times New Roman" panose="02020603050405020304" pitchFamily="18" charset="0"/>
              </a:rPr>
              <a:t> 2 </a:t>
            </a:r>
            <a:r>
              <a:rPr lang="en-AU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AU" altLang="en-US" dirty="0">
                <a:cs typeface="Times New Roman" panose="02020603050405020304" pitchFamily="18" charset="0"/>
              </a:rPr>
              <a:t> 2 = 2</a:t>
            </a:r>
            <a:r>
              <a:rPr lang="en-AU" altLang="en-US" baseline="30000" dirty="0">
                <a:cs typeface="Times New Roman" panose="02020603050405020304" pitchFamily="18" charset="0"/>
              </a:rPr>
              <a:t>5</a:t>
            </a:r>
            <a:r>
              <a:rPr lang="en-AU" altLang="en-US" dirty="0">
                <a:cs typeface="Times New Roman" panose="02020603050405020304" pitchFamily="18" charset="0"/>
              </a:rPr>
              <a:t> = 32 </a:t>
            </a:r>
            <a:r>
              <a:rPr lang="en-AU" altLang="en-US" dirty="0" err="1">
                <a:cs typeface="Times New Roman" panose="02020603050405020304" pitchFamily="18" charset="0"/>
              </a:rPr>
              <a:t>buah</a:t>
            </a:r>
            <a:endParaRPr lang="en-AU" altLang="en-US" dirty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dirty="0">
                <a:cs typeface="Times New Roman" panose="02020603050405020304" pitchFamily="18" charset="0"/>
              </a:rPr>
              <a:t>	(b) 2</a:t>
            </a:r>
            <a:r>
              <a:rPr lang="en-AU" altLang="en-US" baseline="30000" dirty="0">
                <a:cs typeface="Times New Roman" panose="02020603050405020304" pitchFamily="18" charset="0"/>
              </a:rPr>
              <a:t>8</a:t>
            </a:r>
            <a:r>
              <a:rPr lang="en-AU" altLang="en-US" dirty="0">
                <a:cs typeface="Times New Roman" panose="02020603050405020304" pitchFamily="18" charset="0"/>
              </a:rPr>
              <a:t> = 256 </a:t>
            </a:r>
            <a:r>
              <a:rPr lang="en-AU" altLang="en-US" dirty="0" err="1">
                <a:cs typeface="Times New Roman" panose="02020603050405020304" pitchFamily="18" charset="0"/>
              </a:rPr>
              <a:t>buah</a:t>
            </a:r>
            <a:endParaRPr lang="en-GB" altLang="en-US" dirty="0"/>
          </a:p>
        </p:txBody>
      </p:sp>
      <p:pic>
        <p:nvPicPr>
          <p:cNvPr id="38916" name="Picture 6" descr="https://encrypted-tbn2.gstatic.com/images?q=tbn:ANd9GcRqRkXZtLCqKxzSxKgSSRwobsSQR3dhJHo8WD_Ozfoo3qVS22yG">
            <a:extLst>
              <a:ext uri="{FF2B5EF4-FFF2-40B4-BE49-F238E27FC236}">
                <a16:creationId xmlns:a16="http://schemas.microsoft.com/office/drawing/2014/main" id="{C0C5FC81-6AC0-49D9-9AD1-DDFC7F830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1814" y="0"/>
            <a:ext cx="3786187" cy="189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>
            <a:extLst>
              <a:ext uri="{FF2B5EF4-FFF2-40B4-BE49-F238E27FC236}">
                <a16:creationId xmlns:a16="http://schemas.microsoft.com/office/drawing/2014/main" id="{6C7A8E32-3ECB-4B30-83DC-1A31F3FE3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52BF058-8932-45D1-AE38-7E7B6D5AB970}" type="slidenum">
              <a:rPr lang="en-GB" altLang="en-US" sz="1400"/>
              <a:pPr eaLnBrk="1" hangingPunct="1"/>
              <a:t>8</a:t>
            </a:fld>
            <a:endParaRPr lang="en-GB" altLang="en-US" sz="1400"/>
          </a:p>
        </p:txBody>
      </p:sp>
      <p:sp>
        <p:nvSpPr>
          <p:cNvPr id="3993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21AC8FFA-3ED8-43C0-A12A-CA58B2AFAD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304800"/>
            <a:ext cx="10287000" cy="65532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 b="1" dirty="0" err="1">
                <a:cs typeface="Times New Roman" panose="02020603050405020304" pitchFamily="18" charset="0"/>
              </a:rPr>
              <a:t>Contoh</a:t>
            </a:r>
            <a:r>
              <a:rPr lang="en-US" altLang="en-US" sz="2000" b="1" dirty="0">
                <a:cs typeface="Times New Roman" panose="02020603050405020304" pitchFamily="18" charset="0"/>
              </a:rPr>
              <a:t> 4.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Berapa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banyak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ganjil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antara</a:t>
            </a:r>
            <a:r>
              <a:rPr lang="en-US" altLang="en-US" sz="2000" dirty="0">
                <a:cs typeface="Times New Roman" panose="02020603050405020304" pitchFamily="18" charset="0"/>
              </a:rPr>
              <a:t> 1000 dan 9999 (</a:t>
            </a:r>
            <a:r>
              <a:rPr lang="en-US" altLang="en-US" sz="2000" dirty="0" err="1">
                <a:cs typeface="Times New Roman" panose="02020603050405020304" pitchFamily="18" charset="0"/>
              </a:rPr>
              <a:t>termasuk</a:t>
            </a:r>
            <a:r>
              <a:rPr lang="en-US" altLang="en-US" sz="2000" dirty="0">
                <a:cs typeface="Times New Roman" panose="02020603050405020304" pitchFamily="18" charset="0"/>
              </a:rPr>
              <a:t> 1000 dan 9999 </a:t>
            </a:r>
            <a:r>
              <a:rPr lang="en-US" altLang="en-US" sz="2000" dirty="0" err="1">
                <a:cs typeface="Times New Roman" panose="02020603050405020304" pitchFamily="18" charset="0"/>
              </a:rPr>
              <a:t>itu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sendiri</a:t>
            </a:r>
            <a:r>
              <a:rPr lang="en-US" altLang="en-US" sz="2000" dirty="0">
                <a:cs typeface="Times New Roman" panose="02020603050405020304" pitchFamily="18" charset="0"/>
              </a:rPr>
              <a:t>) yang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(a) </a:t>
            </a:r>
            <a:r>
              <a:rPr lang="en-US" altLang="en-US" sz="2000" dirty="0" err="1">
                <a:cs typeface="Times New Roman" panose="02020603050405020304" pitchFamily="18" charset="0"/>
              </a:rPr>
              <a:t>semua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angkanya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berbeda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(b) </a:t>
            </a:r>
            <a:r>
              <a:rPr lang="en-US" altLang="en-US" sz="2000" dirty="0" err="1">
                <a:cs typeface="Times New Roman" panose="02020603050405020304" pitchFamily="18" charset="0"/>
              </a:rPr>
              <a:t>boleh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ada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angka</a:t>
            </a:r>
            <a:r>
              <a:rPr lang="en-US" altLang="en-US" sz="2000" dirty="0">
                <a:cs typeface="Times New Roman" panose="02020603050405020304" pitchFamily="18" charset="0"/>
              </a:rPr>
              <a:t> yang </a:t>
            </a:r>
            <a:r>
              <a:rPr lang="en-US" altLang="en-US" sz="2000" dirty="0" err="1">
                <a:cs typeface="Times New Roman" panose="02020603050405020304" pitchFamily="18" charset="0"/>
              </a:rPr>
              <a:t>berulang</a:t>
            </a:r>
            <a:r>
              <a:rPr lang="en-US" altLang="en-US" sz="2000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u="sng" dirty="0" err="1">
                <a:cs typeface="Times New Roman" panose="02020603050405020304" pitchFamily="18" charset="0"/>
              </a:rPr>
              <a:t>Penyelesaian</a:t>
            </a:r>
            <a:r>
              <a:rPr lang="en-US" altLang="en-US" sz="2000" dirty="0">
                <a:cs typeface="Times New Roman" panose="02020603050405020304" pitchFamily="18" charset="0"/>
              </a:rPr>
              <a:t>:   ___  ___  ___  ___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AU" altLang="en-US" sz="2000" dirty="0">
                <a:cs typeface="Times New Roman" panose="02020603050405020304" pitchFamily="18" charset="0"/>
              </a:rPr>
              <a:t>(a) </a:t>
            </a:r>
            <a:r>
              <a:rPr lang="en-AU" altLang="en-US" sz="2000" dirty="0" err="1">
                <a:cs typeface="Times New Roman" panose="02020603050405020304" pitchFamily="18" charset="0"/>
              </a:rPr>
              <a:t>posisi</a:t>
            </a:r>
            <a:r>
              <a:rPr lang="en-AU" altLang="en-US" sz="2000" dirty="0">
                <a:cs typeface="Times New Roman" panose="02020603050405020304" pitchFamily="18" charset="0"/>
              </a:rPr>
              <a:t> </a:t>
            </a:r>
            <a:r>
              <a:rPr lang="en-AU" altLang="en-US" sz="2000" dirty="0" err="1">
                <a:cs typeface="Times New Roman" panose="02020603050405020304" pitchFamily="18" charset="0"/>
              </a:rPr>
              <a:t>satuan</a:t>
            </a:r>
            <a:r>
              <a:rPr lang="en-AU" altLang="en-US" sz="2000" dirty="0">
                <a:cs typeface="Times New Roman" panose="02020603050405020304" pitchFamily="18" charset="0"/>
              </a:rPr>
              <a:t>:   5 </a:t>
            </a:r>
            <a:r>
              <a:rPr lang="en-AU" altLang="en-US" sz="2000" dirty="0" err="1">
                <a:cs typeface="Times New Roman" panose="02020603050405020304" pitchFamily="18" charset="0"/>
              </a:rPr>
              <a:t>kemungkinan</a:t>
            </a:r>
            <a:r>
              <a:rPr lang="en-AU" altLang="en-US" sz="2000" dirty="0">
                <a:cs typeface="Times New Roman" panose="02020603050405020304" pitchFamily="18" charset="0"/>
              </a:rPr>
              <a:t> </a:t>
            </a:r>
            <a:r>
              <a:rPr lang="en-AU" altLang="en-US" sz="2000" dirty="0" err="1">
                <a:cs typeface="Times New Roman" panose="02020603050405020304" pitchFamily="18" charset="0"/>
              </a:rPr>
              <a:t>angka</a:t>
            </a:r>
            <a:r>
              <a:rPr lang="en-AU" altLang="en-US" sz="2000" dirty="0">
                <a:cs typeface="Times New Roman" panose="02020603050405020304" pitchFamily="18" charset="0"/>
              </a:rPr>
              <a:t> (1, 3, 5, 7, 9)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 </a:t>
            </a:r>
            <a:r>
              <a:rPr lang="en-US" altLang="en-US" sz="2000" dirty="0" err="1">
                <a:cs typeface="Times New Roman" panose="02020603050405020304" pitchFamily="18" charset="0"/>
              </a:rPr>
              <a:t>posisi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ribuan</a:t>
            </a:r>
            <a:r>
              <a:rPr lang="en-US" altLang="en-US" sz="2000" dirty="0">
                <a:cs typeface="Times New Roman" panose="02020603050405020304" pitchFamily="18" charset="0"/>
              </a:rPr>
              <a:t>:   8 </a:t>
            </a:r>
            <a:r>
              <a:rPr lang="en-US" altLang="en-US" sz="2000" dirty="0" err="1">
                <a:cs typeface="Times New Roman" panose="02020603050405020304" pitchFamily="18" charset="0"/>
              </a:rPr>
              <a:t>kemungkinan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angka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 </a:t>
            </a:r>
            <a:r>
              <a:rPr lang="en-US" altLang="en-US" sz="2000" dirty="0" err="1">
                <a:cs typeface="Times New Roman" panose="02020603050405020304" pitchFamily="18" charset="0"/>
              </a:rPr>
              <a:t>posisi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ratusan</a:t>
            </a:r>
            <a:r>
              <a:rPr lang="en-US" altLang="en-US" sz="2000" dirty="0">
                <a:cs typeface="Times New Roman" panose="02020603050405020304" pitchFamily="18" charset="0"/>
              </a:rPr>
              <a:t>:  8 </a:t>
            </a:r>
            <a:r>
              <a:rPr lang="en-US" altLang="en-US" sz="2000" dirty="0" err="1">
                <a:cs typeface="Times New Roman" panose="02020603050405020304" pitchFamily="18" charset="0"/>
              </a:rPr>
              <a:t>kemungkinan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angka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 </a:t>
            </a:r>
            <a:r>
              <a:rPr lang="en-US" altLang="en-US" sz="2000" dirty="0" err="1">
                <a:cs typeface="Times New Roman" panose="02020603050405020304" pitchFamily="18" charset="0"/>
              </a:rPr>
              <a:t>posisi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puluhan</a:t>
            </a:r>
            <a:r>
              <a:rPr lang="en-US" altLang="en-US" sz="2000" dirty="0">
                <a:cs typeface="Times New Roman" panose="02020603050405020304" pitchFamily="18" charset="0"/>
              </a:rPr>
              <a:t>: 7 </a:t>
            </a:r>
            <a:r>
              <a:rPr lang="en-US" altLang="en-US" sz="2000" dirty="0" err="1">
                <a:cs typeface="Times New Roman" panose="02020603050405020304" pitchFamily="18" charset="0"/>
              </a:rPr>
              <a:t>kemungkinan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angka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 Banyak </a:t>
            </a:r>
            <a:r>
              <a:rPr lang="en-US" altLang="en-US" sz="20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ganjil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seluruhnya</a:t>
            </a:r>
            <a:r>
              <a:rPr lang="en-US" altLang="en-US" sz="2000" dirty="0">
                <a:cs typeface="Times New Roman" panose="02020603050405020304" pitchFamily="18" charset="0"/>
              </a:rPr>
              <a:t> = (5)(8)(8)(7) = 2240 </a:t>
            </a:r>
            <a:r>
              <a:rPr lang="en-US" altLang="en-US" sz="2000" dirty="0" err="1">
                <a:cs typeface="Times New Roman" panose="02020603050405020304" pitchFamily="18" charset="0"/>
              </a:rPr>
              <a:t>buah</a:t>
            </a:r>
            <a:r>
              <a:rPr lang="en-US" altLang="en-US" sz="2000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(b) </a:t>
            </a:r>
            <a:r>
              <a:rPr lang="en-AU" altLang="en-US" sz="2000" dirty="0" err="1">
                <a:cs typeface="Times New Roman" panose="02020603050405020304" pitchFamily="18" charset="0"/>
              </a:rPr>
              <a:t>posisi</a:t>
            </a:r>
            <a:r>
              <a:rPr lang="en-AU" altLang="en-US" sz="2000" dirty="0">
                <a:cs typeface="Times New Roman" panose="02020603050405020304" pitchFamily="18" charset="0"/>
              </a:rPr>
              <a:t> </a:t>
            </a:r>
            <a:r>
              <a:rPr lang="en-AU" altLang="en-US" sz="2000" dirty="0" err="1">
                <a:cs typeface="Times New Roman" panose="02020603050405020304" pitchFamily="18" charset="0"/>
              </a:rPr>
              <a:t>satuan</a:t>
            </a:r>
            <a:r>
              <a:rPr lang="en-AU" altLang="en-US" sz="2000" dirty="0">
                <a:cs typeface="Times New Roman" panose="02020603050405020304" pitchFamily="18" charset="0"/>
              </a:rPr>
              <a:t>:   5 </a:t>
            </a:r>
            <a:r>
              <a:rPr lang="en-AU" altLang="en-US" sz="2000" dirty="0" err="1">
                <a:cs typeface="Times New Roman" panose="02020603050405020304" pitchFamily="18" charset="0"/>
              </a:rPr>
              <a:t>kemungkinan</a:t>
            </a:r>
            <a:r>
              <a:rPr lang="en-AU" altLang="en-US" sz="2000" dirty="0">
                <a:cs typeface="Times New Roman" panose="02020603050405020304" pitchFamily="18" charset="0"/>
              </a:rPr>
              <a:t> </a:t>
            </a:r>
            <a:r>
              <a:rPr lang="en-AU" altLang="en-US" sz="2000" dirty="0" err="1">
                <a:cs typeface="Times New Roman" panose="02020603050405020304" pitchFamily="18" charset="0"/>
              </a:rPr>
              <a:t>angka</a:t>
            </a:r>
            <a:r>
              <a:rPr lang="en-AU" altLang="en-US" sz="2000" dirty="0">
                <a:cs typeface="Times New Roman" panose="02020603050405020304" pitchFamily="18" charset="0"/>
              </a:rPr>
              <a:t> (</a:t>
            </a:r>
            <a:r>
              <a:rPr lang="en-AU" altLang="en-US" sz="2000" dirty="0" err="1">
                <a:cs typeface="Times New Roman" panose="02020603050405020304" pitchFamily="18" charset="0"/>
              </a:rPr>
              <a:t>yaitu</a:t>
            </a:r>
            <a:r>
              <a:rPr lang="en-AU" altLang="en-US" sz="2000" dirty="0">
                <a:cs typeface="Times New Roman" panose="02020603050405020304" pitchFamily="18" charset="0"/>
              </a:rPr>
              <a:t> 1, 3, 5, 7 dan 9);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 </a:t>
            </a:r>
            <a:r>
              <a:rPr lang="en-US" altLang="en-US" sz="2000" dirty="0" err="1">
                <a:cs typeface="Times New Roman" panose="02020603050405020304" pitchFamily="18" charset="0"/>
              </a:rPr>
              <a:t>posisi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ribuan</a:t>
            </a:r>
            <a:r>
              <a:rPr lang="en-US" altLang="en-US" sz="2000" dirty="0">
                <a:cs typeface="Times New Roman" panose="02020603050405020304" pitchFamily="18" charset="0"/>
              </a:rPr>
              <a:t>:   9 </a:t>
            </a:r>
            <a:r>
              <a:rPr lang="en-US" altLang="en-US" sz="2000" dirty="0" err="1">
                <a:cs typeface="Times New Roman" panose="02020603050405020304" pitchFamily="18" charset="0"/>
              </a:rPr>
              <a:t>kemungkinan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angka</a:t>
            </a:r>
            <a:r>
              <a:rPr lang="en-US" altLang="en-US" sz="2000" dirty="0">
                <a:cs typeface="Times New Roman" panose="02020603050405020304" pitchFamily="18" charset="0"/>
              </a:rPr>
              <a:t> (1 </a:t>
            </a:r>
            <a:r>
              <a:rPr lang="en-US" altLang="en-US" sz="2000" dirty="0" err="1">
                <a:cs typeface="Times New Roman" panose="02020603050405020304" pitchFamily="18" charset="0"/>
              </a:rPr>
              <a:t>sampai</a:t>
            </a:r>
            <a:r>
              <a:rPr lang="en-US" altLang="en-US" sz="2000" dirty="0">
                <a:cs typeface="Times New Roman" panose="02020603050405020304" pitchFamily="18" charset="0"/>
              </a:rPr>
              <a:t> 9)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 </a:t>
            </a:r>
            <a:r>
              <a:rPr lang="en-US" altLang="en-US" sz="2000" dirty="0" err="1">
                <a:cs typeface="Times New Roman" panose="02020603050405020304" pitchFamily="18" charset="0"/>
              </a:rPr>
              <a:t>posisi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ratusan</a:t>
            </a:r>
            <a:r>
              <a:rPr lang="en-US" altLang="en-US" sz="2000" dirty="0">
                <a:cs typeface="Times New Roman" panose="02020603050405020304" pitchFamily="18" charset="0"/>
              </a:rPr>
              <a:t>:  10 </a:t>
            </a:r>
            <a:r>
              <a:rPr lang="en-US" altLang="en-US" sz="2000" dirty="0" err="1">
                <a:cs typeface="Times New Roman" panose="02020603050405020304" pitchFamily="18" charset="0"/>
              </a:rPr>
              <a:t>kemungkinan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angka</a:t>
            </a:r>
            <a:r>
              <a:rPr lang="en-US" altLang="en-US" sz="2000" dirty="0">
                <a:cs typeface="Times New Roman" panose="02020603050405020304" pitchFamily="18" charset="0"/>
              </a:rPr>
              <a:t> (0 </a:t>
            </a:r>
            <a:r>
              <a:rPr lang="en-US" altLang="en-US" sz="2000" dirty="0" err="1">
                <a:cs typeface="Times New Roman" panose="02020603050405020304" pitchFamily="18" charset="0"/>
              </a:rPr>
              <a:t>sampai</a:t>
            </a:r>
            <a:r>
              <a:rPr lang="en-US" altLang="en-US" sz="2000" dirty="0">
                <a:cs typeface="Times New Roman" panose="02020603050405020304" pitchFamily="18" charset="0"/>
              </a:rPr>
              <a:t> 9)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	 </a:t>
            </a:r>
            <a:r>
              <a:rPr lang="en-US" altLang="en-US" sz="2000" dirty="0" err="1">
                <a:cs typeface="Times New Roman" panose="02020603050405020304" pitchFamily="18" charset="0"/>
              </a:rPr>
              <a:t>posisi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puluhan</a:t>
            </a:r>
            <a:r>
              <a:rPr lang="en-US" altLang="en-US" sz="2000" dirty="0">
                <a:cs typeface="Times New Roman" panose="02020603050405020304" pitchFamily="18" charset="0"/>
              </a:rPr>
              <a:t>: 10 </a:t>
            </a:r>
            <a:r>
              <a:rPr lang="en-US" altLang="en-US" sz="2000" dirty="0" err="1">
                <a:cs typeface="Times New Roman" panose="02020603050405020304" pitchFamily="18" charset="0"/>
              </a:rPr>
              <a:t>kemungkinan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angka</a:t>
            </a:r>
            <a:r>
              <a:rPr lang="en-US" altLang="en-US" sz="2000" dirty="0">
                <a:cs typeface="Times New Roman" panose="02020603050405020304" pitchFamily="18" charset="0"/>
              </a:rPr>
              <a:t> (0 </a:t>
            </a:r>
            <a:r>
              <a:rPr lang="en-US" altLang="en-US" sz="2000" dirty="0" err="1">
                <a:cs typeface="Times New Roman" panose="02020603050405020304" pitchFamily="18" charset="0"/>
              </a:rPr>
              <a:t>sampai</a:t>
            </a:r>
            <a:r>
              <a:rPr lang="en-US" altLang="en-US" sz="2000" dirty="0">
                <a:cs typeface="Times New Roman" panose="02020603050405020304" pitchFamily="18" charset="0"/>
              </a:rPr>
              <a:t> 9)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  	 Banyak </a:t>
            </a:r>
            <a:r>
              <a:rPr lang="en-US" altLang="en-US" sz="20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ganjil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seluruhnya</a:t>
            </a:r>
            <a:r>
              <a:rPr lang="en-US" altLang="en-US" sz="2000" dirty="0">
                <a:cs typeface="Times New Roman" panose="02020603050405020304" pitchFamily="18" charset="0"/>
              </a:rPr>
              <a:t> = (5)(9)(10)(10) = 4500 	</a:t>
            </a:r>
            <a:r>
              <a:rPr lang="en-GB" altLang="en-US" sz="2000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>
            <a:extLst>
              <a:ext uri="{FF2B5EF4-FFF2-40B4-BE49-F238E27FC236}">
                <a16:creationId xmlns:a16="http://schemas.microsoft.com/office/drawing/2014/main" id="{74CEADB8-2E2E-4C4D-B1BB-5C2469AB8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53BF0F3-9AB4-4F00-B51A-6CEEAC2CD429}" type="slidenum">
              <a:rPr lang="en-GB" altLang="en-US" sz="1400"/>
              <a:pPr eaLnBrk="1" hangingPunct="1"/>
              <a:t>9</a:t>
            </a:fld>
            <a:endParaRPr lang="en-GB" altLang="en-US" sz="1400"/>
          </a:p>
        </p:txBody>
      </p:sp>
      <p:sp>
        <p:nvSpPr>
          <p:cNvPr id="40963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3F627614-DE96-4C51-A254-9D6027E3D6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304799"/>
            <a:ext cx="10825480" cy="6416675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sz="2200" b="1" dirty="0" err="1">
                <a:cs typeface="Times New Roman" panose="02020603050405020304" pitchFamily="18" charset="0"/>
              </a:rPr>
              <a:t>Contoh</a:t>
            </a:r>
            <a:r>
              <a:rPr lang="en-US" altLang="en-US" sz="2200" b="1" dirty="0">
                <a:cs typeface="Times New Roman" panose="02020603050405020304" pitchFamily="18" charset="0"/>
              </a:rPr>
              <a:t> 5.</a:t>
            </a:r>
            <a:r>
              <a:rPr lang="en-US" altLang="en-US" sz="2200" dirty="0">
                <a:cs typeface="Times New Roman" panose="02020603050405020304" pitchFamily="18" charset="0"/>
              </a:rPr>
              <a:t> Kata-</a:t>
            </a:r>
            <a:r>
              <a:rPr lang="en-US" altLang="en-US" sz="2200" dirty="0" err="1">
                <a:cs typeface="Times New Roman" panose="02020603050405020304" pitchFamily="18" charset="0"/>
              </a:rPr>
              <a:t>sandi</a:t>
            </a:r>
            <a:r>
              <a:rPr lang="en-US" altLang="en-US" sz="2200" dirty="0">
                <a:cs typeface="Times New Roman" panose="02020603050405020304" pitchFamily="18" charset="0"/>
              </a:rPr>
              <a:t> (</a:t>
            </a:r>
            <a:r>
              <a:rPr lang="en-US" altLang="en-US" sz="2200" i="1" dirty="0">
                <a:cs typeface="Times New Roman" panose="02020603050405020304" pitchFamily="18" charset="0"/>
              </a:rPr>
              <a:t>password</a:t>
            </a:r>
            <a:r>
              <a:rPr lang="en-US" altLang="en-US" sz="2200" dirty="0">
                <a:cs typeface="Times New Roman" panose="02020603050405020304" pitchFamily="18" charset="0"/>
              </a:rPr>
              <a:t>) </a:t>
            </a:r>
            <a:r>
              <a:rPr lang="en-US" altLang="en-US" sz="2200" dirty="0" err="1">
                <a:cs typeface="Times New Roman" panose="02020603050405020304" pitchFamily="18" charset="0"/>
              </a:rPr>
              <a:t>sistem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komputer</a:t>
            </a:r>
            <a:r>
              <a:rPr lang="en-US" altLang="en-US" sz="2200" dirty="0">
                <a:cs typeface="Times New Roman" panose="02020603050405020304" pitchFamily="18" charset="0"/>
              </a:rPr>
              <a:t>  </a:t>
            </a:r>
            <a:r>
              <a:rPr lang="en-US" altLang="en-US" sz="2200" dirty="0" err="1">
                <a:cs typeface="Times New Roman" panose="02020603050405020304" pitchFamily="18" charset="0"/>
              </a:rPr>
              <a:t>panjangnya</a:t>
            </a:r>
            <a:r>
              <a:rPr lang="en-US" altLang="en-US" sz="2200" dirty="0">
                <a:cs typeface="Times New Roman" panose="02020603050405020304" pitchFamily="18" charset="0"/>
              </a:rPr>
              <a:t> 6 </a:t>
            </a:r>
            <a:r>
              <a:rPr lang="en-US" altLang="en-US" sz="2200" dirty="0" err="1">
                <a:cs typeface="Times New Roman" panose="02020603050405020304" pitchFamily="18" charset="0"/>
              </a:rPr>
              <a:t>sampai</a:t>
            </a:r>
            <a:r>
              <a:rPr lang="en-US" altLang="en-US" sz="2200" dirty="0">
                <a:cs typeface="Times New Roman" panose="02020603050405020304" pitchFamily="18" charset="0"/>
              </a:rPr>
              <a:t> 8 </a:t>
            </a:r>
            <a:r>
              <a:rPr lang="en-US" altLang="en-US" sz="2200" dirty="0" err="1">
                <a:cs typeface="Times New Roman" panose="02020603050405020304" pitchFamily="18" charset="0"/>
              </a:rPr>
              <a:t>karakter</a:t>
            </a:r>
            <a:r>
              <a:rPr lang="en-US" altLang="en-US" sz="2200" dirty="0">
                <a:cs typeface="Times New Roman" panose="02020603050405020304" pitchFamily="18" charset="0"/>
              </a:rPr>
              <a:t>. </a:t>
            </a:r>
            <a:r>
              <a:rPr lang="en-US" altLang="en-US" sz="2200" dirty="0" err="1">
                <a:cs typeface="Times New Roman" panose="02020603050405020304" pitchFamily="18" charset="0"/>
              </a:rPr>
              <a:t>Tiap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karakter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boleh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berupa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huruf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atau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angka</a:t>
            </a:r>
            <a:r>
              <a:rPr lang="en-US" altLang="en-US" sz="2200" dirty="0">
                <a:cs typeface="Times New Roman" panose="02020603050405020304" pitchFamily="18" charset="0"/>
              </a:rPr>
              <a:t>; </a:t>
            </a:r>
            <a:r>
              <a:rPr lang="en-US" altLang="en-US" sz="2200" dirty="0" err="1">
                <a:cs typeface="Times New Roman" panose="02020603050405020304" pitchFamily="18" charset="0"/>
              </a:rPr>
              <a:t>huruf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besar</a:t>
            </a:r>
            <a:r>
              <a:rPr lang="en-US" altLang="en-US" sz="2200" dirty="0">
                <a:cs typeface="Times New Roman" panose="02020603050405020304" pitchFamily="18" charset="0"/>
              </a:rPr>
              <a:t> dan </a:t>
            </a:r>
            <a:r>
              <a:rPr lang="en-US" altLang="en-US" sz="2200" dirty="0" err="1">
                <a:cs typeface="Times New Roman" panose="02020603050405020304" pitchFamily="18" charset="0"/>
              </a:rPr>
              <a:t>huruf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kecil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tidak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dibedakan</a:t>
            </a:r>
            <a:r>
              <a:rPr lang="en-US" altLang="en-US" sz="2200" dirty="0">
                <a:cs typeface="Times New Roman" panose="02020603050405020304" pitchFamily="18" charset="0"/>
              </a:rPr>
              <a:t>. </a:t>
            </a:r>
            <a:r>
              <a:rPr lang="en-US" altLang="en-US" sz="2200" dirty="0" err="1">
                <a:cs typeface="Times New Roman" panose="02020603050405020304" pitchFamily="18" charset="0"/>
              </a:rPr>
              <a:t>Berapa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banyak</a:t>
            </a:r>
            <a:r>
              <a:rPr lang="en-US" altLang="en-US" sz="2200" dirty="0">
                <a:cs typeface="Times New Roman" panose="02020603050405020304" pitchFamily="18" charset="0"/>
              </a:rPr>
              <a:t> kata-</a:t>
            </a:r>
            <a:r>
              <a:rPr lang="en-US" altLang="en-US" sz="2200" dirty="0" err="1">
                <a:cs typeface="Times New Roman" panose="02020603050405020304" pitchFamily="18" charset="0"/>
              </a:rPr>
              <a:t>sandi</a:t>
            </a:r>
            <a:r>
              <a:rPr lang="en-US" altLang="en-US" sz="2200" dirty="0">
                <a:cs typeface="Times New Roman" panose="02020603050405020304" pitchFamily="18" charset="0"/>
              </a:rPr>
              <a:t>  yang </a:t>
            </a:r>
            <a:r>
              <a:rPr lang="en-US" altLang="en-US" sz="2200" dirty="0" err="1">
                <a:cs typeface="Times New Roman" panose="02020603050405020304" pitchFamily="18" charset="0"/>
              </a:rPr>
              <a:t>dapat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dibuat</a:t>
            </a:r>
            <a:r>
              <a:rPr lang="en-US" altLang="en-US" sz="2200" dirty="0">
                <a:cs typeface="Times New Roman" panose="02020603050405020304" pitchFamily="18" charset="0"/>
              </a:rPr>
              <a:t>?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u="sng" dirty="0" err="1">
                <a:cs typeface="Times New Roman" panose="02020603050405020304" pitchFamily="18" charset="0"/>
              </a:rPr>
              <a:t>Penyelesaian</a:t>
            </a:r>
            <a:r>
              <a:rPr lang="en-US" altLang="en-US" sz="2200" dirty="0"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cs typeface="Times New Roman" panose="02020603050405020304" pitchFamily="18" charset="0"/>
              </a:rPr>
              <a:t>	</a:t>
            </a:r>
            <a:r>
              <a:rPr lang="en-US" altLang="en-US" sz="2200" dirty="0" err="1">
                <a:cs typeface="Times New Roman" panose="02020603050405020304" pitchFamily="18" charset="0"/>
              </a:rPr>
              <a:t>Jumlah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karakter</a:t>
            </a:r>
            <a:r>
              <a:rPr lang="en-US" altLang="en-US" sz="2200" dirty="0">
                <a:cs typeface="Times New Roman" panose="02020603050405020304" pitchFamily="18" charset="0"/>
              </a:rPr>
              <a:t> kata-</a:t>
            </a:r>
            <a:r>
              <a:rPr lang="en-US" altLang="en-US" sz="2200" dirty="0" err="1">
                <a:cs typeface="Times New Roman" panose="02020603050405020304" pitchFamily="18" charset="0"/>
              </a:rPr>
              <a:t>sandi</a:t>
            </a:r>
            <a:r>
              <a:rPr lang="en-US" altLang="en-US" sz="2200" dirty="0">
                <a:cs typeface="Times New Roman" panose="02020603050405020304" pitchFamily="18" charset="0"/>
              </a:rPr>
              <a:t> = 26 </a:t>
            </a:r>
            <a:r>
              <a:rPr lang="en-US" altLang="en-US" sz="2200" dirty="0" err="1">
                <a:cs typeface="Times New Roman" panose="02020603050405020304" pitchFamily="18" charset="0"/>
              </a:rPr>
              <a:t>huruf</a:t>
            </a:r>
            <a:r>
              <a:rPr lang="en-US" altLang="en-US" sz="2200" dirty="0">
                <a:cs typeface="Times New Roman" panose="02020603050405020304" pitchFamily="18" charset="0"/>
              </a:rPr>
              <a:t> (A-Z) + 10 </a:t>
            </a:r>
            <a:r>
              <a:rPr lang="en-US" altLang="en-US" sz="2200" dirty="0" err="1">
                <a:cs typeface="Times New Roman" panose="02020603050405020304" pitchFamily="18" charset="0"/>
              </a:rPr>
              <a:t>angka</a:t>
            </a:r>
            <a:r>
              <a:rPr lang="en-US" altLang="en-US" sz="2200" dirty="0">
                <a:cs typeface="Times New Roman" panose="02020603050405020304" pitchFamily="18" charset="0"/>
              </a:rPr>
              <a:t> (0-9) = 36 </a:t>
            </a:r>
            <a:r>
              <a:rPr lang="en-US" altLang="en-US" sz="2200" dirty="0" err="1">
                <a:cs typeface="Times New Roman" panose="02020603050405020304" pitchFamily="18" charset="0"/>
              </a:rPr>
              <a:t>karakter</a:t>
            </a:r>
            <a:r>
              <a:rPr lang="en-US" altLang="en-US" sz="2200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cs typeface="Times New Roman" panose="02020603050405020304" pitchFamily="18" charset="0"/>
              </a:rPr>
              <a:t> 	</a:t>
            </a:r>
            <a:r>
              <a:rPr lang="en-US" altLang="en-US" sz="2200" dirty="0" err="1">
                <a:cs typeface="Times New Roman" panose="02020603050405020304" pitchFamily="18" charset="0"/>
              </a:rPr>
              <a:t>Jumlah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kemungkinan</a:t>
            </a:r>
            <a:r>
              <a:rPr lang="en-US" altLang="en-US" sz="2200" dirty="0">
                <a:cs typeface="Times New Roman" panose="02020603050405020304" pitchFamily="18" charset="0"/>
              </a:rPr>
              <a:t> kata-</a:t>
            </a:r>
            <a:r>
              <a:rPr lang="en-US" altLang="en-US" sz="2200" dirty="0" err="1">
                <a:cs typeface="Times New Roman" panose="02020603050405020304" pitchFamily="18" charset="0"/>
              </a:rPr>
              <a:t>sandi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panjang</a:t>
            </a:r>
            <a:r>
              <a:rPr lang="en-US" altLang="en-US" sz="2200" dirty="0">
                <a:cs typeface="Times New Roman" panose="02020603050405020304" pitchFamily="18" charset="0"/>
              </a:rPr>
              <a:t> 6 </a:t>
            </a:r>
            <a:r>
              <a:rPr lang="en-US" altLang="en-US" sz="2200" dirty="0" err="1">
                <a:cs typeface="Times New Roman" panose="02020603050405020304" pitchFamily="18" charset="0"/>
              </a:rPr>
              <a:t>karakter</a:t>
            </a:r>
            <a:r>
              <a:rPr lang="en-US" altLang="en-US" sz="2200" dirty="0">
                <a:cs typeface="Times New Roman" panose="02020603050405020304" pitchFamily="18" charset="0"/>
              </a:rPr>
              <a:t>: __  __  __  __  __  __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cs typeface="Times New Roman" panose="02020603050405020304" pitchFamily="18" charset="0"/>
              </a:rPr>
              <a:t>		(36)(36)(36)(36)(36)(36) = 36</a:t>
            </a:r>
            <a:r>
              <a:rPr lang="en-US" altLang="en-US" sz="2200" baseline="30000" dirty="0">
                <a:cs typeface="Times New Roman" panose="02020603050405020304" pitchFamily="18" charset="0"/>
              </a:rPr>
              <a:t>6 </a:t>
            </a:r>
            <a:r>
              <a:rPr lang="en-US" altLang="en-US" sz="2200" dirty="0">
                <a:cs typeface="Times New Roman" panose="02020603050405020304" pitchFamily="18" charset="0"/>
              </a:rPr>
              <a:t> = 2.176.782.336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dirty="0">
                <a:cs typeface="Times New Roman" panose="02020603050405020304" pitchFamily="18" charset="0"/>
              </a:rPr>
              <a:t>	</a:t>
            </a:r>
            <a:r>
              <a:rPr lang="en-US" altLang="en-US" sz="2200" dirty="0" err="1">
                <a:cs typeface="Times New Roman" panose="02020603050405020304" pitchFamily="18" charset="0"/>
              </a:rPr>
              <a:t>Jumlah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kemungkinan</a:t>
            </a:r>
            <a:r>
              <a:rPr lang="en-US" altLang="en-US" sz="2200" dirty="0">
                <a:cs typeface="Times New Roman" panose="02020603050405020304" pitchFamily="18" charset="0"/>
              </a:rPr>
              <a:t> kata-</a:t>
            </a:r>
            <a:r>
              <a:rPr lang="en-US" altLang="en-US" sz="2200" dirty="0" err="1">
                <a:cs typeface="Times New Roman" panose="02020603050405020304" pitchFamily="18" charset="0"/>
              </a:rPr>
              <a:t>sandi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panjang</a:t>
            </a:r>
            <a:r>
              <a:rPr lang="en-US" altLang="en-US" sz="2200" dirty="0">
                <a:cs typeface="Times New Roman" panose="02020603050405020304" pitchFamily="18" charset="0"/>
              </a:rPr>
              <a:t> 7 </a:t>
            </a:r>
            <a:r>
              <a:rPr lang="en-US" altLang="en-US" sz="2200" dirty="0" err="1">
                <a:cs typeface="Times New Roman" panose="02020603050405020304" pitchFamily="18" charset="0"/>
              </a:rPr>
              <a:t>karakter</a:t>
            </a:r>
            <a:r>
              <a:rPr lang="en-US" altLang="en-US" sz="2200" dirty="0">
                <a:cs typeface="Times New Roman" panose="02020603050405020304" pitchFamily="18" charset="0"/>
              </a:rPr>
              <a:t>: __  __  __  __  __  __  __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dirty="0">
                <a:cs typeface="Times New Roman" panose="02020603050405020304" pitchFamily="18" charset="0"/>
              </a:rPr>
              <a:t>		(36)(36)(36)(36)(36)(36)(36) = 36</a:t>
            </a:r>
            <a:r>
              <a:rPr lang="en-US" altLang="en-US" sz="2200" baseline="30000" dirty="0">
                <a:cs typeface="Times New Roman" panose="02020603050405020304" pitchFamily="18" charset="0"/>
              </a:rPr>
              <a:t>7  </a:t>
            </a:r>
            <a:r>
              <a:rPr lang="en-US" altLang="en-US" sz="2200" dirty="0">
                <a:cs typeface="Times New Roman" panose="02020603050405020304" pitchFamily="18" charset="0"/>
              </a:rPr>
              <a:t>= 78.364.164.096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dirty="0">
                <a:cs typeface="Times New Roman" panose="02020603050405020304" pitchFamily="18" charset="0"/>
              </a:rPr>
              <a:t>	</a:t>
            </a:r>
            <a:r>
              <a:rPr lang="en-US" altLang="en-US" sz="2200" dirty="0" err="1">
                <a:cs typeface="Times New Roman" panose="02020603050405020304" pitchFamily="18" charset="0"/>
              </a:rPr>
              <a:t>Jumlah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kemungkinan</a:t>
            </a:r>
            <a:r>
              <a:rPr lang="en-US" altLang="en-US" sz="2200" dirty="0">
                <a:cs typeface="Times New Roman" panose="02020603050405020304" pitchFamily="18" charset="0"/>
              </a:rPr>
              <a:t> kata-</a:t>
            </a:r>
            <a:r>
              <a:rPr lang="en-US" altLang="en-US" sz="2200" dirty="0" err="1">
                <a:cs typeface="Times New Roman" panose="02020603050405020304" pitchFamily="18" charset="0"/>
              </a:rPr>
              <a:t>sandi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panjang</a:t>
            </a:r>
            <a:r>
              <a:rPr lang="en-US" altLang="en-US" sz="2200" dirty="0">
                <a:cs typeface="Times New Roman" panose="02020603050405020304" pitchFamily="18" charset="0"/>
              </a:rPr>
              <a:t> 8 </a:t>
            </a:r>
            <a:r>
              <a:rPr lang="en-US" altLang="en-US" sz="2200" dirty="0" err="1">
                <a:cs typeface="Times New Roman" panose="02020603050405020304" pitchFamily="18" charset="0"/>
              </a:rPr>
              <a:t>karakter</a:t>
            </a:r>
            <a:r>
              <a:rPr lang="en-US" altLang="en-US" sz="2200" dirty="0">
                <a:cs typeface="Times New Roman" panose="02020603050405020304" pitchFamily="18" charset="0"/>
              </a:rPr>
              <a:t>: __  __  __  __  __  __  __  __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dirty="0">
                <a:cs typeface="Times New Roman" panose="02020603050405020304" pitchFamily="18" charset="0"/>
              </a:rPr>
              <a:t>		(36)(36)(36)(36)(36)(36)(36)(36) = 36</a:t>
            </a:r>
            <a:r>
              <a:rPr lang="en-US" altLang="en-US" sz="2200" baseline="30000" dirty="0">
                <a:cs typeface="Times New Roman" panose="02020603050405020304" pitchFamily="18" charset="0"/>
              </a:rPr>
              <a:t>8 </a:t>
            </a:r>
            <a:r>
              <a:rPr lang="en-US" altLang="en-US" sz="2200" dirty="0">
                <a:cs typeface="Times New Roman" panose="02020603050405020304" pitchFamily="18" charset="0"/>
              </a:rPr>
              <a:t>= 2.821.109.907.456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cs typeface="Times New Roman" panose="02020603050405020304" pitchFamily="18" charset="0"/>
              </a:rPr>
              <a:t>	</a:t>
            </a:r>
            <a:r>
              <a:rPr lang="en-US" altLang="en-US" sz="2200" dirty="0" err="1">
                <a:cs typeface="Times New Roman" panose="02020603050405020304" pitchFamily="18" charset="0"/>
              </a:rPr>
              <a:t>Jumlah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seluruh</a:t>
            </a:r>
            <a:r>
              <a:rPr lang="en-US" altLang="en-US" sz="2200" dirty="0">
                <a:cs typeface="Times New Roman" panose="02020603050405020304" pitchFamily="18" charset="0"/>
              </a:rPr>
              <a:t> kata-</a:t>
            </a:r>
            <a:r>
              <a:rPr lang="en-US" altLang="en-US" sz="2200" dirty="0" err="1">
                <a:cs typeface="Times New Roman" panose="02020603050405020304" pitchFamily="18" charset="0"/>
              </a:rPr>
              <a:t>sandi</a:t>
            </a:r>
            <a:r>
              <a:rPr lang="en-US" altLang="en-US" sz="2200" dirty="0">
                <a:cs typeface="Times New Roman" panose="02020603050405020304" pitchFamily="18" charset="0"/>
              </a:rPr>
              <a:t>  (</a:t>
            </a:r>
            <a:r>
              <a:rPr lang="en-US" altLang="en-US" sz="2200" dirty="0" err="1">
                <a:cs typeface="Times New Roman" panose="02020603050405020304" pitchFamily="18" charset="0"/>
              </a:rPr>
              <a:t>kaidah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cs typeface="Times New Roman" panose="02020603050405020304" pitchFamily="18" charset="0"/>
              </a:rPr>
              <a:t>penjumlahan</a:t>
            </a:r>
            <a:r>
              <a:rPr lang="en-US" altLang="en-US" sz="2200" dirty="0">
                <a:cs typeface="Times New Roman" panose="02020603050405020304" pitchFamily="18" charset="0"/>
              </a:rPr>
              <a:t>) </a:t>
            </a:r>
            <a:r>
              <a:rPr lang="en-US" altLang="en-US" sz="22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200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200" dirty="0">
                <a:cs typeface="Times New Roman" panose="02020603050405020304" pitchFamily="18" charset="0"/>
              </a:rPr>
              <a:t> 		2.176.782.336 + 78.364.164.096 +  2.821.109.907.456 = 2.901.650.833.888 </a:t>
            </a:r>
            <a:r>
              <a:rPr lang="en-US" altLang="en-US" sz="2200" dirty="0" err="1">
                <a:cs typeface="Times New Roman" panose="02020603050405020304" pitchFamily="18" charset="0"/>
              </a:rPr>
              <a:t>buah</a:t>
            </a:r>
            <a:r>
              <a:rPr lang="en-US" altLang="en-US" sz="2200" dirty="0">
                <a:cs typeface="Times New Roman" panose="02020603050405020304" pitchFamily="18" charset="0"/>
              </a:rPr>
              <a:t>.</a:t>
            </a:r>
            <a:r>
              <a:rPr lang="en-GB" altLang="en-US" sz="2200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3673</Words>
  <Application>Microsoft Office PowerPoint</Application>
  <PresentationFormat>Widescreen</PresentationFormat>
  <Paragraphs>335</Paragraphs>
  <Slides>38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Arial</vt:lpstr>
      <vt:lpstr>Calibri</vt:lpstr>
      <vt:lpstr>Calibri Light</vt:lpstr>
      <vt:lpstr>Cambria Math</vt:lpstr>
      <vt:lpstr>Courier New</vt:lpstr>
      <vt:lpstr>Symbol</vt:lpstr>
      <vt:lpstr>Times New Roman</vt:lpstr>
      <vt:lpstr>Wingdings</vt:lpstr>
      <vt:lpstr>Office Theme</vt:lpstr>
      <vt:lpstr>Document</vt:lpstr>
      <vt:lpstr>Kombinatorika (Bagian 1)</vt:lpstr>
      <vt:lpstr>Pendahuluan</vt:lpstr>
      <vt:lpstr>Definisi Kombinatorial</vt:lpstr>
      <vt:lpstr>Kaidah Dasar Menghitung</vt:lpstr>
      <vt:lpstr>PowerPoint Presentation</vt:lpstr>
      <vt:lpstr>Perluasan Kaidah Dasar Menghitung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(Kuis 2022)</vt:lpstr>
      <vt:lpstr>Prinsip Inklusi-Eksklusi</vt:lpstr>
      <vt:lpstr>Latihan (Kuis 2020)</vt:lpstr>
      <vt:lpstr>Permutasi</vt:lpstr>
      <vt:lpstr>PowerPoint Presentation</vt:lpstr>
      <vt:lpstr>PowerPoint Presentation</vt:lpstr>
      <vt:lpstr>PowerPoint Presentation</vt:lpstr>
      <vt:lpstr>Permutasi r dari n elemen</vt:lpstr>
      <vt:lpstr>PowerPoint Presentation</vt:lpstr>
      <vt:lpstr>PowerPoint Presentation</vt:lpstr>
      <vt:lpstr>PowerPoint Presentation</vt:lpstr>
      <vt:lpstr>PowerPoint Presentation</vt:lpstr>
      <vt:lpstr>Latihan (Kuis 2020)</vt:lpstr>
      <vt:lpstr>Kombinasi</vt:lpstr>
      <vt:lpstr>PowerPoint Presentation</vt:lpstr>
      <vt:lpstr>PowerPoint Presentation</vt:lpstr>
      <vt:lpstr>PowerPoint Presentation</vt:lpstr>
      <vt:lpstr>Interpretasi Kombinasi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(Kuis 2022)</vt:lpstr>
      <vt:lpstr>PowerPoint Presentation</vt:lpstr>
      <vt:lpstr>PowerPoint Presentation</vt:lpstr>
      <vt:lpstr>Bersambung ke Bagian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18-Kombinatorika-Bagian1-2024</dc:title>
  <dc:creator>Rinaldi Munir</dc:creator>
  <cp:lastModifiedBy>Dr. Ir. Rinaldi, M.T.</cp:lastModifiedBy>
  <cp:revision>51</cp:revision>
  <dcterms:created xsi:type="dcterms:W3CDTF">2020-07-28T12:55:42Z</dcterms:created>
  <dcterms:modified xsi:type="dcterms:W3CDTF">2024-11-12T13:49:12Z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2024-11-11T06:30:15Z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06fc5b48-6b33-476a-a5c7-450f06cd0632</vt:lpwstr>
  </property>
  <property fmtid="{D5CDD505-2E9C-101B-9397-08002B2CF9AE}" pid="8" name="MSIP_Label_38b525e5-f3da-4501-8f1e-526b6769fc56_ContentBits">
    <vt:lpwstr>0</vt:lpwstr>
  </property>
</Properties>
</file>